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embedTrueTypeFonts="1" saveSubsetFonts="1" autoCompressPictures="0">
  <p:sldMasterIdLst>
    <p:sldMasterId id="2147483648" r:id="rId1"/>
  </p:sldMasterIdLst>
  <p:notesMasterIdLst>
    <p:notesMasterId r:id="rId144"/>
  </p:notesMasterIdLst>
  <p:handoutMasterIdLst>
    <p:handoutMasterId r:id="rId145"/>
  </p:handoutMasterIdLst>
  <p:sldIdLst>
    <p:sldId id="256" r:id="rId2"/>
    <p:sldId id="258" r:id="rId3"/>
    <p:sldId id="288" r:id="rId4"/>
    <p:sldId id="295" r:id="rId5"/>
    <p:sldId id="265" r:id="rId6"/>
    <p:sldId id="296" r:id="rId7"/>
    <p:sldId id="298" r:id="rId8"/>
    <p:sldId id="299" r:id="rId9"/>
    <p:sldId id="300" r:id="rId10"/>
    <p:sldId id="297" r:id="rId11"/>
    <p:sldId id="301" r:id="rId12"/>
    <p:sldId id="302" r:id="rId13"/>
    <p:sldId id="303" r:id="rId14"/>
    <p:sldId id="304" r:id="rId15"/>
    <p:sldId id="305" r:id="rId16"/>
    <p:sldId id="306" r:id="rId17"/>
    <p:sldId id="307" r:id="rId18"/>
    <p:sldId id="308" r:id="rId19"/>
    <p:sldId id="310" r:id="rId20"/>
    <p:sldId id="311" r:id="rId21"/>
    <p:sldId id="312" r:id="rId22"/>
    <p:sldId id="313" r:id="rId23"/>
    <p:sldId id="314" r:id="rId24"/>
    <p:sldId id="315" r:id="rId25"/>
    <p:sldId id="309" r:id="rId26"/>
    <p:sldId id="319" r:id="rId27"/>
    <p:sldId id="320" r:id="rId28"/>
    <p:sldId id="321" r:id="rId29"/>
    <p:sldId id="323" r:id="rId30"/>
    <p:sldId id="322" r:id="rId31"/>
    <p:sldId id="324" r:id="rId32"/>
    <p:sldId id="325" r:id="rId33"/>
    <p:sldId id="326" r:id="rId34"/>
    <p:sldId id="327" r:id="rId35"/>
    <p:sldId id="328" r:id="rId36"/>
    <p:sldId id="356" r:id="rId37"/>
    <p:sldId id="329" r:id="rId38"/>
    <p:sldId id="330" r:id="rId39"/>
    <p:sldId id="331" r:id="rId40"/>
    <p:sldId id="332" r:id="rId41"/>
    <p:sldId id="333" r:id="rId42"/>
    <p:sldId id="339" r:id="rId43"/>
    <p:sldId id="340" r:id="rId44"/>
    <p:sldId id="341" r:id="rId45"/>
    <p:sldId id="342" r:id="rId46"/>
    <p:sldId id="343" r:id="rId47"/>
    <p:sldId id="344" r:id="rId48"/>
    <p:sldId id="345" r:id="rId49"/>
    <p:sldId id="346" r:id="rId50"/>
    <p:sldId id="347" r:id="rId51"/>
    <p:sldId id="348" r:id="rId52"/>
    <p:sldId id="349" r:id="rId53"/>
    <p:sldId id="410" r:id="rId54"/>
    <p:sldId id="411" r:id="rId55"/>
    <p:sldId id="338" r:id="rId56"/>
    <p:sldId id="429" r:id="rId57"/>
    <p:sldId id="316" r:id="rId58"/>
    <p:sldId id="350" r:id="rId59"/>
    <p:sldId id="351" r:id="rId60"/>
    <p:sldId id="352" r:id="rId61"/>
    <p:sldId id="353" r:id="rId62"/>
    <p:sldId id="354" r:id="rId63"/>
    <p:sldId id="355" r:id="rId64"/>
    <p:sldId id="387" r:id="rId65"/>
    <p:sldId id="430" r:id="rId66"/>
    <p:sldId id="358" r:id="rId67"/>
    <p:sldId id="359" r:id="rId68"/>
    <p:sldId id="360" r:id="rId69"/>
    <p:sldId id="431" r:id="rId70"/>
    <p:sldId id="435" r:id="rId71"/>
    <p:sldId id="361" r:id="rId72"/>
    <p:sldId id="362" r:id="rId73"/>
    <p:sldId id="363" r:id="rId74"/>
    <p:sldId id="364" r:id="rId75"/>
    <p:sldId id="365" r:id="rId76"/>
    <p:sldId id="366" r:id="rId77"/>
    <p:sldId id="367" r:id="rId78"/>
    <p:sldId id="412" r:id="rId79"/>
    <p:sldId id="390" r:id="rId80"/>
    <p:sldId id="317" r:id="rId81"/>
    <p:sldId id="368" r:id="rId82"/>
    <p:sldId id="369" r:id="rId83"/>
    <p:sldId id="432" r:id="rId84"/>
    <p:sldId id="433" r:id="rId85"/>
    <p:sldId id="370" r:id="rId86"/>
    <p:sldId id="371" r:id="rId87"/>
    <p:sldId id="372" r:id="rId88"/>
    <p:sldId id="373" r:id="rId89"/>
    <p:sldId id="374" r:id="rId90"/>
    <p:sldId id="375" r:id="rId91"/>
    <p:sldId id="421" r:id="rId92"/>
    <p:sldId id="376" r:id="rId93"/>
    <p:sldId id="378" r:id="rId94"/>
    <p:sldId id="377" r:id="rId95"/>
    <p:sldId id="379" r:id="rId96"/>
    <p:sldId id="380" r:id="rId97"/>
    <p:sldId id="382" r:id="rId98"/>
    <p:sldId id="381" r:id="rId99"/>
    <p:sldId id="393" r:id="rId100"/>
    <p:sldId id="383" r:id="rId101"/>
    <p:sldId id="384" r:id="rId102"/>
    <p:sldId id="392" r:id="rId103"/>
    <p:sldId id="417" r:id="rId104"/>
    <p:sldId id="394" r:id="rId105"/>
    <p:sldId id="423" r:id="rId106"/>
    <p:sldId id="385" r:id="rId107"/>
    <p:sldId id="395" r:id="rId108"/>
    <p:sldId id="396" r:id="rId109"/>
    <p:sldId id="397" r:id="rId110"/>
    <p:sldId id="398" r:id="rId111"/>
    <p:sldId id="399" r:id="rId112"/>
    <p:sldId id="400" r:id="rId113"/>
    <p:sldId id="401" r:id="rId114"/>
    <p:sldId id="404" r:id="rId115"/>
    <p:sldId id="402" r:id="rId116"/>
    <p:sldId id="403" r:id="rId117"/>
    <p:sldId id="386" r:id="rId118"/>
    <p:sldId id="434" r:id="rId119"/>
    <p:sldId id="418" r:id="rId120"/>
    <p:sldId id="419" r:id="rId121"/>
    <p:sldId id="420" r:id="rId122"/>
    <p:sldId id="422" r:id="rId123"/>
    <p:sldId id="424" r:id="rId124"/>
    <p:sldId id="318" r:id="rId125"/>
    <p:sldId id="388" r:id="rId126"/>
    <p:sldId id="405" r:id="rId127"/>
    <p:sldId id="389" r:id="rId128"/>
    <p:sldId id="406" r:id="rId129"/>
    <p:sldId id="407" r:id="rId130"/>
    <p:sldId id="408" r:id="rId131"/>
    <p:sldId id="413" r:id="rId132"/>
    <p:sldId id="415" r:id="rId133"/>
    <p:sldId id="416" r:id="rId134"/>
    <p:sldId id="426" r:id="rId135"/>
    <p:sldId id="428" r:id="rId136"/>
    <p:sldId id="391" r:id="rId137"/>
    <p:sldId id="409" r:id="rId138"/>
    <p:sldId id="414" r:id="rId139"/>
    <p:sldId id="427" r:id="rId140"/>
    <p:sldId id="425" r:id="rId141"/>
    <p:sldId id="262" r:id="rId142"/>
    <p:sldId id="279" r:id="rId143"/>
  </p:sldIdLst>
  <p:sldSz cx="9144000" cy="5143500" type="screen16x9"/>
  <p:notesSz cx="6735763" cy="9866313"/>
  <p:embeddedFontLst>
    <p:embeddedFont>
      <p:font typeface="Arial Unicode MS" panose="020B0604020202020204" pitchFamily="50" charset="-128"/>
      <p:regular r:id="rId146"/>
    </p:embeddedFont>
    <p:embeddedFont>
      <p:font typeface="Consolas" panose="020B0609020204030204" pitchFamily="49" charset="0"/>
      <p:regular r:id="rId147"/>
      <p:bold r:id="rId148"/>
      <p:italic r:id="rId149"/>
      <p:boldItalic r:id="rId150"/>
    </p:embeddedFont>
    <p:embeddedFont>
      <p:font typeface="Guttman Hodes" panose="020B0600070205080204" charset="-79"/>
      <p:regular r:id="rId151"/>
      <p:bold r:id="rId152"/>
    </p:embeddedFont>
    <p:embeddedFont>
      <p:font typeface="HGPｺﾞｼｯｸE" panose="020B0900000000000000" pitchFamily="50" charset="-128"/>
      <p:regular r:id="rId153"/>
    </p:embeddedFont>
    <p:embeddedFont>
      <p:font typeface="HGP創英角ｺﾞｼｯｸUB" panose="020B0900000000000000" pitchFamily="50" charset="-128"/>
      <p:regular r:id="rId154"/>
    </p:embeddedFont>
    <p:embeddedFont>
      <p:font typeface="ＭＳ Ｐゴシック" panose="020B0600070205080204" pitchFamily="50" charset="-128"/>
      <p:regular r:id="rId155"/>
    </p:embeddedFont>
    <p:embeddedFont>
      <p:font typeface="ＭＳ Ｐ明朝" panose="02020600040205080304" pitchFamily="18" charset="-128"/>
      <p:regular r:id="rId156"/>
    </p:embeddedFont>
    <p:embeddedFont>
      <p:font typeface="ＭＳ ゴシック" panose="020B0609070205080204" pitchFamily="49" charset="-128"/>
      <p:regular r:id="rId157"/>
    </p:embeddedFont>
  </p:embeddedFontLst>
  <p:defaultTextStyle>
    <a:defPPr>
      <a:defRPr lang="ja-JP"/>
    </a:defPPr>
    <a:lvl1pPr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1pPr>
    <a:lvl2pPr marL="4572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2pPr>
    <a:lvl3pPr marL="9144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3pPr>
    <a:lvl4pPr marL="13716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4pPr>
    <a:lvl5pPr marL="18288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9pPr>
  </p:defaultTextStyle>
  <p:extLst>
    <p:ext uri="{EFAFB233-063F-42B5-8137-9DF3F51BA10A}">
      <p15:sldGuideLst xmlns:p15="http://schemas.microsoft.com/office/powerpoint/2012/main">
        <p15:guide id="1" orient="horz" pos="1620">
          <p15:clr>
            <a:srgbClr val="A4A3A4"/>
          </p15:clr>
        </p15:guide>
        <p15:guide id="2" pos="2879">
          <p15:clr>
            <a:srgbClr val="A4A3A4"/>
          </p15:clr>
        </p15:guide>
      </p15:sldGuideLst>
    </p:ext>
    <p:ext uri="{2D200454-40CA-4A62-9FC3-DE9A4176ACB9}">
      <p15:notesGuideLst xmlns:p15="http://schemas.microsoft.com/office/powerpoint/2012/main">
        <p15:guide id="1" orient="horz" pos="3107">
          <p15:clr>
            <a:srgbClr val="A4A3A4"/>
          </p15:clr>
        </p15:guide>
        <p15:guide id="2"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002A"/>
    <a:srgbClr val="FF0026"/>
    <a:srgbClr val="2D2D2D"/>
    <a:srgbClr val="FF0000"/>
    <a:srgbClr val="1A1A1A"/>
    <a:srgbClr val="FFFFFF"/>
    <a:srgbClr val="3333CC"/>
    <a:srgbClr val="D91B1B"/>
    <a:srgbClr val="4C4C4C"/>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09" autoAdjust="0"/>
    <p:restoredTop sz="96168" autoAdjust="0"/>
  </p:normalViewPr>
  <p:slideViewPr>
    <p:cSldViewPr snapToGrid="0">
      <p:cViewPr varScale="1">
        <p:scale>
          <a:sx n="130" d="100"/>
          <a:sy n="130" d="100"/>
        </p:scale>
        <p:origin x="132" y="264"/>
      </p:cViewPr>
      <p:guideLst>
        <p:guide orient="horz" pos="1620"/>
        <p:guide pos="2879"/>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4" d="100"/>
          <a:sy n="74" d="100"/>
        </p:scale>
        <p:origin x="2520" y="54"/>
      </p:cViewPr>
      <p:guideLst>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font" Target="fonts/font9.fntdata"/><Relationship Id="rId159"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notesMaster" Target="notesMasters/notesMaster1.xml"/><Relationship Id="rId149" Type="http://schemas.openxmlformats.org/officeDocument/2006/relationships/font" Target="fonts/font4.fntdata"/><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font" Target="fonts/font5.fntdata"/><Relationship Id="rId155" Type="http://schemas.openxmlformats.org/officeDocument/2006/relationships/font" Target="fonts/font10.fntdata"/><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handoutMaster" Target="handoutMasters/handoutMaster1.xml"/><Relationship Id="rId153" Type="http://schemas.openxmlformats.org/officeDocument/2006/relationships/font" Target="fonts/font8.fntdata"/><Relationship Id="rId16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font" Target="fonts/font3.fntdata"/><Relationship Id="rId151" Type="http://schemas.openxmlformats.org/officeDocument/2006/relationships/font" Target="fonts/font6.fntdata"/><Relationship Id="rId156"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font" Target="fonts/font1.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font" Target="fonts/font12.fntdata"/><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font" Target="fonts/font7.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font" Target="fonts/font2.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presProps" Target="presProps.xml"/></Relationships>
</file>

<file path=ppt/_rels/viewProps.xml.rels><?xml version="1.0" encoding="UTF-8" standalone="yes"?>
<Relationships xmlns="http://schemas.openxmlformats.org/package/2006/relationships"><Relationship Id="rId8" Type="http://schemas.openxmlformats.org/officeDocument/2006/relationships/slide" Target="slides/slide124.xml"/><Relationship Id="rId3" Type="http://schemas.openxmlformats.org/officeDocument/2006/relationships/slide" Target="slides/slide3.xml"/><Relationship Id="rId7" Type="http://schemas.openxmlformats.org/officeDocument/2006/relationships/slide" Target="slides/slide80.xml"/><Relationship Id="rId2" Type="http://schemas.openxmlformats.org/officeDocument/2006/relationships/slide" Target="slides/slide2.xml"/><Relationship Id="rId1" Type="http://schemas.openxmlformats.org/officeDocument/2006/relationships/slide" Target="slides/slide1.xml"/><Relationship Id="rId6" Type="http://schemas.openxmlformats.org/officeDocument/2006/relationships/slide" Target="slides/slide57.xml"/><Relationship Id="rId5" Type="http://schemas.openxmlformats.org/officeDocument/2006/relationships/slide" Target="slides/slide25.xml"/><Relationship Id="rId4" Type="http://schemas.openxmlformats.org/officeDocument/2006/relationships/slide" Target="slides/slide11.xml"/><Relationship Id="rId9" Type="http://schemas.openxmlformats.org/officeDocument/2006/relationships/slide" Target="slides/slide14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1026"/>
          <p:cNvSpPr>
            <a:spLocks noGrp="1" noChangeArrowheads="1"/>
          </p:cNvSpPr>
          <p:nvPr>
            <p:ph type="hdr" sz="quarter"/>
          </p:nvPr>
        </p:nvSpPr>
        <p:spPr bwMode="auto">
          <a:xfrm>
            <a:off x="0" y="0"/>
            <a:ext cx="2918193" cy="493628"/>
          </a:xfrm>
          <a:prstGeom prst="rect">
            <a:avLst/>
          </a:prstGeom>
          <a:noFill/>
          <a:ln w="9525">
            <a:noFill/>
            <a:miter lim="800000"/>
            <a:headEnd/>
            <a:tailEnd/>
          </a:ln>
          <a:effectLst/>
        </p:spPr>
        <p:txBody>
          <a:bodyPr vert="horz" wrap="square" lIns="90756" tIns="45379" rIns="90756" bIns="45379" numCol="1" anchor="t" anchorCtr="0" compatLnSpc="1">
            <a:prstTxWarp prst="textNoShape">
              <a:avLst/>
            </a:prstTxWarp>
          </a:bodyPr>
          <a:lstStyle>
            <a:lvl1pPr>
              <a:lnSpc>
                <a:spcPct val="100000"/>
              </a:lnSpc>
              <a:defRPr sz="1200">
                <a:solidFill>
                  <a:schemeClr val="tx1"/>
                </a:solidFill>
                <a:latin typeface="Times New Roman" charset="0"/>
                <a:ea typeface="ＭＳ Ｐゴシック" charset="-128"/>
              </a:defRPr>
            </a:lvl1pPr>
          </a:lstStyle>
          <a:p>
            <a:endParaRPr lang="en-US" altLang="ja-JP"/>
          </a:p>
        </p:txBody>
      </p:sp>
      <p:sp>
        <p:nvSpPr>
          <p:cNvPr id="33795" name="Rectangle 1027"/>
          <p:cNvSpPr>
            <a:spLocks noGrp="1" noChangeArrowheads="1"/>
          </p:cNvSpPr>
          <p:nvPr>
            <p:ph type="dt" sz="quarter" idx="1"/>
          </p:nvPr>
        </p:nvSpPr>
        <p:spPr bwMode="auto">
          <a:xfrm>
            <a:off x="3817571" y="0"/>
            <a:ext cx="2918193" cy="493628"/>
          </a:xfrm>
          <a:prstGeom prst="rect">
            <a:avLst/>
          </a:prstGeom>
          <a:noFill/>
          <a:ln w="9525">
            <a:noFill/>
            <a:miter lim="800000"/>
            <a:headEnd/>
            <a:tailEnd/>
          </a:ln>
          <a:effectLst/>
        </p:spPr>
        <p:txBody>
          <a:bodyPr vert="horz" wrap="square" lIns="90756" tIns="45379" rIns="90756" bIns="45379" numCol="1" anchor="t" anchorCtr="0" compatLnSpc="1">
            <a:prstTxWarp prst="textNoShape">
              <a:avLst/>
            </a:prstTxWarp>
          </a:bodyPr>
          <a:lstStyle>
            <a:lvl1pPr algn="r">
              <a:lnSpc>
                <a:spcPct val="100000"/>
              </a:lnSpc>
              <a:defRPr sz="1200">
                <a:solidFill>
                  <a:schemeClr val="tx1"/>
                </a:solidFill>
                <a:latin typeface="Times New Roman" charset="0"/>
                <a:ea typeface="ＭＳ Ｐゴシック" charset="-128"/>
              </a:defRPr>
            </a:lvl1pPr>
          </a:lstStyle>
          <a:p>
            <a:endParaRPr lang="en-US" altLang="ja-JP"/>
          </a:p>
        </p:txBody>
      </p:sp>
      <p:sp>
        <p:nvSpPr>
          <p:cNvPr id="33796" name="Rectangle 1028"/>
          <p:cNvSpPr>
            <a:spLocks noGrp="1" noChangeArrowheads="1"/>
          </p:cNvSpPr>
          <p:nvPr>
            <p:ph type="ftr" sz="quarter" idx="2"/>
          </p:nvPr>
        </p:nvSpPr>
        <p:spPr bwMode="auto">
          <a:xfrm>
            <a:off x="0" y="9372687"/>
            <a:ext cx="2918193" cy="493626"/>
          </a:xfrm>
          <a:prstGeom prst="rect">
            <a:avLst/>
          </a:prstGeom>
          <a:noFill/>
          <a:ln w="9525">
            <a:noFill/>
            <a:miter lim="800000"/>
            <a:headEnd/>
            <a:tailEnd/>
          </a:ln>
          <a:effectLst/>
        </p:spPr>
        <p:txBody>
          <a:bodyPr vert="horz" wrap="square" lIns="90756" tIns="45379" rIns="90756" bIns="45379" numCol="1" anchor="b" anchorCtr="0" compatLnSpc="1">
            <a:prstTxWarp prst="textNoShape">
              <a:avLst/>
            </a:prstTxWarp>
          </a:bodyPr>
          <a:lstStyle>
            <a:lvl1pPr>
              <a:lnSpc>
                <a:spcPct val="100000"/>
              </a:lnSpc>
              <a:defRPr sz="1200">
                <a:solidFill>
                  <a:schemeClr val="tx1"/>
                </a:solidFill>
                <a:latin typeface="Times New Roman" charset="0"/>
                <a:ea typeface="ＭＳ Ｐゴシック" charset="-128"/>
              </a:defRPr>
            </a:lvl1pPr>
          </a:lstStyle>
          <a:p>
            <a:endParaRPr lang="en-US" altLang="ja-JP"/>
          </a:p>
        </p:txBody>
      </p:sp>
      <p:sp>
        <p:nvSpPr>
          <p:cNvPr id="33797" name="Rectangle 1029"/>
          <p:cNvSpPr>
            <a:spLocks noGrp="1" noChangeArrowheads="1"/>
          </p:cNvSpPr>
          <p:nvPr>
            <p:ph type="sldNum" sz="quarter" idx="3"/>
          </p:nvPr>
        </p:nvSpPr>
        <p:spPr bwMode="auto">
          <a:xfrm>
            <a:off x="3817571" y="9372687"/>
            <a:ext cx="2918193" cy="493626"/>
          </a:xfrm>
          <a:prstGeom prst="rect">
            <a:avLst/>
          </a:prstGeom>
          <a:noFill/>
          <a:ln w="9525">
            <a:noFill/>
            <a:miter lim="800000"/>
            <a:headEnd/>
            <a:tailEnd/>
          </a:ln>
          <a:effectLst/>
        </p:spPr>
        <p:txBody>
          <a:bodyPr vert="horz" wrap="square" lIns="90756" tIns="45379" rIns="90756" bIns="45379" numCol="1" anchor="b" anchorCtr="0" compatLnSpc="1">
            <a:prstTxWarp prst="textNoShape">
              <a:avLst/>
            </a:prstTxWarp>
          </a:bodyPr>
          <a:lstStyle>
            <a:lvl1pPr algn="r">
              <a:lnSpc>
                <a:spcPct val="100000"/>
              </a:lnSpc>
              <a:defRPr sz="1200">
                <a:solidFill>
                  <a:schemeClr val="tx1"/>
                </a:solidFill>
                <a:latin typeface="Times New Roman" charset="0"/>
                <a:ea typeface="ＭＳ Ｐゴシック" charset="-128"/>
              </a:defRPr>
            </a:lvl1pPr>
          </a:lstStyle>
          <a:p>
            <a:fld id="{97EB0BD7-0D1B-461F-96D2-458D4659D7B9}" type="slidenum">
              <a:rPr lang="en-US" altLang="ja-JP"/>
              <a:pPr/>
              <a:t>‹#›</a:t>
            </a:fld>
            <a:endParaRPr lang="en-US" altLang="ja-JP"/>
          </a:p>
        </p:txBody>
      </p:sp>
    </p:spTree>
    <p:extLst>
      <p:ext uri="{BB962C8B-B14F-4D97-AF65-F5344CB8AC3E}">
        <p14:creationId xmlns:p14="http://schemas.microsoft.com/office/powerpoint/2010/main" val="33985519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1026"/>
          <p:cNvSpPr>
            <a:spLocks noGrp="1" noChangeArrowheads="1"/>
          </p:cNvSpPr>
          <p:nvPr>
            <p:ph type="hdr" sz="quarter"/>
          </p:nvPr>
        </p:nvSpPr>
        <p:spPr bwMode="auto">
          <a:xfrm>
            <a:off x="0" y="0"/>
            <a:ext cx="2918193" cy="493628"/>
          </a:xfrm>
          <a:prstGeom prst="rect">
            <a:avLst/>
          </a:prstGeom>
          <a:noFill/>
          <a:ln w="9525">
            <a:noFill/>
            <a:miter lim="800000"/>
            <a:headEnd/>
            <a:tailEnd/>
          </a:ln>
          <a:effectLst/>
        </p:spPr>
        <p:txBody>
          <a:bodyPr vert="horz" wrap="square" lIns="90756" tIns="45379" rIns="90756" bIns="45379" numCol="1" anchor="t" anchorCtr="0" compatLnSpc="1">
            <a:prstTxWarp prst="textNoShape">
              <a:avLst/>
            </a:prstTxWarp>
          </a:bodyPr>
          <a:lstStyle>
            <a:lvl1pPr>
              <a:lnSpc>
                <a:spcPct val="100000"/>
              </a:lnSpc>
              <a:defRPr sz="1200">
                <a:solidFill>
                  <a:schemeClr val="tx1"/>
                </a:solidFill>
                <a:latin typeface="Times New Roman" charset="0"/>
                <a:ea typeface="ＭＳ Ｐゴシック" charset="-128"/>
              </a:defRPr>
            </a:lvl1pPr>
          </a:lstStyle>
          <a:p>
            <a:endParaRPr lang="en-US" altLang="ja-JP"/>
          </a:p>
        </p:txBody>
      </p:sp>
      <p:sp>
        <p:nvSpPr>
          <p:cNvPr id="25603" name="Rectangle 1027"/>
          <p:cNvSpPr>
            <a:spLocks noGrp="1" noChangeArrowheads="1"/>
          </p:cNvSpPr>
          <p:nvPr>
            <p:ph type="dt" idx="1"/>
          </p:nvPr>
        </p:nvSpPr>
        <p:spPr bwMode="auto">
          <a:xfrm>
            <a:off x="3817571" y="0"/>
            <a:ext cx="2918193" cy="493628"/>
          </a:xfrm>
          <a:prstGeom prst="rect">
            <a:avLst/>
          </a:prstGeom>
          <a:noFill/>
          <a:ln w="9525">
            <a:noFill/>
            <a:miter lim="800000"/>
            <a:headEnd/>
            <a:tailEnd/>
          </a:ln>
          <a:effectLst/>
        </p:spPr>
        <p:txBody>
          <a:bodyPr vert="horz" wrap="square" lIns="90756" tIns="45379" rIns="90756" bIns="45379" numCol="1" anchor="t" anchorCtr="0" compatLnSpc="1">
            <a:prstTxWarp prst="textNoShape">
              <a:avLst/>
            </a:prstTxWarp>
          </a:bodyPr>
          <a:lstStyle>
            <a:lvl1pPr algn="r">
              <a:lnSpc>
                <a:spcPct val="100000"/>
              </a:lnSpc>
              <a:defRPr sz="1200">
                <a:solidFill>
                  <a:schemeClr val="tx1"/>
                </a:solidFill>
                <a:latin typeface="Times New Roman" charset="0"/>
                <a:ea typeface="ＭＳ Ｐゴシック" charset="-128"/>
              </a:defRPr>
            </a:lvl1pPr>
          </a:lstStyle>
          <a:p>
            <a:endParaRPr lang="en-US" altLang="ja-JP"/>
          </a:p>
        </p:txBody>
      </p:sp>
      <p:sp>
        <p:nvSpPr>
          <p:cNvPr id="25604" name="Rectangle 1028"/>
          <p:cNvSpPr>
            <a:spLocks noGrp="1" noRot="1" noChangeAspect="1" noChangeArrowheads="1" noTextEdit="1"/>
          </p:cNvSpPr>
          <p:nvPr>
            <p:ph type="sldImg" idx="2"/>
          </p:nvPr>
        </p:nvSpPr>
        <p:spPr bwMode="auto">
          <a:xfrm>
            <a:off x="79375" y="739775"/>
            <a:ext cx="6577013" cy="3700463"/>
          </a:xfrm>
          <a:prstGeom prst="rect">
            <a:avLst/>
          </a:prstGeom>
          <a:noFill/>
          <a:ln w="9525">
            <a:solidFill>
              <a:srgbClr val="000000"/>
            </a:solidFill>
            <a:miter lim="800000"/>
            <a:headEnd/>
            <a:tailEnd/>
          </a:ln>
          <a:effectLst/>
        </p:spPr>
      </p:sp>
      <p:sp>
        <p:nvSpPr>
          <p:cNvPr id="25605" name="Rectangle 1029"/>
          <p:cNvSpPr>
            <a:spLocks noGrp="1" noChangeArrowheads="1"/>
          </p:cNvSpPr>
          <p:nvPr>
            <p:ph type="body" sz="quarter" idx="3"/>
          </p:nvPr>
        </p:nvSpPr>
        <p:spPr bwMode="auto">
          <a:xfrm>
            <a:off x="897785" y="4687122"/>
            <a:ext cx="4940198" cy="4439530"/>
          </a:xfrm>
          <a:prstGeom prst="rect">
            <a:avLst/>
          </a:prstGeom>
          <a:noFill/>
          <a:ln w="9525">
            <a:noFill/>
            <a:miter lim="800000"/>
            <a:headEnd/>
            <a:tailEnd/>
          </a:ln>
          <a:effectLst/>
        </p:spPr>
        <p:txBody>
          <a:bodyPr vert="horz" wrap="square" lIns="90756" tIns="45379" rIns="90756" bIns="45379"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5606" name="Rectangle 1030"/>
          <p:cNvSpPr>
            <a:spLocks noGrp="1" noChangeArrowheads="1"/>
          </p:cNvSpPr>
          <p:nvPr>
            <p:ph type="ftr" sz="quarter" idx="4"/>
          </p:nvPr>
        </p:nvSpPr>
        <p:spPr bwMode="auto">
          <a:xfrm>
            <a:off x="0" y="9372687"/>
            <a:ext cx="2918193" cy="493626"/>
          </a:xfrm>
          <a:prstGeom prst="rect">
            <a:avLst/>
          </a:prstGeom>
          <a:noFill/>
          <a:ln w="9525">
            <a:noFill/>
            <a:miter lim="800000"/>
            <a:headEnd/>
            <a:tailEnd/>
          </a:ln>
          <a:effectLst/>
        </p:spPr>
        <p:txBody>
          <a:bodyPr vert="horz" wrap="square" lIns="90756" tIns="45379" rIns="90756" bIns="45379" numCol="1" anchor="b" anchorCtr="0" compatLnSpc="1">
            <a:prstTxWarp prst="textNoShape">
              <a:avLst/>
            </a:prstTxWarp>
          </a:bodyPr>
          <a:lstStyle>
            <a:lvl1pPr>
              <a:lnSpc>
                <a:spcPct val="100000"/>
              </a:lnSpc>
              <a:defRPr sz="1200">
                <a:solidFill>
                  <a:schemeClr val="tx1"/>
                </a:solidFill>
                <a:latin typeface="Times New Roman" charset="0"/>
                <a:ea typeface="ＭＳ Ｐゴシック" charset="-128"/>
              </a:defRPr>
            </a:lvl1pPr>
          </a:lstStyle>
          <a:p>
            <a:endParaRPr lang="en-US" altLang="ja-JP"/>
          </a:p>
        </p:txBody>
      </p:sp>
      <p:sp>
        <p:nvSpPr>
          <p:cNvPr id="25607" name="Rectangle 1031"/>
          <p:cNvSpPr>
            <a:spLocks noGrp="1" noChangeArrowheads="1"/>
          </p:cNvSpPr>
          <p:nvPr>
            <p:ph type="sldNum" sz="quarter" idx="5"/>
          </p:nvPr>
        </p:nvSpPr>
        <p:spPr bwMode="auto">
          <a:xfrm>
            <a:off x="3817571" y="9372687"/>
            <a:ext cx="2918193" cy="493626"/>
          </a:xfrm>
          <a:prstGeom prst="rect">
            <a:avLst/>
          </a:prstGeom>
          <a:noFill/>
          <a:ln w="9525">
            <a:noFill/>
            <a:miter lim="800000"/>
            <a:headEnd/>
            <a:tailEnd/>
          </a:ln>
          <a:effectLst/>
        </p:spPr>
        <p:txBody>
          <a:bodyPr vert="horz" wrap="square" lIns="90756" tIns="45379" rIns="90756" bIns="45379" numCol="1" anchor="b" anchorCtr="0" compatLnSpc="1">
            <a:prstTxWarp prst="textNoShape">
              <a:avLst/>
            </a:prstTxWarp>
          </a:bodyPr>
          <a:lstStyle>
            <a:lvl1pPr algn="r">
              <a:lnSpc>
                <a:spcPct val="100000"/>
              </a:lnSpc>
              <a:defRPr sz="1200">
                <a:solidFill>
                  <a:schemeClr val="tx1"/>
                </a:solidFill>
                <a:latin typeface="Times New Roman" charset="0"/>
                <a:ea typeface="ＭＳ Ｐゴシック" charset="-128"/>
              </a:defRPr>
            </a:lvl1pPr>
          </a:lstStyle>
          <a:p>
            <a:fld id="{8AF01994-2739-4319-8C13-74EB71056E38}" type="slidenum">
              <a:rPr lang="en-US" altLang="ja-JP"/>
              <a:pPr/>
              <a:t>‹#›</a:t>
            </a:fld>
            <a:endParaRPr lang="en-US" altLang="ja-JP"/>
          </a:p>
        </p:txBody>
      </p:sp>
    </p:spTree>
    <p:extLst>
      <p:ext uri="{BB962C8B-B14F-4D97-AF65-F5344CB8AC3E}">
        <p14:creationId xmlns:p14="http://schemas.microsoft.com/office/powerpoint/2010/main" val="47668767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charset="0"/>
        <a:ea typeface="ＭＳ Ｐ明朝" charset="-128"/>
        <a:cs typeface="+mn-cs"/>
      </a:defRPr>
    </a:lvl1pPr>
    <a:lvl2pPr marL="457200" algn="l" rtl="0" fontAlgn="base">
      <a:spcBef>
        <a:spcPct val="30000"/>
      </a:spcBef>
      <a:spcAft>
        <a:spcPct val="0"/>
      </a:spcAft>
      <a:defRPr kumimoji="1" sz="1200" kern="1200">
        <a:solidFill>
          <a:schemeClr val="tx1"/>
        </a:solidFill>
        <a:latin typeface="Times New Roman" charset="0"/>
        <a:ea typeface="ＭＳ Ｐ明朝" charset="-128"/>
        <a:cs typeface="+mn-cs"/>
      </a:defRPr>
    </a:lvl2pPr>
    <a:lvl3pPr marL="914400" algn="l" rtl="0" fontAlgn="base">
      <a:spcBef>
        <a:spcPct val="30000"/>
      </a:spcBef>
      <a:spcAft>
        <a:spcPct val="0"/>
      </a:spcAft>
      <a:defRPr kumimoji="1" sz="1200" kern="1200">
        <a:solidFill>
          <a:schemeClr val="tx1"/>
        </a:solidFill>
        <a:latin typeface="Times New Roman" charset="0"/>
        <a:ea typeface="ＭＳ Ｐ明朝" charset="-128"/>
        <a:cs typeface="+mn-cs"/>
      </a:defRPr>
    </a:lvl3pPr>
    <a:lvl4pPr marL="1371600" algn="l" rtl="0" fontAlgn="base">
      <a:spcBef>
        <a:spcPct val="30000"/>
      </a:spcBef>
      <a:spcAft>
        <a:spcPct val="0"/>
      </a:spcAft>
      <a:defRPr kumimoji="1" sz="1200" kern="1200">
        <a:solidFill>
          <a:schemeClr val="tx1"/>
        </a:solidFill>
        <a:latin typeface="Times New Roman" charset="0"/>
        <a:ea typeface="ＭＳ Ｐ明朝" charset="-128"/>
        <a:cs typeface="+mn-cs"/>
      </a:defRPr>
    </a:lvl4pPr>
    <a:lvl5pPr marL="1828800" algn="l" rtl="0" fontAlgn="base">
      <a:spcBef>
        <a:spcPct val="30000"/>
      </a:spcBef>
      <a:spcAft>
        <a:spcPct val="0"/>
      </a:spcAft>
      <a:defRPr kumimoji="1" sz="1200" kern="1200">
        <a:solidFill>
          <a:schemeClr val="tx1"/>
        </a:solidFill>
        <a:latin typeface="Times New Roman"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0</a:t>
            </a:fld>
            <a:endParaRPr lang="en-US" altLang="ja-JP"/>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9</a:t>
            </a:fld>
            <a:endParaRPr lang="en-US" altLang="ja-JP"/>
          </a:p>
        </p:txBody>
      </p:sp>
    </p:spTree>
    <p:extLst>
      <p:ext uri="{BB962C8B-B14F-4D97-AF65-F5344CB8AC3E}">
        <p14:creationId xmlns:p14="http://schemas.microsoft.com/office/powerpoint/2010/main" val="101210239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99</a:t>
            </a:fld>
            <a:endParaRPr lang="en-US" altLang="ja-JP"/>
          </a:p>
        </p:txBody>
      </p:sp>
    </p:spTree>
    <p:extLst>
      <p:ext uri="{BB962C8B-B14F-4D97-AF65-F5344CB8AC3E}">
        <p14:creationId xmlns:p14="http://schemas.microsoft.com/office/powerpoint/2010/main" val="141061991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100</a:t>
            </a:fld>
            <a:endParaRPr lang="en-US" altLang="ja-JP"/>
          </a:p>
        </p:txBody>
      </p:sp>
    </p:spTree>
    <p:extLst>
      <p:ext uri="{BB962C8B-B14F-4D97-AF65-F5344CB8AC3E}">
        <p14:creationId xmlns:p14="http://schemas.microsoft.com/office/powerpoint/2010/main" val="141061991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101</a:t>
            </a:fld>
            <a:endParaRPr lang="en-US" altLang="ja-JP"/>
          </a:p>
        </p:txBody>
      </p:sp>
    </p:spTree>
    <p:extLst>
      <p:ext uri="{BB962C8B-B14F-4D97-AF65-F5344CB8AC3E}">
        <p14:creationId xmlns:p14="http://schemas.microsoft.com/office/powerpoint/2010/main" val="146657214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102</a:t>
            </a:fld>
            <a:endParaRPr lang="en-US" altLang="ja-JP"/>
          </a:p>
        </p:txBody>
      </p:sp>
    </p:spTree>
    <p:extLst>
      <p:ext uri="{BB962C8B-B14F-4D97-AF65-F5344CB8AC3E}">
        <p14:creationId xmlns:p14="http://schemas.microsoft.com/office/powerpoint/2010/main" val="426323583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103</a:t>
            </a:fld>
            <a:endParaRPr lang="en-US" altLang="ja-JP"/>
          </a:p>
        </p:txBody>
      </p:sp>
    </p:spTree>
    <p:extLst>
      <p:ext uri="{BB962C8B-B14F-4D97-AF65-F5344CB8AC3E}">
        <p14:creationId xmlns:p14="http://schemas.microsoft.com/office/powerpoint/2010/main" val="89574895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104</a:t>
            </a:fld>
            <a:endParaRPr lang="en-US" altLang="ja-JP"/>
          </a:p>
        </p:txBody>
      </p:sp>
    </p:spTree>
    <p:extLst>
      <p:ext uri="{BB962C8B-B14F-4D97-AF65-F5344CB8AC3E}">
        <p14:creationId xmlns:p14="http://schemas.microsoft.com/office/powerpoint/2010/main" val="204626520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105</a:t>
            </a:fld>
            <a:endParaRPr lang="en-US" altLang="ja-JP"/>
          </a:p>
        </p:txBody>
      </p:sp>
    </p:spTree>
    <p:extLst>
      <p:ext uri="{BB962C8B-B14F-4D97-AF65-F5344CB8AC3E}">
        <p14:creationId xmlns:p14="http://schemas.microsoft.com/office/powerpoint/2010/main" val="141061991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106</a:t>
            </a:fld>
            <a:endParaRPr lang="en-US" altLang="ja-JP"/>
          </a:p>
        </p:txBody>
      </p:sp>
    </p:spTree>
    <p:extLst>
      <p:ext uri="{BB962C8B-B14F-4D97-AF65-F5344CB8AC3E}">
        <p14:creationId xmlns:p14="http://schemas.microsoft.com/office/powerpoint/2010/main" val="433470677"/>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107</a:t>
            </a:fld>
            <a:endParaRPr lang="en-US" altLang="ja-JP"/>
          </a:p>
        </p:txBody>
      </p:sp>
    </p:spTree>
    <p:extLst>
      <p:ext uri="{BB962C8B-B14F-4D97-AF65-F5344CB8AC3E}">
        <p14:creationId xmlns:p14="http://schemas.microsoft.com/office/powerpoint/2010/main" val="2541720923"/>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108</a:t>
            </a:fld>
            <a:endParaRPr lang="en-US" altLang="ja-JP"/>
          </a:p>
        </p:txBody>
      </p:sp>
    </p:spTree>
    <p:extLst>
      <p:ext uri="{BB962C8B-B14F-4D97-AF65-F5344CB8AC3E}">
        <p14:creationId xmlns:p14="http://schemas.microsoft.com/office/powerpoint/2010/main" val="32383781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10</a:t>
            </a:fld>
            <a:endParaRPr lang="en-US" altLang="ja-JP"/>
          </a:p>
        </p:txBody>
      </p:sp>
    </p:spTree>
    <p:extLst>
      <p:ext uri="{BB962C8B-B14F-4D97-AF65-F5344CB8AC3E}">
        <p14:creationId xmlns:p14="http://schemas.microsoft.com/office/powerpoint/2010/main" val="3175787607"/>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109</a:t>
            </a:fld>
            <a:endParaRPr lang="en-US" altLang="ja-JP"/>
          </a:p>
        </p:txBody>
      </p:sp>
    </p:spTree>
    <p:extLst>
      <p:ext uri="{BB962C8B-B14F-4D97-AF65-F5344CB8AC3E}">
        <p14:creationId xmlns:p14="http://schemas.microsoft.com/office/powerpoint/2010/main" val="4048321885"/>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110</a:t>
            </a:fld>
            <a:endParaRPr lang="en-US" altLang="ja-JP"/>
          </a:p>
        </p:txBody>
      </p:sp>
    </p:spTree>
    <p:extLst>
      <p:ext uri="{BB962C8B-B14F-4D97-AF65-F5344CB8AC3E}">
        <p14:creationId xmlns:p14="http://schemas.microsoft.com/office/powerpoint/2010/main" val="3001237856"/>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111</a:t>
            </a:fld>
            <a:endParaRPr lang="en-US" altLang="ja-JP"/>
          </a:p>
        </p:txBody>
      </p:sp>
    </p:spTree>
    <p:extLst>
      <p:ext uri="{BB962C8B-B14F-4D97-AF65-F5344CB8AC3E}">
        <p14:creationId xmlns:p14="http://schemas.microsoft.com/office/powerpoint/2010/main" val="3545857669"/>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112</a:t>
            </a:fld>
            <a:endParaRPr lang="en-US" altLang="ja-JP"/>
          </a:p>
        </p:txBody>
      </p:sp>
    </p:spTree>
    <p:extLst>
      <p:ext uri="{BB962C8B-B14F-4D97-AF65-F5344CB8AC3E}">
        <p14:creationId xmlns:p14="http://schemas.microsoft.com/office/powerpoint/2010/main" val="906947598"/>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113</a:t>
            </a:fld>
            <a:endParaRPr lang="en-US" altLang="ja-JP"/>
          </a:p>
        </p:txBody>
      </p:sp>
    </p:spTree>
    <p:extLst>
      <p:ext uri="{BB962C8B-B14F-4D97-AF65-F5344CB8AC3E}">
        <p14:creationId xmlns:p14="http://schemas.microsoft.com/office/powerpoint/2010/main" val="2500065165"/>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114</a:t>
            </a:fld>
            <a:endParaRPr lang="en-US" altLang="ja-JP"/>
          </a:p>
        </p:txBody>
      </p:sp>
    </p:spTree>
    <p:extLst>
      <p:ext uri="{BB962C8B-B14F-4D97-AF65-F5344CB8AC3E}">
        <p14:creationId xmlns:p14="http://schemas.microsoft.com/office/powerpoint/2010/main" val="3192865806"/>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115</a:t>
            </a:fld>
            <a:endParaRPr lang="en-US" altLang="ja-JP"/>
          </a:p>
        </p:txBody>
      </p:sp>
    </p:spTree>
    <p:extLst>
      <p:ext uri="{BB962C8B-B14F-4D97-AF65-F5344CB8AC3E}">
        <p14:creationId xmlns:p14="http://schemas.microsoft.com/office/powerpoint/2010/main" val="3279069272"/>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116</a:t>
            </a:fld>
            <a:endParaRPr lang="en-US" altLang="ja-JP"/>
          </a:p>
        </p:txBody>
      </p:sp>
    </p:spTree>
    <p:extLst>
      <p:ext uri="{BB962C8B-B14F-4D97-AF65-F5344CB8AC3E}">
        <p14:creationId xmlns:p14="http://schemas.microsoft.com/office/powerpoint/2010/main" val="1410619913"/>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117</a:t>
            </a:fld>
            <a:endParaRPr lang="en-US" altLang="ja-JP"/>
          </a:p>
        </p:txBody>
      </p:sp>
    </p:spTree>
    <p:extLst>
      <p:ext uri="{BB962C8B-B14F-4D97-AF65-F5344CB8AC3E}">
        <p14:creationId xmlns:p14="http://schemas.microsoft.com/office/powerpoint/2010/main" val="4134118437"/>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118</a:t>
            </a:fld>
            <a:endParaRPr lang="en-US" altLang="ja-JP"/>
          </a:p>
        </p:txBody>
      </p:sp>
    </p:spTree>
    <p:extLst>
      <p:ext uri="{BB962C8B-B14F-4D97-AF65-F5344CB8AC3E}">
        <p14:creationId xmlns:p14="http://schemas.microsoft.com/office/powerpoint/2010/main" val="20184310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11</a:t>
            </a:fld>
            <a:endParaRPr lang="en-US" altLang="ja-JP"/>
          </a:p>
        </p:txBody>
      </p:sp>
    </p:spTree>
    <p:extLst>
      <p:ext uri="{BB962C8B-B14F-4D97-AF65-F5344CB8AC3E}">
        <p14:creationId xmlns:p14="http://schemas.microsoft.com/office/powerpoint/2010/main" val="2981482532"/>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119</a:t>
            </a:fld>
            <a:endParaRPr lang="en-US" altLang="ja-JP"/>
          </a:p>
        </p:txBody>
      </p:sp>
    </p:spTree>
    <p:extLst>
      <p:ext uri="{BB962C8B-B14F-4D97-AF65-F5344CB8AC3E}">
        <p14:creationId xmlns:p14="http://schemas.microsoft.com/office/powerpoint/2010/main" val="3352211057"/>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120</a:t>
            </a:fld>
            <a:endParaRPr lang="en-US" altLang="ja-JP"/>
          </a:p>
        </p:txBody>
      </p:sp>
    </p:spTree>
    <p:extLst>
      <p:ext uri="{BB962C8B-B14F-4D97-AF65-F5344CB8AC3E}">
        <p14:creationId xmlns:p14="http://schemas.microsoft.com/office/powerpoint/2010/main" val="3514202991"/>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121</a:t>
            </a:fld>
            <a:endParaRPr lang="en-US" altLang="ja-JP"/>
          </a:p>
        </p:txBody>
      </p:sp>
    </p:spTree>
    <p:extLst>
      <p:ext uri="{BB962C8B-B14F-4D97-AF65-F5344CB8AC3E}">
        <p14:creationId xmlns:p14="http://schemas.microsoft.com/office/powerpoint/2010/main" val="1140300989"/>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122</a:t>
            </a:fld>
            <a:endParaRPr lang="en-US" altLang="ja-JP"/>
          </a:p>
        </p:txBody>
      </p:sp>
    </p:spTree>
    <p:extLst>
      <p:ext uri="{BB962C8B-B14F-4D97-AF65-F5344CB8AC3E}">
        <p14:creationId xmlns:p14="http://schemas.microsoft.com/office/powerpoint/2010/main" val="3365395115"/>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123</a:t>
            </a:fld>
            <a:endParaRPr lang="en-US" altLang="ja-JP"/>
          </a:p>
        </p:txBody>
      </p:sp>
    </p:spTree>
    <p:extLst>
      <p:ext uri="{BB962C8B-B14F-4D97-AF65-F5344CB8AC3E}">
        <p14:creationId xmlns:p14="http://schemas.microsoft.com/office/powerpoint/2010/main" val="3318117123"/>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124</a:t>
            </a:fld>
            <a:endParaRPr lang="en-US" altLang="ja-JP"/>
          </a:p>
        </p:txBody>
      </p:sp>
    </p:spTree>
    <p:extLst>
      <p:ext uri="{BB962C8B-B14F-4D97-AF65-F5344CB8AC3E}">
        <p14:creationId xmlns:p14="http://schemas.microsoft.com/office/powerpoint/2010/main" val="1410619913"/>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125</a:t>
            </a:fld>
            <a:endParaRPr lang="en-US" altLang="ja-JP"/>
          </a:p>
        </p:txBody>
      </p:sp>
    </p:spTree>
    <p:extLst>
      <p:ext uri="{BB962C8B-B14F-4D97-AF65-F5344CB8AC3E}">
        <p14:creationId xmlns:p14="http://schemas.microsoft.com/office/powerpoint/2010/main" val="2246527648"/>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126</a:t>
            </a:fld>
            <a:endParaRPr lang="en-US" altLang="ja-JP"/>
          </a:p>
        </p:txBody>
      </p:sp>
    </p:spTree>
    <p:extLst>
      <p:ext uri="{BB962C8B-B14F-4D97-AF65-F5344CB8AC3E}">
        <p14:creationId xmlns:p14="http://schemas.microsoft.com/office/powerpoint/2010/main" val="1410619913"/>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127</a:t>
            </a:fld>
            <a:endParaRPr lang="en-US" altLang="ja-JP"/>
          </a:p>
        </p:txBody>
      </p:sp>
    </p:spTree>
    <p:extLst>
      <p:ext uri="{BB962C8B-B14F-4D97-AF65-F5344CB8AC3E}">
        <p14:creationId xmlns:p14="http://schemas.microsoft.com/office/powerpoint/2010/main" val="4027664501"/>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128</a:t>
            </a:fld>
            <a:endParaRPr lang="en-US" altLang="ja-JP"/>
          </a:p>
        </p:txBody>
      </p:sp>
    </p:spTree>
    <p:extLst>
      <p:ext uri="{BB962C8B-B14F-4D97-AF65-F5344CB8AC3E}">
        <p14:creationId xmlns:p14="http://schemas.microsoft.com/office/powerpoint/2010/main" val="3130143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12</a:t>
            </a:fld>
            <a:endParaRPr lang="en-US" altLang="ja-JP"/>
          </a:p>
        </p:txBody>
      </p:sp>
    </p:spTree>
    <p:extLst>
      <p:ext uri="{BB962C8B-B14F-4D97-AF65-F5344CB8AC3E}">
        <p14:creationId xmlns:p14="http://schemas.microsoft.com/office/powerpoint/2010/main" val="506493547"/>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129</a:t>
            </a:fld>
            <a:endParaRPr lang="en-US" altLang="ja-JP"/>
          </a:p>
        </p:txBody>
      </p:sp>
    </p:spTree>
    <p:extLst>
      <p:ext uri="{BB962C8B-B14F-4D97-AF65-F5344CB8AC3E}">
        <p14:creationId xmlns:p14="http://schemas.microsoft.com/office/powerpoint/2010/main" val="1688109435"/>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130</a:t>
            </a:fld>
            <a:endParaRPr lang="en-US" altLang="ja-JP"/>
          </a:p>
        </p:txBody>
      </p:sp>
    </p:spTree>
    <p:extLst>
      <p:ext uri="{BB962C8B-B14F-4D97-AF65-F5344CB8AC3E}">
        <p14:creationId xmlns:p14="http://schemas.microsoft.com/office/powerpoint/2010/main" val="1393747745"/>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131</a:t>
            </a:fld>
            <a:endParaRPr lang="en-US" altLang="ja-JP"/>
          </a:p>
        </p:txBody>
      </p:sp>
    </p:spTree>
    <p:extLst>
      <p:ext uri="{BB962C8B-B14F-4D97-AF65-F5344CB8AC3E}">
        <p14:creationId xmlns:p14="http://schemas.microsoft.com/office/powerpoint/2010/main" val="3751294168"/>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132</a:t>
            </a:fld>
            <a:endParaRPr lang="en-US" altLang="ja-JP"/>
          </a:p>
        </p:txBody>
      </p:sp>
    </p:spTree>
    <p:extLst>
      <p:ext uri="{BB962C8B-B14F-4D97-AF65-F5344CB8AC3E}">
        <p14:creationId xmlns:p14="http://schemas.microsoft.com/office/powerpoint/2010/main" val="1990882991"/>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133</a:t>
            </a:fld>
            <a:endParaRPr lang="en-US" altLang="ja-JP"/>
          </a:p>
        </p:txBody>
      </p:sp>
    </p:spTree>
    <p:extLst>
      <p:ext uri="{BB962C8B-B14F-4D97-AF65-F5344CB8AC3E}">
        <p14:creationId xmlns:p14="http://schemas.microsoft.com/office/powerpoint/2010/main" val="3709709566"/>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134</a:t>
            </a:fld>
            <a:endParaRPr lang="en-US" altLang="ja-JP"/>
          </a:p>
        </p:txBody>
      </p:sp>
    </p:spTree>
    <p:extLst>
      <p:ext uri="{BB962C8B-B14F-4D97-AF65-F5344CB8AC3E}">
        <p14:creationId xmlns:p14="http://schemas.microsoft.com/office/powerpoint/2010/main" val="1735428420"/>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135</a:t>
            </a:fld>
            <a:endParaRPr lang="en-US" altLang="ja-JP"/>
          </a:p>
        </p:txBody>
      </p:sp>
    </p:spTree>
    <p:extLst>
      <p:ext uri="{BB962C8B-B14F-4D97-AF65-F5344CB8AC3E}">
        <p14:creationId xmlns:p14="http://schemas.microsoft.com/office/powerpoint/2010/main" val="372271156"/>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136</a:t>
            </a:fld>
            <a:endParaRPr lang="en-US" altLang="ja-JP"/>
          </a:p>
        </p:txBody>
      </p:sp>
    </p:spTree>
    <p:extLst>
      <p:ext uri="{BB962C8B-B14F-4D97-AF65-F5344CB8AC3E}">
        <p14:creationId xmlns:p14="http://schemas.microsoft.com/office/powerpoint/2010/main" val="3128592417"/>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137</a:t>
            </a:fld>
            <a:endParaRPr lang="en-US" altLang="ja-JP"/>
          </a:p>
        </p:txBody>
      </p:sp>
    </p:spTree>
    <p:extLst>
      <p:ext uri="{BB962C8B-B14F-4D97-AF65-F5344CB8AC3E}">
        <p14:creationId xmlns:p14="http://schemas.microsoft.com/office/powerpoint/2010/main" val="660601291"/>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138</a:t>
            </a:fld>
            <a:endParaRPr lang="en-US" altLang="ja-JP"/>
          </a:p>
        </p:txBody>
      </p:sp>
    </p:spTree>
    <p:extLst>
      <p:ext uri="{BB962C8B-B14F-4D97-AF65-F5344CB8AC3E}">
        <p14:creationId xmlns:p14="http://schemas.microsoft.com/office/powerpoint/2010/main" val="19420118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13</a:t>
            </a:fld>
            <a:endParaRPr lang="en-US" altLang="ja-JP"/>
          </a:p>
        </p:txBody>
      </p:sp>
    </p:spTree>
    <p:extLst>
      <p:ext uri="{BB962C8B-B14F-4D97-AF65-F5344CB8AC3E}">
        <p14:creationId xmlns:p14="http://schemas.microsoft.com/office/powerpoint/2010/main" val="99330823"/>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139</a:t>
            </a:fld>
            <a:endParaRPr lang="en-US" altLang="ja-JP"/>
          </a:p>
        </p:txBody>
      </p:sp>
    </p:spTree>
    <p:extLst>
      <p:ext uri="{BB962C8B-B14F-4D97-AF65-F5344CB8AC3E}">
        <p14:creationId xmlns:p14="http://schemas.microsoft.com/office/powerpoint/2010/main" val="2132493438"/>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387BA4A2-2BD8-46F6-B2E5-DDAA6B853E48}" type="slidenum">
              <a:rPr lang="en-US" altLang="ja-JP"/>
              <a:pPr/>
              <a:t>141</a:t>
            </a:fld>
            <a:endParaRPr lang="en-US" altLang="ja-JP"/>
          </a:p>
        </p:txBody>
      </p:sp>
      <p:sp>
        <p:nvSpPr>
          <p:cNvPr id="54274" name="Rectangle 2"/>
          <p:cNvSpPr>
            <a:spLocks noGrp="1" noRot="1" noChangeAspect="1" noChangeArrowheads="1" noTextEdit="1"/>
          </p:cNvSpPr>
          <p:nvPr>
            <p:ph type="sldImg"/>
          </p:nvPr>
        </p:nvSpPr>
        <p:spPr>
          <a:xfrm>
            <a:off x="77788" y="739775"/>
            <a:ext cx="6577012" cy="3700463"/>
          </a:xfrm>
          <a:ln/>
        </p:spPr>
      </p:sp>
      <p:sp>
        <p:nvSpPr>
          <p:cNvPr id="54275" name="Rectangle 3"/>
          <p:cNvSpPr>
            <a:spLocks noGrp="1" noChangeArrowheads="1"/>
          </p:cNvSpPr>
          <p:nvPr>
            <p:ph type="body" idx="1"/>
          </p:nvPr>
        </p:nvSpPr>
        <p:spPr/>
        <p:txBody>
          <a:bodyPr/>
          <a:lstStyle/>
          <a:p>
            <a:r>
              <a:rPr lang="ja-JP" altLang="en-US"/>
              <a:t>本日は有難うございました。</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14</a:t>
            </a:fld>
            <a:endParaRPr lang="en-US" altLang="ja-JP"/>
          </a:p>
        </p:txBody>
      </p:sp>
    </p:spTree>
    <p:extLst>
      <p:ext uri="{BB962C8B-B14F-4D97-AF65-F5344CB8AC3E}">
        <p14:creationId xmlns:p14="http://schemas.microsoft.com/office/powerpoint/2010/main" val="3159027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15</a:t>
            </a:fld>
            <a:endParaRPr lang="en-US" altLang="ja-JP"/>
          </a:p>
        </p:txBody>
      </p:sp>
    </p:spTree>
    <p:extLst>
      <p:ext uri="{BB962C8B-B14F-4D97-AF65-F5344CB8AC3E}">
        <p14:creationId xmlns:p14="http://schemas.microsoft.com/office/powerpoint/2010/main" val="36843983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16</a:t>
            </a:fld>
            <a:endParaRPr lang="en-US" altLang="ja-JP"/>
          </a:p>
        </p:txBody>
      </p:sp>
    </p:spTree>
    <p:extLst>
      <p:ext uri="{BB962C8B-B14F-4D97-AF65-F5344CB8AC3E}">
        <p14:creationId xmlns:p14="http://schemas.microsoft.com/office/powerpoint/2010/main" val="4491682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17</a:t>
            </a:fld>
            <a:endParaRPr lang="en-US" altLang="ja-JP"/>
          </a:p>
        </p:txBody>
      </p:sp>
    </p:spTree>
    <p:extLst>
      <p:ext uri="{BB962C8B-B14F-4D97-AF65-F5344CB8AC3E}">
        <p14:creationId xmlns:p14="http://schemas.microsoft.com/office/powerpoint/2010/main" val="19500085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18</a:t>
            </a:fld>
            <a:endParaRPr lang="en-US" altLang="ja-JP"/>
          </a:p>
        </p:txBody>
      </p:sp>
    </p:spTree>
    <p:extLst>
      <p:ext uri="{BB962C8B-B14F-4D97-AF65-F5344CB8AC3E}">
        <p14:creationId xmlns:p14="http://schemas.microsoft.com/office/powerpoint/2010/main" val="873752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1</a:t>
            </a:fld>
            <a:endParaRPr lang="en-US" altLang="ja-JP"/>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19</a:t>
            </a:fld>
            <a:endParaRPr lang="en-US" altLang="ja-JP"/>
          </a:p>
        </p:txBody>
      </p:sp>
    </p:spTree>
    <p:extLst>
      <p:ext uri="{BB962C8B-B14F-4D97-AF65-F5344CB8AC3E}">
        <p14:creationId xmlns:p14="http://schemas.microsoft.com/office/powerpoint/2010/main" val="39170049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20</a:t>
            </a:fld>
            <a:endParaRPr lang="en-US" altLang="ja-JP"/>
          </a:p>
        </p:txBody>
      </p:sp>
    </p:spTree>
    <p:extLst>
      <p:ext uri="{BB962C8B-B14F-4D97-AF65-F5344CB8AC3E}">
        <p14:creationId xmlns:p14="http://schemas.microsoft.com/office/powerpoint/2010/main" val="34629153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21</a:t>
            </a:fld>
            <a:endParaRPr lang="en-US" altLang="ja-JP"/>
          </a:p>
        </p:txBody>
      </p:sp>
    </p:spTree>
    <p:extLst>
      <p:ext uri="{BB962C8B-B14F-4D97-AF65-F5344CB8AC3E}">
        <p14:creationId xmlns:p14="http://schemas.microsoft.com/office/powerpoint/2010/main" val="27379345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22</a:t>
            </a:fld>
            <a:endParaRPr lang="en-US" altLang="ja-JP"/>
          </a:p>
        </p:txBody>
      </p:sp>
    </p:spTree>
    <p:extLst>
      <p:ext uri="{BB962C8B-B14F-4D97-AF65-F5344CB8AC3E}">
        <p14:creationId xmlns:p14="http://schemas.microsoft.com/office/powerpoint/2010/main" val="28771674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23</a:t>
            </a:fld>
            <a:endParaRPr lang="en-US" altLang="ja-JP"/>
          </a:p>
        </p:txBody>
      </p:sp>
    </p:spTree>
    <p:extLst>
      <p:ext uri="{BB962C8B-B14F-4D97-AF65-F5344CB8AC3E}">
        <p14:creationId xmlns:p14="http://schemas.microsoft.com/office/powerpoint/2010/main" val="17664594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24</a:t>
            </a:fld>
            <a:endParaRPr lang="en-US" altLang="ja-JP"/>
          </a:p>
        </p:txBody>
      </p:sp>
    </p:spTree>
    <p:extLst>
      <p:ext uri="{BB962C8B-B14F-4D97-AF65-F5344CB8AC3E}">
        <p14:creationId xmlns:p14="http://schemas.microsoft.com/office/powerpoint/2010/main" val="42177799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25</a:t>
            </a:fld>
            <a:endParaRPr lang="en-US" altLang="ja-JP"/>
          </a:p>
        </p:txBody>
      </p:sp>
    </p:spTree>
    <p:extLst>
      <p:ext uri="{BB962C8B-B14F-4D97-AF65-F5344CB8AC3E}">
        <p14:creationId xmlns:p14="http://schemas.microsoft.com/office/powerpoint/2010/main" val="6215091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26</a:t>
            </a:fld>
            <a:endParaRPr lang="en-US" altLang="ja-JP"/>
          </a:p>
        </p:txBody>
      </p:sp>
    </p:spTree>
    <p:extLst>
      <p:ext uri="{BB962C8B-B14F-4D97-AF65-F5344CB8AC3E}">
        <p14:creationId xmlns:p14="http://schemas.microsoft.com/office/powerpoint/2010/main" val="3163588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27</a:t>
            </a:fld>
            <a:endParaRPr lang="en-US" altLang="ja-JP"/>
          </a:p>
        </p:txBody>
      </p:sp>
    </p:spTree>
    <p:extLst>
      <p:ext uri="{BB962C8B-B14F-4D97-AF65-F5344CB8AC3E}">
        <p14:creationId xmlns:p14="http://schemas.microsoft.com/office/powerpoint/2010/main" val="42473814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28</a:t>
            </a:fld>
            <a:endParaRPr lang="en-US" altLang="ja-JP"/>
          </a:p>
        </p:txBody>
      </p:sp>
    </p:spTree>
    <p:extLst>
      <p:ext uri="{BB962C8B-B14F-4D97-AF65-F5344CB8AC3E}">
        <p14:creationId xmlns:p14="http://schemas.microsoft.com/office/powerpoint/2010/main" val="165813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2</a:t>
            </a:fld>
            <a:endParaRPr lang="en-US" altLang="ja-JP"/>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29</a:t>
            </a:fld>
            <a:endParaRPr lang="en-US" altLang="ja-JP"/>
          </a:p>
        </p:txBody>
      </p:sp>
    </p:spTree>
    <p:extLst>
      <p:ext uri="{BB962C8B-B14F-4D97-AF65-F5344CB8AC3E}">
        <p14:creationId xmlns:p14="http://schemas.microsoft.com/office/powerpoint/2010/main" val="307237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30</a:t>
            </a:fld>
            <a:endParaRPr lang="en-US" altLang="ja-JP"/>
          </a:p>
        </p:txBody>
      </p:sp>
    </p:spTree>
    <p:extLst>
      <p:ext uri="{BB962C8B-B14F-4D97-AF65-F5344CB8AC3E}">
        <p14:creationId xmlns:p14="http://schemas.microsoft.com/office/powerpoint/2010/main" val="32009268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31</a:t>
            </a:fld>
            <a:endParaRPr lang="en-US" altLang="ja-JP"/>
          </a:p>
        </p:txBody>
      </p:sp>
    </p:spTree>
    <p:extLst>
      <p:ext uri="{BB962C8B-B14F-4D97-AF65-F5344CB8AC3E}">
        <p14:creationId xmlns:p14="http://schemas.microsoft.com/office/powerpoint/2010/main" val="12236426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32</a:t>
            </a:fld>
            <a:endParaRPr lang="en-US" altLang="ja-JP"/>
          </a:p>
        </p:txBody>
      </p:sp>
    </p:spTree>
    <p:extLst>
      <p:ext uri="{BB962C8B-B14F-4D97-AF65-F5344CB8AC3E}">
        <p14:creationId xmlns:p14="http://schemas.microsoft.com/office/powerpoint/2010/main" val="10446828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33</a:t>
            </a:fld>
            <a:endParaRPr lang="en-US" altLang="ja-JP"/>
          </a:p>
        </p:txBody>
      </p:sp>
    </p:spTree>
    <p:extLst>
      <p:ext uri="{BB962C8B-B14F-4D97-AF65-F5344CB8AC3E}">
        <p14:creationId xmlns:p14="http://schemas.microsoft.com/office/powerpoint/2010/main" val="9139115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34</a:t>
            </a:fld>
            <a:endParaRPr lang="en-US" altLang="ja-JP"/>
          </a:p>
        </p:txBody>
      </p:sp>
    </p:spTree>
    <p:extLst>
      <p:ext uri="{BB962C8B-B14F-4D97-AF65-F5344CB8AC3E}">
        <p14:creationId xmlns:p14="http://schemas.microsoft.com/office/powerpoint/2010/main" val="42885786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35</a:t>
            </a:fld>
            <a:endParaRPr lang="en-US" altLang="ja-JP"/>
          </a:p>
        </p:txBody>
      </p:sp>
    </p:spTree>
    <p:extLst>
      <p:ext uri="{BB962C8B-B14F-4D97-AF65-F5344CB8AC3E}">
        <p14:creationId xmlns:p14="http://schemas.microsoft.com/office/powerpoint/2010/main" val="42885786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36</a:t>
            </a:fld>
            <a:endParaRPr lang="en-US" altLang="ja-JP"/>
          </a:p>
        </p:txBody>
      </p:sp>
    </p:spTree>
    <p:extLst>
      <p:ext uri="{BB962C8B-B14F-4D97-AF65-F5344CB8AC3E}">
        <p14:creationId xmlns:p14="http://schemas.microsoft.com/office/powerpoint/2010/main" val="41950100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37</a:t>
            </a:fld>
            <a:endParaRPr lang="en-US" altLang="ja-JP"/>
          </a:p>
        </p:txBody>
      </p:sp>
    </p:spTree>
    <p:extLst>
      <p:ext uri="{BB962C8B-B14F-4D97-AF65-F5344CB8AC3E}">
        <p14:creationId xmlns:p14="http://schemas.microsoft.com/office/powerpoint/2010/main" val="17507106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38</a:t>
            </a:fld>
            <a:endParaRPr lang="en-US" altLang="ja-JP"/>
          </a:p>
        </p:txBody>
      </p:sp>
    </p:spTree>
    <p:extLst>
      <p:ext uri="{BB962C8B-B14F-4D97-AF65-F5344CB8AC3E}">
        <p14:creationId xmlns:p14="http://schemas.microsoft.com/office/powerpoint/2010/main" val="1313292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3</a:t>
            </a:fld>
            <a:endParaRPr lang="en-US" altLang="ja-JP"/>
          </a:p>
        </p:txBody>
      </p:sp>
    </p:spTree>
    <p:extLst>
      <p:ext uri="{BB962C8B-B14F-4D97-AF65-F5344CB8AC3E}">
        <p14:creationId xmlns:p14="http://schemas.microsoft.com/office/powerpoint/2010/main" val="9041387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39</a:t>
            </a:fld>
            <a:endParaRPr lang="en-US" altLang="ja-JP"/>
          </a:p>
        </p:txBody>
      </p:sp>
    </p:spTree>
    <p:extLst>
      <p:ext uri="{BB962C8B-B14F-4D97-AF65-F5344CB8AC3E}">
        <p14:creationId xmlns:p14="http://schemas.microsoft.com/office/powerpoint/2010/main" val="4143515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40</a:t>
            </a:fld>
            <a:endParaRPr lang="en-US" altLang="ja-JP"/>
          </a:p>
        </p:txBody>
      </p:sp>
    </p:spTree>
    <p:extLst>
      <p:ext uri="{BB962C8B-B14F-4D97-AF65-F5344CB8AC3E}">
        <p14:creationId xmlns:p14="http://schemas.microsoft.com/office/powerpoint/2010/main" val="32671038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41</a:t>
            </a:fld>
            <a:endParaRPr lang="en-US" altLang="ja-JP"/>
          </a:p>
        </p:txBody>
      </p:sp>
    </p:spTree>
    <p:extLst>
      <p:ext uri="{BB962C8B-B14F-4D97-AF65-F5344CB8AC3E}">
        <p14:creationId xmlns:p14="http://schemas.microsoft.com/office/powerpoint/2010/main" val="32671038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42</a:t>
            </a:fld>
            <a:endParaRPr lang="en-US" altLang="ja-JP"/>
          </a:p>
        </p:txBody>
      </p:sp>
    </p:spTree>
    <p:extLst>
      <p:ext uri="{BB962C8B-B14F-4D97-AF65-F5344CB8AC3E}">
        <p14:creationId xmlns:p14="http://schemas.microsoft.com/office/powerpoint/2010/main" val="32671038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43</a:t>
            </a:fld>
            <a:endParaRPr lang="en-US" altLang="ja-JP"/>
          </a:p>
        </p:txBody>
      </p:sp>
    </p:spTree>
    <p:extLst>
      <p:ext uri="{BB962C8B-B14F-4D97-AF65-F5344CB8AC3E}">
        <p14:creationId xmlns:p14="http://schemas.microsoft.com/office/powerpoint/2010/main" val="32671038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44</a:t>
            </a:fld>
            <a:endParaRPr lang="en-US" altLang="ja-JP"/>
          </a:p>
        </p:txBody>
      </p:sp>
    </p:spTree>
    <p:extLst>
      <p:ext uri="{BB962C8B-B14F-4D97-AF65-F5344CB8AC3E}">
        <p14:creationId xmlns:p14="http://schemas.microsoft.com/office/powerpoint/2010/main" val="32671038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45</a:t>
            </a:fld>
            <a:endParaRPr lang="en-US" altLang="ja-JP"/>
          </a:p>
        </p:txBody>
      </p:sp>
    </p:spTree>
    <p:extLst>
      <p:ext uri="{BB962C8B-B14F-4D97-AF65-F5344CB8AC3E}">
        <p14:creationId xmlns:p14="http://schemas.microsoft.com/office/powerpoint/2010/main" val="32671038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46</a:t>
            </a:fld>
            <a:endParaRPr lang="en-US" altLang="ja-JP"/>
          </a:p>
        </p:txBody>
      </p:sp>
    </p:spTree>
    <p:extLst>
      <p:ext uri="{BB962C8B-B14F-4D97-AF65-F5344CB8AC3E}">
        <p14:creationId xmlns:p14="http://schemas.microsoft.com/office/powerpoint/2010/main" val="32671038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47</a:t>
            </a:fld>
            <a:endParaRPr lang="en-US" altLang="ja-JP"/>
          </a:p>
        </p:txBody>
      </p:sp>
    </p:spTree>
    <p:extLst>
      <p:ext uri="{BB962C8B-B14F-4D97-AF65-F5344CB8AC3E}">
        <p14:creationId xmlns:p14="http://schemas.microsoft.com/office/powerpoint/2010/main" val="32671038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48</a:t>
            </a:fld>
            <a:endParaRPr lang="en-US" altLang="ja-JP"/>
          </a:p>
        </p:txBody>
      </p:sp>
    </p:spTree>
    <p:extLst>
      <p:ext uri="{BB962C8B-B14F-4D97-AF65-F5344CB8AC3E}">
        <p14:creationId xmlns:p14="http://schemas.microsoft.com/office/powerpoint/2010/main" val="3267103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4</a:t>
            </a:fld>
            <a:endParaRPr lang="en-US" altLang="ja-JP"/>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49</a:t>
            </a:fld>
            <a:endParaRPr lang="en-US" altLang="ja-JP"/>
          </a:p>
        </p:txBody>
      </p:sp>
    </p:spTree>
    <p:extLst>
      <p:ext uri="{BB962C8B-B14F-4D97-AF65-F5344CB8AC3E}">
        <p14:creationId xmlns:p14="http://schemas.microsoft.com/office/powerpoint/2010/main" val="326710389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50</a:t>
            </a:fld>
            <a:endParaRPr lang="en-US" altLang="ja-JP"/>
          </a:p>
        </p:txBody>
      </p:sp>
    </p:spTree>
    <p:extLst>
      <p:ext uri="{BB962C8B-B14F-4D97-AF65-F5344CB8AC3E}">
        <p14:creationId xmlns:p14="http://schemas.microsoft.com/office/powerpoint/2010/main" val="326710389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51</a:t>
            </a:fld>
            <a:endParaRPr lang="en-US" altLang="ja-JP"/>
          </a:p>
        </p:txBody>
      </p:sp>
    </p:spTree>
    <p:extLst>
      <p:ext uri="{BB962C8B-B14F-4D97-AF65-F5344CB8AC3E}">
        <p14:creationId xmlns:p14="http://schemas.microsoft.com/office/powerpoint/2010/main" val="326710389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52</a:t>
            </a:fld>
            <a:endParaRPr lang="en-US" altLang="ja-JP"/>
          </a:p>
        </p:txBody>
      </p:sp>
    </p:spTree>
    <p:extLst>
      <p:ext uri="{BB962C8B-B14F-4D97-AF65-F5344CB8AC3E}">
        <p14:creationId xmlns:p14="http://schemas.microsoft.com/office/powerpoint/2010/main" val="214954989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53</a:t>
            </a:fld>
            <a:endParaRPr lang="en-US" altLang="ja-JP"/>
          </a:p>
        </p:txBody>
      </p:sp>
    </p:spTree>
    <p:extLst>
      <p:ext uri="{BB962C8B-B14F-4D97-AF65-F5344CB8AC3E}">
        <p14:creationId xmlns:p14="http://schemas.microsoft.com/office/powerpoint/2010/main" val="29287640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54</a:t>
            </a:fld>
            <a:endParaRPr lang="en-US" altLang="ja-JP"/>
          </a:p>
        </p:txBody>
      </p:sp>
    </p:spTree>
    <p:extLst>
      <p:ext uri="{BB962C8B-B14F-4D97-AF65-F5344CB8AC3E}">
        <p14:creationId xmlns:p14="http://schemas.microsoft.com/office/powerpoint/2010/main" val="141061991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55</a:t>
            </a:fld>
            <a:endParaRPr lang="en-US" altLang="ja-JP"/>
          </a:p>
        </p:txBody>
      </p:sp>
    </p:spTree>
    <p:extLst>
      <p:ext uri="{BB962C8B-B14F-4D97-AF65-F5344CB8AC3E}">
        <p14:creationId xmlns:p14="http://schemas.microsoft.com/office/powerpoint/2010/main" val="128999801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56</a:t>
            </a:fld>
            <a:endParaRPr lang="en-US" altLang="ja-JP"/>
          </a:p>
        </p:txBody>
      </p:sp>
    </p:spTree>
    <p:extLst>
      <p:ext uri="{BB962C8B-B14F-4D97-AF65-F5344CB8AC3E}">
        <p14:creationId xmlns:p14="http://schemas.microsoft.com/office/powerpoint/2010/main" val="207377801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57</a:t>
            </a:fld>
            <a:endParaRPr lang="en-US" altLang="ja-JP"/>
          </a:p>
        </p:txBody>
      </p:sp>
    </p:spTree>
    <p:extLst>
      <p:ext uri="{BB962C8B-B14F-4D97-AF65-F5344CB8AC3E}">
        <p14:creationId xmlns:p14="http://schemas.microsoft.com/office/powerpoint/2010/main" val="141061991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58</a:t>
            </a:fld>
            <a:endParaRPr lang="en-US" altLang="ja-JP"/>
          </a:p>
        </p:txBody>
      </p:sp>
    </p:spTree>
    <p:extLst>
      <p:ext uri="{BB962C8B-B14F-4D97-AF65-F5344CB8AC3E}">
        <p14:creationId xmlns:p14="http://schemas.microsoft.com/office/powerpoint/2010/main" val="1410619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5</a:t>
            </a:fld>
            <a:endParaRPr lang="en-US" altLang="ja-JP"/>
          </a:p>
        </p:txBody>
      </p:sp>
    </p:spTree>
    <p:extLst>
      <p:ext uri="{BB962C8B-B14F-4D97-AF65-F5344CB8AC3E}">
        <p14:creationId xmlns:p14="http://schemas.microsoft.com/office/powerpoint/2010/main" val="422791904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59</a:t>
            </a:fld>
            <a:endParaRPr lang="en-US" altLang="ja-JP"/>
          </a:p>
        </p:txBody>
      </p:sp>
    </p:spTree>
    <p:extLst>
      <p:ext uri="{BB962C8B-B14F-4D97-AF65-F5344CB8AC3E}">
        <p14:creationId xmlns:p14="http://schemas.microsoft.com/office/powerpoint/2010/main" val="141061991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60</a:t>
            </a:fld>
            <a:endParaRPr lang="en-US" altLang="ja-JP"/>
          </a:p>
        </p:txBody>
      </p:sp>
    </p:spTree>
    <p:extLst>
      <p:ext uri="{BB962C8B-B14F-4D97-AF65-F5344CB8AC3E}">
        <p14:creationId xmlns:p14="http://schemas.microsoft.com/office/powerpoint/2010/main" val="141061991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61</a:t>
            </a:fld>
            <a:endParaRPr lang="en-US" altLang="ja-JP"/>
          </a:p>
        </p:txBody>
      </p:sp>
    </p:spTree>
    <p:extLst>
      <p:ext uri="{BB962C8B-B14F-4D97-AF65-F5344CB8AC3E}">
        <p14:creationId xmlns:p14="http://schemas.microsoft.com/office/powerpoint/2010/main" val="141061991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62</a:t>
            </a:fld>
            <a:endParaRPr lang="en-US" altLang="ja-JP"/>
          </a:p>
        </p:txBody>
      </p:sp>
    </p:spTree>
    <p:extLst>
      <p:ext uri="{BB962C8B-B14F-4D97-AF65-F5344CB8AC3E}">
        <p14:creationId xmlns:p14="http://schemas.microsoft.com/office/powerpoint/2010/main" val="141061991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63</a:t>
            </a:fld>
            <a:endParaRPr lang="en-US" altLang="ja-JP"/>
          </a:p>
        </p:txBody>
      </p:sp>
    </p:spTree>
    <p:extLst>
      <p:ext uri="{BB962C8B-B14F-4D97-AF65-F5344CB8AC3E}">
        <p14:creationId xmlns:p14="http://schemas.microsoft.com/office/powerpoint/2010/main" val="141061991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64</a:t>
            </a:fld>
            <a:endParaRPr lang="en-US" altLang="ja-JP"/>
          </a:p>
        </p:txBody>
      </p:sp>
    </p:spTree>
    <p:extLst>
      <p:ext uri="{BB962C8B-B14F-4D97-AF65-F5344CB8AC3E}">
        <p14:creationId xmlns:p14="http://schemas.microsoft.com/office/powerpoint/2010/main" val="51648208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65</a:t>
            </a:fld>
            <a:endParaRPr lang="en-US" altLang="ja-JP"/>
          </a:p>
        </p:txBody>
      </p:sp>
    </p:spTree>
    <p:extLst>
      <p:ext uri="{BB962C8B-B14F-4D97-AF65-F5344CB8AC3E}">
        <p14:creationId xmlns:p14="http://schemas.microsoft.com/office/powerpoint/2010/main" val="141061991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66</a:t>
            </a:fld>
            <a:endParaRPr lang="en-US" altLang="ja-JP"/>
          </a:p>
        </p:txBody>
      </p:sp>
    </p:spTree>
    <p:extLst>
      <p:ext uri="{BB962C8B-B14F-4D97-AF65-F5344CB8AC3E}">
        <p14:creationId xmlns:p14="http://schemas.microsoft.com/office/powerpoint/2010/main" val="141061991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67</a:t>
            </a:fld>
            <a:endParaRPr lang="en-US" altLang="ja-JP"/>
          </a:p>
        </p:txBody>
      </p:sp>
    </p:spTree>
    <p:extLst>
      <p:ext uri="{BB962C8B-B14F-4D97-AF65-F5344CB8AC3E}">
        <p14:creationId xmlns:p14="http://schemas.microsoft.com/office/powerpoint/2010/main" val="141061991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68</a:t>
            </a:fld>
            <a:endParaRPr lang="en-US" altLang="ja-JP"/>
          </a:p>
        </p:txBody>
      </p:sp>
    </p:spTree>
    <p:extLst>
      <p:ext uri="{BB962C8B-B14F-4D97-AF65-F5344CB8AC3E}">
        <p14:creationId xmlns:p14="http://schemas.microsoft.com/office/powerpoint/2010/main" val="269144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6</a:t>
            </a:fld>
            <a:endParaRPr lang="en-US" altLang="ja-JP"/>
          </a:p>
        </p:txBody>
      </p:sp>
    </p:spTree>
    <p:extLst>
      <p:ext uri="{BB962C8B-B14F-4D97-AF65-F5344CB8AC3E}">
        <p14:creationId xmlns:p14="http://schemas.microsoft.com/office/powerpoint/2010/main" val="379691379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69</a:t>
            </a:fld>
            <a:endParaRPr lang="en-US" altLang="ja-JP"/>
          </a:p>
        </p:txBody>
      </p:sp>
    </p:spTree>
    <p:extLst>
      <p:ext uri="{BB962C8B-B14F-4D97-AF65-F5344CB8AC3E}">
        <p14:creationId xmlns:p14="http://schemas.microsoft.com/office/powerpoint/2010/main" val="428354574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70</a:t>
            </a:fld>
            <a:endParaRPr lang="en-US" altLang="ja-JP"/>
          </a:p>
        </p:txBody>
      </p:sp>
    </p:spTree>
    <p:extLst>
      <p:ext uri="{BB962C8B-B14F-4D97-AF65-F5344CB8AC3E}">
        <p14:creationId xmlns:p14="http://schemas.microsoft.com/office/powerpoint/2010/main" val="141061991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71</a:t>
            </a:fld>
            <a:endParaRPr lang="en-US" altLang="ja-JP"/>
          </a:p>
        </p:txBody>
      </p:sp>
    </p:spTree>
    <p:extLst>
      <p:ext uri="{BB962C8B-B14F-4D97-AF65-F5344CB8AC3E}">
        <p14:creationId xmlns:p14="http://schemas.microsoft.com/office/powerpoint/2010/main" val="141061991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72</a:t>
            </a:fld>
            <a:endParaRPr lang="en-US" altLang="ja-JP"/>
          </a:p>
        </p:txBody>
      </p:sp>
    </p:spTree>
    <p:extLst>
      <p:ext uri="{BB962C8B-B14F-4D97-AF65-F5344CB8AC3E}">
        <p14:creationId xmlns:p14="http://schemas.microsoft.com/office/powerpoint/2010/main" val="14106199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73</a:t>
            </a:fld>
            <a:endParaRPr lang="en-US" altLang="ja-JP"/>
          </a:p>
        </p:txBody>
      </p:sp>
    </p:spTree>
    <p:extLst>
      <p:ext uri="{BB962C8B-B14F-4D97-AF65-F5344CB8AC3E}">
        <p14:creationId xmlns:p14="http://schemas.microsoft.com/office/powerpoint/2010/main" val="141061991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74</a:t>
            </a:fld>
            <a:endParaRPr lang="en-US" altLang="ja-JP"/>
          </a:p>
        </p:txBody>
      </p:sp>
    </p:spTree>
    <p:extLst>
      <p:ext uri="{BB962C8B-B14F-4D97-AF65-F5344CB8AC3E}">
        <p14:creationId xmlns:p14="http://schemas.microsoft.com/office/powerpoint/2010/main" val="141061991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75</a:t>
            </a:fld>
            <a:endParaRPr lang="en-US" altLang="ja-JP"/>
          </a:p>
        </p:txBody>
      </p:sp>
    </p:spTree>
    <p:extLst>
      <p:ext uri="{BB962C8B-B14F-4D97-AF65-F5344CB8AC3E}">
        <p14:creationId xmlns:p14="http://schemas.microsoft.com/office/powerpoint/2010/main" val="141061991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76</a:t>
            </a:fld>
            <a:endParaRPr lang="en-US" altLang="ja-JP"/>
          </a:p>
        </p:txBody>
      </p:sp>
    </p:spTree>
    <p:extLst>
      <p:ext uri="{BB962C8B-B14F-4D97-AF65-F5344CB8AC3E}">
        <p14:creationId xmlns:p14="http://schemas.microsoft.com/office/powerpoint/2010/main" val="141061991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77</a:t>
            </a:fld>
            <a:endParaRPr lang="en-US" altLang="ja-JP"/>
          </a:p>
        </p:txBody>
      </p:sp>
    </p:spTree>
    <p:extLst>
      <p:ext uri="{BB962C8B-B14F-4D97-AF65-F5344CB8AC3E}">
        <p14:creationId xmlns:p14="http://schemas.microsoft.com/office/powerpoint/2010/main" val="320473580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78</a:t>
            </a:fld>
            <a:endParaRPr lang="en-US" altLang="ja-JP"/>
          </a:p>
        </p:txBody>
      </p:sp>
    </p:spTree>
    <p:extLst>
      <p:ext uri="{BB962C8B-B14F-4D97-AF65-F5344CB8AC3E}">
        <p14:creationId xmlns:p14="http://schemas.microsoft.com/office/powerpoint/2010/main" val="3158115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7</a:t>
            </a:fld>
            <a:endParaRPr lang="en-US" altLang="ja-JP"/>
          </a:p>
        </p:txBody>
      </p:sp>
    </p:spTree>
    <p:extLst>
      <p:ext uri="{BB962C8B-B14F-4D97-AF65-F5344CB8AC3E}">
        <p14:creationId xmlns:p14="http://schemas.microsoft.com/office/powerpoint/2010/main" val="244843532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79</a:t>
            </a:fld>
            <a:endParaRPr lang="en-US" altLang="ja-JP"/>
          </a:p>
        </p:txBody>
      </p:sp>
    </p:spTree>
    <p:extLst>
      <p:ext uri="{BB962C8B-B14F-4D97-AF65-F5344CB8AC3E}">
        <p14:creationId xmlns:p14="http://schemas.microsoft.com/office/powerpoint/2010/main" val="265277711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80</a:t>
            </a:fld>
            <a:endParaRPr lang="en-US" altLang="ja-JP"/>
          </a:p>
        </p:txBody>
      </p:sp>
    </p:spTree>
    <p:extLst>
      <p:ext uri="{BB962C8B-B14F-4D97-AF65-F5344CB8AC3E}">
        <p14:creationId xmlns:p14="http://schemas.microsoft.com/office/powerpoint/2010/main" val="141061991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81</a:t>
            </a:fld>
            <a:endParaRPr lang="en-US" altLang="ja-JP"/>
          </a:p>
        </p:txBody>
      </p:sp>
    </p:spTree>
    <p:extLst>
      <p:ext uri="{BB962C8B-B14F-4D97-AF65-F5344CB8AC3E}">
        <p14:creationId xmlns:p14="http://schemas.microsoft.com/office/powerpoint/2010/main" val="141061991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82</a:t>
            </a:fld>
            <a:endParaRPr lang="en-US" altLang="ja-JP"/>
          </a:p>
        </p:txBody>
      </p:sp>
    </p:spTree>
    <p:extLst>
      <p:ext uri="{BB962C8B-B14F-4D97-AF65-F5344CB8AC3E}">
        <p14:creationId xmlns:p14="http://schemas.microsoft.com/office/powerpoint/2010/main" val="397164971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83</a:t>
            </a:fld>
            <a:endParaRPr lang="en-US" altLang="ja-JP"/>
          </a:p>
        </p:txBody>
      </p:sp>
    </p:spTree>
    <p:extLst>
      <p:ext uri="{BB962C8B-B14F-4D97-AF65-F5344CB8AC3E}">
        <p14:creationId xmlns:p14="http://schemas.microsoft.com/office/powerpoint/2010/main" val="242964706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84</a:t>
            </a:fld>
            <a:endParaRPr lang="en-US" altLang="ja-JP"/>
          </a:p>
        </p:txBody>
      </p:sp>
    </p:spTree>
    <p:extLst>
      <p:ext uri="{BB962C8B-B14F-4D97-AF65-F5344CB8AC3E}">
        <p14:creationId xmlns:p14="http://schemas.microsoft.com/office/powerpoint/2010/main" val="141061991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85</a:t>
            </a:fld>
            <a:endParaRPr lang="en-US" altLang="ja-JP"/>
          </a:p>
        </p:txBody>
      </p:sp>
    </p:spTree>
    <p:extLst>
      <p:ext uri="{BB962C8B-B14F-4D97-AF65-F5344CB8AC3E}">
        <p14:creationId xmlns:p14="http://schemas.microsoft.com/office/powerpoint/2010/main" val="141061991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86</a:t>
            </a:fld>
            <a:endParaRPr lang="en-US" altLang="ja-JP"/>
          </a:p>
        </p:txBody>
      </p:sp>
    </p:spTree>
    <p:extLst>
      <p:ext uri="{BB962C8B-B14F-4D97-AF65-F5344CB8AC3E}">
        <p14:creationId xmlns:p14="http://schemas.microsoft.com/office/powerpoint/2010/main" val="141061991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87</a:t>
            </a:fld>
            <a:endParaRPr lang="en-US" altLang="ja-JP"/>
          </a:p>
        </p:txBody>
      </p:sp>
    </p:spTree>
    <p:extLst>
      <p:ext uri="{BB962C8B-B14F-4D97-AF65-F5344CB8AC3E}">
        <p14:creationId xmlns:p14="http://schemas.microsoft.com/office/powerpoint/2010/main" val="141061991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88</a:t>
            </a:fld>
            <a:endParaRPr lang="en-US" altLang="ja-JP"/>
          </a:p>
        </p:txBody>
      </p:sp>
    </p:spTree>
    <p:extLst>
      <p:ext uri="{BB962C8B-B14F-4D97-AF65-F5344CB8AC3E}">
        <p14:creationId xmlns:p14="http://schemas.microsoft.com/office/powerpoint/2010/main" val="1410619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8</a:t>
            </a:fld>
            <a:endParaRPr lang="en-US" altLang="ja-JP"/>
          </a:p>
        </p:txBody>
      </p:sp>
    </p:spTree>
    <p:extLst>
      <p:ext uri="{BB962C8B-B14F-4D97-AF65-F5344CB8AC3E}">
        <p14:creationId xmlns:p14="http://schemas.microsoft.com/office/powerpoint/2010/main" val="92846373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89</a:t>
            </a:fld>
            <a:endParaRPr lang="en-US" altLang="ja-JP"/>
          </a:p>
        </p:txBody>
      </p:sp>
    </p:spTree>
    <p:extLst>
      <p:ext uri="{BB962C8B-B14F-4D97-AF65-F5344CB8AC3E}">
        <p14:creationId xmlns:p14="http://schemas.microsoft.com/office/powerpoint/2010/main" val="141061991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90</a:t>
            </a:fld>
            <a:endParaRPr lang="en-US" altLang="ja-JP"/>
          </a:p>
        </p:txBody>
      </p:sp>
    </p:spTree>
    <p:extLst>
      <p:ext uri="{BB962C8B-B14F-4D97-AF65-F5344CB8AC3E}">
        <p14:creationId xmlns:p14="http://schemas.microsoft.com/office/powerpoint/2010/main" val="6745971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91</a:t>
            </a:fld>
            <a:endParaRPr lang="en-US" altLang="ja-JP"/>
          </a:p>
        </p:txBody>
      </p:sp>
    </p:spTree>
    <p:extLst>
      <p:ext uri="{BB962C8B-B14F-4D97-AF65-F5344CB8AC3E}">
        <p14:creationId xmlns:p14="http://schemas.microsoft.com/office/powerpoint/2010/main" val="141061991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92</a:t>
            </a:fld>
            <a:endParaRPr lang="en-US" altLang="ja-JP"/>
          </a:p>
        </p:txBody>
      </p:sp>
    </p:spTree>
    <p:extLst>
      <p:ext uri="{BB962C8B-B14F-4D97-AF65-F5344CB8AC3E}">
        <p14:creationId xmlns:p14="http://schemas.microsoft.com/office/powerpoint/2010/main" val="141061991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93</a:t>
            </a:fld>
            <a:endParaRPr lang="en-US" altLang="ja-JP"/>
          </a:p>
        </p:txBody>
      </p:sp>
    </p:spTree>
    <p:extLst>
      <p:ext uri="{BB962C8B-B14F-4D97-AF65-F5344CB8AC3E}">
        <p14:creationId xmlns:p14="http://schemas.microsoft.com/office/powerpoint/2010/main" val="141061991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94</a:t>
            </a:fld>
            <a:endParaRPr lang="en-US" altLang="ja-JP"/>
          </a:p>
        </p:txBody>
      </p:sp>
    </p:spTree>
    <p:extLst>
      <p:ext uri="{BB962C8B-B14F-4D97-AF65-F5344CB8AC3E}">
        <p14:creationId xmlns:p14="http://schemas.microsoft.com/office/powerpoint/2010/main" val="141061991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95</a:t>
            </a:fld>
            <a:endParaRPr lang="en-US" altLang="ja-JP"/>
          </a:p>
        </p:txBody>
      </p:sp>
    </p:spTree>
    <p:extLst>
      <p:ext uri="{BB962C8B-B14F-4D97-AF65-F5344CB8AC3E}">
        <p14:creationId xmlns:p14="http://schemas.microsoft.com/office/powerpoint/2010/main" val="141061991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96</a:t>
            </a:fld>
            <a:endParaRPr lang="en-US" altLang="ja-JP"/>
          </a:p>
        </p:txBody>
      </p:sp>
    </p:spTree>
    <p:extLst>
      <p:ext uri="{BB962C8B-B14F-4D97-AF65-F5344CB8AC3E}">
        <p14:creationId xmlns:p14="http://schemas.microsoft.com/office/powerpoint/2010/main" val="141061991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97</a:t>
            </a:fld>
            <a:endParaRPr lang="en-US" altLang="ja-JP"/>
          </a:p>
        </p:txBody>
      </p:sp>
    </p:spTree>
    <p:extLst>
      <p:ext uri="{BB962C8B-B14F-4D97-AF65-F5344CB8AC3E}">
        <p14:creationId xmlns:p14="http://schemas.microsoft.com/office/powerpoint/2010/main" val="141061991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98</a:t>
            </a:fld>
            <a:endParaRPr lang="en-US" altLang="ja-JP"/>
          </a:p>
        </p:txBody>
      </p:sp>
    </p:spTree>
    <p:extLst>
      <p:ext uri="{BB962C8B-B14F-4D97-AF65-F5344CB8AC3E}">
        <p14:creationId xmlns:p14="http://schemas.microsoft.com/office/powerpoint/2010/main" val="22593894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タイトルのみ">
    <p:spTree>
      <p:nvGrpSpPr>
        <p:cNvPr id="1" name=""/>
        <p:cNvGrpSpPr/>
        <p:nvPr/>
      </p:nvGrpSpPr>
      <p:grpSpPr>
        <a:xfrm>
          <a:off x="0" y="0"/>
          <a:ext cx="0" cy="0"/>
          <a:chOff x="0" y="0"/>
          <a:chExt cx="0" cy="0"/>
        </a:xfrm>
      </p:grpSpPr>
      <p:sp>
        <p:nvSpPr>
          <p:cNvPr id="41" name="Text Box 13"/>
          <p:cNvSpPr txBox="1">
            <a:spLocks noChangeArrowheads="1"/>
          </p:cNvSpPr>
          <p:nvPr userDrawn="1"/>
        </p:nvSpPr>
        <p:spPr bwMode="gray">
          <a:xfrm>
            <a:off x="6923116" y="4949429"/>
            <a:ext cx="1770035" cy="189283"/>
          </a:xfrm>
          <a:prstGeom prst="rect">
            <a:avLst/>
          </a:prstGeom>
          <a:noFill/>
          <a:ln w="25400">
            <a:noFill/>
            <a:miter lim="800000"/>
            <a:headEnd/>
            <a:tailEnd/>
          </a:ln>
        </p:spPr>
        <p:txBody>
          <a:bodyPr wrap="none">
            <a:spAutoFit/>
          </a:bodyPr>
          <a:lstStyle/>
          <a:p>
            <a:pPr algn="r">
              <a:spcBef>
                <a:spcPct val="50000"/>
              </a:spcBef>
              <a:defRPr/>
            </a:pPr>
            <a:r>
              <a:rPr kumimoji="0" lang="en-US" altLang="ja-JP" sz="700" dirty="0">
                <a:solidFill>
                  <a:schemeClr val="tx1"/>
                </a:solidFill>
                <a:latin typeface="Arial" charset="0"/>
                <a:ea typeface="ＭＳ Ｐゴシック" pitchFamily="50" charset="-128"/>
              </a:rPr>
              <a:t>© Hitachi, Ltd. 2018. All rights reserved.</a:t>
            </a:r>
          </a:p>
        </p:txBody>
      </p:sp>
      <p:sp>
        <p:nvSpPr>
          <p:cNvPr id="42" name="スライド番号プレースホルダ 2"/>
          <p:cNvSpPr>
            <a:spLocks noGrp="1"/>
          </p:cNvSpPr>
          <p:nvPr userDrawn="1">
            <p:ph type="sldNum" sz="quarter" idx="10"/>
          </p:nvPr>
        </p:nvSpPr>
        <p:spPr bwMode="gray">
          <a:xfrm>
            <a:off x="8560360" y="4916262"/>
            <a:ext cx="488950" cy="228600"/>
          </a:xfrm>
          <a:prstGeom prst="rect">
            <a:avLst/>
          </a:prstGeom>
        </p:spPr>
        <p:txBody>
          <a:bodyPr/>
          <a:lstStyle>
            <a:lvl1pPr algn="r">
              <a:defRPr sz="1100" smtClean="0">
                <a:solidFill>
                  <a:schemeClr val="tx1"/>
                </a:solidFill>
                <a:latin typeface="Arial" pitchFamily="34" charset="0"/>
                <a:cs typeface="Arial" pitchFamily="34" charset="0"/>
              </a:defRPr>
            </a:lvl1pPr>
          </a:lstStyle>
          <a:p>
            <a:pPr>
              <a:defRPr/>
            </a:pPr>
            <a:fld id="{790173A9-6621-4FFE-BC07-AC198BDD4C9A}" type="slidenum">
              <a:rPr lang="en-US" altLang="ja-JP" smtClean="0"/>
              <a:pPr>
                <a:defRPr/>
              </a:pPr>
              <a:t>‹#›</a:t>
            </a:fld>
            <a:endParaRPr lang="en-US" altLang="ja-JP"/>
          </a:p>
        </p:txBody>
      </p:sp>
      <p:sp>
        <p:nvSpPr>
          <p:cNvPr id="43" name="タイトル 1"/>
          <p:cNvSpPr>
            <a:spLocks noGrp="1"/>
          </p:cNvSpPr>
          <p:nvPr userDrawn="1">
            <p:ph type="title" hasCustomPrompt="1"/>
          </p:nvPr>
        </p:nvSpPr>
        <p:spPr bwMode="gray">
          <a:xfrm>
            <a:off x="2138611" y="2335279"/>
            <a:ext cx="1810111" cy="461665"/>
          </a:xfrm>
          <a:prstGeom prst="rect">
            <a:avLst/>
          </a:prstGeom>
        </p:spPr>
        <p:txBody>
          <a:bodyPr wrap="none">
            <a:spAutoFit/>
          </a:bodyPr>
          <a:lstStyle>
            <a:lvl1pPr>
              <a:lnSpc>
                <a:spcPct val="100000"/>
              </a:lnSpc>
              <a:defRPr sz="2400">
                <a:solidFill>
                  <a:schemeClr val="tx1"/>
                </a:solidFill>
                <a:latin typeface="+mj-lt"/>
                <a:ea typeface="HGP創英角ｺﾞｼｯｸUB" pitchFamily="50" charset="-128"/>
              </a:defRPr>
            </a:lvl1pPr>
          </a:lstStyle>
          <a:p>
            <a:r>
              <a:rPr lang="en-US" altLang="ja-JP" b="1">
                <a:latin typeface="+mj-lt"/>
                <a:cs typeface="Arial" charset="0"/>
              </a:rPr>
              <a:t>Master title</a:t>
            </a:r>
            <a:endParaRPr lang="ja-JP" altLang="en-US" dirty="0"/>
          </a:p>
        </p:txBody>
      </p:sp>
      <p:sp>
        <p:nvSpPr>
          <p:cNvPr id="49" name="テキスト プレースホルダ 48"/>
          <p:cNvSpPr>
            <a:spLocks noGrp="1"/>
          </p:cNvSpPr>
          <p:nvPr userDrawn="1">
            <p:ph type="body" sz="quarter" idx="11" hasCustomPrompt="1"/>
          </p:nvPr>
        </p:nvSpPr>
        <p:spPr bwMode="gray">
          <a:xfrm>
            <a:off x="2138610" y="2742133"/>
            <a:ext cx="954107" cy="369332"/>
          </a:xfrm>
          <a:prstGeom prst="rect">
            <a:avLst/>
          </a:prstGeom>
        </p:spPr>
        <p:txBody>
          <a:bodyPr wrap="none">
            <a:spAutoFit/>
          </a:bodyPr>
          <a:lstStyle>
            <a:lvl1pPr>
              <a:buNone/>
              <a:defRPr sz="1800"/>
            </a:lvl1pPr>
          </a:lstStyle>
          <a:p>
            <a:pPr lvl="0"/>
            <a:r>
              <a:rPr kumimoji="1" lang="en-US" altLang="ja-JP"/>
              <a:t>Subtitle</a:t>
            </a:r>
            <a:endParaRPr kumimoji="1" lang="ja-JP" altLang="en-US"/>
          </a:p>
        </p:txBody>
      </p:sp>
      <p:grpSp>
        <p:nvGrpSpPr>
          <p:cNvPr id="40" name="グループ化 39"/>
          <p:cNvGrpSpPr/>
          <p:nvPr userDrawn="1"/>
        </p:nvGrpSpPr>
        <p:grpSpPr bwMode="gray">
          <a:xfrm>
            <a:off x="324487" y="2057426"/>
            <a:ext cx="8495663" cy="97488"/>
            <a:chOff x="324487" y="2057426"/>
            <a:chExt cx="8495663" cy="97488"/>
          </a:xfrm>
        </p:grpSpPr>
        <p:sp>
          <p:nvSpPr>
            <p:cNvPr id="45" name="正方形/長方形 11"/>
            <p:cNvSpPr>
              <a:spLocks noChangeArrowheads="1"/>
            </p:cNvSpPr>
            <p:nvPr/>
          </p:nvSpPr>
          <p:spPr bwMode="gray">
            <a:xfrm>
              <a:off x="324489" y="2057426"/>
              <a:ext cx="8495661" cy="97488"/>
            </a:xfrm>
            <a:prstGeom prst="rect">
              <a:avLst/>
            </a:prstGeom>
            <a:solidFill>
              <a:srgbClr val="7373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nvGrpSpPr>
            <p:cNvPr id="46" name="グループ化 16"/>
            <p:cNvGrpSpPr/>
            <p:nvPr/>
          </p:nvGrpSpPr>
          <p:grpSpPr bwMode="gray">
            <a:xfrm>
              <a:off x="324487" y="2057426"/>
              <a:ext cx="1938812" cy="97488"/>
              <a:chOff x="312738" y="2747963"/>
              <a:chExt cx="1970087" cy="109537"/>
            </a:xfrm>
          </p:grpSpPr>
          <p:sp>
            <p:nvSpPr>
              <p:cNvPr id="47" name="正方形/長方形 46"/>
              <p:cNvSpPr/>
              <p:nvPr/>
            </p:nvSpPr>
            <p:spPr bwMode="gray">
              <a:xfrm>
                <a:off x="312738" y="2747963"/>
                <a:ext cx="1970087" cy="109537"/>
              </a:xfrm>
              <a:prstGeom prst="rect">
                <a:avLst/>
              </a:prstGeom>
              <a:solidFill>
                <a:srgbClr val="FF0026"/>
              </a:solidFill>
              <a:ln w="9525">
                <a:noFill/>
                <a:miter lim="800000"/>
                <a:headEnd/>
                <a:tailEnd/>
              </a:ln>
              <a:effectLst/>
            </p:spPr>
            <p:txBody>
              <a:bodyPr wrap="none" anchor="ctr"/>
              <a:lstStyle/>
              <a:p>
                <a:pPr fontAlgn="auto">
                  <a:spcBef>
                    <a:spcPts val="0"/>
                  </a:spcBef>
                  <a:spcAft>
                    <a:spcPts val="0"/>
                  </a:spcAft>
                  <a:defRPr/>
                </a:pPr>
                <a:endParaRPr kumimoji="0" lang="ja-JP" altLang="en-US" sz="1800" kern="0" dirty="0">
                  <a:solidFill>
                    <a:sysClr val="windowText" lastClr="000000"/>
                  </a:solidFill>
                </a:endParaRPr>
              </a:p>
            </p:txBody>
          </p:sp>
          <p:sp>
            <p:nvSpPr>
              <p:cNvPr id="48" name="正方形/長方形 47"/>
              <p:cNvSpPr/>
              <p:nvPr/>
            </p:nvSpPr>
            <p:spPr bwMode="gray">
              <a:xfrm>
                <a:off x="312738" y="2747963"/>
                <a:ext cx="985837" cy="109537"/>
              </a:xfrm>
              <a:prstGeom prst="rect">
                <a:avLst/>
              </a:prstGeom>
              <a:solidFill>
                <a:srgbClr val="B3B3B3"/>
              </a:solidFill>
              <a:ln w="9525">
                <a:noFill/>
                <a:miter lim="800000"/>
                <a:headEnd/>
                <a:tailEnd/>
              </a:ln>
              <a:effectLst/>
            </p:spPr>
            <p:txBody>
              <a:bodyPr wrap="none" anchor="ctr"/>
              <a:lstStyle/>
              <a:p>
                <a:pPr algn="l" fontAlgn="auto">
                  <a:spcBef>
                    <a:spcPts val="0"/>
                  </a:spcBef>
                  <a:spcAft>
                    <a:spcPts val="0"/>
                  </a:spcAft>
                  <a:defRPr/>
                </a:pPr>
                <a:endParaRPr kumimoji="0" lang="ja-JP" altLang="en-US" sz="1800" kern="0" dirty="0">
                  <a:solidFill>
                    <a:sysClr val="windowText" lastClr="000000"/>
                  </a:solidFill>
                </a:endParaRPr>
              </a:p>
            </p:txBody>
          </p:sp>
        </p:grpSp>
      </p:grpSp>
      <p:pic>
        <p:nvPicPr>
          <p:cNvPr id="50" name="図 49" descr="ea60_010_030_dwin.wmf"/>
          <p:cNvPicPr>
            <a:picLocks noChangeAspect="1"/>
          </p:cNvPicPr>
          <p:nvPr userDrawn="1"/>
        </p:nvPicPr>
        <p:blipFill>
          <a:blip r:embed="rId2"/>
          <a:stretch>
            <a:fillRect/>
          </a:stretch>
        </p:blipFill>
        <p:spPr>
          <a:xfrm>
            <a:off x="7050655" y="402724"/>
            <a:ext cx="1769495" cy="5076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タイトルのみ">
    <p:spTree>
      <p:nvGrpSpPr>
        <p:cNvPr id="1" name=""/>
        <p:cNvGrpSpPr/>
        <p:nvPr/>
      </p:nvGrpSpPr>
      <p:grpSpPr>
        <a:xfrm>
          <a:off x="0" y="0"/>
          <a:ext cx="0" cy="0"/>
          <a:chOff x="0" y="0"/>
          <a:chExt cx="0" cy="0"/>
        </a:xfrm>
      </p:grpSpPr>
      <p:sp>
        <p:nvSpPr>
          <p:cNvPr id="54" name="スライド番号プレースホルダ 2"/>
          <p:cNvSpPr>
            <a:spLocks noGrp="1"/>
          </p:cNvSpPr>
          <p:nvPr>
            <p:ph type="sldNum" sz="quarter" idx="10"/>
          </p:nvPr>
        </p:nvSpPr>
        <p:spPr bwMode="gray">
          <a:xfrm>
            <a:off x="8560360" y="4916262"/>
            <a:ext cx="488950" cy="228600"/>
          </a:xfrm>
          <a:prstGeom prst="rect">
            <a:avLst/>
          </a:prstGeom>
        </p:spPr>
        <p:txBody>
          <a:bodyPr/>
          <a:lstStyle>
            <a:lvl1pPr algn="r">
              <a:defRPr sz="1100" smtClean="0">
                <a:solidFill>
                  <a:schemeClr val="tx1"/>
                </a:solidFill>
                <a:latin typeface="Arial" pitchFamily="34" charset="0"/>
                <a:cs typeface="Arial" pitchFamily="34" charset="0"/>
              </a:defRPr>
            </a:lvl1pPr>
          </a:lstStyle>
          <a:p>
            <a:pPr>
              <a:defRPr/>
            </a:pPr>
            <a:fld id="{790173A9-6621-4FFE-BC07-AC198BDD4C9A}" type="slidenum">
              <a:rPr lang="en-US" altLang="ja-JP" smtClean="0"/>
              <a:pPr>
                <a:defRPr/>
              </a:pPr>
              <a:t>‹#›</a:t>
            </a:fld>
            <a:endParaRPr lang="en-US" altLang="ja-JP"/>
          </a:p>
        </p:txBody>
      </p:sp>
      <p:sp>
        <p:nvSpPr>
          <p:cNvPr id="38" name="Text Box 13"/>
          <p:cNvSpPr txBox="1">
            <a:spLocks noChangeArrowheads="1"/>
          </p:cNvSpPr>
          <p:nvPr userDrawn="1"/>
        </p:nvSpPr>
        <p:spPr bwMode="gray">
          <a:xfrm>
            <a:off x="6923116" y="4949429"/>
            <a:ext cx="1770035" cy="189283"/>
          </a:xfrm>
          <a:prstGeom prst="rect">
            <a:avLst/>
          </a:prstGeom>
          <a:noFill/>
          <a:ln w="25400">
            <a:noFill/>
            <a:miter lim="800000"/>
            <a:headEnd/>
            <a:tailEnd/>
          </a:ln>
        </p:spPr>
        <p:txBody>
          <a:bodyPr wrap="none">
            <a:spAutoFit/>
          </a:bodyPr>
          <a:lstStyle/>
          <a:p>
            <a:pPr algn="r">
              <a:spcBef>
                <a:spcPct val="50000"/>
              </a:spcBef>
              <a:defRPr/>
            </a:pPr>
            <a:r>
              <a:rPr kumimoji="0" lang="en-US" altLang="ja-JP" sz="700" dirty="0">
                <a:solidFill>
                  <a:schemeClr val="tx1"/>
                </a:solidFill>
                <a:latin typeface="Arial" charset="0"/>
                <a:ea typeface="ＭＳ Ｐゴシック" pitchFamily="50" charset="-128"/>
              </a:rPr>
              <a:t>© Hitachi, Ltd. 2018. All rights reserved.</a:t>
            </a:r>
          </a:p>
        </p:txBody>
      </p:sp>
      <p:grpSp>
        <p:nvGrpSpPr>
          <p:cNvPr id="39" name="グループ化 38"/>
          <p:cNvGrpSpPr/>
          <p:nvPr userDrawn="1"/>
        </p:nvGrpSpPr>
        <p:grpSpPr bwMode="gray">
          <a:xfrm>
            <a:off x="324487" y="2057426"/>
            <a:ext cx="8495663" cy="97488"/>
            <a:chOff x="324487" y="2057426"/>
            <a:chExt cx="8495663" cy="97488"/>
          </a:xfrm>
        </p:grpSpPr>
        <p:sp>
          <p:nvSpPr>
            <p:cNvPr id="40" name="正方形/長方形 11"/>
            <p:cNvSpPr>
              <a:spLocks noChangeArrowheads="1"/>
            </p:cNvSpPr>
            <p:nvPr/>
          </p:nvSpPr>
          <p:spPr bwMode="gray">
            <a:xfrm>
              <a:off x="324489" y="2057426"/>
              <a:ext cx="8495661" cy="97488"/>
            </a:xfrm>
            <a:prstGeom prst="rect">
              <a:avLst/>
            </a:prstGeom>
            <a:solidFill>
              <a:srgbClr val="7373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nvGrpSpPr>
            <p:cNvPr id="41" name="グループ化 16"/>
            <p:cNvGrpSpPr/>
            <p:nvPr/>
          </p:nvGrpSpPr>
          <p:grpSpPr bwMode="gray">
            <a:xfrm>
              <a:off x="324487" y="2057426"/>
              <a:ext cx="1938812" cy="97488"/>
              <a:chOff x="312738" y="2747963"/>
              <a:chExt cx="1970087" cy="109537"/>
            </a:xfrm>
          </p:grpSpPr>
          <p:sp>
            <p:nvSpPr>
              <p:cNvPr id="42" name="正方形/長方形 41"/>
              <p:cNvSpPr/>
              <p:nvPr/>
            </p:nvSpPr>
            <p:spPr bwMode="gray">
              <a:xfrm>
                <a:off x="312738" y="2747963"/>
                <a:ext cx="1970087" cy="109537"/>
              </a:xfrm>
              <a:prstGeom prst="rect">
                <a:avLst/>
              </a:prstGeom>
              <a:solidFill>
                <a:srgbClr val="FF0026"/>
              </a:solidFill>
              <a:ln w="9525">
                <a:noFill/>
                <a:miter lim="800000"/>
                <a:headEnd/>
                <a:tailEnd/>
              </a:ln>
              <a:effectLst/>
            </p:spPr>
            <p:txBody>
              <a:bodyPr wrap="none" anchor="ctr"/>
              <a:lstStyle/>
              <a:p>
                <a:pPr fontAlgn="auto">
                  <a:spcBef>
                    <a:spcPts val="0"/>
                  </a:spcBef>
                  <a:spcAft>
                    <a:spcPts val="0"/>
                  </a:spcAft>
                  <a:defRPr/>
                </a:pPr>
                <a:endParaRPr kumimoji="0" lang="ja-JP" altLang="en-US" sz="1800" kern="0" dirty="0">
                  <a:solidFill>
                    <a:sysClr val="windowText" lastClr="000000"/>
                  </a:solidFill>
                </a:endParaRPr>
              </a:p>
            </p:txBody>
          </p:sp>
          <p:sp>
            <p:nvSpPr>
              <p:cNvPr id="43" name="正方形/長方形 42"/>
              <p:cNvSpPr/>
              <p:nvPr/>
            </p:nvSpPr>
            <p:spPr bwMode="gray">
              <a:xfrm>
                <a:off x="312738" y="2747963"/>
                <a:ext cx="985837" cy="109537"/>
              </a:xfrm>
              <a:prstGeom prst="rect">
                <a:avLst/>
              </a:prstGeom>
              <a:solidFill>
                <a:srgbClr val="B3B3B3"/>
              </a:solidFill>
              <a:ln w="9525">
                <a:noFill/>
                <a:miter lim="800000"/>
                <a:headEnd/>
                <a:tailEnd/>
              </a:ln>
              <a:effectLst/>
            </p:spPr>
            <p:txBody>
              <a:bodyPr wrap="none" anchor="ctr"/>
              <a:lstStyle/>
              <a:p>
                <a:pPr algn="l" fontAlgn="auto">
                  <a:spcBef>
                    <a:spcPts val="0"/>
                  </a:spcBef>
                  <a:spcAft>
                    <a:spcPts val="0"/>
                  </a:spcAft>
                  <a:defRPr/>
                </a:pPr>
                <a:endParaRPr kumimoji="0" lang="ja-JP" altLang="en-US" sz="1800" kern="0" dirty="0">
                  <a:solidFill>
                    <a:sysClr val="windowText" lastClr="000000"/>
                  </a:solidFill>
                </a:endParaRPr>
              </a:p>
            </p:txBody>
          </p:sp>
        </p:grpSp>
      </p:grpSp>
      <p:pic>
        <p:nvPicPr>
          <p:cNvPr id="44" name="図 43" descr="ea60_010_030_dwin.wmf"/>
          <p:cNvPicPr>
            <a:picLocks noChangeAspect="1"/>
          </p:cNvPicPr>
          <p:nvPr userDrawn="1"/>
        </p:nvPicPr>
        <p:blipFill>
          <a:blip r:embed="rId2"/>
          <a:stretch>
            <a:fillRect/>
          </a:stretch>
        </p:blipFill>
        <p:spPr>
          <a:xfrm>
            <a:off x="7050655" y="402724"/>
            <a:ext cx="1769495" cy="5076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2_タイトルのみ">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bwMode="gray">
          <a:xfrm>
            <a:off x="566739" y="2365096"/>
            <a:ext cx="1928733" cy="424732"/>
          </a:xfrm>
          <a:prstGeom prst="rect">
            <a:avLst/>
          </a:prstGeom>
        </p:spPr>
        <p:txBody>
          <a:bodyPr wrap="none">
            <a:spAutoFit/>
          </a:bodyPr>
          <a:lstStyle>
            <a:lvl1pPr>
              <a:defRPr lang="en-US" altLang="ja-JP" sz="2400" b="1" smtClean="0">
                <a:solidFill>
                  <a:schemeClr val="tx1"/>
                </a:solidFill>
                <a:ea typeface="HGPｺﾞｼｯｸE" pitchFamily="50" charset="-128"/>
                <a:cs typeface="Arial" charset="0"/>
              </a:defRPr>
            </a:lvl1pPr>
          </a:lstStyle>
          <a:p>
            <a:r>
              <a:rPr lang="en-US" altLang="ja-JP" b="1">
                <a:latin typeface="+mj-lt"/>
                <a:ea typeface="HGPｺﾞｼｯｸE" pitchFamily="50" charset="-128"/>
                <a:cs typeface="Arial" charset="0"/>
              </a:rPr>
              <a:t>chapter title</a:t>
            </a:r>
            <a:endParaRPr lang="ja-JP" altLang="en-US" dirty="0"/>
          </a:p>
        </p:txBody>
      </p:sp>
      <p:sp>
        <p:nvSpPr>
          <p:cNvPr id="54" name="スライド番号プレースホルダ 2"/>
          <p:cNvSpPr txBox="1">
            <a:spLocks/>
          </p:cNvSpPr>
          <p:nvPr userDrawn="1"/>
        </p:nvSpPr>
        <p:spPr bwMode="gray">
          <a:xfrm>
            <a:off x="8560360" y="4916262"/>
            <a:ext cx="488950" cy="228600"/>
          </a:xfrm>
          <a:prstGeom prst="rect">
            <a:avLst/>
          </a:prstGeom>
        </p:spPr>
        <p:txBody>
          <a:bodyPr/>
          <a:lstStyle>
            <a:lvl1pPr algn="r">
              <a:defRPr sz="1100" smtClean="0">
                <a:latin typeface="Arial" pitchFamily="34" charset="0"/>
                <a:cs typeface="Arial" pitchFamily="34" charset="0"/>
              </a:defRPr>
            </a:lvl1pPr>
          </a:lstStyle>
          <a:p>
            <a:pPr marL="0" marR="0" lvl="0" indent="0" algn="r" defTabSz="914400" rtl="0" eaLnBrk="1" fontAlgn="base" latinLnBrk="0" hangingPunct="1">
              <a:lnSpc>
                <a:spcPct val="90000"/>
              </a:lnSpc>
              <a:spcBef>
                <a:spcPct val="0"/>
              </a:spcBef>
              <a:spcAft>
                <a:spcPct val="0"/>
              </a:spcAft>
              <a:buClrTx/>
              <a:buSzTx/>
              <a:buFontTx/>
              <a:buNone/>
              <a:tabLst/>
              <a:defRPr/>
            </a:pPr>
            <a:fld id="{790173A9-6621-4FFE-BC07-AC198BDD4C9A}" type="slidenum">
              <a:rPr kumimoji="1" lang="en-US" altLang="ja-JP" sz="1100" b="0" i="0" u="none" strike="noStrike" kern="1200" cap="none" spc="0" normalizeH="0" baseline="0" noProof="0" smtClean="0">
                <a:ln>
                  <a:noFill/>
                </a:ln>
                <a:solidFill>
                  <a:schemeClr val="tx1"/>
                </a:solidFill>
                <a:effectLst/>
                <a:uLnTx/>
                <a:uFillTx/>
                <a:latin typeface="Arial" pitchFamily="34" charset="0"/>
                <a:ea typeface="HGPｺﾞｼｯｸE" pitchFamily="50" charset="-128"/>
                <a:cs typeface="Arial" pitchFamily="34" charset="0"/>
              </a:rPr>
              <a:pPr marL="0" marR="0" lvl="0" indent="0" algn="r" defTabSz="914400" rtl="0" eaLnBrk="1" fontAlgn="base" latinLnBrk="0" hangingPunct="1">
                <a:lnSpc>
                  <a:spcPct val="90000"/>
                </a:lnSpc>
                <a:spcBef>
                  <a:spcPct val="0"/>
                </a:spcBef>
                <a:spcAft>
                  <a:spcPct val="0"/>
                </a:spcAft>
                <a:buClrTx/>
                <a:buSzTx/>
                <a:buFontTx/>
                <a:buNone/>
                <a:tabLst/>
                <a:defRPr/>
              </a:pPr>
              <a:t>‹#›</a:t>
            </a:fld>
            <a:endParaRPr kumimoji="1" lang="en-US" altLang="ja-JP" sz="1100" b="0" i="0" u="none" strike="noStrike" kern="1200" cap="none" spc="0" normalizeH="0" baseline="0" noProof="0">
              <a:ln>
                <a:noFill/>
              </a:ln>
              <a:solidFill>
                <a:schemeClr val="tx1"/>
              </a:solidFill>
              <a:effectLst/>
              <a:uLnTx/>
              <a:uFillTx/>
              <a:latin typeface="Arial" pitchFamily="34" charset="0"/>
              <a:ea typeface="HGPｺﾞｼｯｸE" pitchFamily="50" charset="-128"/>
              <a:cs typeface="Arial" pitchFamily="34" charset="0"/>
            </a:endParaRPr>
          </a:p>
        </p:txBody>
      </p:sp>
      <p:sp>
        <p:nvSpPr>
          <p:cNvPr id="39" name="Text Box 13"/>
          <p:cNvSpPr txBox="1">
            <a:spLocks noChangeArrowheads="1"/>
          </p:cNvSpPr>
          <p:nvPr userDrawn="1"/>
        </p:nvSpPr>
        <p:spPr bwMode="gray">
          <a:xfrm>
            <a:off x="6923116" y="4949429"/>
            <a:ext cx="1770035" cy="189283"/>
          </a:xfrm>
          <a:prstGeom prst="rect">
            <a:avLst/>
          </a:prstGeom>
          <a:noFill/>
          <a:ln w="25400">
            <a:noFill/>
            <a:miter lim="800000"/>
            <a:headEnd/>
            <a:tailEnd/>
          </a:ln>
        </p:spPr>
        <p:txBody>
          <a:bodyPr wrap="none">
            <a:spAutoFit/>
          </a:bodyPr>
          <a:lstStyle/>
          <a:p>
            <a:pPr algn="r">
              <a:spcBef>
                <a:spcPct val="50000"/>
              </a:spcBef>
              <a:defRPr/>
            </a:pPr>
            <a:r>
              <a:rPr kumimoji="0" lang="en-US" altLang="ja-JP" sz="700" dirty="0">
                <a:solidFill>
                  <a:schemeClr val="tx1"/>
                </a:solidFill>
                <a:latin typeface="Arial" charset="0"/>
                <a:ea typeface="ＭＳ Ｐゴシック" pitchFamily="50" charset="-128"/>
              </a:rPr>
              <a:t>© Hitachi, Ltd. 2018. All rights reserved.</a:t>
            </a:r>
          </a:p>
        </p:txBody>
      </p:sp>
      <p:grpSp>
        <p:nvGrpSpPr>
          <p:cNvPr id="40" name="グループ化 39"/>
          <p:cNvGrpSpPr/>
          <p:nvPr userDrawn="1"/>
        </p:nvGrpSpPr>
        <p:grpSpPr bwMode="gray">
          <a:xfrm>
            <a:off x="324487" y="2057426"/>
            <a:ext cx="8495663" cy="97488"/>
            <a:chOff x="324487" y="2057426"/>
            <a:chExt cx="8495663" cy="97488"/>
          </a:xfrm>
        </p:grpSpPr>
        <p:sp>
          <p:nvSpPr>
            <p:cNvPr id="41" name="正方形/長方形 11"/>
            <p:cNvSpPr>
              <a:spLocks noChangeArrowheads="1"/>
            </p:cNvSpPr>
            <p:nvPr/>
          </p:nvSpPr>
          <p:spPr bwMode="gray">
            <a:xfrm>
              <a:off x="324489" y="2057426"/>
              <a:ext cx="8495661" cy="97488"/>
            </a:xfrm>
            <a:prstGeom prst="rect">
              <a:avLst/>
            </a:prstGeom>
            <a:solidFill>
              <a:srgbClr val="7373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nvGrpSpPr>
            <p:cNvPr id="42" name="グループ化 16"/>
            <p:cNvGrpSpPr/>
            <p:nvPr/>
          </p:nvGrpSpPr>
          <p:grpSpPr bwMode="gray">
            <a:xfrm>
              <a:off x="324487" y="2057426"/>
              <a:ext cx="1938812" cy="97488"/>
              <a:chOff x="312738" y="2747963"/>
              <a:chExt cx="1970087" cy="109537"/>
            </a:xfrm>
          </p:grpSpPr>
          <p:sp>
            <p:nvSpPr>
              <p:cNvPr id="43" name="正方形/長方形 42"/>
              <p:cNvSpPr/>
              <p:nvPr/>
            </p:nvSpPr>
            <p:spPr bwMode="gray">
              <a:xfrm>
                <a:off x="312738" y="2747963"/>
                <a:ext cx="1970087" cy="109537"/>
              </a:xfrm>
              <a:prstGeom prst="rect">
                <a:avLst/>
              </a:prstGeom>
              <a:solidFill>
                <a:srgbClr val="FF0026"/>
              </a:solidFill>
              <a:ln w="9525">
                <a:noFill/>
                <a:miter lim="800000"/>
                <a:headEnd/>
                <a:tailEnd/>
              </a:ln>
              <a:effectLst/>
            </p:spPr>
            <p:txBody>
              <a:bodyPr wrap="none" anchor="ctr"/>
              <a:lstStyle/>
              <a:p>
                <a:pPr fontAlgn="auto">
                  <a:spcBef>
                    <a:spcPts val="0"/>
                  </a:spcBef>
                  <a:spcAft>
                    <a:spcPts val="0"/>
                  </a:spcAft>
                  <a:defRPr/>
                </a:pPr>
                <a:endParaRPr kumimoji="0" lang="ja-JP" altLang="en-US" sz="1800" kern="0" dirty="0">
                  <a:solidFill>
                    <a:sysClr val="windowText" lastClr="000000"/>
                  </a:solidFill>
                </a:endParaRPr>
              </a:p>
            </p:txBody>
          </p:sp>
          <p:sp>
            <p:nvSpPr>
              <p:cNvPr id="44" name="正方形/長方形 43"/>
              <p:cNvSpPr/>
              <p:nvPr/>
            </p:nvSpPr>
            <p:spPr bwMode="gray">
              <a:xfrm>
                <a:off x="312738" y="2747963"/>
                <a:ext cx="985837" cy="109537"/>
              </a:xfrm>
              <a:prstGeom prst="rect">
                <a:avLst/>
              </a:prstGeom>
              <a:solidFill>
                <a:srgbClr val="B3B3B3"/>
              </a:solidFill>
              <a:ln w="9525">
                <a:noFill/>
                <a:miter lim="800000"/>
                <a:headEnd/>
                <a:tailEnd/>
              </a:ln>
              <a:effectLst/>
            </p:spPr>
            <p:txBody>
              <a:bodyPr wrap="none" anchor="ctr"/>
              <a:lstStyle/>
              <a:p>
                <a:pPr algn="l" fontAlgn="auto">
                  <a:spcBef>
                    <a:spcPts val="0"/>
                  </a:spcBef>
                  <a:spcAft>
                    <a:spcPts val="0"/>
                  </a:spcAft>
                  <a:defRPr/>
                </a:pPr>
                <a:endParaRPr kumimoji="0" lang="ja-JP" altLang="en-US" sz="1800" kern="0" dirty="0">
                  <a:solidFill>
                    <a:sysClr val="windowText" lastClr="000000"/>
                  </a:solidFill>
                </a:endParaRPr>
              </a:p>
            </p:txBody>
          </p:sp>
        </p:grpSp>
      </p:grpSp>
      <p:pic>
        <p:nvPicPr>
          <p:cNvPr id="45" name="図 44" descr="ea60_010_030_dwin.wmf"/>
          <p:cNvPicPr>
            <a:picLocks noChangeAspect="1"/>
          </p:cNvPicPr>
          <p:nvPr userDrawn="1"/>
        </p:nvPicPr>
        <p:blipFill>
          <a:blip r:embed="rId2"/>
          <a:stretch>
            <a:fillRect/>
          </a:stretch>
        </p:blipFill>
        <p:spPr>
          <a:xfrm>
            <a:off x="7050655" y="402724"/>
            <a:ext cx="1769495" cy="5076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2" name="タイトル 1"/>
          <p:cNvSpPr>
            <a:spLocks noGrp="1"/>
          </p:cNvSpPr>
          <p:nvPr userDrawn="1">
            <p:ph type="title" hasCustomPrompt="1"/>
          </p:nvPr>
        </p:nvSpPr>
        <p:spPr bwMode="gray">
          <a:xfrm>
            <a:off x="113192" y="134612"/>
            <a:ext cx="1893467" cy="369332"/>
          </a:xfrm>
          <a:prstGeom prst="rect">
            <a:avLst/>
          </a:prstGeom>
        </p:spPr>
        <p:txBody>
          <a:bodyPr wrap="none">
            <a:spAutoFit/>
          </a:bodyPr>
          <a:lstStyle>
            <a:lvl1pPr>
              <a:defRPr lang="en-US" altLang="ja-JP" sz="2000" b="1" smtClean="0">
                <a:solidFill>
                  <a:schemeClr val="tx1"/>
                </a:solidFill>
                <a:ea typeface="ＭＳ Ｐゴシック" pitchFamily="50" charset="-128"/>
                <a:cs typeface="Arial" charset="0"/>
              </a:defRPr>
            </a:lvl1pPr>
          </a:lstStyle>
          <a:p>
            <a:r>
              <a:rPr lang="en-US" altLang="ja-JP" b="1">
                <a:latin typeface="+mj-lt"/>
                <a:ea typeface="ＭＳ Ｐゴシック" pitchFamily="50" charset="-128"/>
                <a:cs typeface="Arial" charset="0"/>
              </a:rPr>
              <a:t>Contents Title</a:t>
            </a:r>
            <a:endParaRPr lang="ja-JP" altLang="en-US" dirty="0"/>
          </a:p>
        </p:txBody>
      </p:sp>
      <p:sp>
        <p:nvSpPr>
          <p:cNvPr id="36" name="スライド番号プレースホルダ 2"/>
          <p:cNvSpPr txBox="1">
            <a:spLocks/>
          </p:cNvSpPr>
          <p:nvPr userDrawn="1"/>
        </p:nvSpPr>
        <p:spPr bwMode="gray">
          <a:xfrm>
            <a:off x="8560360" y="4916262"/>
            <a:ext cx="488950" cy="228600"/>
          </a:xfrm>
          <a:prstGeom prst="rect">
            <a:avLst/>
          </a:prstGeom>
        </p:spPr>
        <p:txBody>
          <a:bodyPr/>
          <a:lstStyle>
            <a:lvl1pPr algn="r">
              <a:defRPr sz="1100" smtClean="0">
                <a:latin typeface="Arial" pitchFamily="34" charset="0"/>
                <a:cs typeface="Arial" pitchFamily="34" charset="0"/>
              </a:defRPr>
            </a:lvl1pPr>
          </a:lstStyle>
          <a:p>
            <a:pPr marL="0" marR="0" lvl="0" indent="0" algn="r" defTabSz="914400" rtl="0" eaLnBrk="1" fontAlgn="base" latinLnBrk="0" hangingPunct="1">
              <a:lnSpc>
                <a:spcPct val="90000"/>
              </a:lnSpc>
              <a:spcBef>
                <a:spcPct val="0"/>
              </a:spcBef>
              <a:spcAft>
                <a:spcPct val="0"/>
              </a:spcAft>
              <a:buClrTx/>
              <a:buSzTx/>
              <a:buFontTx/>
              <a:buNone/>
              <a:tabLst/>
              <a:defRPr/>
            </a:pPr>
            <a:fld id="{790173A9-6621-4FFE-BC07-AC198BDD4C9A}" type="slidenum">
              <a:rPr kumimoji="1" lang="en-US" altLang="ja-JP" sz="1100" b="0" i="0" u="none" strike="noStrike" kern="1200" cap="none" spc="0" normalizeH="0" baseline="0" noProof="0" smtClean="0">
                <a:ln>
                  <a:noFill/>
                </a:ln>
                <a:solidFill>
                  <a:schemeClr val="tx1"/>
                </a:solidFill>
                <a:effectLst/>
                <a:uLnTx/>
                <a:uFillTx/>
                <a:latin typeface="Arial" pitchFamily="34" charset="0"/>
                <a:ea typeface="HGPｺﾞｼｯｸE" pitchFamily="50" charset="-128"/>
                <a:cs typeface="Arial" pitchFamily="34" charset="0"/>
              </a:rPr>
              <a:pPr marL="0" marR="0" lvl="0" indent="0" algn="r" defTabSz="914400" rtl="0" eaLnBrk="1" fontAlgn="base" latinLnBrk="0" hangingPunct="1">
                <a:lnSpc>
                  <a:spcPct val="90000"/>
                </a:lnSpc>
                <a:spcBef>
                  <a:spcPct val="0"/>
                </a:spcBef>
                <a:spcAft>
                  <a:spcPct val="0"/>
                </a:spcAft>
                <a:buClrTx/>
                <a:buSzTx/>
                <a:buFontTx/>
                <a:buNone/>
                <a:tabLst/>
                <a:defRPr/>
              </a:pPr>
              <a:t>‹#›</a:t>
            </a:fld>
            <a:endParaRPr kumimoji="1" lang="en-US" altLang="ja-JP" sz="1100" b="0" i="0" u="none" strike="noStrike" kern="1200" cap="none" spc="0" normalizeH="0" baseline="0" noProof="0">
              <a:ln>
                <a:noFill/>
              </a:ln>
              <a:solidFill>
                <a:schemeClr val="tx1"/>
              </a:solidFill>
              <a:effectLst/>
              <a:uLnTx/>
              <a:uFillTx/>
              <a:latin typeface="Arial" pitchFamily="34" charset="0"/>
              <a:ea typeface="HGPｺﾞｼｯｸE" pitchFamily="50" charset="-128"/>
              <a:cs typeface="Arial" pitchFamily="34" charset="0"/>
            </a:endParaRPr>
          </a:p>
        </p:txBody>
      </p:sp>
      <p:sp>
        <p:nvSpPr>
          <p:cNvPr id="63" name="Text Box 13"/>
          <p:cNvSpPr txBox="1">
            <a:spLocks noChangeArrowheads="1"/>
          </p:cNvSpPr>
          <p:nvPr userDrawn="1"/>
        </p:nvSpPr>
        <p:spPr bwMode="gray">
          <a:xfrm>
            <a:off x="6923116" y="4949429"/>
            <a:ext cx="1770035" cy="189283"/>
          </a:xfrm>
          <a:prstGeom prst="rect">
            <a:avLst/>
          </a:prstGeom>
          <a:noFill/>
          <a:ln w="25400">
            <a:noFill/>
            <a:miter lim="800000"/>
            <a:headEnd/>
            <a:tailEnd/>
          </a:ln>
        </p:spPr>
        <p:txBody>
          <a:bodyPr wrap="none">
            <a:spAutoFit/>
          </a:bodyPr>
          <a:lstStyle/>
          <a:p>
            <a:pPr algn="r">
              <a:spcBef>
                <a:spcPct val="50000"/>
              </a:spcBef>
              <a:defRPr/>
            </a:pPr>
            <a:r>
              <a:rPr kumimoji="0" lang="en-US" altLang="ja-JP" sz="700" dirty="0">
                <a:solidFill>
                  <a:schemeClr val="tx1"/>
                </a:solidFill>
                <a:latin typeface="Arial" charset="0"/>
                <a:ea typeface="ＭＳ Ｐゴシック" pitchFamily="50" charset="-128"/>
              </a:rPr>
              <a:t>© Hitachi, Ltd. 2018. All rights reserved.</a:t>
            </a:r>
          </a:p>
        </p:txBody>
      </p:sp>
      <p:sp>
        <p:nvSpPr>
          <p:cNvPr id="68" name="正方形/長方形 11"/>
          <p:cNvSpPr>
            <a:spLocks noChangeArrowheads="1"/>
          </p:cNvSpPr>
          <p:nvPr userDrawn="1"/>
        </p:nvSpPr>
        <p:spPr bwMode="gray">
          <a:xfrm>
            <a:off x="0" y="595775"/>
            <a:ext cx="9144000" cy="66292"/>
          </a:xfrm>
          <a:prstGeom prst="rect">
            <a:avLst/>
          </a:prstGeom>
          <a:solidFill>
            <a:srgbClr val="7373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nvGrpSpPr>
          <p:cNvPr id="69" name="グループ化 62"/>
          <p:cNvGrpSpPr/>
          <p:nvPr userDrawn="1"/>
        </p:nvGrpSpPr>
        <p:grpSpPr bwMode="gray">
          <a:xfrm>
            <a:off x="-3" y="595775"/>
            <a:ext cx="1318393" cy="66292"/>
            <a:chOff x="312738" y="2747963"/>
            <a:chExt cx="1970087" cy="109537"/>
          </a:xfrm>
        </p:grpSpPr>
        <p:sp>
          <p:nvSpPr>
            <p:cNvPr id="70" name="正方形/長方形 69"/>
            <p:cNvSpPr/>
            <p:nvPr/>
          </p:nvSpPr>
          <p:spPr bwMode="gray">
            <a:xfrm>
              <a:off x="312738" y="2747963"/>
              <a:ext cx="1970087" cy="109537"/>
            </a:xfrm>
            <a:prstGeom prst="rect">
              <a:avLst/>
            </a:prstGeom>
            <a:solidFill>
              <a:srgbClr val="FF0026"/>
            </a:solidFill>
            <a:ln w="9525">
              <a:noFill/>
              <a:miter lim="800000"/>
              <a:headEnd/>
              <a:tailEnd/>
            </a:ln>
            <a:effectLst/>
          </p:spPr>
          <p:txBody>
            <a:bodyPr wrap="none" anchor="ctr"/>
            <a:lstStyle/>
            <a:p>
              <a:pPr fontAlgn="auto">
                <a:spcBef>
                  <a:spcPts val="0"/>
                </a:spcBef>
                <a:spcAft>
                  <a:spcPts val="0"/>
                </a:spcAft>
                <a:defRPr/>
              </a:pPr>
              <a:endParaRPr kumimoji="0" lang="ja-JP" altLang="en-US" sz="1800" kern="0" dirty="0">
                <a:solidFill>
                  <a:sysClr val="windowText" lastClr="000000"/>
                </a:solidFill>
              </a:endParaRPr>
            </a:p>
          </p:txBody>
        </p:sp>
        <p:sp>
          <p:nvSpPr>
            <p:cNvPr id="71" name="正方形/長方形 70"/>
            <p:cNvSpPr/>
            <p:nvPr/>
          </p:nvSpPr>
          <p:spPr bwMode="gray">
            <a:xfrm>
              <a:off x="312738" y="2747963"/>
              <a:ext cx="985837" cy="109537"/>
            </a:xfrm>
            <a:prstGeom prst="rect">
              <a:avLst/>
            </a:prstGeom>
            <a:solidFill>
              <a:srgbClr val="B3B3B3"/>
            </a:solidFill>
            <a:ln w="9525">
              <a:noFill/>
              <a:miter lim="800000"/>
              <a:headEnd/>
              <a:tailEnd/>
            </a:ln>
            <a:effectLst/>
          </p:spPr>
          <p:txBody>
            <a:bodyPr wrap="none" anchor="ctr"/>
            <a:lstStyle/>
            <a:p>
              <a:pPr algn="l" fontAlgn="auto">
                <a:spcBef>
                  <a:spcPts val="0"/>
                </a:spcBef>
                <a:spcAft>
                  <a:spcPts val="0"/>
                </a:spcAft>
                <a:defRPr/>
              </a:pPr>
              <a:endParaRPr kumimoji="0" lang="ja-JP" altLang="en-US" sz="1800" kern="0" dirty="0">
                <a:solidFill>
                  <a:sysClr val="windowText" lastClr="000000"/>
                </a:solidFill>
              </a:endParaRPr>
            </a:p>
          </p:txBody>
        </p:sp>
      </p:grpSp>
      <p:pic>
        <p:nvPicPr>
          <p:cNvPr id="72" name="図 71" descr="ea60_010_030_dwin.wmf"/>
          <p:cNvPicPr>
            <a:picLocks noChangeAspect="1"/>
          </p:cNvPicPr>
          <p:nvPr userDrawn="1"/>
        </p:nvPicPr>
        <p:blipFill>
          <a:blip r:embed="rId2"/>
          <a:stretch>
            <a:fillRect/>
          </a:stretch>
        </p:blipFill>
        <p:spPr>
          <a:xfrm>
            <a:off x="7774175" y="138115"/>
            <a:ext cx="1195200" cy="342857"/>
          </a:xfrm>
          <a:prstGeom prst="rect">
            <a:avLst/>
          </a:prstGeom>
        </p:spPr>
      </p:pic>
      <p:sp>
        <p:nvSpPr>
          <p:cNvPr id="5" name="コンテンツ プレースホルダー 4"/>
          <p:cNvSpPr>
            <a:spLocks noGrp="1"/>
          </p:cNvSpPr>
          <p:nvPr>
            <p:ph sz="quarter" idx="10"/>
          </p:nvPr>
        </p:nvSpPr>
        <p:spPr>
          <a:xfrm>
            <a:off x="329861" y="885139"/>
            <a:ext cx="8474974" cy="3877056"/>
          </a:xfrm>
          <a:prstGeom prst="rect">
            <a:avLst/>
          </a:prstGeom>
        </p:spPr>
        <p:txBody>
          <a:bodyPr/>
          <a:lstStyle>
            <a:lvl1pPr>
              <a:defRPr sz="2400"/>
            </a:lvl1pPr>
            <a:lvl2pPr>
              <a:defRPr sz="2200"/>
            </a:lvl2pPr>
            <a:lvl3pPr>
              <a:defRPr sz="2000"/>
            </a:lvl3pPr>
            <a:lvl4pPr>
              <a:defRPr sz="1800"/>
            </a:lvl4pPr>
            <a:lvl5pPr>
              <a:defRPr sz="1800"/>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2_白紙">
    <p:spTree>
      <p:nvGrpSpPr>
        <p:cNvPr id="1" name=""/>
        <p:cNvGrpSpPr/>
        <p:nvPr/>
      </p:nvGrpSpPr>
      <p:grpSpPr>
        <a:xfrm>
          <a:off x="0" y="0"/>
          <a:ext cx="0" cy="0"/>
          <a:chOff x="0" y="0"/>
          <a:chExt cx="0" cy="0"/>
        </a:xfrm>
      </p:grpSpPr>
      <p:pic>
        <p:nvPicPr>
          <p:cNvPr id="4" name="図 3" descr="ea60_010_030_dwin.wmf"/>
          <p:cNvPicPr>
            <a:picLocks noChangeAspect="1"/>
          </p:cNvPicPr>
          <p:nvPr userDrawn="1"/>
        </p:nvPicPr>
        <p:blipFill>
          <a:blip r:embed="rId2"/>
          <a:stretch>
            <a:fillRect/>
          </a:stretch>
        </p:blipFill>
        <p:spPr>
          <a:xfrm>
            <a:off x="3222917" y="2167156"/>
            <a:ext cx="2698166" cy="774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1" r:id="rId1"/>
    <p:sldLayoutId id="2147483683" r:id="rId2"/>
    <p:sldLayoutId id="2147483679" r:id="rId3"/>
    <p:sldLayoutId id="2147483656" r:id="rId4"/>
    <p:sldLayoutId id="2147483677" r:id="rId5"/>
  </p:sldLayoutIdLst>
  <p:hf hdr="0" ftr="0" dt="0"/>
  <p:txStyles>
    <p:titleStyle>
      <a:lvl1pPr algn="l" rtl="0" fontAlgn="base">
        <a:lnSpc>
          <a:spcPct val="90000"/>
        </a:lnSpc>
        <a:spcBef>
          <a:spcPct val="0"/>
        </a:spcBef>
        <a:spcAft>
          <a:spcPct val="0"/>
        </a:spcAft>
        <a:defRPr kumimoji="1" sz="2600">
          <a:solidFill>
            <a:schemeClr val="bg1"/>
          </a:solidFill>
          <a:latin typeface="+mj-lt"/>
          <a:ea typeface="+mj-ea"/>
          <a:cs typeface="+mj-cs"/>
        </a:defRPr>
      </a:lvl1pPr>
      <a:lvl2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2pPr>
      <a:lvl3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3pPr>
      <a:lvl4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4pPr>
      <a:lvl5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5pPr>
      <a:lvl6pPr marL="4572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6pPr>
      <a:lvl7pPr marL="9144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7pPr>
      <a:lvl8pPr marL="13716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8pPr>
      <a:lvl9pPr marL="18288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0.xml"/><Relationship Id="rId1" Type="http://schemas.openxmlformats.org/officeDocument/2006/relationships/slideLayout" Target="../slideLayouts/slideLayout4.xml"/><Relationship Id="rId4" Type="http://schemas.openxmlformats.org/officeDocument/2006/relationships/slide" Target="slide80.xml"/></Relationships>
</file>

<file path=ppt/slides/_rels/slide10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1.xml"/><Relationship Id="rId1" Type="http://schemas.openxmlformats.org/officeDocument/2006/relationships/slideLayout" Target="../slideLayouts/slideLayout4.xml"/><Relationship Id="rId4" Type="http://schemas.openxmlformats.org/officeDocument/2006/relationships/slide" Target="slide80.xml"/></Relationships>
</file>

<file path=ppt/slides/_rels/slide10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2.xml"/><Relationship Id="rId1" Type="http://schemas.openxmlformats.org/officeDocument/2006/relationships/slideLayout" Target="../slideLayouts/slideLayout4.xml"/><Relationship Id="rId4" Type="http://schemas.openxmlformats.org/officeDocument/2006/relationships/slide" Target="slide80.xml"/></Relationships>
</file>

<file path=ppt/slides/_rels/slide10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3.xml"/><Relationship Id="rId1" Type="http://schemas.openxmlformats.org/officeDocument/2006/relationships/slideLayout" Target="../slideLayouts/slideLayout4.xml"/><Relationship Id="rId4" Type="http://schemas.openxmlformats.org/officeDocument/2006/relationships/slide" Target="slide80.xml"/></Relationships>
</file>

<file path=ppt/slides/_rels/slide10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4.xml"/><Relationship Id="rId1" Type="http://schemas.openxmlformats.org/officeDocument/2006/relationships/slideLayout" Target="../slideLayouts/slideLayout4.xml"/><Relationship Id="rId4" Type="http://schemas.openxmlformats.org/officeDocument/2006/relationships/slide" Target="slide80.xml"/></Relationships>
</file>

<file path=ppt/slides/_rels/slide10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5.xml"/><Relationship Id="rId1" Type="http://schemas.openxmlformats.org/officeDocument/2006/relationships/slideLayout" Target="../slideLayouts/slideLayout4.xml"/><Relationship Id="rId4" Type="http://schemas.openxmlformats.org/officeDocument/2006/relationships/slide" Target="slide80.xml"/></Relationships>
</file>

<file path=ppt/slides/_rels/slide106.xml.rels><?xml version="1.0" encoding="UTF-8" standalone="yes"?>
<Relationships xmlns="http://schemas.openxmlformats.org/package/2006/relationships"><Relationship Id="rId3" Type="http://schemas.openxmlformats.org/officeDocument/2006/relationships/slide" Target="slide80.xml"/><Relationship Id="rId2" Type="http://schemas.openxmlformats.org/officeDocument/2006/relationships/notesSlide" Target="../notesSlides/notesSlide106.xml"/><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7.xml"/><Relationship Id="rId1" Type="http://schemas.openxmlformats.org/officeDocument/2006/relationships/slideLayout" Target="../slideLayouts/slideLayout4.xml"/><Relationship Id="rId4" Type="http://schemas.openxmlformats.org/officeDocument/2006/relationships/slide" Target="slide80.xml"/></Relationships>
</file>

<file path=ppt/slides/_rels/slide10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8.xml"/><Relationship Id="rId1" Type="http://schemas.openxmlformats.org/officeDocument/2006/relationships/slideLayout" Target="../slideLayouts/slideLayout4.xml"/><Relationship Id="rId4" Type="http://schemas.openxmlformats.org/officeDocument/2006/relationships/slide" Target="slide80.xml"/></Relationships>
</file>

<file path=ppt/slides/_rels/slide10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9.xml"/><Relationship Id="rId1" Type="http://schemas.openxmlformats.org/officeDocument/2006/relationships/slideLayout" Target="../slideLayouts/slideLayout4.xml"/><Relationship Id="rId4" Type="http://schemas.openxmlformats.org/officeDocument/2006/relationships/slide" Target="slide80.xml"/></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0.xml"/><Relationship Id="rId1" Type="http://schemas.openxmlformats.org/officeDocument/2006/relationships/slideLayout" Target="../slideLayouts/slideLayout4.xml"/><Relationship Id="rId4" Type="http://schemas.openxmlformats.org/officeDocument/2006/relationships/slide" Target="slide80.xml"/></Relationships>
</file>

<file path=ppt/slides/_rels/slide1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1.xml"/><Relationship Id="rId1" Type="http://schemas.openxmlformats.org/officeDocument/2006/relationships/slideLayout" Target="../slideLayouts/slideLayout4.xml"/><Relationship Id="rId4" Type="http://schemas.openxmlformats.org/officeDocument/2006/relationships/slide" Target="slide80.xml"/></Relationships>
</file>

<file path=ppt/slides/_rels/slide1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2.xml"/><Relationship Id="rId1" Type="http://schemas.openxmlformats.org/officeDocument/2006/relationships/slideLayout" Target="../slideLayouts/slideLayout4.xml"/><Relationship Id="rId4" Type="http://schemas.openxmlformats.org/officeDocument/2006/relationships/slide" Target="slide80.xml"/></Relationships>
</file>

<file path=ppt/slides/_rels/slide1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3.xml"/><Relationship Id="rId1" Type="http://schemas.openxmlformats.org/officeDocument/2006/relationships/slideLayout" Target="../slideLayouts/slideLayout4.xml"/><Relationship Id="rId4" Type="http://schemas.openxmlformats.org/officeDocument/2006/relationships/slide" Target="slide80.xml"/></Relationships>
</file>

<file path=ppt/slides/_rels/slide1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4.xml"/><Relationship Id="rId1" Type="http://schemas.openxmlformats.org/officeDocument/2006/relationships/slideLayout" Target="../slideLayouts/slideLayout4.xml"/><Relationship Id="rId4" Type="http://schemas.openxmlformats.org/officeDocument/2006/relationships/slide" Target="slide80.xml"/></Relationships>
</file>

<file path=ppt/slides/_rels/slide1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5.xml"/><Relationship Id="rId1" Type="http://schemas.openxmlformats.org/officeDocument/2006/relationships/slideLayout" Target="../slideLayouts/slideLayout4.xml"/><Relationship Id="rId4" Type="http://schemas.openxmlformats.org/officeDocument/2006/relationships/slide" Target="slide80.xml"/></Relationships>
</file>

<file path=ppt/slides/_rels/slide116.xml.rels><?xml version="1.0" encoding="UTF-8" standalone="yes"?>
<Relationships xmlns="http://schemas.openxmlformats.org/package/2006/relationships"><Relationship Id="rId3" Type="http://schemas.openxmlformats.org/officeDocument/2006/relationships/slide" Target="slide80.xml"/><Relationship Id="rId2" Type="http://schemas.openxmlformats.org/officeDocument/2006/relationships/notesSlide" Target="../notesSlides/notesSlide116.xml"/><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3" Type="http://schemas.openxmlformats.org/officeDocument/2006/relationships/slide" Target="slide80.xml"/><Relationship Id="rId2" Type="http://schemas.openxmlformats.org/officeDocument/2006/relationships/notesSlide" Target="../notesSlides/notesSlide117.xml"/><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3" Type="http://schemas.openxmlformats.org/officeDocument/2006/relationships/slide" Target="slide80.xml"/><Relationship Id="rId2" Type="http://schemas.openxmlformats.org/officeDocument/2006/relationships/notesSlide" Target="../notesSlides/notesSlide118.xml"/><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3" Type="http://schemas.openxmlformats.org/officeDocument/2006/relationships/slide" Target="slide80.xml"/><Relationship Id="rId2" Type="http://schemas.openxmlformats.org/officeDocument/2006/relationships/notesSlide" Target="../notesSlides/notesSlide11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slide" Target="slide11.xml"/></Relationships>
</file>

<file path=ppt/slides/_rels/slide120.xml.rels><?xml version="1.0" encoding="UTF-8" standalone="yes"?>
<Relationships xmlns="http://schemas.openxmlformats.org/package/2006/relationships"><Relationship Id="rId3" Type="http://schemas.openxmlformats.org/officeDocument/2006/relationships/slide" Target="slide80.xml"/><Relationship Id="rId2" Type="http://schemas.openxmlformats.org/officeDocument/2006/relationships/notesSlide" Target="../notesSlides/notesSlide120.xml"/><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3" Type="http://schemas.openxmlformats.org/officeDocument/2006/relationships/slide" Target="slide80.xml"/><Relationship Id="rId2" Type="http://schemas.openxmlformats.org/officeDocument/2006/relationships/notesSlide" Target="../notesSlides/notesSlide121.xml"/><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3" Type="http://schemas.openxmlformats.org/officeDocument/2006/relationships/slide" Target="slide80.xml"/><Relationship Id="rId2" Type="http://schemas.openxmlformats.org/officeDocument/2006/relationships/notesSlide" Target="../notesSlides/notesSlide122.xml"/><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3" Type="http://schemas.openxmlformats.org/officeDocument/2006/relationships/slide" Target="slide80.xml"/><Relationship Id="rId2" Type="http://schemas.openxmlformats.org/officeDocument/2006/relationships/notesSlide" Target="../notesSlides/notesSlide123.xml"/><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24.xml"/><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3" Type="http://schemas.openxmlformats.org/officeDocument/2006/relationships/slide" Target="slide124.xml"/><Relationship Id="rId2" Type="http://schemas.openxmlformats.org/officeDocument/2006/relationships/notesSlide" Target="../notesSlides/notesSlide125.xml"/><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3" Type="http://schemas.openxmlformats.org/officeDocument/2006/relationships/slide" Target="slide124.xml"/><Relationship Id="rId2" Type="http://schemas.openxmlformats.org/officeDocument/2006/relationships/notesSlide" Target="../notesSlides/notesSlide126.xml"/><Relationship Id="rId1" Type="http://schemas.openxmlformats.org/officeDocument/2006/relationships/slideLayout" Target="../slideLayouts/slideLayout4.xml"/></Relationships>
</file>

<file path=ppt/slides/_rels/slide127.xml.rels><?xml version="1.0" encoding="UTF-8" standalone="yes"?>
<Relationships xmlns="http://schemas.openxmlformats.org/package/2006/relationships"><Relationship Id="rId3" Type="http://schemas.openxmlformats.org/officeDocument/2006/relationships/slide" Target="slide124.xml"/><Relationship Id="rId2" Type="http://schemas.openxmlformats.org/officeDocument/2006/relationships/notesSlide" Target="../notesSlides/notesSlide127.xml"/><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3" Type="http://schemas.openxmlformats.org/officeDocument/2006/relationships/slide" Target="slide124.xml"/><Relationship Id="rId2" Type="http://schemas.openxmlformats.org/officeDocument/2006/relationships/notesSlide" Target="../notesSlides/notesSlide128.xml"/><Relationship Id="rId1" Type="http://schemas.openxmlformats.org/officeDocument/2006/relationships/slideLayout" Target="../slideLayouts/slideLayout4.xml"/></Relationships>
</file>

<file path=ppt/slides/_rels/slide129.xml.rels><?xml version="1.0" encoding="UTF-8" standalone="yes"?>
<Relationships xmlns="http://schemas.openxmlformats.org/package/2006/relationships"><Relationship Id="rId3" Type="http://schemas.openxmlformats.org/officeDocument/2006/relationships/slide" Target="slide124.xml"/><Relationship Id="rId2" Type="http://schemas.openxmlformats.org/officeDocument/2006/relationships/notesSlide" Target="../notesSlides/notesSlide12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slide" Target="slide11.xml"/><Relationship Id="rId4" Type="http://schemas.openxmlformats.org/officeDocument/2006/relationships/image" Target="../media/image2.png"/></Relationships>
</file>

<file path=ppt/slides/_rels/slide130.xml.rels><?xml version="1.0" encoding="UTF-8" standalone="yes"?>
<Relationships xmlns="http://schemas.openxmlformats.org/package/2006/relationships"><Relationship Id="rId3" Type="http://schemas.openxmlformats.org/officeDocument/2006/relationships/slide" Target="slide124.xml"/><Relationship Id="rId2" Type="http://schemas.openxmlformats.org/officeDocument/2006/relationships/notesSlide" Target="../notesSlides/notesSlide130.xml"/><Relationship Id="rId1" Type="http://schemas.openxmlformats.org/officeDocument/2006/relationships/slideLayout" Target="../slideLayouts/slideLayout4.xml"/></Relationships>
</file>

<file path=ppt/slides/_rels/slide131.xml.rels><?xml version="1.0" encoding="UTF-8" standalone="yes"?>
<Relationships xmlns="http://schemas.openxmlformats.org/package/2006/relationships"><Relationship Id="rId3" Type="http://schemas.openxmlformats.org/officeDocument/2006/relationships/slide" Target="slide124.xml"/><Relationship Id="rId2" Type="http://schemas.openxmlformats.org/officeDocument/2006/relationships/notesSlide" Target="../notesSlides/notesSlide131.xml"/><Relationship Id="rId1" Type="http://schemas.openxmlformats.org/officeDocument/2006/relationships/slideLayout" Target="../slideLayouts/slideLayout4.xml"/></Relationships>
</file>

<file path=ppt/slides/_rels/slide132.xml.rels><?xml version="1.0" encoding="UTF-8" standalone="yes"?>
<Relationships xmlns="http://schemas.openxmlformats.org/package/2006/relationships"><Relationship Id="rId3" Type="http://schemas.openxmlformats.org/officeDocument/2006/relationships/slide" Target="slide91.xml"/><Relationship Id="rId2" Type="http://schemas.openxmlformats.org/officeDocument/2006/relationships/notesSlide" Target="../notesSlides/notesSlide132.xml"/><Relationship Id="rId1" Type="http://schemas.openxmlformats.org/officeDocument/2006/relationships/slideLayout" Target="../slideLayouts/slideLayout4.xml"/><Relationship Id="rId4" Type="http://schemas.openxmlformats.org/officeDocument/2006/relationships/slide" Target="slide124.xml"/></Relationships>
</file>

<file path=ppt/slides/_rels/slide133.xml.rels><?xml version="1.0" encoding="UTF-8" standalone="yes"?>
<Relationships xmlns="http://schemas.openxmlformats.org/package/2006/relationships"><Relationship Id="rId3" Type="http://schemas.openxmlformats.org/officeDocument/2006/relationships/slide" Target="slide91.xml"/><Relationship Id="rId2" Type="http://schemas.openxmlformats.org/officeDocument/2006/relationships/notesSlide" Target="../notesSlides/notesSlide133.xml"/><Relationship Id="rId1" Type="http://schemas.openxmlformats.org/officeDocument/2006/relationships/slideLayout" Target="../slideLayouts/slideLayout4.xml"/><Relationship Id="rId4" Type="http://schemas.openxmlformats.org/officeDocument/2006/relationships/slide" Target="slide124.xml"/></Relationships>
</file>

<file path=ppt/slides/_rels/slide134.xml.rels><?xml version="1.0" encoding="UTF-8" standalone="yes"?>
<Relationships xmlns="http://schemas.openxmlformats.org/package/2006/relationships"><Relationship Id="rId3" Type="http://schemas.openxmlformats.org/officeDocument/2006/relationships/slide" Target="slide124.xml"/><Relationship Id="rId2" Type="http://schemas.openxmlformats.org/officeDocument/2006/relationships/notesSlide" Target="../notesSlides/notesSlide134.xml"/><Relationship Id="rId1" Type="http://schemas.openxmlformats.org/officeDocument/2006/relationships/slideLayout" Target="../slideLayouts/slideLayout4.xml"/></Relationships>
</file>

<file path=ppt/slides/_rels/slide135.xml.rels><?xml version="1.0" encoding="UTF-8" standalone="yes"?>
<Relationships xmlns="http://schemas.openxmlformats.org/package/2006/relationships"><Relationship Id="rId3" Type="http://schemas.openxmlformats.org/officeDocument/2006/relationships/slide" Target="slide124.xml"/><Relationship Id="rId2" Type="http://schemas.openxmlformats.org/officeDocument/2006/relationships/notesSlide" Target="../notesSlides/notesSlide135.xml"/><Relationship Id="rId1" Type="http://schemas.openxmlformats.org/officeDocument/2006/relationships/slideLayout" Target="../slideLayouts/slideLayout4.xml"/></Relationships>
</file>

<file path=ppt/slides/_rels/slide136.xml.rels><?xml version="1.0" encoding="UTF-8" standalone="yes"?>
<Relationships xmlns="http://schemas.openxmlformats.org/package/2006/relationships"><Relationship Id="rId3" Type="http://schemas.openxmlformats.org/officeDocument/2006/relationships/slide" Target="slide124.xml"/><Relationship Id="rId2" Type="http://schemas.openxmlformats.org/officeDocument/2006/relationships/notesSlide" Target="../notesSlides/notesSlide136.xml"/><Relationship Id="rId1" Type="http://schemas.openxmlformats.org/officeDocument/2006/relationships/slideLayout" Target="../slideLayouts/slideLayout4.xml"/></Relationships>
</file>

<file path=ppt/slides/_rels/slide137.xml.rels><?xml version="1.0" encoding="UTF-8" standalone="yes"?>
<Relationships xmlns="http://schemas.openxmlformats.org/package/2006/relationships"><Relationship Id="rId3" Type="http://schemas.openxmlformats.org/officeDocument/2006/relationships/slide" Target="slide124.xml"/><Relationship Id="rId2" Type="http://schemas.openxmlformats.org/officeDocument/2006/relationships/notesSlide" Target="../notesSlides/notesSlide137.xml"/><Relationship Id="rId1" Type="http://schemas.openxmlformats.org/officeDocument/2006/relationships/slideLayout" Target="../slideLayouts/slideLayout4.xml"/></Relationships>
</file>

<file path=ppt/slides/_rels/slide138.xml.rels><?xml version="1.0" encoding="UTF-8" standalone="yes"?>
<Relationships xmlns="http://schemas.openxmlformats.org/package/2006/relationships"><Relationship Id="rId3" Type="http://schemas.openxmlformats.org/officeDocument/2006/relationships/slide" Target="slide124.xml"/><Relationship Id="rId2" Type="http://schemas.openxmlformats.org/officeDocument/2006/relationships/notesSlide" Target="../notesSlides/notesSlide138.xml"/><Relationship Id="rId1" Type="http://schemas.openxmlformats.org/officeDocument/2006/relationships/slideLayout" Target="../slideLayouts/slideLayout4.xml"/></Relationships>
</file>

<file path=ppt/slides/_rels/slide139.xml.rels><?xml version="1.0" encoding="UTF-8" standalone="yes"?>
<Relationships xmlns="http://schemas.openxmlformats.org/package/2006/relationships"><Relationship Id="rId3" Type="http://schemas.openxmlformats.org/officeDocument/2006/relationships/slide" Target="slide124.xml"/><Relationship Id="rId2" Type="http://schemas.openxmlformats.org/officeDocument/2006/relationships/notesSlide" Target="../notesSlides/notesSlide13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slide" Target="slide11.xml"/><Relationship Id="rId4" Type="http://schemas.openxmlformats.org/officeDocument/2006/relationships/image" Target="../media/image3.png"/></Relationships>
</file>

<file path=ppt/slides/_rels/slide140.xml.rels><?xml version="1.0" encoding="UTF-8" standalone="yes"?>
<Relationships xmlns="http://schemas.openxmlformats.org/package/2006/relationships"><Relationship Id="rId3" Type="http://schemas.openxmlformats.org/officeDocument/2006/relationships/slide" Target="slide124.xml"/><Relationship Id="rId2" Type="http://schemas.openxmlformats.org/officeDocument/2006/relationships/notesSlide" Target="../notesSlides/notesSlide140.xml"/><Relationship Id="rId1" Type="http://schemas.openxmlformats.org/officeDocument/2006/relationships/slideLayout" Target="../slideLayouts/slideLayout4.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slide" Target="slide1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slide" Target="slide11.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slide" Target="slide11.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slide" Target="slide11.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slide" Target="slide124.xml"/><Relationship Id="rId3" Type="http://schemas.openxmlformats.org/officeDocument/2006/relationships/slide" Target="slide3.xml"/><Relationship Id="rId7" Type="http://schemas.openxmlformats.org/officeDocument/2006/relationships/slide" Target="slide80.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57.xml"/><Relationship Id="rId5" Type="http://schemas.openxmlformats.org/officeDocument/2006/relationships/slide" Target="slide25.xml"/><Relationship Id="rId4" Type="http://schemas.openxmlformats.org/officeDocument/2006/relationships/slide" Target="slide11.xml"/></Relationships>
</file>

<file path=ppt/slides/_rels/slide2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slide" Target="slide37.xml"/><Relationship Id="rId13" Type="http://schemas.openxmlformats.org/officeDocument/2006/relationships/slide" Target="slide56.xml"/><Relationship Id="rId3" Type="http://schemas.openxmlformats.org/officeDocument/2006/relationships/slide" Target="slide26.xml"/><Relationship Id="rId7" Type="http://schemas.openxmlformats.org/officeDocument/2006/relationships/slide" Target="slide34.xml"/><Relationship Id="rId12" Type="http://schemas.openxmlformats.org/officeDocument/2006/relationships/slide" Target="slide55.xm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slide" Target="slide33.xml"/><Relationship Id="rId11" Type="http://schemas.openxmlformats.org/officeDocument/2006/relationships/slide" Target="slide53.xml"/><Relationship Id="rId5" Type="http://schemas.openxmlformats.org/officeDocument/2006/relationships/slide" Target="slide31.xml"/><Relationship Id="rId10" Type="http://schemas.openxmlformats.org/officeDocument/2006/relationships/slide" Target="slide41.xml"/><Relationship Id="rId4" Type="http://schemas.openxmlformats.org/officeDocument/2006/relationships/slide" Target="slide30.xml"/><Relationship Id="rId9" Type="http://schemas.openxmlformats.org/officeDocument/2006/relationships/slide" Target="slide39.xml"/><Relationship Id="rId14" Type="http://schemas.openxmlformats.org/officeDocument/2006/relationships/slide" Target="slide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slide" Target="slide25.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slide" Target="slide25.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slide" Target="slide25.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slide" Target="slide25.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slide" Target="slide25.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slide" Target="slide25.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slide" Target="slide25.xml"/></Relationships>
</file>

<file path=ppt/slides/_rels/slide34.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slide" Target="slide25.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slide" Target="slide25.xml"/></Relationships>
</file>

<file path=ppt/slides/_rels/slide39.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4.xml"/><Relationship Id="rId6" Type="http://schemas.openxmlformats.org/officeDocument/2006/relationships/slide" Target="slide25.xml"/><Relationship Id="rId5" Type="http://schemas.openxmlformats.org/officeDocument/2006/relationships/image" Target="../media/image7.png"/><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slide" Target="slide25.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slide" Target="slide25.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slide" Target="slide25.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4.xml"/><Relationship Id="rId4" Type="http://schemas.openxmlformats.org/officeDocument/2006/relationships/slide" Target="slide25.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4.xml"/><Relationship Id="rId4" Type="http://schemas.openxmlformats.org/officeDocument/2006/relationships/slide" Target="slide25.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4.xml"/><Relationship Id="rId4" Type="http://schemas.openxmlformats.org/officeDocument/2006/relationships/slide" Target="slide25.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4.xml"/><Relationship Id="rId4" Type="http://schemas.openxmlformats.org/officeDocument/2006/relationships/slide" Target="slide25.xml"/></Relationships>
</file>

<file path=ppt/slides/_rels/slide48.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4.xml"/><Relationship Id="rId4" Type="http://schemas.openxmlformats.org/officeDocument/2006/relationships/slide" Target="slide25.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4.xml"/><Relationship Id="rId4" Type="http://schemas.openxmlformats.org/officeDocument/2006/relationships/slide" Target="slide25.xml"/></Relationships>
</file>

<file path=ppt/slides/_rels/slide51.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8" Type="http://schemas.openxmlformats.org/officeDocument/2006/relationships/slide" Target="slide64.xml"/><Relationship Id="rId13" Type="http://schemas.openxmlformats.org/officeDocument/2006/relationships/slide" Target="slide76.xml"/><Relationship Id="rId3" Type="http://schemas.openxmlformats.org/officeDocument/2006/relationships/slide" Target="slide58.xml"/><Relationship Id="rId7" Type="http://schemas.openxmlformats.org/officeDocument/2006/relationships/slide" Target="slide63.xml"/><Relationship Id="rId12" Type="http://schemas.openxmlformats.org/officeDocument/2006/relationships/slide" Target="slide75.xml"/><Relationship Id="rId2" Type="http://schemas.openxmlformats.org/officeDocument/2006/relationships/notesSlide" Target="../notesSlides/notesSlide57.xml"/><Relationship Id="rId16" Type="http://schemas.openxmlformats.org/officeDocument/2006/relationships/slide" Target="slide2.xml"/><Relationship Id="rId1" Type="http://schemas.openxmlformats.org/officeDocument/2006/relationships/slideLayout" Target="../slideLayouts/slideLayout3.xml"/><Relationship Id="rId6" Type="http://schemas.openxmlformats.org/officeDocument/2006/relationships/slide" Target="slide62.xml"/><Relationship Id="rId11" Type="http://schemas.openxmlformats.org/officeDocument/2006/relationships/slide" Target="slide74.xml"/><Relationship Id="rId5" Type="http://schemas.openxmlformats.org/officeDocument/2006/relationships/slide" Target="slide61.xml"/><Relationship Id="rId15" Type="http://schemas.openxmlformats.org/officeDocument/2006/relationships/slide" Target="slide79.xml"/><Relationship Id="rId10" Type="http://schemas.openxmlformats.org/officeDocument/2006/relationships/slide" Target="slide71.xml"/><Relationship Id="rId4" Type="http://schemas.openxmlformats.org/officeDocument/2006/relationships/slide" Target="slide59.xml"/><Relationship Id="rId9" Type="http://schemas.openxmlformats.org/officeDocument/2006/relationships/slide" Target="slide69.xml"/><Relationship Id="rId14" Type="http://schemas.openxmlformats.org/officeDocument/2006/relationships/slide" Target="slide77.xml"/></Relationships>
</file>

<file path=ppt/slides/_rels/slide58.xml.rels><?xml version="1.0" encoding="UTF-8" standalone="yes"?>
<Relationships xmlns="http://schemas.openxmlformats.org/package/2006/relationships"><Relationship Id="rId3" Type="http://schemas.openxmlformats.org/officeDocument/2006/relationships/slide" Target="slide57.xml"/><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slide" Target="slide57.xml"/><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slide" Target="slide57.xml"/><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slide" Target="slide57.xml"/><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slide" Target="slide57.xml"/><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slide" Target="slide57.xml"/><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slide" Target="slide57.xml"/><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slide" Target="slide57.xml"/><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slide" Target="slide57.xml"/><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slide" Target="slide57.xml"/><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slide" Target="slide57.xml"/><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slide" Target="slide57.xml"/><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slide" Target="slide57.xml"/><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slide" Target="slide57.xml"/><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slide" Target="slide57.xml"/><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slide" Target="slide57.xml"/><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slide" Target="slide57.xml"/><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slide" Target="slide57.xml"/><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slide" Target="slide57.xml"/><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slide" Target="slide57.xml"/><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slide" Target="slide57.xml"/><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slide" Target="slide57.xml"/><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8" Type="http://schemas.openxmlformats.org/officeDocument/2006/relationships/slide" Target="slide106.xml"/><Relationship Id="rId13" Type="http://schemas.openxmlformats.org/officeDocument/2006/relationships/slide" Target="slide119.xml"/><Relationship Id="rId3" Type="http://schemas.openxmlformats.org/officeDocument/2006/relationships/slide" Target="slide81.xml"/><Relationship Id="rId7" Type="http://schemas.openxmlformats.org/officeDocument/2006/relationships/slide" Target="slide101.xml"/><Relationship Id="rId12" Type="http://schemas.openxmlformats.org/officeDocument/2006/relationships/slide" Target="slide118.xml"/><Relationship Id="rId2" Type="http://schemas.openxmlformats.org/officeDocument/2006/relationships/notesSlide" Target="../notesSlides/notesSlide80.xml"/><Relationship Id="rId1" Type="http://schemas.openxmlformats.org/officeDocument/2006/relationships/slideLayout" Target="../slideLayouts/slideLayout3.xml"/><Relationship Id="rId6" Type="http://schemas.openxmlformats.org/officeDocument/2006/relationships/slide" Target="slide100.xml"/><Relationship Id="rId11" Type="http://schemas.openxmlformats.org/officeDocument/2006/relationships/slide" Target="slide117.xml"/><Relationship Id="rId5" Type="http://schemas.openxmlformats.org/officeDocument/2006/relationships/slide" Target="slide98.xml"/><Relationship Id="rId10" Type="http://schemas.openxmlformats.org/officeDocument/2006/relationships/slide" Target="slide115.xml"/><Relationship Id="rId4" Type="http://schemas.openxmlformats.org/officeDocument/2006/relationships/slide" Target="slide92.xml"/><Relationship Id="rId9" Type="http://schemas.openxmlformats.org/officeDocument/2006/relationships/slide" Target="slide107.xml"/><Relationship Id="rId14" Type="http://schemas.openxmlformats.org/officeDocument/2006/relationships/slide" Target="slide2.xml"/></Relationships>
</file>

<file path=ppt/slides/_rels/slide8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1.xml"/><Relationship Id="rId1" Type="http://schemas.openxmlformats.org/officeDocument/2006/relationships/slideLayout" Target="../slideLayouts/slideLayout4.xml"/><Relationship Id="rId4" Type="http://schemas.openxmlformats.org/officeDocument/2006/relationships/slide" Target="slide80.xml"/></Relationships>
</file>

<file path=ppt/slides/_rels/slide8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2.xml"/><Relationship Id="rId1" Type="http://schemas.openxmlformats.org/officeDocument/2006/relationships/slideLayout" Target="../slideLayouts/slideLayout4.xml"/><Relationship Id="rId4" Type="http://schemas.openxmlformats.org/officeDocument/2006/relationships/slide" Target="slide80.xml"/></Relationships>
</file>

<file path=ppt/slides/_rels/slide83.xml.rels><?xml version="1.0" encoding="UTF-8" standalone="yes"?>
<Relationships xmlns="http://schemas.openxmlformats.org/package/2006/relationships"><Relationship Id="rId3" Type="http://schemas.openxmlformats.org/officeDocument/2006/relationships/slide" Target="slide92.xml"/><Relationship Id="rId2" Type="http://schemas.openxmlformats.org/officeDocument/2006/relationships/notesSlide" Target="../notesSlides/notesSlide83.xml"/><Relationship Id="rId1" Type="http://schemas.openxmlformats.org/officeDocument/2006/relationships/slideLayout" Target="../slideLayouts/slideLayout4.xml"/><Relationship Id="rId6" Type="http://schemas.openxmlformats.org/officeDocument/2006/relationships/slide" Target="slide80.xml"/><Relationship Id="rId5" Type="http://schemas.openxmlformats.org/officeDocument/2006/relationships/image" Target="../media/image8.png"/><Relationship Id="rId4" Type="http://schemas.openxmlformats.org/officeDocument/2006/relationships/slide" Target="slide90.xml"/></Relationships>
</file>

<file path=ppt/slides/_rels/slide84.xml.rels><?xml version="1.0" encoding="UTF-8" standalone="yes"?>
<Relationships xmlns="http://schemas.openxmlformats.org/package/2006/relationships"><Relationship Id="rId3" Type="http://schemas.openxmlformats.org/officeDocument/2006/relationships/slide" Target="slide80.xml"/><Relationship Id="rId2" Type="http://schemas.openxmlformats.org/officeDocument/2006/relationships/notesSlide" Target="../notesSlides/notesSlide84.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5.xml"/><Relationship Id="rId1" Type="http://schemas.openxmlformats.org/officeDocument/2006/relationships/slideLayout" Target="../slideLayouts/slideLayout4.xml"/><Relationship Id="rId4" Type="http://schemas.openxmlformats.org/officeDocument/2006/relationships/slide" Target="slide80.xml"/></Relationships>
</file>

<file path=ppt/slides/_rels/slide8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6.xml"/><Relationship Id="rId1" Type="http://schemas.openxmlformats.org/officeDocument/2006/relationships/slideLayout" Target="../slideLayouts/slideLayout4.xml"/><Relationship Id="rId4" Type="http://schemas.openxmlformats.org/officeDocument/2006/relationships/slide" Target="slide80.xml"/></Relationships>
</file>

<file path=ppt/slides/_rels/slide8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7.xml"/><Relationship Id="rId1" Type="http://schemas.openxmlformats.org/officeDocument/2006/relationships/slideLayout" Target="../slideLayouts/slideLayout4.xml"/><Relationship Id="rId4" Type="http://schemas.openxmlformats.org/officeDocument/2006/relationships/slide" Target="slide80.xml"/></Relationships>
</file>

<file path=ppt/slides/_rels/slide8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8.xml"/><Relationship Id="rId1" Type="http://schemas.openxmlformats.org/officeDocument/2006/relationships/slideLayout" Target="../slideLayouts/slideLayout4.xml"/><Relationship Id="rId4" Type="http://schemas.openxmlformats.org/officeDocument/2006/relationships/slide" Target="slide80.xml"/></Relationships>
</file>

<file path=ppt/slides/_rels/slide8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9.xml"/><Relationship Id="rId1" Type="http://schemas.openxmlformats.org/officeDocument/2006/relationships/slideLayout" Target="../slideLayouts/slideLayout4.xml"/><Relationship Id="rId4" Type="http://schemas.openxmlformats.org/officeDocument/2006/relationships/slide" Target="slide80.xml"/></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3" Type="http://schemas.openxmlformats.org/officeDocument/2006/relationships/slide" Target="slide83.xml"/><Relationship Id="rId2" Type="http://schemas.openxmlformats.org/officeDocument/2006/relationships/notesSlide" Target="../notesSlides/notesSlide90.xml"/><Relationship Id="rId1" Type="http://schemas.openxmlformats.org/officeDocument/2006/relationships/slideLayout" Target="../slideLayouts/slideLayout4.xml"/><Relationship Id="rId5" Type="http://schemas.openxmlformats.org/officeDocument/2006/relationships/slide" Target="slide80.xml"/><Relationship Id="rId4" Type="http://schemas.openxmlformats.org/officeDocument/2006/relationships/image" Target="../media/image9.png"/></Relationships>
</file>

<file path=ppt/slides/_rels/slide91.xml.rels><?xml version="1.0" encoding="UTF-8" standalone="yes"?>
<Relationships xmlns="http://schemas.openxmlformats.org/package/2006/relationships"><Relationship Id="rId3" Type="http://schemas.openxmlformats.org/officeDocument/2006/relationships/slide" Target="slide53.xml"/><Relationship Id="rId2" Type="http://schemas.openxmlformats.org/officeDocument/2006/relationships/notesSlide" Target="../notesSlides/notesSlide91.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slide" Target="slide80.xml"/></Relationships>
</file>

<file path=ppt/slides/_rels/slide9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2.xml"/><Relationship Id="rId1" Type="http://schemas.openxmlformats.org/officeDocument/2006/relationships/slideLayout" Target="../slideLayouts/slideLayout4.xml"/><Relationship Id="rId4" Type="http://schemas.openxmlformats.org/officeDocument/2006/relationships/slide" Target="slide80.xml"/></Relationships>
</file>

<file path=ppt/slides/_rels/slide9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3.xml"/><Relationship Id="rId1" Type="http://schemas.openxmlformats.org/officeDocument/2006/relationships/slideLayout" Target="../slideLayouts/slideLayout4.xml"/><Relationship Id="rId4" Type="http://schemas.openxmlformats.org/officeDocument/2006/relationships/slide" Target="slide80.xml"/></Relationships>
</file>

<file path=ppt/slides/_rels/slide9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4.xml"/><Relationship Id="rId1" Type="http://schemas.openxmlformats.org/officeDocument/2006/relationships/slideLayout" Target="../slideLayouts/slideLayout4.xml"/><Relationship Id="rId4" Type="http://schemas.openxmlformats.org/officeDocument/2006/relationships/slide" Target="slide80.xml"/></Relationships>
</file>

<file path=ppt/slides/_rels/slide9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5.xml"/><Relationship Id="rId1" Type="http://schemas.openxmlformats.org/officeDocument/2006/relationships/slideLayout" Target="../slideLayouts/slideLayout4.xml"/><Relationship Id="rId4" Type="http://schemas.openxmlformats.org/officeDocument/2006/relationships/slide" Target="slide80.xml"/></Relationships>
</file>

<file path=ppt/slides/_rels/slide9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6.xml"/><Relationship Id="rId1" Type="http://schemas.openxmlformats.org/officeDocument/2006/relationships/slideLayout" Target="../slideLayouts/slideLayout4.xml"/><Relationship Id="rId4" Type="http://schemas.openxmlformats.org/officeDocument/2006/relationships/slide" Target="slide80.xml"/></Relationships>
</file>

<file path=ppt/slides/_rels/slide9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7.xml"/><Relationship Id="rId1" Type="http://schemas.openxmlformats.org/officeDocument/2006/relationships/slideLayout" Target="../slideLayouts/slideLayout4.xml"/><Relationship Id="rId4" Type="http://schemas.openxmlformats.org/officeDocument/2006/relationships/slide" Target="slide80.xml"/></Relationships>
</file>

<file path=ppt/slides/_rels/slide9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8.xml"/><Relationship Id="rId1" Type="http://schemas.openxmlformats.org/officeDocument/2006/relationships/slideLayout" Target="../slideLayouts/slideLayout4.xml"/><Relationship Id="rId4" Type="http://schemas.openxmlformats.org/officeDocument/2006/relationships/slide" Target="slide80.xml"/></Relationships>
</file>

<file path=ppt/slides/_rels/slide99.xml.rels><?xml version="1.0" encoding="UTF-8" standalone="yes"?>
<Relationships xmlns="http://schemas.openxmlformats.org/package/2006/relationships"><Relationship Id="rId3" Type="http://schemas.openxmlformats.org/officeDocument/2006/relationships/slide" Target="slide80.xml"/><Relationship Id="rId2" Type="http://schemas.openxmlformats.org/officeDocument/2006/relationships/notesSlide" Target="../notesSlides/notesSlide9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タイトル 28"/>
          <p:cNvSpPr>
            <a:spLocks noGrp="1"/>
          </p:cNvSpPr>
          <p:nvPr>
            <p:ph type="title"/>
          </p:nvPr>
        </p:nvSpPr>
        <p:spPr bwMode="gray">
          <a:xfrm>
            <a:off x="2138611" y="2335279"/>
            <a:ext cx="3793026" cy="461665"/>
          </a:xfrm>
        </p:spPr>
        <p:txBody>
          <a:bodyPr wrap="none"/>
          <a:lstStyle/>
          <a:p>
            <a:r>
              <a:rPr lang="en-US" altLang="ja-JP" b="1" dirty="0">
                <a:latin typeface="+mj-lt"/>
                <a:cs typeface="Arial" charset="0"/>
              </a:rPr>
              <a:t>HDI Failover Scripts v3.0</a:t>
            </a:r>
            <a:endParaRPr kumimoji="1" lang="ja-JP" altLang="en-US" sz="2400" dirty="0">
              <a:latin typeface="+mj-lt"/>
            </a:endParaRPr>
          </a:p>
        </p:txBody>
      </p:sp>
      <p:grpSp>
        <p:nvGrpSpPr>
          <p:cNvPr id="20" name="グループ化 19"/>
          <p:cNvGrpSpPr/>
          <p:nvPr/>
        </p:nvGrpSpPr>
        <p:grpSpPr>
          <a:xfrm>
            <a:off x="7039747" y="1669256"/>
            <a:ext cx="1826141" cy="245806"/>
            <a:chOff x="6649234" y="1669256"/>
            <a:chExt cx="1826141" cy="245806"/>
          </a:xfrm>
        </p:grpSpPr>
        <p:sp>
          <p:nvSpPr>
            <p:cNvPr id="21" name="AutoShape 66"/>
            <p:cNvSpPr>
              <a:spLocks noChangeArrowheads="1"/>
            </p:cNvSpPr>
            <p:nvPr/>
          </p:nvSpPr>
          <p:spPr bwMode="gray">
            <a:xfrm>
              <a:off x="6674644" y="1669256"/>
              <a:ext cx="1745151" cy="230982"/>
            </a:xfrm>
            <a:prstGeom prst="roundRect">
              <a:avLst>
                <a:gd name="adj" fmla="val 10713"/>
              </a:avLst>
            </a:prstGeom>
            <a:solidFill>
              <a:schemeClr val="bg1"/>
            </a:solidFill>
            <a:ln w="19050" cap="rnd">
              <a:solidFill>
                <a:srgbClr val="CC3300"/>
              </a:solidFill>
              <a:round/>
              <a:headEnd/>
              <a:tailEnd/>
            </a:ln>
          </p:spPr>
          <p:txBody>
            <a:bodyPr wrap="none" anchor="ctr"/>
            <a:lstStyle/>
            <a:p>
              <a:pPr algn="l">
                <a:lnSpc>
                  <a:spcPct val="90000"/>
                </a:lnSpc>
              </a:pPr>
              <a:endParaRPr lang="ja-JP" altLang="en-US"/>
            </a:p>
          </p:txBody>
        </p:sp>
        <p:sp>
          <p:nvSpPr>
            <p:cNvPr id="22" name="Text Box 65"/>
            <p:cNvSpPr txBox="1">
              <a:spLocks noChangeArrowheads="1"/>
            </p:cNvSpPr>
            <p:nvPr/>
          </p:nvSpPr>
          <p:spPr bwMode="gray">
            <a:xfrm>
              <a:off x="6649234" y="1670380"/>
              <a:ext cx="1826141" cy="244682"/>
            </a:xfrm>
            <a:prstGeom prst="rect">
              <a:avLst/>
            </a:prstGeom>
            <a:noFill/>
            <a:ln w="3175" cap="rnd">
              <a:noFill/>
              <a:miter lim="800000"/>
              <a:headEnd/>
              <a:tailEnd/>
            </a:ln>
          </p:spPr>
          <p:txBody>
            <a:bodyPr wrap="none">
              <a:spAutoFit/>
            </a:bodyPr>
            <a:lstStyle/>
            <a:p>
              <a:pPr>
                <a:spcBef>
                  <a:spcPct val="30000"/>
                </a:spcBef>
              </a:pPr>
              <a:r>
                <a:rPr lang="en-US" altLang="ja-JP" sz="1100">
                  <a:solidFill>
                    <a:srgbClr val="CC3300"/>
                  </a:solidFill>
                  <a:latin typeface="Arial" charset="0"/>
                  <a:ea typeface="ＭＳ ゴシック" pitchFamily="49" charset="-128"/>
                </a:rPr>
                <a:t>HITACHI CONFIDENTIAL</a:t>
              </a:r>
              <a:endParaRPr lang="en-US" altLang="ja-JP" sz="1100">
                <a:solidFill>
                  <a:srgbClr val="CC3300"/>
                </a:solidFill>
                <a:latin typeface="Arial" charset="0"/>
                <a:ea typeface="HGP創英角ｺﾞｼｯｸUB" pitchFamily="50" charset="-128"/>
              </a:endParaRPr>
            </a:p>
          </p:txBody>
        </p:sp>
      </p:grpSp>
      <p:sp>
        <p:nvSpPr>
          <p:cNvPr id="23" name="Text Box 58"/>
          <p:cNvSpPr txBox="1">
            <a:spLocks noChangeArrowheads="1"/>
          </p:cNvSpPr>
          <p:nvPr/>
        </p:nvSpPr>
        <p:spPr bwMode="gray">
          <a:xfrm>
            <a:off x="2155862" y="4473493"/>
            <a:ext cx="1080745" cy="286232"/>
          </a:xfrm>
          <a:prstGeom prst="rect">
            <a:avLst/>
          </a:prstGeom>
          <a:noFill/>
          <a:ln w="9525">
            <a:noFill/>
            <a:miter lim="800000"/>
            <a:headEnd/>
            <a:tailEnd/>
          </a:ln>
        </p:spPr>
        <p:txBody>
          <a:bodyPr wrap="none">
            <a:spAutoFit/>
          </a:bodyPr>
          <a:lstStyle/>
          <a:p>
            <a:pPr algn="l"/>
            <a:r>
              <a:rPr lang="en-US" altLang="ja-JP" sz="1400" dirty="0">
                <a:solidFill>
                  <a:schemeClr val="tx1"/>
                </a:solidFill>
                <a:latin typeface="+mn-lt"/>
              </a:rPr>
              <a:t>Hitachi, Ltd</a:t>
            </a:r>
          </a:p>
        </p:txBody>
      </p:sp>
      <p:sp>
        <p:nvSpPr>
          <p:cNvPr id="24" name="Text Box 61"/>
          <p:cNvSpPr txBox="1">
            <a:spLocks noChangeArrowheads="1"/>
          </p:cNvSpPr>
          <p:nvPr/>
        </p:nvSpPr>
        <p:spPr bwMode="gray">
          <a:xfrm>
            <a:off x="2155862" y="4227919"/>
            <a:ext cx="3584571" cy="286232"/>
          </a:xfrm>
          <a:prstGeom prst="rect">
            <a:avLst/>
          </a:prstGeom>
          <a:noFill/>
          <a:ln w="9525">
            <a:noFill/>
            <a:miter lim="800000"/>
            <a:headEnd/>
            <a:tailEnd/>
          </a:ln>
        </p:spPr>
        <p:txBody>
          <a:bodyPr wrap="none">
            <a:spAutoFit/>
          </a:bodyPr>
          <a:lstStyle/>
          <a:p>
            <a:pPr algn="l"/>
            <a:r>
              <a:rPr lang="en-US" altLang="ja-JP" sz="1400" dirty="0">
                <a:solidFill>
                  <a:schemeClr val="tx1"/>
                </a:solidFill>
                <a:latin typeface="+mn-lt"/>
              </a:rPr>
              <a:t>IT Platform Products Management Division</a:t>
            </a:r>
          </a:p>
        </p:txBody>
      </p:sp>
      <p:sp>
        <p:nvSpPr>
          <p:cNvPr id="26" name="Text Box 62"/>
          <p:cNvSpPr txBox="1">
            <a:spLocks noChangeArrowheads="1"/>
          </p:cNvSpPr>
          <p:nvPr/>
        </p:nvSpPr>
        <p:spPr bwMode="gray">
          <a:xfrm>
            <a:off x="2155862" y="3569385"/>
            <a:ext cx="1268296" cy="286232"/>
          </a:xfrm>
          <a:prstGeom prst="rect">
            <a:avLst/>
          </a:prstGeom>
          <a:noFill/>
          <a:ln w="9525">
            <a:noFill/>
            <a:miter lim="800000"/>
            <a:headEnd/>
            <a:tailEnd/>
          </a:ln>
        </p:spPr>
        <p:txBody>
          <a:bodyPr wrap="none">
            <a:spAutoFit/>
          </a:bodyPr>
          <a:lstStyle/>
          <a:p>
            <a:pPr algn="l"/>
            <a:r>
              <a:rPr lang="en-US" altLang="ja-JP" sz="1400" dirty="0">
                <a:solidFill>
                  <a:schemeClr val="tx1"/>
                </a:solidFill>
                <a:latin typeface="+mn-lt"/>
                <a:cs typeface="Arial" charset="0"/>
              </a:rPr>
              <a:t>October 2018</a:t>
            </a:r>
          </a:p>
        </p:txBody>
      </p:sp>
      <p:sp>
        <p:nvSpPr>
          <p:cNvPr id="27" name="Text Box 63"/>
          <p:cNvSpPr txBox="1">
            <a:spLocks noChangeArrowheads="1"/>
          </p:cNvSpPr>
          <p:nvPr/>
        </p:nvSpPr>
        <p:spPr bwMode="gray">
          <a:xfrm>
            <a:off x="2155862" y="3864667"/>
            <a:ext cx="1980029" cy="341632"/>
          </a:xfrm>
          <a:prstGeom prst="rect">
            <a:avLst/>
          </a:prstGeom>
          <a:noFill/>
          <a:ln w="9525">
            <a:noFill/>
            <a:miter lim="800000"/>
            <a:headEnd/>
            <a:tailEnd/>
          </a:ln>
        </p:spPr>
        <p:txBody>
          <a:bodyPr wrap="none">
            <a:spAutoFit/>
          </a:bodyPr>
          <a:lstStyle/>
          <a:p>
            <a:pPr algn="l"/>
            <a:r>
              <a:rPr lang="en-US" altLang="ja-JP" sz="1800" b="1" dirty="0">
                <a:solidFill>
                  <a:schemeClr val="tx1"/>
                </a:solidFill>
                <a:latin typeface="+mn-lt"/>
              </a:rPr>
              <a:t>HDI Engineering</a:t>
            </a:r>
          </a:p>
        </p:txBody>
      </p:sp>
      <p:sp>
        <p:nvSpPr>
          <p:cNvPr id="3" name="テキスト プレースホルダー 2">
            <a:extLst>
              <a:ext uri="{FF2B5EF4-FFF2-40B4-BE49-F238E27FC236}">
                <a16:creationId xmlns:a16="http://schemas.microsoft.com/office/drawing/2014/main" id="{34E0429B-A18A-4FB4-ADDC-3B4DF0738946}"/>
              </a:ext>
            </a:extLst>
          </p:cNvPr>
          <p:cNvSpPr>
            <a:spLocks noGrp="1"/>
          </p:cNvSpPr>
          <p:nvPr>
            <p:ph type="body" sz="quarter" idx="11"/>
          </p:nvPr>
        </p:nvSpPr>
        <p:spPr/>
        <p:txBody>
          <a:bodyPr/>
          <a:lstStyle/>
          <a:p>
            <a:endParaRPr lang="ja-JP"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2831224" cy="369332"/>
          </a:xfrm>
        </p:spPr>
        <p:txBody>
          <a:bodyPr wrap="none"/>
          <a:lstStyle/>
          <a:p>
            <a:r>
              <a:rPr lang="en-US" altLang="ja-JP" b="1" dirty="0">
                <a:solidFill>
                  <a:schemeClr val="tx1"/>
                </a:solidFill>
                <a:latin typeface="+mj-lt"/>
                <a:ea typeface="ＭＳ Ｐゴシック" pitchFamily="50" charset="-128"/>
                <a:cs typeface="Arial" charset="0"/>
              </a:rPr>
              <a:t>1-2. Improvements (5)</a:t>
            </a:r>
            <a:endParaRPr kumimoji="1" lang="ja-JP" altLang="en-US" b="1" dirty="0">
              <a:solidFill>
                <a:schemeClr val="tx1"/>
              </a:solidFill>
              <a:latin typeface="+mj-lt"/>
            </a:endParaRPr>
          </a:p>
        </p:txBody>
      </p:sp>
      <p:sp>
        <p:nvSpPr>
          <p:cNvPr id="2" name="コンテンツ プレースホルダー 1">
            <a:extLst>
              <a:ext uri="{FF2B5EF4-FFF2-40B4-BE49-F238E27FC236}">
                <a16:creationId xmlns:a16="http://schemas.microsoft.com/office/drawing/2014/main" id="{B803DBA3-D443-4B96-93F8-25F7DE2D54EF}"/>
              </a:ext>
            </a:extLst>
          </p:cNvPr>
          <p:cNvSpPr>
            <a:spLocks noGrp="1"/>
          </p:cNvSpPr>
          <p:nvPr>
            <p:ph sz="quarter" idx="10"/>
          </p:nvPr>
        </p:nvSpPr>
        <p:spPr/>
        <p:txBody>
          <a:bodyPr/>
          <a:lstStyle/>
          <a:p>
            <a:r>
              <a:rPr lang="en-US" altLang="ja-JP" dirty="0"/>
              <a:t>Security</a:t>
            </a:r>
          </a:p>
          <a:p>
            <a:pPr lvl="1"/>
            <a:r>
              <a:rPr lang="en-US" altLang="ja-JP" dirty="0"/>
              <a:t>A new SSH key pair is generated per configuration</a:t>
            </a:r>
          </a:p>
          <a:p>
            <a:pPr lvl="1"/>
            <a:r>
              <a:rPr lang="en-US" altLang="ja-JP" dirty="0"/>
              <a:t>Not need to turn off Secure Shell</a:t>
            </a:r>
          </a:p>
        </p:txBody>
      </p:sp>
      <p:sp>
        <p:nvSpPr>
          <p:cNvPr id="4" name="動作設定ボタン: 戻る/前へ 3">
            <a:hlinkClick r:id="rId3" action="ppaction://hlinksldjump" highlightClick="1"/>
            <a:extLst>
              <a:ext uri="{FF2B5EF4-FFF2-40B4-BE49-F238E27FC236}">
                <a16:creationId xmlns:a16="http://schemas.microsoft.com/office/drawing/2014/main" id="{34E9C66E-3BF3-4EE8-AF0A-DA034134B6A0}"/>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Tree>
    <p:extLst>
      <p:ext uri="{BB962C8B-B14F-4D97-AF65-F5344CB8AC3E}">
        <p14:creationId xmlns:p14="http://schemas.microsoft.com/office/powerpoint/2010/main" val="11656889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2860078" cy="369332"/>
          </a:xfrm>
        </p:spPr>
        <p:txBody>
          <a:bodyPr wrap="none"/>
          <a:lstStyle/>
          <a:p>
            <a:r>
              <a:rPr lang="en-US" altLang="ja-JP" dirty="0"/>
              <a:t>5-4</a:t>
            </a:r>
            <a:r>
              <a:rPr lang="en-US" altLang="ja-JP" b="1" dirty="0">
                <a:solidFill>
                  <a:schemeClr val="tx1"/>
                </a:solidFill>
                <a:latin typeface="+mj-lt"/>
                <a:ea typeface="ＭＳ Ｐゴシック" pitchFamily="50" charset="-128"/>
                <a:cs typeface="Arial" charset="0"/>
              </a:rPr>
              <a:t>. </a:t>
            </a:r>
            <a:r>
              <a:rPr lang="en-US" altLang="ja-JP" dirty="0"/>
              <a:t>Normal Operation</a:t>
            </a:r>
            <a:endParaRPr kumimoji="1" lang="ja-JP" altLang="en-US" b="1" dirty="0">
              <a:solidFill>
                <a:schemeClr val="tx1"/>
              </a:solidFill>
              <a:latin typeface="+mj-lt"/>
            </a:endParaRPr>
          </a:p>
        </p:txBody>
      </p:sp>
      <p:sp>
        <p:nvSpPr>
          <p:cNvPr id="2" name="コンテンツ プレースホルダー 1">
            <a:extLst>
              <a:ext uri="{FF2B5EF4-FFF2-40B4-BE49-F238E27FC236}">
                <a16:creationId xmlns:a16="http://schemas.microsoft.com/office/drawing/2014/main" id="{B803DBA3-D443-4B96-93F8-25F7DE2D54EF}"/>
              </a:ext>
            </a:extLst>
          </p:cNvPr>
          <p:cNvSpPr>
            <a:spLocks noGrp="1"/>
          </p:cNvSpPr>
          <p:nvPr>
            <p:ph sz="quarter" idx="10"/>
          </p:nvPr>
        </p:nvSpPr>
        <p:spPr>
          <a:xfrm>
            <a:off x="329859" y="744545"/>
            <a:ext cx="8499348" cy="4067297"/>
          </a:xfrm>
        </p:spPr>
        <p:txBody>
          <a:bodyPr/>
          <a:lstStyle/>
          <a:p>
            <a:pPr marL="457200" indent="-457200">
              <a:buFont typeface="+mj-lt"/>
              <a:buAutoNum type="arabicPeriod"/>
            </a:pPr>
            <a:r>
              <a:rPr lang="en-US" altLang="ja-JP" sz="2000" dirty="0"/>
              <a:t>Check messages to confirm there is no errors occurred while regular backup configuration or synchronization of file systems</a:t>
            </a:r>
          </a:p>
          <a:p>
            <a:pPr marL="0" indent="0">
              <a:buNone/>
            </a:pPr>
            <a:r>
              <a:rPr lang="en-US" altLang="ja-JP" sz="1800" dirty="0"/>
              <a:t>Where: Each node</a:t>
            </a:r>
          </a:p>
          <a:p>
            <a:pPr marL="0" indent="0">
              <a:buNone/>
            </a:pPr>
            <a:r>
              <a:rPr lang="en-US" altLang="ja-JP" sz="1800" dirty="0"/>
              <a:t>Action:</a:t>
            </a:r>
          </a:p>
          <a:p>
            <a:pPr marL="857250" lvl="1" indent="-457200">
              <a:buFont typeface="+mj-lt"/>
              <a:buAutoNum type="arabicPeriod"/>
            </a:pPr>
            <a:r>
              <a:rPr lang="en-US" altLang="ja-JP" sz="1800" dirty="0"/>
              <a:t>Check if the following messages were sent</a:t>
            </a:r>
          </a:p>
          <a:p>
            <a:pPr marL="1257300" lvl="2" indent="-457200"/>
            <a:r>
              <a:rPr lang="en-US" altLang="ja-JP" sz="1600" dirty="0">
                <a:ea typeface="+mj-ea"/>
                <a:cs typeface="Courier New" panose="02070309020205020404" pitchFamily="49" charset="0"/>
              </a:rPr>
              <a:t>KAQM80101-E on primary nodes</a:t>
            </a:r>
          </a:p>
          <a:p>
            <a:pPr marL="1257300" lvl="2" indent="-457200"/>
            <a:r>
              <a:rPr lang="en-US" altLang="ja-JP" sz="1600" dirty="0">
                <a:ea typeface="+mj-ea"/>
                <a:cs typeface="Courier New" panose="02070309020205020404" pitchFamily="49" charset="0"/>
              </a:rPr>
              <a:t>KAQM80103-E on secondary nodes</a:t>
            </a:r>
          </a:p>
          <a:p>
            <a:pPr marL="1257300" lvl="2" indent="-457200"/>
            <a:r>
              <a:rPr lang="en-US" altLang="ja-JP" sz="1600" dirty="0">
                <a:ea typeface="+mj-ea"/>
                <a:cs typeface="Courier New" panose="02070309020205020404" pitchFamily="49" charset="0"/>
              </a:rPr>
              <a:t>KAQM80104-E on secondary nodes</a:t>
            </a:r>
          </a:p>
          <a:p>
            <a:pPr marL="857250" lvl="1" indent="-457200"/>
            <a:r>
              <a:rPr lang="en-US" altLang="ja-JP" sz="1800" dirty="0">
                <a:ea typeface="+mj-ea"/>
                <a:cs typeface="Courier New" panose="02070309020205020404" pitchFamily="49" charset="0"/>
              </a:rPr>
              <a:t>If you found the error messages,</a:t>
            </a:r>
            <a:br>
              <a:rPr lang="en-US" altLang="ja-JP" sz="1800" dirty="0">
                <a:ea typeface="+mj-ea"/>
                <a:cs typeface="Courier New" panose="02070309020205020404" pitchFamily="49" charset="0"/>
              </a:rPr>
            </a:br>
            <a:r>
              <a:rPr lang="en-US" altLang="ja-JP" sz="1800" dirty="0">
                <a:ea typeface="+mj-ea"/>
                <a:cs typeface="Courier New" panose="02070309020205020404" pitchFamily="49" charset="0"/>
              </a:rPr>
              <a:t>follow troubleshooting steps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6075" y="2725807"/>
            <a:ext cx="4051889" cy="2093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 name="コンテンツ プレースホルダー 1">
            <a:extLst>
              <a:ext uri="{FF2B5EF4-FFF2-40B4-BE49-F238E27FC236}">
                <a16:creationId xmlns:a16="http://schemas.microsoft.com/office/drawing/2014/main" id="{B803DBA3-D443-4B96-93F8-25F7DE2D54EF}"/>
              </a:ext>
            </a:extLst>
          </p:cNvPr>
          <p:cNvSpPr txBox="1">
            <a:spLocks/>
          </p:cNvSpPr>
          <p:nvPr/>
        </p:nvSpPr>
        <p:spPr>
          <a:xfrm>
            <a:off x="292384" y="2933110"/>
            <a:ext cx="8536823" cy="2118575"/>
          </a:xfrm>
          <a:prstGeom prst="rect">
            <a:avLst/>
          </a:prstGeom>
        </p:spPr>
        <p:txBody>
          <a:bodyPr/>
          <a:lstStyle>
            <a:lvl1pPr marL="342900" indent="-342900" algn="l" rtl="0" fontAlgn="base">
              <a:spcBef>
                <a:spcPct val="20000"/>
              </a:spcBef>
              <a:spcAft>
                <a:spcPct val="0"/>
              </a:spcAft>
              <a:buChar char="•"/>
              <a:defRPr kumimoji="1" sz="2400">
                <a:solidFill>
                  <a:schemeClr val="tx1"/>
                </a:solidFill>
                <a:latin typeface="+mn-lt"/>
                <a:ea typeface="+mn-ea"/>
                <a:cs typeface="+mn-cs"/>
              </a:defRPr>
            </a:lvl1pPr>
            <a:lvl2pPr marL="742950" indent="-285750" algn="l" rtl="0" fontAlgn="base">
              <a:spcBef>
                <a:spcPct val="20000"/>
              </a:spcBef>
              <a:spcAft>
                <a:spcPct val="0"/>
              </a:spcAft>
              <a:buChar char="–"/>
              <a:defRPr kumimoji="1" sz="2200">
                <a:solidFill>
                  <a:schemeClr val="tx1"/>
                </a:solidFill>
                <a:latin typeface="+mn-lt"/>
                <a:ea typeface="+mn-ea"/>
              </a:defRPr>
            </a:lvl2pPr>
            <a:lvl3pPr marL="1143000" indent="-228600" algn="l" rtl="0" fontAlgn="base">
              <a:spcBef>
                <a:spcPct val="20000"/>
              </a:spcBef>
              <a:spcAft>
                <a:spcPct val="0"/>
              </a:spcAft>
              <a:buChar char="•"/>
              <a:defRPr kumimoji="1" sz="2000">
                <a:solidFill>
                  <a:schemeClr val="tx1"/>
                </a:solidFill>
                <a:latin typeface="+mn-lt"/>
                <a:ea typeface="+mn-ea"/>
              </a:defRPr>
            </a:lvl3pPr>
            <a:lvl4pPr marL="1600200" indent="-228600" algn="l" rtl="0" fontAlgn="base">
              <a:spcBef>
                <a:spcPct val="20000"/>
              </a:spcBef>
              <a:spcAft>
                <a:spcPct val="0"/>
              </a:spcAft>
              <a:buChar char="–"/>
              <a:defRPr kumimoji="1" sz="1800">
                <a:solidFill>
                  <a:schemeClr val="tx1"/>
                </a:solidFill>
                <a:latin typeface="+mn-lt"/>
                <a:ea typeface="+mn-ea"/>
              </a:defRPr>
            </a:lvl4pPr>
            <a:lvl5pPr marL="2057400" indent="-228600" algn="l" rtl="0" fontAlgn="base">
              <a:spcBef>
                <a:spcPct val="20000"/>
              </a:spcBef>
              <a:spcAft>
                <a:spcPct val="0"/>
              </a:spcAft>
              <a:buChar char="»"/>
              <a:defRPr kumimoji="1" sz="18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800100" lvl="2" indent="0">
              <a:lnSpc>
                <a:spcPct val="100000"/>
              </a:lnSpc>
              <a:buFontTx/>
              <a:buNone/>
            </a:pPr>
            <a:endParaRPr lang="en-US" altLang="ja-JP" sz="1600" kern="0" dirty="0"/>
          </a:p>
          <a:p>
            <a:pPr marL="857250" lvl="1" indent="-457200">
              <a:lnSpc>
                <a:spcPct val="100000"/>
              </a:lnSpc>
              <a:buFont typeface="+mj-lt"/>
              <a:buAutoNum type="arabicPeriod"/>
            </a:pPr>
            <a:endParaRPr lang="en-US" altLang="ja-JP" sz="1800" kern="0" dirty="0"/>
          </a:p>
        </p:txBody>
      </p:sp>
      <p:cxnSp>
        <p:nvCxnSpPr>
          <p:cNvPr id="74" name="Straight Arrow Connector 73"/>
          <p:cNvCxnSpPr/>
          <p:nvPr/>
        </p:nvCxnSpPr>
        <p:spPr>
          <a:xfrm>
            <a:off x="7225882" y="4901914"/>
            <a:ext cx="457550"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7745626" y="4779573"/>
            <a:ext cx="1398374" cy="244682"/>
          </a:xfrm>
          <a:prstGeom prst="rect">
            <a:avLst/>
          </a:prstGeom>
          <a:noFill/>
        </p:spPr>
        <p:txBody>
          <a:bodyPr wrap="square" rtlCol="0">
            <a:spAutoFit/>
          </a:bodyPr>
          <a:lstStyle/>
          <a:p>
            <a:r>
              <a:rPr kumimoji="1" lang="en-US" sz="1100" dirty="0">
                <a:solidFill>
                  <a:schemeClr val="tx1"/>
                </a:solidFill>
                <a:latin typeface="+mn-lt"/>
                <a:ea typeface="+mn-ea"/>
              </a:rPr>
              <a:t>Operation target</a:t>
            </a:r>
          </a:p>
        </p:txBody>
      </p:sp>
      <p:cxnSp>
        <p:nvCxnSpPr>
          <p:cNvPr id="10" name="Straight Arrow Connector 9"/>
          <p:cNvCxnSpPr/>
          <p:nvPr/>
        </p:nvCxnSpPr>
        <p:spPr>
          <a:xfrm flipH="1">
            <a:off x="8371638" y="3299329"/>
            <a:ext cx="457569"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991007" y="3569152"/>
            <a:ext cx="457550"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114850" y="3739066"/>
            <a:ext cx="457550"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661991" y="4181276"/>
            <a:ext cx="457550"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744068" y="4376148"/>
            <a:ext cx="457550"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5840767" y="4586010"/>
            <a:ext cx="457550"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8480395" y="3494201"/>
            <a:ext cx="457569"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8547851" y="3723368"/>
            <a:ext cx="457569"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886075" y="3366785"/>
            <a:ext cx="457550"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動作設定ボタン: 戻る/前へ 20">
            <a:hlinkClick r:id="rId4" action="ppaction://hlinksldjump" highlightClick="1"/>
            <a:extLst>
              <a:ext uri="{FF2B5EF4-FFF2-40B4-BE49-F238E27FC236}">
                <a16:creationId xmlns:a16="http://schemas.microsoft.com/office/drawing/2014/main" id="{DC30A9B2-F593-4BFB-B5C0-C914D7F636F1}"/>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Tree>
    <p:extLst>
      <p:ext uri="{BB962C8B-B14F-4D97-AF65-F5344CB8AC3E}">
        <p14:creationId xmlns:p14="http://schemas.microsoft.com/office/powerpoint/2010/main" val="95270169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7414209" cy="369332"/>
          </a:xfrm>
        </p:spPr>
        <p:txBody>
          <a:bodyPr wrap="none"/>
          <a:lstStyle/>
          <a:p>
            <a:r>
              <a:rPr lang="en-US" altLang="ja-JP" dirty="0"/>
              <a:t>5-5</a:t>
            </a:r>
            <a:r>
              <a:rPr lang="en-US" altLang="ja-JP" b="1" dirty="0">
                <a:solidFill>
                  <a:schemeClr val="tx1"/>
                </a:solidFill>
                <a:latin typeface="+mj-lt"/>
                <a:ea typeface="ＭＳ Ｐゴシック" pitchFamily="50" charset="-128"/>
                <a:cs typeface="Arial" charset="0"/>
              </a:rPr>
              <a:t>. </a:t>
            </a:r>
            <a:r>
              <a:rPr lang="en-US" altLang="ja-JP" dirty="0"/>
              <a:t>Under Disaster (or a situation you want to exec failover)</a:t>
            </a:r>
            <a:endParaRPr kumimoji="1" lang="ja-JP" altLang="en-US" b="1" dirty="0">
              <a:solidFill>
                <a:schemeClr val="tx1"/>
              </a:solidFill>
              <a:latin typeface="+mj-lt"/>
            </a:endParaRPr>
          </a:p>
        </p:txBody>
      </p:sp>
      <p:sp>
        <p:nvSpPr>
          <p:cNvPr id="2" name="コンテンツ プレースホルダー 1">
            <a:extLst>
              <a:ext uri="{FF2B5EF4-FFF2-40B4-BE49-F238E27FC236}">
                <a16:creationId xmlns:a16="http://schemas.microsoft.com/office/drawing/2014/main" id="{B803DBA3-D443-4B96-93F8-25F7DE2D54EF}"/>
              </a:ext>
            </a:extLst>
          </p:cNvPr>
          <p:cNvSpPr>
            <a:spLocks noGrp="1"/>
          </p:cNvSpPr>
          <p:nvPr>
            <p:ph sz="quarter" idx="10"/>
          </p:nvPr>
        </p:nvSpPr>
        <p:spPr>
          <a:xfrm>
            <a:off x="329859" y="744545"/>
            <a:ext cx="8499348" cy="4067297"/>
          </a:xfrm>
        </p:spPr>
        <p:txBody>
          <a:bodyPr/>
          <a:lstStyle/>
          <a:p>
            <a:pPr marL="457200" indent="-457200">
              <a:buFont typeface="+mj-lt"/>
              <a:buAutoNum type="arabicPeriod"/>
            </a:pPr>
            <a:r>
              <a:rPr lang="en-US" altLang="ja-JP" sz="2000" dirty="0"/>
              <a:t>Execute failover</a:t>
            </a:r>
          </a:p>
          <a:p>
            <a:pPr marL="0" indent="0">
              <a:buNone/>
            </a:pPr>
            <a:r>
              <a:rPr lang="en-US" altLang="ja-JP" sz="1800" dirty="0"/>
              <a:t>Where: One of the secondary nodes</a:t>
            </a:r>
          </a:p>
          <a:p>
            <a:pPr marL="0" indent="0">
              <a:buNone/>
            </a:pPr>
            <a:r>
              <a:rPr lang="en-US" altLang="ja-JP" sz="1800" dirty="0"/>
              <a:t>Action:</a:t>
            </a:r>
          </a:p>
          <a:p>
            <a:pPr marL="857250" lvl="1" indent="-457200">
              <a:buFont typeface="+mj-lt"/>
              <a:buAutoNum type="arabicPeriod"/>
            </a:pPr>
            <a:r>
              <a:rPr lang="en-US" altLang="ja-JP" sz="1800" dirty="0"/>
              <a:t>Execute the following command, and answer to the questions in dialog</a:t>
            </a:r>
            <a:br>
              <a:rPr lang="en-US" altLang="ja-JP" sz="1800" dirty="0"/>
            </a:br>
            <a:r>
              <a:rPr lang="en-US" altLang="ja-JP" sz="1600" dirty="0" err="1">
                <a:latin typeface="Courier New" panose="02070309020205020404" pitchFamily="49" charset="0"/>
                <a:cs typeface="Courier New" panose="02070309020205020404" pitchFamily="49" charset="0"/>
              </a:rPr>
              <a:t>sudo</a:t>
            </a:r>
            <a:r>
              <a:rPr lang="en-US" altLang="ja-JP" sz="1600" dirty="0">
                <a:latin typeface="Courier New" panose="02070309020205020404" pitchFamily="49" charset="0"/>
                <a:cs typeface="Courier New" panose="02070309020205020404" pitchFamily="49" charset="0"/>
              </a:rPr>
              <a:t> </a:t>
            </a:r>
            <a:r>
              <a:rPr lang="en-US" altLang="ja-JP" sz="1600" dirty="0" err="1">
                <a:latin typeface="Courier New" panose="02070309020205020404" pitchFamily="49" charset="0"/>
                <a:cs typeface="Courier New" panose="02070309020205020404" pitchFamily="49" charset="0"/>
              </a:rPr>
              <a:t>maintexec</a:t>
            </a:r>
            <a:r>
              <a:rPr lang="en-US" altLang="ja-JP" sz="1600" dirty="0">
                <a:latin typeface="Courier New" panose="02070309020205020404" pitchFamily="49" charset="0"/>
                <a:cs typeface="Courier New" panose="02070309020205020404" pitchFamily="49" charset="0"/>
              </a:rPr>
              <a:t> </a:t>
            </a:r>
            <a:r>
              <a:rPr lang="en-US" altLang="ja-JP" sz="1600" dirty="0" err="1">
                <a:latin typeface="Courier New" panose="02070309020205020404" pitchFamily="49" charset="0"/>
                <a:cs typeface="Courier New" panose="02070309020205020404" pitchFamily="49" charset="0"/>
              </a:rPr>
              <a:t>foscripts</a:t>
            </a:r>
            <a:r>
              <a:rPr lang="en-US" altLang="ja-JP" sz="1600" dirty="0">
                <a:latin typeface="Courier New" panose="02070309020205020404" pitchFamily="49" charset="0"/>
                <a:cs typeface="Courier New" panose="02070309020205020404" pitchFamily="49" charset="0"/>
              </a:rPr>
              <a:t>/failover</a:t>
            </a:r>
          </a:p>
          <a:p>
            <a:pPr marL="857250" lvl="1" indent="-457200">
              <a:buFont typeface="+mj-lt"/>
              <a:buAutoNum type="arabicPeriod"/>
            </a:pPr>
            <a:r>
              <a:rPr lang="en-US" altLang="ja-JP" sz="1800" dirty="0">
                <a:cs typeface="Courier New" panose="02070309020205020404" pitchFamily="49" charset="0"/>
              </a:rPr>
              <a:t>Select a Pair Group or Pair(s) you want to failover</a:t>
            </a:r>
          </a:p>
          <a:p>
            <a:pPr marL="857250" lvl="1" indent="-457200">
              <a:buFont typeface="+mj-lt"/>
              <a:buAutoNum type="arabicPeriod"/>
            </a:pPr>
            <a:r>
              <a:rPr lang="en-US" altLang="ja-JP" sz="1800" dirty="0">
                <a:cs typeface="Courier New" panose="02070309020205020404" pitchFamily="49" charset="0"/>
              </a:rPr>
              <a:t>Select “First execution” as execution mode</a:t>
            </a:r>
          </a:p>
          <a:p>
            <a:pPr marL="857250" lvl="1" indent="-457200">
              <a:buFont typeface="+mj-lt"/>
              <a:buAutoNum type="arabicPeriod"/>
            </a:pPr>
            <a:r>
              <a:rPr lang="en-US" altLang="ja-JP" sz="1800" dirty="0">
                <a:cs typeface="Courier New" panose="02070309020205020404" pitchFamily="49" charset="0"/>
              </a:rPr>
              <a:t>Select “yes” for HCP failover Q if </a:t>
            </a:r>
            <a:br>
              <a:rPr lang="en-US" altLang="ja-JP" sz="1800" dirty="0">
                <a:cs typeface="Courier New" panose="02070309020205020404" pitchFamily="49" charset="0"/>
              </a:rPr>
            </a:br>
            <a:r>
              <a:rPr lang="en-US" altLang="ja-JP" sz="1800" dirty="0">
                <a:cs typeface="Courier New" panose="02070309020205020404" pitchFamily="49" charset="0"/>
              </a:rPr>
              <a:t>you want to execute HCP failover</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6075" y="2725807"/>
            <a:ext cx="4051889" cy="2093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 name="コンテンツ プレースホルダー 1">
            <a:extLst>
              <a:ext uri="{FF2B5EF4-FFF2-40B4-BE49-F238E27FC236}">
                <a16:creationId xmlns:a16="http://schemas.microsoft.com/office/drawing/2014/main" id="{B803DBA3-D443-4B96-93F8-25F7DE2D54EF}"/>
              </a:ext>
            </a:extLst>
          </p:cNvPr>
          <p:cNvSpPr txBox="1">
            <a:spLocks/>
          </p:cNvSpPr>
          <p:nvPr/>
        </p:nvSpPr>
        <p:spPr>
          <a:xfrm>
            <a:off x="292384" y="2933110"/>
            <a:ext cx="8536823" cy="2118575"/>
          </a:xfrm>
          <a:prstGeom prst="rect">
            <a:avLst/>
          </a:prstGeom>
        </p:spPr>
        <p:txBody>
          <a:bodyPr/>
          <a:lstStyle>
            <a:lvl1pPr marL="342900" indent="-342900" algn="l" rtl="0" fontAlgn="base">
              <a:spcBef>
                <a:spcPct val="20000"/>
              </a:spcBef>
              <a:spcAft>
                <a:spcPct val="0"/>
              </a:spcAft>
              <a:buChar char="•"/>
              <a:defRPr kumimoji="1" sz="2400">
                <a:solidFill>
                  <a:schemeClr val="tx1"/>
                </a:solidFill>
                <a:latin typeface="+mn-lt"/>
                <a:ea typeface="+mn-ea"/>
                <a:cs typeface="+mn-cs"/>
              </a:defRPr>
            </a:lvl1pPr>
            <a:lvl2pPr marL="742950" indent="-285750" algn="l" rtl="0" fontAlgn="base">
              <a:spcBef>
                <a:spcPct val="20000"/>
              </a:spcBef>
              <a:spcAft>
                <a:spcPct val="0"/>
              </a:spcAft>
              <a:buChar char="–"/>
              <a:defRPr kumimoji="1" sz="2200">
                <a:solidFill>
                  <a:schemeClr val="tx1"/>
                </a:solidFill>
                <a:latin typeface="+mn-lt"/>
                <a:ea typeface="+mn-ea"/>
              </a:defRPr>
            </a:lvl2pPr>
            <a:lvl3pPr marL="1143000" indent="-228600" algn="l" rtl="0" fontAlgn="base">
              <a:spcBef>
                <a:spcPct val="20000"/>
              </a:spcBef>
              <a:spcAft>
                <a:spcPct val="0"/>
              </a:spcAft>
              <a:buChar char="•"/>
              <a:defRPr kumimoji="1" sz="2000">
                <a:solidFill>
                  <a:schemeClr val="tx1"/>
                </a:solidFill>
                <a:latin typeface="+mn-lt"/>
                <a:ea typeface="+mn-ea"/>
              </a:defRPr>
            </a:lvl3pPr>
            <a:lvl4pPr marL="1600200" indent="-228600" algn="l" rtl="0" fontAlgn="base">
              <a:spcBef>
                <a:spcPct val="20000"/>
              </a:spcBef>
              <a:spcAft>
                <a:spcPct val="0"/>
              </a:spcAft>
              <a:buChar char="–"/>
              <a:defRPr kumimoji="1" sz="1800">
                <a:solidFill>
                  <a:schemeClr val="tx1"/>
                </a:solidFill>
                <a:latin typeface="+mn-lt"/>
                <a:ea typeface="+mn-ea"/>
              </a:defRPr>
            </a:lvl4pPr>
            <a:lvl5pPr marL="2057400" indent="-228600" algn="l" rtl="0" fontAlgn="base">
              <a:spcBef>
                <a:spcPct val="20000"/>
              </a:spcBef>
              <a:spcAft>
                <a:spcPct val="0"/>
              </a:spcAft>
              <a:buChar char="»"/>
              <a:defRPr kumimoji="1" sz="18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800100" lvl="2" indent="0">
              <a:lnSpc>
                <a:spcPct val="100000"/>
              </a:lnSpc>
              <a:buFontTx/>
              <a:buNone/>
            </a:pPr>
            <a:endParaRPr lang="en-US" altLang="ja-JP" sz="1600" kern="0" dirty="0"/>
          </a:p>
          <a:p>
            <a:pPr marL="857250" lvl="1" indent="-457200">
              <a:lnSpc>
                <a:spcPct val="100000"/>
              </a:lnSpc>
              <a:buFont typeface="+mj-lt"/>
              <a:buAutoNum type="arabicPeriod"/>
            </a:pPr>
            <a:endParaRPr lang="en-US" altLang="ja-JP" sz="1800" kern="0" dirty="0"/>
          </a:p>
        </p:txBody>
      </p:sp>
      <p:cxnSp>
        <p:nvCxnSpPr>
          <p:cNvPr id="74" name="Straight Arrow Connector 73"/>
          <p:cNvCxnSpPr/>
          <p:nvPr/>
        </p:nvCxnSpPr>
        <p:spPr>
          <a:xfrm>
            <a:off x="7225882" y="4901914"/>
            <a:ext cx="457550"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7745626" y="4779573"/>
            <a:ext cx="1398374" cy="244682"/>
          </a:xfrm>
          <a:prstGeom prst="rect">
            <a:avLst/>
          </a:prstGeom>
          <a:noFill/>
        </p:spPr>
        <p:txBody>
          <a:bodyPr wrap="square" rtlCol="0">
            <a:spAutoFit/>
          </a:bodyPr>
          <a:lstStyle/>
          <a:p>
            <a:r>
              <a:rPr kumimoji="1" lang="en-US" sz="1100" dirty="0">
                <a:solidFill>
                  <a:schemeClr val="tx1"/>
                </a:solidFill>
                <a:latin typeface="+mn-lt"/>
                <a:ea typeface="+mn-ea"/>
              </a:rPr>
              <a:t>Operation target</a:t>
            </a:r>
          </a:p>
        </p:txBody>
      </p:sp>
      <p:sp>
        <p:nvSpPr>
          <p:cNvPr id="76" name="TextBox 75"/>
          <p:cNvSpPr txBox="1"/>
          <p:nvPr/>
        </p:nvSpPr>
        <p:spPr>
          <a:xfrm>
            <a:off x="47479" y="3594230"/>
            <a:ext cx="4689413" cy="1549270"/>
          </a:xfrm>
          <a:prstGeom prst="rect">
            <a:avLst/>
          </a:prstGeom>
          <a:noFill/>
          <a:ln>
            <a:solidFill>
              <a:schemeClr val="tx1"/>
            </a:solidFill>
          </a:ln>
        </p:spPr>
        <p:txBody>
          <a:bodyPr wrap="square" rtlCol="0">
            <a:spAutoFit/>
          </a:bodyPr>
          <a:lstStyle/>
          <a:p>
            <a:pPr marL="85725" lvl="1"/>
            <a:r>
              <a:rPr lang="en-US" sz="700" dirty="0">
                <a:solidFill>
                  <a:schemeClr val="tx1"/>
                </a:solidFill>
                <a:latin typeface="Courier New"/>
                <a:cs typeface="Courier New"/>
              </a:rPr>
              <a:t>nasroot@DT235001063:~$ </a:t>
            </a:r>
            <a:r>
              <a:rPr lang="en-US" sz="700" dirty="0" err="1">
                <a:solidFill>
                  <a:schemeClr val="tx1"/>
                </a:solidFill>
                <a:latin typeface="Courier New"/>
                <a:cs typeface="Courier New"/>
              </a:rPr>
              <a:t>sudo</a:t>
            </a:r>
            <a:r>
              <a:rPr lang="en-US" sz="700" dirty="0">
                <a:solidFill>
                  <a:schemeClr val="tx1"/>
                </a:solidFill>
                <a:latin typeface="Courier New"/>
                <a:cs typeface="Courier New"/>
              </a:rPr>
              <a:t> </a:t>
            </a:r>
            <a:r>
              <a:rPr lang="en-US" sz="700" dirty="0" err="1">
                <a:solidFill>
                  <a:schemeClr val="tx1"/>
                </a:solidFill>
                <a:latin typeface="Courier New"/>
                <a:cs typeface="Courier New"/>
              </a:rPr>
              <a:t>maintexec</a:t>
            </a:r>
            <a:r>
              <a:rPr lang="en-US" sz="700" dirty="0">
                <a:solidFill>
                  <a:schemeClr val="tx1"/>
                </a:solidFill>
                <a:latin typeface="Courier New"/>
                <a:cs typeface="Courier New"/>
              </a:rPr>
              <a:t> </a:t>
            </a:r>
            <a:r>
              <a:rPr lang="en-US" sz="700" dirty="0" err="1">
                <a:solidFill>
                  <a:schemeClr val="tx1"/>
                </a:solidFill>
                <a:latin typeface="Courier New"/>
                <a:cs typeface="Courier New"/>
              </a:rPr>
              <a:t>foscripts</a:t>
            </a:r>
            <a:r>
              <a:rPr lang="en-US" sz="700" dirty="0">
                <a:solidFill>
                  <a:schemeClr val="tx1"/>
                </a:solidFill>
                <a:latin typeface="Courier New"/>
                <a:cs typeface="Courier New"/>
              </a:rPr>
              <a:t>/failover </a:t>
            </a:r>
          </a:p>
          <a:p>
            <a:pPr marL="85725" lvl="1"/>
            <a:endParaRPr lang="en-US" sz="700" dirty="0">
              <a:solidFill>
                <a:schemeClr val="tx1"/>
              </a:solidFill>
              <a:latin typeface="Courier New"/>
              <a:cs typeface="Courier New"/>
            </a:endParaRPr>
          </a:p>
          <a:p>
            <a:pPr marL="85725" lvl="1"/>
            <a:r>
              <a:rPr lang="en-US" sz="700" dirty="0">
                <a:solidFill>
                  <a:schemeClr val="tx1"/>
                </a:solidFill>
                <a:latin typeface="Courier New"/>
                <a:cs typeface="Courier New"/>
              </a:rPr>
              <a:t>----- Defined pair groups -----</a:t>
            </a:r>
          </a:p>
          <a:p>
            <a:pPr marL="85725" lvl="1"/>
            <a:endParaRPr lang="en-US" sz="700" dirty="0">
              <a:solidFill>
                <a:schemeClr val="tx1"/>
              </a:solidFill>
              <a:latin typeface="Courier New"/>
              <a:cs typeface="Courier New"/>
            </a:endParaRPr>
          </a:p>
          <a:p>
            <a:pPr marL="85725" lvl="1"/>
            <a:r>
              <a:rPr lang="en-US" sz="700" dirty="0">
                <a:solidFill>
                  <a:schemeClr val="tx1"/>
                </a:solidFill>
                <a:latin typeface="Courier New"/>
                <a:cs typeface="Courier New"/>
              </a:rPr>
              <a:t>*** There is no pair groups defined. ***</a:t>
            </a:r>
          </a:p>
          <a:p>
            <a:pPr marL="85725" lvl="1"/>
            <a:endParaRPr lang="en-US" sz="700" dirty="0">
              <a:solidFill>
                <a:schemeClr val="tx1"/>
              </a:solidFill>
              <a:latin typeface="Courier New"/>
              <a:cs typeface="Courier New"/>
            </a:endParaRPr>
          </a:p>
          <a:p>
            <a:pPr marL="85725" lvl="1"/>
            <a:endParaRPr lang="en-US" sz="700" dirty="0">
              <a:solidFill>
                <a:schemeClr val="tx1"/>
              </a:solidFill>
              <a:latin typeface="Courier New"/>
              <a:cs typeface="Courier New"/>
            </a:endParaRPr>
          </a:p>
          <a:p>
            <a:pPr marL="85725" lvl="1"/>
            <a:r>
              <a:rPr lang="en-US" sz="700" dirty="0">
                <a:solidFill>
                  <a:schemeClr val="tx1"/>
                </a:solidFill>
                <a:latin typeface="Courier New"/>
                <a:cs typeface="Courier New"/>
              </a:rPr>
              <a:t>&gt;&gt;&gt; Select a pair(s) to failover.</a:t>
            </a:r>
          </a:p>
          <a:p>
            <a:pPr marL="85725" lvl="1"/>
            <a:endParaRPr lang="en-US" sz="700" dirty="0">
              <a:solidFill>
                <a:schemeClr val="tx1"/>
              </a:solidFill>
              <a:latin typeface="Courier New"/>
              <a:cs typeface="Courier New"/>
            </a:endParaRPr>
          </a:p>
          <a:p>
            <a:pPr marL="85725" lvl="1"/>
            <a:r>
              <a:rPr lang="en-US" sz="700" dirty="0">
                <a:solidFill>
                  <a:schemeClr val="tx1"/>
                </a:solidFill>
                <a:latin typeface="Courier New"/>
                <a:cs typeface="Courier New"/>
              </a:rPr>
              <a:t>Defined pairs:</a:t>
            </a:r>
          </a:p>
          <a:p>
            <a:pPr marL="85725" lvl="1"/>
            <a:r>
              <a:rPr lang="en-US" sz="700" dirty="0">
                <a:solidFill>
                  <a:schemeClr val="tx1"/>
                </a:solidFill>
                <a:latin typeface="Courier New"/>
                <a:cs typeface="Courier New"/>
              </a:rPr>
              <a:t>        1. 10.213.137.206 - 10.213.137.182</a:t>
            </a:r>
          </a:p>
          <a:p>
            <a:pPr marL="85725" lvl="1"/>
            <a:r>
              <a:rPr lang="en-US" sz="700" dirty="0">
                <a:solidFill>
                  <a:schemeClr val="tx1"/>
                </a:solidFill>
                <a:latin typeface="Courier New"/>
                <a:cs typeface="Courier New"/>
              </a:rPr>
              <a:t>        2. 10.213.137.132 - 10.213.137.247</a:t>
            </a:r>
          </a:p>
          <a:p>
            <a:pPr marL="85725" lvl="1"/>
            <a:r>
              <a:rPr lang="en-US" sz="700" dirty="0">
                <a:solidFill>
                  <a:schemeClr val="tx1"/>
                </a:solidFill>
                <a:latin typeface="Courier New"/>
                <a:cs typeface="Courier New"/>
              </a:rPr>
              <a:t>        3. 10.213.137.133 - 10.213.137.248</a:t>
            </a:r>
          </a:p>
          <a:p>
            <a:pPr marL="85725" lvl="1"/>
            <a:endParaRPr lang="en-US" sz="700" dirty="0">
              <a:solidFill>
                <a:schemeClr val="tx1"/>
              </a:solidFill>
              <a:latin typeface="Courier New"/>
              <a:cs typeface="Courier New"/>
            </a:endParaRPr>
          </a:p>
          <a:p>
            <a:pPr marL="85725" lvl="1"/>
            <a:r>
              <a:rPr lang="en-US" sz="700" dirty="0">
                <a:solidFill>
                  <a:schemeClr val="tx1"/>
                </a:solidFill>
                <a:latin typeface="Courier New"/>
                <a:cs typeface="Courier New"/>
              </a:rPr>
              <a:t>Select a pair(s) (separate with comma for multiple selection) [1-3]: </a:t>
            </a:r>
            <a:r>
              <a:rPr lang="en-US" sz="700" dirty="0">
                <a:solidFill>
                  <a:srgbClr val="FF0000"/>
                </a:solidFill>
                <a:latin typeface="Courier New"/>
                <a:cs typeface="Courier New"/>
              </a:rPr>
              <a:t>1,2,3</a:t>
            </a:r>
          </a:p>
        </p:txBody>
      </p:sp>
      <p:cxnSp>
        <p:nvCxnSpPr>
          <p:cNvPr id="10" name="Straight Arrow Connector 9"/>
          <p:cNvCxnSpPr/>
          <p:nvPr/>
        </p:nvCxnSpPr>
        <p:spPr>
          <a:xfrm flipH="1">
            <a:off x="8371638" y="3299329"/>
            <a:ext cx="457569"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動作設定ボタン: 戻る/前へ 20">
            <a:hlinkClick r:id="rId4" action="ppaction://hlinksldjump" highlightClick="1"/>
            <a:extLst>
              <a:ext uri="{FF2B5EF4-FFF2-40B4-BE49-F238E27FC236}">
                <a16:creationId xmlns:a16="http://schemas.microsoft.com/office/drawing/2014/main" id="{03DD138B-7B32-4C34-A20C-79F387C48F7B}"/>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Tree>
    <p:extLst>
      <p:ext uri="{BB962C8B-B14F-4D97-AF65-F5344CB8AC3E}">
        <p14:creationId xmlns:p14="http://schemas.microsoft.com/office/powerpoint/2010/main" val="105354753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7414209" cy="369332"/>
          </a:xfrm>
        </p:spPr>
        <p:txBody>
          <a:bodyPr wrap="none"/>
          <a:lstStyle/>
          <a:p>
            <a:r>
              <a:rPr lang="en-US" altLang="ja-JP" dirty="0"/>
              <a:t>5-5</a:t>
            </a:r>
            <a:r>
              <a:rPr lang="en-US" altLang="ja-JP" b="1" dirty="0">
                <a:solidFill>
                  <a:schemeClr val="tx1"/>
                </a:solidFill>
                <a:latin typeface="+mj-lt"/>
                <a:ea typeface="ＭＳ Ｐゴシック" pitchFamily="50" charset="-128"/>
                <a:cs typeface="Arial" charset="0"/>
              </a:rPr>
              <a:t>. </a:t>
            </a:r>
            <a:r>
              <a:rPr lang="en-US" altLang="ja-JP" dirty="0"/>
              <a:t>Under Disaster (or a situation you want to exec failover)</a:t>
            </a:r>
            <a:endParaRPr kumimoji="1" lang="ja-JP" altLang="en-US" b="1" dirty="0">
              <a:solidFill>
                <a:schemeClr val="tx1"/>
              </a:solidFill>
              <a:latin typeface="+mj-lt"/>
            </a:endParaRPr>
          </a:p>
        </p:txBody>
      </p:sp>
      <p:sp>
        <p:nvSpPr>
          <p:cNvPr id="2" name="コンテンツ プレースホルダー 1">
            <a:extLst>
              <a:ext uri="{FF2B5EF4-FFF2-40B4-BE49-F238E27FC236}">
                <a16:creationId xmlns:a16="http://schemas.microsoft.com/office/drawing/2014/main" id="{B803DBA3-D443-4B96-93F8-25F7DE2D54EF}"/>
              </a:ext>
            </a:extLst>
          </p:cNvPr>
          <p:cNvSpPr>
            <a:spLocks noGrp="1"/>
          </p:cNvSpPr>
          <p:nvPr>
            <p:ph sz="quarter" idx="10"/>
          </p:nvPr>
        </p:nvSpPr>
        <p:spPr>
          <a:xfrm>
            <a:off x="329859" y="744545"/>
            <a:ext cx="8499348" cy="4067297"/>
          </a:xfrm>
        </p:spPr>
        <p:txBody>
          <a:bodyPr/>
          <a:lstStyle/>
          <a:p>
            <a:pPr marL="457200" indent="-457200">
              <a:buFont typeface="+mj-lt"/>
              <a:buAutoNum type="arabicPeriod" startAt="2"/>
            </a:pPr>
            <a:r>
              <a:rPr lang="en-US" altLang="ja-JP" sz="2000" dirty="0"/>
              <a:t>If an error occurred while failover, execute failover again</a:t>
            </a:r>
          </a:p>
          <a:p>
            <a:pPr marL="0" indent="0">
              <a:buNone/>
            </a:pPr>
            <a:r>
              <a:rPr lang="en-US" altLang="ja-JP" sz="1800" dirty="0"/>
              <a:t>Where: One of the secondary nodes</a:t>
            </a:r>
          </a:p>
          <a:p>
            <a:pPr marL="0" indent="0">
              <a:buNone/>
            </a:pPr>
            <a:r>
              <a:rPr lang="en-US" altLang="ja-JP" sz="1800" dirty="0"/>
              <a:t>Action:</a:t>
            </a:r>
          </a:p>
          <a:p>
            <a:pPr marL="857250" lvl="1" indent="-457200">
              <a:buFont typeface="+mj-lt"/>
              <a:buAutoNum type="arabicPeriod"/>
            </a:pPr>
            <a:r>
              <a:rPr lang="en-US" altLang="ja-JP" sz="1800" dirty="0"/>
              <a:t>Execute the following command, and answer to the questions in dialog</a:t>
            </a:r>
            <a:br>
              <a:rPr lang="en-US" altLang="ja-JP" sz="1800" dirty="0"/>
            </a:br>
            <a:r>
              <a:rPr lang="en-US" altLang="ja-JP" sz="1600" dirty="0" err="1">
                <a:latin typeface="Courier New" panose="02070309020205020404" pitchFamily="49" charset="0"/>
                <a:cs typeface="Courier New" panose="02070309020205020404" pitchFamily="49" charset="0"/>
              </a:rPr>
              <a:t>sudo</a:t>
            </a:r>
            <a:r>
              <a:rPr lang="en-US" altLang="ja-JP" sz="1600" dirty="0">
                <a:latin typeface="Courier New" panose="02070309020205020404" pitchFamily="49" charset="0"/>
                <a:cs typeface="Courier New" panose="02070309020205020404" pitchFamily="49" charset="0"/>
              </a:rPr>
              <a:t> </a:t>
            </a:r>
            <a:r>
              <a:rPr lang="en-US" altLang="ja-JP" sz="1600" dirty="0" err="1">
                <a:latin typeface="Courier New" panose="02070309020205020404" pitchFamily="49" charset="0"/>
                <a:cs typeface="Courier New" panose="02070309020205020404" pitchFamily="49" charset="0"/>
              </a:rPr>
              <a:t>maintexec</a:t>
            </a:r>
            <a:r>
              <a:rPr lang="en-US" altLang="ja-JP" sz="1600" dirty="0">
                <a:latin typeface="Courier New" panose="02070309020205020404" pitchFamily="49" charset="0"/>
                <a:cs typeface="Courier New" panose="02070309020205020404" pitchFamily="49" charset="0"/>
              </a:rPr>
              <a:t> </a:t>
            </a:r>
            <a:r>
              <a:rPr lang="en-US" altLang="ja-JP" sz="1600" dirty="0" err="1">
                <a:latin typeface="Courier New" panose="02070309020205020404" pitchFamily="49" charset="0"/>
                <a:cs typeface="Courier New" panose="02070309020205020404" pitchFamily="49" charset="0"/>
              </a:rPr>
              <a:t>foscripts</a:t>
            </a:r>
            <a:r>
              <a:rPr lang="en-US" altLang="ja-JP" sz="1600" dirty="0">
                <a:latin typeface="Courier New" panose="02070309020205020404" pitchFamily="49" charset="0"/>
                <a:cs typeface="Courier New" panose="02070309020205020404" pitchFamily="49" charset="0"/>
              </a:rPr>
              <a:t>/failover</a:t>
            </a:r>
          </a:p>
          <a:p>
            <a:pPr marL="857250" lvl="1" indent="-457200">
              <a:buFont typeface="+mj-lt"/>
              <a:buAutoNum type="arabicPeriod"/>
            </a:pPr>
            <a:r>
              <a:rPr lang="en-US" altLang="ja-JP" sz="1800" dirty="0">
                <a:cs typeface="Courier New" panose="02070309020205020404" pitchFamily="49" charset="0"/>
              </a:rPr>
              <a:t>Select the FAILED pair(s) you want to execute failover again</a:t>
            </a:r>
          </a:p>
          <a:p>
            <a:pPr marL="857250" lvl="1" indent="-457200">
              <a:buFont typeface="+mj-lt"/>
              <a:buAutoNum type="arabicPeriod"/>
            </a:pPr>
            <a:r>
              <a:rPr lang="en-US" altLang="ja-JP" sz="1800" dirty="0">
                <a:cs typeface="Courier New" panose="02070309020205020404" pitchFamily="49" charset="0"/>
              </a:rPr>
              <a:t>Select “</a:t>
            </a:r>
            <a:r>
              <a:rPr lang="en-US" altLang="ja-JP" sz="1800" dirty="0">
                <a:solidFill>
                  <a:srgbClr val="FF0000"/>
                </a:solidFill>
                <a:cs typeface="Courier New" panose="02070309020205020404" pitchFamily="49" charset="0"/>
              </a:rPr>
              <a:t>Second</a:t>
            </a:r>
            <a:r>
              <a:rPr lang="en-US" altLang="ja-JP" sz="1800" dirty="0">
                <a:cs typeface="Courier New" panose="02070309020205020404" pitchFamily="49" charset="0"/>
              </a:rPr>
              <a:t> execution” as execution mode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6075" y="2725807"/>
            <a:ext cx="4051889" cy="2093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 name="コンテンツ プレースホルダー 1">
            <a:extLst>
              <a:ext uri="{FF2B5EF4-FFF2-40B4-BE49-F238E27FC236}">
                <a16:creationId xmlns:a16="http://schemas.microsoft.com/office/drawing/2014/main" id="{B803DBA3-D443-4B96-93F8-25F7DE2D54EF}"/>
              </a:ext>
            </a:extLst>
          </p:cNvPr>
          <p:cNvSpPr txBox="1">
            <a:spLocks/>
          </p:cNvSpPr>
          <p:nvPr/>
        </p:nvSpPr>
        <p:spPr>
          <a:xfrm>
            <a:off x="292384" y="2933110"/>
            <a:ext cx="8536823" cy="2118575"/>
          </a:xfrm>
          <a:prstGeom prst="rect">
            <a:avLst/>
          </a:prstGeom>
        </p:spPr>
        <p:txBody>
          <a:bodyPr/>
          <a:lstStyle>
            <a:lvl1pPr marL="342900" indent="-342900" algn="l" rtl="0" fontAlgn="base">
              <a:spcBef>
                <a:spcPct val="20000"/>
              </a:spcBef>
              <a:spcAft>
                <a:spcPct val="0"/>
              </a:spcAft>
              <a:buChar char="•"/>
              <a:defRPr kumimoji="1" sz="2400">
                <a:solidFill>
                  <a:schemeClr val="tx1"/>
                </a:solidFill>
                <a:latin typeface="+mn-lt"/>
                <a:ea typeface="+mn-ea"/>
                <a:cs typeface="+mn-cs"/>
              </a:defRPr>
            </a:lvl1pPr>
            <a:lvl2pPr marL="742950" indent="-285750" algn="l" rtl="0" fontAlgn="base">
              <a:spcBef>
                <a:spcPct val="20000"/>
              </a:spcBef>
              <a:spcAft>
                <a:spcPct val="0"/>
              </a:spcAft>
              <a:buChar char="–"/>
              <a:defRPr kumimoji="1" sz="2200">
                <a:solidFill>
                  <a:schemeClr val="tx1"/>
                </a:solidFill>
                <a:latin typeface="+mn-lt"/>
                <a:ea typeface="+mn-ea"/>
              </a:defRPr>
            </a:lvl2pPr>
            <a:lvl3pPr marL="1143000" indent="-228600" algn="l" rtl="0" fontAlgn="base">
              <a:spcBef>
                <a:spcPct val="20000"/>
              </a:spcBef>
              <a:spcAft>
                <a:spcPct val="0"/>
              </a:spcAft>
              <a:buChar char="•"/>
              <a:defRPr kumimoji="1" sz="2000">
                <a:solidFill>
                  <a:schemeClr val="tx1"/>
                </a:solidFill>
                <a:latin typeface="+mn-lt"/>
                <a:ea typeface="+mn-ea"/>
              </a:defRPr>
            </a:lvl3pPr>
            <a:lvl4pPr marL="1600200" indent="-228600" algn="l" rtl="0" fontAlgn="base">
              <a:spcBef>
                <a:spcPct val="20000"/>
              </a:spcBef>
              <a:spcAft>
                <a:spcPct val="0"/>
              </a:spcAft>
              <a:buChar char="–"/>
              <a:defRPr kumimoji="1" sz="1800">
                <a:solidFill>
                  <a:schemeClr val="tx1"/>
                </a:solidFill>
                <a:latin typeface="+mn-lt"/>
                <a:ea typeface="+mn-ea"/>
              </a:defRPr>
            </a:lvl4pPr>
            <a:lvl5pPr marL="2057400" indent="-228600" algn="l" rtl="0" fontAlgn="base">
              <a:spcBef>
                <a:spcPct val="20000"/>
              </a:spcBef>
              <a:spcAft>
                <a:spcPct val="0"/>
              </a:spcAft>
              <a:buChar char="»"/>
              <a:defRPr kumimoji="1" sz="18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800100" lvl="2" indent="0">
              <a:lnSpc>
                <a:spcPct val="100000"/>
              </a:lnSpc>
              <a:buFontTx/>
              <a:buNone/>
            </a:pPr>
            <a:endParaRPr lang="en-US" altLang="ja-JP" sz="1600" kern="0" dirty="0"/>
          </a:p>
          <a:p>
            <a:pPr marL="857250" lvl="1" indent="-457200">
              <a:lnSpc>
                <a:spcPct val="100000"/>
              </a:lnSpc>
              <a:buFont typeface="+mj-lt"/>
              <a:buAutoNum type="arabicPeriod"/>
            </a:pPr>
            <a:endParaRPr lang="en-US" altLang="ja-JP" sz="1800" kern="0" dirty="0"/>
          </a:p>
        </p:txBody>
      </p:sp>
      <p:cxnSp>
        <p:nvCxnSpPr>
          <p:cNvPr id="74" name="Straight Arrow Connector 73"/>
          <p:cNvCxnSpPr/>
          <p:nvPr/>
        </p:nvCxnSpPr>
        <p:spPr>
          <a:xfrm>
            <a:off x="7225882" y="4901914"/>
            <a:ext cx="457550"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7745626" y="4779573"/>
            <a:ext cx="1398374" cy="244682"/>
          </a:xfrm>
          <a:prstGeom prst="rect">
            <a:avLst/>
          </a:prstGeom>
          <a:noFill/>
        </p:spPr>
        <p:txBody>
          <a:bodyPr wrap="square" rtlCol="0">
            <a:spAutoFit/>
          </a:bodyPr>
          <a:lstStyle/>
          <a:p>
            <a:r>
              <a:rPr kumimoji="1" lang="en-US" sz="1100" dirty="0">
                <a:solidFill>
                  <a:schemeClr val="tx1"/>
                </a:solidFill>
                <a:latin typeface="+mn-lt"/>
                <a:ea typeface="+mn-ea"/>
              </a:rPr>
              <a:t>Operation target</a:t>
            </a:r>
          </a:p>
        </p:txBody>
      </p:sp>
      <p:sp>
        <p:nvSpPr>
          <p:cNvPr id="76" name="TextBox 75"/>
          <p:cNvSpPr txBox="1"/>
          <p:nvPr/>
        </p:nvSpPr>
        <p:spPr>
          <a:xfrm>
            <a:off x="47479" y="3156213"/>
            <a:ext cx="4689413" cy="1937069"/>
          </a:xfrm>
          <a:prstGeom prst="rect">
            <a:avLst/>
          </a:prstGeom>
          <a:noFill/>
          <a:ln>
            <a:solidFill>
              <a:schemeClr val="tx1"/>
            </a:solidFill>
          </a:ln>
        </p:spPr>
        <p:txBody>
          <a:bodyPr wrap="square" rtlCol="0">
            <a:spAutoFit/>
          </a:bodyPr>
          <a:lstStyle/>
          <a:p>
            <a:pPr marL="85725" lvl="1"/>
            <a:r>
              <a:rPr lang="en-US" sz="700" dirty="0">
                <a:solidFill>
                  <a:schemeClr val="tx1"/>
                </a:solidFill>
                <a:latin typeface="Courier New"/>
                <a:cs typeface="Courier New"/>
              </a:rPr>
              <a:t>nasroot@DT235001063:~$ </a:t>
            </a:r>
            <a:r>
              <a:rPr lang="en-US" sz="700" dirty="0" err="1">
                <a:solidFill>
                  <a:schemeClr val="tx1"/>
                </a:solidFill>
                <a:latin typeface="Courier New"/>
                <a:cs typeface="Courier New"/>
              </a:rPr>
              <a:t>sudo</a:t>
            </a:r>
            <a:r>
              <a:rPr lang="en-US" sz="700" dirty="0">
                <a:solidFill>
                  <a:schemeClr val="tx1"/>
                </a:solidFill>
                <a:latin typeface="Courier New"/>
                <a:cs typeface="Courier New"/>
              </a:rPr>
              <a:t> </a:t>
            </a:r>
            <a:r>
              <a:rPr lang="en-US" sz="700" dirty="0" err="1">
                <a:solidFill>
                  <a:schemeClr val="tx1"/>
                </a:solidFill>
                <a:latin typeface="Courier New"/>
                <a:cs typeface="Courier New"/>
              </a:rPr>
              <a:t>maintexec</a:t>
            </a:r>
            <a:r>
              <a:rPr lang="en-US" sz="700" dirty="0">
                <a:solidFill>
                  <a:schemeClr val="tx1"/>
                </a:solidFill>
                <a:latin typeface="Courier New"/>
                <a:cs typeface="Courier New"/>
              </a:rPr>
              <a:t> </a:t>
            </a:r>
            <a:r>
              <a:rPr lang="en-US" sz="700" dirty="0" err="1">
                <a:solidFill>
                  <a:schemeClr val="tx1"/>
                </a:solidFill>
                <a:latin typeface="Courier New"/>
                <a:cs typeface="Courier New"/>
              </a:rPr>
              <a:t>foscripts</a:t>
            </a:r>
            <a:r>
              <a:rPr lang="en-US" sz="700" dirty="0">
                <a:solidFill>
                  <a:schemeClr val="tx1"/>
                </a:solidFill>
                <a:latin typeface="Courier New"/>
                <a:cs typeface="Courier New"/>
              </a:rPr>
              <a:t>/failover </a:t>
            </a:r>
          </a:p>
          <a:p>
            <a:pPr marL="85725" lvl="1"/>
            <a:r>
              <a:rPr lang="en-US" sz="700" dirty="0">
                <a:solidFill>
                  <a:schemeClr val="tx1"/>
                </a:solidFill>
                <a:latin typeface="Courier New"/>
                <a:cs typeface="Courier New"/>
              </a:rPr>
              <a:t>(omit)</a:t>
            </a:r>
          </a:p>
          <a:p>
            <a:pPr marL="85725" lvl="1"/>
            <a:endParaRPr lang="en-US" sz="700" dirty="0">
              <a:solidFill>
                <a:schemeClr val="tx1"/>
              </a:solidFill>
              <a:latin typeface="Courier New"/>
              <a:cs typeface="Courier New"/>
            </a:endParaRPr>
          </a:p>
          <a:p>
            <a:pPr marL="85725" lvl="1"/>
            <a:r>
              <a:rPr lang="en-US" sz="700" dirty="0">
                <a:solidFill>
                  <a:schemeClr val="tx1"/>
                </a:solidFill>
                <a:latin typeface="Courier New"/>
                <a:cs typeface="Courier New"/>
              </a:rPr>
              <a:t>&gt;&gt;&gt; Select a pair(s) to failover.</a:t>
            </a:r>
          </a:p>
          <a:p>
            <a:pPr marL="85725" lvl="1"/>
            <a:endParaRPr lang="en-US" sz="700" dirty="0">
              <a:solidFill>
                <a:schemeClr val="tx1"/>
              </a:solidFill>
              <a:latin typeface="Courier New"/>
              <a:cs typeface="Courier New"/>
            </a:endParaRPr>
          </a:p>
          <a:p>
            <a:pPr marL="85725" lvl="1"/>
            <a:r>
              <a:rPr lang="en-US" sz="700" dirty="0">
                <a:solidFill>
                  <a:schemeClr val="tx1"/>
                </a:solidFill>
                <a:latin typeface="Courier New"/>
                <a:cs typeface="Courier New"/>
              </a:rPr>
              <a:t>Defined pairs:</a:t>
            </a:r>
          </a:p>
          <a:p>
            <a:pPr marL="85725" lvl="1"/>
            <a:r>
              <a:rPr lang="en-US" sz="700" dirty="0">
                <a:solidFill>
                  <a:schemeClr val="tx1"/>
                </a:solidFill>
                <a:latin typeface="Courier New"/>
                <a:cs typeface="Courier New"/>
              </a:rPr>
              <a:t>        1. 10.213.137.206 - 10.213.137.182</a:t>
            </a:r>
          </a:p>
          <a:p>
            <a:pPr marL="85725" lvl="1"/>
            <a:r>
              <a:rPr lang="en-US" sz="700" dirty="0">
                <a:solidFill>
                  <a:schemeClr val="tx1"/>
                </a:solidFill>
                <a:latin typeface="Courier New"/>
                <a:cs typeface="Courier New"/>
              </a:rPr>
              <a:t>        2. 10.213.137.132 - 10.213.137.247</a:t>
            </a:r>
          </a:p>
          <a:p>
            <a:pPr marL="85725" lvl="1"/>
            <a:r>
              <a:rPr lang="en-US" sz="700" dirty="0">
                <a:solidFill>
                  <a:schemeClr val="tx1"/>
                </a:solidFill>
                <a:latin typeface="Courier New"/>
                <a:cs typeface="Courier New"/>
              </a:rPr>
              <a:t>        3. 10.213.137.133 - 10.213.137.248</a:t>
            </a:r>
          </a:p>
          <a:p>
            <a:pPr marL="85725" lvl="1"/>
            <a:endParaRPr lang="en-US" sz="700" dirty="0">
              <a:solidFill>
                <a:schemeClr val="tx1"/>
              </a:solidFill>
              <a:latin typeface="Courier New"/>
              <a:cs typeface="Courier New"/>
            </a:endParaRPr>
          </a:p>
          <a:p>
            <a:pPr marL="85725" lvl="1"/>
            <a:r>
              <a:rPr lang="en-US" sz="700" dirty="0">
                <a:solidFill>
                  <a:schemeClr val="tx1"/>
                </a:solidFill>
                <a:latin typeface="Courier New"/>
                <a:cs typeface="Courier New"/>
              </a:rPr>
              <a:t>Select a pair(s) (separate with comma for multiple selection) [1-3]:</a:t>
            </a:r>
            <a:r>
              <a:rPr lang="en-US" sz="700" dirty="0">
                <a:solidFill>
                  <a:srgbClr val="FF0000"/>
                </a:solidFill>
                <a:latin typeface="Courier New"/>
                <a:cs typeface="Courier New"/>
              </a:rPr>
              <a:t> 1</a:t>
            </a:r>
          </a:p>
          <a:p>
            <a:pPr marL="85725" lvl="1"/>
            <a:endParaRPr lang="en-US" sz="700" dirty="0">
              <a:solidFill>
                <a:schemeClr val="tx1"/>
              </a:solidFill>
              <a:latin typeface="Courier New"/>
              <a:cs typeface="Courier New"/>
            </a:endParaRPr>
          </a:p>
          <a:p>
            <a:pPr marL="85725" lvl="1"/>
            <a:r>
              <a:rPr lang="en-US" sz="700" dirty="0">
                <a:solidFill>
                  <a:schemeClr val="tx1"/>
                </a:solidFill>
                <a:latin typeface="Courier New"/>
                <a:cs typeface="Courier New"/>
              </a:rPr>
              <a:t>&gt;&gt;&gt; Select execution mode.</a:t>
            </a:r>
          </a:p>
          <a:p>
            <a:pPr marL="85725" lvl="1"/>
            <a:endParaRPr lang="en-US" sz="700" dirty="0">
              <a:solidFill>
                <a:schemeClr val="tx1"/>
              </a:solidFill>
              <a:latin typeface="Courier New"/>
              <a:cs typeface="Courier New"/>
            </a:endParaRPr>
          </a:p>
          <a:p>
            <a:pPr marL="85725" lvl="1"/>
            <a:r>
              <a:rPr lang="en-US" sz="700" dirty="0">
                <a:solidFill>
                  <a:schemeClr val="tx1"/>
                </a:solidFill>
                <a:latin typeface="Courier New"/>
                <a:cs typeface="Courier New"/>
              </a:rPr>
              <a:t>Execution mode:</a:t>
            </a:r>
          </a:p>
          <a:p>
            <a:pPr marL="85725" lvl="1"/>
            <a:r>
              <a:rPr lang="en-US" sz="700" dirty="0">
                <a:solidFill>
                  <a:schemeClr val="tx1"/>
                </a:solidFill>
                <a:latin typeface="Courier New"/>
                <a:cs typeface="Courier New"/>
              </a:rPr>
              <a:t>        1. First execution</a:t>
            </a:r>
          </a:p>
          <a:p>
            <a:pPr marL="85725" lvl="1"/>
            <a:r>
              <a:rPr lang="en-US" sz="700" dirty="0">
                <a:solidFill>
                  <a:schemeClr val="tx1"/>
                </a:solidFill>
                <a:latin typeface="Courier New"/>
                <a:cs typeface="Courier New"/>
              </a:rPr>
              <a:t>        2. Second execution to retry failed failover</a:t>
            </a:r>
          </a:p>
          <a:p>
            <a:pPr marL="85725" lvl="1"/>
            <a:endParaRPr lang="en-US" sz="700" dirty="0">
              <a:solidFill>
                <a:schemeClr val="tx1"/>
              </a:solidFill>
              <a:latin typeface="Courier New"/>
              <a:cs typeface="Courier New"/>
            </a:endParaRPr>
          </a:p>
          <a:p>
            <a:pPr marL="85725" lvl="1"/>
            <a:r>
              <a:rPr lang="en-US" sz="700" dirty="0">
                <a:solidFill>
                  <a:schemeClr val="tx1"/>
                </a:solidFill>
                <a:latin typeface="Courier New"/>
                <a:cs typeface="Courier New"/>
              </a:rPr>
              <a:t>Select execution mode [1-2]: </a:t>
            </a:r>
            <a:r>
              <a:rPr lang="en-US" sz="700" dirty="0">
                <a:solidFill>
                  <a:srgbClr val="FF0000"/>
                </a:solidFill>
                <a:latin typeface="Courier New"/>
                <a:cs typeface="Courier New"/>
              </a:rPr>
              <a:t>2</a:t>
            </a:r>
          </a:p>
        </p:txBody>
      </p:sp>
      <p:cxnSp>
        <p:nvCxnSpPr>
          <p:cNvPr id="10" name="Straight Arrow Connector 9"/>
          <p:cNvCxnSpPr/>
          <p:nvPr/>
        </p:nvCxnSpPr>
        <p:spPr>
          <a:xfrm flipH="1">
            <a:off x="8371638" y="3299329"/>
            <a:ext cx="457569"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動作設定ボタン: 戻る/前へ 10">
            <a:hlinkClick r:id="rId4" action="ppaction://hlinksldjump" highlightClick="1"/>
            <a:extLst>
              <a:ext uri="{FF2B5EF4-FFF2-40B4-BE49-F238E27FC236}">
                <a16:creationId xmlns:a16="http://schemas.microsoft.com/office/drawing/2014/main" id="{5E346F92-C453-4064-B365-BA08A9F53295}"/>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Tree>
    <p:extLst>
      <p:ext uri="{BB962C8B-B14F-4D97-AF65-F5344CB8AC3E}">
        <p14:creationId xmlns:p14="http://schemas.microsoft.com/office/powerpoint/2010/main" val="271425204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7414209" cy="369332"/>
          </a:xfrm>
        </p:spPr>
        <p:txBody>
          <a:bodyPr wrap="none"/>
          <a:lstStyle/>
          <a:p>
            <a:r>
              <a:rPr lang="en-US" altLang="ja-JP" dirty="0"/>
              <a:t>5-5</a:t>
            </a:r>
            <a:r>
              <a:rPr lang="en-US" altLang="ja-JP" b="1" dirty="0">
                <a:solidFill>
                  <a:schemeClr val="tx1"/>
                </a:solidFill>
                <a:latin typeface="+mj-lt"/>
                <a:ea typeface="ＭＳ Ｐゴシック" pitchFamily="50" charset="-128"/>
                <a:cs typeface="Arial" charset="0"/>
              </a:rPr>
              <a:t>. </a:t>
            </a:r>
            <a:r>
              <a:rPr lang="en-US" altLang="ja-JP" dirty="0"/>
              <a:t>Under Disaster (or a situation you want to exec failover)</a:t>
            </a:r>
            <a:endParaRPr kumimoji="1" lang="ja-JP" altLang="en-US" b="1" dirty="0">
              <a:solidFill>
                <a:schemeClr val="tx1"/>
              </a:solidFill>
              <a:latin typeface="+mj-lt"/>
            </a:endParaRPr>
          </a:p>
        </p:txBody>
      </p:sp>
      <p:sp>
        <p:nvSpPr>
          <p:cNvPr id="2" name="コンテンツ プレースホルダー 1">
            <a:extLst>
              <a:ext uri="{FF2B5EF4-FFF2-40B4-BE49-F238E27FC236}">
                <a16:creationId xmlns:a16="http://schemas.microsoft.com/office/drawing/2014/main" id="{B803DBA3-D443-4B96-93F8-25F7DE2D54EF}"/>
              </a:ext>
            </a:extLst>
          </p:cNvPr>
          <p:cNvSpPr>
            <a:spLocks noGrp="1"/>
          </p:cNvSpPr>
          <p:nvPr>
            <p:ph sz="quarter" idx="10"/>
          </p:nvPr>
        </p:nvSpPr>
        <p:spPr>
          <a:xfrm>
            <a:off x="329859" y="744545"/>
            <a:ext cx="8499348" cy="4067297"/>
          </a:xfrm>
        </p:spPr>
        <p:txBody>
          <a:bodyPr/>
          <a:lstStyle/>
          <a:p>
            <a:pPr marL="457200" indent="-457200">
              <a:buFont typeface="+mj-lt"/>
              <a:buAutoNum type="arabicPeriod" startAt="3"/>
            </a:pPr>
            <a:r>
              <a:rPr lang="en-US" altLang="ja-JP" sz="2000" dirty="0"/>
              <a:t>“Complete” the failover after you confirmed everything is OK</a:t>
            </a:r>
          </a:p>
          <a:p>
            <a:pPr marL="0" indent="0">
              <a:buNone/>
            </a:pPr>
            <a:r>
              <a:rPr lang="en-US" altLang="ja-JP" sz="1800" dirty="0"/>
              <a:t>Where: EACH secondary node</a:t>
            </a:r>
          </a:p>
          <a:p>
            <a:pPr marL="0" indent="0">
              <a:buNone/>
            </a:pPr>
            <a:r>
              <a:rPr lang="en-US" altLang="ja-JP" sz="1800" dirty="0"/>
              <a:t>Action:</a:t>
            </a:r>
          </a:p>
          <a:p>
            <a:pPr marL="627063" lvl="1" indent="-457200">
              <a:buFont typeface="+mj-lt"/>
              <a:buAutoNum type="arabicPeriod"/>
            </a:pPr>
            <a:r>
              <a:rPr lang="en-US" altLang="ja-JP" sz="1800" dirty="0"/>
              <a:t>Confirm every configuration is restored as expected, and you can access shares on the secondary nodes</a:t>
            </a:r>
          </a:p>
          <a:p>
            <a:pPr marL="627063" lvl="1" indent="-457200">
              <a:buFont typeface="+mj-lt"/>
              <a:buAutoNum type="arabicPeriod"/>
            </a:pPr>
            <a:r>
              <a:rPr lang="en-US" altLang="ja-JP" sz="1800" dirty="0"/>
              <a:t>Execute the following command</a:t>
            </a:r>
            <a:br>
              <a:rPr lang="en-US" altLang="ja-JP" sz="1800" dirty="0"/>
            </a:br>
            <a:r>
              <a:rPr lang="en-US" altLang="ja-JP" sz="1600" dirty="0" err="1">
                <a:latin typeface="Courier New" panose="02070309020205020404" pitchFamily="49" charset="0"/>
                <a:cs typeface="Courier New" panose="02070309020205020404" pitchFamily="49" charset="0"/>
              </a:rPr>
              <a:t>sudo</a:t>
            </a:r>
            <a:r>
              <a:rPr lang="en-US" altLang="ja-JP" sz="1600" dirty="0">
                <a:latin typeface="Courier New" panose="02070309020205020404" pitchFamily="49" charset="0"/>
                <a:cs typeface="Courier New" panose="02070309020205020404" pitchFamily="49" charset="0"/>
              </a:rPr>
              <a:t> </a:t>
            </a:r>
            <a:r>
              <a:rPr lang="en-US" altLang="ja-JP" sz="1600" dirty="0" err="1">
                <a:latin typeface="Courier New" panose="02070309020205020404" pitchFamily="49" charset="0"/>
                <a:cs typeface="Courier New" panose="02070309020205020404" pitchFamily="49" charset="0"/>
              </a:rPr>
              <a:t>maintexec</a:t>
            </a:r>
            <a:r>
              <a:rPr lang="en-US" altLang="ja-JP" sz="1600" dirty="0">
                <a:latin typeface="Courier New" panose="02070309020205020404" pitchFamily="49" charset="0"/>
                <a:cs typeface="Courier New" panose="02070309020205020404" pitchFamily="49" charset="0"/>
              </a:rPr>
              <a:t> </a:t>
            </a:r>
            <a:r>
              <a:rPr lang="en-US" altLang="ja-JP" sz="1600" dirty="0" err="1">
                <a:latin typeface="Courier New" panose="02070309020205020404" pitchFamily="49" charset="0"/>
                <a:cs typeface="Courier New" panose="02070309020205020404" pitchFamily="49" charset="0"/>
              </a:rPr>
              <a:t>foscripts</a:t>
            </a:r>
            <a:r>
              <a:rPr lang="en-US" altLang="ja-JP" sz="1600" dirty="0">
                <a:latin typeface="Courier New" panose="02070309020205020404" pitchFamily="49" charset="0"/>
                <a:cs typeface="Courier New" panose="02070309020205020404" pitchFamily="49" charset="0"/>
              </a:rPr>
              <a:t>/</a:t>
            </a:r>
            <a:r>
              <a:rPr lang="en-US" altLang="ja-JP" sz="1600" dirty="0" err="1">
                <a:latin typeface="Courier New" panose="02070309020205020404" pitchFamily="49" charset="0"/>
                <a:cs typeface="Courier New" panose="02070309020205020404" pitchFamily="49" charset="0"/>
              </a:rPr>
              <a:t>complete_failover</a:t>
            </a:r>
            <a:endParaRPr lang="en-US" altLang="ja-JP" sz="1600" dirty="0">
              <a:latin typeface="Courier New" panose="02070309020205020404" pitchFamily="49" charset="0"/>
              <a:cs typeface="Courier New" panose="02070309020205020404" pitchFamily="49"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6075" y="2725807"/>
            <a:ext cx="4051889" cy="2093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 name="コンテンツ プレースホルダー 1">
            <a:extLst>
              <a:ext uri="{FF2B5EF4-FFF2-40B4-BE49-F238E27FC236}">
                <a16:creationId xmlns:a16="http://schemas.microsoft.com/office/drawing/2014/main" id="{B803DBA3-D443-4B96-93F8-25F7DE2D54EF}"/>
              </a:ext>
            </a:extLst>
          </p:cNvPr>
          <p:cNvSpPr txBox="1">
            <a:spLocks/>
          </p:cNvSpPr>
          <p:nvPr/>
        </p:nvSpPr>
        <p:spPr>
          <a:xfrm>
            <a:off x="292384" y="2933110"/>
            <a:ext cx="8536823" cy="2118575"/>
          </a:xfrm>
          <a:prstGeom prst="rect">
            <a:avLst/>
          </a:prstGeom>
        </p:spPr>
        <p:txBody>
          <a:bodyPr/>
          <a:lstStyle>
            <a:lvl1pPr marL="342900" indent="-342900" algn="l" rtl="0" fontAlgn="base">
              <a:spcBef>
                <a:spcPct val="20000"/>
              </a:spcBef>
              <a:spcAft>
                <a:spcPct val="0"/>
              </a:spcAft>
              <a:buChar char="•"/>
              <a:defRPr kumimoji="1" sz="2400">
                <a:solidFill>
                  <a:schemeClr val="tx1"/>
                </a:solidFill>
                <a:latin typeface="+mn-lt"/>
                <a:ea typeface="+mn-ea"/>
                <a:cs typeface="+mn-cs"/>
              </a:defRPr>
            </a:lvl1pPr>
            <a:lvl2pPr marL="742950" indent="-285750" algn="l" rtl="0" fontAlgn="base">
              <a:spcBef>
                <a:spcPct val="20000"/>
              </a:spcBef>
              <a:spcAft>
                <a:spcPct val="0"/>
              </a:spcAft>
              <a:buChar char="–"/>
              <a:defRPr kumimoji="1" sz="2200">
                <a:solidFill>
                  <a:schemeClr val="tx1"/>
                </a:solidFill>
                <a:latin typeface="+mn-lt"/>
                <a:ea typeface="+mn-ea"/>
              </a:defRPr>
            </a:lvl2pPr>
            <a:lvl3pPr marL="1143000" indent="-228600" algn="l" rtl="0" fontAlgn="base">
              <a:spcBef>
                <a:spcPct val="20000"/>
              </a:spcBef>
              <a:spcAft>
                <a:spcPct val="0"/>
              </a:spcAft>
              <a:buChar char="•"/>
              <a:defRPr kumimoji="1" sz="2000">
                <a:solidFill>
                  <a:schemeClr val="tx1"/>
                </a:solidFill>
                <a:latin typeface="+mn-lt"/>
                <a:ea typeface="+mn-ea"/>
              </a:defRPr>
            </a:lvl3pPr>
            <a:lvl4pPr marL="1600200" indent="-228600" algn="l" rtl="0" fontAlgn="base">
              <a:spcBef>
                <a:spcPct val="20000"/>
              </a:spcBef>
              <a:spcAft>
                <a:spcPct val="0"/>
              </a:spcAft>
              <a:buChar char="–"/>
              <a:defRPr kumimoji="1" sz="1800">
                <a:solidFill>
                  <a:schemeClr val="tx1"/>
                </a:solidFill>
                <a:latin typeface="+mn-lt"/>
                <a:ea typeface="+mn-ea"/>
              </a:defRPr>
            </a:lvl4pPr>
            <a:lvl5pPr marL="2057400" indent="-228600" algn="l" rtl="0" fontAlgn="base">
              <a:spcBef>
                <a:spcPct val="20000"/>
              </a:spcBef>
              <a:spcAft>
                <a:spcPct val="0"/>
              </a:spcAft>
              <a:buChar char="»"/>
              <a:defRPr kumimoji="1" sz="18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800100" lvl="2" indent="0">
              <a:lnSpc>
                <a:spcPct val="100000"/>
              </a:lnSpc>
              <a:buFontTx/>
              <a:buNone/>
            </a:pPr>
            <a:endParaRPr lang="en-US" altLang="ja-JP" sz="1600" kern="0" dirty="0"/>
          </a:p>
          <a:p>
            <a:pPr marL="857250" lvl="1" indent="-457200">
              <a:lnSpc>
                <a:spcPct val="100000"/>
              </a:lnSpc>
              <a:buFont typeface="+mj-lt"/>
              <a:buAutoNum type="arabicPeriod"/>
            </a:pPr>
            <a:endParaRPr lang="en-US" altLang="ja-JP" sz="1800" kern="0" dirty="0"/>
          </a:p>
        </p:txBody>
      </p:sp>
      <p:cxnSp>
        <p:nvCxnSpPr>
          <p:cNvPr id="74" name="Straight Arrow Connector 73"/>
          <p:cNvCxnSpPr/>
          <p:nvPr/>
        </p:nvCxnSpPr>
        <p:spPr>
          <a:xfrm>
            <a:off x="7225882" y="4901914"/>
            <a:ext cx="457550"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7745626" y="4779573"/>
            <a:ext cx="1398374" cy="244682"/>
          </a:xfrm>
          <a:prstGeom prst="rect">
            <a:avLst/>
          </a:prstGeom>
          <a:noFill/>
        </p:spPr>
        <p:txBody>
          <a:bodyPr wrap="square" rtlCol="0">
            <a:spAutoFit/>
          </a:bodyPr>
          <a:lstStyle/>
          <a:p>
            <a:r>
              <a:rPr kumimoji="1" lang="en-US" sz="1100" dirty="0">
                <a:solidFill>
                  <a:schemeClr val="tx1"/>
                </a:solidFill>
                <a:latin typeface="+mn-lt"/>
                <a:ea typeface="+mn-ea"/>
              </a:rPr>
              <a:t>Operation target</a:t>
            </a:r>
          </a:p>
        </p:txBody>
      </p:sp>
      <p:cxnSp>
        <p:nvCxnSpPr>
          <p:cNvPr id="10" name="Straight Arrow Connector 9"/>
          <p:cNvCxnSpPr/>
          <p:nvPr/>
        </p:nvCxnSpPr>
        <p:spPr>
          <a:xfrm flipH="1">
            <a:off x="8371638" y="3299329"/>
            <a:ext cx="457569"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動作設定ボタン: 戻る/前へ 10">
            <a:hlinkClick r:id="rId4" action="ppaction://hlinksldjump" highlightClick="1"/>
            <a:extLst>
              <a:ext uri="{FF2B5EF4-FFF2-40B4-BE49-F238E27FC236}">
                <a16:creationId xmlns:a16="http://schemas.microsoft.com/office/drawing/2014/main" id="{5E346F92-C453-4064-B365-BA08A9F53295}"/>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
        <p:nvSpPr>
          <p:cNvPr id="13" name="TextBox 75">
            <a:extLst>
              <a:ext uri="{FF2B5EF4-FFF2-40B4-BE49-F238E27FC236}">
                <a16:creationId xmlns:a16="http://schemas.microsoft.com/office/drawing/2014/main" id="{F4339176-5F5E-4C74-A186-0B6406834608}"/>
              </a:ext>
            </a:extLst>
          </p:cNvPr>
          <p:cNvSpPr txBox="1"/>
          <p:nvPr/>
        </p:nvSpPr>
        <p:spPr>
          <a:xfrm>
            <a:off x="47479" y="2933110"/>
            <a:ext cx="4838596" cy="2324867"/>
          </a:xfrm>
          <a:prstGeom prst="rect">
            <a:avLst/>
          </a:prstGeom>
          <a:noFill/>
          <a:ln>
            <a:solidFill>
              <a:schemeClr val="tx1"/>
            </a:solidFill>
          </a:ln>
        </p:spPr>
        <p:txBody>
          <a:bodyPr wrap="square" rtlCol="0">
            <a:spAutoFit/>
          </a:bodyPr>
          <a:lstStyle/>
          <a:p>
            <a:pPr marL="85725" lvl="1">
              <a:tabLst>
                <a:tab pos="0" algn="l"/>
              </a:tabLst>
            </a:pPr>
            <a:r>
              <a:rPr lang="en-US" sz="700" dirty="0">
                <a:solidFill>
                  <a:schemeClr val="tx1"/>
                </a:solidFill>
                <a:latin typeface="Courier New"/>
                <a:cs typeface="Courier New"/>
              </a:rPr>
              <a:t>nasroot@DT235001063:~$ </a:t>
            </a:r>
            <a:r>
              <a:rPr lang="en-US" sz="700" dirty="0" err="1">
                <a:solidFill>
                  <a:schemeClr val="tx1"/>
                </a:solidFill>
                <a:latin typeface="Courier New"/>
                <a:cs typeface="Courier New"/>
              </a:rPr>
              <a:t>sudo</a:t>
            </a:r>
            <a:r>
              <a:rPr lang="en-US" sz="700" dirty="0">
                <a:solidFill>
                  <a:schemeClr val="tx1"/>
                </a:solidFill>
                <a:latin typeface="Courier New"/>
                <a:cs typeface="Courier New"/>
              </a:rPr>
              <a:t> </a:t>
            </a:r>
            <a:r>
              <a:rPr lang="en-US" sz="700" dirty="0" err="1">
                <a:solidFill>
                  <a:schemeClr val="tx1"/>
                </a:solidFill>
                <a:latin typeface="Courier New"/>
                <a:cs typeface="Courier New"/>
              </a:rPr>
              <a:t>maintexec</a:t>
            </a:r>
            <a:r>
              <a:rPr lang="en-US" sz="700" dirty="0">
                <a:solidFill>
                  <a:schemeClr val="tx1"/>
                </a:solidFill>
                <a:latin typeface="Courier New"/>
                <a:cs typeface="Courier New"/>
              </a:rPr>
              <a:t> </a:t>
            </a:r>
            <a:r>
              <a:rPr lang="en-US" sz="700" dirty="0" err="1">
                <a:solidFill>
                  <a:schemeClr val="tx1"/>
                </a:solidFill>
                <a:latin typeface="Courier New"/>
                <a:cs typeface="Courier New"/>
              </a:rPr>
              <a:t>foscripts</a:t>
            </a:r>
            <a:r>
              <a:rPr lang="en-US" sz="700" dirty="0">
                <a:solidFill>
                  <a:schemeClr val="tx1"/>
                </a:solidFill>
                <a:latin typeface="Courier New"/>
                <a:cs typeface="Courier New"/>
              </a:rPr>
              <a:t>/</a:t>
            </a:r>
            <a:r>
              <a:rPr lang="en-US" sz="700" dirty="0" err="1">
                <a:solidFill>
                  <a:schemeClr val="tx1"/>
                </a:solidFill>
                <a:latin typeface="Courier New"/>
                <a:cs typeface="Courier New"/>
              </a:rPr>
              <a:t>complete_failover</a:t>
            </a:r>
            <a:endParaRPr lang="en-US" sz="700" dirty="0">
              <a:solidFill>
                <a:schemeClr val="tx1"/>
              </a:solidFill>
              <a:latin typeface="Courier New"/>
              <a:cs typeface="Courier New"/>
            </a:endParaRPr>
          </a:p>
          <a:p>
            <a:pPr marL="85725" lvl="1">
              <a:tabLst>
                <a:tab pos="0" algn="l"/>
              </a:tabLst>
            </a:pPr>
            <a:r>
              <a:rPr lang="en-US" sz="700" dirty="0">
                <a:solidFill>
                  <a:schemeClr val="tx1"/>
                </a:solidFill>
                <a:latin typeface="Courier New"/>
                <a:cs typeface="Courier New"/>
              </a:rPr>
              <a:t>Failover succeeded file systems: Data, Protect</a:t>
            </a:r>
          </a:p>
          <a:p>
            <a:pPr marL="85725" lvl="1">
              <a:tabLst>
                <a:tab pos="0" algn="l"/>
              </a:tabLst>
            </a:pPr>
            <a:r>
              <a:rPr lang="en-US" sz="700" dirty="0">
                <a:solidFill>
                  <a:schemeClr val="tx1"/>
                </a:solidFill>
                <a:latin typeface="Courier New"/>
                <a:cs typeface="Courier New"/>
              </a:rPr>
              <a:t>Failover failed file systems:                  </a:t>
            </a:r>
          </a:p>
          <a:p>
            <a:pPr marL="85725" lvl="1">
              <a:tabLst>
                <a:tab pos="0" algn="l"/>
              </a:tabLst>
            </a:pPr>
            <a:r>
              <a:rPr lang="en-US" sz="700" dirty="0">
                <a:solidFill>
                  <a:schemeClr val="tx1"/>
                </a:solidFill>
                <a:latin typeface="Courier New"/>
                <a:cs typeface="Courier New"/>
              </a:rPr>
              <a:t>Failover pending file systems:</a:t>
            </a:r>
          </a:p>
          <a:p>
            <a:pPr marL="85725" lvl="1">
              <a:tabLst>
                <a:tab pos="0" algn="l"/>
              </a:tabLst>
            </a:pPr>
            <a:r>
              <a:rPr lang="en-US" sz="700" dirty="0">
                <a:solidFill>
                  <a:schemeClr val="tx1"/>
                </a:solidFill>
                <a:latin typeface="Courier New"/>
                <a:cs typeface="Courier New"/>
              </a:rPr>
              <a:t>Have you confirmed all configuration has been restored as expected? [yes/no]: yes</a:t>
            </a:r>
          </a:p>
          <a:p>
            <a:pPr marL="85725" lvl="1">
              <a:tabLst>
                <a:tab pos="0" algn="l"/>
              </a:tabLst>
            </a:pPr>
            <a:r>
              <a:rPr lang="en-US" sz="700" dirty="0">
                <a:solidFill>
                  <a:schemeClr val="tx1"/>
                </a:solidFill>
                <a:latin typeface="Courier New"/>
                <a:cs typeface="Courier New"/>
              </a:rPr>
              <a:t>Are you really OK to complete this failover? [yes/no]: yes</a:t>
            </a:r>
          </a:p>
          <a:p>
            <a:pPr marL="85725" lvl="1">
              <a:tabLst>
                <a:tab pos="0" algn="l"/>
              </a:tabLst>
            </a:pPr>
            <a:r>
              <a:rPr lang="en-US" sz="700" dirty="0">
                <a:solidFill>
                  <a:schemeClr val="tx1"/>
                </a:solidFill>
                <a:latin typeface="Courier New"/>
                <a:cs typeface="Courier New"/>
              </a:rPr>
              <a:t>2018-10-18 19:16:22 JST: DT235001063: Loading HCP configuration ...</a:t>
            </a:r>
          </a:p>
          <a:p>
            <a:pPr marL="85725" lvl="1">
              <a:tabLst>
                <a:tab pos="0" algn="l"/>
              </a:tabLst>
            </a:pPr>
            <a:r>
              <a:rPr lang="en-US" sz="700" dirty="0">
                <a:solidFill>
                  <a:schemeClr val="tx1"/>
                </a:solidFill>
                <a:latin typeface="Courier New"/>
                <a:cs typeface="Courier New"/>
              </a:rPr>
              <a:t>2018-10-18 19:16:22 JST: DT235001063: Executing completion process for Data ...</a:t>
            </a:r>
          </a:p>
          <a:p>
            <a:pPr marL="85725" lvl="1">
              <a:tabLst>
                <a:tab pos="0" algn="l"/>
              </a:tabLst>
            </a:pPr>
            <a:r>
              <a:rPr lang="en-US" sz="700" dirty="0">
                <a:solidFill>
                  <a:schemeClr val="tx1"/>
                </a:solidFill>
                <a:latin typeface="Courier New"/>
                <a:cs typeface="Courier New"/>
              </a:rPr>
              <a:t>2018-10-18 19:16:30 JST: DT235001063: Large File Transfer is enabled on Data.</a:t>
            </a:r>
          </a:p>
          <a:p>
            <a:pPr marL="85725" lvl="1">
              <a:tabLst>
                <a:tab pos="0" algn="l"/>
              </a:tabLst>
            </a:pPr>
            <a:r>
              <a:rPr lang="en-US" sz="700" dirty="0">
                <a:solidFill>
                  <a:schemeClr val="tx1"/>
                </a:solidFill>
                <a:latin typeface="Courier New"/>
                <a:cs typeface="Courier New"/>
              </a:rPr>
              <a:t>2018-10-18 19:16:30 JST: DT235001063: Cleaning up temporary objects of Large File Transfer ...</a:t>
            </a:r>
          </a:p>
          <a:p>
            <a:pPr marL="85725" lvl="1">
              <a:tabLst>
                <a:tab pos="0" algn="l"/>
              </a:tabLst>
            </a:pPr>
            <a:r>
              <a:rPr lang="en-US" sz="700" dirty="0">
                <a:solidFill>
                  <a:schemeClr val="tx1"/>
                </a:solidFill>
                <a:latin typeface="Courier New"/>
                <a:cs typeface="Courier New"/>
              </a:rPr>
              <a:t>2018-10-18 19:16:30 JST: DT235001063: Getting total count of temporary objects...</a:t>
            </a:r>
          </a:p>
          <a:p>
            <a:pPr marL="85725" lvl="1">
              <a:tabLst>
                <a:tab pos="0" algn="l"/>
              </a:tabLst>
            </a:pPr>
            <a:r>
              <a:rPr lang="en-US" sz="700" dirty="0">
                <a:solidFill>
                  <a:schemeClr val="tx1"/>
                </a:solidFill>
                <a:latin typeface="Courier New"/>
                <a:cs typeface="Courier New"/>
              </a:rPr>
              <a:t>2018-10-18 19:16:34 JST: DT235001063: No temporary objects found.</a:t>
            </a:r>
          </a:p>
          <a:p>
            <a:pPr marL="85725" lvl="1">
              <a:tabLst>
                <a:tab pos="0" algn="l"/>
              </a:tabLst>
            </a:pPr>
            <a:r>
              <a:rPr lang="en-US" sz="700" dirty="0">
                <a:solidFill>
                  <a:schemeClr val="tx1"/>
                </a:solidFill>
                <a:latin typeface="Courier New"/>
                <a:cs typeface="Courier New"/>
              </a:rPr>
              <a:t>2018-10-18 19:16:34 JST: DT235001063: Enabling migration tasks on Data ...</a:t>
            </a:r>
          </a:p>
          <a:p>
            <a:pPr marL="85725" lvl="1">
              <a:tabLst>
                <a:tab pos="0" algn="l"/>
              </a:tabLst>
            </a:pPr>
            <a:r>
              <a:rPr lang="en-US" sz="700" dirty="0">
                <a:solidFill>
                  <a:schemeClr val="tx1"/>
                </a:solidFill>
                <a:latin typeface="Courier New"/>
                <a:cs typeface="Courier New"/>
              </a:rPr>
              <a:t>2018-10-18 19:16:40 JST: DT235001063: Enabling migration task Data ...</a:t>
            </a:r>
          </a:p>
          <a:p>
            <a:pPr marL="85725" lvl="1">
              <a:tabLst>
                <a:tab pos="0" algn="l"/>
              </a:tabLst>
            </a:pPr>
            <a:r>
              <a:rPr lang="en-US" sz="700" dirty="0">
                <a:solidFill>
                  <a:schemeClr val="tx1"/>
                </a:solidFill>
                <a:latin typeface="Courier New"/>
                <a:cs typeface="Courier New"/>
              </a:rPr>
              <a:t>2018-10-18 19:16:49 JST: DT235001063: Data completed.       </a:t>
            </a:r>
          </a:p>
          <a:p>
            <a:pPr marL="85725" lvl="1">
              <a:tabLst>
                <a:tab pos="0" algn="l"/>
              </a:tabLst>
            </a:pPr>
            <a:r>
              <a:rPr lang="en-US" sz="700" dirty="0">
                <a:solidFill>
                  <a:schemeClr val="tx1"/>
                </a:solidFill>
                <a:latin typeface="Courier New"/>
                <a:cs typeface="Courier New"/>
              </a:rPr>
              <a:t>2018-10-18 19:16:49 JST: DT235001063: Executing completion process for Protect ...</a:t>
            </a:r>
          </a:p>
          <a:p>
            <a:pPr marL="85725" lvl="1">
              <a:tabLst>
                <a:tab pos="0" algn="l"/>
              </a:tabLst>
            </a:pPr>
            <a:r>
              <a:rPr lang="en-US" sz="700" dirty="0">
                <a:solidFill>
                  <a:schemeClr val="tx1"/>
                </a:solidFill>
                <a:latin typeface="Courier New"/>
                <a:cs typeface="Courier New"/>
              </a:rPr>
              <a:t>2018-10-18 19:16:54 JST: DT235001063: Large File Transfer is not enabled on Protect.</a:t>
            </a:r>
          </a:p>
          <a:p>
            <a:pPr marL="85725" lvl="1">
              <a:tabLst>
                <a:tab pos="0" algn="l"/>
              </a:tabLst>
            </a:pPr>
            <a:r>
              <a:rPr lang="en-US" sz="700" dirty="0">
                <a:solidFill>
                  <a:schemeClr val="tx1"/>
                </a:solidFill>
                <a:latin typeface="Courier New"/>
                <a:cs typeface="Courier New"/>
              </a:rPr>
              <a:t>2018-10-18 19:16:54 JST: DT235001063: Protect completed.</a:t>
            </a:r>
          </a:p>
          <a:p>
            <a:pPr marL="85725" lvl="1">
              <a:tabLst>
                <a:tab pos="0" algn="l"/>
              </a:tabLst>
            </a:pPr>
            <a:r>
              <a:rPr lang="en-US" sz="700" dirty="0">
                <a:solidFill>
                  <a:schemeClr val="tx1"/>
                </a:solidFill>
                <a:latin typeface="Courier New"/>
                <a:cs typeface="Courier New"/>
              </a:rPr>
              <a:t>2018-10-18 19:16:54 JST: DT235001063: Enabling execution of </a:t>
            </a:r>
            <a:r>
              <a:rPr lang="en-US" sz="700" dirty="0" err="1">
                <a:solidFill>
                  <a:schemeClr val="tx1"/>
                </a:solidFill>
                <a:latin typeface="Courier New"/>
                <a:cs typeface="Courier New"/>
              </a:rPr>
              <a:t>backup_configs</a:t>
            </a:r>
            <a:r>
              <a:rPr lang="en-US" sz="700" dirty="0">
                <a:solidFill>
                  <a:schemeClr val="tx1"/>
                </a:solidFill>
                <a:latin typeface="Courier New"/>
                <a:cs typeface="Courier New"/>
              </a:rPr>
              <a:t> on this node ...</a:t>
            </a:r>
          </a:p>
          <a:p>
            <a:pPr marL="85725" lvl="1">
              <a:tabLst>
                <a:tab pos="0" algn="l"/>
              </a:tabLst>
            </a:pPr>
            <a:r>
              <a:rPr lang="en-US" sz="700" dirty="0">
                <a:solidFill>
                  <a:schemeClr val="tx1"/>
                </a:solidFill>
                <a:latin typeface="Courier New"/>
                <a:cs typeface="Courier New"/>
              </a:rPr>
              <a:t>2018-10-18 19:16:54 JST: DT235001063: Completed.             </a:t>
            </a:r>
          </a:p>
          <a:p>
            <a:pPr marL="85725" lvl="1">
              <a:tabLst>
                <a:tab pos="0" algn="l"/>
              </a:tabLst>
            </a:pPr>
            <a:r>
              <a:rPr lang="en-US" sz="700" dirty="0">
                <a:solidFill>
                  <a:schemeClr val="tx1"/>
                </a:solidFill>
                <a:latin typeface="Courier New"/>
                <a:cs typeface="Courier New"/>
              </a:rPr>
              <a:t>nasroot@DT235001063:~$ </a:t>
            </a:r>
            <a:endParaRPr lang="en-US" sz="700" dirty="0">
              <a:solidFill>
                <a:srgbClr val="FF0000"/>
              </a:solidFill>
              <a:latin typeface="Courier New"/>
              <a:cs typeface="Courier New"/>
            </a:endParaRPr>
          </a:p>
        </p:txBody>
      </p:sp>
      <p:cxnSp>
        <p:nvCxnSpPr>
          <p:cNvPr id="14" name="Straight Arrow Connector 9">
            <a:extLst>
              <a:ext uri="{FF2B5EF4-FFF2-40B4-BE49-F238E27FC236}">
                <a16:creationId xmlns:a16="http://schemas.microsoft.com/office/drawing/2014/main" id="{56D2BB76-D689-4ABF-B099-33C1B7AFBC3F}"/>
              </a:ext>
            </a:extLst>
          </p:cNvPr>
          <p:cNvCxnSpPr/>
          <p:nvPr/>
        </p:nvCxnSpPr>
        <p:spPr>
          <a:xfrm flipH="1">
            <a:off x="8426081" y="3535304"/>
            <a:ext cx="457569"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9">
            <a:extLst>
              <a:ext uri="{FF2B5EF4-FFF2-40B4-BE49-F238E27FC236}">
                <a16:creationId xmlns:a16="http://schemas.microsoft.com/office/drawing/2014/main" id="{80FA22D8-1F64-4F1B-8177-2AEA588BBB0A}"/>
              </a:ext>
            </a:extLst>
          </p:cNvPr>
          <p:cNvCxnSpPr/>
          <p:nvPr/>
        </p:nvCxnSpPr>
        <p:spPr>
          <a:xfrm flipH="1">
            <a:off x="8565781" y="3786026"/>
            <a:ext cx="457569"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739502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7414209" cy="369332"/>
          </a:xfrm>
        </p:spPr>
        <p:txBody>
          <a:bodyPr wrap="none"/>
          <a:lstStyle/>
          <a:p>
            <a:r>
              <a:rPr lang="en-US" altLang="ja-JP" dirty="0"/>
              <a:t>5-5</a:t>
            </a:r>
            <a:r>
              <a:rPr lang="en-US" altLang="ja-JP" b="1" dirty="0">
                <a:solidFill>
                  <a:schemeClr val="tx1"/>
                </a:solidFill>
                <a:latin typeface="+mj-lt"/>
                <a:ea typeface="ＭＳ Ｐゴシック" pitchFamily="50" charset="-128"/>
                <a:cs typeface="Arial" charset="0"/>
              </a:rPr>
              <a:t>. </a:t>
            </a:r>
            <a:r>
              <a:rPr lang="en-US" altLang="ja-JP" dirty="0"/>
              <a:t>Under Disaster (or a situation you want to exec failover)</a:t>
            </a:r>
            <a:endParaRPr kumimoji="1" lang="ja-JP" altLang="en-US" b="1" dirty="0">
              <a:solidFill>
                <a:schemeClr val="tx1"/>
              </a:solidFill>
              <a:latin typeface="+mj-lt"/>
            </a:endParaRPr>
          </a:p>
        </p:txBody>
      </p:sp>
      <p:sp>
        <p:nvSpPr>
          <p:cNvPr id="2" name="コンテンツ プレースホルダー 1">
            <a:extLst>
              <a:ext uri="{FF2B5EF4-FFF2-40B4-BE49-F238E27FC236}">
                <a16:creationId xmlns:a16="http://schemas.microsoft.com/office/drawing/2014/main" id="{B803DBA3-D443-4B96-93F8-25F7DE2D54EF}"/>
              </a:ext>
            </a:extLst>
          </p:cNvPr>
          <p:cNvSpPr>
            <a:spLocks noGrp="1"/>
          </p:cNvSpPr>
          <p:nvPr>
            <p:ph sz="quarter" idx="10"/>
          </p:nvPr>
        </p:nvSpPr>
        <p:spPr>
          <a:xfrm>
            <a:off x="329859" y="744545"/>
            <a:ext cx="8499348" cy="4067297"/>
          </a:xfrm>
        </p:spPr>
        <p:txBody>
          <a:bodyPr/>
          <a:lstStyle/>
          <a:p>
            <a:pPr marL="457200" indent="-457200">
              <a:buFont typeface="+mj-lt"/>
              <a:buAutoNum type="arabicPeriod" startAt="4"/>
            </a:pPr>
            <a:r>
              <a:rPr lang="en-US" altLang="ja-JP" sz="2000" dirty="0"/>
              <a:t>Confirm the primary nodes you failed over are </a:t>
            </a:r>
            <a:r>
              <a:rPr lang="en-US" altLang="ja-JP" sz="2000" u="sng" dirty="0"/>
              <a:t>completely down</a:t>
            </a:r>
            <a:r>
              <a:rPr lang="en-US" altLang="ja-JP" sz="2000" dirty="0"/>
              <a:t> to avoid “split-brain” situation</a:t>
            </a:r>
          </a:p>
          <a:p>
            <a:pPr marL="0" indent="0">
              <a:buNone/>
            </a:pPr>
            <a:r>
              <a:rPr lang="en-US" altLang="ja-JP" sz="1800" dirty="0"/>
              <a:t>Where: All primary nodes you failed over</a:t>
            </a:r>
          </a:p>
          <a:p>
            <a:pPr marL="0" indent="0">
              <a:buNone/>
            </a:pPr>
            <a:r>
              <a:rPr lang="en-US" altLang="ja-JP" sz="1800" dirty="0"/>
              <a:t>Action:</a:t>
            </a:r>
          </a:p>
          <a:p>
            <a:pPr marL="857250" lvl="1" indent="-457200">
              <a:buFont typeface="+mj-lt"/>
              <a:buAutoNum type="arabicPeriod"/>
            </a:pPr>
            <a:r>
              <a:rPr lang="en-US" altLang="ja-JP" sz="1800" dirty="0">
                <a:cs typeface="Courier New" panose="02070309020205020404" pitchFamily="49" charset="0"/>
              </a:rPr>
              <a:t>Power off the node if possible.</a:t>
            </a:r>
          </a:p>
          <a:p>
            <a:pPr marL="857250" lvl="1" indent="-457200">
              <a:buFont typeface="+mj-lt"/>
              <a:buAutoNum type="arabicPeriod"/>
            </a:pPr>
            <a:r>
              <a:rPr lang="en-US" altLang="ja-JP" sz="1800" dirty="0">
                <a:cs typeface="Courier New" panose="02070309020205020404" pitchFamily="49" charset="0"/>
              </a:rPr>
              <a:t>If #1 is not possible, stop resource group on the node.</a:t>
            </a:r>
          </a:p>
          <a:p>
            <a:pPr marL="857250" lvl="1" indent="-457200">
              <a:buFont typeface="+mj-lt"/>
              <a:buAutoNum type="arabicPeriod"/>
            </a:pPr>
            <a:r>
              <a:rPr lang="en-US" altLang="ja-JP" sz="1800" dirty="0">
                <a:cs typeface="Courier New" panose="02070309020205020404" pitchFamily="49" charset="0"/>
              </a:rPr>
              <a:t>If #2 is not possible, delete the file </a:t>
            </a:r>
            <a:br>
              <a:rPr lang="en-US" altLang="ja-JP" sz="1800" dirty="0">
                <a:cs typeface="Courier New" panose="02070309020205020404" pitchFamily="49" charset="0"/>
              </a:rPr>
            </a:br>
            <a:r>
              <a:rPr lang="en-US" altLang="ja-JP" sz="1800" dirty="0">
                <a:cs typeface="Courier New" panose="02070309020205020404" pitchFamily="49" charset="0"/>
              </a:rPr>
              <a:t>systems that you failed over.</a:t>
            </a:r>
          </a:p>
          <a:p>
            <a:pPr marL="857250" lvl="1" indent="-457200">
              <a:buFont typeface="+mj-lt"/>
              <a:buAutoNum type="arabicPeriod"/>
            </a:pPr>
            <a:r>
              <a:rPr lang="en-US" altLang="ja-JP" sz="1800" dirty="0">
                <a:cs typeface="Courier New" panose="02070309020205020404" pitchFamily="49" charset="0"/>
              </a:rPr>
              <a:t>If #3 is not possible, disable the</a:t>
            </a:r>
            <a:br>
              <a:rPr lang="en-US" altLang="ja-JP" sz="1800" dirty="0">
                <a:cs typeface="Courier New" panose="02070309020205020404" pitchFamily="49" charset="0"/>
              </a:rPr>
            </a:br>
            <a:r>
              <a:rPr lang="en-US" altLang="ja-JP" sz="1800" dirty="0">
                <a:cs typeface="Courier New" panose="02070309020205020404" pitchFamily="49" charset="0"/>
              </a:rPr>
              <a:t>migration tasks, delete the shares</a:t>
            </a:r>
            <a:br>
              <a:rPr lang="en-US" altLang="ja-JP" sz="1800" dirty="0">
                <a:cs typeface="Courier New" panose="02070309020205020404" pitchFamily="49" charset="0"/>
              </a:rPr>
            </a:br>
            <a:r>
              <a:rPr lang="en-US" altLang="ja-JP" sz="1800" dirty="0">
                <a:cs typeface="Courier New" panose="02070309020205020404" pitchFamily="49" charset="0"/>
              </a:rPr>
              <a:t>and unmount the file systems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6075" y="2725807"/>
            <a:ext cx="4051889" cy="2093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 name="コンテンツ プレースホルダー 1">
            <a:extLst>
              <a:ext uri="{FF2B5EF4-FFF2-40B4-BE49-F238E27FC236}">
                <a16:creationId xmlns:a16="http://schemas.microsoft.com/office/drawing/2014/main" id="{B803DBA3-D443-4B96-93F8-25F7DE2D54EF}"/>
              </a:ext>
            </a:extLst>
          </p:cNvPr>
          <p:cNvSpPr txBox="1">
            <a:spLocks/>
          </p:cNvSpPr>
          <p:nvPr/>
        </p:nvSpPr>
        <p:spPr>
          <a:xfrm>
            <a:off x="292384" y="2933110"/>
            <a:ext cx="8536823" cy="2118575"/>
          </a:xfrm>
          <a:prstGeom prst="rect">
            <a:avLst/>
          </a:prstGeom>
        </p:spPr>
        <p:txBody>
          <a:bodyPr/>
          <a:lstStyle>
            <a:lvl1pPr marL="342900" indent="-342900" algn="l" rtl="0" fontAlgn="base">
              <a:spcBef>
                <a:spcPct val="20000"/>
              </a:spcBef>
              <a:spcAft>
                <a:spcPct val="0"/>
              </a:spcAft>
              <a:buChar char="•"/>
              <a:defRPr kumimoji="1" sz="2400">
                <a:solidFill>
                  <a:schemeClr val="tx1"/>
                </a:solidFill>
                <a:latin typeface="+mn-lt"/>
                <a:ea typeface="+mn-ea"/>
                <a:cs typeface="+mn-cs"/>
              </a:defRPr>
            </a:lvl1pPr>
            <a:lvl2pPr marL="742950" indent="-285750" algn="l" rtl="0" fontAlgn="base">
              <a:spcBef>
                <a:spcPct val="20000"/>
              </a:spcBef>
              <a:spcAft>
                <a:spcPct val="0"/>
              </a:spcAft>
              <a:buChar char="–"/>
              <a:defRPr kumimoji="1" sz="2200">
                <a:solidFill>
                  <a:schemeClr val="tx1"/>
                </a:solidFill>
                <a:latin typeface="+mn-lt"/>
                <a:ea typeface="+mn-ea"/>
              </a:defRPr>
            </a:lvl2pPr>
            <a:lvl3pPr marL="1143000" indent="-228600" algn="l" rtl="0" fontAlgn="base">
              <a:spcBef>
                <a:spcPct val="20000"/>
              </a:spcBef>
              <a:spcAft>
                <a:spcPct val="0"/>
              </a:spcAft>
              <a:buChar char="•"/>
              <a:defRPr kumimoji="1" sz="2000">
                <a:solidFill>
                  <a:schemeClr val="tx1"/>
                </a:solidFill>
                <a:latin typeface="+mn-lt"/>
                <a:ea typeface="+mn-ea"/>
              </a:defRPr>
            </a:lvl3pPr>
            <a:lvl4pPr marL="1600200" indent="-228600" algn="l" rtl="0" fontAlgn="base">
              <a:spcBef>
                <a:spcPct val="20000"/>
              </a:spcBef>
              <a:spcAft>
                <a:spcPct val="0"/>
              </a:spcAft>
              <a:buChar char="–"/>
              <a:defRPr kumimoji="1" sz="1800">
                <a:solidFill>
                  <a:schemeClr val="tx1"/>
                </a:solidFill>
                <a:latin typeface="+mn-lt"/>
                <a:ea typeface="+mn-ea"/>
              </a:defRPr>
            </a:lvl4pPr>
            <a:lvl5pPr marL="2057400" indent="-228600" algn="l" rtl="0" fontAlgn="base">
              <a:spcBef>
                <a:spcPct val="20000"/>
              </a:spcBef>
              <a:spcAft>
                <a:spcPct val="0"/>
              </a:spcAft>
              <a:buChar char="»"/>
              <a:defRPr kumimoji="1" sz="18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800100" lvl="2" indent="0">
              <a:lnSpc>
                <a:spcPct val="100000"/>
              </a:lnSpc>
              <a:buFontTx/>
              <a:buNone/>
            </a:pPr>
            <a:endParaRPr lang="en-US" altLang="ja-JP" sz="1600" kern="0" dirty="0"/>
          </a:p>
          <a:p>
            <a:pPr marL="857250" lvl="1" indent="-457200">
              <a:lnSpc>
                <a:spcPct val="100000"/>
              </a:lnSpc>
              <a:buFont typeface="+mj-lt"/>
              <a:buAutoNum type="arabicPeriod"/>
            </a:pPr>
            <a:endParaRPr lang="en-US" altLang="ja-JP" sz="1800" kern="0" dirty="0"/>
          </a:p>
        </p:txBody>
      </p:sp>
      <p:cxnSp>
        <p:nvCxnSpPr>
          <p:cNvPr id="74" name="Straight Arrow Connector 73"/>
          <p:cNvCxnSpPr/>
          <p:nvPr/>
        </p:nvCxnSpPr>
        <p:spPr>
          <a:xfrm>
            <a:off x="7225882" y="4901914"/>
            <a:ext cx="457550"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7745626" y="4779573"/>
            <a:ext cx="1398374" cy="244682"/>
          </a:xfrm>
          <a:prstGeom prst="rect">
            <a:avLst/>
          </a:prstGeom>
          <a:noFill/>
        </p:spPr>
        <p:txBody>
          <a:bodyPr wrap="square" rtlCol="0">
            <a:spAutoFit/>
          </a:bodyPr>
          <a:lstStyle/>
          <a:p>
            <a:r>
              <a:rPr kumimoji="1" lang="en-US" sz="1100" dirty="0">
                <a:solidFill>
                  <a:schemeClr val="tx1"/>
                </a:solidFill>
                <a:latin typeface="+mn-lt"/>
                <a:ea typeface="+mn-ea"/>
              </a:rPr>
              <a:t>Operation target</a:t>
            </a:r>
          </a:p>
        </p:txBody>
      </p:sp>
      <p:cxnSp>
        <p:nvCxnSpPr>
          <p:cNvPr id="11" name="Straight Arrow Connector 73">
            <a:extLst>
              <a:ext uri="{FF2B5EF4-FFF2-40B4-BE49-F238E27FC236}">
                <a16:creationId xmlns:a16="http://schemas.microsoft.com/office/drawing/2014/main" id="{56B61064-1736-4686-A029-B22C418C70AF}"/>
              </a:ext>
            </a:extLst>
          </p:cNvPr>
          <p:cNvCxnSpPr/>
          <p:nvPr/>
        </p:nvCxnSpPr>
        <p:spPr>
          <a:xfrm>
            <a:off x="4886075" y="3377914"/>
            <a:ext cx="457550"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73">
            <a:extLst>
              <a:ext uri="{FF2B5EF4-FFF2-40B4-BE49-F238E27FC236}">
                <a16:creationId xmlns:a16="http://schemas.microsoft.com/office/drawing/2014/main" id="{254BDEDD-2A3B-491C-A93C-2A95AA9CDDE5}"/>
              </a:ext>
            </a:extLst>
          </p:cNvPr>
          <p:cNvCxnSpPr/>
          <p:nvPr/>
        </p:nvCxnSpPr>
        <p:spPr>
          <a:xfrm>
            <a:off x="4964229" y="3620190"/>
            <a:ext cx="457550"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73">
            <a:extLst>
              <a:ext uri="{FF2B5EF4-FFF2-40B4-BE49-F238E27FC236}">
                <a16:creationId xmlns:a16="http://schemas.microsoft.com/office/drawing/2014/main" id="{1FB3F9AA-5838-4756-967B-4F3168FF4D3E}"/>
              </a:ext>
            </a:extLst>
          </p:cNvPr>
          <p:cNvCxnSpPr/>
          <p:nvPr/>
        </p:nvCxnSpPr>
        <p:spPr>
          <a:xfrm>
            <a:off x="5009023" y="3807759"/>
            <a:ext cx="457550"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動作設定ボタン: 戻る/前へ 14">
            <a:hlinkClick r:id="rId4" action="ppaction://hlinksldjump" highlightClick="1"/>
            <a:extLst>
              <a:ext uri="{FF2B5EF4-FFF2-40B4-BE49-F238E27FC236}">
                <a16:creationId xmlns:a16="http://schemas.microsoft.com/office/drawing/2014/main" id="{23438CAC-1B10-4F0D-BB61-A4F582F9BB8E}"/>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Tree>
    <p:extLst>
      <p:ext uri="{BB962C8B-B14F-4D97-AF65-F5344CB8AC3E}">
        <p14:creationId xmlns:p14="http://schemas.microsoft.com/office/powerpoint/2010/main" val="57014271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7414209" cy="369332"/>
          </a:xfrm>
        </p:spPr>
        <p:txBody>
          <a:bodyPr wrap="none"/>
          <a:lstStyle/>
          <a:p>
            <a:r>
              <a:rPr lang="en-US" altLang="ja-JP" dirty="0"/>
              <a:t>5-5</a:t>
            </a:r>
            <a:r>
              <a:rPr lang="en-US" altLang="ja-JP" b="1" dirty="0">
                <a:solidFill>
                  <a:schemeClr val="tx1"/>
                </a:solidFill>
                <a:latin typeface="+mj-lt"/>
                <a:ea typeface="ＭＳ Ｐゴシック" pitchFamily="50" charset="-128"/>
                <a:cs typeface="Arial" charset="0"/>
              </a:rPr>
              <a:t>. </a:t>
            </a:r>
            <a:r>
              <a:rPr lang="en-US" altLang="ja-JP" dirty="0"/>
              <a:t>Under Disaster (or a situation you want to exec failover)</a:t>
            </a:r>
            <a:endParaRPr kumimoji="1" lang="ja-JP" altLang="en-US" b="1" dirty="0">
              <a:solidFill>
                <a:schemeClr val="tx1"/>
              </a:solidFill>
              <a:latin typeface="+mj-lt"/>
            </a:endParaRPr>
          </a:p>
        </p:txBody>
      </p:sp>
      <p:sp>
        <p:nvSpPr>
          <p:cNvPr id="2" name="コンテンツ プレースホルダー 1">
            <a:extLst>
              <a:ext uri="{FF2B5EF4-FFF2-40B4-BE49-F238E27FC236}">
                <a16:creationId xmlns:a16="http://schemas.microsoft.com/office/drawing/2014/main" id="{B803DBA3-D443-4B96-93F8-25F7DE2D54EF}"/>
              </a:ext>
            </a:extLst>
          </p:cNvPr>
          <p:cNvSpPr>
            <a:spLocks noGrp="1"/>
          </p:cNvSpPr>
          <p:nvPr>
            <p:ph sz="quarter" idx="10"/>
          </p:nvPr>
        </p:nvSpPr>
        <p:spPr>
          <a:xfrm>
            <a:off x="329859" y="744545"/>
            <a:ext cx="8499348" cy="4067297"/>
          </a:xfrm>
        </p:spPr>
        <p:txBody>
          <a:bodyPr/>
          <a:lstStyle/>
          <a:p>
            <a:pPr marL="457200" indent="-457200">
              <a:buFont typeface="+mj-lt"/>
              <a:buAutoNum type="arabicPeriod" startAt="5"/>
            </a:pPr>
            <a:r>
              <a:rPr lang="en-US" altLang="ja-JP" sz="2000" dirty="0"/>
              <a:t>Configure migration tasks if necessary</a:t>
            </a:r>
          </a:p>
          <a:p>
            <a:pPr marL="0" indent="0">
              <a:buNone/>
            </a:pPr>
            <a:r>
              <a:rPr lang="en-US" altLang="ja-JP" sz="1800" dirty="0"/>
              <a:t>Where: All primary nodes you failed over</a:t>
            </a:r>
          </a:p>
          <a:p>
            <a:pPr marL="0" indent="0">
              <a:buNone/>
            </a:pPr>
            <a:r>
              <a:rPr lang="en-US" altLang="ja-JP" sz="1800" dirty="0"/>
              <a:t>Action:</a:t>
            </a:r>
          </a:p>
          <a:p>
            <a:pPr marL="857250" lvl="1" indent="-457200">
              <a:buFont typeface="+mj-lt"/>
              <a:buAutoNum type="arabicPeriod"/>
            </a:pPr>
            <a:r>
              <a:rPr lang="en-US" altLang="ja-JP" sz="1800" dirty="0">
                <a:cs typeface="Courier New" panose="02070309020205020404" pitchFamily="49" charset="0"/>
              </a:rPr>
              <a:t>Check start time of each migration tasks.</a:t>
            </a:r>
            <a:br>
              <a:rPr lang="en-US" altLang="ja-JP" sz="1800" dirty="0">
                <a:cs typeface="Courier New" panose="02070309020205020404" pitchFamily="49" charset="0"/>
              </a:rPr>
            </a:br>
            <a:r>
              <a:rPr lang="en-US" altLang="ja-JP" sz="1800" dirty="0">
                <a:cs typeface="Courier New" panose="02070309020205020404" pitchFamily="49" charset="0"/>
              </a:rPr>
              <a:t>Start time of each migration task is set to start at </a:t>
            </a:r>
            <a:r>
              <a:rPr lang="en-US" altLang="ja-JP" sz="1800" u="sng" dirty="0">
                <a:cs typeface="Courier New" panose="02070309020205020404" pitchFamily="49" charset="0"/>
              </a:rPr>
              <a:t>24 hours after the failover</a:t>
            </a:r>
          </a:p>
          <a:p>
            <a:pPr marL="857250" lvl="1" indent="-457200">
              <a:buFont typeface="+mj-lt"/>
              <a:buAutoNum type="arabicPeriod"/>
            </a:pPr>
            <a:r>
              <a:rPr lang="en-US" altLang="ja-JP" sz="1800" dirty="0">
                <a:cs typeface="Courier New" panose="02070309020205020404" pitchFamily="49" charset="0"/>
              </a:rPr>
              <a:t>Change start time if you are not </a:t>
            </a:r>
            <a:br>
              <a:rPr lang="en-US" altLang="ja-JP" sz="1800" dirty="0">
                <a:cs typeface="Courier New" panose="02070309020205020404" pitchFamily="49" charset="0"/>
              </a:rPr>
            </a:br>
            <a:r>
              <a:rPr lang="en-US" altLang="ja-JP" sz="1800" dirty="0">
                <a:cs typeface="Courier New" panose="02070309020205020404" pitchFamily="49" charset="0"/>
              </a:rPr>
              <a:t>comfortable with the start time set </a:t>
            </a:r>
            <a:br>
              <a:rPr lang="en-US" altLang="ja-JP" sz="1800" dirty="0">
                <a:cs typeface="Courier New" panose="02070309020205020404" pitchFamily="49" charset="0"/>
              </a:rPr>
            </a:br>
            <a:r>
              <a:rPr lang="en-US" altLang="ja-JP" sz="1800" dirty="0">
                <a:cs typeface="Courier New" panose="02070309020205020404" pitchFamily="49" charset="0"/>
              </a:rPr>
              <a:t>by the scripts on failover</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6075" y="2725807"/>
            <a:ext cx="4051889" cy="2093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 name="コンテンツ プレースホルダー 1">
            <a:extLst>
              <a:ext uri="{FF2B5EF4-FFF2-40B4-BE49-F238E27FC236}">
                <a16:creationId xmlns:a16="http://schemas.microsoft.com/office/drawing/2014/main" id="{B803DBA3-D443-4B96-93F8-25F7DE2D54EF}"/>
              </a:ext>
            </a:extLst>
          </p:cNvPr>
          <p:cNvSpPr txBox="1">
            <a:spLocks/>
          </p:cNvSpPr>
          <p:nvPr/>
        </p:nvSpPr>
        <p:spPr>
          <a:xfrm>
            <a:off x="292384" y="2933110"/>
            <a:ext cx="8536823" cy="2118575"/>
          </a:xfrm>
          <a:prstGeom prst="rect">
            <a:avLst/>
          </a:prstGeom>
        </p:spPr>
        <p:txBody>
          <a:bodyPr/>
          <a:lstStyle>
            <a:lvl1pPr marL="342900" indent="-342900" algn="l" rtl="0" fontAlgn="base">
              <a:spcBef>
                <a:spcPct val="20000"/>
              </a:spcBef>
              <a:spcAft>
                <a:spcPct val="0"/>
              </a:spcAft>
              <a:buChar char="•"/>
              <a:defRPr kumimoji="1" sz="2400">
                <a:solidFill>
                  <a:schemeClr val="tx1"/>
                </a:solidFill>
                <a:latin typeface="+mn-lt"/>
                <a:ea typeface="+mn-ea"/>
                <a:cs typeface="+mn-cs"/>
              </a:defRPr>
            </a:lvl1pPr>
            <a:lvl2pPr marL="742950" indent="-285750" algn="l" rtl="0" fontAlgn="base">
              <a:spcBef>
                <a:spcPct val="20000"/>
              </a:spcBef>
              <a:spcAft>
                <a:spcPct val="0"/>
              </a:spcAft>
              <a:buChar char="–"/>
              <a:defRPr kumimoji="1" sz="2200">
                <a:solidFill>
                  <a:schemeClr val="tx1"/>
                </a:solidFill>
                <a:latin typeface="+mn-lt"/>
                <a:ea typeface="+mn-ea"/>
              </a:defRPr>
            </a:lvl2pPr>
            <a:lvl3pPr marL="1143000" indent="-228600" algn="l" rtl="0" fontAlgn="base">
              <a:spcBef>
                <a:spcPct val="20000"/>
              </a:spcBef>
              <a:spcAft>
                <a:spcPct val="0"/>
              </a:spcAft>
              <a:buChar char="•"/>
              <a:defRPr kumimoji="1" sz="2000">
                <a:solidFill>
                  <a:schemeClr val="tx1"/>
                </a:solidFill>
                <a:latin typeface="+mn-lt"/>
                <a:ea typeface="+mn-ea"/>
              </a:defRPr>
            </a:lvl3pPr>
            <a:lvl4pPr marL="1600200" indent="-228600" algn="l" rtl="0" fontAlgn="base">
              <a:spcBef>
                <a:spcPct val="20000"/>
              </a:spcBef>
              <a:spcAft>
                <a:spcPct val="0"/>
              </a:spcAft>
              <a:buChar char="–"/>
              <a:defRPr kumimoji="1" sz="1800">
                <a:solidFill>
                  <a:schemeClr val="tx1"/>
                </a:solidFill>
                <a:latin typeface="+mn-lt"/>
                <a:ea typeface="+mn-ea"/>
              </a:defRPr>
            </a:lvl4pPr>
            <a:lvl5pPr marL="2057400" indent="-228600" algn="l" rtl="0" fontAlgn="base">
              <a:spcBef>
                <a:spcPct val="20000"/>
              </a:spcBef>
              <a:spcAft>
                <a:spcPct val="0"/>
              </a:spcAft>
              <a:buChar char="»"/>
              <a:defRPr kumimoji="1" sz="18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800100" lvl="2" indent="0">
              <a:lnSpc>
                <a:spcPct val="100000"/>
              </a:lnSpc>
              <a:buFontTx/>
              <a:buNone/>
            </a:pPr>
            <a:endParaRPr lang="en-US" altLang="ja-JP" sz="1600" kern="0" dirty="0"/>
          </a:p>
          <a:p>
            <a:pPr marL="857250" lvl="1" indent="-457200">
              <a:lnSpc>
                <a:spcPct val="100000"/>
              </a:lnSpc>
              <a:buFont typeface="+mj-lt"/>
              <a:buAutoNum type="arabicPeriod"/>
            </a:pPr>
            <a:endParaRPr lang="en-US" altLang="ja-JP" sz="1800" kern="0" dirty="0"/>
          </a:p>
        </p:txBody>
      </p:sp>
      <p:cxnSp>
        <p:nvCxnSpPr>
          <p:cNvPr id="74" name="Straight Arrow Connector 73"/>
          <p:cNvCxnSpPr/>
          <p:nvPr/>
        </p:nvCxnSpPr>
        <p:spPr>
          <a:xfrm>
            <a:off x="7225882" y="4901914"/>
            <a:ext cx="457550"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7745626" y="4779573"/>
            <a:ext cx="1398374" cy="244682"/>
          </a:xfrm>
          <a:prstGeom prst="rect">
            <a:avLst/>
          </a:prstGeom>
          <a:noFill/>
        </p:spPr>
        <p:txBody>
          <a:bodyPr wrap="square" rtlCol="0">
            <a:spAutoFit/>
          </a:bodyPr>
          <a:lstStyle/>
          <a:p>
            <a:r>
              <a:rPr kumimoji="1" lang="en-US" sz="1100" dirty="0">
                <a:solidFill>
                  <a:schemeClr val="tx1"/>
                </a:solidFill>
                <a:latin typeface="+mn-lt"/>
                <a:ea typeface="+mn-ea"/>
              </a:rPr>
              <a:t>Operation target</a:t>
            </a:r>
          </a:p>
        </p:txBody>
      </p:sp>
      <p:cxnSp>
        <p:nvCxnSpPr>
          <p:cNvPr id="11" name="Straight Arrow Connector 73">
            <a:extLst>
              <a:ext uri="{FF2B5EF4-FFF2-40B4-BE49-F238E27FC236}">
                <a16:creationId xmlns:a16="http://schemas.microsoft.com/office/drawing/2014/main" id="{56B61064-1736-4686-A029-B22C418C70AF}"/>
              </a:ext>
            </a:extLst>
          </p:cNvPr>
          <p:cNvCxnSpPr/>
          <p:nvPr/>
        </p:nvCxnSpPr>
        <p:spPr>
          <a:xfrm>
            <a:off x="4886075" y="3377914"/>
            <a:ext cx="457550"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73">
            <a:extLst>
              <a:ext uri="{FF2B5EF4-FFF2-40B4-BE49-F238E27FC236}">
                <a16:creationId xmlns:a16="http://schemas.microsoft.com/office/drawing/2014/main" id="{254BDEDD-2A3B-491C-A93C-2A95AA9CDDE5}"/>
              </a:ext>
            </a:extLst>
          </p:cNvPr>
          <p:cNvCxnSpPr/>
          <p:nvPr/>
        </p:nvCxnSpPr>
        <p:spPr>
          <a:xfrm>
            <a:off x="4964229" y="3620190"/>
            <a:ext cx="457550"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73">
            <a:extLst>
              <a:ext uri="{FF2B5EF4-FFF2-40B4-BE49-F238E27FC236}">
                <a16:creationId xmlns:a16="http://schemas.microsoft.com/office/drawing/2014/main" id="{1FB3F9AA-5838-4756-967B-4F3168FF4D3E}"/>
              </a:ext>
            </a:extLst>
          </p:cNvPr>
          <p:cNvCxnSpPr/>
          <p:nvPr/>
        </p:nvCxnSpPr>
        <p:spPr>
          <a:xfrm>
            <a:off x="5009023" y="3807759"/>
            <a:ext cx="457550"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動作設定ボタン: 戻る/前へ 14">
            <a:hlinkClick r:id="rId4" action="ppaction://hlinksldjump" highlightClick="1"/>
            <a:extLst>
              <a:ext uri="{FF2B5EF4-FFF2-40B4-BE49-F238E27FC236}">
                <a16:creationId xmlns:a16="http://schemas.microsoft.com/office/drawing/2014/main" id="{23438CAC-1B10-4F0D-BB61-A4F582F9BB8E}"/>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Tree>
    <p:extLst>
      <p:ext uri="{BB962C8B-B14F-4D97-AF65-F5344CB8AC3E}">
        <p14:creationId xmlns:p14="http://schemas.microsoft.com/office/powerpoint/2010/main" val="410300061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4155305" cy="369332"/>
          </a:xfrm>
        </p:spPr>
        <p:txBody>
          <a:bodyPr wrap="none"/>
          <a:lstStyle/>
          <a:p>
            <a:r>
              <a:rPr lang="en-US" altLang="ja-JP" dirty="0"/>
              <a:t>5-6</a:t>
            </a:r>
            <a:r>
              <a:rPr lang="en-US" altLang="ja-JP" b="1" dirty="0">
                <a:solidFill>
                  <a:schemeClr val="tx1"/>
                </a:solidFill>
                <a:latin typeface="+mj-lt"/>
                <a:ea typeface="ＭＳ Ｐゴシック" pitchFamily="50" charset="-128"/>
                <a:cs typeface="Arial" charset="0"/>
              </a:rPr>
              <a:t>. </a:t>
            </a:r>
            <a:r>
              <a:rPr lang="en-US" altLang="ja-JP" dirty="0"/>
              <a:t>After recovery from Disaster</a:t>
            </a:r>
            <a:endParaRPr kumimoji="1" lang="ja-JP" altLang="en-US" b="1" dirty="0">
              <a:solidFill>
                <a:schemeClr val="tx1"/>
              </a:solidFill>
              <a:latin typeface="+mj-lt"/>
            </a:endParaRPr>
          </a:p>
        </p:txBody>
      </p:sp>
      <p:sp>
        <p:nvSpPr>
          <p:cNvPr id="2" name="コンテンツ プレースホルダー 1">
            <a:extLst>
              <a:ext uri="{FF2B5EF4-FFF2-40B4-BE49-F238E27FC236}">
                <a16:creationId xmlns:a16="http://schemas.microsoft.com/office/drawing/2014/main" id="{B803DBA3-D443-4B96-93F8-25F7DE2D54EF}"/>
              </a:ext>
            </a:extLst>
          </p:cNvPr>
          <p:cNvSpPr>
            <a:spLocks noGrp="1"/>
          </p:cNvSpPr>
          <p:nvPr>
            <p:ph sz="quarter" idx="10"/>
          </p:nvPr>
        </p:nvSpPr>
        <p:spPr>
          <a:xfrm>
            <a:off x="329859" y="744545"/>
            <a:ext cx="8499348" cy="4067297"/>
          </a:xfrm>
        </p:spPr>
        <p:txBody>
          <a:bodyPr/>
          <a:lstStyle/>
          <a:p>
            <a:r>
              <a:rPr lang="en-US" altLang="ja-JP" sz="2000" dirty="0">
                <a:cs typeface="Courier New" panose="02070309020205020404" pitchFamily="49" charset="0"/>
              </a:rPr>
              <a:t>Recovered with full rebuild of the primary nodes?</a:t>
            </a:r>
          </a:p>
          <a:p>
            <a:pPr marL="457200" lvl="1" indent="0">
              <a:buNone/>
            </a:pPr>
            <a:r>
              <a:rPr lang="en-US" altLang="ja-JP" sz="1800" dirty="0">
                <a:cs typeface="Courier New" panose="02070309020205020404" pitchFamily="49" charset="0"/>
                <a:sym typeface="Wingdings" panose="05000000000000000000" pitchFamily="2" charset="2"/>
              </a:rPr>
              <a:t> 5-6-1. After recovery from Disaster (full rebuild)</a:t>
            </a:r>
            <a:endParaRPr lang="en-US" altLang="ja-JP" sz="1800" dirty="0">
              <a:cs typeface="Courier New" panose="02070309020205020404" pitchFamily="49" charset="0"/>
            </a:endParaRPr>
          </a:p>
          <a:p>
            <a:r>
              <a:rPr lang="en-US" altLang="ja-JP" sz="2000" dirty="0">
                <a:cs typeface="Courier New" panose="02070309020205020404" pitchFamily="49" charset="0"/>
              </a:rPr>
              <a:t>Recovered without full rebuild of the primary nodes?</a:t>
            </a:r>
          </a:p>
          <a:p>
            <a:pPr marL="457200" lvl="1" indent="0">
              <a:buNone/>
            </a:pPr>
            <a:r>
              <a:rPr lang="en-US" altLang="ja-JP" sz="1800" dirty="0">
                <a:cs typeface="Courier New" panose="02070309020205020404" pitchFamily="49" charset="0"/>
                <a:sym typeface="Wingdings" panose="05000000000000000000" pitchFamily="2" charset="2"/>
              </a:rPr>
              <a:t> 5-6-2. After recovery from Disaster (without rebuild)</a:t>
            </a:r>
            <a:endParaRPr lang="en-US" altLang="ja-JP" sz="1800" dirty="0">
              <a:cs typeface="Courier New" panose="02070309020205020404" pitchFamily="49" charset="0"/>
            </a:endParaRPr>
          </a:p>
        </p:txBody>
      </p:sp>
      <p:sp>
        <p:nvSpPr>
          <p:cNvPr id="21" name="動作設定ボタン: 戻る/前へ 20">
            <a:hlinkClick r:id="rId3" action="ppaction://hlinksldjump" highlightClick="1"/>
            <a:extLst>
              <a:ext uri="{FF2B5EF4-FFF2-40B4-BE49-F238E27FC236}">
                <a16:creationId xmlns:a16="http://schemas.microsoft.com/office/drawing/2014/main" id="{6A27F845-D130-4C16-80BF-90AE664A4F7E}"/>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Tree>
    <p:extLst>
      <p:ext uri="{BB962C8B-B14F-4D97-AF65-F5344CB8AC3E}">
        <p14:creationId xmlns:p14="http://schemas.microsoft.com/office/powerpoint/2010/main" val="117788625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5931432" cy="369332"/>
          </a:xfrm>
        </p:spPr>
        <p:txBody>
          <a:bodyPr wrap="none"/>
          <a:lstStyle/>
          <a:p>
            <a:r>
              <a:rPr lang="en-US" altLang="ja-JP" dirty="0"/>
              <a:t>5-6-1</a:t>
            </a:r>
            <a:r>
              <a:rPr lang="en-US" altLang="ja-JP" b="1" dirty="0">
                <a:solidFill>
                  <a:schemeClr val="tx1"/>
                </a:solidFill>
                <a:latin typeface="+mj-lt"/>
                <a:ea typeface="ＭＳ Ｐゴシック" pitchFamily="50" charset="-128"/>
                <a:cs typeface="Arial" charset="0"/>
              </a:rPr>
              <a:t>. </a:t>
            </a:r>
            <a:r>
              <a:rPr lang="en-US" altLang="ja-JP" dirty="0"/>
              <a:t>After recovery from Disaster (full rebuild)</a:t>
            </a:r>
            <a:endParaRPr kumimoji="1" lang="ja-JP" altLang="en-US" b="1" dirty="0">
              <a:solidFill>
                <a:schemeClr val="tx1"/>
              </a:solidFill>
              <a:latin typeface="+mj-lt"/>
            </a:endParaRPr>
          </a:p>
        </p:txBody>
      </p:sp>
      <p:sp>
        <p:nvSpPr>
          <p:cNvPr id="2" name="コンテンツ プレースホルダー 1">
            <a:extLst>
              <a:ext uri="{FF2B5EF4-FFF2-40B4-BE49-F238E27FC236}">
                <a16:creationId xmlns:a16="http://schemas.microsoft.com/office/drawing/2014/main" id="{B803DBA3-D443-4B96-93F8-25F7DE2D54EF}"/>
              </a:ext>
            </a:extLst>
          </p:cNvPr>
          <p:cNvSpPr>
            <a:spLocks noGrp="1"/>
          </p:cNvSpPr>
          <p:nvPr>
            <p:ph sz="quarter" idx="10"/>
          </p:nvPr>
        </p:nvSpPr>
        <p:spPr>
          <a:xfrm>
            <a:off x="329859" y="744545"/>
            <a:ext cx="8499348" cy="4067297"/>
          </a:xfrm>
        </p:spPr>
        <p:txBody>
          <a:bodyPr/>
          <a:lstStyle/>
          <a:p>
            <a:pPr marL="457200" indent="-457200">
              <a:buFont typeface="+mj-lt"/>
              <a:buAutoNum type="arabicPeriod"/>
            </a:pPr>
            <a:r>
              <a:rPr lang="en-US" altLang="ja-JP" sz="2000" dirty="0"/>
              <a:t>Configure the primary nodes completely same as its original configuration before disaster</a:t>
            </a:r>
          </a:p>
          <a:p>
            <a:pPr marL="0" indent="0">
              <a:buNone/>
            </a:pPr>
            <a:r>
              <a:rPr lang="en-US" altLang="ja-JP" sz="1800" dirty="0"/>
              <a:t>Where: Each primary node you failed over</a:t>
            </a:r>
          </a:p>
          <a:p>
            <a:pPr marL="0" indent="0">
              <a:buNone/>
            </a:pPr>
            <a:r>
              <a:rPr lang="en-US" altLang="ja-JP" sz="1800" dirty="0"/>
              <a:t>Action:</a:t>
            </a:r>
          </a:p>
          <a:p>
            <a:pPr marL="857250" lvl="1" indent="-457200">
              <a:buFont typeface="+mj-lt"/>
              <a:buAutoNum type="arabicPeriod"/>
            </a:pPr>
            <a:r>
              <a:rPr lang="en-US" altLang="ja-JP" sz="1800" dirty="0"/>
              <a:t>Configure the nodes completely same as its original configuration, other than file systems</a:t>
            </a:r>
            <a:br>
              <a:rPr lang="en-US" altLang="ja-JP" sz="1800" dirty="0"/>
            </a:br>
            <a:r>
              <a:rPr lang="en-US" altLang="ja-JP" sz="1800" dirty="0"/>
              <a:t>(OS installation, license, DNS/AD/HCP, …)</a:t>
            </a:r>
            <a:endParaRPr lang="en-US" altLang="ja-JP" sz="1800" dirty="0">
              <a:latin typeface="Courier New" panose="02070309020205020404" pitchFamily="49" charset="0"/>
              <a:cs typeface="Courier New" panose="02070309020205020404" pitchFamily="49"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6075" y="2725807"/>
            <a:ext cx="4051889" cy="2093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 name="コンテンツ プレースホルダー 1">
            <a:extLst>
              <a:ext uri="{FF2B5EF4-FFF2-40B4-BE49-F238E27FC236}">
                <a16:creationId xmlns:a16="http://schemas.microsoft.com/office/drawing/2014/main" id="{B803DBA3-D443-4B96-93F8-25F7DE2D54EF}"/>
              </a:ext>
            </a:extLst>
          </p:cNvPr>
          <p:cNvSpPr txBox="1">
            <a:spLocks/>
          </p:cNvSpPr>
          <p:nvPr/>
        </p:nvSpPr>
        <p:spPr>
          <a:xfrm>
            <a:off x="292384" y="2933110"/>
            <a:ext cx="8536823" cy="2118575"/>
          </a:xfrm>
          <a:prstGeom prst="rect">
            <a:avLst/>
          </a:prstGeom>
        </p:spPr>
        <p:txBody>
          <a:bodyPr/>
          <a:lstStyle>
            <a:lvl1pPr marL="342900" indent="-342900" algn="l" rtl="0" fontAlgn="base">
              <a:spcBef>
                <a:spcPct val="20000"/>
              </a:spcBef>
              <a:spcAft>
                <a:spcPct val="0"/>
              </a:spcAft>
              <a:buChar char="•"/>
              <a:defRPr kumimoji="1" sz="2400">
                <a:solidFill>
                  <a:schemeClr val="tx1"/>
                </a:solidFill>
                <a:latin typeface="+mn-lt"/>
                <a:ea typeface="+mn-ea"/>
                <a:cs typeface="+mn-cs"/>
              </a:defRPr>
            </a:lvl1pPr>
            <a:lvl2pPr marL="742950" indent="-285750" algn="l" rtl="0" fontAlgn="base">
              <a:spcBef>
                <a:spcPct val="20000"/>
              </a:spcBef>
              <a:spcAft>
                <a:spcPct val="0"/>
              </a:spcAft>
              <a:buChar char="–"/>
              <a:defRPr kumimoji="1" sz="2200">
                <a:solidFill>
                  <a:schemeClr val="tx1"/>
                </a:solidFill>
                <a:latin typeface="+mn-lt"/>
                <a:ea typeface="+mn-ea"/>
              </a:defRPr>
            </a:lvl2pPr>
            <a:lvl3pPr marL="1143000" indent="-228600" algn="l" rtl="0" fontAlgn="base">
              <a:spcBef>
                <a:spcPct val="20000"/>
              </a:spcBef>
              <a:spcAft>
                <a:spcPct val="0"/>
              </a:spcAft>
              <a:buChar char="•"/>
              <a:defRPr kumimoji="1" sz="2000">
                <a:solidFill>
                  <a:schemeClr val="tx1"/>
                </a:solidFill>
                <a:latin typeface="+mn-lt"/>
                <a:ea typeface="+mn-ea"/>
              </a:defRPr>
            </a:lvl3pPr>
            <a:lvl4pPr marL="1600200" indent="-228600" algn="l" rtl="0" fontAlgn="base">
              <a:spcBef>
                <a:spcPct val="20000"/>
              </a:spcBef>
              <a:spcAft>
                <a:spcPct val="0"/>
              </a:spcAft>
              <a:buChar char="–"/>
              <a:defRPr kumimoji="1" sz="1800">
                <a:solidFill>
                  <a:schemeClr val="tx1"/>
                </a:solidFill>
                <a:latin typeface="+mn-lt"/>
                <a:ea typeface="+mn-ea"/>
              </a:defRPr>
            </a:lvl4pPr>
            <a:lvl5pPr marL="2057400" indent="-228600" algn="l" rtl="0" fontAlgn="base">
              <a:spcBef>
                <a:spcPct val="20000"/>
              </a:spcBef>
              <a:spcAft>
                <a:spcPct val="0"/>
              </a:spcAft>
              <a:buChar char="»"/>
              <a:defRPr kumimoji="1" sz="18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800100" lvl="2" indent="0">
              <a:lnSpc>
                <a:spcPct val="100000"/>
              </a:lnSpc>
              <a:buFontTx/>
              <a:buNone/>
            </a:pPr>
            <a:endParaRPr lang="en-US" altLang="ja-JP" sz="1600" kern="0" dirty="0"/>
          </a:p>
          <a:p>
            <a:pPr marL="857250" lvl="1" indent="-457200">
              <a:lnSpc>
                <a:spcPct val="100000"/>
              </a:lnSpc>
              <a:buFont typeface="+mj-lt"/>
              <a:buAutoNum type="arabicPeriod"/>
            </a:pPr>
            <a:endParaRPr lang="en-US" altLang="ja-JP" sz="1800" kern="0" dirty="0"/>
          </a:p>
        </p:txBody>
      </p:sp>
      <p:cxnSp>
        <p:nvCxnSpPr>
          <p:cNvPr id="74" name="Straight Arrow Connector 73"/>
          <p:cNvCxnSpPr/>
          <p:nvPr/>
        </p:nvCxnSpPr>
        <p:spPr>
          <a:xfrm>
            <a:off x="7225882" y="4901914"/>
            <a:ext cx="457550"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7745626" y="4779573"/>
            <a:ext cx="1398374" cy="244682"/>
          </a:xfrm>
          <a:prstGeom prst="rect">
            <a:avLst/>
          </a:prstGeom>
          <a:noFill/>
        </p:spPr>
        <p:txBody>
          <a:bodyPr wrap="square" rtlCol="0">
            <a:spAutoFit/>
          </a:bodyPr>
          <a:lstStyle/>
          <a:p>
            <a:r>
              <a:rPr kumimoji="1" lang="en-US" sz="1100" dirty="0">
                <a:solidFill>
                  <a:schemeClr val="tx1"/>
                </a:solidFill>
                <a:latin typeface="+mn-lt"/>
                <a:ea typeface="+mn-ea"/>
              </a:rPr>
              <a:t>Operation target</a:t>
            </a:r>
          </a:p>
        </p:txBody>
      </p:sp>
      <p:cxnSp>
        <p:nvCxnSpPr>
          <p:cNvPr id="11" name="Straight Arrow Connector 10"/>
          <p:cNvCxnSpPr/>
          <p:nvPr/>
        </p:nvCxnSpPr>
        <p:spPr>
          <a:xfrm>
            <a:off x="4991007" y="3569152"/>
            <a:ext cx="457550"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114850" y="3739066"/>
            <a:ext cx="457550"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886075" y="3366785"/>
            <a:ext cx="457550"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動作設定ボタン: 戻る/前へ 20">
            <a:hlinkClick r:id="rId4" action="ppaction://hlinksldjump" highlightClick="1"/>
            <a:extLst>
              <a:ext uri="{FF2B5EF4-FFF2-40B4-BE49-F238E27FC236}">
                <a16:creationId xmlns:a16="http://schemas.microsoft.com/office/drawing/2014/main" id="{C8BF8482-1587-4E21-AEF0-9221A55AD26A}"/>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Tree>
    <p:extLst>
      <p:ext uri="{BB962C8B-B14F-4D97-AF65-F5344CB8AC3E}">
        <p14:creationId xmlns:p14="http://schemas.microsoft.com/office/powerpoint/2010/main" val="261203932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5931432" cy="369332"/>
          </a:xfrm>
        </p:spPr>
        <p:txBody>
          <a:bodyPr wrap="none"/>
          <a:lstStyle/>
          <a:p>
            <a:r>
              <a:rPr lang="en-US" altLang="ja-JP" dirty="0"/>
              <a:t>5-6-1</a:t>
            </a:r>
            <a:r>
              <a:rPr lang="en-US" altLang="ja-JP" b="1" dirty="0">
                <a:solidFill>
                  <a:schemeClr val="tx1"/>
                </a:solidFill>
                <a:latin typeface="+mj-lt"/>
                <a:ea typeface="ＭＳ Ｐゴシック" pitchFamily="50" charset="-128"/>
                <a:cs typeface="Arial" charset="0"/>
              </a:rPr>
              <a:t>. </a:t>
            </a:r>
            <a:r>
              <a:rPr lang="en-US" altLang="ja-JP" dirty="0"/>
              <a:t>After recovery from Disaster (full rebuild)</a:t>
            </a:r>
            <a:endParaRPr kumimoji="1" lang="ja-JP" altLang="en-US" b="1" dirty="0">
              <a:solidFill>
                <a:schemeClr val="tx1"/>
              </a:solidFill>
              <a:latin typeface="+mj-lt"/>
            </a:endParaRPr>
          </a:p>
        </p:txBody>
      </p:sp>
      <p:sp>
        <p:nvSpPr>
          <p:cNvPr id="2" name="コンテンツ プレースホルダー 1">
            <a:extLst>
              <a:ext uri="{FF2B5EF4-FFF2-40B4-BE49-F238E27FC236}">
                <a16:creationId xmlns:a16="http://schemas.microsoft.com/office/drawing/2014/main" id="{B803DBA3-D443-4B96-93F8-25F7DE2D54EF}"/>
              </a:ext>
            </a:extLst>
          </p:cNvPr>
          <p:cNvSpPr>
            <a:spLocks noGrp="1"/>
          </p:cNvSpPr>
          <p:nvPr>
            <p:ph sz="quarter" idx="10"/>
          </p:nvPr>
        </p:nvSpPr>
        <p:spPr>
          <a:xfrm>
            <a:off x="329859" y="744545"/>
            <a:ext cx="8499348" cy="4067297"/>
          </a:xfrm>
        </p:spPr>
        <p:txBody>
          <a:bodyPr/>
          <a:lstStyle/>
          <a:p>
            <a:pPr marL="457200" indent="-457200">
              <a:buFont typeface="+mj-lt"/>
              <a:buAutoNum type="arabicPeriod" startAt="2"/>
            </a:pPr>
            <a:r>
              <a:rPr lang="en-US" altLang="ja-JP" sz="2000" dirty="0"/>
              <a:t>Install the scripts on the nodes</a:t>
            </a:r>
          </a:p>
          <a:p>
            <a:pPr marL="0" indent="0">
              <a:buNone/>
            </a:pPr>
            <a:r>
              <a:rPr lang="en-US" altLang="ja-JP" sz="1800" dirty="0"/>
              <a:t>Where: Each primary node you failed over</a:t>
            </a:r>
          </a:p>
          <a:p>
            <a:pPr marL="0" indent="0">
              <a:buNone/>
            </a:pPr>
            <a:r>
              <a:rPr lang="en-US" altLang="ja-JP" sz="1800" dirty="0"/>
              <a:t>Action:</a:t>
            </a:r>
          </a:p>
          <a:p>
            <a:pPr marL="857250" lvl="1" indent="-457200">
              <a:buFont typeface="+mj-lt"/>
              <a:buAutoNum type="arabicPeriod"/>
            </a:pPr>
            <a:r>
              <a:rPr lang="en-US" altLang="ja-JP" sz="1800" dirty="0">
                <a:cs typeface="Courier New" panose="02070309020205020404" pitchFamily="49" charset="0"/>
              </a:rPr>
              <a:t>Do procedure of 5-1 #1 (Install scripts)</a:t>
            </a:r>
          </a:p>
          <a:p>
            <a:pPr marL="857250" lvl="1" indent="-457200">
              <a:buFont typeface="+mj-lt"/>
              <a:buAutoNum type="arabicPeriod"/>
            </a:pPr>
            <a:endParaRPr lang="en-US" altLang="ja-JP" sz="1800" dirty="0">
              <a:cs typeface="Courier New" panose="02070309020205020404" pitchFamily="49"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6075" y="2725807"/>
            <a:ext cx="4051889" cy="2093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 name="コンテンツ プレースホルダー 1">
            <a:extLst>
              <a:ext uri="{FF2B5EF4-FFF2-40B4-BE49-F238E27FC236}">
                <a16:creationId xmlns:a16="http://schemas.microsoft.com/office/drawing/2014/main" id="{B803DBA3-D443-4B96-93F8-25F7DE2D54EF}"/>
              </a:ext>
            </a:extLst>
          </p:cNvPr>
          <p:cNvSpPr txBox="1">
            <a:spLocks/>
          </p:cNvSpPr>
          <p:nvPr/>
        </p:nvSpPr>
        <p:spPr>
          <a:xfrm>
            <a:off x="292384" y="2933110"/>
            <a:ext cx="8536823" cy="2118575"/>
          </a:xfrm>
          <a:prstGeom prst="rect">
            <a:avLst/>
          </a:prstGeom>
        </p:spPr>
        <p:txBody>
          <a:bodyPr/>
          <a:lstStyle>
            <a:lvl1pPr marL="342900" indent="-342900" algn="l" rtl="0" fontAlgn="base">
              <a:spcBef>
                <a:spcPct val="20000"/>
              </a:spcBef>
              <a:spcAft>
                <a:spcPct val="0"/>
              </a:spcAft>
              <a:buChar char="•"/>
              <a:defRPr kumimoji="1" sz="2400">
                <a:solidFill>
                  <a:schemeClr val="tx1"/>
                </a:solidFill>
                <a:latin typeface="+mn-lt"/>
                <a:ea typeface="+mn-ea"/>
                <a:cs typeface="+mn-cs"/>
              </a:defRPr>
            </a:lvl1pPr>
            <a:lvl2pPr marL="742950" indent="-285750" algn="l" rtl="0" fontAlgn="base">
              <a:spcBef>
                <a:spcPct val="20000"/>
              </a:spcBef>
              <a:spcAft>
                <a:spcPct val="0"/>
              </a:spcAft>
              <a:buChar char="–"/>
              <a:defRPr kumimoji="1" sz="2200">
                <a:solidFill>
                  <a:schemeClr val="tx1"/>
                </a:solidFill>
                <a:latin typeface="+mn-lt"/>
                <a:ea typeface="+mn-ea"/>
              </a:defRPr>
            </a:lvl2pPr>
            <a:lvl3pPr marL="1143000" indent="-228600" algn="l" rtl="0" fontAlgn="base">
              <a:spcBef>
                <a:spcPct val="20000"/>
              </a:spcBef>
              <a:spcAft>
                <a:spcPct val="0"/>
              </a:spcAft>
              <a:buChar char="•"/>
              <a:defRPr kumimoji="1" sz="2000">
                <a:solidFill>
                  <a:schemeClr val="tx1"/>
                </a:solidFill>
                <a:latin typeface="+mn-lt"/>
                <a:ea typeface="+mn-ea"/>
              </a:defRPr>
            </a:lvl3pPr>
            <a:lvl4pPr marL="1600200" indent="-228600" algn="l" rtl="0" fontAlgn="base">
              <a:spcBef>
                <a:spcPct val="20000"/>
              </a:spcBef>
              <a:spcAft>
                <a:spcPct val="0"/>
              </a:spcAft>
              <a:buChar char="–"/>
              <a:defRPr kumimoji="1" sz="1800">
                <a:solidFill>
                  <a:schemeClr val="tx1"/>
                </a:solidFill>
                <a:latin typeface="+mn-lt"/>
                <a:ea typeface="+mn-ea"/>
              </a:defRPr>
            </a:lvl4pPr>
            <a:lvl5pPr marL="2057400" indent="-228600" algn="l" rtl="0" fontAlgn="base">
              <a:spcBef>
                <a:spcPct val="20000"/>
              </a:spcBef>
              <a:spcAft>
                <a:spcPct val="0"/>
              </a:spcAft>
              <a:buChar char="»"/>
              <a:defRPr kumimoji="1" sz="18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800100" lvl="2" indent="0">
              <a:lnSpc>
                <a:spcPct val="100000"/>
              </a:lnSpc>
              <a:buFontTx/>
              <a:buNone/>
            </a:pPr>
            <a:endParaRPr lang="en-US" altLang="ja-JP" sz="1600" kern="0" dirty="0"/>
          </a:p>
          <a:p>
            <a:pPr marL="857250" lvl="1" indent="-457200">
              <a:lnSpc>
                <a:spcPct val="100000"/>
              </a:lnSpc>
              <a:buFont typeface="+mj-lt"/>
              <a:buAutoNum type="arabicPeriod"/>
            </a:pPr>
            <a:endParaRPr lang="en-US" altLang="ja-JP" sz="1800" kern="0" dirty="0"/>
          </a:p>
        </p:txBody>
      </p:sp>
      <p:cxnSp>
        <p:nvCxnSpPr>
          <p:cNvPr id="74" name="Straight Arrow Connector 73"/>
          <p:cNvCxnSpPr/>
          <p:nvPr/>
        </p:nvCxnSpPr>
        <p:spPr>
          <a:xfrm>
            <a:off x="7225882" y="4901914"/>
            <a:ext cx="457550"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7745626" y="4779573"/>
            <a:ext cx="1398374" cy="244682"/>
          </a:xfrm>
          <a:prstGeom prst="rect">
            <a:avLst/>
          </a:prstGeom>
          <a:noFill/>
        </p:spPr>
        <p:txBody>
          <a:bodyPr wrap="square" rtlCol="0">
            <a:spAutoFit/>
          </a:bodyPr>
          <a:lstStyle/>
          <a:p>
            <a:r>
              <a:rPr kumimoji="1" lang="en-US" sz="1100" dirty="0">
                <a:solidFill>
                  <a:schemeClr val="tx1"/>
                </a:solidFill>
                <a:latin typeface="+mn-lt"/>
                <a:ea typeface="+mn-ea"/>
              </a:rPr>
              <a:t>Operation target</a:t>
            </a:r>
          </a:p>
        </p:txBody>
      </p:sp>
      <p:cxnSp>
        <p:nvCxnSpPr>
          <p:cNvPr id="10" name="Straight Arrow Connector 9"/>
          <p:cNvCxnSpPr/>
          <p:nvPr/>
        </p:nvCxnSpPr>
        <p:spPr>
          <a:xfrm flipH="1">
            <a:off x="8371638" y="3299329"/>
            <a:ext cx="457569"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991007" y="3569152"/>
            <a:ext cx="457550"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114850" y="3739066"/>
            <a:ext cx="457550"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8480395" y="3494201"/>
            <a:ext cx="457569"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8547851" y="3723368"/>
            <a:ext cx="457569"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886075" y="3366785"/>
            <a:ext cx="457550"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動作設定ボタン: 戻る/前へ 13">
            <a:hlinkClick r:id="rId4" action="ppaction://hlinksldjump" highlightClick="1"/>
            <a:extLst>
              <a:ext uri="{FF2B5EF4-FFF2-40B4-BE49-F238E27FC236}">
                <a16:creationId xmlns:a16="http://schemas.microsoft.com/office/drawing/2014/main" id="{D39A9D87-B63A-4260-92BB-4FA359DB0C54}"/>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Tree>
    <p:extLst>
      <p:ext uri="{BB962C8B-B14F-4D97-AF65-F5344CB8AC3E}">
        <p14:creationId xmlns:p14="http://schemas.microsoft.com/office/powerpoint/2010/main" val="406662232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5931432" cy="369332"/>
          </a:xfrm>
        </p:spPr>
        <p:txBody>
          <a:bodyPr wrap="none"/>
          <a:lstStyle/>
          <a:p>
            <a:r>
              <a:rPr lang="en-US" altLang="ja-JP" dirty="0"/>
              <a:t>5-6-1</a:t>
            </a:r>
            <a:r>
              <a:rPr lang="en-US" altLang="ja-JP" b="1" dirty="0">
                <a:solidFill>
                  <a:schemeClr val="tx1"/>
                </a:solidFill>
                <a:latin typeface="+mj-lt"/>
                <a:ea typeface="ＭＳ Ｐゴシック" pitchFamily="50" charset="-128"/>
                <a:cs typeface="Arial" charset="0"/>
              </a:rPr>
              <a:t>. </a:t>
            </a:r>
            <a:r>
              <a:rPr lang="en-US" altLang="ja-JP" dirty="0"/>
              <a:t>After recovery from Disaster (full rebuild)</a:t>
            </a:r>
            <a:endParaRPr kumimoji="1" lang="ja-JP" altLang="en-US" b="1" dirty="0">
              <a:solidFill>
                <a:schemeClr val="tx1"/>
              </a:solidFill>
              <a:latin typeface="+mj-lt"/>
            </a:endParaRPr>
          </a:p>
        </p:txBody>
      </p:sp>
      <p:sp>
        <p:nvSpPr>
          <p:cNvPr id="2" name="コンテンツ プレースホルダー 1">
            <a:extLst>
              <a:ext uri="{FF2B5EF4-FFF2-40B4-BE49-F238E27FC236}">
                <a16:creationId xmlns:a16="http://schemas.microsoft.com/office/drawing/2014/main" id="{B803DBA3-D443-4B96-93F8-25F7DE2D54EF}"/>
              </a:ext>
            </a:extLst>
          </p:cNvPr>
          <p:cNvSpPr>
            <a:spLocks noGrp="1"/>
          </p:cNvSpPr>
          <p:nvPr>
            <p:ph sz="quarter" idx="10"/>
          </p:nvPr>
        </p:nvSpPr>
        <p:spPr>
          <a:xfrm>
            <a:off x="329859" y="744545"/>
            <a:ext cx="8499348" cy="4067297"/>
          </a:xfrm>
        </p:spPr>
        <p:txBody>
          <a:bodyPr/>
          <a:lstStyle/>
          <a:p>
            <a:pPr marL="457200" indent="-457200">
              <a:buFont typeface="+mj-lt"/>
              <a:buAutoNum type="arabicPeriod" startAt="3"/>
            </a:pPr>
            <a:r>
              <a:rPr lang="en-US" altLang="ja-JP" sz="2000" dirty="0"/>
              <a:t>Synchronize the failover configuration from secondary node</a:t>
            </a:r>
          </a:p>
          <a:p>
            <a:pPr marL="0" indent="0">
              <a:buNone/>
            </a:pPr>
            <a:r>
              <a:rPr lang="en-US" altLang="ja-JP" sz="1800" dirty="0"/>
              <a:t>Where: One of the secondary nodes</a:t>
            </a:r>
          </a:p>
          <a:p>
            <a:pPr marL="0" indent="0">
              <a:buNone/>
            </a:pPr>
            <a:r>
              <a:rPr lang="en-US" altLang="ja-JP" sz="1800" dirty="0"/>
              <a:t>Action:</a:t>
            </a:r>
          </a:p>
          <a:p>
            <a:pPr marL="857250" lvl="1" indent="-457200">
              <a:buFont typeface="+mj-lt"/>
              <a:buAutoNum type="arabicPeriod"/>
            </a:pPr>
            <a:r>
              <a:rPr lang="en-US" altLang="ja-JP" sz="1800" dirty="0">
                <a:cs typeface="Courier New" panose="02070309020205020404" pitchFamily="49" charset="0"/>
              </a:rPr>
              <a:t>Execute the following command</a:t>
            </a:r>
            <a:br>
              <a:rPr lang="en-US" altLang="ja-JP" sz="1800" dirty="0">
                <a:cs typeface="Courier New" panose="02070309020205020404" pitchFamily="49" charset="0"/>
              </a:rPr>
            </a:br>
            <a:r>
              <a:rPr lang="en-US" altLang="ja-JP" sz="1600" dirty="0" err="1">
                <a:latin typeface="Courier New" panose="02070309020205020404" pitchFamily="49" charset="0"/>
                <a:cs typeface="Courier New" panose="02070309020205020404" pitchFamily="49" charset="0"/>
              </a:rPr>
              <a:t>sudo</a:t>
            </a:r>
            <a:r>
              <a:rPr lang="en-US" altLang="ja-JP" sz="1600" dirty="0">
                <a:latin typeface="Courier New" panose="02070309020205020404" pitchFamily="49" charset="0"/>
                <a:cs typeface="Courier New" panose="02070309020205020404" pitchFamily="49" charset="0"/>
              </a:rPr>
              <a:t> </a:t>
            </a:r>
            <a:r>
              <a:rPr lang="en-US" altLang="ja-JP" sz="1600" dirty="0" err="1">
                <a:latin typeface="Courier New" panose="02070309020205020404" pitchFamily="49" charset="0"/>
                <a:cs typeface="Courier New" panose="02070309020205020404" pitchFamily="49" charset="0"/>
              </a:rPr>
              <a:t>maintexec</a:t>
            </a:r>
            <a:r>
              <a:rPr lang="en-US" altLang="ja-JP" sz="1600" dirty="0">
                <a:latin typeface="Courier New" panose="02070309020205020404" pitchFamily="49" charset="0"/>
                <a:cs typeface="Courier New" panose="02070309020205020404" pitchFamily="49" charset="0"/>
              </a:rPr>
              <a:t> </a:t>
            </a:r>
            <a:r>
              <a:rPr lang="en-US" altLang="ja-JP" sz="1600" dirty="0" err="1">
                <a:latin typeface="Courier New" panose="02070309020205020404" pitchFamily="49" charset="0"/>
                <a:cs typeface="Courier New" panose="02070309020205020404" pitchFamily="49" charset="0"/>
              </a:rPr>
              <a:t>foscripts</a:t>
            </a:r>
            <a:r>
              <a:rPr lang="en-US" altLang="ja-JP" sz="1600" dirty="0">
                <a:latin typeface="Courier New" panose="02070309020205020404" pitchFamily="49" charset="0"/>
                <a:cs typeface="Courier New" panose="02070309020205020404" pitchFamily="49" charset="0"/>
              </a:rPr>
              <a:t>/</a:t>
            </a:r>
            <a:r>
              <a:rPr lang="en-US" altLang="ja-JP" sz="1600" dirty="0" err="1">
                <a:latin typeface="Courier New" panose="02070309020205020404" pitchFamily="49" charset="0"/>
                <a:cs typeface="Courier New" panose="02070309020205020404" pitchFamily="49" charset="0"/>
              </a:rPr>
              <a:t>sync_settings</a:t>
            </a:r>
            <a:endParaRPr lang="en-US" altLang="ja-JP" sz="1600" dirty="0">
              <a:latin typeface="Courier New" panose="02070309020205020404" pitchFamily="49" charset="0"/>
              <a:cs typeface="Courier New" panose="02070309020205020404" pitchFamily="49" charset="0"/>
            </a:endParaRPr>
          </a:p>
          <a:p>
            <a:pPr marL="857250" lvl="1" indent="-457200">
              <a:buFont typeface="+mj-lt"/>
              <a:buAutoNum type="arabicPeriod"/>
            </a:pPr>
            <a:r>
              <a:rPr lang="en-US" altLang="ja-JP" sz="1800" dirty="0">
                <a:cs typeface="Courier New" panose="02070309020205020404" pitchFamily="49" charset="0"/>
              </a:rPr>
              <a:t>All failover configuration will be </a:t>
            </a:r>
            <a:r>
              <a:rPr lang="en-US" altLang="ja-JP" sz="1800" dirty="0" err="1">
                <a:cs typeface="Courier New" panose="02070309020205020404" pitchFamily="49" charset="0"/>
              </a:rPr>
              <a:t>sync’ed</a:t>
            </a:r>
            <a:r>
              <a:rPr lang="en-US" altLang="ja-JP" sz="1800" dirty="0">
                <a:cs typeface="Courier New" panose="02070309020205020404" pitchFamily="49" charset="0"/>
              </a:rPr>
              <a:t> from the secondary node to all primary nodes</a:t>
            </a:r>
            <a:br>
              <a:rPr lang="en-US" altLang="ja-JP" sz="1800" dirty="0">
                <a:cs typeface="Courier New" panose="02070309020205020404" pitchFamily="49" charset="0"/>
              </a:rPr>
            </a:br>
            <a:r>
              <a:rPr lang="en-US" altLang="ja-JP" sz="1800" dirty="0">
                <a:cs typeface="Courier New" panose="02070309020205020404" pitchFamily="49" charset="0"/>
              </a:rPr>
              <a:t>Unique SSH key is also registered</a:t>
            </a:r>
            <a:br>
              <a:rPr lang="en-US" altLang="ja-JP" sz="1800" dirty="0">
                <a:cs typeface="Courier New" panose="02070309020205020404" pitchFamily="49" charset="0"/>
              </a:rPr>
            </a:br>
            <a:r>
              <a:rPr lang="en-US" altLang="ja-JP" sz="1800" dirty="0">
                <a:cs typeface="Courier New" panose="02070309020205020404" pitchFamily="49" charset="0"/>
              </a:rPr>
              <a:t>again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6075" y="2725807"/>
            <a:ext cx="4051889" cy="2093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 name="コンテンツ プレースホルダー 1">
            <a:extLst>
              <a:ext uri="{FF2B5EF4-FFF2-40B4-BE49-F238E27FC236}">
                <a16:creationId xmlns:a16="http://schemas.microsoft.com/office/drawing/2014/main" id="{B803DBA3-D443-4B96-93F8-25F7DE2D54EF}"/>
              </a:ext>
            </a:extLst>
          </p:cNvPr>
          <p:cNvSpPr txBox="1">
            <a:spLocks/>
          </p:cNvSpPr>
          <p:nvPr/>
        </p:nvSpPr>
        <p:spPr>
          <a:xfrm>
            <a:off x="292384" y="2933110"/>
            <a:ext cx="8536823" cy="2118575"/>
          </a:xfrm>
          <a:prstGeom prst="rect">
            <a:avLst/>
          </a:prstGeom>
        </p:spPr>
        <p:txBody>
          <a:bodyPr/>
          <a:lstStyle>
            <a:lvl1pPr marL="342900" indent="-342900" algn="l" rtl="0" fontAlgn="base">
              <a:spcBef>
                <a:spcPct val="20000"/>
              </a:spcBef>
              <a:spcAft>
                <a:spcPct val="0"/>
              </a:spcAft>
              <a:buChar char="•"/>
              <a:defRPr kumimoji="1" sz="2400">
                <a:solidFill>
                  <a:schemeClr val="tx1"/>
                </a:solidFill>
                <a:latin typeface="+mn-lt"/>
                <a:ea typeface="+mn-ea"/>
                <a:cs typeface="+mn-cs"/>
              </a:defRPr>
            </a:lvl1pPr>
            <a:lvl2pPr marL="742950" indent="-285750" algn="l" rtl="0" fontAlgn="base">
              <a:spcBef>
                <a:spcPct val="20000"/>
              </a:spcBef>
              <a:spcAft>
                <a:spcPct val="0"/>
              </a:spcAft>
              <a:buChar char="–"/>
              <a:defRPr kumimoji="1" sz="2200">
                <a:solidFill>
                  <a:schemeClr val="tx1"/>
                </a:solidFill>
                <a:latin typeface="+mn-lt"/>
                <a:ea typeface="+mn-ea"/>
              </a:defRPr>
            </a:lvl2pPr>
            <a:lvl3pPr marL="1143000" indent="-228600" algn="l" rtl="0" fontAlgn="base">
              <a:spcBef>
                <a:spcPct val="20000"/>
              </a:spcBef>
              <a:spcAft>
                <a:spcPct val="0"/>
              </a:spcAft>
              <a:buChar char="•"/>
              <a:defRPr kumimoji="1" sz="2000">
                <a:solidFill>
                  <a:schemeClr val="tx1"/>
                </a:solidFill>
                <a:latin typeface="+mn-lt"/>
                <a:ea typeface="+mn-ea"/>
              </a:defRPr>
            </a:lvl3pPr>
            <a:lvl4pPr marL="1600200" indent="-228600" algn="l" rtl="0" fontAlgn="base">
              <a:spcBef>
                <a:spcPct val="20000"/>
              </a:spcBef>
              <a:spcAft>
                <a:spcPct val="0"/>
              </a:spcAft>
              <a:buChar char="–"/>
              <a:defRPr kumimoji="1" sz="1800">
                <a:solidFill>
                  <a:schemeClr val="tx1"/>
                </a:solidFill>
                <a:latin typeface="+mn-lt"/>
                <a:ea typeface="+mn-ea"/>
              </a:defRPr>
            </a:lvl4pPr>
            <a:lvl5pPr marL="2057400" indent="-228600" algn="l" rtl="0" fontAlgn="base">
              <a:spcBef>
                <a:spcPct val="20000"/>
              </a:spcBef>
              <a:spcAft>
                <a:spcPct val="0"/>
              </a:spcAft>
              <a:buChar char="»"/>
              <a:defRPr kumimoji="1" sz="18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800100" lvl="2" indent="0">
              <a:lnSpc>
                <a:spcPct val="100000"/>
              </a:lnSpc>
              <a:buFontTx/>
              <a:buNone/>
            </a:pPr>
            <a:endParaRPr lang="en-US" altLang="ja-JP" sz="1600" kern="0" dirty="0"/>
          </a:p>
          <a:p>
            <a:pPr marL="857250" lvl="1" indent="-457200">
              <a:lnSpc>
                <a:spcPct val="100000"/>
              </a:lnSpc>
              <a:buFont typeface="+mj-lt"/>
              <a:buAutoNum type="arabicPeriod"/>
            </a:pPr>
            <a:endParaRPr lang="en-US" altLang="ja-JP" sz="1800" kern="0" dirty="0"/>
          </a:p>
        </p:txBody>
      </p:sp>
      <p:cxnSp>
        <p:nvCxnSpPr>
          <p:cNvPr id="74" name="Straight Arrow Connector 73"/>
          <p:cNvCxnSpPr/>
          <p:nvPr/>
        </p:nvCxnSpPr>
        <p:spPr>
          <a:xfrm>
            <a:off x="7225882" y="4901914"/>
            <a:ext cx="457550"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7745626" y="4779573"/>
            <a:ext cx="1398374" cy="244682"/>
          </a:xfrm>
          <a:prstGeom prst="rect">
            <a:avLst/>
          </a:prstGeom>
          <a:noFill/>
        </p:spPr>
        <p:txBody>
          <a:bodyPr wrap="square" rtlCol="0">
            <a:spAutoFit/>
          </a:bodyPr>
          <a:lstStyle/>
          <a:p>
            <a:r>
              <a:rPr kumimoji="1" lang="en-US" sz="1100" dirty="0">
                <a:solidFill>
                  <a:schemeClr val="tx1"/>
                </a:solidFill>
                <a:latin typeface="+mn-lt"/>
                <a:ea typeface="+mn-ea"/>
              </a:rPr>
              <a:t>Operation target</a:t>
            </a:r>
          </a:p>
        </p:txBody>
      </p:sp>
      <p:cxnSp>
        <p:nvCxnSpPr>
          <p:cNvPr id="10" name="Straight Arrow Connector 9"/>
          <p:cNvCxnSpPr/>
          <p:nvPr/>
        </p:nvCxnSpPr>
        <p:spPr>
          <a:xfrm flipH="1">
            <a:off x="8371638" y="3299329"/>
            <a:ext cx="457569"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動作設定ボタン: 戻る/前へ 13">
            <a:hlinkClick r:id="rId4" action="ppaction://hlinksldjump" highlightClick="1"/>
            <a:extLst>
              <a:ext uri="{FF2B5EF4-FFF2-40B4-BE49-F238E27FC236}">
                <a16:creationId xmlns:a16="http://schemas.microsoft.com/office/drawing/2014/main" id="{F3E3E979-C98F-43BB-9699-887A7F3104D6}"/>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Tree>
    <p:extLst>
      <p:ext uri="{BB962C8B-B14F-4D97-AF65-F5344CB8AC3E}">
        <p14:creationId xmlns:p14="http://schemas.microsoft.com/office/powerpoint/2010/main" val="654354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タイトル 19"/>
          <p:cNvSpPr>
            <a:spLocks noGrp="1"/>
          </p:cNvSpPr>
          <p:nvPr>
            <p:ph type="title"/>
          </p:nvPr>
        </p:nvSpPr>
        <p:spPr bwMode="gray">
          <a:xfrm>
            <a:off x="566739" y="2365096"/>
            <a:ext cx="3826689" cy="1809726"/>
          </a:xfrm>
        </p:spPr>
        <p:txBody>
          <a:bodyPr wrap="none"/>
          <a:lstStyle/>
          <a:p>
            <a:r>
              <a:rPr lang="en-US" altLang="ja-JP" b="1" dirty="0">
                <a:solidFill>
                  <a:schemeClr val="tx1"/>
                </a:solidFill>
                <a:latin typeface="+mj-lt"/>
                <a:ea typeface="HGPｺﾞｼｯｸE" pitchFamily="50" charset="-128"/>
                <a:cs typeface="Arial" charset="0"/>
              </a:rPr>
              <a:t>2. Overview</a:t>
            </a:r>
            <a:br>
              <a:rPr lang="en-US" altLang="ja-JP" b="1" dirty="0">
                <a:solidFill>
                  <a:schemeClr val="tx1"/>
                </a:solidFill>
                <a:latin typeface="+mj-lt"/>
                <a:ea typeface="HGPｺﾞｼｯｸE" pitchFamily="50" charset="-128"/>
                <a:cs typeface="Arial" charset="0"/>
              </a:rPr>
            </a:br>
            <a:r>
              <a:rPr lang="en-US" altLang="ja-JP" sz="2000" b="1" dirty="0">
                <a:solidFill>
                  <a:schemeClr val="tx1"/>
                </a:solidFill>
                <a:latin typeface="+mj-lt"/>
                <a:ea typeface="HGPｺﾞｼｯｸE" pitchFamily="50" charset="-128"/>
                <a:cs typeface="Arial" charset="0"/>
              </a:rPr>
              <a:t> 2-1. What is Failover Scripts?</a:t>
            </a:r>
            <a:br>
              <a:rPr lang="en-US" altLang="ja-JP" sz="2000" b="1" dirty="0">
                <a:solidFill>
                  <a:schemeClr val="tx1"/>
                </a:solidFill>
                <a:latin typeface="+mj-lt"/>
                <a:ea typeface="HGPｺﾞｼｯｸE" pitchFamily="50" charset="-128"/>
                <a:cs typeface="Arial" charset="0"/>
              </a:rPr>
            </a:br>
            <a:r>
              <a:rPr lang="en-US" altLang="ja-JP" sz="2000" b="1" dirty="0">
                <a:solidFill>
                  <a:schemeClr val="tx1"/>
                </a:solidFill>
                <a:latin typeface="+mj-lt"/>
                <a:ea typeface="HGPｺﾞｼｯｸE" pitchFamily="50" charset="-128"/>
                <a:cs typeface="Arial" charset="0"/>
              </a:rPr>
              <a:t> 2-2. Configuration example</a:t>
            </a:r>
            <a:br>
              <a:rPr lang="en-US" altLang="ja-JP" sz="2000" b="1" dirty="0">
                <a:solidFill>
                  <a:schemeClr val="tx1"/>
                </a:solidFill>
                <a:latin typeface="+mj-lt"/>
                <a:ea typeface="HGPｺﾞｼｯｸE" pitchFamily="50" charset="-128"/>
                <a:cs typeface="Arial" charset="0"/>
              </a:rPr>
            </a:br>
            <a:r>
              <a:rPr lang="en-US" altLang="ja-JP" sz="2000" b="1" dirty="0">
                <a:solidFill>
                  <a:schemeClr val="tx1"/>
                </a:solidFill>
                <a:latin typeface="+mj-lt"/>
                <a:ea typeface="HGPｺﾞｼｯｸE" pitchFamily="50" charset="-128"/>
                <a:cs typeface="Arial" charset="0"/>
              </a:rPr>
              <a:t> 2-3. How it works</a:t>
            </a:r>
            <a:br>
              <a:rPr lang="en-US" altLang="ja-JP" sz="2000" b="1" dirty="0">
                <a:solidFill>
                  <a:schemeClr val="tx1"/>
                </a:solidFill>
                <a:latin typeface="+mj-lt"/>
                <a:ea typeface="HGPｺﾞｼｯｸE" pitchFamily="50" charset="-128"/>
                <a:cs typeface="Arial" charset="0"/>
              </a:rPr>
            </a:br>
            <a:r>
              <a:rPr lang="en-US" altLang="ja-JP" sz="2000" b="1" dirty="0">
                <a:solidFill>
                  <a:schemeClr val="tx1"/>
                </a:solidFill>
                <a:latin typeface="+mj-lt"/>
                <a:ea typeface="HGPｺﾞｼｯｸE" pitchFamily="50" charset="-128"/>
                <a:cs typeface="Arial" charset="0"/>
              </a:rPr>
              <a:t> 2-4. Supported HDI versions</a:t>
            </a:r>
            <a:br>
              <a:rPr lang="en-US" altLang="ja-JP" sz="2000" b="1" dirty="0">
                <a:solidFill>
                  <a:schemeClr val="tx1"/>
                </a:solidFill>
                <a:latin typeface="+mj-lt"/>
                <a:ea typeface="HGPｺﾞｼｯｸE" pitchFamily="50" charset="-128"/>
                <a:cs typeface="Arial" charset="0"/>
              </a:rPr>
            </a:br>
            <a:r>
              <a:rPr lang="en-US" altLang="ja-JP" sz="2000" b="1" dirty="0">
                <a:solidFill>
                  <a:schemeClr val="tx1"/>
                </a:solidFill>
                <a:latin typeface="+mj-lt"/>
                <a:ea typeface="HGPｺﾞｼｯｸE" pitchFamily="50" charset="-128"/>
                <a:cs typeface="Arial" charset="0"/>
              </a:rPr>
              <a:t> 2-5. External specification</a:t>
            </a:r>
            <a:endParaRPr kumimoji="1" lang="ja-JP" altLang="en-US" b="1" dirty="0">
              <a:solidFill>
                <a:schemeClr val="tx1"/>
              </a:solidFill>
              <a:latin typeface="+mj-lt"/>
            </a:endParaRPr>
          </a:p>
        </p:txBody>
      </p:sp>
      <p:sp>
        <p:nvSpPr>
          <p:cNvPr id="3" name="動作設定ボタン: 戻る/前へ 2">
            <a:hlinkClick r:id="rId3" action="ppaction://hlinksldjump" highlightClick="1"/>
            <a:extLst>
              <a:ext uri="{FF2B5EF4-FFF2-40B4-BE49-F238E27FC236}">
                <a16:creationId xmlns:a16="http://schemas.microsoft.com/office/drawing/2014/main" id="{0C29CB33-2F94-4B70-8763-F19A9FE089C6}"/>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Tree>
    <p:extLst>
      <p:ext uri="{BB962C8B-B14F-4D97-AF65-F5344CB8AC3E}">
        <p14:creationId xmlns:p14="http://schemas.microsoft.com/office/powerpoint/2010/main" val="56310181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5931432" cy="369332"/>
          </a:xfrm>
        </p:spPr>
        <p:txBody>
          <a:bodyPr wrap="none"/>
          <a:lstStyle/>
          <a:p>
            <a:r>
              <a:rPr lang="en-US" altLang="ja-JP" dirty="0"/>
              <a:t>5-6-1</a:t>
            </a:r>
            <a:r>
              <a:rPr lang="en-US" altLang="ja-JP" b="1" dirty="0">
                <a:solidFill>
                  <a:schemeClr val="tx1"/>
                </a:solidFill>
                <a:latin typeface="+mj-lt"/>
                <a:ea typeface="ＭＳ Ｐゴシック" pitchFamily="50" charset="-128"/>
                <a:cs typeface="Arial" charset="0"/>
              </a:rPr>
              <a:t>. </a:t>
            </a:r>
            <a:r>
              <a:rPr lang="en-US" altLang="ja-JP" dirty="0"/>
              <a:t>After recovery from Disaster (full rebuild)</a:t>
            </a:r>
            <a:endParaRPr kumimoji="1" lang="ja-JP" altLang="en-US" b="1" dirty="0">
              <a:solidFill>
                <a:schemeClr val="tx1"/>
              </a:solidFill>
              <a:latin typeface="+mj-lt"/>
            </a:endParaRPr>
          </a:p>
        </p:txBody>
      </p:sp>
      <p:sp>
        <p:nvSpPr>
          <p:cNvPr id="2" name="コンテンツ プレースホルダー 1">
            <a:extLst>
              <a:ext uri="{FF2B5EF4-FFF2-40B4-BE49-F238E27FC236}">
                <a16:creationId xmlns:a16="http://schemas.microsoft.com/office/drawing/2014/main" id="{B803DBA3-D443-4B96-93F8-25F7DE2D54EF}"/>
              </a:ext>
            </a:extLst>
          </p:cNvPr>
          <p:cNvSpPr>
            <a:spLocks noGrp="1"/>
          </p:cNvSpPr>
          <p:nvPr>
            <p:ph sz="quarter" idx="10"/>
          </p:nvPr>
        </p:nvSpPr>
        <p:spPr>
          <a:xfrm>
            <a:off x="329859" y="744545"/>
            <a:ext cx="8499348" cy="4067297"/>
          </a:xfrm>
        </p:spPr>
        <p:txBody>
          <a:bodyPr/>
          <a:lstStyle/>
          <a:p>
            <a:pPr marL="457200" indent="-457200">
              <a:buFont typeface="+mj-lt"/>
              <a:buAutoNum type="arabicPeriod" startAt="4"/>
            </a:pPr>
            <a:r>
              <a:rPr lang="en-US" altLang="ja-JP" sz="2000" dirty="0"/>
              <a:t>Backup data and configuration on secondary nodes</a:t>
            </a:r>
          </a:p>
          <a:p>
            <a:pPr marL="0" indent="0">
              <a:buNone/>
            </a:pPr>
            <a:r>
              <a:rPr lang="en-US" altLang="ja-JP" sz="1800" dirty="0"/>
              <a:t>Where: Each secondary node</a:t>
            </a:r>
          </a:p>
          <a:p>
            <a:pPr marL="0" indent="0">
              <a:buNone/>
            </a:pPr>
            <a:r>
              <a:rPr lang="en-US" altLang="ja-JP" sz="1800" dirty="0"/>
              <a:t>Action:</a:t>
            </a:r>
          </a:p>
          <a:p>
            <a:pPr marL="857250" lvl="1" indent="-457200">
              <a:buFont typeface="+mj-lt"/>
              <a:buAutoNum type="arabicPeriod"/>
            </a:pPr>
            <a:r>
              <a:rPr lang="en-US" altLang="ja-JP" sz="1800" dirty="0">
                <a:cs typeface="Courier New" panose="02070309020205020404" pitchFamily="49" charset="0"/>
              </a:rPr>
              <a:t>Execute the following command to backup configuration</a:t>
            </a:r>
            <a:br>
              <a:rPr lang="en-US" altLang="ja-JP" sz="1800" dirty="0">
                <a:cs typeface="Courier New" panose="02070309020205020404" pitchFamily="49" charset="0"/>
              </a:rPr>
            </a:br>
            <a:r>
              <a:rPr lang="en-US" altLang="ja-JP" sz="1600" dirty="0" err="1">
                <a:latin typeface="Courier New" panose="02070309020205020404" pitchFamily="49" charset="0"/>
                <a:cs typeface="Courier New" panose="02070309020205020404" pitchFamily="49" charset="0"/>
              </a:rPr>
              <a:t>sudo</a:t>
            </a:r>
            <a:r>
              <a:rPr lang="en-US" altLang="ja-JP" sz="1600" dirty="0">
                <a:latin typeface="Courier New" panose="02070309020205020404" pitchFamily="49" charset="0"/>
                <a:cs typeface="Courier New" panose="02070309020205020404" pitchFamily="49" charset="0"/>
              </a:rPr>
              <a:t> </a:t>
            </a:r>
            <a:r>
              <a:rPr lang="en-US" altLang="ja-JP" sz="1600" dirty="0" err="1">
                <a:latin typeface="Courier New" panose="02070309020205020404" pitchFamily="49" charset="0"/>
                <a:cs typeface="Courier New" panose="02070309020205020404" pitchFamily="49" charset="0"/>
              </a:rPr>
              <a:t>maintexec</a:t>
            </a:r>
            <a:r>
              <a:rPr lang="en-US" altLang="ja-JP" sz="1600" dirty="0">
                <a:latin typeface="Courier New" panose="02070309020205020404" pitchFamily="49" charset="0"/>
                <a:cs typeface="Courier New" panose="02070309020205020404" pitchFamily="49" charset="0"/>
              </a:rPr>
              <a:t> </a:t>
            </a:r>
            <a:r>
              <a:rPr lang="en-US" altLang="ja-JP" sz="1600" dirty="0" err="1">
                <a:latin typeface="Courier New" panose="02070309020205020404" pitchFamily="49" charset="0"/>
                <a:cs typeface="Courier New" panose="02070309020205020404" pitchFamily="49" charset="0"/>
              </a:rPr>
              <a:t>foscripts</a:t>
            </a:r>
            <a:r>
              <a:rPr lang="en-US" altLang="ja-JP" sz="1600" dirty="0">
                <a:latin typeface="Courier New" panose="02070309020205020404" pitchFamily="49" charset="0"/>
                <a:cs typeface="Courier New" panose="02070309020205020404" pitchFamily="49" charset="0"/>
              </a:rPr>
              <a:t>/</a:t>
            </a:r>
            <a:r>
              <a:rPr lang="en-US" altLang="ja-JP" sz="1600" dirty="0" err="1">
                <a:latin typeface="Courier New" panose="02070309020205020404" pitchFamily="49" charset="0"/>
                <a:cs typeface="Courier New" panose="02070309020205020404" pitchFamily="49" charset="0"/>
              </a:rPr>
              <a:t>backup_configs</a:t>
            </a:r>
            <a:endParaRPr lang="en-US" altLang="ja-JP" sz="1600" dirty="0">
              <a:latin typeface="Courier New" panose="02070309020205020404" pitchFamily="49" charset="0"/>
              <a:cs typeface="Courier New" panose="02070309020205020404" pitchFamily="49" charset="0"/>
            </a:endParaRPr>
          </a:p>
          <a:p>
            <a:pPr marL="857250" lvl="1" indent="-457200">
              <a:buFont typeface="+mj-lt"/>
              <a:buAutoNum type="arabicPeriod"/>
            </a:pPr>
            <a:r>
              <a:rPr lang="en-US" altLang="ja-JP" sz="1800" dirty="0">
                <a:cs typeface="Courier New" panose="02070309020205020404" pitchFamily="49" charset="0"/>
              </a:rPr>
              <a:t>Execute migration tasks for file systems to be failed back to push the latest data to HCP</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6075" y="2725807"/>
            <a:ext cx="4051889" cy="2093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 name="コンテンツ プレースホルダー 1">
            <a:extLst>
              <a:ext uri="{FF2B5EF4-FFF2-40B4-BE49-F238E27FC236}">
                <a16:creationId xmlns:a16="http://schemas.microsoft.com/office/drawing/2014/main" id="{B803DBA3-D443-4B96-93F8-25F7DE2D54EF}"/>
              </a:ext>
            </a:extLst>
          </p:cNvPr>
          <p:cNvSpPr txBox="1">
            <a:spLocks/>
          </p:cNvSpPr>
          <p:nvPr/>
        </p:nvSpPr>
        <p:spPr>
          <a:xfrm>
            <a:off x="292384" y="2933110"/>
            <a:ext cx="8536823" cy="2118575"/>
          </a:xfrm>
          <a:prstGeom prst="rect">
            <a:avLst/>
          </a:prstGeom>
        </p:spPr>
        <p:txBody>
          <a:bodyPr/>
          <a:lstStyle>
            <a:lvl1pPr marL="342900" indent="-342900" algn="l" rtl="0" fontAlgn="base">
              <a:spcBef>
                <a:spcPct val="20000"/>
              </a:spcBef>
              <a:spcAft>
                <a:spcPct val="0"/>
              </a:spcAft>
              <a:buChar char="•"/>
              <a:defRPr kumimoji="1" sz="2400">
                <a:solidFill>
                  <a:schemeClr val="tx1"/>
                </a:solidFill>
                <a:latin typeface="+mn-lt"/>
                <a:ea typeface="+mn-ea"/>
                <a:cs typeface="+mn-cs"/>
              </a:defRPr>
            </a:lvl1pPr>
            <a:lvl2pPr marL="742950" indent="-285750" algn="l" rtl="0" fontAlgn="base">
              <a:spcBef>
                <a:spcPct val="20000"/>
              </a:spcBef>
              <a:spcAft>
                <a:spcPct val="0"/>
              </a:spcAft>
              <a:buChar char="–"/>
              <a:defRPr kumimoji="1" sz="2200">
                <a:solidFill>
                  <a:schemeClr val="tx1"/>
                </a:solidFill>
                <a:latin typeface="+mn-lt"/>
                <a:ea typeface="+mn-ea"/>
              </a:defRPr>
            </a:lvl2pPr>
            <a:lvl3pPr marL="1143000" indent="-228600" algn="l" rtl="0" fontAlgn="base">
              <a:spcBef>
                <a:spcPct val="20000"/>
              </a:spcBef>
              <a:spcAft>
                <a:spcPct val="0"/>
              </a:spcAft>
              <a:buChar char="•"/>
              <a:defRPr kumimoji="1" sz="2000">
                <a:solidFill>
                  <a:schemeClr val="tx1"/>
                </a:solidFill>
                <a:latin typeface="+mn-lt"/>
                <a:ea typeface="+mn-ea"/>
              </a:defRPr>
            </a:lvl3pPr>
            <a:lvl4pPr marL="1600200" indent="-228600" algn="l" rtl="0" fontAlgn="base">
              <a:spcBef>
                <a:spcPct val="20000"/>
              </a:spcBef>
              <a:spcAft>
                <a:spcPct val="0"/>
              </a:spcAft>
              <a:buChar char="–"/>
              <a:defRPr kumimoji="1" sz="1800">
                <a:solidFill>
                  <a:schemeClr val="tx1"/>
                </a:solidFill>
                <a:latin typeface="+mn-lt"/>
                <a:ea typeface="+mn-ea"/>
              </a:defRPr>
            </a:lvl4pPr>
            <a:lvl5pPr marL="2057400" indent="-228600" algn="l" rtl="0" fontAlgn="base">
              <a:spcBef>
                <a:spcPct val="20000"/>
              </a:spcBef>
              <a:spcAft>
                <a:spcPct val="0"/>
              </a:spcAft>
              <a:buChar char="»"/>
              <a:defRPr kumimoji="1" sz="18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800100" lvl="2" indent="0">
              <a:lnSpc>
                <a:spcPct val="100000"/>
              </a:lnSpc>
              <a:buFontTx/>
              <a:buNone/>
            </a:pPr>
            <a:endParaRPr lang="en-US" altLang="ja-JP" sz="1600" kern="0" dirty="0"/>
          </a:p>
          <a:p>
            <a:pPr marL="857250" lvl="1" indent="-457200">
              <a:lnSpc>
                <a:spcPct val="100000"/>
              </a:lnSpc>
              <a:buFont typeface="+mj-lt"/>
              <a:buAutoNum type="arabicPeriod"/>
            </a:pPr>
            <a:endParaRPr lang="en-US" altLang="ja-JP" sz="1800" kern="0" dirty="0"/>
          </a:p>
        </p:txBody>
      </p:sp>
      <p:cxnSp>
        <p:nvCxnSpPr>
          <p:cNvPr id="74" name="Straight Arrow Connector 73"/>
          <p:cNvCxnSpPr/>
          <p:nvPr/>
        </p:nvCxnSpPr>
        <p:spPr>
          <a:xfrm>
            <a:off x="7225882" y="4901914"/>
            <a:ext cx="457550"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7745626" y="4779573"/>
            <a:ext cx="1398374" cy="244682"/>
          </a:xfrm>
          <a:prstGeom prst="rect">
            <a:avLst/>
          </a:prstGeom>
          <a:noFill/>
        </p:spPr>
        <p:txBody>
          <a:bodyPr wrap="square" rtlCol="0">
            <a:spAutoFit/>
          </a:bodyPr>
          <a:lstStyle/>
          <a:p>
            <a:r>
              <a:rPr kumimoji="1" lang="en-US" sz="1100" dirty="0">
                <a:solidFill>
                  <a:schemeClr val="tx1"/>
                </a:solidFill>
                <a:latin typeface="+mn-lt"/>
                <a:ea typeface="+mn-ea"/>
              </a:rPr>
              <a:t>Operation target</a:t>
            </a:r>
          </a:p>
        </p:txBody>
      </p:sp>
      <p:cxnSp>
        <p:nvCxnSpPr>
          <p:cNvPr id="10" name="Straight Arrow Connector 9"/>
          <p:cNvCxnSpPr/>
          <p:nvPr/>
        </p:nvCxnSpPr>
        <p:spPr>
          <a:xfrm flipH="1">
            <a:off x="8371638" y="3299329"/>
            <a:ext cx="457569"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9">
            <a:extLst>
              <a:ext uri="{FF2B5EF4-FFF2-40B4-BE49-F238E27FC236}">
                <a16:creationId xmlns:a16="http://schemas.microsoft.com/office/drawing/2014/main" id="{B3459B48-81EE-41DF-9486-CC89027EF6D3}"/>
              </a:ext>
            </a:extLst>
          </p:cNvPr>
          <p:cNvCxnSpPr/>
          <p:nvPr/>
        </p:nvCxnSpPr>
        <p:spPr>
          <a:xfrm flipH="1">
            <a:off x="8480395" y="3549421"/>
            <a:ext cx="457569"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9">
            <a:extLst>
              <a:ext uri="{FF2B5EF4-FFF2-40B4-BE49-F238E27FC236}">
                <a16:creationId xmlns:a16="http://schemas.microsoft.com/office/drawing/2014/main" id="{53EC9169-6420-4A9E-ABD5-251A5EADE97B}"/>
              </a:ext>
            </a:extLst>
          </p:cNvPr>
          <p:cNvCxnSpPr/>
          <p:nvPr/>
        </p:nvCxnSpPr>
        <p:spPr>
          <a:xfrm flipH="1">
            <a:off x="8542918" y="3776068"/>
            <a:ext cx="457569"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動作設定ボタン: 戻る/前へ 12">
            <a:hlinkClick r:id="rId4" action="ppaction://hlinksldjump" highlightClick="1"/>
            <a:extLst>
              <a:ext uri="{FF2B5EF4-FFF2-40B4-BE49-F238E27FC236}">
                <a16:creationId xmlns:a16="http://schemas.microsoft.com/office/drawing/2014/main" id="{04A86498-E70E-4BB0-B86C-D53A4A505645}"/>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Tree>
    <p:extLst>
      <p:ext uri="{BB962C8B-B14F-4D97-AF65-F5344CB8AC3E}">
        <p14:creationId xmlns:p14="http://schemas.microsoft.com/office/powerpoint/2010/main" val="305770353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5931432" cy="369332"/>
          </a:xfrm>
        </p:spPr>
        <p:txBody>
          <a:bodyPr wrap="none"/>
          <a:lstStyle/>
          <a:p>
            <a:r>
              <a:rPr lang="en-US" altLang="ja-JP" dirty="0"/>
              <a:t>5-6-1</a:t>
            </a:r>
            <a:r>
              <a:rPr lang="en-US" altLang="ja-JP" b="1" dirty="0">
                <a:solidFill>
                  <a:schemeClr val="tx1"/>
                </a:solidFill>
                <a:latin typeface="+mj-lt"/>
                <a:ea typeface="ＭＳ Ｐゴシック" pitchFamily="50" charset="-128"/>
                <a:cs typeface="Arial" charset="0"/>
              </a:rPr>
              <a:t>. </a:t>
            </a:r>
            <a:r>
              <a:rPr lang="en-US" altLang="ja-JP" dirty="0"/>
              <a:t>After recovery from Disaster (full rebuild)</a:t>
            </a:r>
            <a:endParaRPr kumimoji="1" lang="ja-JP" altLang="en-US" b="1" dirty="0">
              <a:solidFill>
                <a:schemeClr val="tx1"/>
              </a:solidFill>
              <a:latin typeface="+mj-lt"/>
            </a:endParaRPr>
          </a:p>
        </p:txBody>
      </p:sp>
      <p:sp>
        <p:nvSpPr>
          <p:cNvPr id="2" name="コンテンツ プレースホルダー 1">
            <a:extLst>
              <a:ext uri="{FF2B5EF4-FFF2-40B4-BE49-F238E27FC236}">
                <a16:creationId xmlns:a16="http://schemas.microsoft.com/office/drawing/2014/main" id="{B803DBA3-D443-4B96-93F8-25F7DE2D54EF}"/>
              </a:ext>
            </a:extLst>
          </p:cNvPr>
          <p:cNvSpPr>
            <a:spLocks noGrp="1"/>
          </p:cNvSpPr>
          <p:nvPr>
            <p:ph sz="quarter" idx="10"/>
          </p:nvPr>
        </p:nvSpPr>
        <p:spPr>
          <a:xfrm>
            <a:off x="329859" y="744545"/>
            <a:ext cx="8499348" cy="4067297"/>
          </a:xfrm>
        </p:spPr>
        <p:txBody>
          <a:bodyPr/>
          <a:lstStyle/>
          <a:p>
            <a:pPr marL="457200" indent="-457200">
              <a:buFont typeface="+mj-lt"/>
              <a:buAutoNum type="arabicPeriod" startAt="5"/>
            </a:pPr>
            <a:r>
              <a:rPr lang="en-US" altLang="ja-JP" sz="2000" dirty="0"/>
              <a:t>(Optional) Execute rehearsal failback if you want</a:t>
            </a:r>
          </a:p>
          <a:p>
            <a:pPr marL="0" indent="0">
              <a:buNone/>
            </a:pPr>
            <a:r>
              <a:rPr lang="en-US" altLang="ja-JP" sz="1800" dirty="0"/>
              <a:t>Where: One of the nodes</a:t>
            </a:r>
          </a:p>
          <a:p>
            <a:pPr marL="0" indent="0">
              <a:buNone/>
            </a:pPr>
            <a:r>
              <a:rPr lang="en-US" altLang="ja-JP" sz="1800" dirty="0"/>
              <a:t>Action:</a:t>
            </a:r>
          </a:p>
          <a:p>
            <a:pPr marL="857250" lvl="1" indent="-457200">
              <a:buFont typeface="+mj-lt"/>
              <a:buAutoNum type="arabicPeriod"/>
            </a:pPr>
            <a:r>
              <a:rPr lang="en-US" altLang="ja-JP" sz="1800" dirty="0">
                <a:cs typeface="Courier New" panose="02070309020205020404" pitchFamily="49" charset="0"/>
              </a:rPr>
              <a:t>To execute Dry-run failover,</a:t>
            </a:r>
            <a:br>
              <a:rPr lang="en-US" altLang="ja-JP" sz="1800" dirty="0">
                <a:cs typeface="Courier New" panose="02070309020205020404" pitchFamily="49" charset="0"/>
              </a:rPr>
            </a:br>
            <a:r>
              <a:rPr lang="en-US" altLang="ja-JP" sz="1600" dirty="0" err="1">
                <a:latin typeface="Courier New" panose="02070309020205020404" pitchFamily="49" charset="0"/>
                <a:cs typeface="Courier New" panose="02070309020205020404" pitchFamily="49" charset="0"/>
              </a:rPr>
              <a:t>sudo</a:t>
            </a:r>
            <a:r>
              <a:rPr lang="en-US" altLang="ja-JP" sz="1600" dirty="0">
                <a:latin typeface="Courier New" panose="02070309020205020404" pitchFamily="49" charset="0"/>
                <a:cs typeface="Courier New" panose="02070309020205020404" pitchFamily="49" charset="0"/>
              </a:rPr>
              <a:t> </a:t>
            </a:r>
            <a:r>
              <a:rPr lang="en-US" altLang="ja-JP" sz="1600" dirty="0" err="1">
                <a:latin typeface="Courier New" panose="02070309020205020404" pitchFamily="49" charset="0"/>
                <a:cs typeface="Courier New" panose="02070309020205020404" pitchFamily="49" charset="0"/>
              </a:rPr>
              <a:t>maintexec</a:t>
            </a:r>
            <a:r>
              <a:rPr lang="en-US" altLang="ja-JP" sz="1600" dirty="0">
                <a:latin typeface="Courier New" panose="02070309020205020404" pitchFamily="49" charset="0"/>
                <a:cs typeface="Courier New" panose="02070309020205020404" pitchFamily="49" charset="0"/>
              </a:rPr>
              <a:t> </a:t>
            </a:r>
            <a:r>
              <a:rPr lang="en-US" altLang="ja-JP" sz="1600" dirty="0" err="1">
                <a:latin typeface="Courier New" panose="02070309020205020404" pitchFamily="49" charset="0"/>
                <a:cs typeface="Courier New" panose="02070309020205020404" pitchFamily="49" charset="0"/>
              </a:rPr>
              <a:t>foscripts</a:t>
            </a:r>
            <a:r>
              <a:rPr lang="en-US" altLang="ja-JP" sz="1600" dirty="0">
                <a:latin typeface="Courier New" panose="02070309020205020404" pitchFamily="49" charset="0"/>
                <a:cs typeface="Courier New" panose="02070309020205020404" pitchFamily="49" charset="0"/>
              </a:rPr>
              <a:t>/failback --dry-run</a:t>
            </a:r>
          </a:p>
          <a:p>
            <a:pPr marL="857250" lvl="1" indent="-457200">
              <a:buFont typeface="+mj-lt"/>
              <a:buAutoNum type="arabicPeriod"/>
            </a:pPr>
            <a:r>
              <a:rPr lang="en-US" altLang="ja-JP" sz="1800" dirty="0">
                <a:cs typeface="Courier New" panose="02070309020205020404" pitchFamily="49" charset="0"/>
              </a:rPr>
              <a:t>To execute Try-out failover</a:t>
            </a:r>
            <a:br>
              <a:rPr lang="en-US" altLang="ja-JP" sz="1800" dirty="0">
                <a:cs typeface="Courier New" panose="02070309020205020404" pitchFamily="49" charset="0"/>
              </a:rPr>
            </a:br>
            <a:r>
              <a:rPr lang="en-US" altLang="ja-JP" sz="1600" dirty="0" err="1">
                <a:latin typeface="Courier New" panose="02070309020205020404" pitchFamily="49" charset="0"/>
                <a:cs typeface="Courier New" panose="02070309020205020404" pitchFamily="49" charset="0"/>
              </a:rPr>
              <a:t>sudo</a:t>
            </a:r>
            <a:r>
              <a:rPr lang="en-US" altLang="ja-JP" sz="1600" dirty="0">
                <a:latin typeface="Courier New" panose="02070309020205020404" pitchFamily="49" charset="0"/>
                <a:cs typeface="Courier New" panose="02070309020205020404" pitchFamily="49" charset="0"/>
              </a:rPr>
              <a:t> </a:t>
            </a:r>
            <a:r>
              <a:rPr lang="en-US" altLang="ja-JP" sz="1600" dirty="0" err="1">
                <a:latin typeface="Courier New" panose="02070309020205020404" pitchFamily="49" charset="0"/>
                <a:cs typeface="Courier New" panose="02070309020205020404" pitchFamily="49" charset="0"/>
              </a:rPr>
              <a:t>maintexec</a:t>
            </a:r>
            <a:r>
              <a:rPr lang="en-US" altLang="ja-JP" sz="1600" dirty="0">
                <a:latin typeface="Courier New" panose="02070309020205020404" pitchFamily="49" charset="0"/>
                <a:cs typeface="Courier New" panose="02070309020205020404" pitchFamily="49" charset="0"/>
              </a:rPr>
              <a:t> </a:t>
            </a:r>
            <a:r>
              <a:rPr lang="en-US" altLang="ja-JP" sz="1600" dirty="0" err="1">
                <a:latin typeface="Courier New" panose="02070309020205020404" pitchFamily="49" charset="0"/>
                <a:cs typeface="Courier New" panose="02070309020205020404" pitchFamily="49" charset="0"/>
              </a:rPr>
              <a:t>foscripts</a:t>
            </a:r>
            <a:r>
              <a:rPr lang="en-US" altLang="ja-JP" sz="1600" dirty="0">
                <a:latin typeface="Courier New" panose="02070309020205020404" pitchFamily="49" charset="0"/>
                <a:cs typeface="Courier New" panose="02070309020205020404" pitchFamily="49" charset="0"/>
              </a:rPr>
              <a:t>/failback --try-out</a:t>
            </a:r>
            <a:endParaRPr lang="en-US" altLang="ja-JP" sz="1600" dirty="0">
              <a:cs typeface="Courier New" panose="02070309020205020404" pitchFamily="49" charset="0"/>
            </a:endParaRPr>
          </a:p>
          <a:p>
            <a:pPr marL="857250" lvl="1" indent="-457200">
              <a:buFont typeface="+mj-lt"/>
              <a:buAutoNum type="arabicPeriod"/>
            </a:pPr>
            <a:r>
              <a:rPr lang="en-US" altLang="ja-JP" sz="1800" dirty="0">
                <a:cs typeface="Courier New" panose="02070309020205020404" pitchFamily="49" charset="0"/>
              </a:rPr>
              <a:t>Delete all file systems on EACH </a:t>
            </a:r>
            <a:br>
              <a:rPr lang="en-US" altLang="ja-JP" sz="1800" dirty="0">
                <a:cs typeface="Courier New" panose="02070309020205020404" pitchFamily="49" charset="0"/>
              </a:rPr>
            </a:br>
            <a:r>
              <a:rPr lang="en-US" altLang="ja-JP" sz="1800" dirty="0">
                <a:cs typeface="Courier New" panose="02070309020205020404" pitchFamily="49" charset="0"/>
              </a:rPr>
              <a:t>primary node if you executed</a:t>
            </a:r>
            <a:br>
              <a:rPr lang="en-US" altLang="ja-JP" sz="1800" dirty="0">
                <a:cs typeface="Courier New" panose="02070309020205020404" pitchFamily="49" charset="0"/>
              </a:rPr>
            </a:br>
            <a:r>
              <a:rPr lang="en-US" altLang="ja-JP" sz="1800" dirty="0">
                <a:cs typeface="Courier New" panose="02070309020205020404" pitchFamily="49" charset="0"/>
              </a:rPr>
              <a:t>Try-out failover</a:t>
            </a:r>
            <a:br>
              <a:rPr lang="en-US" altLang="ja-JP" sz="1800" dirty="0">
                <a:cs typeface="Courier New" panose="02070309020205020404" pitchFamily="49" charset="0"/>
              </a:rPr>
            </a:br>
            <a:r>
              <a:rPr lang="en-US" altLang="ja-JP" sz="1600" dirty="0" err="1">
                <a:latin typeface="Courier New" panose="02070309020205020404" pitchFamily="49" charset="0"/>
                <a:cs typeface="Courier New" panose="02070309020205020404" pitchFamily="49" charset="0"/>
              </a:rPr>
              <a:t>sudo</a:t>
            </a:r>
            <a:r>
              <a:rPr lang="en-US" altLang="ja-JP" sz="1600" dirty="0">
                <a:latin typeface="Courier New" panose="02070309020205020404" pitchFamily="49" charset="0"/>
                <a:cs typeface="Courier New" panose="02070309020205020404" pitchFamily="49" charset="0"/>
              </a:rPr>
              <a:t> </a:t>
            </a:r>
            <a:r>
              <a:rPr lang="en-US" altLang="ja-JP" sz="1600" dirty="0" err="1">
                <a:latin typeface="Courier New" panose="02070309020205020404" pitchFamily="49" charset="0"/>
                <a:cs typeface="Courier New" panose="02070309020205020404" pitchFamily="49" charset="0"/>
              </a:rPr>
              <a:t>maintexec</a:t>
            </a:r>
            <a:r>
              <a:rPr lang="en-US" altLang="ja-JP" sz="1600" dirty="0">
                <a:latin typeface="Courier New" panose="02070309020205020404" pitchFamily="49" charset="0"/>
                <a:cs typeface="Courier New" panose="02070309020205020404" pitchFamily="49" charset="0"/>
              </a:rPr>
              <a:t> </a:t>
            </a:r>
            <a:r>
              <a:rPr lang="en-US" altLang="ja-JP" sz="1600" dirty="0" err="1">
                <a:latin typeface="Courier New" panose="02070309020205020404" pitchFamily="49" charset="0"/>
                <a:cs typeface="Courier New" panose="02070309020205020404" pitchFamily="49" charset="0"/>
              </a:rPr>
              <a:t>foscripts</a:t>
            </a:r>
            <a:r>
              <a:rPr lang="en-US" altLang="ja-JP" sz="1600" dirty="0">
                <a:latin typeface="Courier New" panose="02070309020205020404" pitchFamily="49" charset="0"/>
                <a:cs typeface="Courier New" panose="02070309020205020404" pitchFamily="49" charset="0"/>
              </a:rPr>
              <a:t>/</a:t>
            </a:r>
            <a:br>
              <a:rPr lang="en-US" altLang="ja-JP" sz="1600" dirty="0">
                <a:latin typeface="Courier New" panose="02070309020205020404" pitchFamily="49" charset="0"/>
                <a:cs typeface="Courier New" panose="02070309020205020404" pitchFamily="49" charset="0"/>
              </a:rPr>
            </a:br>
            <a:r>
              <a:rPr lang="en-US" altLang="ja-JP" sz="1600" dirty="0" err="1">
                <a:latin typeface="Courier New" panose="02070309020205020404" pitchFamily="49" charset="0"/>
                <a:cs typeface="Courier New" panose="02070309020205020404" pitchFamily="49" charset="0"/>
              </a:rPr>
              <a:t>delete_all_fs</a:t>
            </a:r>
            <a:endParaRPr lang="en-US" altLang="ja-JP" sz="1600" dirty="0">
              <a:cs typeface="Courier New" panose="02070309020205020404" pitchFamily="49"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0472" y="2725807"/>
            <a:ext cx="4051889" cy="2093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 name="コンテンツ プレースホルダー 1">
            <a:extLst>
              <a:ext uri="{FF2B5EF4-FFF2-40B4-BE49-F238E27FC236}">
                <a16:creationId xmlns:a16="http://schemas.microsoft.com/office/drawing/2014/main" id="{B803DBA3-D443-4B96-93F8-25F7DE2D54EF}"/>
              </a:ext>
            </a:extLst>
          </p:cNvPr>
          <p:cNvSpPr txBox="1">
            <a:spLocks/>
          </p:cNvSpPr>
          <p:nvPr/>
        </p:nvSpPr>
        <p:spPr>
          <a:xfrm>
            <a:off x="292384" y="2933110"/>
            <a:ext cx="8536823" cy="2118575"/>
          </a:xfrm>
          <a:prstGeom prst="rect">
            <a:avLst/>
          </a:prstGeom>
        </p:spPr>
        <p:txBody>
          <a:bodyPr/>
          <a:lstStyle>
            <a:lvl1pPr marL="342900" indent="-342900" algn="l" rtl="0" fontAlgn="base">
              <a:spcBef>
                <a:spcPct val="20000"/>
              </a:spcBef>
              <a:spcAft>
                <a:spcPct val="0"/>
              </a:spcAft>
              <a:buChar char="•"/>
              <a:defRPr kumimoji="1" sz="2400">
                <a:solidFill>
                  <a:schemeClr val="tx1"/>
                </a:solidFill>
                <a:latin typeface="+mn-lt"/>
                <a:ea typeface="+mn-ea"/>
                <a:cs typeface="+mn-cs"/>
              </a:defRPr>
            </a:lvl1pPr>
            <a:lvl2pPr marL="742950" indent="-285750" algn="l" rtl="0" fontAlgn="base">
              <a:spcBef>
                <a:spcPct val="20000"/>
              </a:spcBef>
              <a:spcAft>
                <a:spcPct val="0"/>
              </a:spcAft>
              <a:buChar char="–"/>
              <a:defRPr kumimoji="1" sz="2200">
                <a:solidFill>
                  <a:schemeClr val="tx1"/>
                </a:solidFill>
                <a:latin typeface="+mn-lt"/>
                <a:ea typeface="+mn-ea"/>
              </a:defRPr>
            </a:lvl2pPr>
            <a:lvl3pPr marL="1143000" indent="-228600" algn="l" rtl="0" fontAlgn="base">
              <a:spcBef>
                <a:spcPct val="20000"/>
              </a:spcBef>
              <a:spcAft>
                <a:spcPct val="0"/>
              </a:spcAft>
              <a:buChar char="•"/>
              <a:defRPr kumimoji="1" sz="2000">
                <a:solidFill>
                  <a:schemeClr val="tx1"/>
                </a:solidFill>
                <a:latin typeface="+mn-lt"/>
                <a:ea typeface="+mn-ea"/>
              </a:defRPr>
            </a:lvl3pPr>
            <a:lvl4pPr marL="1600200" indent="-228600" algn="l" rtl="0" fontAlgn="base">
              <a:spcBef>
                <a:spcPct val="20000"/>
              </a:spcBef>
              <a:spcAft>
                <a:spcPct val="0"/>
              </a:spcAft>
              <a:buChar char="–"/>
              <a:defRPr kumimoji="1" sz="1800">
                <a:solidFill>
                  <a:schemeClr val="tx1"/>
                </a:solidFill>
                <a:latin typeface="+mn-lt"/>
                <a:ea typeface="+mn-ea"/>
              </a:defRPr>
            </a:lvl4pPr>
            <a:lvl5pPr marL="2057400" indent="-228600" algn="l" rtl="0" fontAlgn="base">
              <a:spcBef>
                <a:spcPct val="20000"/>
              </a:spcBef>
              <a:spcAft>
                <a:spcPct val="0"/>
              </a:spcAft>
              <a:buChar char="»"/>
              <a:defRPr kumimoji="1" sz="18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800100" lvl="2" indent="0">
              <a:lnSpc>
                <a:spcPct val="100000"/>
              </a:lnSpc>
              <a:buFontTx/>
              <a:buNone/>
            </a:pPr>
            <a:endParaRPr lang="en-US" altLang="ja-JP" sz="1600" kern="0" dirty="0"/>
          </a:p>
          <a:p>
            <a:pPr marL="857250" lvl="1" indent="-457200">
              <a:lnSpc>
                <a:spcPct val="100000"/>
              </a:lnSpc>
              <a:buFont typeface="+mj-lt"/>
              <a:buAutoNum type="arabicPeriod"/>
            </a:pPr>
            <a:endParaRPr lang="en-US" altLang="ja-JP" sz="1800" kern="0" dirty="0"/>
          </a:p>
        </p:txBody>
      </p:sp>
      <p:cxnSp>
        <p:nvCxnSpPr>
          <p:cNvPr id="74" name="Straight Arrow Connector 73"/>
          <p:cNvCxnSpPr/>
          <p:nvPr/>
        </p:nvCxnSpPr>
        <p:spPr>
          <a:xfrm>
            <a:off x="7225882" y="4901914"/>
            <a:ext cx="457550"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7745626" y="4779573"/>
            <a:ext cx="1398374" cy="244682"/>
          </a:xfrm>
          <a:prstGeom prst="rect">
            <a:avLst/>
          </a:prstGeom>
          <a:noFill/>
        </p:spPr>
        <p:txBody>
          <a:bodyPr wrap="square" rtlCol="0">
            <a:spAutoFit/>
          </a:bodyPr>
          <a:lstStyle/>
          <a:p>
            <a:r>
              <a:rPr kumimoji="1" lang="en-US" sz="1100" dirty="0">
                <a:solidFill>
                  <a:schemeClr val="tx1"/>
                </a:solidFill>
                <a:latin typeface="+mn-lt"/>
                <a:ea typeface="+mn-ea"/>
              </a:rPr>
              <a:t>Operation target</a:t>
            </a:r>
          </a:p>
        </p:txBody>
      </p:sp>
      <p:cxnSp>
        <p:nvCxnSpPr>
          <p:cNvPr id="13" name="Straight Arrow Connector 73">
            <a:extLst>
              <a:ext uri="{FF2B5EF4-FFF2-40B4-BE49-F238E27FC236}">
                <a16:creationId xmlns:a16="http://schemas.microsoft.com/office/drawing/2014/main" id="{FE29E162-7802-43E1-AC72-9D7FE8805FB7}"/>
              </a:ext>
            </a:extLst>
          </p:cNvPr>
          <p:cNvCxnSpPr/>
          <p:nvPr/>
        </p:nvCxnSpPr>
        <p:spPr>
          <a:xfrm>
            <a:off x="5060472" y="3377914"/>
            <a:ext cx="457550"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動作設定ボタン: 戻る/前へ 13">
            <a:hlinkClick r:id="rId4" action="ppaction://hlinksldjump" highlightClick="1"/>
            <a:extLst>
              <a:ext uri="{FF2B5EF4-FFF2-40B4-BE49-F238E27FC236}">
                <a16:creationId xmlns:a16="http://schemas.microsoft.com/office/drawing/2014/main" id="{EE7C7996-1DBB-4DC4-8E31-78C8D43D366C}"/>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Tree>
    <p:extLst>
      <p:ext uri="{BB962C8B-B14F-4D97-AF65-F5344CB8AC3E}">
        <p14:creationId xmlns:p14="http://schemas.microsoft.com/office/powerpoint/2010/main" val="354008057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5931432" cy="369332"/>
          </a:xfrm>
        </p:spPr>
        <p:txBody>
          <a:bodyPr wrap="none"/>
          <a:lstStyle/>
          <a:p>
            <a:r>
              <a:rPr lang="en-US" altLang="ja-JP" dirty="0"/>
              <a:t>5-6-1</a:t>
            </a:r>
            <a:r>
              <a:rPr lang="en-US" altLang="ja-JP" b="1" dirty="0">
                <a:solidFill>
                  <a:schemeClr val="tx1"/>
                </a:solidFill>
                <a:latin typeface="+mj-lt"/>
                <a:ea typeface="ＭＳ Ｐゴシック" pitchFamily="50" charset="-128"/>
                <a:cs typeface="Arial" charset="0"/>
              </a:rPr>
              <a:t>. </a:t>
            </a:r>
            <a:r>
              <a:rPr lang="en-US" altLang="ja-JP" dirty="0"/>
              <a:t>After recovery from Disaster (full rebuild)</a:t>
            </a:r>
            <a:endParaRPr kumimoji="1" lang="ja-JP" altLang="en-US" b="1" dirty="0">
              <a:solidFill>
                <a:schemeClr val="tx1"/>
              </a:solidFill>
              <a:latin typeface="+mj-lt"/>
            </a:endParaRPr>
          </a:p>
        </p:txBody>
      </p:sp>
      <p:sp>
        <p:nvSpPr>
          <p:cNvPr id="2" name="コンテンツ プレースホルダー 1">
            <a:extLst>
              <a:ext uri="{FF2B5EF4-FFF2-40B4-BE49-F238E27FC236}">
                <a16:creationId xmlns:a16="http://schemas.microsoft.com/office/drawing/2014/main" id="{B803DBA3-D443-4B96-93F8-25F7DE2D54EF}"/>
              </a:ext>
            </a:extLst>
          </p:cNvPr>
          <p:cNvSpPr>
            <a:spLocks noGrp="1"/>
          </p:cNvSpPr>
          <p:nvPr>
            <p:ph sz="quarter" idx="10"/>
          </p:nvPr>
        </p:nvSpPr>
        <p:spPr>
          <a:xfrm>
            <a:off x="329859" y="744545"/>
            <a:ext cx="8499348" cy="4067297"/>
          </a:xfrm>
        </p:spPr>
        <p:txBody>
          <a:bodyPr/>
          <a:lstStyle/>
          <a:p>
            <a:pPr marL="457200" indent="-457200">
              <a:buFont typeface="+mj-lt"/>
              <a:buAutoNum type="arabicPeriod" startAt="6"/>
            </a:pPr>
            <a:r>
              <a:rPr lang="en-US" altLang="ja-JP" sz="2000" dirty="0"/>
              <a:t>Execute failback</a:t>
            </a:r>
          </a:p>
          <a:p>
            <a:pPr marL="0" indent="0">
              <a:buNone/>
            </a:pPr>
            <a:r>
              <a:rPr lang="en-US" altLang="ja-JP" sz="1800" dirty="0"/>
              <a:t>Where: One of the nodes</a:t>
            </a:r>
          </a:p>
          <a:p>
            <a:pPr marL="0" indent="0">
              <a:buNone/>
            </a:pPr>
            <a:r>
              <a:rPr lang="en-US" altLang="ja-JP" sz="1800" dirty="0"/>
              <a:t>Action:</a:t>
            </a:r>
          </a:p>
          <a:p>
            <a:pPr marL="857250" lvl="1" indent="-457200">
              <a:buFont typeface="+mj-lt"/>
              <a:buAutoNum type="arabicPeriod"/>
            </a:pPr>
            <a:r>
              <a:rPr lang="en-US" altLang="ja-JP" sz="1800" dirty="0">
                <a:cs typeface="Courier New" panose="02070309020205020404" pitchFamily="49" charset="0"/>
              </a:rPr>
              <a:t>Execute the following command</a:t>
            </a:r>
            <a:br>
              <a:rPr lang="en-US" altLang="ja-JP" sz="1800" dirty="0">
                <a:cs typeface="Courier New" panose="02070309020205020404" pitchFamily="49" charset="0"/>
              </a:rPr>
            </a:br>
            <a:r>
              <a:rPr lang="en-US" altLang="ja-JP" sz="1600" dirty="0" err="1">
                <a:latin typeface="Courier New" panose="02070309020205020404" pitchFamily="49" charset="0"/>
                <a:cs typeface="Courier New" panose="02070309020205020404" pitchFamily="49" charset="0"/>
              </a:rPr>
              <a:t>sudo</a:t>
            </a:r>
            <a:r>
              <a:rPr lang="en-US" altLang="ja-JP" sz="1600" dirty="0">
                <a:latin typeface="Courier New" panose="02070309020205020404" pitchFamily="49" charset="0"/>
                <a:cs typeface="Courier New" panose="02070309020205020404" pitchFamily="49" charset="0"/>
              </a:rPr>
              <a:t> </a:t>
            </a:r>
            <a:r>
              <a:rPr lang="en-US" altLang="ja-JP" sz="1600" dirty="0" err="1">
                <a:latin typeface="Courier New" panose="02070309020205020404" pitchFamily="49" charset="0"/>
                <a:cs typeface="Courier New" panose="02070309020205020404" pitchFamily="49" charset="0"/>
              </a:rPr>
              <a:t>maintexec</a:t>
            </a:r>
            <a:r>
              <a:rPr lang="en-US" altLang="ja-JP" sz="1600" dirty="0">
                <a:latin typeface="Courier New" panose="02070309020205020404" pitchFamily="49" charset="0"/>
                <a:cs typeface="Courier New" panose="02070309020205020404" pitchFamily="49" charset="0"/>
              </a:rPr>
              <a:t> </a:t>
            </a:r>
            <a:r>
              <a:rPr lang="en-US" altLang="ja-JP" sz="1600" dirty="0" err="1">
                <a:latin typeface="Courier New" panose="02070309020205020404" pitchFamily="49" charset="0"/>
                <a:cs typeface="Courier New" panose="02070309020205020404" pitchFamily="49" charset="0"/>
              </a:rPr>
              <a:t>foscripts</a:t>
            </a:r>
            <a:r>
              <a:rPr lang="en-US" altLang="ja-JP" sz="1600" dirty="0">
                <a:latin typeface="Courier New" panose="02070309020205020404" pitchFamily="49" charset="0"/>
                <a:cs typeface="Courier New" panose="02070309020205020404" pitchFamily="49" charset="0"/>
              </a:rPr>
              <a:t>/failback</a:t>
            </a:r>
            <a:br>
              <a:rPr lang="en-US" altLang="ja-JP" sz="1600" dirty="0">
                <a:latin typeface="Courier New" panose="02070309020205020404" pitchFamily="49" charset="0"/>
                <a:cs typeface="Courier New" panose="02070309020205020404" pitchFamily="49" charset="0"/>
              </a:rPr>
            </a:br>
            <a:r>
              <a:rPr lang="en-US" altLang="ja-JP" sz="1800" dirty="0">
                <a:cs typeface="Courier New" panose="02070309020205020404" pitchFamily="49" charset="0"/>
              </a:rPr>
              <a:t>The usage is same as “failover” command</a:t>
            </a:r>
            <a:endParaRPr lang="en-US" altLang="ja-JP" sz="1600" dirty="0">
              <a:cs typeface="Courier New" panose="02070309020205020404" pitchFamily="49"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6075" y="2725807"/>
            <a:ext cx="4051889" cy="2093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 name="コンテンツ プレースホルダー 1">
            <a:extLst>
              <a:ext uri="{FF2B5EF4-FFF2-40B4-BE49-F238E27FC236}">
                <a16:creationId xmlns:a16="http://schemas.microsoft.com/office/drawing/2014/main" id="{B803DBA3-D443-4B96-93F8-25F7DE2D54EF}"/>
              </a:ext>
            </a:extLst>
          </p:cNvPr>
          <p:cNvSpPr txBox="1">
            <a:spLocks/>
          </p:cNvSpPr>
          <p:nvPr/>
        </p:nvSpPr>
        <p:spPr>
          <a:xfrm>
            <a:off x="292384" y="2933110"/>
            <a:ext cx="8536823" cy="2118575"/>
          </a:xfrm>
          <a:prstGeom prst="rect">
            <a:avLst/>
          </a:prstGeom>
        </p:spPr>
        <p:txBody>
          <a:bodyPr/>
          <a:lstStyle>
            <a:lvl1pPr marL="342900" indent="-342900" algn="l" rtl="0" fontAlgn="base">
              <a:spcBef>
                <a:spcPct val="20000"/>
              </a:spcBef>
              <a:spcAft>
                <a:spcPct val="0"/>
              </a:spcAft>
              <a:buChar char="•"/>
              <a:defRPr kumimoji="1" sz="2400">
                <a:solidFill>
                  <a:schemeClr val="tx1"/>
                </a:solidFill>
                <a:latin typeface="+mn-lt"/>
                <a:ea typeface="+mn-ea"/>
                <a:cs typeface="+mn-cs"/>
              </a:defRPr>
            </a:lvl1pPr>
            <a:lvl2pPr marL="742950" indent="-285750" algn="l" rtl="0" fontAlgn="base">
              <a:spcBef>
                <a:spcPct val="20000"/>
              </a:spcBef>
              <a:spcAft>
                <a:spcPct val="0"/>
              </a:spcAft>
              <a:buChar char="–"/>
              <a:defRPr kumimoji="1" sz="2200">
                <a:solidFill>
                  <a:schemeClr val="tx1"/>
                </a:solidFill>
                <a:latin typeface="+mn-lt"/>
                <a:ea typeface="+mn-ea"/>
              </a:defRPr>
            </a:lvl2pPr>
            <a:lvl3pPr marL="1143000" indent="-228600" algn="l" rtl="0" fontAlgn="base">
              <a:spcBef>
                <a:spcPct val="20000"/>
              </a:spcBef>
              <a:spcAft>
                <a:spcPct val="0"/>
              </a:spcAft>
              <a:buChar char="•"/>
              <a:defRPr kumimoji="1" sz="2000">
                <a:solidFill>
                  <a:schemeClr val="tx1"/>
                </a:solidFill>
                <a:latin typeface="+mn-lt"/>
                <a:ea typeface="+mn-ea"/>
              </a:defRPr>
            </a:lvl3pPr>
            <a:lvl4pPr marL="1600200" indent="-228600" algn="l" rtl="0" fontAlgn="base">
              <a:spcBef>
                <a:spcPct val="20000"/>
              </a:spcBef>
              <a:spcAft>
                <a:spcPct val="0"/>
              </a:spcAft>
              <a:buChar char="–"/>
              <a:defRPr kumimoji="1" sz="1800">
                <a:solidFill>
                  <a:schemeClr val="tx1"/>
                </a:solidFill>
                <a:latin typeface="+mn-lt"/>
                <a:ea typeface="+mn-ea"/>
              </a:defRPr>
            </a:lvl4pPr>
            <a:lvl5pPr marL="2057400" indent="-228600" algn="l" rtl="0" fontAlgn="base">
              <a:spcBef>
                <a:spcPct val="20000"/>
              </a:spcBef>
              <a:spcAft>
                <a:spcPct val="0"/>
              </a:spcAft>
              <a:buChar char="»"/>
              <a:defRPr kumimoji="1" sz="18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800100" lvl="2" indent="0">
              <a:lnSpc>
                <a:spcPct val="100000"/>
              </a:lnSpc>
              <a:buFontTx/>
              <a:buNone/>
            </a:pPr>
            <a:endParaRPr lang="en-US" altLang="ja-JP" sz="1600" kern="0" dirty="0"/>
          </a:p>
          <a:p>
            <a:pPr marL="857250" lvl="1" indent="-457200">
              <a:lnSpc>
                <a:spcPct val="100000"/>
              </a:lnSpc>
              <a:buFont typeface="+mj-lt"/>
              <a:buAutoNum type="arabicPeriod"/>
            </a:pPr>
            <a:endParaRPr lang="en-US" altLang="ja-JP" sz="1800" kern="0" dirty="0"/>
          </a:p>
        </p:txBody>
      </p:sp>
      <p:cxnSp>
        <p:nvCxnSpPr>
          <p:cNvPr id="74" name="Straight Arrow Connector 73"/>
          <p:cNvCxnSpPr/>
          <p:nvPr/>
        </p:nvCxnSpPr>
        <p:spPr>
          <a:xfrm>
            <a:off x="7225882" y="4901914"/>
            <a:ext cx="457550"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7745626" y="4779573"/>
            <a:ext cx="1398374" cy="244682"/>
          </a:xfrm>
          <a:prstGeom prst="rect">
            <a:avLst/>
          </a:prstGeom>
          <a:noFill/>
        </p:spPr>
        <p:txBody>
          <a:bodyPr wrap="square" rtlCol="0">
            <a:spAutoFit/>
          </a:bodyPr>
          <a:lstStyle/>
          <a:p>
            <a:r>
              <a:rPr kumimoji="1" lang="en-US" sz="1100" dirty="0">
                <a:solidFill>
                  <a:schemeClr val="tx1"/>
                </a:solidFill>
                <a:latin typeface="+mn-lt"/>
                <a:ea typeface="+mn-ea"/>
              </a:rPr>
              <a:t>Operation target</a:t>
            </a:r>
          </a:p>
        </p:txBody>
      </p:sp>
      <p:cxnSp>
        <p:nvCxnSpPr>
          <p:cNvPr id="13" name="Straight Arrow Connector 73">
            <a:extLst>
              <a:ext uri="{FF2B5EF4-FFF2-40B4-BE49-F238E27FC236}">
                <a16:creationId xmlns:a16="http://schemas.microsoft.com/office/drawing/2014/main" id="{78AF6CDB-25BE-48F4-8897-6BF9BDEC547E}"/>
              </a:ext>
            </a:extLst>
          </p:cNvPr>
          <p:cNvCxnSpPr/>
          <p:nvPr/>
        </p:nvCxnSpPr>
        <p:spPr>
          <a:xfrm>
            <a:off x="4886075" y="3370099"/>
            <a:ext cx="457550"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75">
            <a:extLst>
              <a:ext uri="{FF2B5EF4-FFF2-40B4-BE49-F238E27FC236}">
                <a16:creationId xmlns:a16="http://schemas.microsoft.com/office/drawing/2014/main" id="{880B5685-3DF1-47AA-B4D4-0B6AE70141D6}"/>
              </a:ext>
            </a:extLst>
          </p:cNvPr>
          <p:cNvSpPr txBox="1"/>
          <p:nvPr/>
        </p:nvSpPr>
        <p:spPr>
          <a:xfrm>
            <a:off x="47479" y="2874773"/>
            <a:ext cx="4689413" cy="1549270"/>
          </a:xfrm>
          <a:prstGeom prst="rect">
            <a:avLst/>
          </a:prstGeom>
          <a:noFill/>
          <a:ln>
            <a:solidFill>
              <a:schemeClr val="tx1"/>
            </a:solidFill>
          </a:ln>
        </p:spPr>
        <p:txBody>
          <a:bodyPr wrap="square" rtlCol="0">
            <a:spAutoFit/>
          </a:bodyPr>
          <a:lstStyle/>
          <a:p>
            <a:pPr marL="85725" lvl="1"/>
            <a:r>
              <a:rPr lang="en-US" sz="700" dirty="0">
                <a:solidFill>
                  <a:schemeClr val="tx1"/>
                </a:solidFill>
                <a:latin typeface="Courier New"/>
                <a:cs typeface="Courier New"/>
              </a:rPr>
              <a:t>nasroot@DT235001063:~$ </a:t>
            </a:r>
            <a:r>
              <a:rPr lang="en-US" sz="700" dirty="0" err="1">
                <a:solidFill>
                  <a:schemeClr val="tx1"/>
                </a:solidFill>
                <a:latin typeface="Courier New"/>
                <a:cs typeface="Courier New"/>
              </a:rPr>
              <a:t>sudo</a:t>
            </a:r>
            <a:r>
              <a:rPr lang="en-US" sz="700" dirty="0">
                <a:solidFill>
                  <a:schemeClr val="tx1"/>
                </a:solidFill>
                <a:latin typeface="Courier New"/>
                <a:cs typeface="Courier New"/>
              </a:rPr>
              <a:t> </a:t>
            </a:r>
            <a:r>
              <a:rPr lang="en-US" sz="700" dirty="0" err="1">
                <a:solidFill>
                  <a:schemeClr val="tx1"/>
                </a:solidFill>
                <a:latin typeface="Courier New"/>
                <a:cs typeface="Courier New"/>
              </a:rPr>
              <a:t>maintexec</a:t>
            </a:r>
            <a:r>
              <a:rPr lang="en-US" sz="700" dirty="0">
                <a:solidFill>
                  <a:schemeClr val="tx1"/>
                </a:solidFill>
                <a:latin typeface="Courier New"/>
                <a:cs typeface="Courier New"/>
              </a:rPr>
              <a:t> </a:t>
            </a:r>
            <a:r>
              <a:rPr lang="en-US" sz="700" dirty="0" err="1">
                <a:solidFill>
                  <a:schemeClr val="tx1"/>
                </a:solidFill>
                <a:latin typeface="Courier New"/>
                <a:cs typeface="Courier New"/>
              </a:rPr>
              <a:t>foscripts</a:t>
            </a:r>
            <a:r>
              <a:rPr lang="en-US" sz="700" dirty="0">
                <a:solidFill>
                  <a:schemeClr val="tx1"/>
                </a:solidFill>
                <a:latin typeface="Courier New"/>
                <a:cs typeface="Courier New"/>
              </a:rPr>
              <a:t>/failback </a:t>
            </a:r>
          </a:p>
          <a:p>
            <a:pPr marL="85725" lvl="1"/>
            <a:endParaRPr lang="en-US" sz="700" dirty="0">
              <a:solidFill>
                <a:schemeClr val="tx1"/>
              </a:solidFill>
              <a:latin typeface="Courier New"/>
              <a:cs typeface="Courier New"/>
            </a:endParaRPr>
          </a:p>
          <a:p>
            <a:pPr marL="85725" lvl="1"/>
            <a:r>
              <a:rPr lang="en-US" sz="700" dirty="0">
                <a:solidFill>
                  <a:schemeClr val="tx1"/>
                </a:solidFill>
                <a:latin typeface="Courier New"/>
                <a:cs typeface="Courier New"/>
              </a:rPr>
              <a:t>----- Defined pair groups -----</a:t>
            </a:r>
          </a:p>
          <a:p>
            <a:pPr marL="85725" lvl="1"/>
            <a:endParaRPr lang="en-US" sz="700" dirty="0">
              <a:solidFill>
                <a:schemeClr val="tx1"/>
              </a:solidFill>
              <a:latin typeface="Courier New"/>
              <a:cs typeface="Courier New"/>
            </a:endParaRPr>
          </a:p>
          <a:p>
            <a:pPr marL="85725" lvl="1"/>
            <a:r>
              <a:rPr lang="en-US" sz="700" dirty="0">
                <a:solidFill>
                  <a:schemeClr val="tx1"/>
                </a:solidFill>
                <a:latin typeface="Courier New"/>
                <a:cs typeface="Courier New"/>
              </a:rPr>
              <a:t>*** There is no pair groups defined. ***</a:t>
            </a:r>
          </a:p>
          <a:p>
            <a:pPr marL="85725" lvl="1"/>
            <a:endParaRPr lang="en-US" sz="700" dirty="0">
              <a:solidFill>
                <a:schemeClr val="tx1"/>
              </a:solidFill>
              <a:latin typeface="Courier New"/>
              <a:cs typeface="Courier New"/>
            </a:endParaRPr>
          </a:p>
          <a:p>
            <a:pPr marL="85725" lvl="1"/>
            <a:endParaRPr lang="en-US" sz="700" dirty="0">
              <a:solidFill>
                <a:schemeClr val="tx1"/>
              </a:solidFill>
              <a:latin typeface="Courier New"/>
              <a:cs typeface="Courier New"/>
            </a:endParaRPr>
          </a:p>
          <a:p>
            <a:pPr marL="85725" lvl="1"/>
            <a:r>
              <a:rPr lang="en-US" sz="700" dirty="0">
                <a:solidFill>
                  <a:schemeClr val="tx1"/>
                </a:solidFill>
                <a:latin typeface="Courier New"/>
                <a:cs typeface="Courier New"/>
              </a:rPr>
              <a:t>&gt;&gt;&gt; Select a pair(s) to failback.</a:t>
            </a:r>
          </a:p>
          <a:p>
            <a:pPr marL="85725" lvl="1"/>
            <a:endParaRPr lang="en-US" sz="700" dirty="0">
              <a:solidFill>
                <a:schemeClr val="tx1"/>
              </a:solidFill>
              <a:latin typeface="Courier New"/>
              <a:cs typeface="Courier New"/>
            </a:endParaRPr>
          </a:p>
          <a:p>
            <a:pPr marL="85725" lvl="1"/>
            <a:r>
              <a:rPr lang="en-US" sz="700" dirty="0">
                <a:solidFill>
                  <a:schemeClr val="tx1"/>
                </a:solidFill>
                <a:latin typeface="Courier New"/>
                <a:cs typeface="Courier New"/>
              </a:rPr>
              <a:t>Defined pairs:</a:t>
            </a:r>
          </a:p>
          <a:p>
            <a:pPr marL="85725" lvl="1"/>
            <a:r>
              <a:rPr lang="en-US" sz="700" dirty="0">
                <a:solidFill>
                  <a:schemeClr val="tx1"/>
                </a:solidFill>
                <a:latin typeface="Courier New"/>
                <a:cs typeface="Courier New"/>
              </a:rPr>
              <a:t>        1. 10.213.137.206 - 10.213.137.182</a:t>
            </a:r>
          </a:p>
          <a:p>
            <a:pPr marL="85725" lvl="1"/>
            <a:r>
              <a:rPr lang="en-US" sz="700" dirty="0">
                <a:solidFill>
                  <a:schemeClr val="tx1"/>
                </a:solidFill>
                <a:latin typeface="Courier New"/>
                <a:cs typeface="Courier New"/>
              </a:rPr>
              <a:t>        2. 10.213.137.132 - 10.213.137.247</a:t>
            </a:r>
          </a:p>
          <a:p>
            <a:pPr marL="85725" lvl="1"/>
            <a:r>
              <a:rPr lang="en-US" sz="700" dirty="0">
                <a:solidFill>
                  <a:schemeClr val="tx1"/>
                </a:solidFill>
                <a:latin typeface="Courier New"/>
                <a:cs typeface="Courier New"/>
              </a:rPr>
              <a:t>        3. 10.213.137.133 - 10.213.137.248</a:t>
            </a:r>
          </a:p>
          <a:p>
            <a:pPr marL="85725" lvl="1"/>
            <a:endParaRPr lang="en-US" sz="700" dirty="0">
              <a:solidFill>
                <a:schemeClr val="tx1"/>
              </a:solidFill>
              <a:latin typeface="Courier New"/>
              <a:cs typeface="Courier New"/>
            </a:endParaRPr>
          </a:p>
          <a:p>
            <a:pPr marL="85725" lvl="1"/>
            <a:r>
              <a:rPr lang="en-US" sz="700" dirty="0">
                <a:solidFill>
                  <a:schemeClr val="tx1"/>
                </a:solidFill>
                <a:latin typeface="Courier New"/>
                <a:cs typeface="Courier New"/>
              </a:rPr>
              <a:t>Select a pair(s) (separate with comma for multiple selection) [1-3]: 1,2,3</a:t>
            </a:r>
          </a:p>
        </p:txBody>
      </p:sp>
      <p:sp>
        <p:nvSpPr>
          <p:cNvPr id="15" name="動作設定ボタン: 戻る/前へ 14">
            <a:hlinkClick r:id="rId4" action="ppaction://hlinksldjump" highlightClick="1"/>
            <a:extLst>
              <a:ext uri="{FF2B5EF4-FFF2-40B4-BE49-F238E27FC236}">
                <a16:creationId xmlns:a16="http://schemas.microsoft.com/office/drawing/2014/main" id="{98C58CE9-E333-4EE8-9156-2A8E8CC81012}"/>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Tree>
    <p:extLst>
      <p:ext uri="{BB962C8B-B14F-4D97-AF65-F5344CB8AC3E}">
        <p14:creationId xmlns:p14="http://schemas.microsoft.com/office/powerpoint/2010/main" val="420205941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5931432" cy="369332"/>
          </a:xfrm>
        </p:spPr>
        <p:txBody>
          <a:bodyPr wrap="none"/>
          <a:lstStyle/>
          <a:p>
            <a:r>
              <a:rPr lang="en-US" altLang="ja-JP" dirty="0"/>
              <a:t>5-6-1</a:t>
            </a:r>
            <a:r>
              <a:rPr lang="en-US" altLang="ja-JP" b="1" dirty="0">
                <a:solidFill>
                  <a:schemeClr val="tx1"/>
                </a:solidFill>
                <a:latin typeface="+mj-lt"/>
                <a:ea typeface="ＭＳ Ｐゴシック" pitchFamily="50" charset="-128"/>
                <a:cs typeface="Arial" charset="0"/>
              </a:rPr>
              <a:t>. </a:t>
            </a:r>
            <a:r>
              <a:rPr lang="en-US" altLang="ja-JP" dirty="0"/>
              <a:t>After recovery from Disaster (full rebuild)</a:t>
            </a:r>
            <a:endParaRPr kumimoji="1" lang="ja-JP" altLang="en-US" b="1" dirty="0">
              <a:solidFill>
                <a:schemeClr val="tx1"/>
              </a:solidFill>
              <a:latin typeface="+mj-lt"/>
            </a:endParaRPr>
          </a:p>
        </p:txBody>
      </p:sp>
      <p:sp>
        <p:nvSpPr>
          <p:cNvPr id="2" name="コンテンツ プレースホルダー 1">
            <a:extLst>
              <a:ext uri="{FF2B5EF4-FFF2-40B4-BE49-F238E27FC236}">
                <a16:creationId xmlns:a16="http://schemas.microsoft.com/office/drawing/2014/main" id="{B803DBA3-D443-4B96-93F8-25F7DE2D54EF}"/>
              </a:ext>
            </a:extLst>
          </p:cNvPr>
          <p:cNvSpPr>
            <a:spLocks noGrp="1"/>
          </p:cNvSpPr>
          <p:nvPr>
            <p:ph sz="quarter" idx="10"/>
          </p:nvPr>
        </p:nvSpPr>
        <p:spPr>
          <a:xfrm>
            <a:off x="329859" y="744545"/>
            <a:ext cx="8499348" cy="4067297"/>
          </a:xfrm>
        </p:spPr>
        <p:txBody>
          <a:bodyPr/>
          <a:lstStyle/>
          <a:p>
            <a:pPr marL="457200" indent="-457200">
              <a:buFont typeface="+mj-lt"/>
              <a:buAutoNum type="arabicPeriod" startAt="7"/>
            </a:pPr>
            <a:r>
              <a:rPr lang="en-US" altLang="ja-JP" sz="2000" dirty="0"/>
              <a:t>Confirm all failback completed successfully, and “complete” failback</a:t>
            </a:r>
          </a:p>
          <a:p>
            <a:pPr marL="0" indent="0">
              <a:buNone/>
            </a:pPr>
            <a:r>
              <a:rPr lang="en-US" altLang="ja-JP" sz="1800" dirty="0"/>
              <a:t>Where: Each primary node that you executed failback</a:t>
            </a:r>
          </a:p>
          <a:p>
            <a:pPr marL="0" indent="0">
              <a:buNone/>
            </a:pPr>
            <a:r>
              <a:rPr lang="en-US" altLang="ja-JP" sz="1800" dirty="0"/>
              <a:t>Action:</a:t>
            </a:r>
          </a:p>
          <a:p>
            <a:pPr marL="857250" lvl="1" indent="-457200">
              <a:buFont typeface="+mj-lt"/>
              <a:buAutoNum type="arabicPeriod"/>
            </a:pPr>
            <a:r>
              <a:rPr lang="en-US" altLang="ja-JP" sz="1800" dirty="0">
                <a:cs typeface="Courier New" panose="02070309020205020404" pitchFamily="49" charset="0"/>
              </a:rPr>
              <a:t>Confirm all resources are running as expected on each primary node</a:t>
            </a:r>
            <a:br>
              <a:rPr lang="en-US" altLang="ja-JP" sz="1800" dirty="0">
                <a:cs typeface="Courier New" panose="02070309020205020404" pitchFamily="49" charset="0"/>
              </a:rPr>
            </a:br>
            <a:r>
              <a:rPr lang="en-US" altLang="ja-JP" sz="1800" dirty="0">
                <a:cs typeface="Courier New" panose="02070309020205020404" pitchFamily="49" charset="0"/>
              </a:rPr>
              <a:t>(Share access, migration task status)</a:t>
            </a:r>
          </a:p>
          <a:p>
            <a:pPr marL="857250" lvl="1" indent="-457200">
              <a:buFont typeface="+mj-lt"/>
              <a:buAutoNum type="arabicPeriod"/>
            </a:pPr>
            <a:r>
              <a:rPr lang="en-US" altLang="ja-JP" sz="1800" dirty="0">
                <a:cs typeface="Courier New" panose="02070309020205020404" pitchFamily="49" charset="0"/>
              </a:rPr>
              <a:t>After you confirmed #1, execute the following command </a:t>
            </a:r>
            <a:br>
              <a:rPr lang="en-US" altLang="ja-JP" sz="1800" dirty="0">
                <a:cs typeface="Courier New" panose="02070309020205020404" pitchFamily="49" charset="0"/>
              </a:rPr>
            </a:br>
            <a:r>
              <a:rPr lang="en-US" altLang="ja-JP" sz="1600" dirty="0" err="1">
                <a:latin typeface="Courier New" panose="02070309020205020404" pitchFamily="49" charset="0"/>
                <a:cs typeface="Courier New" panose="02070309020205020404" pitchFamily="49" charset="0"/>
              </a:rPr>
              <a:t>sudo</a:t>
            </a:r>
            <a:r>
              <a:rPr lang="en-US" altLang="ja-JP" sz="1600" dirty="0">
                <a:latin typeface="Courier New" panose="02070309020205020404" pitchFamily="49" charset="0"/>
                <a:cs typeface="Courier New" panose="02070309020205020404" pitchFamily="49" charset="0"/>
              </a:rPr>
              <a:t> </a:t>
            </a:r>
            <a:r>
              <a:rPr lang="en-US" altLang="ja-JP" sz="1600" dirty="0" err="1">
                <a:latin typeface="Courier New" panose="02070309020205020404" pitchFamily="49" charset="0"/>
                <a:cs typeface="Courier New" panose="02070309020205020404" pitchFamily="49" charset="0"/>
              </a:rPr>
              <a:t>maintexec</a:t>
            </a:r>
            <a:r>
              <a:rPr lang="en-US" altLang="ja-JP" sz="1600" dirty="0">
                <a:latin typeface="Courier New" panose="02070309020205020404" pitchFamily="49" charset="0"/>
                <a:cs typeface="Courier New" panose="02070309020205020404" pitchFamily="49" charset="0"/>
              </a:rPr>
              <a:t> </a:t>
            </a:r>
            <a:r>
              <a:rPr lang="en-US" altLang="ja-JP" sz="1600" dirty="0" err="1">
                <a:latin typeface="Courier New" panose="02070309020205020404" pitchFamily="49" charset="0"/>
                <a:cs typeface="Courier New" panose="02070309020205020404" pitchFamily="49" charset="0"/>
              </a:rPr>
              <a:t>foscripts</a:t>
            </a:r>
            <a:r>
              <a:rPr lang="en-US" altLang="ja-JP" sz="1600" dirty="0">
                <a:latin typeface="Courier New" panose="02070309020205020404" pitchFamily="49" charset="0"/>
                <a:cs typeface="Courier New" panose="02070309020205020404" pitchFamily="49" charset="0"/>
              </a:rPr>
              <a:t>/</a:t>
            </a:r>
            <a:r>
              <a:rPr lang="en-US" altLang="ja-JP" sz="1600" dirty="0" err="1">
                <a:latin typeface="Courier New" panose="02070309020205020404" pitchFamily="49" charset="0"/>
                <a:cs typeface="Courier New" panose="02070309020205020404" pitchFamily="49" charset="0"/>
              </a:rPr>
              <a:t>complete_failback</a:t>
            </a:r>
            <a:br>
              <a:rPr lang="en-US" altLang="ja-JP" sz="1600" dirty="0">
                <a:latin typeface="Courier New" panose="02070309020205020404" pitchFamily="49" charset="0"/>
                <a:cs typeface="Courier New" panose="02070309020205020404" pitchFamily="49" charset="0"/>
              </a:rPr>
            </a:br>
            <a:r>
              <a:rPr lang="en-US" altLang="ja-JP" sz="1800" dirty="0">
                <a:cs typeface="Courier New" panose="02070309020205020404" pitchFamily="49" charset="0"/>
              </a:rPr>
              <a:t>Until this command is executed,</a:t>
            </a:r>
            <a:br>
              <a:rPr lang="en-US" altLang="ja-JP" sz="1800" dirty="0">
                <a:cs typeface="Courier New" panose="02070309020205020404" pitchFamily="49" charset="0"/>
              </a:rPr>
            </a:br>
            <a:r>
              <a:rPr lang="en-US" altLang="ja-JP" sz="1800" dirty="0">
                <a:cs typeface="Courier New" panose="02070309020205020404" pitchFamily="49" charset="0"/>
              </a:rPr>
              <a:t>scheduled backup configuration does</a:t>
            </a:r>
            <a:br>
              <a:rPr lang="en-US" altLang="ja-JP" sz="1800" dirty="0">
                <a:cs typeface="Courier New" panose="02070309020205020404" pitchFamily="49" charset="0"/>
              </a:rPr>
            </a:br>
            <a:r>
              <a:rPr lang="en-US" altLang="ja-JP" sz="1800" dirty="0">
                <a:cs typeface="Courier New" panose="02070309020205020404" pitchFamily="49" charset="0"/>
              </a:rPr>
              <a:t>not work (to avoid backing up any</a:t>
            </a:r>
            <a:br>
              <a:rPr lang="en-US" altLang="ja-JP" sz="1800" dirty="0">
                <a:cs typeface="Courier New" panose="02070309020205020404" pitchFamily="49" charset="0"/>
              </a:rPr>
            </a:br>
            <a:r>
              <a:rPr lang="en-US" altLang="ja-JP" sz="1800" dirty="0">
                <a:cs typeface="Courier New" panose="02070309020205020404" pitchFamily="49" charset="0"/>
              </a:rPr>
              <a:t>resources with “wrong” status)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4190" y="2725807"/>
            <a:ext cx="4051889" cy="2093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 name="コンテンツ プレースホルダー 1">
            <a:extLst>
              <a:ext uri="{FF2B5EF4-FFF2-40B4-BE49-F238E27FC236}">
                <a16:creationId xmlns:a16="http://schemas.microsoft.com/office/drawing/2014/main" id="{B803DBA3-D443-4B96-93F8-25F7DE2D54EF}"/>
              </a:ext>
            </a:extLst>
          </p:cNvPr>
          <p:cNvSpPr txBox="1">
            <a:spLocks/>
          </p:cNvSpPr>
          <p:nvPr/>
        </p:nvSpPr>
        <p:spPr>
          <a:xfrm>
            <a:off x="292384" y="2933110"/>
            <a:ext cx="8536823" cy="2118575"/>
          </a:xfrm>
          <a:prstGeom prst="rect">
            <a:avLst/>
          </a:prstGeom>
        </p:spPr>
        <p:txBody>
          <a:bodyPr/>
          <a:lstStyle>
            <a:lvl1pPr marL="342900" indent="-342900" algn="l" rtl="0" fontAlgn="base">
              <a:spcBef>
                <a:spcPct val="20000"/>
              </a:spcBef>
              <a:spcAft>
                <a:spcPct val="0"/>
              </a:spcAft>
              <a:buChar char="•"/>
              <a:defRPr kumimoji="1" sz="2400">
                <a:solidFill>
                  <a:schemeClr val="tx1"/>
                </a:solidFill>
                <a:latin typeface="+mn-lt"/>
                <a:ea typeface="+mn-ea"/>
                <a:cs typeface="+mn-cs"/>
              </a:defRPr>
            </a:lvl1pPr>
            <a:lvl2pPr marL="742950" indent="-285750" algn="l" rtl="0" fontAlgn="base">
              <a:spcBef>
                <a:spcPct val="20000"/>
              </a:spcBef>
              <a:spcAft>
                <a:spcPct val="0"/>
              </a:spcAft>
              <a:buChar char="–"/>
              <a:defRPr kumimoji="1" sz="2200">
                <a:solidFill>
                  <a:schemeClr val="tx1"/>
                </a:solidFill>
                <a:latin typeface="+mn-lt"/>
                <a:ea typeface="+mn-ea"/>
              </a:defRPr>
            </a:lvl2pPr>
            <a:lvl3pPr marL="1143000" indent="-228600" algn="l" rtl="0" fontAlgn="base">
              <a:spcBef>
                <a:spcPct val="20000"/>
              </a:spcBef>
              <a:spcAft>
                <a:spcPct val="0"/>
              </a:spcAft>
              <a:buChar char="•"/>
              <a:defRPr kumimoji="1" sz="2000">
                <a:solidFill>
                  <a:schemeClr val="tx1"/>
                </a:solidFill>
                <a:latin typeface="+mn-lt"/>
                <a:ea typeface="+mn-ea"/>
              </a:defRPr>
            </a:lvl3pPr>
            <a:lvl4pPr marL="1600200" indent="-228600" algn="l" rtl="0" fontAlgn="base">
              <a:spcBef>
                <a:spcPct val="20000"/>
              </a:spcBef>
              <a:spcAft>
                <a:spcPct val="0"/>
              </a:spcAft>
              <a:buChar char="–"/>
              <a:defRPr kumimoji="1" sz="1800">
                <a:solidFill>
                  <a:schemeClr val="tx1"/>
                </a:solidFill>
                <a:latin typeface="+mn-lt"/>
                <a:ea typeface="+mn-ea"/>
              </a:defRPr>
            </a:lvl4pPr>
            <a:lvl5pPr marL="2057400" indent="-228600" algn="l" rtl="0" fontAlgn="base">
              <a:spcBef>
                <a:spcPct val="20000"/>
              </a:spcBef>
              <a:spcAft>
                <a:spcPct val="0"/>
              </a:spcAft>
              <a:buChar char="»"/>
              <a:defRPr kumimoji="1" sz="18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800100" lvl="2" indent="0">
              <a:lnSpc>
                <a:spcPct val="100000"/>
              </a:lnSpc>
              <a:buFontTx/>
              <a:buNone/>
            </a:pPr>
            <a:endParaRPr lang="en-US" altLang="ja-JP" sz="1600" kern="0" dirty="0"/>
          </a:p>
          <a:p>
            <a:pPr marL="857250" lvl="1" indent="-457200">
              <a:lnSpc>
                <a:spcPct val="100000"/>
              </a:lnSpc>
              <a:buFont typeface="+mj-lt"/>
              <a:buAutoNum type="arabicPeriod"/>
            </a:pPr>
            <a:endParaRPr lang="en-US" altLang="ja-JP" sz="1800" kern="0" dirty="0"/>
          </a:p>
        </p:txBody>
      </p:sp>
      <p:cxnSp>
        <p:nvCxnSpPr>
          <p:cNvPr id="74" name="Straight Arrow Connector 73"/>
          <p:cNvCxnSpPr/>
          <p:nvPr/>
        </p:nvCxnSpPr>
        <p:spPr>
          <a:xfrm>
            <a:off x="7225882" y="4901914"/>
            <a:ext cx="457550"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7745626" y="4779573"/>
            <a:ext cx="1398374" cy="244682"/>
          </a:xfrm>
          <a:prstGeom prst="rect">
            <a:avLst/>
          </a:prstGeom>
          <a:noFill/>
        </p:spPr>
        <p:txBody>
          <a:bodyPr wrap="square" rtlCol="0">
            <a:spAutoFit/>
          </a:bodyPr>
          <a:lstStyle/>
          <a:p>
            <a:r>
              <a:rPr kumimoji="1" lang="en-US" sz="1100" dirty="0">
                <a:solidFill>
                  <a:schemeClr val="tx1"/>
                </a:solidFill>
                <a:latin typeface="+mn-lt"/>
                <a:ea typeface="+mn-ea"/>
              </a:rPr>
              <a:t>Operation target</a:t>
            </a:r>
          </a:p>
        </p:txBody>
      </p:sp>
      <p:cxnSp>
        <p:nvCxnSpPr>
          <p:cNvPr id="13" name="Straight Arrow Connector 73">
            <a:extLst>
              <a:ext uri="{FF2B5EF4-FFF2-40B4-BE49-F238E27FC236}">
                <a16:creationId xmlns:a16="http://schemas.microsoft.com/office/drawing/2014/main" id="{78AF6CDB-25BE-48F4-8897-6BF9BDEC547E}"/>
              </a:ext>
            </a:extLst>
          </p:cNvPr>
          <p:cNvCxnSpPr/>
          <p:nvPr/>
        </p:nvCxnSpPr>
        <p:spPr>
          <a:xfrm>
            <a:off x="5034190" y="3370099"/>
            <a:ext cx="457550"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75">
            <a:extLst>
              <a:ext uri="{FF2B5EF4-FFF2-40B4-BE49-F238E27FC236}">
                <a16:creationId xmlns:a16="http://schemas.microsoft.com/office/drawing/2014/main" id="{880B5685-3DF1-47AA-B4D4-0B6AE70141D6}"/>
              </a:ext>
            </a:extLst>
          </p:cNvPr>
          <p:cNvSpPr txBox="1"/>
          <p:nvPr/>
        </p:nvSpPr>
        <p:spPr>
          <a:xfrm>
            <a:off x="47479" y="4207528"/>
            <a:ext cx="4689413" cy="482824"/>
          </a:xfrm>
          <a:prstGeom prst="rect">
            <a:avLst/>
          </a:prstGeom>
          <a:noFill/>
          <a:ln>
            <a:solidFill>
              <a:schemeClr val="tx1"/>
            </a:solidFill>
          </a:ln>
        </p:spPr>
        <p:txBody>
          <a:bodyPr wrap="square" rtlCol="0">
            <a:spAutoFit/>
          </a:bodyPr>
          <a:lstStyle/>
          <a:p>
            <a:pPr marL="85725" lvl="1"/>
            <a:r>
              <a:rPr lang="en-US" sz="700" dirty="0">
                <a:solidFill>
                  <a:schemeClr val="tx1"/>
                </a:solidFill>
                <a:latin typeface="Courier New"/>
                <a:cs typeface="Courier New"/>
              </a:rPr>
              <a:t>nasroot@HDITEST206:~$ </a:t>
            </a:r>
            <a:r>
              <a:rPr lang="en-US" sz="700" dirty="0" err="1">
                <a:solidFill>
                  <a:schemeClr val="tx1"/>
                </a:solidFill>
                <a:latin typeface="Courier New"/>
                <a:cs typeface="Courier New"/>
              </a:rPr>
              <a:t>sudo</a:t>
            </a:r>
            <a:r>
              <a:rPr lang="en-US" sz="700" dirty="0">
                <a:solidFill>
                  <a:schemeClr val="tx1"/>
                </a:solidFill>
                <a:latin typeface="Courier New"/>
                <a:cs typeface="Courier New"/>
              </a:rPr>
              <a:t> </a:t>
            </a:r>
            <a:r>
              <a:rPr lang="en-US" sz="700" dirty="0" err="1">
                <a:solidFill>
                  <a:schemeClr val="tx1"/>
                </a:solidFill>
                <a:latin typeface="Courier New"/>
                <a:cs typeface="Courier New"/>
              </a:rPr>
              <a:t>maintexec</a:t>
            </a:r>
            <a:r>
              <a:rPr lang="en-US" sz="700" dirty="0">
                <a:solidFill>
                  <a:schemeClr val="tx1"/>
                </a:solidFill>
                <a:latin typeface="Courier New"/>
                <a:cs typeface="Courier New"/>
              </a:rPr>
              <a:t> </a:t>
            </a:r>
            <a:r>
              <a:rPr lang="en-US" sz="700" dirty="0" err="1">
                <a:solidFill>
                  <a:schemeClr val="tx1"/>
                </a:solidFill>
                <a:latin typeface="Courier New"/>
                <a:cs typeface="Courier New"/>
              </a:rPr>
              <a:t>foscripts</a:t>
            </a:r>
            <a:r>
              <a:rPr lang="en-US" sz="700" dirty="0">
                <a:solidFill>
                  <a:schemeClr val="tx1"/>
                </a:solidFill>
                <a:latin typeface="Courier New"/>
                <a:cs typeface="Courier New"/>
              </a:rPr>
              <a:t>/</a:t>
            </a:r>
            <a:r>
              <a:rPr lang="en-US" sz="700" dirty="0" err="1">
                <a:solidFill>
                  <a:schemeClr val="tx1"/>
                </a:solidFill>
                <a:latin typeface="Courier New"/>
                <a:cs typeface="Courier New"/>
              </a:rPr>
              <a:t>complete_failback</a:t>
            </a:r>
            <a:r>
              <a:rPr lang="en-US" sz="700" dirty="0">
                <a:solidFill>
                  <a:schemeClr val="tx1"/>
                </a:solidFill>
                <a:latin typeface="Courier New"/>
                <a:cs typeface="Courier New"/>
              </a:rPr>
              <a:t>                   </a:t>
            </a:r>
          </a:p>
          <a:p>
            <a:pPr marL="85725" lvl="1"/>
            <a:r>
              <a:rPr lang="en-US" sz="700" dirty="0">
                <a:solidFill>
                  <a:schemeClr val="tx1"/>
                </a:solidFill>
                <a:latin typeface="Courier New"/>
                <a:cs typeface="Courier New"/>
              </a:rPr>
              <a:t>2018-10-05 11:04:40 JST: HDITEST206: Enabling execution of </a:t>
            </a:r>
            <a:r>
              <a:rPr lang="en-US" sz="700" dirty="0" err="1">
                <a:solidFill>
                  <a:schemeClr val="tx1"/>
                </a:solidFill>
                <a:latin typeface="Courier New"/>
                <a:cs typeface="Courier New"/>
              </a:rPr>
              <a:t>backup_configs</a:t>
            </a:r>
            <a:r>
              <a:rPr lang="en-US" sz="700" dirty="0">
                <a:solidFill>
                  <a:schemeClr val="tx1"/>
                </a:solidFill>
                <a:latin typeface="Courier New"/>
                <a:cs typeface="Courier New"/>
              </a:rPr>
              <a:t> on this node ...                                                                      </a:t>
            </a:r>
          </a:p>
          <a:p>
            <a:pPr marL="85725" lvl="1"/>
            <a:r>
              <a:rPr lang="en-US" sz="700" dirty="0">
                <a:solidFill>
                  <a:schemeClr val="tx1"/>
                </a:solidFill>
                <a:latin typeface="Courier New"/>
                <a:cs typeface="Courier New"/>
              </a:rPr>
              <a:t>nasroot@HDITEST206:~$</a:t>
            </a:r>
          </a:p>
        </p:txBody>
      </p:sp>
      <p:cxnSp>
        <p:nvCxnSpPr>
          <p:cNvPr id="10" name="Straight Arrow Connector 73">
            <a:extLst>
              <a:ext uri="{FF2B5EF4-FFF2-40B4-BE49-F238E27FC236}">
                <a16:creationId xmlns:a16="http://schemas.microsoft.com/office/drawing/2014/main" id="{23EDAF5F-A3D4-456B-94E3-B41E63A55B59}"/>
              </a:ext>
            </a:extLst>
          </p:cNvPr>
          <p:cNvCxnSpPr/>
          <p:nvPr/>
        </p:nvCxnSpPr>
        <p:spPr>
          <a:xfrm>
            <a:off x="5135790" y="3628007"/>
            <a:ext cx="457550"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73">
            <a:extLst>
              <a:ext uri="{FF2B5EF4-FFF2-40B4-BE49-F238E27FC236}">
                <a16:creationId xmlns:a16="http://schemas.microsoft.com/office/drawing/2014/main" id="{282D24F0-CF99-4A5E-A2F5-4EF67845ADD9}"/>
              </a:ext>
            </a:extLst>
          </p:cNvPr>
          <p:cNvCxnSpPr/>
          <p:nvPr/>
        </p:nvCxnSpPr>
        <p:spPr>
          <a:xfrm>
            <a:off x="5262965" y="3807761"/>
            <a:ext cx="457550"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動作設定ボタン: 戻る/前へ 14">
            <a:hlinkClick r:id="rId4" action="ppaction://hlinksldjump" highlightClick="1"/>
            <a:extLst>
              <a:ext uri="{FF2B5EF4-FFF2-40B4-BE49-F238E27FC236}">
                <a16:creationId xmlns:a16="http://schemas.microsoft.com/office/drawing/2014/main" id="{E5F07FB1-4C28-48D0-BC53-BE7A1A99664D}"/>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Tree>
    <p:extLst>
      <p:ext uri="{BB962C8B-B14F-4D97-AF65-F5344CB8AC3E}">
        <p14:creationId xmlns:p14="http://schemas.microsoft.com/office/powerpoint/2010/main" val="25115408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5931432" cy="369332"/>
          </a:xfrm>
        </p:spPr>
        <p:txBody>
          <a:bodyPr wrap="none"/>
          <a:lstStyle/>
          <a:p>
            <a:r>
              <a:rPr lang="en-US" altLang="ja-JP" dirty="0"/>
              <a:t>5-6-1</a:t>
            </a:r>
            <a:r>
              <a:rPr lang="en-US" altLang="ja-JP" b="1" dirty="0">
                <a:solidFill>
                  <a:schemeClr val="tx1"/>
                </a:solidFill>
                <a:latin typeface="+mj-lt"/>
                <a:ea typeface="ＭＳ Ｐゴシック" pitchFamily="50" charset="-128"/>
                <a:cs typeface="Arial" charset="0"/>
              </a:rPr>
              <a:t>. </a:t>
            </a:r>
            <a:r>
              <a:rPr lang="en-US" altLang="ja-JP" dirty="0"/>
              <a:t>After recovery from Disaster (full rebuild)</a:t>
            </a:r>
            <a:endParaRPr kumimoji="1" lang="ja-JP" altLang="en-US" b="1" dirty="0">
              <a:solidFill>
                <a:schemeClr val="tx1"/>
              </a:solidFill>
              <a:latin typeface="+mj-lt"/>
            </a:endParaRPr>
          </a:p>
        </p:txBody>
      </p:sp>
      <p:sp>
        <p:nvSpPr>
          <p:cNvPr id="2" name="コンテンツ プレースホルダー 1">
            <a:extLst>
              <a:ext uri="{FF2B5EF4-FFF2-40B4-BE49-F238E27FC236}">
                <a16:creationId xmlns:a16="http://schemas.microsoft.com/office/drawing/2014/main" id="{B803DBA3-D443-4B96-93F8-25F7DE2D54EF}"/>
              </a:ext>
            </a:extLst>
          </p:cNvPr>
          <p:cNvSpPr>
            <a:spLocks noGrp="1"/>
          </p:cNvSpPr>
          <p:nvPr>
            <p:ph sz="quarter" idx="10"/>
          </p:nvPr>
        </p:nvSpPr>
        <p:spPr>
          <a:xfrm>
            <a:off x="329859" y="744545"/>
            <a:ext cx="8499348" cy="4067297"/>
          </a:xfrm>
        </p:spPr>
        <p:txBody>
          <a:bodyPr/>
          <a:lstStyle/>
          <a:p>
            <a:pPr marL="457200" indent="-457200">
              <a:buFont typeface="+mj-lt"/>
              <a:buAutoNum type="arabicPeriod" startAt="8"/>
            </a:pPr>
            <a:r>
              <a:rPr lang="en-US" altLang="ja-JP" sz="2000" dirty="0"/>
              <a:t>Register </a:t>
            </a:r>
            <a:r>
              <a:rPr lang="en-US" altLang="ja-JP" sz="2000" dirty="0" err="1"/>
              <a:t>cron</a:t>
            </a:r>
            <a:r>
              <a:rPr lang="en-US" altLang="ja-JP" sz="2000" dirty="0"/>
              <a:t> job again</a:t>
            </a:r>
          </a:p>
          <a:p>
            <a:pPr marL="0" indent="0">
              <a:buNone/>
            </a:pPr>
            <a:r>
              <a:rPr lang="en-US" altLang="ja-JP" sz="1800" dirty="0"/>
              <a:t>Where: Each primary node that you executed failback</a:t>
            </a:r>
          </a:p>
          <a:p>
            <a:pPr marL="0" indent="0">
              <a:buNone/>
            </a:pPr>
            <a:r>
              <a:rPr lang="en-US" altLang="ja-JP" sz="1800" dirty="0"/>
              <a:t>Action:</a:t>
            </a:r>
          </a:p>
          <a:p>
            <a:pPr marL="857250" lvl="1" indent="-457200">
              <a:buFont typeface="+mj-lt"/>
              <a:buAutoNum type="arabicPeriod"/>
            </a:pPr>
            <a:r>
              <a:rPr lang="en-US" altLang="ja-JP" sz="1800" dirty="0">
                <a:cs typeface="Courier New" panose="02070309020205020404" pitchFamily="49" charset="0"/>
              </a:rPr>
              <a:t>Execute the following command to register regular backup job</a:t>
            </a:r>
            <a:br>
              <a:rPr lang="en-US" altLang="ja-JP" sz="1800" dirty="0">
                <a:cs typeface="Courier New" panose="02070309020205020404" pitchFamily="49" charset="0"/>
              </a:rPr>
            </a:br>
            <a:r>
              <a:rPr lang="en-US" altLang="ja-JP" sz="1600" dirty="0" err="1">
                <a:latin typeface="Courier New" panose="02070309020205020404" pitchFamily="49" charset="0"/>
                <a:cs typeface="Courier New" panose="02070309020205020404" pitchFamily="49" charset="0"/>
              </a:rPr>
              <a:t>sudo</a:t>
            </a:r>
            <a:r>
              <a:rPr lang="en-US" altLang="ja-JP" sz="1600" dirty="0">
                <a:latin typeface="Courier New" panose="02070309020205020404" pitchFamily="49" charset="0"/>
                <a:cs typeface="Courier New" panose="02070309020205020404" pitchFamily="49" charset="0"/>
              </a:rPr>
              <a:t> </a:t>
            </a:r>
            <a:r>
              <a:rPr lang="en-US" altLang="ja-JP" sz="1600" dirty="0" err="1">
                <a:latin typeface="Courier New" panose="02070309020205020404" pitchFamily="49" charset="0"/>
                <a:cs typeface="Courier New" panose="02070309020205020404" pitchFamily="49" charset="0"/>
              </a:rPr>
              <a:t>maintexec</a:t>
            </a:r>
            <a:r>
              <a:rPr lang="en-US" altLang="ja-JP" sz="1600" dirty="0">
                <a:latin typeface="Courier New" panose="02070309020205020404" pitchFamily="49" charset="0"/>
                <a:cs typeface="Courier New" panose="02070309020205020404" pitchFamily="49" charset="0"/>
              </a:rPr>
              <a:t> </a:t>
            </a:r>
            <a:r>
              <a:rPr lang="en-US" altLang="ja-JP" sz="1600" dirty="0" err="1">
                <a:latin typeface="Courier New" panose="02070309020205020404" pitchFamily="49" charset="0"/>
                <a:cs typeface="Courier New" panose="02070309020205020404" pitchFamily="49" charset="0"/>
              </a:rPr>
              <a:t>foscripts</a:t>
            </a:r>
            <a:r>
              <a:rPr lang="en-US" altLang="ja-JP" sz="1600" dirty="0">
                <a:latin typeface="Courier New" panose="02070309020205020404" pitchFamily="49" charset="0"/>
                <a:cs typeface="Courier New" panose="02070309020205020404" pitchFamily="49" charset="0"/>
              </a:rPr>
              <a:t>/</a:t>
            </a:r>
            <a:r>
              <a:rPr lang="en-US" altLang="ja-JP" sz="1600" dirty="0" err="1">
                <a:latin typeface="Courier New" panose="02070309020205020404" pitchFamily="49" charset="0"/>
                <a:cs typeface="Courier New" panose="02070309020205020404" pitchFamily="49" charset="0"/>
              </a:rPr>
              <a:t>register_cron</a:t>
            </a:r>
            <a:endParaRPr lang="en-US" altLang="ja-JP" sz="1600" dirty="0">
              <a:cs typeface="Courier New" panose="02070309020205020404" pitchFamily="49"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4190" y="2725807"/>
            <a:ext cx="4051889" cy="2093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 name="コンテンツ プレースホルダー 1">
            <a:extLst>
              <a:ext uri="{FF2B5EF4-FFF2-40B4-BE49-F238E27FC236}">
                <a16:creationId xmlns:a16="http://schemas.microsoft.com/office/drawing/2014/main" id="{B803DBA3-D443-4B96-93F8-25F7DE2D54EF}"/>
              </a:ext>
            </a:extLst>
          </p:cNvPr>
          <p:cNvSpPr txBox="1">
            <a:spLocks/>
          </p:cNvSpPr>
          <p:nvPr/>
        </p:nvSpPr>
        <p:spPr>
          <a:xfrm>
            <a:off x="292384" y="2933110"/>
            <a:ext cx="8536823" cy="2118575"/>
          </a:xfrm>
          <a:prstGeom prst="rect">
            <a:avLst/>
          </a:prstGeom>
        </p:spPr>
        <p:txBody>
          <a:bodyPr/>
          <a:lstStyle>
            <a:lvl1pPr marL="342900" indent="-342900" algn="l" rtl="0" fontAlgn="base">
              <a:spcBef>
                <a:spcPct val="20000"/>
              </a:spcBef>
              <a:spcAft>
                <a:spcPct val="0"/>
              </a:spcAft>
              <a:buChar char="•"/>
              <a:defRPr kumimoji="1" sz="2400">
                <a:solidFill>
                  <a:schemeClr val="tx1"/>
                </a:solidFill>
                <a:latin typeface="+mn-lt"/>
                <a:ea typeface="+mn-ea"/>
                <a:cs typeface="+mn-cs"/>
              </a:defRPr>
            </a:lvl1pPr>
            <a:lvl2pPr marL="742950" indent="-285750" algn="l" rtl="0" fontAlgn="base">
              <a:spcBef>
                <a:spcPct val="20000"/>
              </a:spcBef>
              <a:spcAft>
                <a:spcPct val="0"/>
              </a:spcAft>
              <a:buChar char="–"/>
              <a:defRPr kumimoji="1" sz="2200">
                <a:solidFill>
                  <a:schemeClr val="tx1"/>
                </a:solidFill>
                <a:latin typeface="+mn-lt"/>
                <a:ea typeface="+mn-ea"/>
              </a:defRPr>
            </a:lvl2pPr>
            <a:lvl3pPr marL="1143000" indent="-228600" algn="l" rtl="0" fontAlgn="base">
              <a:spcBef>
                <a:spcPct val="20000"/>
              </a:spcBef>
              <a:spcAft>
                <a:spcPct val="0"/>
              </a:spcAft>
              <a:buChar char="•"/>
              <a:defRPr kumimoji="1" sz="2000">
                <a:solidFill>
                  <a:schemeClr val="tx1"/>
                </a:solidFill>
                <a:latin typeface="+mn-lt"/>
                <a:ea typeface="+mn-ea"/>
              </a:defRPr>
            </a:lvl3pPr>
            <a:lvl4pPr marL="1600200" indent="-228600" algn="l" rtl="0" fontAlgn="base">
              <a:spcBef>
                <a:spcPct val="20000"/>
              </a:spcBef>
              <a:spcAft>
                <a:spcPct val="0"/>
              </a:spcAft>
              <a:buChar char="–"/>
              <a:defRPr kumimoji="1" sz="1800">
                <a:solidFill>
                  <a:schemeClr val="tx1"/>
                </a:solidFill>
                <a:latin typeface="+mn-lt"/>
                <a:ea typeface="+mn-ea"/>
              </a:defRPr>
            </a:lvl4pPr>
            <a:lvl5pPr marL="2057400" indent="-228600" algn="l" rtl="0" fontAlgn="base">
              <a:spcBef>
                <a:spcPct val="20000"/>
              </a:spcBef>
              <a:spcAft>
                <a:spcPct val="0"/>
              </a:spcAft>
              <a:buChar char="»"/>
              <a:defRPr kumimoji="1" sz="18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800100" lvl="2" indent="0">
              <a:lnSpc>
                <a:spcPct val="100000"/>
              </a:lnSpc>
              <a:buFontTx/>
              <a:buNone/>
            </a:pPr>
            <a:endParaRPr lang="en-US" altLang="ja-JP" sz="1600" kern="0" dirty="0"/>
          </a:p>
          <a:p>
            <a:pPr marL="857250" lvl="1" indent="-457200">
              <a:lnSpc>
                <a:spcPct val="100000"/>
              </a:lnSpc>
              <a:buFont typeface="+mj-lt"/>
              <a:buAutoNum type="arabicPeriod"/>
            </a:pPr>
            <a:endParaRPr lang="en-US" altLang="ja-JP" sz="1800" kern="0" dirty="0"/>
          </a:p>
        </p:txBody>
      </p:sp>
      <p:cxnSp>
        <p:nvCxnSpPr>
          <p:cNvPr id="74" name="Straight Arrow Connector 73"/>
          <p:cNvCxnSpPr/>
          <p:nvPr/>
        </p:nvCxnSpPr>
        <p:spPr>
          <a:xfrm>
            <a:off x="7225882" y="4901914"/>
            <a:ext cx="457550"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7745626" y="4779573"/>
            <a:ext cx="1398374" cy="244682"/>
          </a:xfrm>
          <a:prstGeom prst="rect">
            <a:avLst/>
          </a:prstGeom>
          <a:noFill/>
        </p:spPr>
        <p:txBody>
          <a:bodyPr wrap="square" rtlCol="0">
            <a:spAutoFit/>
          </a:bodyPr>
          <a:lstStyle/>
          <a:p>
            <a:r>
              <a:rPr kumimoji="1" lang="en-US" sz="1100" dirty="0">
                <a:solidFill>
                  <a:schemeClr val="tx1"/>
                </a:solidFill>
                <a:latin typeface="+mn-lt"/>
                <a:ea typeface="+mn-ea"/>
              </a:rPr>
              <a:t>Operation target</a:t>
            </a:r>
          </a:p>
        </p:txBody>
      </p:sp>
      <p:cxnSp>
        <p:nvCxnSpPr>
          <p:cNvPr id="13" name="Straight Arrow Connector 73">
            <a:extLst>
              <a:ext uri="{FF2B5EF4-FFF2-40B4-BE49-F238E27FC236}">
                <a16:creationId xmlns:a16="http://schemas.microsoft.com/office/drawing/2014/main" id="{78AF6CDB-25BE-48F4-8897-6BF9BDEC547E}"/>
              </a:ext>
            </a:extLst>
          </p:cNvPr>
          <p:cNvCxnSpPr/>
          <p:nvPr/>
        </p:nvCxnSpPr>
        <p:spPr>
          <a:xfrm>
            <a:off x="5034190" y="3370099"/>
            <a:ext cx="457550"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73">
            <a:extLst>
              <a:ext uri="{FF2B5EF4-FFF2-40B4-BE49-F238E27FC236}">
                <a16:creationId xmlns:a16="http://schemas.microsoft.com/office/drawing/2014/main" id="{23EDAF5F-A3D4-456B-94E3-B41E63A55B59}"/>
              </a:ext>
            </a:extLst>
          </p:cNvPr>
          <p:cNvCxnSpPr/>
          <p:nvPr/>
        </p:nvCxnSpPr>
        <p:spPr>
          <a:xfrm>
            <a:off x="5135790" y="3628007"/>
            <a:ext cx="457550"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73">
            <a:extLst>
              <a:ext uri="{FF2B5EF4-FFF2-40B4-BE49-F238E27FC236}">
                <a16:creationId xmlns:a16="http://schemas.microsoft.com/office/drawing/2014/main" id="{282D24F0-CF99-4A5E-A2F5-4EF67845ADD9}"/>
              </a:ext>
            </a:extLst>
          </p:cNvPr>
          <p:cNvCxnSpPr/>
          <p:nvPr/>
        </p:nvCxnSpPr>
        <p:spPr>
          <a:xfrm>
            <a:off x="5262965" y="3807761"/>
            <a:ext cx="457550"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動作設定ボタン: 戻る/前へ 14">
            <a:hlinkClick r:id="rId4" action="ppaction://hlinksldjump" highlightClick="1"/>
            <a:extLst>
              <a:ext uri="{FF2B5EF4-FFF2-40B4-BE49-F238E27FC236}">
                <a16:creationId xmlns:a16="http://schemas.microsoft.com/office/drawing/2014/main" id="{72AD511A-336D-4C1D-8507-F2E7E41AD695}"/>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Tree>
    <p:extLst>
      <p:ext uri="{BB962C8B-B14F-4D97-AF65-F5344CB8AC3E}">
        <p14:creationId xmlns:p14="http://schemas.microsoft.com/office/powerpoint/2010/main" val="137873400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6458819" cy="369332"/>
          </a:xfrm>
        </p:spPr>
        <p:txBody>
          <a:bodyPr wrap="none"/>
          <a:lstStyle/>
          <a:p>
            <a:r>
              <a:rPr lang="en-US" altLang="ja-JP" dirty="0"/>
              <a:t>5-6-2</a:t>
            </a:r>
            <a:r>
              <a:rPr lang="en-US" altLang="ja-JP" b="1" dirty="0">
                <a:solidFill>
                  <a:schemeClr val="tx1"/>
                </a:solidFill>
                <a:latin typeface="+mj-lt"/>
                <a:ea typeface="ＭＳ Ｐゴシック" pitchFamily="50" charset="-128"/>
                <a:cs typeface="Arial" charset="0"/>
              </a:rPr>
              <a:t>. </a:t>
            </a:r>
            <a:r>
              <a:rPr lang="en-US" altLang="ja-JP" dirty="0"/>
              <a:t>After recovery from Disaster (without rebuild)</a:t>
            </a:r>
            <a:endParaRPr kumimoji="1" lang="ja-JP" altLang="en-US" b="1" dirty="0">
              <a:solidFill>
                <a:schemeClr val="tx1"/>
              </a:solidFill>
              <a:latin typeface="+mj-lt"/>
            </a:endParaRPr>
          </a:p>
        </p:txBody>
      </p:sp>
      <p:sp>
        <p:nvSpPr>
          <p:cNvPr id="2" name="コンテンツ プレースホルダー 1">
            <a:extLst>
              <a:ext uri="{FF2B5EF4-FFF2-40B4-BE49-F238E27FC236}">
                <a16:creationId xmlns:a16="http://schemas.microsoft.com/office/drawing/2014/main" id="{B803DBA3-D443-4B96-93F8-25F7DE2D54EF}"/>
              </a:ext>
            </a:extLst>
          </p:cNvPr>
          <p:cNvSpPr>
            <a:spLocks noGrp="1"/>
          </p:cNvSpPr>
          <p:nvPr>
            <p:ph sz="quarter" idx="10"/>
          </p:nvPr>
        </p:nvSpPr>
        <p:spPr>
          <a:xfrm>
            <a:off x="329859" y="744545"/>
            <a:ext cx="8499348" cy="4067297"/>
          </a:xfrm>
        </p:spPr>
        <p:txBody>
          <a:bodyPr/>
          <a:lstStyle/>
          <a:p>
            <a:pPr marL="457200" indent="-457200">
              <a:buFont typeface="+mj-lt"/>
              <a:buAutoNum type="arabicPeriod"/>
            </a:pPr>
            <a:r>
              <a:rPr lang="en-US" altLang="ja-JP" sz="2000" dirty="0"/>
              <a:t>Delete file systems on primary nodes that you failed over</a:t>
            </a:r>
          </a:p>
          <a:p>
            <a:pPr marL="0" indent="0">
              <a:buNone/>
            </a:pPr>
            <a:r>
              <a:rPr lang="en-US" altLang="ja-JP" sz="1800" dirty="0"/>
              <a:t>Where: EACH primary node that you failed over</a:t>
            </a:r>
          </a:p>
          <a:p>
            <a:pPr marL="0" indent="0">
              <a:buNone/>
            </a:pPr>
            <a:r>
              <a:rPr lang="en-US" altLang="ja-JP" sz="1800" dirty="0"/>
              <a:t>Action:</a:t>
            </a:r>
          </a:p>
          <a:p>
            <a:pPr marL="857250" lvl="1" indent="-457200">
              <a:buFont typeface="+mj-lt"/>
              <a:buAutoNum type="arabicPeriod"/>
            </a:pPr>
            <a:r>
              <a:rPr lang="en-US" altLang="ja-JP" sz="1800" dirty="0">
                <a:cs typeface="Courier New" panose="02070309020205020404" pitchFamily="49" charset="0"/>
              </a:rPr>
              <a:t>Execute the following command</a:t>
            </a:r>
            <a:br>
              <a:rPr lang="en-US" altLang="ja-JP" sz="1800" dirty="0">
                <a:cs typeface="Courier New" panose="02070309020205020404" pitchFamily="49" charset="0"/>
              </a:rPr>
            </a:br>
            <a:r>
              <a:rPr lang="en-US" altLang="ja-JP" sz="1600" dirty="0" err="1">
                <a:latin typeface="Courier New" panose="02070309020205020404" pitchFamily="49" charset="0"/>
                <a:cs typeface="Courier New" panose="02070309020205020404" pitchFamily="49" charset="0"/>
              </a:rPr>
              <a:t>sudo</a:t>
            </a:r>
            <a:r>
              <a:rPr lang="en-US" altLang="ja-JP" sz="1600" dirty="0">
                <a:latin typeface="Courier New" panose="02070309020205020404" pitchFamily="49" charset="0"/>
                <a:cs typeface="Courier New" panose="02070309020205020404" pitchFamily="49" charset="0"/>
              </a:rPr>
              <a:t> </a:t>
            </a:r>
            <a:r>
              <a:rPr lang="en-US" altLang="ja-JP" sz="1600" dirty="0" err="1">
                <a:latin typeface="Courier New" panose="02070309020205020404" pitchFamily="49" charset="0"/>
                <a:cs typeface="Courier New" panose="02070309020205020404" pitchFamily="49" charset="0"/>
              </a:rPr>
              <a:t>maintexec</a:t>
            </a:r>
            <a:r>
              <a:rPr lang="en-US" altLang="ja-JP" sz="1600" dirty="0">
                <a:latin typeface="Courier New" panose="02070309020205020404" pitchFamily="49" charset="0"/>
                <a:cs typeface="Courier New" panose="02070309020205020404" pitchFamily="49" charset="0"/>
              </a:rPr>
              <a:t> </a:t>
            </a:r>
            <a:r>
              <a:rPr lang="en-US" altLang="ja-JP" sz="1600" dirty="0" err="1">
                <a:latin typeface="Courier New" panose="02070309020205020404" pitchFamily="49" charset="0"/>
                <a:cs typeface="Courier New" panose="02070309020205020404" pitchFamily="49" charset="0"/>
              </a:rPr>
              <a:t>foscripts</a:t>
            </a:r>
            <a:r>
              <a:rPr lang="en-US" altLang="ja-JP" sz="1600" dirty="0">
                <a:latin typeface="Courier New" panose="02070309020205020404" pitchFamily="49" charset="0"/>
                <a:cs typeface="Courier New" panose="02070309020205020404" pitchFamily="49" charset="0"/>
              </a:rPr>
              <a:t>/</a:t>
            </a:r>
            <a:r>
              <a:rPr lang="en-US" altLang="ja-JP" sz="1600" dirty="0" err="1">
                <a:latin typeface="Courier New" panose="02070309020205020404" pitchFamily="49" charset="0"/>
                <a:cs typeface="Courier New" panose="02070309020205020404" pitchFamily="49" charset="0"/>
              </a:rPr>
              <a:t>delete_all_fs</a:t>
            </a:r>
            <a:endParaRPr lang="en-US" altLang="ja-JP" sz="1600" dirty="0">
              <a:latin typeface="Courier New" panose="02070309020205020404" pitchFamily="49" charset="0"/>
              <a:cs typeface="Courier New" panose="02070309020205020404" pitchFamily="49" charset="0"/>
            </a:endParaRPr>
          </a:p>
          <a:p>
            <a:pPr marL="857250" lvl="1" indent="-457200">
              <a:buFont typeface="+mj-lt"/>
              <a:buAutoNum type="arabicPeriod"/>
            </a:pPr>
            <a:r>
              <a:rPr lang="en-US" altLang="ja-JP" sz="1800" dirty="0">
                <a:cs typeface="Courier New" panose="02070309020205020404" pitchFamily="49" charset="0"/>
              </a:rPr>
              <a:t>If you executed failover for a part of the file systems on the node, you can</a:t>
            </a:r>
            <a:br>
              <a:rPr lang="en-US" altLang="ja-JP" sz="1800" dirty="0">
                <a:cs typeface="Courier New" panose="02070309020205020404" pitchFamily="49" charset="0"/>
              </a:rPr>
            </a:br>
            <a:r>
              <a:rPr lang="en-US" altLang="ja-JP" sz="1800" dirty="0">
                <a:cs typeface="Courier New" panose="02070309020205020404" pitchFamily="49" charset="0"/>
              </a:rPr>
              <a:t>select which file system to delete</a:t>
            </a:r>
            <a:endParaRPr lang="en-US" altLang="ja-JP" sz="1600" dirty="0">
              <a:cs typeface="Courier New" panose="02070309020205020404" pitchFamily="49"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4190" y="2725807"/>
            <a:ext cx="4051889" cy="2093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 name="コンテンツ プレースホルダー 1">
            <a:extLst>
              <a:ext uri="{FF2B5EF4-FFF2-40B4-BE49-F238E27FC236}">
                <a16:creationId xmlns:a16="http://schemas.microsoft.com/office/drawing/2014/main" id="{B803DBA3-D443-4B96-93F8-25F7DE2D54EF}"/>
              </a:ext>
            </a:extLst>
          </p:cNvPr>
          <p:cNvSpPr txBox="1">
            <a:spLocks/>
          </p:cNvSpPr>
          <p:nvPr/>
        </p:nvSpPr>
        <p:spPr>
          <a:xfrm>
            <a:off x="292384" y="2933110"/>
            <a:ext cx="8536823" cy="2118575"/>
          </a:xfrm>
          <a:prstGeom prst="rect">
            <a:avLst/>
          </a:prstGeom>
        </p:spPr>
        <p:txBody>
          <a:bodyPr/>
          <a:lstStyle>
            <a:lvl1pPr marL="342900" indent="-342900" algn="l" rtl="0" fontAlgn="base">
              <a:spcBef>
                <a:spcPct val="20000"/>
              </a:spcBef>
              <a:spcAft>
                <a:spcPct val="0"/>
              </a:spcAft>
              <a:buChar char="•"/>
              <a:defRPr kumimoji="1" sz="2400">
                <a:solidFill>
                  <a:schemeClr val="tx1"/>
                </a:solidFill>
                <a:latin typeface="+mn-lt"/>
                <a:ea typeface="+mn-ea"/>
                <a:cs typeface="+mn-cs"/>
              </a:defRPr>
            </a:lvl1pPr>
            <a:lvl2pPr marL="742950" indent="-285750" algn="l" rtl="0" fontAlgn="base">
              <a:spcBef>
                <a:spcPct val="20000"/>
              </a:spcBef>
              <a:spcAft>
                <a:spcPct val="0"/>
              </a:spcAft>
              <a:buChar char="–"/>
              <a:defRPr kumimoji="1" sz="2200">
                <a:solidFill>
                  <a:schemeClr val="tx1"/>
                </a:solidFill>
                <a:latin typeface="+mn-lt"/>
                <a:ea typeface="+mn-ea"/>
              </a:defRPr>
            </a:lvl2pPr>
            <a:lvl3pPr marL="1143000" indent="-228600" algn="l" rtl="0" fontAlgn="base">
              <a:spcBef>
                <a:spcPct val="20000"/>
              </a:spcBef>
              <a:spcAft>
                <a:spcPct val="0"/>
              </a:spcAft>
              <a:buChar char="•"/>
              <a:defRPr kumimoji="1" sz="2000">
                <a:solidFill>
                  <a:schemeClr val="tx1"/>
                </a:solidFill>
                <a:latin typeface="+mn-lt"/>
                <a:ea typeface="+mn-ea"/>
              </a:defRPr>
            </a:lvl3pPr>
            <a:lvl4pPr marL="1600200" indent="-228600" algn="l" rtl="0" fontAlgn="base">
              <a:spcBef>
                <a:spcPct val="20000"/>
              </a:spcBef>
              <a:spcAft>
                <a:spcPct val="0"/>
              </a:spcAft>
              <a:buChar char="–"/>
              <a:defRPr kumimoji="1" sz="1800">
                <a:solidFill>
                  <a:schemeClr val="tx1"/>
                </a:solidFill>
                <a:latin typeface="+mn-lt"/>
                <a:ea typeface="+mn-ea"/>
              </a:defRPr>
            </a:lvl4pPr>
            <a:lvl5pPr marL="2057400" indent="-228600" algn="l" rtl="0" fontAlgn="base">
              <a:spcBef>
                <a:spcPct val="20000"/>
              </a:spcBef>
              <a:spcAft>
                <a:spcPct val="0"/>
              </a:spcAft>
              <a:buChar char="»"/>
              <a:defRPr kumimoji="1" sz="18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800100" lvl="2" indent="0">
              <a:lnSpc>
                <a:spcPct val="100000"/>
              </a:lnSpc>
              <a:buFontTx/>
              <a:buNone/>
            </a:pPr>
            <a:endParaRPr lang="en-US" altLang="ja-JP" sz="1600" kern="0" dirty="0"/>
          </a:p>
          <a:p>
            <a:pPr marL="857250" lvl="1" indent="-457200">
              <a:lnSpc>
                <a:spcPct val="100000"/>
              </a:lnSpc>
              <a:buFont typeface="+mj-lt"/>
              <a:buAutoNum type="arabicPeriod"/>
            </a:pPr>
            <a:endParaRPr lang="en-US" altLang="ja-JP" sz="1800" kern="0" dirty="0"/>
          </a:p>
        </p:txBody>
      </p:sp>
      <p:cxnSp>
        <p:nvCxnSpPr>
          <p:cNvPr id="74" name="Straight Arrow Connector 73"/>
          <p:cNvCxnSpPr/>
          <p:nvPr/>
        </p:nvCxnSpPr>
        <p:spPr>
          <a:xfrm>
            <a:off x="7225882" y="4901914"/>
            <a:ext cx="457550"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7745626" y="4779573"/>
            <a:ext cx="1398374" cy="244682"/>
          </a:xfrm>
          <a:prstGeom prst="rect">
            <a:avLst/>
          </a:prstGeom>
          <a:noFill/>
        </p:spPr>
        <p:txBody>
          <a:bodyPr wrap="square" rtlCol="0">
            <a:spAutoFit/>
          </a:bodyPr>
          <a:lstStyle/>
          <a:p>
            <a:r>
              <a:rPr kumimoji="1" lang="en-US" sz="1100" dirty="0">
                <a:solidFill>
                  <a:schemeClr val="tx1"/>
                </a:solidFill>
                <a:latin typeface="+mn-lt"/>
                <a:ea typeface="+mn-ea"/>
              </a:rPr>
              <a:t>Operation target</a:t>
            </a:r>
          </a:p>
        </p:txBody>
      </p:sp>
      <p:cxnSp>
        <p:nvCxnSpPr>
          <p:cNvPr id="13" name="Straight Arrow Connector 73">
            <a:extLst>
              <a:ext uri="{FF2B5EF4-FFF2-40B4-BE49-F238E27FC236}">
                <a16:creationId xmlns:a16="http://schemas.microsoft.com/office/drawing/2014/main" id="{78AF6CDB-25BE-48F4-8897-6BF9BDEC547E}"/>
              </a:ext>
            </a:extLst>
          </p:cNvPr>
          <p:cNvCxnSpPr/>
          <p:nvPr/>
        </p:nvCxnSpPr>
        <p:spPr>
          <a:xfrm>
            <a:off x="5034190" y="3370099"/>
            <a:ext cx="457550"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75">
            <a:extLst>
              <a:ext uri="{FF2B5EF4-FFF2-40B4-BE49-F238E27FC236}">
                <a16:creationId xmlns:a16="http://schemas.microsoft.com/office/drawing/2014/main" id="{880B5685-3DF1-47AA-B4D4-0B6AE70141D6}"/>
              </a:ext>
            </a:extLst>
          </p:cNvPr>
          <p:cNvSpPr txBox="1"/>
          <p:nvPr/>
        </p:nvSpPr>
        <p:spPr>
          <a:xfrm>
            <a:off x="47479" y="3144220"/>
            <a:ext cx="4689413" cy="1937069"/>
          </a:xfrm>
          <a:prstGeom prst="rect">
            <a:avLst/>
          </a:prstGeom>
          <a:noFill/>
          <a:ln>
            <a:solidFill>
              <a:schemeClr val="tx1"/>
            </a:solidFill>
          </a:ln>
        </p:spPr>
        <p:txBody>
          <a:bodyPr wrap="square" rtlCol="0">
            <a:spAutoFit/>
          </a:bodyPr>
          <a:lstStyle/>
          <a:p>
            <a:pPr marL="85725" lvl="1"/>
            <a:r>
              <a:rPr lang="en-US" sz="700" dirty="0">
                <a:solidFill>
                  <a:schemeClr val="tx1"/>
                </a:solidFill>
                <a:latin typeface="Courier New"/>
                <a:cs typeface="Courier New"/>
              </a:rPr>
              <a:t>nasroot@HDITEST206:~$ </a:t>
            </a:r>
            <a:r>
              <a:rPr lang="en-US" sz="700" dirty="0" err="1">
                <a:solidFill>
                  <a:schemeClr val="tx1"/>
                </a:solidFill>
                <a:latin typeface="Courier New"/>
                <a:cs typeface="Courier New"/>
              </a:rPr>
              <a:t>sudo</a:t>
            </a:r>
            <a:r>
              <a:rPr lang="en-US" sz="700" dirty="0">
                <a:solidFill>
                  <a:schemeClr val="tx1"/>
                </a:solidFill>
                <a:latin typeface="Courier New"/>
                <a:cs typeface="Courier New"/>
              </a:rPr>
              <a:t> </a:t>
            </a:r>
            <a:r>
              <a:rPr lang="en-US" sz="700" dirty="0" err="1">
                <a:solidFill>
                  <a:schemeClr val="tx1"/>
                </a:solidFill>
                <a:latin typeface="Courier New"/>
                <a:cs typeface="Courier New"/>
              </a:rPr>
              <a:t>maintexec</a:t>
            </a:r>
            <a:r>
              <a:rPr lang="en-US" sz="700" dirty="0">
                <a:solidFill>
                  <a:schemeClr val="tx1"/>
                </a:solidFill>
                <a:latin typeface="Courier New"/>
                <a:cs typeface="Courier New"/>
              </a:rPr>
              <a:t> </a:t>
            </a:r>
            <a:r>
              <a:rPr lang="en-US" sz="700" dirty="0" err="1">
                <a:solidFill>
                  <a:schemeClr val="tx1"/>
                </a:solidFill>
                <a:latin typeface="Courier New"/>
                <a:cs typeface="Courier New"/>
              </a:rPr>
              <a:t>foscripts</a:t>
            </a:r>
            <a:r>
              <a:rPr lang="en-US" sz="700" dirty="0">
                <a:solidFill>
                  <a:schemeClr val="tx1"/>
                </a:solidFill>
                <a:latin typeface="Courier New"/>
                <a:cs typeface="Courier New"/>
              </a:rPr>
              <a:t>/</a:t>
            </a:r>
            <a:r>
              <a:rPr lang="en-US" sz="700" dirty="0" err="1">
                <a:solidFill>
                  <a:schemeClr val="tx1"/>
                </a:solidFill>
                <a:latin typeface="Courier New"/>
                <a:cs typeface="Courier New"/>
              </a:rPr>
              <a:t>delete_all_fs</a:t>
            </a:r>
            <a:r>
              <a:rPr lang="en-US" sz="700" dirty="0">
                <a:solidFill>
                  <a:schemeClr val="tx1"/>
                </a:solidFill>
                <a:latin typeface="Courier New"/>
                <a:cs typeface="Courier New"/>
              </a:rPr>
              <a:t> </a:t>
            </a:r>
          </a:p>
          <a:p>
            <a:pPr marL="85725" lvl="1"/>
            <a:r>
              <a:rPr lang="en-US" sz="700" dirty="0">
                <a:solidFill>
                  <a:schemeClr val="tx1"/>
                </a:solidFill>
                <a:latin typeface="Courier New"/>
                <a:cs typeface="Courier New"/>
              </a:rPr>
              <a:t>2018-10-05 12:54:54 JST: HDITEST206: Checking resource group status ...</a:t>
            </a:r>
          </a:p>
          <a:p>
            <a:pPr marL="85725" lvl="1"/>
            <a:endParaRPr lang="en-US" sz="700" dirty="0">
              <a:solidFill>
                <a:schemeClr val="tx1"/>
              </a:solidFill>
              <a:latin typeface="Courier New"/>
              <a:cs typeface="Courier New"/>
            </a:endParaRPr>
          </a:p>
          <a:p>
            <a:pPr marL="85725" lvl="1"/>
            <a:r>
              <a:rPr lang="en-US" sz="700" dirty="0">
                <a:solidFill>
                  <a:schemeClr val="tx1"/>
                </a:solidFill>
                <a:latin typeface="Courier New"/>
                <a:cs typeface="Courier New"/>
              </a:rPr>
              <a:t>&gt;&gt;&gt; Specify file systems you want to delete.</a:t>
            </a:r>
          </a:p>
          <a:p>
            <a:pPr marL="85725" lvl="1"/>
            <a:endParaRPr lang="en-US" sz="700" dirty="0">
              <a:solidFill>
                <a:schemeClr val="tx1"/>
              </a:solidFill>
              <a:latin typeface="Courier New"/>
              <a:cs typeface="Courier New"/>
            </a:endParaRPr>
          </a:p>
          <a:p>
            <a:pPr marL="85725" lvl="1"/>
            <a:r>
              <a:rPr lang="en-US" sz="700" dirty="0">
                <a:solidFill>
                  <a:schemeClr val="tx1"/>
                </a:solidFill>
                <a:latin typeface="Courier New"/>
                <a:cs typeface="Courier New"/>
              </a:rPr>
              <a:t>Menu:</a:t>
            </a:r>
          </a:p>
          <a:p>
            <a:pPr marL="85725" lvl="1"/>
            <a:r>
              <a:rPr lang="en-US" sz="700" dirty="0">
                <a:solidFill>
                  <a:schemeClr val="tx1"/>
                </a:solidFill>
                <a:latin typeface="Courier New"/>
                <a:cs typeface="Courier New"/>
              </a:rPr>
              <a:t>        1. All file systems</a:t>
            </a:r>
          </a:p>
          <a:p>
            <a:pPr marL="85725" lvl="1"/>
            <a:r>
              <a:rPr lang="en-US" sz="700" dirty="0">
                <a:solidFill>
                  <a:schemeClr val="tx1"/>
                </a:solidFill>
                <a:latin typeface="Courier New"/>
                <a:cs typeface="Courier New"/>
              </a:rPr>
              <a:t>        2. Specify a file system(s)</a:t>
            </a:r>
          </a:p>
          <a:p>
            <a:pPr marL="85725" lvl="1"/>
            <a:r>
              <a:rPr lang="en-US" sz="700" dirty="0">
                <a:solidFill>
                  <a:schemeClr val="tx1"/>
                </a:solidFill>
                <a:latin typeface="Courier New"/>
                <a:cs typeface="Courier New"/>
              </a:rPr>
              <a:t>        0. Exit</a:t>
            </a:r>
          </a:p>
          <a:p>
            <a:pPr marL="85725" lvl="1"/>
            <a:endParaRPr lang="en-US" sz="700" dirty="0">
              <a:solidFill>
                <a:schemeClr val="tx1"/>
              </a:solidFill>
              <a:latin typeface="Courier New"/>
              <a:cs typeface="Courier New"/>
            </a:endParaRPr>
          </a:p>
          <a:p>
            <a:pPr marL="85725" lvl="1"/>
            <a:r>
              <a:rPr lang="en-US" sz="700" dirty="0">
                <a:solidFill>
                  <a:schemeClr val="tx1"/>
                </a:solidFill>
                <a:latin typeface="Courier New"/>
                <a:cs typeface="Courier New"/>
              </a:rPr>
              <a:t>Select file systems. [0-2]: </a:t>
            </a:r>
            <a:r>
              <a:rPr lang="en-US" sz="700" dirty="0">
                <a:solidFill>
                  <a:srgbClr val="FF0000"/>
                </a:solidFill>
                <a:latin typeface="Courier New"/>
                <a:cs typeface="Courier New"/>
              </a:rPr>
              <a:t>2</a:t>
            </a:r>
          </a:p>
          <a:p>
            <a:pPr marL="85725" lvl="1"/>
            <a:endParaRPr lang="en-US" sz="700" dirty="0">
              <a:solidFill>
                <a:schemeClr val="tx1"/>
              </a:solidFill>
              <a:latin typeface="Courier New"/>
              <a:cs typeface="Courier New"/>
            </a:endParaRPr>
          </a:p>
          <a:p>
            <a:pPr marL="85725" lvl="1"/>
            <a:r>
              <a:rPr lang="en-US" sz="700" dirty="0">
                <a:solidFill>
                  <a:schemeClr val="tx1"/>
                </a:solidFill>
                <a:latin typeface="Courier New"/>
                <a:cs typeface="Courier New"/>
              </a:rPr>
              <a:t>Getting a list of file systems on this node ...</a:t>
            </a:r>
          </a:p>
          <a:p>
            <a:pPr marL="85725" lvl="1"/>
            <a:endParaRPr lang="en-US" sz="700" dirty="0">
              <a:solidFill>
                <a:schemeClr val="tx1"/>
              </a:solidFill>
              <a:latin typeface="Courier New"/>
              <a:cs typeface="Courier New"/>
            </a:endParaRPr>
          </a:p>
          <a:p>
            <a:pPr marL="85725" lvl="1"/>
            <a:r>
              <a:rPr lang="en-US" sz="700" dirty="0">
                <a:solidFill>
                  <a:schemeClr val="tx1"/>
                </a:solidFill>
                <a:latin typeface="Courier New"/>
                <a:cs typeface="Courier New"/>
              </a:rPr>
              <a:t>File systems on this node:</a:t>
            </a:r>
          </a:p>
          <a:p>
            <a:pPr marL="85725" lvl="1"/>
            <a:r>
              <a:rPr lang="en-US" sz="700" dirty="0">
                <a:solidFill>
                  <a:schemeClr val="tx1"/>
                </a:solidFill>
                <a:latin typeface="Courier New"/>
                <a:cs typeface="Courier New"/>
              </a:rPr>
              <a:t>        1. Data</a:t>
            </a:r>
          </a:p>
          <a:p>
            <a:pPr marL="85725" lvl="1"/>
            <a:r>
              <a:rPr lang="en-US" sz="700" dirty="0">
                <a:solidFill>
                  <a:schemeClr val="tx1"/>
                </a:solidFill>
                <a:latin typeface="Courier New"/>
                <a:cs typeface="Courier New"/>
              </a:rPr>
              <a:t>        2. Legal</a:t>
            </a:r>
          </a:p>
          <a:p>
            <a:pPr marL="85725" lvl="1"/>
            <a:endParaRPr lang="en-US" sz="700" dirty="0">
              <a:solidFill>
                <a:schemeClr val="tx1"/>
              </a:solidFill>
              <a:latin typeface="Courier New"/>
              <a:cs typeface="Courier New"/>
            </a:endParaRPr>
          </a:p>
          <a:p>
            <a:pPr marL="85725" lvl="1"/>
            <a:r>
              <a:rPr lang="en-US" sz="700" dirty="0">
                <a:solidFill>
                  <a:schemeClr val="tx1"/>
                </a:solidFill>
                <a:latin typeface="Courier New"/>
                <a:cs typeface="Courier New"/>
              </a:rPr>
              <a:t>Select a file system (separate with comma for multiple selection) [1-2]:</a:t>
            </a:r>
            <a:r>
              <a:rPr lang="en-US" sz="700" dirty="0">
                <a:solidFill>
                  <a:srgbClr val="FF0000"/>
                </a:solidFill>
                <a:latin typeface="Courier New"/>
                <a:cs typeface="Courier New"/>
              </a:rPr>
              <a:t> 1</a:t>
            </a:r>
          </a:p>
        </p:txBody>
      </p:sp>
      <p:cxnSp>
        <p:nvCxnSpPr>
          <p:cNvPr id="10" name="Straight Arrow Connector 73">
            <a:extLst>
              <a:ext uri="{FF2B5EF4-FFF2-40B4-BE49-F238E27FC236}">
                <a16:creationId xmlns:a16="http://schemas.microsoft.com/office/drawing/2014/main" id="{23EDAF5F-A3D4-456B-94E3-B41E63A55B59}"/>
              </a:ext>
            </a:extLst>
          </p:cNvPr>
          <p:cNvCxnSpPr/>
          <p:nvPr/>
        </p:nvCxnSpPr>
        <p:spPr>
          <a:xfrm>
            <a:off x="5135790" y="3628007"/>
            <a:ext cx="457550"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73">
            <a:extLst>
              <a:ext uri="{FF2B5EF4-FFF2-40B4-BE49-F238E27FC236}">
                <a16:creationId xmlns:a16="http://schemas.microsoft.com/office/drawing/2014/main" id="{282D24F0-CF99-4A5E-A2F5-4EF67845ADD9}"/>
              </a:ext>
            </a:extLst>
          </p:cNvPr>
          <p:cNvCxnSpPr/>
          <p:nvPr/>
        </p:nvCxnSpPr>
        <p:spPr>
          <a:xfrm>
            <a:off x="5262965" y="3807761"/>
            <a:ext cx="457550"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動作設定ボタン: 戻る/前へ 14">
            <a:hlinkClick r:id="rId4" action="ppaction://hlinksldjump" highlightClick="1"/>
            <a:extLst>
              <a:ext uri="{FF2B5EF4-FFF2-40B4-BE49-F238E27FC236}">
                <a16:creationId xmlns:a16="http://schemas.microsoft.com/office/drawing/2014/main" id="{DE197B08-8812-446F-BED1-D226502E5AC0}"/>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Tree>
    <p:extLst>
      <p:ext uri="{BB962C8B-B14F-4D97-AF65-F5344CB8AC3E}">
        <p14:creationId xmlns:p14="http://schemas.microsoft.com/office/powerpoint/2010/main" val="135472267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6458819" cy="369332"/>
          </a:xfrm>
        </p:spPr>
        <p:txBody>
          <a:bodyPr wrap="none"/>
          <a:lstStyle/>
          <a:p>
            <a:r>
              <a:rPr lang="en-US" altLang="ja-JP" dirty="0"/>
              <a:t>5-6-2</a:t>
            </a:r>
            <a:r>
              <a:rPr lang="en-US" altLang="ja-JP" b="1" dirty="0">
                <a:solidFill>
                  <a:schemeClr val="tx1"/>
                </a:solidFill>
                <a:latin typeface="+mj-lt"/>
                <a:ea typeface="ＭＳ Ｐゴシック" pitchFamily="50" charset="-128"/>
                <a:cs typeface="Arial" charset="0"/>
              </a:rPr>
              <a:t>. </a:t>
            </a:r>
            <a:r>
              <a:rPr lang="en-US" altLang="ja-JP" dirty="0"/>
              <a:t>After recovery from Disaster (without rebuild)</a:t>
            </a:r>
            <a:endParaRPr kumimoji="1" lang="ja-JP" altLang="en-US" b="1" dirty="0">
              <a:solidFill>
                <a:schemeClr val="tx1"/>
              </a:solidFill>
              <a:latin typeface="+mj-lt"/>
            </a:endParaRPr>
          </a:p>
        </p:txBody>
      </p:sp>
      <p:sp>
        <p:nvSpPr>
          <p:cNvPr id="2" name="コンテンツ プレースホルダー 1">
            <a:extLst>
              <a:ext uri="{FF2B5EF4-FFF2-40B4-BE49-F238E27FC236}">
                <a16:creationId xmlns:a16="http://schemas.microsoft.com/office/drawing/2014/main" id="{B803DBA3-D443-4B96-93F8-25F7DE2D54EF}"/>
              </a:ext>
            </a:extLst>
          </p:cNvPr>
          <p:cNvSpPr>
            <a:spLocks noGrp="1"/>
          </p:cNvSpPr>
          <p:nvPr>
            <p:ph sz="quarter" idx="10"/>
          </p:nvPr>
        </p:nvSpPr>
        <p:spPr>
          <a:xfrm>
            <a:off x="329859" y="744545"/>
            <a:ext cx="8499348" cy="4067297"/>
          </a:xfrm>
        </p:spPr>
        <p:txBody>
          <a:bodyPr/>
          <a:lstStyle/>
          <a:p>
            <a:pPr marL="457200" indent="-457200">
              <a:buFont typeface="+mj-lt"/>
              <a:buAutoNum type="arabicPeriod" startAt="2"/>
            </a:pPr>
            <a:r>
              <a:rPr lang="en-US" altLang="ja-JP" sz="2000" dirty="0"/>
              <a:t>Do  the same steps #4 to #7 as “full rebuild” case</a:t>
            </a:r>
          </a:p>
        </p:txBody>
      </p:sp>
      <p:sp>
        <p:nvSpPr>
          <p:cNvPr id="62" name="コンテンツ プレースホルダー 1">
            <a:extLst>
              <a:ext uri="{FF2B5EF4-FFF2-40B4-BE49-F238E27FC236}">
                <a16:creationId xmlns:a16="http://schemas.microsoft.com/office/drawing/2014/main" id="{B803DBA3-D443-4B96-93F8-25F7DE2D54EF}"/>
              </a:ext>
            </a:extLst>
          </p:cNvPr>
          <p:cNvSpPr txBox="1">
            <a:spLocks/>
          </p:cNvSpPr>
          <p:nvPr/>
        </p:nvSpPr>
        <p:spPr>
          <a:xfrm>
            <a:off x="292384" y="2933110"/>
            <a:ext cx="8536823" cy="2118575"/>
          </a:xfrm>
          <a:prstGeom prst="rect">
            <a:avLst/>
          </a:prstGeom>
        </p:spPr>
        <p:txBody>
          <a:bodyPr/>
          <a:lstStyle>
            <a:lvl1pPr marL="342900" indent="-342900" algn="l" rtl="0" fontAlgn="base">
              <a:spcBef>
                <a:spcPct val="20000"/>
              </a:spcBef>
              <a:spcAft>
                <a:spcPct val="0"/>
              </a:spcAft>
              <a:buChar char="•"/>
              <a:defRPr kumimoji="1" sz="2400">
                <a:solidFill>
                  <a:schemeClr val="tx1"/>
                </a:solidFill>
                <a:latin typeface="+mn-lt"/>
                <a:ea typeface="+mn-ea"/>
                <a:cs typeface="+mn-cs"/>
              </a:defRPr>
            </a:lvl1pPr>
            <a:lvl2pPr marL="742950" indent="-285750" algn="l" rtl="0" fontAlgn="base">
              <a:spcBef>
                <a:spcPct val="20000"/>
              </a:spcBef>
              <a:spcAft>
                <a:spcPct val="0"/>
              </a:spcAft>
              <a:buChar char="–"/>
              <a:defRPr kumimoji="1" sz="2200">
                <a:solidFill>
                  <a:schemeClr val="tx1"/>
                </a:solidFill>
                <a:latin typeface="+mn-lt"/>
                <a:ea typeface="+mn-ea"/>
              </a:defRPr>
            </a:lvl2pPr>
            <a:lvl3pPr marL="1143000" indent="-228600" algn="l" rtl="0" fontAlgn="base">
              <a:spcBef>
                <a:spcPct val="20000"/>
              </a:spcBef>
              <a:spcAft>
                <a:spcPct val="0"/>
              </a:spcAft>
              <a:buChar char="•"/>
              <a:defRPr kumimoji="1" sz="2000">
                <a:solidFill>
                  <a:schemeClr val="tx1"/>
                </a:solidFill>
                <a:latin typeface="+mn-lt"/>
                <a:ea typeface="+mn-ea"/>
              </a:defRPr>
            </a:lvl3pPr>
            <a:lvl4pPr marL="1600200" indent="-228600" algn="l" rtl="0" fontAlgn="base">
              <a:spcBef>
                <a:spcPct val="20000"/>
              </a:spcBef>
              <a:spcAft>
                <a:spcPct val="0"/>
              </a:spcAft>
              <a:buChar char="–"/>
              <a:defRPr kumimoji="1" sz="1800">
                <a:solidFill>
                  <a:schemeClr val="tx1"/>
                </a:solidFill>
                <a:latin typeface="+mn-lt"/>
                <a:ea typeface="+mn-ea"/>
              </a:defRPr>
            </a:lvl4pPr>
            <a:lvl5pPr marL="2057400" indent="-228600" algn="l" rtl="0" fontAlgn="base">
              <a:spcBef>
                <a:spcPct val="20000"/>
              </a:spcBef>
              <a:spcAft>
                <a:spcPct val="0"/>
              </a:spcAft>
              <a:buChar char="»"/>
              <a:defRPr kumimoji="1" sz="18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800100" lvl="2" indent="0">
              <a:lnSpc>
                <a:spcPct val="100000"/>
              </a:lnSpc>
              <a:buFontTx/>
              <a:buNone/>
            </a:pPr>
            <a:endParaRPr lang="en-US" altLang="ja-JP" sz="1600" kern="0" dirty="0"/>
          </a:p>
          <a:p>
            <a:pPr marL="857250" lvl="1" indent="-457200">
              <a:lnSpc>
                <a:spcPct val="100000"/>
              </a:lnSpc>
              <a:buFont typeface="+mj-lt"/>
              <a:buAutoNum type="arabicPeriod"/>
            </a:pPr>
            <a:endParaRPr lang="en-US" altLang="ja-JP" sz="1800" kern="0" dirty="0"/>
          </a:p>
        </p:txBody>
      </p:sp>
      <p:sp>
        <p:nvSpPr>
          <p:cNvPr id="15" name="動作設定ボタン: 戻る/前へ 14">
            <a:hlinkClick r:id="rId3" action="ppaction://hlinksldjump" highlightClick="1"/>
            <a:extLst>
              <a:ext uri="{FF2B5EF4-FFF2-40B4-BE49-F238E27FC236}">
                <a16:creationId xmlns:a16="http://schemas.microsoft.com/office/drawing/2014/main" id="{4F6998FA-B12E-4172-B7D3-6B67521E402D}"/>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Tree>
    <p:extLst>
      <p:ext uri="{BB962C8B-B14F-4D97-AF65-F5344CB8AC3E}">
        <p14:creationId xmlns:p14="http://schemas.microsoft.com/office/powerpoint/2010/main" val="209211409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1779654" cy="369332"/>
          </a:xfrm>
        </p:spPr>
        <p:txBody>
          <a:bodyPr wrap="none"/>
          <a:lstStyle/>
          <a:p>
            <a:r>
              <a:rPr lang="en-US" altLang="ja-JP" dirty="0"/>
              <a:t>5-7</a:t>
            </a:r>
            <a:r>
              <a:rPr lang="en-US" altLang="ja-JP" b="1" dirty="0">
                <a:solidFill>
                  <a:schemeClr val="tx1"/>
                </a:solidFill>
                <a:latin typeface="+mj-lt"/>
                <a:ea typeface="ＭＳ Ｐゴシック" pitchFamily="50" charset="-128"/>
                <a:cs typeface="Arial" charset="0"/>
              </a:rPr>
              <a:t>. </a:t>
            </a:r>
            <a:r>
              <a:rPr lang="en-US" altLang="ja-JP" dirty="0"/>
              <a:t>Clean up</a:t>
            </a:r>
            <a:endParaRPr kumimoji="1" lang="ja-JP" altLang="en-US" b="1" dirty="0">
              <a:solidFill>
                <a:schemeClr val="tx1"/>
              </a:solidFill>
              <a:latin typeface="+mj-lt"/>
            </a:endParaRPr>
          </a:p>
        </p:txBody>
      </p:sp>
      <p:sp>
        <p:nvSpPr>
          <p:cNvPr id="2" name="コンテンツ プレースホルダー 1">
            <a:extLst>
              <a:ext uri="{FF2B5EF4-FFF2-40B4-BE49-F238E27FC236}">
                <a16:creationId xmlns:a16="http://schemas.microsoft.com/office/drawing/2014/main" id="{B803DBA3-D443-4B96-93F8-25F7DE2D54EF}"/>
              </a:ext>
            </a:extLst>
          </p:cNvPr>
          <p:cNvSpPr>
            <a:spLocks noGrp="1"/>
          </p:cNvSpPr>
          <p:nvPr>
            <p:ph sz="quarter" idx="10"/>
          </p:nvPr>
        </p:nvSpPr>
        <p:spPr>
          <a:xfrm>
            <a:off x="329859" y="744545"/>
            <a:ext cx="8499348" cy="4067297"/>
          </a:xfrm>
        </p:spPr>
        <p:txBody>
          <a:bodyPr/>
          <a:lstStyle/>
          <a:p>
            <a:r>
              <a:rPr lang="en-US" altLang="ja-JP" sz="2000" dirty="0"/>
              <a:t>You can clean up all failover configuration to set back to the state just after script installation finished</a:t>
            </a:r>
          </a:p>
          <a:p>
            <a:pPr marL="400050" lvl="1" indent="0">
              <a:buNone/>
            </a:pPr>
            <a:r>
              <a:rPr lang="en-US" altLang="ja-JP" sz="1600" dirty="0" err="1">
                <a:latin typeface="Courier New" panose="02070309020205020404" pitchFamily="49" charset="0"/>
                <a:cs typeface="Courier New" panose="02070309020205020404" pitchFamily="49" charset="0"/>
              </a:rPr>
              <a:t>sudo</a:t>
            </a:r>
            <a:r>
              <a:rPr lang="en-US" altLang="ja-JP" sz="1600" dirty="0">
                <a:latin typeface="Courier New" panose="02070309020205020404" pitchFamily="49" charset="0"/>
                <a:cs typeface="Courier New" panose="02070309020205020404" pitchFamily="49" charset="0"/>
              </a:rPr>
              <a:t> </a:t>
            </a:r>
            <a:r>
              <a:rPr lang="en-US" altLang="ja-JP" sz="1600" dirty="0" err="1">
                <a:latin typeface="Courier New" panose="02070309020205020404" pitchFamily="49" charset="0"/>
                <a:cs typeface="Courier New" panose="02070309020205020404" pitchFamily="49" charset="0"/>
              </a:rPr>
              <a:t>maintexec</a:t>
            </a:r>
            <a:r>
              <a:rPr lang="en-US" altLang="ja-JP" sz="1600" dirty="0">
                <a:latin typeface="Courier New" panose="02070309020205020404" pitchFamily="49" charset="0"/>
                <a:cs typeface="Courier New" panose="02070309020205020404" pitchFamily="49" charset="0"/>
              </a:rPr>
              <a:t> </a:t>
            </a:r>
            <a:r>
              <a:rPr lang="en-US" altLang="ja-JP" sz="1600" dirty="0" err="1">
                <a:latin typeface="Courier New" panose="02070309020205020404" pitchFamily="49" charset="0"/>
                <a:cs typeface="Courier New" panose="02070309020205020404" pitchFamily="49" charset="0"/>
              </a:rPr>
              <a:t>foscripts</a:t>
            </a:r>
            <a:r>
              <a:rPr lang="en-US" altLang="ja-JP" sz="1600" dirty="0">
                <a:latin typeface="Courier New" panose="02070309020205020404" pitchFamily="49" charset="0"/>
                <a:cs typeface="Courier New" panose="02070309020205020404" pitchFamily="49" charset="0"/>
              </a:rPr>
              <a:t>/</a:t>
            </a:r>
            <a:r>
              <a:rPr lang="en-US" altLang="ja-JP" sz="1600" dirty="0" err="1">
                <a:latin typeface="Courier New" panose="02070309020205020404" pitchFamily="49" charset="0"/>
                <a:cs typeface="Courier New" panose="02070309020205020404" pitchFamily="49" charset="0"/>
              </a:rPr>
              <a:t>clean_settings</a:t>
            </a:r>
            <a:endParaRPr lang="en-US" altLang="ja-JP" sz="1600" dirty="0">
              <a:latin typeface="Courier New" panose="02070309020205020404" pitchFamily="49" charset="0"/>
              <a:cs typeface="Courier New" panose="02070309020205020404" pitchFamily="49" charset="0"/>
            </a:endParaRPr>
          </a:p>
        </p:txBody>
      </p:sp>
      <p:sp>
        <p:nvSpPr>
          <p:cNvPr id="76" name="TextBox 75"/>
          <p:cNvSpPr txBox="1"/>
          <p:nvPr/>
        </p:nvSpPr>
        <p:spPr>
          <a:xfrm>
            <a:off x="392382" y="1902055"/>
            <a:ext cx="8421759" cy="1204176"/>
          </a:xfrm>
          <a:prstGeom prst="rect">
            <a:avLst/>
          </a:prstGeom>
          <a:noFill/>
          <a:ln>
            <a:solidFill>
              <a:schemeClr val="tx1"/>
            </a:solidFill>
          </a:ln>
        </p:spPr>
        <p:txBody>
          <a:bodyPr wrap="square" rtlCol="0">
            <a:spAutoFit/>
          </a:bodyPr>
          <a:lstStyle/>
          <a:p>
            <a:pPr marL="293687" lvl="1"/>
            <a:r>
              <a:rPr lang="en-US" sz="1000" dirty="0">
                <a:solidFill>
                  <a:schemeClr val="tx1"/>
                </a:solidFill>
                <a:latin typeface="Courier New"/>
                <a:cs typeface="Courier New"/>
              </a:rPr>
              <a:t>nasroot@HDITEST206:~$ </a:t>
            </a:r>
            <a:r>
              <a:rPr lang="en-US" sz="1000" dirty="0" err="1">
                <a:solidFill>
                  <a:schemeClr val="tx1"/>
                </a:solidFill>
                <a:latin typeface="Courier New"/>
                <a:cs typeface="Courier New"/>
              </a:rPr>
              <a:t>sudo</a:t>
            </a:r>
            <a:r>
              <a:rPr lang="en-US" sz="1000" dirty="0">
                <a:solidFill>
                  <a:schemeClr val="tx1"/>
                </a:solidFill>
                <a:latin typeface="Courier New"/>
                <a:cs typeface="Courier New"/>
              </a:rPr>
              <a:t> </a:t>
            </a:r>
            <a:r>
              <a:rPr lang="en-US" sz="1000" dirty="0" err="1">
                <a:solidFill>
                  <a:schemeClr val="tx1"/>
                </a:solidFill>
                <a:latin typeface="Courier New"/>
                <a:cs typeface="Courier New"/>
              </a:rPr>
              <a:t>maintexec</a:t>
            </a:r>
            <a:r>
              <a:rPr lang="en-US" sz="1000" dirty="0">
                <a:solidFill>
                  <a:schemeClr val="tx1"/>
                </a:solidFill>
                <a:latin typeface="Courier New"/>
                <a:cs typeface="Courier New"/>
              </a:rPr>
              <a:t> </a:t>
            </a:r>
            <a:r>
              <a:rPr lang="en-US" sz="1000" dirty="0" err="1">
                <a:solidFill>
                  <a:schemeClr val="tx1"/>
                </a:solidFill>
                <a:latin typeface="Courier New"/>
                <a:cs typeface="Courier New"/>
              </a:rPr>
              <a:t>foscripts</a:t>
            </a:r>
            <a:r>
              <a:rPr lang="en-US" sz="1000" dirty="0">
                <a:solidFill>
                  <a:schemeClr val="tx1"/>
                </a:solidFill>
                <a:latin typeface="Courier New"/>
                <a:cs typeface="Courier New"/>
              </a:rPr>
              <a:t>/</a:t>
            </a:r>
            <a:r>
              <a:rPr lang="en-US" sz="1000" dirty="0" err="1">
                <a:solidFill>
                  <a:schemeClr val="tx1"/>
                </a:solidFill>
                <a:latin typeface="Courier New"/>
                <a:cs typeface="Courier New"/>
              </a:rPr>
              <a:t>clean_settings</a:t>
            </a:r>
            <a:r>
              <a:rPr lang="en-US" sz="1000" dirty="0">
                <a:solidFill>
                  <a:schemeClr val="tx1"/>
                </a:solidFill>
                <a:latin typeface="Courier New"/>
                <a:cs typeface="Courier New"/>
              </a:rPr>
              <a:t>                                       </a:t>
            </a:r>
          </a:p>
          <a:p>
            <a:pPr marL="293687" lvl="1"/>
            <a:r>
              <a:rPr lang="en-US" sz="1000" dirty="0">
                <a:solidFill>
                  <a:schemeClr val="tx1"/>
                </a:solidFill>
                <a:latin typeface="Courier New"/>
                <a:cs typeface="Courier New"/>
              </a:rPr>
              <a:t>2018-10-05 10:56:40 JST: HDITEST206: Removing </a:t>
            </a:r>
            <a:r>
              <a:rPr lang="en-US" sz="1000" dirty="0" err="1">
                <a:solidFill>
                  <a:schemeClr val="tx1"/>
                </a:solidFill>
                <a:latin typeface="Courier New"/>
                <a:cs typeface="Courier New"/>
              </a:rPr>
              <a:t>cron</a:t>
            </a:r>
            <a:r>
              <a:rPr lang="en-US" sz="1000" dirty="0">
                <a:solidFill>
                  <a:schemeClr val="tx1"/>
                </a:solidFill>
                <a:latin typeface="Courier New"/>
                <a:cs typeface="Courier New"/>
              </a:rPr>
              <a:t> job ...                     </a:t>
            </a:r>
          </a:p>
          <a:p>
            <a:pPr marL="293687" lvl="1"/>
            <a:r>
              <a:rPr lang="en-US" sz="1000" dirty="0">
                <a:solidFill>
                  <a:schemeClr val="tx1"/>
                </a:solidFill>
                <a:latin typeface="Courier New"/>
                <a:cs typeface="Courier New"/>
              </a:rPr>
              <a:t>2018-10-05 10:56:41 JST: HDITEST206: Removing pair, pair group and storage policy configuration ... </a:t>
            </a:r>
          </a:p>
          <a:p>
            <a:pPr marL="293687" lvl="1"/>
            <a:r>
              <a:rPr lang="en-US" sz="1000" dirty="0">
                <a:solidFill>
                  <a:schemeClr val="tx1"/>
                </a:solidFill>
                <a:latin typeface="Courier New"/>
                <a:cs typeface="Courier New"/>
              </a:rPr>
              <a:t>2018-10-05 10:56:41 JST: HDITEST206: Removing configuration group Group1 ...          </a:t>
            </a:r>
          </a:p>
          <a:p>
            <a:pPr marL="293687" lvl="1"/>
            <a:r>
              <a:rPr lang="en-US" sz="1000" dirty="0">
                <a:solidFill>
                  <a:schemeClr val="tx1"/>
                </a:solidFill>
                <a:latin typeface="Courier New"/>
                <a:cs typeface="Courier New"/>
              </a:rPr>
              <a:t>2018-10-05 10:56:41 JST: HDITEST206: Removing Unique SSH key for the configuration group ...        </a:t>
            </a:r>
          </a:p>
          <a:p>
            <a:pPr marL="293687" lvl="1"/>
            <a:r>
              <a:rPr lang="en-US" sz="1000" dirty="0">
                <a:solidFill>
                  <a:schemeClr val="tx1"/>
                </a:solidFill>
                <a:latin typeface="Courier New"/>
                <a:cs typeface="Courier New"/>
              </a:rPr>
              <a:t>2018-10-05 10:56:43 JST: HDITEST206: Registering default SSH key ...                  </a:t>
            </a:r>
          </a:p>
          <a:p>
            <a:pPr marL="293687" lvl="1"/>
            <a:r>
              <a:rPr lang="en-US" sz="1000" dirty="0">
                <a:solidFill>
                  <a:schemeClr val="tx1"/>
                </a:solidFill>
                <a:latin typeface="Courier New"/>
                <a:cs typeface="Courier New"/>
              </a:rPr>
              <a:t>2018-10-05 10:56:45 JST: HDITEST206: Completed.                                                       </a:t>
            </a:r>
          </a:p>
          <a:p>
            <a:pPr marL="293687" lvl="1"/>
            <a:r>
              <a:rPr lang="en-US" sz="1000" dirty="0">
                <a:solidFill>
                  <a:schemeClr val="tx1"/>
                </a:solidFill>
                <a:latin typeface="Courier New"/>
                <a:cs typeface="Courier New"/>
              </a:rPr>
              <a:t>nasroot@HDITEST206:~$</a:t>
            </a:r>
          </a:p>
        </p:txBody>
      </p:sp>
      <p:sp>
        <p:nvSpPr>
          <p:cNvPr id="21" name="動作設定ボタン: 戻る/前へ 20">
            <a:hlinkClick r:id="rId3" action="ppaction://hlinksldjump" highlightClick="1"/>
            <a:extLst>
              <a:ext uri="{FF2B5EF4-FFF2-40B4-BE49-F238E27FC236}">
                <a16:creationId xmlns:a16="http://schemas.microsoft.com/office/drawing/2014/main" id="{3F8F0C86-C173-4CE5-8252-2EB06E653871}"/>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Tree>
    <p:extLst>
      <p:ext uri="{BB962C8B-B14F-4D97-AF65-F5344CB8AC3E}">
        <p14:creationId xmlns:p14="http://schemas.microsoft.com/office/powerpoint/2010/main" val="141622824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3785011" cy="369332"/>
          </a:xfrm>
        </p:spPr>
        <p:txBody>
          <a:bodyPr wrap="none"/>
          <a:lstStyle/>
          <a:p>
            <a:r>
              <a:rPr lang="en-US" altLang="ja-JP" dirty="0"/>
              <a:t>5-8</a:t>
            </a:r>
            <a:r>
              <a:rPr lang="en-US" altLang="ja-JP" b="1" dirty="0">
                <a:solidFill>
                  <a:schemeClr val="tx1"/>
                </a:solidFill>
                <a:latin typeface="+mj-lt"/>
                <a:ea typeface="ＭＳ Ｐゴシック" pitchFamily="50" charset="-128"/>
                <a:cs typeface="Arial" charset="0"/>
              </a:rPr>
              <a:t>. </a:t>
            </a:r>
            <a:r>
              <a:rPr lang="en-US" altLang="ja-JP" dirty="0"/>
              <a:t>HCP failover/failback tool</a:t>
            </a:r>
            <a:endParaRPr kumimoji="1" lang="ja-JP" altLang="en-US" b="1" dirty="0">
              <a:solidFill>
                <a:schemeClr val="tx1"/>
              </a:solidFill>
              <a:latin typeface="+mj-lt"/>
            </a:endParaRPr>
          </a:p>
        </p:txBody>
      </p:sp>
      <p:sp>
        <p:nvSpPr>
          <p:cNvPr id="2" name="コンテンツ プレースホルダー 1">
            <a:extLst>
              <a:ext uri="{FF2B5EF4-FFF2-40B4-BE49-F238E27FC236}">
                <a16:creationId xmlns:a16="http://schemas.microsoft.com/office/drawing/2014/main" id="{B803DBA3-D443-4B96-93F8-25F7DE2D54EF}"/>
              </a:ext>
            </a:extLst>
          </p:cNvPr>
          <p:cNvSpPr>
            <a:spLocks noGrp="1"/>
          </p:cNvSpPr>
          <p:nvPr>
            <p:ph sz="quarter" idx="10"/>
          </p:nvPr>
        </p:nvSpPr>
        <p:spPr>
          <a:xfrm>
            <a:off x="329859" y="744545"/>
            <a:ext cx="8499348" cy="4067297"/>
          </a:xfrm>
        </p:spPr>
        <p:txBody>
          <a:bodyPr/>
          <a:lstStyle/>
          <a:p>
            <a:r>
              <a:rPr lang="en-US" altLang="ja-JP" sz="2000" dirty="0"/>
              <a:t>There is a script to operate HCP failover and failback for your convenience</a:t>
            </a:r>
          </a:p>
          <a:p>
            <a:pPr lvl="1"/>
            <a:r>
              <a:rPr lang="en-US" altLang="ja-JP" sz="1800" dirty="0" err="1">
                <a:latin typeface="Courier New" panose="02070309020205020404" pitchFamily="49" charset="0"/>
                <a:cs typeface="Courier New" panose="02070309020205020404" pitchFamily="49" charset="0"/>
              </a:rPr>
              <a:t>sudo</a:t>
            </a:r>
            <a:r>
              <a:rPr lang="en-US" altLang="ja-JP" sz="1800" dirty="0">
                <a:latin typeface="Courier New" panose="02070309020205020404" pitchFamily="49" charset="0"/>
                <a:cs typeface="Courier New" panose="02070309020205020404" pitchFamily="49" charset="0"/>
              </a:rPr>
              <a:t> </a:t>
            </a:r>
            <a:r>
              <a:rPr lang="en-US" altLang="ja-JP" sz="1800" dirty="0" err="1">
                <a:latin typeface="Courier New" panose="02070309020205020404" pitchFamily="49" charset="0"/>
                <a:cs typeface="Courier New" panose="02070309020205020404" pitchFamily="49" charset="0"/>
              </a:rPr>
              <a:t>maintexec</a:t>
            </a:r>
            <a:r>
              <a:rPr lang="en-US" altLang="ja-JP" sz="1800" dirty="0">
                <a:latin typeface="Courier New" panose="02070309020205020404" pitchFamily="49" charset="0"/>
                <a:cs typeface="Courier New" panose="02070309020205020404" pitchFamily="49" charset="0"/>
              </a:rPr>
              <a:t> </a:t>
            </a:r>
            <a:r>
              <a:rPr lang="en-US" altLang="ja-JP" sz="1800" dirty="0" err="1">
                <a:latin typeface="Courier New" panose="02070309020205020404" pitchFamily="49" charset="0"/>
                <a:cs typeface="Courier New" panose="02070309020205020404" pitchFamily="49" charset="0"/>
              </a:rPr>
              <a:t>foscripts</a:t>
            </a:r>
            <a:r>
              <a:rPr lang="en-US" altLang="ja-JP" sz="1800" dirty="0">
                <a:latin typeface="Courier New" panose="02070309020205020404" pitchFamily="49" charset="0"/>
                <a:cs typeface="Courier New" panose="02070309020205020404" pitchFamily="49" charset="0"/>
              </a:rPr>
              <a:t>/</a:t>
            </a:r>
            <a:r>
              <a:rPr lang="en-US" altLang="ja-JP" sz="1800" dirty="0" err="1">
                <a:latin typeface="Courier New" panose="02070309020205020404" pitchFamily="49" charset="0"/>
                <a:cs typeface="Courier New" panose="02070309020205020404" pitchFamily="49" charset="0"/>
              </a:rPr>
              <a:t>failover_hcp</a:t>
            </a:r>
            <a:endParaRPr lang="en-US" altLang="ja-JP" sz="1800" dirty="0">
              <a:latin typeface="Courier New" panose="02070309020205020404" pitchFamily="49" charset="0"/>
              <a:cs typeface="Courier New" panose="02070309020205020404" pitchFamily="49" charset="0"/>
            </a:endParaRPr>
          </a:p>
          <a:p>
            <a:r>
              <a:rPr lang="en-US" altLang="ja-JP" sz="2000" dirty="0"/>
              <a:t>The following operations can be executed (with dialog)</a:t>
            </a:r>
          </a:p>
          <a:p>
            <a:pPr lvl="1"/>
            <a:r>
              <a:rPr lang="en-US" altLang="ja-JP" sz="1800" dirty="0"/>
              <a:t>Failover to replica HCP</a:t>
            </a:r>
          </a:p>
          <a:p>
            <a:pPr lvl="1"/>
            <a:r>
              <a:rPr lang="en-US" altLang="ja-JP" sz="1800" dirty="0"/>
              <a:t>Begin data recovery to primary HCP</a:t>
            </a:r>
          </a:p>
          <a:p>
            <a:pPr lvl="1"/>
            <a:r>
              <a:rPr lang="en-US" altLang="ja-JP" sz="1800" dirty="0"/>
              <a:t>Complete data recovery to primary HCP</a:t>
            </a:r>
          </a:p>
          <a:p>
            <a:pPr lvl="1"/>
            <a:r>
              <a:rPr lang="en-US" altLang="ja-JP" sz="1800" dirty="0"/>
              <a:t>Monitor replication link status</a:t>
            </a:r>
          </a:p>
          <a:p>
            <a:pPr lvl="1"/>
            <a:r>
              <a:rPr lang="en-US" altLang="ja-JP" sz="1800" dirty="0"/>
              <a:t>Change primary HCP (and replica HCP) setting on HDI</a:t>
            </a:r>
          </a:p>
          <a:p>
            <a:r>
              <a:rPr lang="en-US" altLang="ja-JP" sz="2000" dirty="0"/>
              <a:t>HCP </a:t>
            </a:r>
            <a:r>
              <a:rPr lang="en-US" altLang="ja-JP" sz="2000" u="sng" dirty="0"/>
              <a:t>system-level</a:t>
            </a:r>
            <a:r>
              <a:rPr lang="en-US" altLang="ja-JP" sz="2000" dirty="0"/>
              <a:t> administrator account information is required</a:t>
            </a:r>
          </a:p>
        </p:txBody>
      </p:sp>
      <p:sp>
        <p:nvSpPr>
          <p:cNvPr id="21" name="動作設定ボタン: 戻る/前へ 20">
            <a:hlinkClick r:id="rId3" action="ppaction://hlinksldjump" highlightClick="1"/>
            <a:extLst>
              <a:ext uri="{FF2B5EF4-FFF2-40B4-BE49-F238E27FC236}">
                <a16:creationId xmlns:a16="http://schemas.microsoft.com/office/drawing/2014/main" id="{3F8F0C86-C173-4CE5-8252-2EB06E653871}"/>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Tree>
    <p:extLst>
      <p:ext uri="{BB962C8B-B14F-4D97-AF65-F5344CB8AC3E}">
        <p14:creationId xmlns:p14="http://schemas.microsoft.com/office/powerpoint/2010/main" val="84735829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3727302" cy="369332"/>
          </a:xfrm>
        </p:spPr>
        <p:txBody>
          <a:bodyPr wrap="none"/>
          <a:lstStyle/>
          <a:p>
            <a:r>
              <a:rPr lang="en-US" altLang="ja-JP" dirty="0"/>
              <a:t>5-9</a:t>
            </a:r>
            <a:r>
              <a:rPr lang="en-US" altLang="ja-JP" b="1" dirty="0">
                <a:solidFill>
                  <a:schemeClr val="tx1"/>
                </a:solidFill>
                <a:latin typeface="+mj-lt"/>
                <a:ea typeface="ＭＳ Ｐゴシック" pitchFamily="50" charset="-128"/>
                <a:cs typeface="Arial" charset="0"/>
              </a:rPr>
              <a:t>. Comparison with</a:t>
            </a:r>
            <a:r>
              <a:rPr lang="en-US" altLang="ja-JP" dirty="0"/>
              <a:t> v2.3 (1)</a:t>
            </a:r>
            <a:endParaRPr kumimoji="1" lang="ja-JP" altLang="en-US" b="1" dirty="0">
              <a:solidFill>
                <a:schemeClr val="tx1"/>
              </a:solidFill>
              <a:latin typeface="+mj-lt"/>
            </a:endParaRPr>
          </a:p>
        </p:txBody>
      </p:sp>
      <p:graphicFrame>
        <p:nvGraphicFramePr>
          <p:cNvPr id="3" name="コンテンツ プレースホルダー 2">
            <a:extLst>
              <a:ext uri="{FF2B5EF4-FFF2-40B4-BE49-F238E27FC236}">
                <a16:creationId xmlns:a16="http://schemas.microsoft.com/office/drawing/2014/main" id="{CA5FB1CB-E656-415A-B5EF-5E9E9B05455C}"/>
              </a:ext>
            </a:extLst>
          </p:cNvPr>
          <p:cNvGraphicFramePr>
            <a:graphicFrameLocks noGrp="1"/>
          </p:cNvGraphicFramePr>
          <p:nvPr>
            <p:ph sz="quarter" idx="10"/>
            <p:extLst>
              <p:ext uri="{D42A27DB-BD31-4B8C-83A1-F6EECF244321}">
                <p14:modId xmlns:p14="http://schemas.microsoft.com/office/powerpoint/2010/main" val="1732811515"/>
              </p:ext>
            </p:extLst>
          </p:nvPr>
        </p:nvGraphicFramePr>
        <p:xfrm>
          <a:off x="330200" y="744538"/>
          <a:ext cx="8445090" cy="2966720"/>
        </p:xfrm>
        <a:graphic>
          <a:graphicData uri="http://schemas.openxmlformats.org/drawingml/2006/table">
            <a:tbl>
              <a:tblPr firstRow="1" bandRow="1">
                <a:tableStyleId>{5C22544A-7EE6-4342-B048-85BDC9FD1C3A}</a:tableStyleId>
              </a:tblPr>
              <a:tblGrid>
                <a:gridCol w="1255252">
                  <a:extLst>
                    <a:ext uri="{9D8B030D-6E8A-4147-A177-3AD203B41FA5}">
                      <a16:colId xmlns:a16="http://schemas.microsoft.com/office/drawing/2014/main" val="1394540740"/>
                    </a:ext>
                  </a:extLst>
                </a:gridCol>
                <a:gridCol w="3436374">
                  <a:extLst>
                    <a:ext uri="{9D8B030D-6E8A-4147-A177-3AD203B41FA5}">
                      <a16:colId xmlns:a16="http://schemas.microsoft.com/office/drawing/2014/main" val="2536293585"/>
                    </a:ext>
                  </a:extLst>
                </a:gridCol>
                <a:gridCol w="3753464">
                  <a:extLst>
                    <a:ext uri="{9D8B030D-6E8A-4147-A177-3AD203B41FA5}">
                      <a16:colId xmlns:a16="http://schemas.microsoft.com/office/drawing/2014/main" val="4008072242"/>
                    </a:ext>
                  </a:extLst>
                </a:gridCol>
              </a:tblGrid>
              <a:tr h="370840">
                <a:tc>
                  <a:txBody>
                    <a:bodyPr/>
                    <a:lstStyle/>
                    <a:p>
                      <a:r>
                        <a:rPr kumimoji="1" lang="en-US" altLang="ja-JP" dirty="0"/>
                        <a:t>Phase</a:t>
                      </a:r>
                      <a:endParaRPr kumimoji="1" lang="ja-JP" altLang="en-US" dirty="0"/>
                    </a:p>
                  </a:txBody>
                  <a:tcPr/>
                </a:tc>
                <a:tc>
                  <a:txBody>
                    <a:bodyPr/>
                    <a:lstStyle/>
                    <a:p>
                      <a:r>
                        <a:rPr kumimoji="1" lang="en-US" altLang="ja-JP" dirty="0"/>
                        <a:t>Command on v2.3</a:t>
                      </a:r>
                      <a:endParaRPr kumimoji="1" lang="ja-JP" altLang="en-US" dirty="0"/>
                    </a:p>
                  </a:txBody>
                  <a:tcPr/>
                </a:tc>
                <a:tc>
                  <a:txBody>
                    <a:bodyPr/>
                    <a:lstStyle/>
                    <a:p>
                      <a:r>
                        <a:rPr kumimoji="1" lang="en-US" altLang="ja-JP" dirty="0"/>
                        <a:t>Command on v3.0</a:t>
                      </a:r>
                      <a:endParaRPr kumimoji="1" lang="ja-JP" altLang="en-US" dirty="0"/>
                    </a:p>
                  </a:txBody>
                  <a:tcPr/>
                </a:tc>
                <a:extLst>
                  <a:ext uri="{0D108BD9-81ED-4DB2-BD59-A6C34878D82A}">
                    <a16:rowId xmlns:a16="http://schemas.microsoft.com/office/drawing/2014/main" val="3104069511"/>
                  </a:ext>
                </a:extLst>
              </a:tr>
              <a:tr h="370840">
                <a:tc rowSpan="7">
                  <a:txBody>
                    <a:bodyPr/>
                    <a:lstStyle/>
                    <a:p>
                      <a:r>
                        <a:rPr kumimoji="1" lang="en-US" altLang="ja-JP" dirty="0"/>
                        <a:t>Setup</a:t>
                      </a:r>
                      <a:endParaRPr kumimoji="1" lang="ja-JP" altLang="en-US" dirty="0"/>
                    </a:p>
                  </a:txBody>
                  <a:tcPr/>
                </a:tc>
                <a:tc>
                  <a:txBody>
                    <a:bodyPr/>
                    <a:lstStyle/>
                    <a:p>
                      <a:r>
                        <a:rPr kumimoji="1" lang="en-US" altLang="ja-JP" dirty="0"/>
                        <a:t>setup_basic_settings.sh</a:t>
                      </a:r>
                      <a:endParaRPr kumimoji="1" lang="ja-JP" altLang="en-US" dirty="0"/>
                    </a:p>
                  </a:txBody>
                  <a:tcPr/>
                </a:tc>
                <a:tc>
                  <a:txBody>
                    <a:bodyPr/>
                    <a:lstStyle/>
                    <a:p>
                      <a:r>
                        <a:rPr kumimoji="1" lang="en-US" altLang="ja-JP" dirty="0" err="1"/>
                        <a:t>install.ss</a:t>
                      </a:r>
                      <a:endParaRPr kumimoji="1" lang="ja-JP" altLang="en-US" dirty="0"/>
                    </a:p>
                  </a:txBody>
                  <a:tcPr/>
                </a:tc>
                <a:extLst>
                  <a:ext uri="{0D108BD9-81ED-4DB2-BD59-A6C34878D82A}">
                    <a16:rowId xmlns:a16="http://schemas.microsoft.com/office/drawing/2014/main" val="1756077644"/>
                  </a:ext>
                </a:extLst>
              </a:tr>
              <a:tr h="370840">
                <a:tc vMerge="1">
                  <a:txBody>
                    <a:bodyPr/>
                    <a:lstStyle/>
                    <a:p>
                      <a:endParaRPr kumimoji="1" lang="ja-JP" altLang="en-US" dirty="0"/>
                    </a:p>
                  </a:txBody>
                  <a:tcPr/>
                </a:tc>
                <a:tc>
                  <a:txBody>
                    <a:bodyPr/>
                    <a:lstStyle/>
                    <a:p>
                      <a:r>
                        <a:rPr kumimoji="1" lang="en-US" altLang="ja-JP" dirty="0"/>
                        <a:t>Editing </a:t>
                      </a:r>
                      <a:r>
                        <a:rPr kumimoji="1" lang="en-US" altLang="ja-JP" dirty="0" err="1"/>
                        <a:t>hdi_dr_site</a:t>
                      </a:r>
                      <a:endParaRPr kumimoji="1" lang="ja-JP" altLang="en-US" dirty="0"/>
                    </a:p>
                  </a:txBody>
                  <a:tcPr/>
                </a:tc>
                <a:tc>
                  <a:txBody>
                    <a:bodyPr/>
                    <a:lstStyle/>
                    <a:p>
                      <a:r>
                        <a:rPr kumimoji="1" lang="en-US" altLang="ja-JP" dirty="0" err="1"/>
                        <a:t>setup_pair_group</a:t>
                      </a:r>
                      <a:endParaRPr kumimoji="1" lang="ja-JP" altLang="en-US" dirty="0"/>
                    </a:p>
                  </a:txBody>
                  <a:tcPr/>
                </a:tc>
                <a:extLst>
                  <a:ext uri="{0D108BD9-81ED-4DB2-BD59-A6C34878D82A}">
                    <a16:rowId xmlns:a16="http://schemas.microsoft.com/office/drawing/2014/main" val="2480147481"/>
                  </a:ext>
                </a:extLst>
              </a:tr>
              <a:tr h="370840">
                <a:tc vMerge="1">
                  <a:txBody>
                    <a:bodyPr/>
                    <a:lstStyle/>
                    <a:p>
                      <a:endParaRPr kumimoji="1" lang="ja-JP" altLang="en-US" dirty="0"/>
                    </a:p>
                  </a:txBody>
                  <a:tcPr/>
                </a:tc>
                <a:tc>
                  <a:txBody>
                    <a:bodyPr/>
                    <a:lstStyle/>
                    <a:p>
                      <a:r>
                        <a:rPr kumimoji="1" lang="en-US" altLang="ja-JP" dirty="0"/>
                        <a:t>Editing </a:t>
                      </a:r>
                      <a:r>
                        <a:rPr kumimoji="1" lang="en-US" altLang="ja-JP" dirty="0" err="1"/>
                        <a:t>hdi_dr_hosts</a:t>
                      </a:r>
                      <a:endParaRPr kumimoji="1" lang="ja-JP" altLang="en-US" dirty="0"/>
                    </a:p>
                  </a:txBody>
                  <a:tcPr/>
                </a:tc>
                <a:tc>
                  <a:txBody>
                    <a:bodyPr/>
                    <a:lstStyle/>
                    <a:p>
                      <a:r>
                        <a:rPr kumimoji="1" lang="en-US" altLang="ja-JP" dirty="0" err="1"/>
                        <a:t>setup_pair</a:t>
                      </a:r>
                      <a:endParaRPr kumimoji="1" lang="ja-JP" altLang="en-US" dirty="0"/>
                    </a:p>
                  </a:txBody>
                  <a:tcPr/>
                </a:tc>
                <a:extLst>
                  <a:ext uri="{0D108BD9-81ED-4DB2-BD59-A6C34878D82A}">
                    <a16:rowId xmlns:a16="http://schemas.microsoft.com/office/drawing/2014/main" val="1912918039"/>
                  </a:ext>
                </a:extLst>
              </a:tr>
              <a:tr h="370840">
                <a:tc vMerge="1">
                  <a:txBody>
                    <a:bodyPr/>
                    <a:lstStyle/>
                    <a:p>
                      <a:endParaRPr kumimoji="1" lang="ja-JP" altLang="en-US" dirty="0"/>
                    </a:p>
                  </a:txBody>
                  <a:tcPr/>
                </a:tc>
                <a:tc>
                  <a:txBody>
                    <a:bodyPr/>
                    <a:lstStyle/>
                    <a:p>
                      <a:r>
                        <a:rPr kumimoji="1" lang="en-US" altLang="ja-JP" dirty="0"/>
                        <a:t>Editing </a:t>
                      </a:r>
                      <a:r>
                        <a:rPr kumimoji="1" lang="en-US" altLang="ja-JP" dirty="0" err="1"/>
                        <a:t>hdi_dr_fssize</a:t>
                      </a:r>
                      <a:endParaRPr kumimoji="1" lang="ja-JP" altLang="en-US" dirty="0"/>
                    </a:p>
                  </a:txBody>
                  <a:tcPr/>
                </a:tc>
                <a:tc>
                  <a:txBody>
                    <a:bodyPr/>
                    <a:lstStyle/>
                    <a:p>
                      <a:r>
                        <a:rPr kumimoji="1" lang="en-US" altLang="ja-JP" dirty="0" err="1"/>
                        <a:t>setup_storage_policy</a:t>
                      </a:r>
                      <a:endParaRPr kumimoji="1" lang="ja-JP" altLang="en-US" dirty="0"/>
                    </a:p>
                  </a:txBody>
                  <a:tcPr/>
                </a:tc>
                <a:extLst>
                  <a:ext uri="{0D108BD9-81ED-4DB2-BD59-A6C34878D82A}">
                    <a16:rowId xmlns:a16="http://schemas.microsoft.com/office/drawing/2014/main" val="2878653154"/>
                  </a:ext>
                </a:extLst>
              </a:tr>
              <a:tr h="370840">
                <a:tc vMerge="1">
                  <a:txBody>
                    <a:bodyPr/>
                    <a:lstStyle/>
                    <a:p>
                      <a:endParaRPr kumimoji="1" lang="ja-JP" altLang="en-US" dirty="0"/>
                    </a:p>
                  </a:txBody>
                  <a:tcPr/>
                </a:tc>
                <a:tc>
                  <a:txBody>
                    <a:bodyPr/>
                    <a:lstStyle/>
                    <a:p>
                      <a:r>
                        <a:rPr kumimoji="1" lang="en-US" altLang="ja-JP" dirty="0"/>
                        <a:t>display_dr_configuration.sh</a:t>
                      </a:r>
                      <a:endParaRPr kumimoji="1" lang="ja-JP" altLang="en-US" dirty="0"/>
                    </a:p>
                  </a:txBody>
                  <a:tcPr/>
                </a:tc>
                <a:tc>
                  <a:txBody>
                    <a:bodyPr/>
                    <a:lstStyle/>
                    <a:p>
                      <a:r>
                        <a:rPr kumimoji="1" lang="en-US" altLang="ja-JP" dirty="0" err="1"/>
                        <a:t>dump_settings</a:t>
                      </a:r>
                      <a:endParaRPr kumimoji="1" lang="ja-JP" altLang="en-US" dirty="0"/>
                    </a:p>
                  </a:txBody>
                  <a:tcPr/>
                </a:tc>
                <a:extLst>
                  <a:ext uri="{0D108BD9-81ED-4DB2-BD59-A6C34878D82A}">
                    <a16:rowId xmlns:a16="http://schemas.microsoft.com/office/drawing/2014/main" val="2699911309"/>
                  </a:ext>
                </a:extLst>
              </a:tr>
              <a:tr h="370840">
                <a:tc vMerge="1">
                  <a:txBody>
                    <a:bodyPr/>
                    <a:lstStyle/>
                    <a:p>
                      <a:endParaRPr kumimoji="1" lang="ja-JP" altLang="en-US" dirty="0"/>
                    </a:p>
                  </a:txBody>
                  <a:tcPr/>
                </a:tc>
                <a:tc>
                  <a:txBody>
                    <a:bodyPr/>
                    <a:lstStyle/>
                    <a:p>
                      <a:r>
                        <a:rPr kumimoji="1" lang="en-US" altLang="ja-JP" dirty="0"/>
                        <a:t>sync_settings.sh</a:t>
                      </a:r>
                      <a:endParaRPr kumimoji="1" lang="ja-JP" altLang="en-US" dirty="0"/>
                    </a:p>
                  </a:txBody>
                  <a:tcPr/>
                </a:tc>
                <a:tc>
                  <a:txBody>
                    <a:bodyPr/>
                    <a:lstStyle/>
                    <a:p>
                      <a:r>
                        <a:rPr kumimoji="1" lang="en-US" altLang="ja-JP" dirty="0" err="1"/>
                        <a:t>sync_settings</a:t>
                      </a:r>
                      <a:endParaRPr kumimoji="1" lang="en-US" altLang="ja-JP" dirty="0"/>
                    </a:p>
                  </a:txBody>
                  <a:tcPr/>
                </a:tc>
                <a:extLst>
                  <a:ext uri="{0D108BD9-81ED-4DB2-BD59-A6C34878D82A}">
                    <a16:rowId xmlns:a16="http://schemas.microsoft.com/office/drawing/2014/main" val="4163572909"/>
                  </a:ext>
                </a:extLst>
              </a:tr>
              <a:tr h="370840">
                <a:tc vMerge="1">
                  <a:txBody>
                    <a:bodyPr/>
                    <a:lstStyle/>
                    <a:p>
                      <a:endParaRPr kumimoji="1" lang="ja-JP" altLang="en-US" dirty="0"/>
                    </a:p>
                  </a:txBody>
                  <a:tcPr/>
                </a:tc>
                <a:tc>
                  <a:txBody>
                    <a:bodyPr/>
                    <a:lstStyle/>
                    <a:p>
                      <a:r>
                        <a:rPr kumimoji="1" lang="en-US" altLang="ja-JP" dirty="0"/>
                        <a:t>api_password.sh</a:t>
                      </a:r>
                      <a:endParaRPr kumimoji="1" lang="ja-JP" altLang="en-US" dirty="0"/>
                    </a:p>
                  </a:txBody>
                  <a:tcPr/>
                </a:tc>
                <a:tc>
                  <a:txBody>
                    <a:bodyPr/>
                    <a:lstStyle/>
                    <a:p>
                      <a:r>
                        <a:rPr kumimoji="1" lang="en-US" altLang="ja-JP" dirty="0"/>
                        <a:t>(Executed in </a:t>
                      </a:r>
                      <a:r>
                        <a:rPr kumimoji="1" lang="en-US" altLang="ja-JP" dirty="0" err="1"/>
                        <a:t>install.ss</a:t>
                      </a:r>
                      <a:r>
                        <a:rPr kumimoji="1" lang="en-US" altLang="ja-JP" dirty="0"/>
                        <a:t>)</a:t>
                      </a:r>
                    </a:p>
                  </a:txBody>
                  <a:tcPr/>
                </a:tc>
                <a:extLst>
                  <a:ext uri="{0D108BD9-81ED-4DB2-BD59-A6C34878D82A}">
                    <a16:rowId xmlns:a16="http://schemas.microsoft.com/office/drawing/2014/main" val="3268060560"/>
                  </a:ext>
                </a:extLst>
              </a:tr>
            </a:tbl>
          </a:graphicData>
        </a:graphic>
      </p:graphicFrame>
      <p:sp>
        <p:nvSpPr>
          <p:cNvPr id="21" name="動作設定ボタン: 戻る/前へ 20">
            <a:hlinkClick r:id="rId3" action="ppaction://hlinksldjump" highlightClick="1"/>
            <a:extLst>
              <a:ext uri="{FF2B5EF4-FFF2-40B4-BE49-F238E27FC236}">
                <a16:creationId xmlns:a16="http://schemas.microsoft.com/office/drawing/2014/main" id="{3F8F0C86-C173-4CE5-8252-2EB06E653871}"/>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Tree>
    <p:extLst>
      <p:ext uri="{BB962C8B-B14F-4D97-AF65-F5344CB8AC3E}">
        <p14:creationId xmlns:p14="http://schemas.microsoft.com/office/powerpoint/2010/main" val="2043448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3756156" cy="369332"/>
          </a:xfrm>
        </p:spPr>
        <p:txBody>
          <a:bodyPr wrap="none"/>
          <a:lstStyle/>
          <a:p>
            <a:r>
              <a:rPr lang="en-US" altLang="ja-JP" dirty="0"/>
              <a:t>2-1</a:t>
            </a:r>
            <a:r>
              <a:rPr lang="en-US" altLang="ja-JP" b="1" dirty="0">
                <a:solidFill>
                  <a:schemeClr val="tx1"/>
                </a:solidFill>
                <a:latin typeface="+mj-lt"/>
                <a:ea typeface="ＭＳ Ｐゴシック" pitchFamily="50" charset="-128"/>
                <a:cs typeface="Arial" charset="0"/>
              </a:rPr>
              <a:t>. What is Failover Scripts?</a:t>
            </a:r>
            <a:endParaRPr kumimoji="1" lang="ja-JP" altLang="en-US" b="1" dirty="0">
              <a:solidFill>
                <a:schemeClr val="tx1"/>
              </a:solidFill>
              <a:latin typeface="+mj-lt"/>
            </a:endParaRPr>
          </a:p>
        </p:txBody>
      </p:sp>
      <p:sp>
        <p:nvSpPr>
          <p:cNvPr id="2" name="コンテンツ プレースホルダー 1">
            <a:extLst>
              <a:ext uri="{FF2B5EF4-FFF2-40B4-BE49-F238E27FC236}">
                <a16:creationId xmlns:a16="http://schemas.microsoft.com/office/drawing/2014/main" id="{B803DBA3-D443-4B96-93F8-25F7DE2D54EF}"/>
              </a:ext>
            </a:extLst>
          </p:cNvPr>
          <p:cNvSpPr>
            <a:spLocks noGrp="1"/>
          </p:cNvSpPr>
          <p:nvPr>
            <p:ph sz="quarter" idx="10"/>
          </p:nvPr>
        </p:nvSpPr>
        <p:spPr>
          <a:xfrm>
            <a:off x="329861" y="744546"/>
            <a:ext cx="8696908" cy="3877056"/>
          </a:xfrm>
        </p:spPr>
        <p:txBody>
          <a:bodyPr/>
          <a:lstStyle/>
          <a:p>
            <a:r>
              <a:rPr lang="de-DE" altLang="ja-JP" sz="2000" dirty="0"/>
              <a:t>This is a solution script that implements failover between different HDIs.</a:t>
            </a:r>
          </a:p>
          <a:p>
            <a:pPr lvl="1"/>
            <a:r>
              <a:rPr lang="de-DE" altLang="ja-JP" sz="1800" dirty="0"/>
              <a:t>Main use case is </a:t>
            </a:r>
            <a:r>
              <a:rPr lang="de-DE" altLang="ja-JP" sz="1800" b="1" dirty="0"/>
              <a:t>Disaster recovery of HDI across sites</a:t>
            </a:r>
          </a:p>
          <a:p>
            <a:pPr lvl="1"/>
            <a:r>
              <a:rPr lang="de-DE" altLang="ja-JP" sz="1800" dirty="0"/>
              <a:t>Also can be used for file system migration to another HDI</a:t>
            </a:r>
          </a:p>
          <a:p>
            <a:endParaRPr lang="en-US" altLang="ja-JP" dirty="0"/>
          </a:p>
        </p:txBody>
      </p:sp>
      <p:pic>
        <p:nvPicPr>
          <p:cNvPr id="5" name="Picture 5" descr="HDI_stackable.png">
            <a:extLst>
              <a:ext uri="{FF2B5EF4-FFF2-40B4-BE49-F238E27FC236}">
                <a16:creationId xmlns:a16="http://schemas.microsoft.com/office/drawing/2014/main" id="{1F327234-C257-4FD8-BACE-5C2207C08A98}"/>
              </a:ext>
            </a:extLst>
          </p:cNvPr>
          <p:cNvPicPr>
            <a:picLocks noChangeAspect="1"/>
          </p:cNvPicPr>
          <p:nvPr/>
        </p:nvPicPr>
        <p:blipFill>
          <a:blip r:embed="rId3" cstate="email"/>
          <a:srcRect/>
          <a:stretch>
            <a:fillRect/>
          </a:stretch>
        </p:blipFill>
        <p:spPr>
          <a:xfrm>
            <a:off x="4633194" y="2591687"/>
            <a:ext cx="1440860" cy="855368"/>
          </a:xfrm>
          <a:prstGeom prst="rect">
            <a:avLst/>
          </a:prstGeom>
        </p:spPr>
      </p:pic>
      <p:pic>
        <p:nvPicPr>
          <p:cNvPr id="6" name="Picture 6" descr="HDI_stackable.png">
            <a:extLst>
              <a:ext uri="{FF2B5EF4-FFF2-40B4-BE49-F238E27FC236}">
                <a16:creationId xmlns:a16="http://schemas.microsoft.com/office/drawing/2014/main" id="{36F0B9D3-F0C4-46E0-A06A-3338FEA57E59}"/>
              </a:ext>
            </a:extLst>
          </p:cNvPr>
          <p:cNvPicPr>
            <a:picLocks noChangeAspect="1"/>
          </p:cNvPicPr>
          <p:nvPr/>
        </p:nvPicPr>
        <p:blipFill>
          <a:blip r:embed="rId3" cstate="email"/>
          <a:srcRect/>
          <a:stretch>
            <a:fillRect/>
          </a:stretch>
        </p:blipFill>
        <p:spPr>
          <a:xfrm>
            <a:off x="2170229" y="2591687"/>
            <a:ext cx="1440860" cy="855368"/>
          </a:xfrm>
          <a:prstGeom prst="rect">
            <a:avLst/>
          </a:prstGeom>
        </p:spPr>
      </p:pic>
      <p:grpSp>
        <p:nvGrpSpPr>
          <p:cNvPr id="7" name="Group 7">
            <a:extLst>
              <a:ext uri="{FF2B5EF4-FFF2-40B4-BE49-F238E27FC236}">
                <a16:creationId xmlns:a16="http://schemas.microsoft.com/office/drawing/2014/main" id="{8FDA67C6-9BD4-4639-AA08-A1896F86E793}"/>
              </a:ext>
            </a:extLst>
          </p:cNvPr>
          <p:cNvGrpSpPr/>
          <p:nvPr/>
        </p:nvGrpSpPr>
        <p:grpSpPr>
          <a:xfrm>
            <a:off x="2170229" y="4047530"/>
            <a:ext cx="1444902" cy="1095970"/>
            <a:chOff x="1069457" y="1636541"/>
            <a:chExt cx="2619218" cy="1986698"/>
          </a:xfrm>
        </p:grpSpPr>
        <p:pic>
          <p:nvPicPr>
            <p:cNvPr id="23" name="Picture 8" descr="HDI_stackable.png">
              <a:extLst>
                <a:ext uri="{FF2B5EF4-FFF2-40B4-BE49-F238E27FC236}">
                  <a16:creationId xmlns:a16="http://schemas.microsoft.com/office/drawing/2014/main" id="{217D6B0B-133B-43D8-B415-B3C5D207202D}"/>
                </a:ext>
              </a:extLst>
            </p:cNvPr>
            <p:cNvPicPr>
              <a:picLocks noChangeAspect="1"/>
            </p:cNvPicPr>
            <p:nvPr/>
          </p:nvPicPr>
          <p:blipFill>
            <a:blip r:embed="rId3" cstate="email"/>
            <a:srcRect/>
            <a:stretch>
              <a:fillRect/>
            </a:stretch>
          </p:blipFill>
          <p:spPr>
            <a:xfrm>
              <a:off x="1076783" y="2072688"/>
              <a:ext cx="2611892" cy="1550551"/>
            </a:xfrm>
            <a:prstGeom prst="rect">
              <a:avLst/>
            </a:prstGeom>
          </p:spPr>
        </p:pic>
        <p:pic>
          <p:nvPicPr>
            <p:cNvPr id="24" name="Picture 9" descr="HDI_stackable.png">
              <a:extLst>
                <a:ext uri="{FF2B5EF4-FFF2-40B4-BE49-F238E27FC236}">
                  <a16:creationId xmlns:a16="http://schemas.microsoft.com/office/drawing/2014/main" id="{D7D4E70B-EFC4-4690-8972-2A79468C3B9D}"/>
                </a:ext>
              </a:extLst>
            </p:cNvPr>
            <p:cNvPicPr>
              <a:picLocks noChangeAspect="1"/>
            </p:cNvPicPr>
            <p:nvPr/>
          </p:nvPicPr>
          <p:blipFill>
            <a:blip r:embed="rId3" cstate="email"/>
            <a:srcRect/>
            <a:stretch>
              <a:fillRect/>
            </a:stretch>
          </p:blipFill>
          <p:spPr>
            <a:xfrm>
              <a:off x="1069457" y="1636541"/>
              <a:ext cx="2611892" cy="1550552"/>
            </a:xfrm>
            <a:prstGeom prst="rect">
              <a:avLst/>
            </a:prstGeom>
          </p:spPr>
        </p:pic>
      </p:grpSp>
      <p:grpSp>
        <p:nvGrpSpPr>
          <p:cNvPr id="8" name="Group 10">
            <a:extLst>
              <a:ext uri="{FF2B5EF4-FFF2-40B4-BE49-F238E27FC236}">
                <a16:creationId xmlns:a16="http://schemas.microsoft.com/office/drawing/2014/main" id="{D75C392A-7386-458B-BFCA-A35588FA352F}"/>
              </a:ext>
            </a:extLst>
          </p:cNvPr>
          <p:cNvGrpSpPr/>
          <p:nvPr/>
        </p:nvGrpSpPr>
        <p:grpSpPr>
          <a:xfrm>
            <a:off x="4629153" y="4047530"/>
            <a:ext cx="1444902" cy="1095970"/>
            <a:chOff x="1069457" y="1636541"/>
            <a:chExt cx="2619218" cy="1986698"/>
          </a:xfrm>
        </p:grpSpPr>
        <p:pic>
          <p:nvPicPr>
            <p:cNvPr id="21" name="Picture 11" descr="HDI_stackable.png">
              <a:extLst>
                <a:ext uri="{FF2B5EF4-FFF2-40B4-BE49-F238E27FC236}">
                  <a16:creationId xmlns:a16="http://schemas.microsoft.com/office/drawing/2014/main" id="{8844DE72-8C1F-49B9-A59C-D6562A1303CB}"/>
                </a:ext>
              </a:extLst>
            </p:cNvPr>
            <p:cNvPicPr>
              <a:picLocks noChangeAspect="1"/>
            </p:cNvPicPr>
            <p:nvPr/>
          </p:nvPicPr>
          <p:blipFill>
            <a:blip r:embed="rId3" cstate="email"/>
            <a:srcRect/>
            <a:stretch>
              <a:fillRect/>
            </a:stretch>
          </p:blipFill>
          <p:spPr>
            <a:xfrm>
              <a:off x="1076783" y="2072688"/>
              <a:ext cx="2611892" cy="1550551"/>
            </a:xfrm>
            <a:prstGeom prst="rect">
              <a:avLst/>
            </a:prstGeom>
          </p:spPr>
        </p:pic>
        <p:pic>
          <p:nvPicPr>
            <p:cNvPr id="22" name="Picture 12" descr="HDI_stackable.png">
              <a:extLst>
                <a:ext uri="{FF2B5EF4-FFF2-40B4-BE49-F238E27FC236}">
                  <a16:creationId xmlns:a16="http://schemas.microsoft.com/office/drawing/2014/main" id="{256AF864-5200-453E-B682-99FB05C6603D}"/>
                </a:ext>
              </a:extLst>
            </p:cNvPr>
            <p:cNvPicPr>
              <a:picLocks noChangeAspect="1"/>
            </p:cNvPicPr>
            <p:nvPr/>
          </p:nvPicPr>
          <p:blipFill>
            <a:blip r:embed="rId3" cstate="email"/>
            <a:srcRect/>
            <a:stretch>
              <a:fillRect/>
            </a:stretch>
          </p:blipFill>
          <p:spPr>
            <a:xfrm>
              <a:off x="1069457" y="1636541"/>
              <a:ext cx="2611892" cy="1550552"/>
            </a:xfrm>
            <a:prstGeom prst="rect">
              <a:avLst/>
            </a:prstGeom>
          </p:spPr>
        </p:pic>
      </p:grpSp>
      <p:sp>
        <p:nvSpPr>
          <p:cNvPr id="10" name="Curved Down Arrow 14">
            <a:extLst>
              <a:ext uri="{FF2B5EF4-FFF2-40B4-BE49-F238E27FC236}">
                <a16:creationId xmlns:a16="http://schemas.microsoft.com/office/drawing/2014/main" id="{2CD817F2-FA98-4787-BBFC-3250EC4F7C1C}"/>
              </a:ext>
            </a:extLst>
          </p:cNvPr>
          <p:cNvSpPr/>
          <p:nvPr/>
        </p:nvSpPr>
        <p:spPr>
          <a:xfrm>
            <a:off x="3449377" y="3955557"/>
            <a:ext cx="1320424" cy="495263"/>
          </a:xfrm>
          <a:prstGeom prst="curved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1" name="TextBox 15">
            <a:extLst>
              <a:ext uri="{FF2B5EF4-FFF2-40B4-BE49-F238E27FC236}">
                <a16:creationId xmlns:a16="http://schemas.microsoft.com/office/drawing/2014/main" id="{859A60F4-58D3-4680-8832-F95D67DDF19F}"/>
              </a:ext>
            </a:extLst>
          </p:cNvPr>
          <p:cNvSpPr txBox="1"/>
          <p:nvPr/>
        </p:nvSpPr>
        <p:spPr>
          <a:xfrm>
            <a:off x="2494862" y="2461160"/>
            <a:ext cx="731289" cy="286232"/>
          </a:xfrm>
          <a:prstGeom prst="rect">
            <a:avLst/>
          </a:prstGeom>
          <a:noFill/>
        </p:spPr>
        <p:txBody>
          <a:bodyPr wrap="none" rtlCol="0">
            <a:spAutoFit/>
          </a:bodyPr>
          <a:lstStyle/>
          <a:p>
            <a:pPr algn="ctr"/>
            <a:r>
              <a:rPr lang="en-US" sz="1400" dirty="0">
                <a:latin typeface="+mn-lt"/>
              </a:rPr>
              <a:t>node 0</a:t>
            </a:r>
          </a:p>
        </p:txBody>
      </p:sp>
      <p:sp>
        <p:nvSpPr>
          <p:cNvPr id="13" name="TextBox 16">
            <a:extLst>
              <a:ext uri="{FF2B5EF4-FFF2-40B4-BE49-F238E27FC236}">
                <a16:creationId xmlns:a16="http://schemas.microsoft.com/office/drawing/2014/main" id="{E92A658A-50BE-4F39-94B1-2EBAA1AA3B7C}"/>
              </a:ext>
            </a:extLst>
          </p:cNvPr>
          <p:cNvSpPr txBox="1"/>
          <p:nvPr/>
        </p:nvSpPr>
        <p:spPr>
          <a:xfrm>
            <a:off x="4953785" y="2461160"/>
            <a:ext cx="731289" cy="286232"/>
          </a:xfrm>
          <a:prstGeom prst="rect">
            <a:avLst/>
          </a:prstGeom>
          <a:noFill/>
        </p:spPr>
        <p:txBody>
          <a:bodyPr wrap="none" rtlCol="0">
            <a:spAutoFit/>
          </a:bodyPr>
          <a:lstStyle/>
          <a:p>
            <a:pPr algn="ctr"/>
            <a:r>
              <a:rPr lang="en-US" sz="1400" dirty="0">
                <a:latin typeface="+mn-lt"/>
              </a:rPr>
              <a:t>node 1</a:t>
            </a:r>
          </a:p>
        </p:txBody>
      </p:sp>
      <p:sp>
        <p:nvSpPr>
          <p:cNvPr id="14" name="TextBox 17">
            <a:extLst>
              <a:ext uri="{FF2B5EF4-FFF2-40B4-BE49-F238E27FC236}">
                <a16:creationId xmlns:a16="http://schemas.microsoft.com/office/drawing/2014/main" id="{5317E46A-513A-4E05-9831-1067074498AC}"/>
              </a:ext>
            </a:extLst>
          </p:cNvPr>
          <p:cNvSpPr txBox="1"/>
          <p:nvPr/>
        </p:nvSpPr>
        <p:spPr>
          <a:xfrm>
            <a:off x="3615131" y="2083002"/>
            <a:ext cx="975098" cy="286232"/>
          </a:xfrm>
          <a:prstGeom prst="rect">
            <a:avLst/>
          </a:prstGeom>
          <a:noFill/>
        </p:spPr>
        <p:txBody>
          <a:bodyPr wrap="square" rtlCol="0">
            <a:spAutoFit/>
          </a:bodyPr>
          <a:lstStyle/>
          <a:p>
            <a:pPr algn="ctr"/>
            <a:r>
              <a:rPr lang="en-US" sz="1400" dirty="0">
                <a:latin typeface="+mn-lt"/>
              </a:rPr>
              <a:t>failover</a:t>
            </a:r>
          </a:p>
        </p:txBody>
      </p:sp>
      <p:sp>
        <p:nvSpPr>
          <p:cNvPr id="15" name="TextBox 18">
            <a:extLst>
              <a:ext uri="{FF2B5EF4-FFF2-40B4-BE49-F238E27FC236}">
                <a16:creationId xmlns:a16="http://schemas.microsoft.com/office/drawing/2014/main" id="{E53922E1-0798-47F0-82D9-207AA7DB5F70}"/>
              </a:ext>
            </a:extLst>
          </p:cNvPr>
          <p:cNvSpPr txBox="1"/>
          <p:nvPr/>
        </p:nvSpPr>
        <p:spPr>
          <a:xfrm>
            <a:off x="3615131" y="3694504"/>
            <a:ext cx="975098" cy="286232"/>
          </a:xfrm>
          <a:prstGeom prst="rect">
            <a:avLst/>
          </a:prstGeom>
          <a:noFill/>
        </p:spPr>
        <p:txBody>
          <a:bodyPr wrap="square" rtlCol="0">
            <a:spAutoFit/>
          </a:bodyPr>
          <a:lstStyle/>
          <a:p>
            <a:pPr algn="ctr"/>
            <a:r>
              <a:rPr lang="en-US" sz="1400" dirty="0">
                <a:latin typeface="+mn-lt"/>
              </a:rPr>
              <a:t>failover</a:t>
            </a:r>
          </a:p>
        </p:txBody>
      </p:sp>
      <p:sp>
        <p:nvSpPr>
          <p:cNvPr id="16" name="TextBox 19">
            <a:extLst>
              <a:ext uri="{FF2B5EF4-FFF2-40B4-BE49-F238E27FC236}">
                <a16:creationId xmlns:a16="http://schemas.microsoft.com/office/drawing/2014/main" id="{4863B9C3-06F6-4C95-8BA6-56AC4D95C56C}"/>
              </a:ext>
            </a:extLst>
          </p:cNvPr>
          <p:cNvSpPr txBox="1"/>
          <p:nvPr/>
        </p:nvSpPr>
        <p:spPr>
          <a:xfrm>
            <a:off x="2429942" y="3917004"/>
            <a:ext cx="861133" cy="286232"/>
          </a:xfrm>
          <a:prstGeom prst="rect">
            <a:avLst/>
          </a:prstGeom>
          <a:noFill/>
        </p:spPr>
        <p:txBody>
          <a:bodyPr wrap="none" rtlCol="0">
            <a:spAutoFit/>
          </a:bodyPr>
          <a:lstStyle/>
          <a:p>
            <a:pPr algn="ctr"/>
            <a:r>
              <a:rPr lang="en-US" sz="1400" dirty="0">
                <a:latin typeface="+mn-lt"/>
              </a:rPr>
              <a:t>cluster 0</a:t>
            </a:r>
          </a:p>
        </p:txBody>
      </p:sp>
      <p:sp>
        <p:nvSpPr>
          <p:cNvPr id="17" name="TextBox 20">
            <a:extLst>
              <a:ext uri="{FF2B5EF4-FFF2-40B4-BE49-F238E27FC236}">
                <a16:creationId xmlns:a16="http://schemas.microsoft.com/office/drawing/2014/main" id="{A6DF6F26-6CE4-4A97-A6ED-EF59E4E82C8F}"/>
              </a:ext>
            </a:extLst>
          </p:cNvPr>
          <p:cNvSpPr txBox="1"/>
          <p:nvPr/>
        </p:nvSpPr>
        <p:spPr>
          <a:xfrm>
            <a:off x="4947658" y="3917004"/>
            <a:ext cx="861133" cy="286232"/>
          </a:xfrm>
          <a:prstGeom prst="rect">
            <a:avLst/>
          </a:prstGeom>
          <a:noFill/>
        </p:spPr>
        <p:txBody>
          <a:bodyPr wrap="none" rtlCol="0">
            <a:spAutoFit/>
          </a:bodyPr>
          <a:lstStyle/>
          <a:p>
            <a:pPr algn="ctr"/>
            <a:r>
              <a:rPr lang="en-US" sz="1400" dirty="0">
                <a:latin typeface="+mn-lt"/>
              </a:rPr>
              <a:t>cluster 1</a:t>
            </a:r>
          </a:p>
        </p:txBody>
      </p:sp>
      <p:cxnSp>
        <p:nvCxnSpPr>
          <p:cNvPr id="18" name="Straight Connector 21">
            <a:extLst>
              <a:ext uri="{FF2B5EF4-FFF2-40B4-BE49-F238E27FC236}">
                <a16:creationId xmlns:a16="http://schemas.microsoft.com/office/drawing/2014/main" id="{C90ABE2B-DA9F-4B7D-8B4B-DE4DA122AF44}"/>
              </a:ext>
            </a:extLst>
          </p:cNvPr>
          <p:cNvCxnSpPr/>
          <p:nvPr/>
        </p:nvCxnSpPr>
        <p:spPr>
          <a:xfrm>
            <a:off x="1614942" y="3339714"/>
            <a:ext cx="513251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22">
            <a:extLst>
              <a:ext uri="{FF2B5EF4-FFF2-40B4-BE49-F238E27FC236}">
                <a16:creationId xmlns:a16="http://schemas.microsoft.com/office/drawing/2014/main" id="{3FA0C2D5-2EDB-4E4F-9AAE-82BD41780B22}"/>
              </a:ext>
            </a:extLst>
          </p:cNvPr>
          <p:cNvSpPr txBox="1"/>
          <p:nvPr/>
        </p:nvSpPr>
        <p:spPr>
          <a:xfrm>
            <a:off x="1567864" y="1960972"/>
            <a:ext cx="2154726" cy="480131"/>
          </a:xfrm>
          <a:prstGeom prst="rect">
            <a:avLst/>
          </a:prstGeom>
          <a:noFill/>
        </p:spPr>
        <p:txBody>
          <a:bodyPr wrap="square" rtlCol="0">
            <a:spAutoFit/>
          </a:bodyPr>
          <a:lstStyle/>
          <a:p>
            <a:r>
              <a:rPr lang="en-US" sz="1400" dirty="0">
                <a:latin typeface="+mn-lt"/>
              </a:rPr>
              <a:t>Regular Failover</a:t>
            </a:r>
          </a:p>
          <a:p>
            <a:r>
              <a:rPr lang="en-US" sz="1400" dirty="0">
                <a:latin typeface="+mn-lt"/>
              </a:rPr>
              <a:t>(node to node in cluster)</a:t>
            </a:r>
          </a:p>
        </p:txBody>
      </p:sp>
      <p:sp>
        <p:nvSpPr>
          <p:cNvPr id="20" name="TextBox 23">
            <a:extLst>
              <a:ext uri="{FF2B5EF4-FFF2-40B4-BE49-F238E27FC236}">
                <a16:creationId xmlns:a16="http://schemas.microsoft.com/office/drawing/2014/main" id="{77B761DC-05CC-4FE7-865B-4C4B82700212}"/>
              </a:ext>
            </a:extLst>
          </p:cNvPr>
          <p:cNvSpPr txBox="1"/>
          <p:nvPr/>
        </p:nvSpPr>
        <p:spPr>
          <a:xfrm>
            <a:off x="1567864" y="3408319"/>
            <a:ext cx="2503951" cy="480131"/>
          </a:xfrm>
          <a:prstGeom prst="rect">
            <a:avLst/>
          </a:prstGeom>
          <a:noFill/>
        </p:spPr>
        <p:txBody>
          <a:bodyPr wrap="square" rtlCol="0">
            <a:spAutoFit/>
          </a:bodyPr>
          <a:lstStyle/>
          <a:p>
            <a:r>
              <a:rPr lang="en-US" sz="1400" b="1" dirty="0">
                <a:solidFill>
                  <a:srgbClr val="FF0000"/>
                </a:solidFill>
                <a:latin typeface="+mn-lt"/>
              </a:rPr>
              <a:t>Failover by Failover Scripts</a:t>
            </a:r>
          </a:p>
          <a:p>
            <a:r>
              <a:rPr lang="en-US" sz="1400" b="1" dirty="0">
                <a:solidFill>
                  <a:srgbClr val="FF0000"/>
                </a:solidFill>
                <a:latin typeface="+mn-lt"/>
              </a:rPr>
              <a:t>(system to system)</a:t>
            </a:r>
          </a:p>
        </p:txBody>
      </p:sp>
      <p:sp>
        <p:nvSpPr>
          <p:cNvPr id="3" name="正方形/長方形 2">
            <a:extLst>
              <a:ext uri="{FF2B5EF4-FFF2-40B4-BE49-F238E27FC236}">
                <a16:creationId xmlns:a16="http://schemas.microsoft.com/office/drawing/2014/main" id="{BDB43C2F-A4E6-459D-A264-3118F4D10BDF}"/>
              </a:ext>
            </a:extLst>
          </p:cNvPr>
          <p:cNvSpPr/>
          <p:nvPr/>
        </p:nvSpPr>
        <p:spPr bwMode="auto">
          <a:xfrm>
            <a:off x="2170229" y="2484192"/>
            <a:ext cx="3899785" cy="784933"/>
          </a:xfrm>
          <a:prstGeom prst="rect">
            <a:avLst/>
          </a:prstGeom>
          <a:noFill/>
          <a:ln w="9525">
            <a:solidFill>
              <a:schemeClr val="tx1"/>
            </a:solidFill>
            <a:prstDash val="dash"/>
            <a:miter lim="800000"/>
            <a:headEnd/>
            <a:tailEnd/>
          </a:ln>
          <a:effectLst/>
        </p:spPr>
        <p:txBody>
          <a:bodyPr wrap="none" rtlCol="0" anchor="ctr" anchorCtr="0">
            <a:noAutofit/>
          </a:bodyPr>
          <a:lstStyle/>
          <a:p>
            <a:pPr algn="ctr"/>
            <a:endParaRPr kumimoji="1" lang="ja-JP" altLang="en-US" sz="1800">
              <a:solidFill>
                <a:schemeClr val="tx1"/>
              </a:solidFill>
              <a:latin typeface="+mn-lt"/>
              <a:ea typeface="+mn-ea"/>
            </a:endParaRPr>
          </a:p>
        </p:txBody>
      </p:sp>
      <p:sp>
        <p:nvSpPr>
          <p:cNvPr id="9" name="Curved Down Arrow 13">
            <a:extLst>
              <a:ext uri="{FF2B5EF4-FFF2-40B4-BE49-F238E27FC236}">
                <a16:creationId xmlns:a16="http://schemas.microsoft.com/office/drawing/2014/main" id="{8BF4A185-6F27-43A1-A15A-7584F4057A1C}"/>
              </a:ext>
            </a:extLst>
          </p:cNvPr>
          <p:cNvSpPr/>
          <p:nvPr/>
        </p:nvSpPr>
        <p:spPr>
          <a:xfrm>
            <a:off x="3449377" y="2344055"/>
            <a:ext cx="1320424" cy="495263"/>
          </a:xfrm>
          <a:prstGeom prst="curved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5" name="TextBox 17">
            <a:extLst>
              <a:ext uri="{FF2B5EF4-FFF2-40B4-BE49-F238E27FC236}">
                <a16:creationId xmlns:a16="http://schemas.microsoft.com/office/drawing/2014/main" id="{FB956927-CB3F-42B5-9C3F-6DDF5BE73EA2}"/>
              </a:ext>
            </a:extLst>
          </p:cNvPr>
          <p:cNvSpPr txBox="1"/>
          <p:nvPr/>
        </p:nvSpPr>
        <p:spPr>
          <a:xfrm>
            <a:off x="5273418" y="2225558"/>
            <a:ext cx="975098" cy="286232"/>
          </a:xfrm>
          <a:prstGeom prst="rect">
            <a:avLst/>
          </a:prstGeom>
          <a:noFill/>
        </p:spPr>
        <p:txBody>
          <a:bodyPr wrap="square" rtlCol="0">
            <a:spAutoFit/>
          </a:bodyPr>
          <a:lstStyle/>
          <a:p>
            <a:pPr algn="ctr"/>
            <a:r>
              <a:rPr lang="en-US" sz="1400" dirty="0">
                <a:latin typeface="+mn-lt"/>
              </a:rPr>
              <a:t>Cluster</a:t>
            </a:r>
          </a:p>
        </p:txBody>
      </p:sp>
      <p:sp>
        <p:nvSpPr>
          <p:cNvPr id="26" name="動作設定ボタン: 戻る/前へ 25">
            <a:hlinkClick r:id="rId4" action="ppaction://hlinksldjump" highlightClick="1"/>
            <a:extLst>
              <a:ext uri="{FF2B5EF4-FFF2-40B4-BE49-F238E27FC236}">
                <a16:creationId xmlns:a16="http://schemas.microsoft.com/office/drawing/2014/main" id="{54668078-4ECB-4BA3-899D-03975890B112}"/>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Tree>
    <p:extLst>
      <p:ext uri="{BB962C8B-B14F-4D97-AF65-F5344CB8AC3E}">
        <p14:creationId xmlns:p14="http://schemas.microsoft.com/office/powerpoint/2010/main" val="286559860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3727302" cy="369332"/>
          </a:xfrm>
        </p:spPr>
        <p:txBody>
          <a:bodyPr wrap="none"/>
          <a:lstStyle/>
          <a:p>
            <a:r>
              <a:rPr lang="en-US" altLang="ja-JP" dirty="0"/>
              <a:t>5-9</a:t>
            </a:r>
            <a:r>
              <a:rPr lang="en-US" altLang="ja-JP" b="1" dirty="0">
                <a:solidFill>
                  <a:schemeClr val="tx1"/>
                </a:solidFill>
                <a:latin typeface="+mj-lt"/>
                <a:ea typeface="ＭＳ Ｐゴシック" pitchFamily="50" charset="-128"/>
                <a:cs typeface="Arial" charset="0"/>
              </a:rPr>
              <a:t>. Comparison with </a:t>
            </a:r>
            <a:r>
              <a:rPr lang="en-US" altLang="ja-JP" dirty="0"/>
              <a:t>v2.3 (2)</a:t>
            </a:r>
            <a:endParaRPr kumimoji="1" lang="ja-JP" altLang="en-US" b="1" dirty="0">
              <a:solidFill>
                <a:schemeClr val="tx1"/>
              </a:solidFill>
              <a:latin typeface="+mj-lt"/>
            </a:endParaRPr>
          </a:p>
        </p:txBody>
      </p:sp>
      <p:graphicFrame>
        <p:nvGraphicFramePr>
          <p:cNvPr id="3" name="コンテンツ プレースホルダー 2">
            <a:extLst>
              <a:ext uri="{FF2B5EF4-FFF2-40B4-BE49-F238E27FC236}">
                <a16:creationId xmlns:a16="http://schemas.microsoft.com/office/drawing/2014/main" id="{CA5FB1CB-E656-415A-B5EF-5E9E9B05455C}"/>
              </a:ext>
            </a:extLst>
          </p:cNvPr>
          <p:cNvGraphicFramePr>
            <a:graphicFrameLocks noGrp="1"/>
          </p:cNvGraphicFramePr>
          <p:nvPr>
            <p:ph sz="quarter" idx="10"/>
            <p:extLst>
              <p:ext uri="{D42A27DB-BD31-4B8C-83A1-F6EECF244321}">
                <p14:modId xmlns:p14="http://schemas.microsoft.com/office/powerpoint/2010/main" val="3553999444"/>
              </p:ext>
            </p:extLst>
          </p:nvPr>
        </p:nvGraphicFramePr>
        <p:xfrm>
          <a:off x="330200" y="744538"/>
          <a:ext cx="8445090" cy="2595880"/>
        </p:xfrm>
        <a:graphic>
          <a:graphicData uri="http://schemas.openxmlformats.org/drawingml/2006/table">
            <a:tbl>
              <a:tblPr firstRow="1" bandRow="1">
                <a:tableStyleId>{5C22544A-7EE6-4342-B048-85BDC9FD1C3A}</a:tableStyleId>
              </a:tblPr>
              <a:tblGrid>
                <a:gridCol w="1255252">
                  <a:extLst>
                    <a:ext uri="{9D8B030D-6E8A-4147-A177-3AD203B41FA5}">
                      <a16:colId xmlns:a16="http://schemas.microsoft.com/office/drawing/2014/main" val="1394540740"/>
                    </a:ext>
                  </a:extLst>
                </a:gridCol>
                <a:gridCol w="3436374">
                  <a:extLst>
                    <a:ext uri="{9D8B030D-6E8A-4147-A177-3AD203B41FA5}">
                      <a16:colId xmlns:a16="http://schemas.microsoft.com/office/drawing/2014/main" val="2536293585"/>
                    </a:ext>
                  </a:extLst>
                </a:gridCol>
                <a:gridCol w="3753464">
                  <a:extLst>
                    <a:ext uri="{9D8B030D-6E8A-4147-A177-3AD203B41FA5}">
                      <a16:colId xmlns:a16="http://schemas.microsoft.com/office/drawing/2014/main" val="4008072242"/>
                    </a:ext>
                  </a:extLst>
                </a:gridCol>
              </a:tblGrid>
              <a:tr h="370840">
                <a:tc>
                  <a:txBody>
                    <a:bodyPr/>
                    <a:lstStyle/>
                    <a:p>
                      <a:r>
                        <a:rPr kumimoji="1" lang="en-US" altLang="ja-JP" dirty="0"/>
                        <a:t>Phase</a:t>
                      </a:r>
                      <a:endParaRPr kumimoji="1" lang="ja-JP" altLang="en-US" dirty="0"/>
                    </a:p>
                  </a:txBody>
                  <a:tcPr/>
                </a:tc>
                <a:tc>
                  <a:txBody>
                    <a:bodyPr/>
                    <a:lstStyle/>
                    <a:p>
                      <a:r>
                        <a:rPr kumimoji="1" lang="en-US" altLang="ja-JP" dirty="0"/>
                        <a:t>Command on v2.3</a:t>
                      </a:r>
                      <a:endParaRPr kumimoji="1" lang="ja-JP" altLang="en-US" dirty="0"/>
                    </a:p>
                  </a:txBody>
                  <a:tcPr/>
                </a:tc>
                <a:tc>
                  <a:txBody>
                    <a:bodyPr/>
                    <a:lstStyle/>
                    <a:p>
                      <a:r>
                        <a:rPr kumimoji="1" lang="en-US" altLang="ja-JP" dirty="0"/>
                        <a:t>Command on v3.0</a:t>
                      </a:r>
                      <a:endParaRPr kumimoji="1" lang="ja-JP" altLang="en-US" dirty="0"/>
                    </a:p>
                  </a:txBody>
                  <a:tcPr/>
                </a:tc>
                <a:extLst>
                  <a:ext uri="{0D108BD9-81ED-4DB2-BD59-A6C34878D82A}">
                    <a16:rowId xmlns:a16="http://schemas.microsoft.com/office/drawing/2014/main" val="3104069511"/>
                  </a:ext>
                </a:extLst>
              </a:tr>
              <a:tr h="370840">
                <a:tc rowSpan="6">
                  <a:txBody>
                    <a:bodyPr/>
                    <a:lstStyle/>
                    <a:p>
                      <a:r>
                        <a:rPr kumimoji="1" lang="en-US" altLang="ja-JP" dirty="0"/>
                        <a:t>Test</a:t>
                      </a:r>
                      <a:endParaRPr kumimoji="1" lang="ja-JP" altLang="en-US" dirty="0"/>
                    </a:p>
                  </a:txBody>
                  <a:tcPr/>
                </a:tc>
                <a:tc>
                  <a:txBody>
                    <a:bodyPr/>
                    <a:lstStyle/>
                    <a:p>
                      <a:r>
                        <a:rPr kumimoji="1" lang="en-US" altLang="ja-JP" dirty="0"/>
                        <a:t>check_resources.sh</a:t>
                      </a:r>
                      <a:endParaRPr kumimoji="1" lang="ja-JP" altLang="en-US" dirty="0"/>
                    </a:p>
                  </a:txBody>
                  <a:tcPr/>
                </a:tc>
                <a:tc>
                  <a:txBody>
                    <a:bodyPr/>
                    <a:lstStyle/>
                    <a:p>
                      <a:r>
                        <a:rPr kumimoji="1" lang="en-US" altLang="ja-JP" dirty="0" err="1"/>
                        <a:t>check_resources</a:t>
                      </a:r>
                      <a:endParaRPr kumimoji="1" lang="ja-JP" altLang="en-US" dirty="0"/>
                    </a:p>
                  </a:txBody>
                  <a:tcPr/>
                </a:tc>
                <a:extLst>
                  <a:ext uri="{0D108BD9-81ED-4DB2-BD59-A6C34878D82A}">
                    <a16:rowId xmlns:a16="http://schemas.microsoft.com/office/drawing/2014/main" val="1756077644"/>
                  </a:ext>
                </a:extLst>
              </a:tr>
              <a:tr h="370840">
                <a:tc vMerge="1">
                  <a:txBody>
                    <a:bodyPr/>
                    <a:lstStyle/>
                    <a:p>
                      <a:endParaRPr kumimoji="1" lang="ja-JP" altLang="en-US" dirty="0"/>
                    </a:p>
                  </a:txBody>
                  <a:tcPr/>
                </a:tc>
                <a:tc>
                  <a:txBody>
                    <a:bodyPr/>
                    <a:lstStyle/>
                    <a:p>
                      <a:r>
                        <a:rPr kumimoji="1" lang="en-US" altLang="ja-JP" dirty="0"/>
                        <a:t>backup_configs.sh</a:t>
                      </a:r>
                      <a:endParaRPr kumimoji="1" lang="ja-JP" altLang="en-US" dirty="0"/>
                    </a:p>
                  </a:txBody>
                  <a:tcPr/>
                </a:tc>
                <a:tc>
                  <a:txBody>
                    <a:bodyPr/>
                    <a:lstStyle/>
                    <a:p>
                      <a:r>
                        <a:rPr kumimoji="1" lang="en-US" altLang="ja-JP" dirty="0" err="1"/>
                        <a:t>backup_configs</a:t>
                      </a:r>
                      <a:endParaRPr kumimoji="1" lang="ja-JP" altLang="en-US" dirty="0"/>
                    </a:p>
                  </a:txBody>
                  <a:tcPr/>
                </a:tc>
                <a:extLst>
                  <a:ext uri="{0D108BD9-81ED-4DB2-BD59-A6C34878D82A}">
                    <a16:rowId xmlns:a16="http://schemas.microsoft.com/office/drawing/2014/main" val="2480147481"/>
                  </a:ext>
                </a:extLst>
              </a:tr>
              <a:tr h="370840">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sync_fs.sh</a:t>
                      </a:r>
                      <a:endParaRPr kumimoji="1" lang="ja-JP" altLang="en-US" dirty="0"/>
                    </a:p>
                  </a:txBody>
                  <a:tcPr/>
                </a:tc>
                <a:tc>
                  <a:txBody>
                    <a:bodyPr/>
                    <a:lstStyle/>
                    <a:p>
                      <a:r>
                        <a:rPr kumimoji="1" lang="en-US" altLang="ja-JP" dirty="0" err="1"/>
                        <a:t>sync_fs</a:t>
                      </a:r>
                      <a:endParaRPr kumimoji="1" lang="ja-JP" altLang="en-US" dirty="0"/>
                    </a:p>
                  </a:txBody>
                  <a:tcPr/>
                </a:tc>
                <a:extLst>
                  <a:ext uri="{0D108BD9-81ED-4DB2-BD59-A6C34878D82A}">
                    <a16:rowId xmlns:a16="http://schemas.microsoft.com/office/drawing/2014/main" val="3808871865"/>
                  </a:ext>
                </a:extLst>
              </a:tr>
              <a:tr h="370840">
                <a:tc vMerge="1">
                  <a:txBody>
                    <a:bodyPr/>
                    <a:lstStyle/>
                    <a:p>
                      <a:endParaRPr kumimoji="1" lang="ja-JP"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(rehearsal_failover.sh)</a:t>
                      </a:r>
                      <a:endParaRPr kumimoji="1" lang="ja-JP" altLang="en-US" dirty="0"/>
                    </a:p>
                  </a:txBody>
                  <a:tcPr/>
                </a:tc>
                <a:tc>
                  <a:txBody>
                    <a:bodyPr/>
                    <a:lstStyle/>
                    <a:p>
                      <a:r>
                        <a:rPr kumimoji="1" lang="en-US" altLang="ja-JP" dirty="0" err="1"/>
                        <a:t>dry_run_failover</a:t>
                      </a:r>
                      <a:endParaRPr kumimoji="1" lang="ja-JP" altLang="en-US" dirty="0"/>
                    </a:p>
                  </a:txBody>
                  <a:tcPr/>
                </a:tc>
                <a:extLst>
                  <a:ext uri="{0D108BD9-81ED-4DB2-BD59-A6C34878D82A}">
                    <a16:rowId xmlns:a16="http://schemas.microsoft.com/office/drawing/2014/main" val="1912918039"/>
                  </a:ext>
                </a:extLst>
              </a:tr>
              <a:tr h="370840">
                <a:tc vMerge="1">
                  <a:txBody>
                    <a:bodyPr/>
                    <a:lstStyle/>
                    <a:p>
                      <a:endParaRPr kumimoji="1" lang="ja-JP"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rehearsal_failover.sh</a:t>
                      </a:r>
                      <a:endParaRPr kumimoji="1" lang="ja-JP" altLang="en-US" dirty="0"/>
                    </a:p>
                  </a:txBody>
                  <a:tcPr/>
                </a:tc>
                <a:tc>
                  <a:txBody>
                    <a:bodyPr/>
                    <a:lstStyle/>
                    <a:p>
                      <a:r>
                        <a:rPr kumimoji="1" lang="en-US" altLang="ja-JP" dirty="0" err="1"/>
                        <a:t>try_out_failover</a:t>
                      </a:r>
                      <a:endParaRPr kumimoji="1" lang="ja-JP" altLang="en-US" dirty="0"/>
                    </a:p>
                  </a:txBody>
                  <a:tcPr/>
                </a:tc>
                <a:extLst>
                  <a:ext uri="{0D108BD9-81ED-4DB2-BD59-A6C34878D82A}">
                    <a16:rowId xmlns:a16="http://schemas.microsoft.com/office/drawing/2014/main" val="2878653154"/>
                  </a:ext>
                </a:extLst>
              </a:tr>
              <a:tr h="370840">
                <a:tc vMerge="1">
                  <a:txBody>
                    <a:bodyPr/>
                    <a:lstStyle/>
                    <a:p>
                      <a:endParaRPr kumimoji="1" lang="ja-JP" altLang="en-US" dirty="0"/>
                    </a:p>
                  </a:txBody>
                  <a:tcPr/>
                </a:tc>
                <a:tc>
                  <a:txBody>
                    <a:bodyPr/>
                    <a:lstStyle/>
                    <a:p>
                      <a:r>
                        <a:rPr kumimoji="1" lang="en-US" altLang="ja-JP" dirty="0"/>
                        <a:t>delete_all_fs.sh</a:t>
                      </a:r>
                      <a:endParaRPr kumimoji="1" lang="ja-JP" altLang="en-US" dirty="0"/>
                    </a:p>
                  </a:txBody>
                  <a:tcPr/>
                </a:tc>
                <a:tc>
                  <a:txBody>
                    <a:bodyPr/>
                    <a:lstStyle/>
                    <a:p>
                      <a:r>
                        <a:rPr kumimoji="1" lang="en-US" altLang="ja-JP" dirty="0" err="1"/>
                        <a:t>delete_all_fs</a:t>
                      </a:r>
                      <a:endParaRPr kumimoji="1" lang="ja-JP" altLang="en-US" dirty="0"/>
                    </a:p>
                  </a:txBody>
                  <a:tcPr/>
                </a:tc>
                <a:extLst>
                  <a:ext uri="{0D108BD9-81ED-4DB2-BD59-A6C34878D82A}">
                    <a16:rowId xmlns:a16="http://schemas.microsoft.com/office/drawing/2014/main" val="2699911309"/>
                  </a:ext>
                </a:extLst>
              </a:tr>
            </a:tbl>
          </a:graphicData>
        </a:graphic>
      </p:graphicFrame>
      <p:sp>
        <p:nvSpPr>
          <p:cNvPr id="21" name="動作設定ボタン: 戻る/前へ 20">
            <a:hlinkClick r:id="rId3" action="ppaction://hlinksldjump" highlightClick="1"/>
            <a:extLst>
              <a:ext uri="{FF2B5EF4-FFF2-40B4-BE49-F238E27FC236}">
                <a16:creationId xmlns:a16="http://schemas.microsoft.com/office/drawing/2014/main" id="{3F8F0C86-C173-4CE5-8252-2EB06E653871}"/>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Tree>
    <p:extLst>
      <p:ext uri="{BB962C8B-B14F-4D97-AF65-F5344CB8AC3E}">
        <p14:creationId xmlns:p14="http://schemas.microsoft.com/office/powerpoint/2010/main" val="249909810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3727302" cy="369332"/>
          </a:xfrm>
        </p:spPr>
        <p:txBody>
          <a:bodyPr wrap="none"/>
          <a:lstStyle/>
          <a:p>
            <a:r>
              <a:rPr lang="en-US" altLang="ja-JP" dirty="0"/>
              <a:t>5-9</a:t>
            </a:r>
            <a:r>
              <a:rPr lang="en-US" altLang="ja-JP" b="1" dirty="0">
                <a:solidFill>
                  <a:schemeClr val="tx1"/>
                </a:solidFill>
                <a:latin typeface="+mj-lt"/>
                <a:ea typeface="ＭＳ Ｐゴシック" pitchFamily="50" charset="-128"/>
                <a:cs typeface="Arial" charset="0"/>
              </a:rPr>
              <a:t>. Comparison with </a:t>
            </a:r>
            <a:r>
              <a:rPr lang="en-US" altLang="ja-JP" dirty="0"/>
              <a:t>v2.3 (3)</a:t>
            </a:r>
            <a:endParaRPr kumimoji="1" lang="ja-JP" altLang="en-US" b="1" dirty="0">
              <a:solidFill>
                <a:schemeClr val="tx1"/>
              </a:solidFill>
              <a:latin typeface="+mj-lt"/>
            </a:endParaRPr>
          </a:p>
        </p:txBody>
      </p:sp>
      <p:graphicFrame>
        <p:nvGraphicFramePr>
          <p:cNvPr id="3" name="コンテンツ プレースホルダー 2">
            <a:extLst>
              <a:ext uri="{FF2B5EF4-FFF2-40B4-BE49-F238E27FC236}">
                <a16:creationId xmlns:a16="http://schemas.microsoft.com/office/drawing/2014/main" id="{CA5FB1CB-E656-415A-B5EF-5E9E9B05455C}"/>
              </a:ext>
            </a:extLst>
          </p:cNvPr>
          <p:cNvGraphicFramePr>
            <a:graphicFrameLocks noGrp="1"/>
          </p:cNvGraphicFramePr>
          <p:nvPr>
            <p:ph sz="quarter" idx="10"/>
            <p:extLst>
              <p:ext uri="{D42A27DB-BD31-4B8C-83A1-F6EECF244321}">
                <p14:modId xmlns:p14="http://schemas.microsoft.com/office/powerpoint/2010/main" val="3593040774"/>
              </p:ext>
            </p:extLst>
          </p:nvPr>
        </p:nvGraphicFramePr>
        <p:xfrm>
          <a:off x="330200" y="744538"/>
          <a:ext cx="8445090" cy="3388360"/>
        </p:xfrm>
        <a:graphic>
          <a:graphicData uri="http://schemas.openxmlformats.org/drawingml/2006/table">
            <a:tbl>
              <a:tblPr firstRow="1" bandRow="1">
                <a:tableStyleId>{5C22544A-7EE6-4342-B048-85BDC9FD1C3A}</a:tableStyleId>
              </a:tblPr>
              <a:tblGrid>
                <a:gridCol w="1255252">
                  <a:extLst>
                    <a:ext uri="{9D8B030D-6E8A-4147-A177-3AD203B41FA5}">
                      <a16:colId xmlns:a16="http://schemas.microsoft.com/office/drawing/2014/main" val="1394540740"/>
                    </a:ext>
                  </a:extLst>
                </a:gridCol>
                <a:gridCol w="3436374">
                  <a:extLst>
                    <a:ext uri="{9D8B030D-6E8A-4147-A177-3AD203B41FA5}">
                      <a16:colId xmlns:a16="http://schemas.microsoft.com/office/drawing/2014/main" val="2536293585"/>
                    </a:ext>
                  </a:extLst>
                </a:gridCol>
                <a:gridCol w="3753464">
                  <a:extLst>
                    <a:ext uri="{9D8B030D-6E8A-4147-A177-3AD203B41FA5}">
                      <a16:colId xmlns:a16="http://schemas.microsoft.com/office/drawing/2014/main" val="4008072242"/>
                    </a:ext>
                  </a:extLst>
                </a:gridCol>
              </a:tblGrid>
              <a:tr h="370840">
                <a:tc>
                  <a:txBody>
                    <a:bodyPr/>
                    <a:lstStyle/>
                    <a:p>
                      <a:r>
                        <a:rPr kumimoji="1" lang="en-US" altLang="ja-JP" dirty="0"/>
                        <a:t>Phase</a:t>
                      </a:r>
                      <a:endParaRPr kumimoji="1" lang="ja-JP" altLang="en-US" dirty="0"/>
                    </a:p>
                  </a:txBody>
                  <a:tcPr/>
                </a:tc>
                <a:tc>
                  <a:txBody>
                    <a:bodyPr/>
                    <a:lstStyle/>
                    <a:p>
                      <a:r>
                        <a:rPr kumimoji="1" lang="en-US" altLang="ja-JP" dirty="0"/>
                        <a:t>Command on v2.3</a:t>
                      </a:r>
                      <a:endParaRPr kumimoji="1" lang="ja-JP" altLang="en-US" dirty="0"/>
                    </a:p>
                  </a:txBody>
                  <a:tcPr/>
                </a:tc>
                <a:tc>
                  <a:txBody>
                    <a:bodyPr/>
                    <a:lstStyle/>
                    <a:p>
                      <a:r>
                        <a:rPr kumimoji="1" lang="en-US" altLang="ja-JP" dirty="0"/>
                        <a:t>Command on v3.0</a:t>
                      </a:r>
                      <a:endParaRPr kumimoji="1" lang="ja-JP" altLang="en-US" dirty="0"/>
                    </a:p>
                  </a:txBody>
                  <a:tcPr/>
                </a:tc>
                <a:extLst>
                  <a:ext uri="{0D108BD9-81ED-4DB2-BD59-A6C34878D82A}">
                    <a16:rowId xmlns:a16="http://schemas.microsoft.com/office/drawing/2014/main" val="3104069511"/>
                  </a:ext>
                </a:extLst>
              </a:tr>
              <a:tr h="370840">
                <a:tc>
                  <a:txBody>
                    <a:bodyPr/>
                    <a:lstStyle/>
                    <a:p>
                      <a:r>
                        <a:rPr kumimoji="1" lang="en-US" altLang="ja-JP" dirty="0"/>
                        <a:t>Save script settings</a:t>
                      </a:r>
                      <a:endParaRPr kumimoji="1" lang="ja-JP" altLang="en-US" dirty="0"/>
                    </a:p>
                  </a:txBody>
                  <a:tcPr/>
                </a:tc>
                <a:tc>
                  <a:txBody>
                    <a:bodyPr/>
                    <a:lstStyle/>
                    <a:p>
                      <a:r>
                        <a:rPr kumimoji="1" lang="en-US" altLang="ja-JP" dirty="0"/>
                        <a:t>save_settings.sh</a:t>
                      </a:r>
                      <a:endParaRPr kumimoji="1" lang="ja-JP" altLang="en-US" dirty="0"/>
                    </a:p>
                  </a:txBody>
                  <a:tcPr/>
                </a:tc>
                <a:tc>
                  <a:txBody>
                    <a:bodyPr/>
                    <a:lstStyle/>
                    <a:p>
                      <a:r>
                        <a:rPr kumimoji="1" lang="en-US" altLang="ja-JP" dirty="0"/>
                        <a:t>N/A</a:t>
                      </a:r>
                    </a:p>
                    <a:p>
                      <a:r>
                        <a:rPr kumimoji="1" lang="en-US" altLang="ja-JP" dirty="0"/>
                        <a:t>(script settings can be restored by executing </a:t>
                      </a:r>
                      <a:r>
                        <a:rPr kumimoji="1" lang="en-US" altLang="ja-JP" dirty="0" err="1"/>
                        <a:t>sync_settings</a:t>
                      </a:r>
                      <a:r>
                        <a:rPr kumimoji="1" lang="en-US" altLang="ja-JP" dirty="0"/>
                        <a:t> from other node)</a:t>
                      </a:r>
                      <a:endParaRPr kumimoji="1" lang="ja-JP" altLang="en-US" dirty="0"/>
                    </a:p>
                  </a:txBody>
                  <a:tcPr/>
                </a:tc>
                <a:extLst>
                  <a:ext uri="{0D108BD9-81ED-4DB2-BD59-A6C34878D82A}">
                    <a16:rowId xmlns:a16="http://schemas.microsoft.com/office/drawing/2014/main" val="1756077644"/>
                  </a:ext>
                </a:extLst>
              </a:tr>
              <a:tr h="370840">
                <a:tc>
                  <a:txBody>
                    <a:bodyPr/>
                    <a:lstStyle/>
                    <a:p>
                      <a:r>
                        <a:rPr kumimoji="1" lang="en-US" altLang="ja-JP" dirty="0"/>
                        <a:t>Regular job </a:t>
                      </a:r>
                      <a:r>
                        <a:rPr kumimoji="1" lang="en-US" altLang="ja-JP" dirty="0" err="1"/>
                        <a:t>registeration</a:t>
                      </a:r>
                      <a:endParaRPr kumimoji="1" lang="ja-JP" altLang="en-US" dirty="0"/>
                    </a:p>
                  </a:txBody>
                  <a:tcPr/>
                </a:tc>
                <a:tc>
                  <a:txBody>
                    <a:bodyPr/>
                    <a:lstStyle/>
                    <a:p>
                      <a:r>
                        <a:rPr kumimoji="1" lang="en-US" altLang="ja-JP" dirty="0"/>
                        <a:t>register_cron.sh</a:t>
                      </a:r>
                      <a:endParaRPr kumimoji="1" lang="ja-JP" altLang="en-US" dirty="0"/>
                    </a:p>
                  </a:txBody>
                  <a:tcPr/>
                </a:tc>
                <a:tc>
                  <a:txBody>
                    <a:bodyPr/>
                    <a:lstStyle/>
                    <a:p>
                      <a:r>
                        <a:rPr kumimoji="1" lang="en-US" altLang="ja-JP" dirty="0" err="1"/>
                        <a:t>register_cron</a:t>
                      </a:r>
                      <a:endParaRPr kumimoji="1" lang="ja-JP" altLang="en-US" dirty="0"/>
                    </a:p>
                  </a:txBody>
                  <a:tcPr/>
                </a:tc>
                <a:extLst>
                  <a:ext uri="{0D108BD9-81ED-4DB2-BD59-A6C34878D82A}">
                    <a16:rowId xmlns:a16="http://schemas.microsoft.com/office/drawing/2014/main" val="256605847"/>
                  </a:ext>
                </a:extLst>
              </a:tr>
              <a:tr h="370840">
                <a:tc>
                  <a:txBody>
                    <a:bodyPr/>
                    <a:lstStyle/>
                    <a:p>
                      <a:r>
                        <a:rPr kumimoji="1" lang="en-US" altLang="ja-JP" dirty="0"/>
                        <a:t>Normal operation</a:t>
                      </a:r>
                      <a:endParaRPr kumimoji="1" lang="ja-JP" altLang="en-US" dirty="0"/>
                    </a:p>
                  </a:txBody>
                  <a:tcPr/>
                </a:tc>
                <a:tc>
                  <a:txBody>
                    <a:bodyPr/>
                    <a:lstStyle/>
                    <a:p>
                      <a:r>
                        <a:rPr kumimoji="1" lang="en-US" altLang="ja-JP" dirty="0"/>
                        <a:t>Check messages if any error happens</a:t>
                      </a:r>
                      <a:endParaRPr kumimoji="1" lang="ja-JP" altLang="en-US" dirty="0"/>
                    </a:p>
                  </a:txBody>
                  <a:tcPr/>
                </a:tc>
                <a:tc>
                  <a:txBody>
                    <a:bodyPr/>
                    <a:lstStyle/>
                    <a:p>
                      <a:r>
                        <a:rPr kumimoji="1" lang="en-US" altLang="ja-JP" dirty="0"/>
                        <a:t>(Same)</a:t>
                      </a:r>
                      <a:endParaRPr kumimoji="1" lang="ja-JP" altLang="en-US" dirty="0"/>
                    </a:p>
                  </a:txBody>
                  <a:tcPr/>
                </a:tc>
                <a:extLst>
                  <a:ext uri="{0D108BD9-81ED-4DB2-BD59-A6C34878D82A}">
                    <a16:rowId xmlns:a16="http://schemas.microsoft.com/office/drawing/2014/main" val="3594535906"/>
                  </a:ext>
                </a:extLst>
              </a:tr>
            </a:tbl>
          </a:graphicData>
        </a:graphic>
      </p:graphicFrame>
      <p:sp>
        <p:nvSpPr>
          <p:cNvPr id="21" name="動作設定ボタン: 戻る/前へ 20">
            <a:hlinkClick r:id="rId3" action="ppaction://hlinksldjump" highlightClick="1"/>
            <a:extLst>
              <a:ext uri="{FF2B5EF4-FFF2-40B4-BE49-F238E27FC236}">
                <a16:creationId xmlns:a16="http://schemas.microsoft.com/office/drawing/2014/main" id="{3F8F0C86-C173-4CE5-8252-2EB06E653871}"/>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Tree>
    <p:extLst>
      <p:ext uri="{BB962C8B-B14F-4D97-AF65-F5344CB8AC3E}">
        <p14:creationId xmlns:p14="http://schemas.microsoft.com/office/powerpoint/2010/main" val="302779245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3727302" cy="369332"/>
          </a:xfrm>
        </p:spPr>
        <p:txBody>
          <a:bodyPr wrap="none"/>
          <a:lstStyle/>
          <a:p>
            <a:r>
              <a:rPr lang="en-US" altLang="ja-JP" dirty="0"/>
              <a:t>5-9</a:t>
            </a:r>
            <a:r>
              <a:rPr lang="en-US" altLang="ja-JP" b="1" dirty="0">
                <a:solidFill>
                  <a:schemeClr val="tx1"/>
                </a:solidFill>
                <a:latin typeface="+mj-lt"/>
                <a:ea typeface="ＭＳ Ｐゴシック" pitchFamily="50" charset="-128"/>
                <a:cs typeface="Arial" charset="0"/>
              </a:rPr>
              <a:t>. Comparison with </a:t>
            </a:r>
            <a:r>
              <a:rPr lang="en-US" altLang="ja-JP" dirty="0"/>
              <a:t>v2.3 (4)</a:t>
            </a:r>
            <a:endParaRPr kumimoji="1" lang="ja-JP" altLang="en-US" b="1" dirty="0">
              <a:solidFill>
                <a:schemeClr val="tx1"/>
              </a:solidFill>
              <a:latin typeface="+mj-lt"/>
            </a:endParaRPr>
          </a:p>
        </p:txBody>
      </p:sp>
      <p:graphicFrame>
        <p:nvGraphicFramePr>
          <p:cNvPr id="3" name="コンテンツ プレースホルダー 2">
            <a:extLst>
              <a:ext uri="{FF2B5EF4-FFF2-40B4-BE49-F238E27FC236}">
                <a16:creationId xmlns:a16="http://schemas.microsoft.com/office/drawing/2014/main" id="{CA5FB1CB-E656-415A-B5EF-5E9E9B05455C}"/>
              </a:ext>
            </a:extLst>
          </p:cNvPr>
          <p:cNvGraphicFramePr>
            <a:graphicFrameLocks noGrp="1"/>
          </p:cNvGraphicFramePr>
          <p:nvPr>
            <p:ph sz="quarter" idx="10"/>
            <p:extLst>
              <p:ext uri="{D42A27DB-BD31-4B8C-83A1-F6EECF244321}">
                <p14:modId xmlns:p14="http://schemas.microsoft.com/office/powerpoint/2010/main" val="388853341"/>
              </p:ext>
            </p:extLst>
          </p:nvPr>
        </p:nvGraphicFramePr>
        <p:xfrm>
          <a:off x="330200" y="744538"/>
          <a:ext cx="8445090" cy="3672840"/>
        </p:xfrm>
        <a:graphic>
          <a:graphicData uri="http://schemas.openxmlformats.org/drawingml/2006/table">
            <a:tbl>
              <a:tblPr firstRow="1" bandRow="1">
                <a:tableStyleId>{5C22544A-7EE6-4342-B048-85BDC9FD1C3A}</a:tableStyleId>
              </a:tblPr>
              <a:tblGrid>
                <a:gridCol w="1255252">
                  <a:extLst>
                    <a:ext uri="{9D8B030D-6E8A-4147-A177-3AD203B41FA5}">
                      <a16:colId xmlns:a16="http://schemas.microsoft.com/office/drawing/2014/main" val="1394540740"/>
                    </a:ext>
                  </a:extLst>
                </a:gridCol>
                <a:gridCol w="3436374">
                  <a:extLst>
                    <a:ext uri="{9D8B030D-6E8A-4147-A177-3AD203B41FA5}">
                      <a16:colId xmlns:a16="http://schemas.microsoft.com/office/drawing/2014/main" val="2536293585"/>
                    </a:ext>
                  </a:extLst>
                </a:gridCol>
                <a:gridCol w="3753464">
                  <a:extLst>
                    <a:ext uri="{9D8B030D-6E8A-4147-A177-3AD203B41FA5}">
                      <a16:colId xmlns:a16="http://schemas.microsoft.com/office/drawing/2014/main" val="4008072242"/>
                    </a:ext>
                  </a:extLst>
                </a:gridCol>
              </a:tblGrid>
              <a:tr h="370840">
                <a:tc>
                  <a:txBody>
                    <a:bodyPr/>
                    <a:lstStyle/>
                    <a:p>
                      <a:r>
                        <a:rPr kumimoji="1" lang="en-US" altLang="ja-JP" dirty="0"/>
                        <a:t>Phase</a:t>
                      </a:r>
                      <a:endParaRPr kumimoji="1" lang="ja-JP" altLang="en-US" dirty="0"/>
                    </a:p>
                  </a:txBody>
                  <a:tcPr/>
                </a:tc>
                <a:tc>
                  <a:txBody>
                    <a:bodyPr/>
                    <a:lstStyle/>
                    <a:p>
                      <a:r>
                        <a:rPr kumimoji="1" lang="en-US" altLang="ja-JP" dirty="0"/>
                        <a:t>Command on v2.3</a:t>
                      </a:r>
                      <a:endParaRPr kumimoji="1" lang="ja-JP" altLang="en-US" dirty="0"/>
                    </a:p>
                  </a:txBody>
                  <a:tcPr/>
                </a:tc>
                <a:tc>
                  <a:txBody>
                    <a:bodyPr/>
                    <a:lstStyle/>
                    <a:p>
                      <a:r>
                        <a:rPr kumimoji="1" lang="en-US" altLang="ja-JP" dirty="0"/>
                        <a:t>Command on v3.0</a:t>
                      </a:r>
                      <a:endParaRPr kumimoji="1" lang="ja-JP" altLang="en-US" dirty="0"/>
                    </a:p>
                  </a:txBody>
                  <a:tcPr/>
                </a:tc>
                <a:extLst>
                  <a:ext uri="{0D108BD9-81ED-4DB2-BD59-A6C34878D82A}">
                    <a16:rowId xmlns:a16="http://schemas.microsoft.com/office/drawing/2014/main" val="3104069511"/>
                  </a:ext>
                </a:extLst>
              </a:tr>
              <a:tr h="370840">
                <a:tc>
                  <a:txBody>
                    <a:bodyPr/>
                    <a:lstStyle/>
                    <a:p>
                      <a:r>
                        <a:rPr kumimoji="1" lang="en-US" altLang="ja-JP" dirty="0"/>
                        <a:t>Under disaster</a:t>
                      </a:r>
                      <a:endParaRPr kumimoji="1" lang="ja-JP" altLang="en-US" dirty="0"/>
                    </a:p>
                  </a:txBody>
                  <a:tcPr/>
                </a:tc>
                <a:tc>
                  <a:txBody>
                    <a:bodyPr/>
                    <a:lstStyle/>
                    <a:p>
                      <a:r>
                        <a:rPr kumimoji="1" lang="en-US" altLang="ja-JP" dirty="0"/>
                        <a:t>Failover HCP</a:t>
                      </a:r>
                      <a:endParaRPr kumimoji="1" lang="ja-JP" altLang="en-US" dirty="0"/>
                    </a:p>
                  </a:txBody>
                  <a:tcPr/>
                </a:tc>
                <a:tc>
                  <a:txBody>
                    <a:bodyPr/>
                    <a:lstStyle/>
                    <a:p>
                      <a:r>
                        <a:rPr kumimoji="1" lang="en-US" altLang="ja-JP" dirty="0"/>
                        <a:t>failover</a:t>
                      </a:r>
                      <a:endParaRPr kumimoji="1" lang="ja-JP" altLang="en-US" dirty="0"/>
                    </a:p>
                  </a:txBody>
                  <a:tcPr/>
                </a:tc>
                <a:extLst>
                  <a:ext uri="{0D108BD9-81ED-4DB2-BD59-A6C34878D82A}">
                    <a16:rowId xmlns:a16="http://schemas.microsoft.com/office/drawing/2014/main" val="1756077644"/>
                  </a:ext>
                </a:extLst>
              </a:tr>
              <a:tr h="370840">
                <a:tc>
                  <a:txBody>
                    <a:bodyPr/>
                    <a:lstStyle/>
                    <a:p>
                      <a:endParaRPr kumimoji="1" lang="ja-JP" altLang="en-US" dirty="0"/>
                    </a:p>
                  </a:txBody>
                  <a:tcPr/>
                </a:tc>
                <a:tc>
                  <a:txBody>
                    <a:bodyPr/>
                    <a:lstStyle/>
                    <a:p>
                      <a:r>
                        <a:rPr kumimoji="1" lang="en-US" altLang="ja-JP" dirty="0"/>
                        <a:t>failover.sh</a:t>
                      </a:r>
                      <a:endParaRPr kumimoji="1" lang="ja-JP" altLang="en-US" dirty="0"/>
                    </a:p>
                  </a:txBody>
                  <a:tcPr/>
                </a:tc>
                <a:tc>
                  <a:txBody>
                    <a:bodyPr/>
                    <a:lstStyle/>
                    <a:p>
                      <a:r>
                        <a:rPr kumimoji="1" lang="en-US" altLang="ja-JP" dirty="0"/>
                        <a:t>failover</a:t>
                      </a:r>
                      <a:endParaRPr kumimoji="1" lang="ja-JP" altLang="en-US" dirty="0"/>
                    </a:p>
                  </a:txBody>
                  <a:tcPr/>
                </a:tc>
                <a:extLst>
                  <a:ext uri="{0D108BD9-81ED-4DB2-BD59-A6C34878D82A}">
                    <a16:rowId xmlns:a16="http://schemas.microsoft.com/office/drawing/2014/main" val="256605847"/>
                  </a:ext>
                </a:extLst>
              </a:tr>
              <a:tr h="370840">
                <a:tc>
                  <a:txBody>
                    <a:bodyPr/>
                    <a:lstStyle/>
                    <a:p>
                      <a:endParaRPr kumimoji="1" lang="ja-JP" altLang="en-US" dirty="0"/>
                    </a:p>
                  </a:txBody>
                  <a:tcPr/>
                </a:tc>
                <a:tc>
                  <a:txBody>
                    <a:bodyPr/>
                    <a:lstStyle/>
                    <a:p>
                      <a:r>
                        <a:rPr kumimoji="1" lang="en-US" altLang="ja-JP" dirty="0"/>
                        <a:t>N/A</a:t>
                      </a:r>
                    </a:p>
                    <a:p>
                      <a:r>
                        <a:rPr kumimoji="1" lang="en-US" altLang="ja-JP" dirty="0"/>
                        <a:t>(“Complete” step did not exist)</a:t>
                      </a:r>
                      <a:endParaRPr kumimoji="1" lang="ja-JP" altLang="en-US" dirty="0"/>
                    </a:p>
                  </a:txBody>
                  <a:tcPr/>
                </a:tc>
                <a:tc>
                  <a:txBody>
                    <a:bodyPr/>
                    <a:lstStyle/>
                    <a:p>
                      <a:r>
                        <a:rPr kumimoji="1" lang="en-US" altLang="ja-JP" dirty="0" err="1"/>
                        <a:t>complete_failover</a:t>
                      </a:r>
                      <a:endParaRPr kumimoji="1" lang="ja-JP" altLang="en-US" dirty="0"/>
                    </a:p>
                  </a:txBody>
                  <a:tcPr/>
                </a:tc>
                <a:extLst>
                  <a:ext uri="{0D108BD9-81ED-4DB2-BD59-A6C34878D82A}">
                    <a16:rowId xmlns:a16="http://schemas.microsoft.com/office/drawing/2014/main" val="3594535906"/>
                  </a:ext>
                </a:extLst>
              </a:tr>
              <a:tr h="370840">
                <a:tc>
                  <a:txBody>
                    <a:bodyPr/>
                    <a:lstStyle/>
                    <a:p>
                      <a:endParaRPr kumimoji="1" lang="ja-JP" altLang="en-US" dirty="0"/>
                    </a:p>
                  </a:txBody>
                  <a:tcPr/>
                </a:tc>
                <a:tc>
                  <a:txBody>
                    <a:bodyPr/>
                    <a:lstStyle/>
                    <a:p>
                      <a:r>
                        <a:rPr kumimoji="1" lang="en-US" altLang="ja-JP" dirty="0"/>
                        <a:t>lft_delete_tmp_objects.sh</a:t>
                      </a:r>
                      <a:endParaRPr kumimoji="1" lang="ja-JP" altLang="en-US" dirty="0"/>
                    </a:p>
                  </a:txBody>
                  <a:tcPr/>
                </a:tc>
                <a:tc>
                  <a:txBody>
                    <a:bodyPr/>
                    <a:lstStyle/>
                    <a:p>
                      <a:r>
                        <a:rPr kumimoji="1" lang="en-US" altLang="ja-JP" dirty="0" err="1"/>
                        <a:t>complete_failover</a:t>
                      </a:r>
                      <a:endParaRPr kumimoji="1" lang="ja-JP" altLang="en-US" dirty="0"/>
                    </a:p>
                  </a:txBody>
                  <a:tcPr/>
                </a:tc>
                <a:extLst>
                  <a:ext uri="{0D108BD9-81ED-4DB2-BD59-A6C34878D82A}">
                    <a16:rowId xmlns:a16="http://schemas.microsoft.com/office/drawing/2014/main" val="1080153512"/>
                  </a:ext>
                </a:extLst>
              </a:tr>
              <a:tr h="370840">
                <a:tc>
                  <a:txBody>
                    <a:bodyPr/>
                    <a:lstStyle/>
                    <a:p>
                      <a:endParaRPr kumimoji="1" lang="ja-JP" altLang="en-US" dirty="0"/>
                    </a:p>
                  </a:txBody>
                  <a:tcPr/>
                </a:tc>
                <a:tc>
                  <a:txBody>
                    <a:bodyPr/>
                    <a:lstStyle/>
                    <a:p>
                      <a:r>
                        <a:rPr kumimoji="1" lang="en-US" altLang="ja-JP" dirty="0"/>
                        <a:t>Configure migration tasks if necessary</a:t>
                      </a:r>
                      <a:endParaRPr kumimoji="1" lang="ja-JP" altLang="en-US" dirty="0"/>
                    </a:p>
                  </a:txBody>
                  <a:tcPr/>
                </a:tc>
                <a:tc>
                  <a:txBody>
                    <a:bodyPr/>
                    <a:lstStyle/>
                    <a:p>
                      <a:r>
                        <a:rPr kumimoji="1" lang="en-US" altLang="ja-JP" dirty="0"/>
                        <a:t>(same)</a:t>
                      </a:r>
                      <a:endParaRPr kumimoji="1" lang="ja-JP" altLang="en-US" dirty="0"/>
                    </a:p>
                  </a:txBody>
                  <a:tcPr/>
                </a:tc>
                <a:extLst>
                  <a:ext uri="{0D108BD9-81ED-4DB2-BD59-A6C34878D82A}">
                    <a16:rowId xmlns:a16="http://schemas.microsoft.com/office/drawing/2014/main" val="2526249968"/>
                  </a:ext>
                </a:extLst>
              </a:tr>
              <a:tr h="370840">
                <a:tc>
                  <a:txBody>
                    <a:bodyPr/>
                    <a:lstStyle/>
                    <a:p>
                      <a:endParaRPr kumimoji="1" lang="ja-JP" altLang="en-US" dirty="0"/>
                    </a:p>
                  </a:txBody>
                  <a:tcPr/>
                </a:tc>
                <a:tc>
                  <a:txBody>
                    <a:bodyPr/>
                    <a:lstStyle/>
                    <a:p>
                      <a:r>
                        <a:rPr kumimoji="1" lang="en-US" altLang="ja-JP" dirty="0"/>
                        <a:t>Make sure each primary node is completely down</a:t>
                      </a:r>
                      <a:endParaRPr kumimoji="1" lang="ja-JP" altLang="en-US" dirty="0"/>
                    </a:p>
                  </a:txBody>
                  <a:tcPr/>
                </a:tc>
                <a:tc>
                  <a:txBody>
                    <a:bodyPr/>
                    <a:lstStyle/>
                    <a:p>
                      <a:r>
                        <a:rPr kumimoji="1" lang="en-US" altLang="ja-JP" dirty="0"/>
                        <a:t>(same)</a:t>
                      </a:r>
                      <a:endParaRPr kumimoji="1" lang="ja-JP" altLang="en-US" dirty="0"/>
                    </a:p>
                  </a:txBody>
                  <a:tcPr/>
                </a:tc>
                <a:extLst>
                  <a:ext uri="{0D108BD9-81ED-4DB2-BD59-A6C34878D82A}">
                    <a16:rowId xmlns:a16="http://schemas.microsoft.com/office/drawing/2014/main" val="3111072651"/>
                  </a:ext>
                </a:extLst>
              </a:tr>
            </a:tbl>
          </a:graphicData>
        </a:graphic>
      </p:graphicFrame>
      <p:sp>
        <p:nvSpPr>
          <p:cNvPr id="21" name="動作設定ボタン: 戻る/前へ 20">
            <a:hlinkClick r:id="rId3" action="ppaction://hlinksldjump" highlightClick="1"/>
            <a:extLst>
              <a:ext uri="{FF2B5EF4-FFF2-40B4-BE49-F238E27FC236}">
                <a16:creationId xmlns:a16="http://schemas.microsoft.com/office/drawing/2014/main" id="{3F8F0C86-C173-4CE5-8252-2EB06E653871}"/>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Tree>
    <p:extLst>
      <p:ext uri="{BB962C8B-B14F-4D97-AF65-F5344CB8AC3E}">
        <p14:creationId xmlns:p14="http://schemas.microsoft.com/office/powerpoint/2010/main" val="224197589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3727302" cy="369332"/>
          </a:xfrm>
        </p:spPr>
        <p:txBody>
          <a:bodyPr wrap="none"/>
          <a:lstStyle/>
          <a:p>
            <a:r>
              <a:rPr lang="en-US" altLang="ja-JP" dirty="0"/>
              <a:t>5-9</a:t>
            </a:r>
            <a:r>
              <a:rPr lang="en-US" altLang="ja-JP" b="1" dirty="0">
                <a:solidFill>
                  <a:schemeClr val="tx1"/>
                </a:solidFill>
                <a:latin typeface="+mj-lt"/>
                <a:ea typeface="ＭＳ Ｐゴシック" pitchFamily="50" charset="-128"/>
                <a:cs typeface="Arial" charset="0"/>
              </a:rPr>
              <a:t>. Comparison with </a:t>
            </a:r>
            <a:r>
              <a:rPr lang="en-US" altLang="ja-JP" dirty="0"/>
              <a:t>v2.3 (5)</a:t>
            </a:r>
            <a:endParaRPr kumimoji="1" lang="ja-JP" altLang="en-US" b="1" dirty="0">
              <a:solidFill>
                <a:schemeClr val="tx1"/>
              </a:solidFill>
              <a:latin typeface="+mj-lt"/>
            </a:endParaRPr>
          </a:p>
        </p:txBody>
      </p:sp>
      <p:graphicFrame>
        <p:nvGraphicFramePr>
          <p:cNvPr id="3" name="コンテンツ プレースホルダー 2">
            <a:extLst>
              <a:ext uri="{FF2B5EF4-FFF2-40B4-BE49-F238E27FC236}">
                <a16:creationId xmlns:a16="http://schemas.microsoft.com/office/drawing/2014/main" id="{CA5FB1CB-E656-415A-B5EF-5E9E9B05455C}"/>
              </a:ext>
            </a:extLst>
          </p:cNvPr>
          <p:cNvGraphicFramePr>
            <a:graphicFrameLocks noGrp="1"/>
          </p:cNvGraphicFramePr>
          <p:nvPr>
            <p:ph sz="quarter" idx="10"/>
            <p:extLst>
              <p:ext uri="{D42A27DB-BD31-4B8C-83A1-F6EECF244321}">
                <p14:modId xmlns:p14="http://schemas.microsoft.com/office/powerpoint/2010/main" val="1394822492"/>
              </p:ext>
            </p:extLst>
          </p:nvPr>
        </p:nvGraphicFramePr>
        <p:xfrm>
          <a:off x="330200" y="744538"/>
          <a:ext cx="8445090" cy="3977640"/>
        </p:xfrm>
        <a:graphic>
          <a:graphicData uri="http://schemas.openxmlformats.org/drawingml/2006/table">
            <a:tbl>
              <a:tblPr firstRow="1" bandRow="1">
                <a:tableStyleId>{5C22544A-7EE6-4342-B048-85BDC9FD1C3A}</a:tableStyleId>
              </a:tblPr>
              <a:tblGrid>
                <a:gridCol w="1255252">
                  <a:extLst>
                    <a:ext uri="{9D8B030D-6E8A-4147-A177-3AD203B41FA5}">
                      <a16:colId xmlns:a16="http://schemas.microsoft.com/office/drawing/2014/main" val="1394540740"/>
                    </a:ext>
                  </a:extLst>
                </a:gridCol>
                <a:gridCol w="4232787">
                  <a:extLst>
                    <a:ext uri="{9D8B030D-6E8A-4147-A177-3AD203B41FA5}">
                      <a16:colId xmlns:a16="http://schemas.microsoft.com/office/drawing/2014/main" val="2536293585"/>
                    </a:ext>
                  </a:extLst>
                </a:gridCol>
                <a:gridCol w="2957051">
                  <a:extLst>
                    <a:ext uri="{9D8B030D-6E8A-4147-A177-3AD203B41FA5}">
                      <a16:colId xmlns:a16="http://schemas.microsoft.com/office/drawing/2014/main" val="4008072242"/>
                    </a:ext>
                  </a:extLst>
                </a:gridCol>
              </a:tblGrid>
              <a:tr h="370840">
                <a:tc>
                  <a:txBody>
                    <a:bodyPr/>
                    <a:lstStyle/>
                    <a:p>
                      <a:r>
                        <a:rPr kumimoji="1" lang="en-US" altLang="ja-JP" dirty="0"/>
                        <a:t>Phase</a:t>
                      </a:r>
                      <a:endParaRPr kumimoji="1" lang="ja-JP" altLang="en-US" dirty="0"/>
                    </a:p>
                  </a:txBody>
                  <a:tcPr/>
                </a:tc>
                <a:tc>
                  <a:txBody>
                    <a:bodyPr/>
                    <a:lstStyle/>
                    <a:p>
                      <a:r>
                        <a:rPr kumimoji="1" lang="en-US" altLang="ja-JP" dirty="0"/>
                        <a:t>Command on v2.3</a:t>
                      </a:r>
                      <a:endParaRPr kumimoji="1" lang="ja-JP" altLang="en-US" dirty="0"/>
                    </a:p>
                  </a:txBody>
                  <a:tcPr/>
                </a:tc>
                <a:tc>
                  <a:txBody>
                    <a:bodyPr/>
                    <a:lstStyle/>
                    <a:p>
                      <a:r>
                        <a:rPr kumimoji="1" lang="en-US" altLang="ja-JP" dirty="0"/>
                        <a:t>Command on v3.0</a:t>
                      </a:r>
                      <a:endParaRPr kumimoji="1" lang="ja-JP" altLang="en-US" dirty="0"/>
                    </a:p>
                  </a:txBody>
                  <a:tcPr/>
                </a:tc>
                <a:extLst>
                  <a:ext uri="{0D108BD9-81ED-4DB2-BD59-A6C34878D82A}">
                    <a16:rowId xmlns:a16="http://schemas.microsoft.com/office/drawing/2014/main" val="3104069511"/>
                  </a:ext>
                </a:extLst>
              </a:tr>
              <a:tr h="370840">
                <a:tc rowSpan="9">
                  <a:txBody>
                    <a:bodyPr/>
                    <a:lstStyle/>
                    <a:p>
                      <a:r>
                        <a:rPr kumimoji="1" lang="en-US" altLang="ja-JP" dirty="0"/>
                        <a:t>After recovery from disaster</a:t>
                      </a:r>
                      <a:endParaRPr kumimoji="1" lang="ja-JP" altLang="en-US" dirty="0"/>
                    </a:p>
                  </a:txBody>
                  <a:tcPr/>
                </a:tc>
                <a:tc>
                  <a:txBody>
                    <a:bodyPr/>
                    <a:lstStyle/>
                    <a:p>
                      <a:r>
                        <a:rPr kumimoji="1" lang="en-US" altLang="ja-JP" dirty="0"/>
                        <a:t>delete_all_fs.sh</a:t>
                      </a:r>
                      <a:endParaRPr kumimoji="1" lang="ja-JP" altLang="en-US" dirty="0"/>
                    </a:p>
                  </a:txBody>
                  <a:tcPr/>
                </a:tc>
                <a:tc>
                  <a:txBody>
                    <a:bodyPr/>
                    <a:lstStyle/>
                    <a:p>
                      <a:r>
                        <a:rPr kumimoji="1" lang="en-US" altLang="ja-JP" dirty="0" err="1"/>
                        <a:t>delete_all_fs</a:t>
                      </a:r>
                      <a:endParaRPr kumimoji="1" lang="ja-JP" altLang="en-US" dirty="0"/>
                    </a:p>
                  </a:txBody>
                  <a:tcPr/>
                </a:tc>
                <a:extLst>
                  <a:ext uri="{0D108BD9-81ED-4DB2-BD59-A6C34878D82A}">
                    <a16:rowId xmlns:a16="http://schemas.microsoft.com/office/drawing/2014/main" val="1756077644"/>
                  </a:ext>
                </a:extLst>
              </a:tr>
              <a:tr h="370840">
                <a:tc vMerge="1">
                  <a:txBody>
                    <a:bodyPr/>
                    <a:lstStyle/>
                    <a:p>
                      <a:endParaRPr kumimoji="1" lang="ja-JP" altLang="en-US" dirty="0"/>
                    </a:p>
                  </a:txBody>
                  <a:tcPr/>
                </a:tc>
                <a:tc>
                  <a:txBody>
                    <a:bodyPr/>
                    <a:lstStyle/>
                    <a:p>
                      <a:r>
                        <a:rPr kumimoji="1" lang="en-US" altLang="ja-JP" dirty="0"/>
                        <a:t>restore_settings.sh</a:t>
                      </a:r>
                      <a:endParaRPr kumimoji="1" lang="ja-JP" altLang="en-US" dirty="0"/>
                    </a:p>
                  </a:txBody>
                  <a:tcPr/>
                </a:tc>
                <a:tc>
                  <a:txBody>
                    <a:bodyPr/>
                    <a:lstStyle/>
                    <a:p>
                      <a:r>
                        <a:rPr kumimoji="1" lang="en-US" altLang="ja-JP" dirty="0" err="1"/>
                        <a:t>sync_settings</a:t>
                      </a:r>
                      <a:endParaRPr kumimoji="1" lang="ja-JP" altLang="en-US" dirty="0"/>
                    </a:p>
                  </a:txBody>
                  <a:tcPr/>
                </a:tc>
                <a:extLst>
                  <a:ext uri="{0D108BD9-81ED-4DB2-BD59-A6C34878D82A}">
                    <a16:rowId xmlns:a16="http://schemas.microsoft.com/office/drawing/2014/main" val="256605847"/>
                  </a:ext>
                </a:extLst>
              </a:tr>
              <a:tr h="370840">
                <a:tc vMerge="1">
                  <a:txBody>
                    <a:bodyPr/>
                    <a:lstStyle/>
                    <a:p>
                      <a:endParaRPr kumimoji="1" lang="ja-JP" altLang="en-US" dirty="0"/>
                    </a:p>
                  </a:txBody>
                  <a:tcPr/>
                </a:tc>
                <a:tc>
                  <a:txBody>
                    <a:bodyPr/>
                    <a:lstStyle/>
                    <a:p>
                      <a:r>
                        <a:rPr kumimoji="1" lang="en-US" altLang="ja-JP" dirty="0"/>
                        <a:t>backup_configs.sh</a:t>
                      </a:r>
                      <a:endParaRPr kumimoji="1" lang="ja-JP" altLang="en-US" dirty="0"/>
                    </a:p>
                  </a:txBody>
                  <a:tcPr/>
                </a:tc>
                <a:tc>
                  <a:txBody>
                    <a:bodyPr/>
                    <a:lstStyle/>
                    <a:p>
                      <a:r>
                        <a:rPr kumimoji="1" lang="en-US" altLang="ja-JP" dirty="0" err="1"/>
                        <a:t>backup_configs</a:t>
                      </a:r>
                      <a:endParaRPr kumimoji="1" lang="ja-JP" altLang="en-US" dirty="0"/>
                    </a:p>
                  </a:txBody>
                  <a:tcPr/>
                </a:tc>
                <a:extLst>
                  <a:ext uri="{0D108BD9-81ED-4DB2-BD59-A6C34878D82A}">
                    <a16:rowId xmlns:a16="http://schemas.microsoft.com/office/drawing/2014/main" val="3594535906"/>
                  </a:ext>
                </a:extLst>
              </a:tr>
              <a:tr h="370840">
                <a:tc vMerge="1">
                  <a:txBody>
                    <a:bodyPr/>
                    <a:lstStyle/>
                    <a:p>
                      <a:endParaRPr kumimoji="1" lang="ja-JP" altLang="en-US" dirty="0"/>
                    </a:p>
                  </a:txBody>
                  <a:tcPr/>
                </a:tc>
                <a:tc>
                  <a:txBody>
                    <a:bodyPr/>
                    <a:lstStyle/>
                    <a:p>
                      <a:r>
                        <a:rPr kumimoji="1" lang="en-US" altLang="ja-JP" dirty="0"/>
                        <a:t>Execute migration on secondary nodes</a:t>
                      </a:r>
                      <a:endParaRPr kumimoji="1" lang="ja-JP" altLang="en-US" dirty="0"/>
                    </a:p>
                  </a:txBody>
                  <a:tcPr/>
                </a:tc>
                <a:tc>
                  <a:txBody>
                    <a:bodyPr/>
                    <a:lstStyle/>
                    <a:p>
                      <a:r>
                        <a:rPr kumimoji="1" lang="en-US" altLang="ja-JP" dirty="0"/>
                        <a:t>(Same)</a:t>
                      </a:r>
                      <a:endParaRPr kumimoji="1" lang="ja-JP" altLang="en-US" dirty="0"/>
                    </a:p>
                  </a:txBody>
                  <a:tcPr/>
                </a:tc>
                <a:extLst>
                  <a:ext uri="{0D108BD9-81ED-4DB2-BD59-A6C34878D82A}">
                    <a16:rowId xmlns:a16="http://schemas.microsoft.com/office/drawing/2014/main" val="1080153512"/>
                  </a:ext>
                </a:extLst>
              </a:tr>
              <a:tr h="370840">
                <a:tc vMerge="1">
                  <a:txBody>
                    <a:bodyPr/>
                    <a:lstStyle/>
                    <a:p>
                      <a:endParaRPr kumimoji="1" lang="ja-JP" altLang="en-US" dirty="0"/>
                    </a:p>
                  </a:txBody>
                  <a:tcPr/>
                </a:tc>
                <a:tc>
                  <a:txBody>
                    <a:bodyPr/>
                    <a:lstStyle/>
                    <a:p>
                      <a:r>
                        <a:rPr kumimoji="1" lang="en-US" altLang="ja-JP" dirty="0"/>
                        <a:t>HCP failback</a:t>
                      </a:r>
                      <a:endParaRPr kumimoji="1" lang="ja-JP" altLang="en-US" dirty="0"/>
                    </a:p>
                  </a:txBody>
                  <a:tcPr/>
                </a:tc>
                <a:tc>
                  <a:txBody>
                    <a:bodyPr/>
                    <a:lstStyle/>
                    <a:p>
                      <a:r>
                        <a:rPr kumimoji="1" lang="en-US" altLang="ja-JP" dirty="0"/>
                        <a:t>failback</a:t>
                      </a:r>
                      <a:endParaRPr kumimoji="1" lang="ja-JP" altLang="en-US" dirty="0"/>
                    </a:p>
                  </a:txBody>
                  <a:tcPr/>
                </a:tc>
                <a:extLst>
                  <a:ext uri="{0D108BD9-81ED-4DB2-BD59-A6C34878D82A}">
                    <a16:rowId xmlns:a16="http://schemas.microsoft.com/office/drawing/2014/main" val="2526249968"/>
                  </a:ext>
                </a:extLst>
              </a:tr>
              <a:tr h="370840">
                <a:tc vMerge="1">
                  <a:txBody>
                    <a:bodyPr/>
                    <a:lstStyle/>
                    <a:p>
                      <a:endParaRPr kumimoji="1" lang="ja-JP" altLang="en-US" dirty="0"/>
                    </a:p>
                  </a:txBody>
                  <a:tcPr/>
                </a:tc>
                <a:tc>
                  <a:txBody>
                    <a:bodyPr/>
                    <a:lstStyle/>
                    <a:p>
                      <a:r>
                        <a:rPr kumimoji="1" lang="en-US" altLang="ja-JP" dirty="0"/>
                        <a:t>graceful_failback.sh</a:t>
                      </a:r>
                      <a:endParaRPr kumimoji="1" lang="ja-JP" altLang="en-US" dirty="0"/>
                    </a:p>
                  </a:txBody>
                  <a:tcPr/>
                </a:tc>
                <a:tc>
                  <a:txBody>
                    <a:bodyPr/>
                    <a:lstStyle/>
                    <a:p>
                      <a:r>
                        <a:rPr kumimoji="1" lang="en-US" altLang="ja-JP" dirty="0"/>
                        <a:t>failback</a:t>
                      </a:r>
                      <a:endParaRPr kumimoji="1" lang="ja-JP" altLang="en-US" dirty="0"/>
                    </a:p>
                  </a:txBody>
                  <a:tcPr/>
                </a:tc>
                <a:extLst>
                  <a:ext uri="{0D108BD9-81ED-4DB2-BD59-A6C34878D82A}">
                    <a16:rowId xmlns:a16="http://schemas.microsoft.com/office/drawing/2014/main" val="3111072651"/>
                  </a:ext>
                </a:extLst>
              </a:tr>
              <a:tr h="370840">
                <a:tc vMerge="1">
                  <a:txBody>
                    <a:bodyPr/>
                    <a:lstStyle/>
                    <a:p>
                      <a:endParaRPr kumimoji="1" lang="ja-JP" altLang="en-US" dirty="0"/>
                    </a:p>
                  </a:txBody>
                  <a:tcPr/>
                </a:tc>
                <a:tc>
                  <a:txBody>
                    <a:bodyPr/>
                    <a:lstStyle/>
                    <a:p>
                      <a:r>
                        <a:rPr kumimoji="1" lang="en-US" altLang="ja-JP" dirty="0"/>
                        <a:t>N/A</a:t>
                      </a:r>
                    </a:p>
                    <a:p>
                      <a:r>
                        <a:rPr kumimoji="1" lang="en-US" altLang="ja-JP" dirty="0"/>
                        <a:t>(“Complete” step did not exist)</a:t>
                      </a:r>
                      <a:endParaRPr kumimoji="1" lang="ja-JP" altLang="en-US" dirty="0"/>
                    </a:p>
                  </a:txBody>
                  <a:tcPr/>
                </a:tc>
                <a:tc>
                  <a:txBody>
                    <a:bodyPr/>
                    <a:lstStyle/>
                    <a:p>
                      <a:r>
                        <a:rPr kumimoji="1" lang="en-US" altLang="ja-JP" dirty="0" err="1"/>
                        <a:t>complete_failback</a:t>
                      </a:r>
                      <a:endParaRPr kumimoji="1" lang="ja-JP" altLang="en-US" dirty="0"/>
                    </a:p>
                  </a:txBody>
                  <a:tcPr/>
                </a:tc>
                <a:extLst>
                  <a:ext uri="{0D108BD9-81ED-4DB2-BD59-A6C34878D82A}">
                    <a16:rowId xmlns:a16="http://schemas.microsoft.com/office/drawing/2014/main" val="1207628396"/>
                  </a:ext>
                </a:extLst>
              </a:tr>
              <a:tr h="370840">
                <a:tc vMerge="1">
                  <a:txBody>
                    <a:bodyPr/>
                    <a:lstStyle/>
                    <a:p>
                      <a:endParaRPr kumimoji="1" lang="ja-JP" altLang="en-US" dirty="0"/>
                    </a:p>
                  </a:txBody>
                  <a:tcPr/>
                </a:tc>
                <a:tc>
                  <a:txBody>
                    <a:bodyPr/>
                    <a:lstStyle/>
                    <a:p>
                      <a:r>
                        <a:rPr kumimoji="1" lang="en-US" altLang="ja-JP" dirty="0"/>
                        <a:t>lft_delete_tmp_objects.sh</a:t>
                      </a:r>
                      <a:endParaRPr kumimoji="1" lang="ja-JP" altLang="en-US" dirty="0"/>
                    </a:p>
                  </a:txBody>
                  <a:tcPr/>
                </a:tc>
                <a:tc>
                  <a:txBody>
                    <a:bodyPr/>
                    <a:lstStyle/>
                    <a:p>
                      <a:r>
                        <a:rPr kumimoji="1" lang="en-US" altLang="ja-JP" dirty="0" err="1"/>
                        <a:t>complete_failback</a:t>
                      </a:r>
                      <a:endParaRPr kumimoji="1" lang="ja-JP" altLang="en-US" dirty="0"/>
                    </a:p>
                  </a:txBody>
                  <a:tcPr/>
                </a:tc>
                <a:extLst>
                  <a:ext uri="{0D108BD9-81ED-4DB2-BD59-A6C34878D82A}">
                    <a16:rowId xmlns:a16="http://schemas.microsoft.com/office/drawing/2014/main" val="4254785253"/>
                  </a:ext>
                </a:extLst>
              </a:tr>
              <a:tr h="370840">
                <a:tc vMerge="1">
                  <a:txBody>
                    <a:bodyPr/>
                    <a:lstStyle/>
                    <a:p>
                      <a:endParaRPr kumimoji="1" lang="ja-JP" altLang="en-US" dirty="0"/>
                    </a:p>
                  </a:txBody>
                  <a:tcPr/>
                </a:tc>
                <a:tc>
                  <a:txBody>
                    <a:bodyPr/>
                    <a:lstStyle/>
                    <a:p>
                      <a:r>
                        <a:rPr kumimoji="1" lang="en-US" altLang="ja-JP" dirty="0"/>
                        <a:t>Configure migration tasks if necessary</a:t>
                      </a:r>
                      <a:endParaRPr kumimoji="1" lang="ja-JP" altLang="en-US" dirty="0"/>
                    </a:p>
                  </a:txBody>
                  <a:tcPr/>
                </a:tc>
                <a:tc>
                  <a:txBody>
                    <a:bodyPr/>
                    <a:lstStyle/>
                    <a:p>
                      <a:r>
                        <a:rPr kumimoji="1" lang="en-US" altLang="ja-JP" dirty="0"/>
                        <a:t>(same)</a:t>
                      </a:r>
                      <a:endParaRPr kumimoji="1" lang="ja-JP" altLang="en-US" dirty="0"/>
                    </a:p>
                  </a:txBody>
                  <a:tcPr/>
                </a:tc>
                <a:extLst>
                  <a:ext uri="{0D108BD9-81ED-4DB2-BD59-A6C34878D82A}">
                    <a16:rowId xmlns:a16="http://schemas.microsoft.com/office/drawing/2014/main" val="4024438039"/>
                  </a:ext>
                </a:extLst>
              </a:tr>
            </a:tbl>
          </a:graphicData>
        </a:graphic>
      </p:graphicFrame>
      <p:sp>
        <p:nvSpPr>
          <p:cNvPr id="21" name="動作設定ボタン: 戻る/前へ 20">
            <a:hlinkClick r:id="rId3" action="ppaction://hlinksldjump" highlightClick="1"/>
            <a:extLst>
              <a:ext uri="{FF2B5EF4-FFF2-40B4-BE49-F238E27FC236}">
                <a16:creationId xmlns:a16="http://schemas.microsoft.com/office/drawing/2014/main" id="{3F8F0C86-C173-4CE5-8252-2EB06E653871}"/>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Tree>
    <p:extLst>
      <p:ext uri="{BB962C8B-B14F-4D97-AF65-F5344CB8AC3E}">
        <p14:creationId xmlns:p14="http://schemas.microsoft.com/office/powerpoint/2010/main" val="68638690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タイトル 19"/>
          <p:cNvSpPr>
            <a:spLocks noGrp="1"/>
          </p:cNvSpPr>
          <p:nvPr>
            <p:ph type="title"/>
          </p:nvPr>
        </p:nvSpPr>
        <p:spPr bwMode="gray">
          <a:xfrm>
            <a:off x="566739" y="2365096"/>
            <a:ext cx="2949846" cy="424732"/>
          </a:xfrm>
        </p:spPr>
        <p:txBody>
          <a:bodyPr wrap="none"/>
          <a:lstStyle/>
          <a:p>
            <a:r>
              <a:rPr lang="en-US" altLang="ja-JP" dirty="0"/>
              <a:t>6</a:t>
            </a:r>
            <a:r>
              <a:rPr lang="en-US" altLang="ja-JP" b="1" dirty="0">
                <a:solidFill>
                  <a:schemeClr val="tx1"/>
                </a:solidFill>
                <a:latin typeface="+mj-lt"/>
                <a:ea typeface="HGPｺﾞｼｯｸE" pitchFamily="50" charset="-128"/>
                <a:cs typeface="Arial" charset="0"/>
              </a:rPr>
              <a:t>. Troubleshooting</a:t>
            </a:r>
            <a:endParaRPr kumimoji="1" lang="ja-JP" altLang="en-US" b="1" dirty="0">
              <a:solidFill>
                <a:schemeClr val="tx1"/>
              </a:solidFill>
              <a:latin typeface="+mj-lt"/>
            </a:endParaRPr>
          </a:p>
        </p:txBody>
      </p:sp>
      <p:sp>
        <p:nvSpPr>
          <p:cNvPr id="3" name="タイトル 19">
            <a:extLst>
              <a:ext uri="{FF2B5EF4-FFF2-40B4-BE49-F238E27FC236}">
                <a16:creationId xmlns:a16="http://schemas.microsoft.com/office/drawing/2014/main" id="{A654E876-0868-4E0C-9B8C-F12E4ED5D64B}"/>
              </a:ext>
            </a:extLst>
          </p:cNvPr>
          <p:cNvSpPr txBox="1">
            <a:spLocks/>
          </p:cNvSpPr>
          <p:nvPr/>
        </p:nvSpPr>
        <p:spPr bwMode="gray">
          <a:xfrm>
            <a:off x="629262" y="2786862"/>
            <a:ext cx="4028667" cy="923330"/>
          </a:xfrm>
          <a:prstGeom prst="rect">
            <a:avLst/>
          </a:prstGeom>
        </p:spPr>
        <p:txBody>
          <a:bodyPr wrap="none">
            <a:spAutoFit/>
          </a:bodyPr>
          <a:lstStyle>
            <a:lvl1pPr algn="l" rtl="0" fontAlgn="base">
              <a:lnSpc>
                <a:spcPct val="90000"/>
              </a:lnSpc>
              <a:spcBef>
                <a:spcPct val="0"/>
              </a:spcBef>
              <a:spcAft>
                <a:spcPct val="0"/>
              </a:spcAft>
              <a:defRPr kumimoji="1" lang="en-US" altLang="ja-JP" sz="2400" b="1" smtClean="0">
                <a:solidFill>
                  <a:schemeClr val="tx1"/>
                </a:solidFill>
                <a:latin typeface="+mj-lt"/>
                <a:ea typeface="HGPｺﾞｼｯｸE" pitchFamily="50" charset="-128"/>
                <a:cs typeface="Arial" charset="0"/>
              </a:defRPr>
            </a:lvl1pPr>
            <a:lvl2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2pPr>
            <a:lvl3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3pPr>
            <a:lvl4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4pPr>
            <a:lvl5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5pPr>
            <a:lvl6pPr marL="4572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6pPr>
            <a:lvl7pPr marL="9144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7pPr>
            <a:lvl8pPr marL="13716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8pPr>
            <a:lvl9pPr marL="18288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9pPr>
          </a:lstStyle>
          <a:p>
            <a:r>
              <a:rPr lang="en-US" sz="2000" kern="0" dirty="0"/>
              <a:t> 6-1. Log Collection</a:t>
            </a:r>
          </a:p>
          <a:p>
            <a:r>
              <a:rPr lang="en-US" sz="2000" kern="0" dirty="0"/>
              <a:t> 6-2. Typical Errors and Actions</a:t>
            </a:r>
          </a:p>
          <a:p>
            <a:r>
              <a:rPr lang="en-US" sz="2000" kern="0" dirty="0"/>
              <a:t> 6-3. </a:t>
            </a:r>
            <a:r>
              <a:rPr lang="en-US" altLang="ja-JP" sz="2000" kern="0" dirty="0"/>
              <a:t>Typical Q&amp;A</a:t>
            </a:r>
            <a:endParaRPr lang="en-US" sz="2000" kern="0" dirty="0"/>
          </a:p>
        </p:txBody>
      </p:sp>
      <p:sp>
        <p:nvSpPr>
          <p:cNvPr id="4" name="動作設定ボタン: 戻る/前へ 3">
            <a:hlinkClick r:id="rId3" action="ppaction://hlinksldjump" highlightClick="1"/>
            <a:extLst>
              <a:ext uri="{FF2B5EF4-FFF2-40B4-BE49-F238E27FC236}">
                <a16:creationId xmlns:a16="http://schemas.microsoft.com/office/drawing/2014/main" id="{FBD2D85A-714E-4925-8C73-D3EAE5D0D407}"/>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Tree>
    <p:extLst>
      <p:ext uri="{BB962C8B-B14F-4D97-AF65-F5344CB8AC3E}">
        <p14:creationId xmlns:p14="http://schemas.microsoft.com/office/powerpoint/2010/main" val="67916895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2476960" cy="369332"/>
          </a:xfrm>
        </p:spPr>
        <p:txBody>
          <a:bodyPr wrap="none"/>
          <a:lstStyle/>
          <a:p>
            <a:r>
              <a:rPr lang="en-US" altLang="ja-JP" dirty="0"/>
              <a:t>6-1</a:t>
            </a:r>
            <a:r>
              <a:rPr lang="en-US" altLang="ja-JP" b="1" dirty="0">
                <a:solidFill>
                  <a:schemeClr val="tx1"/>
                </a:solidFill>
                <a:latin typeface="+mj-lt"/>
                <a:ea typeface="ＭＳ Ｐゴシック" pitchFamily="50" charset="-128"/>
                <a:cs typeface="Arial" charset="0"/>
              </a:rPr>
              <a:t>. </a:t>
            </a:r>
            <a:r>
              <a:rPr lang="en-US" altLang="ja-JP" dirty="0"/>
              <a:t>Log Collection</a:t>
            </a:r>
            <a:endParaRPr kumimoji="1" lang="ja-JP" altLang="en-US" b="1" dirty="0">
              <a:solidFill>
                <a:schemeClr val="tx1"/>
              </a:solidFill>
              <a:latin typeface="+mj-lt"/>
            </a:endParaRPr>
          </a:p>
        </p:txBody>
      </p:sp>
      <p:sp>
        <p:nvSpPr>
          <p:cNvPr id="2" name="コンテンツ プレースホルダー 1">
            <a:extLst>
              <a:ext uri="{FF2B5EF4-FFF2-40B4-BE49-F238E27FC236}">
                <a16:creationId xmlns:a16="http://schemas.microsoft.com/office/drawing/2014/main" id="{B803DBA3-D443-4B96-93F8-25F7DE2D54EF}"/>
              </a:ext>
            </a:extLst>
          </p:cNvPr>
          <p:cNvSpPr>
            <a:spLocks noGrp="1"/>
          </p:cNvSpPr>
          <p:nvPr>
            <p:ph sz="quarter" idx="10"/>
          </p:nvPr>
        </p:nvSpPr>
        <p:spPr>
          <a:xfrm>
            <a:off x="329859" y="744545"/>
            <a:ext cx="8499348" cy="4067297"/>
          </a:xfrm>
        </p:spPr>
        <p:txBody>
          <a:bodyPr/>
          <a:lstStyle/>
          <a:p>
            <a:r>
              <a:rPr lang="en-US" altLang="ja-JP" sz="2000" dirty="0"/>
              <a:t>Logs of Failover Scripts are included in HDI logs (</a:t>
            </a:r>
            <a:r>
              <a:rPr lang="en-US" altLang="ja-JP" sz="2000" dirty="0" err="1"/>
              <a:t>Alllog</a:t>
            </a:r>
            <a:r>
              <a:rPr lang="en-US" altLang="ja-JP" sz="2000" dirty="0"/>
              <a:t>)</a:t>
            </a:r>
          </a:p>
          <a:p>
            <a:pPr lvl="1"/>
            <a:r>
              <a:rPr lang="en-US" altLang="ja-JP" sz="1800" dirty="0" err="1"/>
              <a:t>foscripts</a:t>
            </a:r>
            <a:r>
              <a:rPr lang="en-US" altLang="ja-JP" sz="1800" dirty="0"/>
              <a:t>-logs-&lt;date-and-time&gt;.tar.gz included in /</a:t>
            </a:r>
            <a:r>
              <a:rPr lang="en-US" altLang="ja-JP" sz="1800" dirty="0" err="1"/>
              <a:t>var</a:t>
            </a:r>
            <a:r>
              <a:rPr lang="en-US" altLang="ja-JP" sz="1800" dirty="0"/>
              <a:t>/log/sysinfo.tar</a:t>
            </a:r>
          </a:p>
          <a:p>
            <a:r>
              <a:rPr lang="en-US" altLang="ja-JP" sz="2000" dirty="0"/>
              <a:t>Logs of Failover Scripts can be collected manually by executing</a:t>
            </a:r>
            <a:br>
              <a:rPr lang="en-US" altLang="ja-JP" sz="2000" dirty="0"/>
            </a:br>
            <a:r>
              <a:rPr lang="en-US" altLang="ja-JP" sz="1600" dirty="0" err="1">
                <a:latin typeface="Courier New" panose="02070309020205020404" pitchFamily="49" charset="0"/>
                <a:cs typeface="Courier New" panose="02070309020205020404" pitchFamily="49" charset="0"/>
              </a:rPr>
              <a:t>sudo</a:t>
            </a:r>
            <a:r>
              <a:rPr lang="en-US" altLang="ja-JP" sz="1600" dirty="0">
                <a:latin typeface="Courier New" panose="02070309020205020404" pitchFamily="49" charset="0"/>
                <a:cs typeface="Courier New" panose="02070309020205020404" pitchFamily="49" charset="0"/>
              </a:rPr>
              <a:t> </a:t>
            </a:r>
            <a:r>
              <a:rPr lang="en-US" altLang="ja-JP" sz="1600" dirty="0" err="1">
                <a:latin typeface="Courier New" panose="02070309020205020404" pitchFamily="49" charset="0"/>
                <a:cs typeface="Courier New" panose="02070309020205020404" pitchFamily="49" charset="0"/>
              </a:rPr>
              <a:t>maintexec</a:t>
            </a:r>
            <a:r>
              <a:rPr lang="en-US" altLang="ja-JP" sz="1600" dirty="0">
                <a:latin typeface="Courier New" panose="02070309020205020404" pitchFamily="49" charset="0"/>
                <a:cs typeface="Courier New" panose="02070309020205020404" pitchFamily="49" charset="0"/>
              </a:rPr>
              <a:t> </a:t>
            </a:r>
            <a:r>
              <a:rPr lang="en-US" altLang="ja-JP" sz="1600" dirty="0" err="1">
                <a:latin typeface="Courier New" panose="02070309020205020404" pitchFamily="49" charset="0"/>
                <a:cs typeface="Courier New" panose="02070309020205020404" pitchFamily="49" charset="0"/>
              </a:rPr>
              <a:t>foscripts</a:t>
            </a:r>
            <a:r>
              <a:rPr lang="en-US" altLang="ja-JP" sz="1600" dirty="0">
                <a:latin typeface="Courier New" panose="02070309020205020404" pitchFamily="49" charset="0"/>
                <a:cs typeface="Courier New" panose="02070309020205020404" pitchFamily="49" charset="0"/>
              </a:rPr>
              <a:t>/</a:t>
            </a:r>
            <a:r>
              <a:rPr lang="en-US" altLang="ja-JP" sz="1600" dirty="0" err="1">
                <a:latin typeface="Courier New" panose="02070309020205020404" pitchFamily="49" charset="0"/>
                <a:cs typeface="Courier New" panose="02070309020205020404" pitchFamily="49" charset="0"/>
              </a:rPr>
              <a:t>collect_logs</a:t>
            </a:r>
            <a:endParaRPr lang="en-US" altLang="ja-JP" sz="2000" dirty="0">
              <a:latin typeface="Courier New" panose="02070309020205020404" pitchFamily="49" charset="0"/>
              <a:cs typeface="Courier New" panose="02070309020205020404" pitchFamily="49" charset="0"/>
            </a:endParaRPr>
          </a:p>
          <a:p>
            <a:pPr lvl="1"/>
            <a:r>
              <a:rPr lang="en-US" altLang="ja-JP" sz="1800" dirty="0" err="1"/>
              <a:t>foscripts</a:t>
            </a:r>
            <a:r>
              <a:rPr lang="en-US" altLang="ja-JP" sz="1800" dirty="0"/>
              <a:t>-logs-&lt;date-and-time.tar.gz is generated on /home/</a:t>
            </a:r>
            <a:r>
              <a:rPr lang="en-US" altLang="ja-JP" sz="1800" dirty="0" err="1"/>
              <a:t>nasroot</a:t>
            </a:r>
            <a:r>
              <a:rPr lang="en-US" altLang="ja-JP" sz="1800" dirty="0"/>
              <a:t>/</a:t>
            </a:r>
          </a:p>
          <a:p>
            <a:pPr lvl="1"/>
            <a:endParaRPr lang="en-US" altLang="ja-JP" sz="1800" dirty="0"/>
          </a:p>
          <a:p>
            <a:endParaRPr lang="en-US" altLang="ja-JP" sz="2000" dirty="0"/>
          </a:p>
          <a:p>
            <a:r>
              <a:rPr lang="en-US" altLang="ja-JP" sz="2000" dirty="0"/>
              <a:t>For live monitoring, you can see </a:t>
            </a:r>
            <a:br>
              <a:rPr lang="en-US" altLang="ja-JP" sz="2000" dirty="0"/>
            </a:br>
            <a:r>
              <a:rPr lang="en-US" altLang="ja-JP" sz="2000" dirty="0"/>
              <a:t>/home/</a:t>
            </a:r>
            <a:r>
              <a:rPr lang="en-US" altLang="ja-JP" sz="2000" dirty="0" err="1"/>
              <a:t>nasroot</a:t>
            </a:r>
            <a:r>
              <a:rPr lang="en-US" altLang="ja-JP" sz="2000" dirty="0"/>
              <a:t>/</a:t>
            </a:r>
            <a:r>
              <a:rPr lang="en-US" altLang="ja-JP" sz="2000" dirty="0" err="1"/>
              <a:t>foscripts</a:t>
            </a:r>
            <a:r>
              <a:rPr lang="en-US" altLang="ja-JP" sz="2000" dirty="0"/>
              <a:t>/log/hdi_failover_scripts.log</a:t>
            </a:r>
          </a:p>
        </p:txBody>
      </p:sp>
      <p:sp>
        <p:nvSpPr>
          <p:cNvPr id="62" name="コンテンツ プレースホルダー 1">
            <a:extLst>
              <a:ext uri="{FF2B5EF4-FFF2-40B4-BE49-F238E27FC236}">
                <a16:creationId xmlns:a16="http://schemas.microsoft.com/office/drawing/2014/main" id="{B803DBA3-D443-4B96-93F8-25F7DE2D54EF}"/>
              </a:ext>
            </a:extLst>
          </p:cNvPr>
          <p:cNvSpPr txBox="1">
            <a:spLocks/>
          </p:cNvSpPr>
          <p:nvPr/>
        </p:nvSpPr>
        <p:spPr>
          <a:xfrm>
            <a:off x="292384" y="2933110"/>
            <a:ext cx="8536823" cy="2118575"/>
          </a:xfrm>
          <a:prstGeom prst="rect">
            <a:avLst/>
          </a:prstGeom>
        </p:spPr>
        <p:txBody>
          <a:bodyPr/>
          <a:lstStyle>
            <a:lvl1pPr marL="342900" indent="-342900" algn="l" rtl="0" fontAlgn="base">
              <a:spcBef>
                <a:spcPct val="20000"/>
              </a:spcBef>
              <a:spcAft>
                <a:spcPct val="0"/>
              </a:spcAft>
              <a:buChar char="•"/>
              <a:defRPr kumimoji="1" sz="2400">
                <a:solidFill>
                  <a:schemeClr val="tx1"/>
                </a:solidFill>
                <a:latin typeface="+mn-lt"/>
                <a:ea typeface="+mn-ea"/>
                <a:cs typeface="+mn-cs"/>
              </a:defRPr>
            </a:lvl1pPr>
            <a:lvl2pPr marL="742950" indent="-285750" algn="l" rtl="0" fontAlgn="base">
              <a:spcBef>
                <a:spcPct val="20000"/>
              </a:spcBef>
              <a:spcAft>
                <a:spcPct val="0"/>
              </a:spcAft>
              <a:buChar char="–"/>
              <a:defRPr kumimoji="1" sz="2200">
                <a:solidFill>
                  <a:schemeClr val="tx1"/>
                </a:solidFill>
                <a:latin typeface="+mn-lt"/>
                <a:ea typeface="+mn-ea"/>
              </a:defRPr>
            </a:lvl2pPr>
            <a:lvl3pPr marL="1143000" indent="-228600" algn="l" rtl="0" fontAlgn="base">
              <a:spcBef>
                <a:spcPct val="20000"/>
              </a:spcBef>
              <a:spcAft>
                <a:spcPct val="0"/>
              </a:spcAft>
              <a:buChar char="•"/>
              <a:defRPr kumimoji="1" sz="2000">
                <a:solidFill>
                  <a:schemeClr val="tx1"/>
                </a:solidFill>
                <a:latin typeface="+mn-lt"/>
                <a:ea typeface="+mn-ea"/>
              </a:defRPr>
            </a:lvl3pPr>
            <a:lvl4pPr marL="1600200" indent="-228600" algn="l" rtl="0" fontAlgn="base">
              <a:spcBef>
                <a:spcPct val="20000"/>
              </a:spcBef>
              <a:spcAft>
                <a:spcPct val="0"/>
              </a:spcAft>
              <a:buChar char="–"/>
              <a:defRPr kumimoji="1" sz="1800">
                <a:solidFill>
                  <a:schemeClr val="tx1"/>
                </a:solidFill>
                <a:latin typeface="+mn-lt"/>
                <a:ea typeface="+mn-ea"/>
              </a:defRPr>
            </a:lvl4pPr>
            <a:lvl5pPr marL="2057400" indent="-228600" algn="l" rtl="0" fontAlgn="base">
              <a:spcBef>
                <a:spcPct val="20000"/>
              </a:spcBef>
              <a:spcAft>
                <a:spcPct val="0"/>
              </a:spcAft>
              <a:buChar char="»"/>
              <a:defRPr kumimoji="1" sz="18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800100" lvl="2" indent="0">
              <a:lnSpc>
                <a:spcPct val="100000"/>
              </a:lnSpc>
              <a:buFontTx/>
              <a:buNone/>
            </a:pPr>
            <a:endParaRPr lang="en-US" altLang="ja-JP" sz="1600" kern="0" dirty="0"/>
          </a:p>
          <a:p>
            <a:pPr marL="857250" lvl="1" indent="-457200">
              <a:lnSpc>
                <a:spcPct val="100000"/>
              </a:lnSpc>
              <a:buFont typeface="+mj-lt"/>
              <a:buAutoNum type="arabicPeriod"/>
            </a:pPr>
            <a:endParaRPr lang="en-US" altLang="ja-JP" sz="1800" kern="0" dirty="0"/>
          </a:p>
        </p:txBody>
      </p:sp>
      <p:sp>
        <p:nvSpPr>
          <p:cNvPr id="6" name="動作設定ボタン: 戻る/前へ 5">
            <a:hlinkClick r:id="rId3" action="ppaction://hlinksldjump" highlightClick="1"/>
            <a:extLst>
              <a:ext uri="{FF2B5EF4-FFF2-40B4-BE49-F238E27FC236}">
                <a16:creationId xmlns:a16="http://schemas.microsoft.com/office/drawing/2014/main" id="{173A46F3-DC59-4D4B-AE55-5F9F58415754}"/>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Tree>
    <p:extLst>
      <p:ext uri="{BB962C8B-B14F-4D97-AF65-F5344CB8AC3E}">
        <p14:creationId xmlns:p14="http://schemas.microsoft.com/office/powerpoint/2010/main" val="25918779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4341253" cy="369332"/>
          </a:xfrm>
        </p:spPr>
        <p:txBody>
          <a:bodyPr wrap="none"/>
          <a:lstStyle/>
          <a:p>
            <a:r>
              <a:rPr lang="en-US" altLang="ja-JP" dirty="0"/>
              <a:t>6-2</a:t>
            </a:r>
            <a:r>
              <a:rPr lang="en-US" altLang="ja-JP" b="1" dirty="0">
                <a:solidFill>
                  <a:schemeClr val="tx1"/>
                </a:solidFill>
                <a:latin typeface="+mj-lt"/>
                <a:ea typeface="ＭＳ Ｐゴシック" pitchFamily="50" charset="-128"/>
                <a:cs typeface="Arial" charset="0"/>
              </a:rPr>
              <a:t>. Typical </a:t>
            </a:r>
            <a:r>
              <a:rPr lang="en-US" altLang="ja-JP" dirty="0"/>
              <a:t>Errors and Actions (1)</a:t>
            </a:r>
            <a:endParaRPr kumimoji="1" lang="ja-JP" altLang="en-US" b="1" dirty="0">
              <a:solidFill>
                <a:schemeClr val="tx1"/>
              </a:solidFill>
              <a:latin typeface="+mj-lt"/>
            </a:endParaRPr>
          </a:p>
        </p:txBody>
      </p:sp>
      <p:sp>
        <p:nvSpPr>
          <p:cNvPr id="2" name="コンテンツ プレースホルダー 1">
            <a:extLst>
              <a:ext uri="{FF2B5EF4-FFF2-40B4-BE49-F238E27FC236}">
                <a16:creationId xmlns:a16="http://schemas.microsoft.com/office/drawing/2014/main" id="{B803DBA3-D443-4B96-93F8-25F7DE2D54EF}"/>
              </a:ext>
            </a:extLst>
          </p:cNvPr>
          <p:cNvSpPr>
            <a:spLocks noGrp="1"/>
          </p:cNvSpPr>
          <p:nvPr>
            <p:ph sz="quarter" idx="10"/>
          </p:nvPr>
        </p:nvSpPr>
        <p:spPr>
          <a:xfrm>
            <a:off x="329859" y="744545"/>
            <a:ext cx="8499348" cy="4067297"/>
          </a:xfrm>
        </p:spPr>
        <p:txBody>
          <a:bodyPr/>
          <a:lstStyle/>
          <a:p>
            <a:r>
              <a:rPr lang="en-US" altLang="ja-JP" sz="2000" dirty="0"/>
              <a:t>Error</a:t>
            </a:r>
          </a:p>
          <a:p>
            <a:pPr lvl="1"/>
            <a:r>
              <a:rPr lang="en-US" altLang="ja-JP" sz="1800" dirty="0"/>
              <a:t>“SSH connection error. (Permission denied (</a:t>
            </a:r>
            <a:r>
              <a:rPr lang="en-US" altLang="ja-JP" sz="1800" dirty="0" err="1"/>
              <a:t>publickey,password</a:t>
            </a:r>
            <a:r>
              <a:rPr lang="en-US" altLang="ja-JP" sz="1800" dirty="0"/>
              <a:t>).) “</a:t>
            </a:r>
          </a:p>
          <a:p>
            <a:r>
              <a:rPr lang="en-US" altLang="ja-JP" sz="2000" dirty="0"/>
              <a:t>Cause</a:t>
            </a:r>
          </a:p>
          <a:p>
            <a:pPr lvl="1"/>
            <a:r>
              <a:rPr lang="en-US" altLang="ja-JP" sz="1800" dirty="0"/>
              <a:t>The script couldn’t use the correct SSH key to connect to a node</a:t>
            </a:r>
          </a:p>
          <a:p>
            <a:r>
              <a:rPr lang="en-US" altLang="ja-JP" sz="2000" dirty="0"/>
              <a:t>Action</a:t>
            </a:r>
          </a:p>
          <a:p>
            <a:pPr lvl="1"/>
            <a:r>
              <a:rPr lang="en-US" altLang="ja-JP" sz="1800" dirty="0"/>
              <a:t>Execute the command</a:t>
            </a:r>
            <a:br>
              <a:rPr lang="en-US" altLang="ja-JP" sz="1800" dirty="0"/>
            </a:br>
            <a:r>
              <a:rPr lang="en-US" altLang="ja-JP" sz="1600" dirty="0" err="1">
                <a:latin typeface="Courier New" panose="02070309020205020404" pitchFamily="49" charset="0"/>
                <a:cs typeface="Courier New" panose="02070309020205020404" pitchFamily="49" charset="0"/>
              </a:rPr>
              <a:t>sudo</a:t>
            </a:r>
            <a:r>
              <a:rPr lang="en-US" altLang="ja-JP" sz="1600" dirty="0">
                <a:latin typeface="Courier New" panose="02070309020205020404" pitchFamily="49" charset="0"/>
                <a:cs typeface="Courier New" panose="02070309020205020404" pitchFamily="49" charset="0"/>
              </a:rPr>
              <a:t> </a:t>
            </a:r>
            <a:r>
              <a:rPr lang="en-US" altLang="ja-JP" sz="1600" dirty="0" err="1">
                <a:latin typeface="Courier New" panose="02070309020205020404" pitchFamily="49" charset="0"/>
                <a:cs typeface="Courier New" panose="02070309020205020404" pitchFamily="49" charset="0"/>
              </a:rPr>
              <a:t>maintexec</a:t>
            </a:r>
            <a:r>
              <a:rPr lang="en-US" altLang="ja-JP" sz="1600" dirty="0">
                <a:latin typeface="Courier New" panose="02070309020205020404" pitchFamily="49" charset="0"/>
                <a:cs typeface="Courier New" panose="02070309020205020404" pitchFamily="49" charset="0"/>
              </a:rPr>
              <a:t> </a:t>
            </a:r>
            <a:r>
              <a:rPr lang="en-US" altLang="ja-JP" sz="1600" dirty="0" err="1">
                <a:latin typeface="Courier New" panose="02070309020205020404" pitchFamily="49" charset="0"/>
                <a:cs typeface="Courier New" panose="02070309020205020404" pitchFamily="49" charset="0"/>
              </a:rPr>
              <a:t>foscripts</a:t>
            </a:r>
            <a:r>
              <a:rPr lang="en-US" altLang="ja-JP" sz="1600" dirty="0">
                <a:latin typeface="Courier New" panose="02070309020205020404" pitchFamily="49" charset="0"/>
                <a:cs typeface="Courier New" panose="02070309020205020404" pitchFamily="49" charset="0"/>
              </a:rPr>
              <a:t>/</a:t>
            </a:r>
            <a:r>
              <a:rPr lang="en-US" altLang="ja-JP" sz="1600" dirty="0" err="1">
                <a:latin typeface="Courier New" panose="02070309020205020404" pitchFamily="49" charset="0"/>
                <a:cs typeface="Courier New" panose="02070309020205020404" pitchFamily="49" charset="0"/>
              </a:rPr>
              <a:t>sync_settings</a:t>
            </a:r>
            <a:endParaRPr lang="en-US" altLang="ja-JP" sz="1800" dirty="0">
              <a:latin typeface="Courier New" panose="02070309020205020404" pitchFamily="49" charset="0"/>
              <a:cs typeface="Courier New" panose="02070309020205020404" pitchFamily="49" charset="0"/>
            </a:endParaRPr>
          </a:p>
          <a:p>
            <a:pPr lvl="1"/>
            <a:r>
              <a:rPr lang="en-US" altLang="ja-JP" sz="1800" dirty="0"/>
              <a:t>If it doesn’t resolve, execute the following command on the node that the script was trying to connect (and failed), then execute the command #1</a:t>
            </a:r>
            <a:r>
              <a:rPr lang="ja-JP" altLang="en-US" sz="1800" dirty="0"/>
              <a:t>　</a:t>
            </a:r>
            <a:r>
              <a:rPr lang="en-US" altLang="ja-JP" sz="1800" dirty="0"/>
              <a:t>again</a:t>
            </a:r>
            <a:br>
              <a:rPr lang="en-US" altLang="ja-JP" sz="1800" dirty="0"/>
            </a:br>
            <a:r>
              <a:rPr lang="en-US" altLang="ja-JP" sz="1600" dirty="0" err="1">
                <a:latin typeface="Courier New" panose="02070309020205020404" pitchFamily="49" charset="0"/>
                <a:cs typeface="Courier New" panose="02070309020205020404" pitchFamily="49" charset="0"/>
              </a:rPr>
              <a:t>sudo</a:t>
            </a:r>
            <a:r>
              <a:rPr lang="en-US" altLang="ja-JP" sz="1600" dirty="0">
                <a:latin typeface="Courier New" panose="02070309020205020404" pitchFamily="49" charset="0"/>
                <a:cs typeface="Courier New" panose="02070309020205020404" pitchFamily="49" charset="0"/>
              </a:rPr>
              <a:t> </a:t>
            </a:r>
            <a:r>
              <a:rPr lang="en-US" altLang="ja-JP" sz="1600" dirty="0" err="1">
                <a:latin typeface="Courier New" panose="02070309020205020404" pitchFamily="49" charset="0"/>
                <a:cs typeface="Courier New" panose="02070309020205020404" pitchFamily="49" charset="0"/>
              </a:rPr>
              <a:t>maintexec</a:t>
            </a:r>
            <a:r>
              <a:rPr lang="en-US" altLang="ja-JP" sz="1600" dirty="0">
                <a:latin typeface="Courier New" panose="02070309020205020404" pitchFamily="49" charset="0"/>
                <a:cs typeface="Courier New" panose="02070309020205020404" pitchFamily="49" charset="0"/>
              </a:rPr>
              <a:t> </a:t>
            </a:r>
            <a:r>
              <a:rPr lang="en-US" altLang="ja-JP" sz="1600" dirty="0" err="1">
                <a:latin typeface="Courier New" panose="02070309020205020404" pitchFamily="49" charset="0"/>
                <a:cs typeface="Courier New" panose="02070309020205020404" pitchFamily="49" charset="0"/>
              </a:rPr>
              <a:t>foscripts</a:t>
            </a:r>
            <a:r>
              <a:rPr lang="en-US" altLang="ja-JP" sz="1600" dirty="0">
                <a:latin typeface="Courier New" panose="02070309020205020404" pitchFamily="49" charset="0"/>
                <a:cs typeface="Courier New" panose="02070309020205020404" pitchFamily="49" charset="0"/>
              </a:rPr>
              <a:t>/int/</a:t>
            </a:r>
            <a:r>
              <a:rPr lang="en-US" altLang="ja-JP" sz="1600" dirty="0" err="1">
                <a:latin typeface="Courier New" panose="02070309020205020404" pitchFamily="49" charset="0"/>
                <a:cs typeface="Courier New" panose="02070309020205020404" pitchFamily="49" charset="0"/>
              </a:rPr>
              <a:t>install_default_key</a:t>
            </a:r>
            <a:endParaRPr lang="en-US" altLang="ja-JP" sz="1800" dirty="0">
              <a:latin typeface="Courier New" panose="02070309020205020404" pitchFamily="49" charset="0"/>
              <a:cs typeface="Courier New" panose="02070309020205020404" pitchFamily="49" charset="0"/>
            </a:endParaRPr>
          </a:p>
        </p:txBody>
      </p:sp>
      <p:sp>
        <p:nvSpPr>
          <p:cNvPr id="62" name="コンテンツ プレースホルダー 1">
            <a:extLst>
              <a:ext uri="{FF2B5EF4-FFF2-40B4-BE49-F238E27FC236}">
                <a16:creationId xmlns:a16="http://schemas.microsoft.com/office/drawing/2014/main" id="{B803DBA3-D443-4B96-93F8-25F7DE2D54EF}"/>
              </a:ext>
            </a:extLst>
          </p:cNvPr>
          <p:cNvSpPr txBox="1">
            <a:spLocks/>
          </p:cNvSpPr>
          <p:nvPr/>
        </p:nvSpPr>
        <p:spPr>
          <a:xfrm>
            <a:off x="292384" y="2933110"/>
            <a:ext cx="8536823" cy="2118575"/>
          </a:xfrm>
          <a:prstGeom prst="rect">
            <a:avLst/>
          </a:prstGeom>
        </p:spPr>
        <p:txBody>
          <a:bodyPr/>
          <a:lstStyle>
            <a:lvl1pPr marL="342900" indent="-342900" algn="l" rtl="0" fontAlgn="base">
              <a:spcBef>
                <a:spcPct val="20000"/>
              </a:spcBef>
              <a:spcAft>
                <a:spcPct val="0"/>
              </a:spcAft>
              <a:buChar char="•"/>
              <a:defRPr kumimoji="1" sz="2400">
                <a:solidFill>
                  <a:schemeClr val="tx1"/>
                </a:solidFill>
                <a:latin typeface="+mn-lt"/>
                <a:ea typeface="+mn-ea"/>
                <a:cs typeface="+mn-cs"/>
              </a:defRPr>
            </a:lvl1pPr>
            <a:lvl2pPr marL="742950" indent="-285750" algn="l" rtl="0" fontAlgn="base">
              <a:spcBef>
                <a:spcPct val="20000"/>
              </a:spcBef>
              <a:spcAft>
                <a:spcPct val="0"/>
              </a:spcAft>
              <a:buChar char="–"/>
              <a:defRPr kumimoji="1" sz="2200">
                <a:solidFill>
                  <a:schemeClr val="tx1"/>
                </a:solidFill>
                <a:latin typeface="+mn-lt"/>
                <a:ea typeface="+mn-ea"/>
              </a:defRPr>
            </a:lvl2pPr>
            <a:lvl3pPr marL="1143000" indent="-228600" algn="l" rtl="0" fontAlgn="base">
              <a:spcBef>
                <a:spcPct val="20000"/>
              </a:spcBef>
              <a:spcAft>
                <a:spcPct val="0"/>
              </a:spcAft>
              <a:buChar char="•"/>
              <a:defRPr kumimoji="1" sz="2000">
                <a:solidFill>
                  <a:schemeClr val="tx1"/>
                </a:solidFill>
                <a:latin typeface="+mn-lt"/>
                <a:ea typeface="+mn-ea"/>
              </a:defRPr>
            </a:lvl3pPr>
            <a:lvl4pPr marL="1600200" indent="-228600" algn="l" rtl="0" fontAlgn="base">
              <a:spcBef>
                <a:spcPct val="20000"/>
              </a:spcBef>
              <a:spcAft>
                <a:spcPct val="0"/>
              </a:spcAft>
              <a:buChar char="–"/>
              <a:defRPr kumimoji="1" sz="1800">
                <a:solidFill>
                  <a:schemeClr val="tx1"/>
                </a:solidFill>
                <a:latin typeface="+mn-lt"/>
                <a:ea typeface="+mn-ea"/>
              </a:defRPr>
            </a:lvl4pPr>
            <a:lvl5pPr marL="2057400" indent="-228600" algn="l" rtl="0" fontAlgn="base">
              <a:spcBef>
                <a:spcPct val="20000"/>
              </a:spcBef>
              <a:spcAft>
                <a:spcPct val="0"/>
              </a:spcAft>
              <a:buChar char="»"/>
              <a:defRPr kumimoji="1" sz="18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800100" lvl="2" indent="0">
              <a:lnSpc>
                <a:spcPct val="100000"/>
              </a:lnSpc>
              <a:buFontTx/>
              <a:buNone/>
            </a:pPr>
            <a:endParaRPr lang="en-US" altLang="ja-JP" sz="1600" kern="0" dirty="0"/>
          </a:p>
          <a:p>
            <a:pPr marL="857250" lvl="1" indent="-457200">
              <a:lnSpc>
                <a:spcPct val="100000"/>
              </a:lnSpc>
              <a:buFont typeface="+mj-lt"/>
              <a:buAutoNum type="arabicPeriod"/>
            </a:pPr>
            <a:endParaRPr lang="en-US" altLang="ja-JP" sz="1800" kern="0" dirty="0"/>
          </a:p>
        </p:txBody>
      </p:sp>
      <p:sp>
        <p:nvSpPr>
          <p:cNvPr id="5" name="動作設定ボタン: 戻る/前へ 4">
            <a:hlinkClick r:id="rId3" action="ppaction://hlinksldjump" highlightClick="1"/>
            <a:extLst>
              <a:ext uri="{FF2B5EF4-FFF2-40B4-BE49-F238E27FC236}">
                <a16:creationId xmlns:a16="http://schemas.microsoft.com/office/drawing/2014/main" id="{58A10829-0AB5-43A5-AB79-C71A5CB80304}"/>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Tree>
    <p:extLst>
      <p:ext uri="{BB962C8B-B14F-4D97-AF65-F5344CB8AC3E}">
        <p14:creationId xmlns:p14="http://schemas.microsoft.com/office/powerpoint/2010/main" val="298784936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4341253" cy="369332"/>
          </a:xfrm>
        </p:spPr>
        <p:txBody>
          <a:bodyPr wrap="none"/>
          <a:lstStyle/>
          <a:p>
            <a:r>
              <a:rPr lang="en-US" altLang="ja-JP" dirty="0"/>
              <a:t>6-2</a:t>
            </a:r>
            <a:r>
              <a:rPr lang="en-US" altLang="ja-JP" b="1" dirty="0">
                <a:solidFill>
                  <a:schemeClr val="tx1"/>
                </a:solidFill>
                <a:latin typeface="+mj-lt"/>
                <a:ea typeface="ＭＳ Ｐゴシック" pitchFamily="50" charset="-128"/>
                <a:cs typeface="Arial" charset="0"/>
              </a:rPr>
              <a:t>. Typical </a:t>
            </a:r>
            <a:r>
              <a:rPr lang="en-US" altLang="ja-JP" dirty="0"/>
              <a:t>Errors and Actions (2)</a:t>
            </a:r>
            <a:endParaRPr kumimoji="1" lang="ja-JP" altLang="en-US" b="1" dirty="0">
              <a:solidFill>
                <a:schemeClr val="tx1"/>
              </a:solidFill>
              <a:latin typeface="+mj-lt"/>
            </a:endParaRPr>
          </a:p>
        </p:txBody>
      </p:sp>
      <p:sp>
        <p:nvSpPr>
          <p:cNvPr id="2" name="コンテンツ プレースホルダー 1">
            <a:extLst>
              <a:ext uri="{FF2B5EF4-FFF2-40B4-BE49-F238E27FC236}">
                <a16:creationId xmlns:a16="http://schemas.microsoft.com/office/drawing/2014/main" id="{B803DBA3-D443-4B96-93F8-25F7DE2D54EF}"/>
              </a:ext>
            </a:extLst>
          </p:cNvPr>
          <p:cNvSpPr>
            <a:spLocks noGrp="1"/>
          </p:cNvSpPr>
          <p:nvPr>
            <p:ph sz="quarter" idx="10"/>
          </p:nvPr>
        </p:nvSpPr>
        <p:spPr>
          <a:xfrm>
            <a:off x="329859" y="744545"/>
            <a:ext cx="8499348" cy="4067297"/>
          </a:xfrm>
        </p:spPr>
        <p:txBody>
          <a:bodyPr/>
          <a:lstStyle/>
          <a:p>
            <a:r>
              <a:rPr lang="en-US" altLang="ja-JP" sz="2000" dirty="0"/>
              <a:t>Error</a:t>
            </a:r>
          </a:p>
          <a:p>
            <a:pPr lvl="1"/>
            <a:r>
              <a:rPr lang="en-US" altLang="ja-JP" sz="1800" dirty="0"/>
              <a:t>“Connection failure. (curl: (7) couldn't connect to host)“</a:t>
            </a:r>
          </a:p>
          <a:p>
            <a:r>
              <a:rPr lang="en-US" altLang="ja-JP" sz="2000" dirty="0"/>
              <a:t>Cause</a:t>
            </a:r>
          </a:p>
          <a:p>
            <a:pPr lvl="1"/>
            <a:r>
              <a:rPr lang="en-US" altLang="ja-JP" sz="1800" dirty="0"/>
              <a:t>The script couldn’t connect to HCP or proxy server</a:t>
            </a:r>
          </a:p>
          <a:p>
            <a:r>
              <a:rPr lang="en-US" altLang="ja-JP" sz="2000" dirty="0"/>
              <a:t>Action</a:t>
            </a:r>
          </a:p>
          <a:p>
            <a:pPr lvl="1"/>
            <a:r>
              <a:rPr lang="en-US" altLang="ja-JP" sz="1800" dirty="0"/>
              <a:t>Make sure HCP and the proxy server is working</a:t>
            </a:r>
          </a:p>
          <a:p>
            <a:pPr lvl="1"/>
            <a:r>
              <a:rPr lang="en-US" altLang="ja-JP" sz="1800" dirty="0"/>
              <a:t>Make sure there is no problem on the network between HDI, HCP and the proxy</a:t>
            </a:r>
          </a:p>
          <a:p>
            <a:pPr lvl="1"/>
            <a:endParaRPr lang="en-US" altLang="ja-JP" sz="1800" dirty="0">
              <a:latin typeface="Courier New" panose="02070309020205020404" pitchFamily="49" charset="0"/>
              <a:cs typeface="Courier New" panose="02070309020205020404" pitchFamily="49" charset="0"/>
            </a:endParaRPr>
          </a:p>
        </p:txBody>
      </p:sp>
      <p:sp>
        <p:nvSpPr>
          <p:cNvPr id="62" name="コンテンツ プレースホルダー 1">
            <a:extLst>
              <a:ext uri="{FF2B5EF4-FFF2-40B4-BE49-F238E27FC236}">
                <a16:creationId xmlns:a16="http://schemas.microsoft.com/office/drawing/2014/main" id="{B803DBA3-D443-4B96-93F8-25F7DE2D54EF}"/>
              </a:ext>
            </a:extLst>
          </p:cNvPr>
          <p:cNvSpPr txBox="1">
            <a:spLocks/>
          </p:cNvSpPr>
          <p:nvPr/>
        </p:nvSpPr>
        <p:spPr>
          <a:xfrm>
            <a:off x="292384" y="2933110"/>
            <a:ext cx="8536823" cy="2118575"/>
          </a:xfrm>
          <a:prstGeom prst="rect">
            <a:avLst/>
          </a:prstGeom>
        </p:spPr>
        <p:txBody>
          <a:bodyPr/>
          <a:lstStyle>
            <a:lvl1pPr marL="342900" indent="-342900" algn="l" rtl="0" fontAlgn="base">
              <a:spcBef>
                <a:spcPct val="20000"/>
              </a:spcBef>
              <a:spcAft>
                <a:spcPct val="0"/>
              </a:spcAft>
              <a:buChar char="•"/>
              <a:defRPr kumimoji="1" sz="2400">
                <a:solidFill>
                  <a:schemeClr val="tx1"/>
                </a:solidFill>
                <a:latin typeface="+mn-lt"/>
                <a:ea typeface="+mn-ea"/>
                <a:cs typeface="+mn-cs"/>
              </a:defRPr>
            </a:lvl1pPr>
            <a:lvl2pPr marL="742950" indent="-285750" algn="l" rtl="0" fontAlgn="base">
              <a:spcBef>
                <a:spcPct val="20000"/>
              </a:spcBef>
              <a:spcAft>
                <a:spcPct val="0"/>
              </a:spcAft>
              <a:buChar char="–"/>
              <a:defRPr kumimoji="1" sz="2200">
                <a:solidFill>
                  <a:schemeClr val="tx1"/>
                </a:solidFill>
                <a:latin typeface="+mn-lt"/>
                <a:ea typeface="+mn-ea"/>
              </a:defRPr>
            </a:lvl2pPr>
            <a:lvl3pPr marL="1143000" indent="-228600" algn="l" rtl="0" fontAlgn="base">
              <a:spcBef>
                <a:spcPct val="20000"/>
              </a:spcBef>
              <a:spcAft>
                <a:spcPct val="0"/>
              </a:spcAft>
              <a:buChar char="•"/>
              <a:defRPr kumimoji="1" sz="2000">
                <a:solidFill>
                  <a:schemeClr val="tx1"/>
                </a:solidFill>
                <a:latin typeface="+mn-lt"/>
                <a:ea typeface="+mn-ea"/>
              </a:defRPr>
            </a:lvl3pPr>
            <a:lvl4pPr marL="1600200" indent="-228600" algn="l" rtl="0" fontAlgn="base">
              <a:spcBef>
                <a:spcPct val="20000"/>
              </a:spcBef>
              <a:spcAft>
                <a:spcPct val="0"/>
              </a:spcAft>
              <a:buChar char="–"/>
              <a:defRPr kumimoji="1" sz="1800">
                <a:solidFill>
                  <a:schemeClr val="tx1"/>
                </a:solidFill>
                <a:latin typeface="+mn-lt"/>
                <a:ea typeface="+mn-ea"/>
              </a:defRPr>
            </a:lvl4pPr>
            <a:lvl5pPr marL="2057400" indent="-228600" algn="l" rtl="0" fontAlgn="base">
              <a:spcBef>
                <a:spcPct val="20000"/>
              </a:spcBef>
              <a:spcAft>
                <a:spcPct val="0"/>
              </a:spcAft>
              <a:buChar char="»"/>
              <a:defRPr kumimoji="1" sz="18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800100" lvl="2" indent="0">
              <a:lnSpc>
                <a:spcPct val="100000"/>
              </a:lnSpc>
              <a:buFontTx/>
              <a:buNone/>
            </a:pPr>
            <a:endParaRPr lang="en-US" altLang="ja-JP" sz="1600" kern="0" dirty="0"/>
          </a:p>
          <a:p>
            <a:pPr marL="857250" lvl="1" indent="-457200">
              <a:lnSpc>
                <a:spcPct val="100000"/>
              </a:lnSpc>
              <a:buFont typeface="+mj-lt"/>
              <a:buAutoNum type="arabicPeriod"/>
            </a:pPr>
            <a:endParaRPr lang="en-US" altLang="ja-JP" sz="1800" kern="0" dirty="0"/>
          </a:p>
        </p:txBody>
      </p:sp>
      <p:sp>
        <p:nvSpPr>
          <p:cNvPr id="5" name="動作設定ボタン: 戻る/前へ 4">
            <a:hlinkClick r:id="rId3" action="ppaction://hlinksldjump" highlightClick="1"/>
            <a:extLst>
              <a:ext uri="{FF2B5EF4-FFF2-40B4-BE49-F238E27FC236}">
                <a16:creationId xmlns:a16="http://schemas.microsoft.com/office/drawing/2014/main" id="{ED010291-D080-4142-A59F-96C1E7B43551}"/>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Tree>
    <p:extLst>
      <p:ext uri="{BB962C8B-B14F-4D97-AF65-F5344CB8AC3E}">
        <p14:creationId xmlns:p14="http://schemas.microsoft.com/office/powerpoint/2010/main" val="29919851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4341253" cy="369332"/>
          </a:xfrm>
        </p:spPr>
        <p:txBody>
          <a:bodyPr wrap="none"/>
          <a:lstStyle/>
          <a:p>
            <a:r>
              <a:rPr lang="en-US" altLang="ja-JP" dirty="0"/>
              <a:t>6-2</a:t>
            </a:r>
            <a:r>
              <a:rPr lang="en-US" altLang="ja-JP" b="1" dirty="0">
                <a:solidFill>
                  <a:schemeClr val="tx1"/>
                </a:solidFill>
                <a:latin typeface="+mj-lt"/>
                <a:ea typeface="ＭＳ Ｐゴシック" pitchFamily="50" charset="-128"/>
                <a:cs typeface="Arial" charset="0"/>
              </a:rPr>
              <a:t>. Typical </a:t>
            </a:r>
            <a:r>
              <a:rPr lang="en-US" altLang="ja-JP" dirty="0"/>
              <a:t>Errors and Actions (3)</a:t>
            </a:r>
            <a:endParaRPr kumimoji="1" lang="ja-JP" altLang="en-US" b="1" dirty="0">
              <a:solidFill>
                <a:schemeClr val="tx1"/>
              </a:solidFill>
              <a:latin typeface="+mj-lt"/>
            </a:endParaRPr>
          </a:p>
        </p:txBody>
      </p:sp>
      <p:sp>
        <p:nvSpPr>
          <p:cNvPr id="2" name="コンテンツ プレースホルダー 1">
            <a:extLst>
              <a:ext uri="{FF2B5EF4-FFF2-40B4-BE49-F238E27FC236}">
                <a16:creationId xmlns:a16="http://schemas.microsoft.com/office/drawing/2014/main" id="{B803DBA3-D443-4B96-93F8-25F7DE2D54EF}"/>
              </a:ext>
            </a:extLst>
          </p:cNvPr>
          <p:cNvSpPr>
            <a:spLocks noGrp="1"/>
          </p:cNvSpPr>
          <p:nvPr>
            <p:ph sz="quarter" idx="10"/>
          </p:nvPr>
        </p:nvSpPr>
        <p:spPr>
          <a:xfrm>
            <a:off x="329859" y="744545"/>
            <a:ext cx="8499348" cy="4067297"/>
          </a:xfrm>
        </p:spPr>
        <p:txBody>
          <a:bodyPr/>
          <a:lstStyle/>
          <a:p>
            <a:r>
              <a:rPr lang="en-US" altLang="ja-JP" sz="2000" dirty="0"/>
              <a:t>Error</a:t>
            </a:r>
          </a:p>
          <a:p>
            <a:pPr lvl="1"/>
            <a:r>
              <a:rPr lang="en-US" altLang="ja-JP" sz="1800" dirty="0"/>
              <a:t>“Proxy unresolved. (curl: (5) Couldn't resolve proxy 'proxy.hcpaw.net')“</a:t>
            </a:r>
          </a:p>
          <a:p>
            <a:r>
              <a:rPr lang="en-US" altLang="ja-JP" sz="2000" dirty="0"/>
              <a:t>Cause</a:t>
            </a:r>
          </a:p>
          <a:p>
            <a:pPr lvl="1"/>
            <a:r>
              <a:rPr lang="en-US" altLang="ja-JP" sz="1800" dirty="0"/>
              <a:t>The script couldn’t resolve proxy name</a:t>
            </a:r>
          </a:p>
          <a:p>
            <a:r>
              <a:rPr lang="en-US" altLang="ja-JP" sz="2000" dirty="0"/>
              <a:t>Action</a:t>
            </a:r>
          </a:p>
          <a:p>
            <a:pPr lvl="1"/>
            <a:r>
              <a:rPr lang="en-US" altLang="ja-JP" sz="1800" dirty="0"/>
              <a:t>Make sure DNS is working</a:t>
            </a:r>
          </a:p>
          <a:p>
            <a:pPr lvl="1"/>
            <a:endParaRPr lang="en-US" altLang="ja-JP" sz="1800" dirty="0">
              <a:latin typeface="Courier New" panose="02070309020205020404" pitchFamily="49" charset="0"/>
              <a:cs typeface="Courier New" panose="02070309020205020404" pitchFamily="49" charset="0"/>
            </a:endParaRPr>
          </a:p>
        </p:txBody>
      </p:sp>
      <p:sp>
        <p:nvSpPr>
          <p:cNvPr id="62" name="コンテンツ プレースホルダー 1">
            <a:extLst>
              <a:ext uri="{FF2B5EF4-FFF2-40B4-BE49-F238E27FC236}">
                <a16:creationId xmlns:a16="http://schemas.microsoft.com/office/drawing/2014/main" id="{B803DBA3-D443-4B96-93F8-25F7DE2D54EF}"/>
              </a:ext>
            </a:extLst>
          </p:cNvPr>
          <p:cNvSpPr txBox="1">
            <a:spLocks/>
          </p:cNvSpPr>
          <p:nvPr/>
        </p:nvSpPr>
        <p:spPr>
          <a:xfrm>
            <a:off x="292384" y="2933110"/>
            <a:ext cx="8536823" cy="2118575"/>
          </a:xfrm>
          <a:prstGeom prst="rect">
            <a:avLst/>
          </a:prstGeom>
        </p:spPr>
        <p:txBody>
          <a:bodyPr/>
          <a:lstStyle>
            <a:lvl1pPr marL="342900" indent="-342900" algn="l" rtl="0" fontAlgn="base">
              <a:spcBef>
                <a:spcPct val="20000"/>
              </a:spcBef>
              <a:spcAft>
                <a:spcPct val="0"/>
              </a:spcAft>
              <a:buChar char="•"/>
              <a:defRPr kumimoji="1" sz="2400">
                <a:solidFill>
                  <a:schemeClr val="tx1"/>
                </a:solidFill>
                <a:latin typeface="+mn-lt"/>
                <a:ea typeface="+mn-ea"/>
                <a:cs typeface="+mn-cs"/>
              </a:defRPr>
            </a:lvl1pPr>
            <a:lvl2pPr marL="742950" indent="-285750" algn="l" rtl="0" fontAlgn="base">
              <a:spcBef>
                <a:spcPct val="20000"/>
              </a:spcBef>
              <a:spcAft>
                <a:spcPct val="0"/>
              </a:spcAft>
              <a:buChar char="–"/>
              <a:defRPr kumimoji="1" sz="2200">
                <a:solidFill>
                  <a:schemeClr val="tx1"/>
                </a:solidFill>
                <a:latin typeface="+mn-lt"/>
                <a:ea typeface="+mn-ea"/>
              </a:defRPr>
            </a:lvl2pPr>
            <a:lvl3pPr marL="1143000" indent="-228600" algn="l" rtl="0" fontAlgn="base">
              <a:spcBef>
                <a:spcPct val="20000"/>
              </a:spcBef>
              <a:spcAft>
                <a:spcPct val="0"/>
              </a:spcAft>
              <a:buChar char="•"/>
              <a:defRPr kumimoji="1" sz="2000">
                <a:solidFill>
                  <a:schemeClr val="tx1"/>
                </a:solidFill>
                <a:latin typeface="+mn-lt"/>
                <a:ea typeface="+mn-ea"/>
              </a:defRPr>
            </a:lvl3pPr>
            <a:lvl4pPr marL="1600200" indent="-228600" algn="l" rtl="0" fontAlgn="base">
              <a:spcBef>
                <a:spcPct val="20000"/>
              </a:spcBef>
              <a:spcAft>
                <a:spcPct val="0"/>
              </a:spcAft>
              <a:buChar char="–"/>
              <a:defRPr kumimoji="1" sz="1800">
                <a:solidFill>
                  <a:schemeClr val="tx1"/>
                </a:solidFill>
                <a:latin typeface="+mn-lt"/>
                <a:ea typeface="+mn-ea"/>
              </a:defRPr>
            </a:lvl4pPr>
            <a:lvl5pPr marL="2057400" indent="-228600" algn="l" rtl="0" fontAlgn="base">
              <a:spcBef>
                <a:spcPct val="20000"/>
              </a:spcBef>
              <a:spcAft>
                <a:spcPct val="0"/>
              </a:spcAft>
              <a:buChar char="»"/>
              <a:defRPr kumimoji="1" sz="18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800100" lvl="2" indent="0">
              <a:lnSpc>
                <a:spcPct val="100000"/>
              </a:lnSpc>
              <a:buFontTx/>
              <a:buNone/>
            </a:pPr>
            <a:endParaRPr lang="en-US" altLang="ja-JP" sz="1600" kern="0" dirty="0"/>
          </a:p>
          <a:p>
            <a:pPr marL="857250" lvl="1" indent="-457200">
              <a:lnSpc>
                <a:spcPct val="100000"/>
              </a:lnSpc>
              <a:buFont typeface="+mj-lt"/>
              <a:buAutoNum type="arabicPeriod"/>
            </a:pPr>
            <a:endParaRPr lang="en-US" altLang="ja-JP" sz="1800" kern="0" dirty="0"/>
          </a:p>
        </p:txBody>
      </p:sp>
      <p:sp>
        <p:nvSpPr>
          <p:cNvPr id="5" name="動作設定ボタン: 戻る/前へ 4">
            <a:hlinkClick r:id="rId3" action="ppaction://hlinksldjump" highlightClick="1"/>
            <a:extLst>
              <a:ext uri="{FF2B5EF4-FFF2-40B4-BE49-F238E27FC236}">
                <a16:creationId xmlns:a16="http://schemas.microsoft.com/office/drawing/2014/main" id="{4DBD6CAC-069A-4A63-9331-FC201E5AB2FD}"/>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Tree>
    <p:extLst>
      <p:ext uri="{BB962C8B-B14F-4D97-AF65-F5344CB8AC3E}">
        <p14:creationId xmlns:p14="http://schemas.microsoft.com/office/powerpoint/2010/main" val="180706316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4341253" cy="369332"/>
          </a:xfrm>
        </p:spPr>
        <p:txBody>
          <a:bodyPr wrap="none"/>
          <a:lstStyle/>
          <a:p>
            <a:r>
              <a:rPr lang="en-US" altLang="ja-JP" dirty="0"/>
              <a:t>6-2</a:t>
            </a:r>
            <a:r>
              <a:rPr lang="en-US" altLang="ja-JP" b="1" dirty="0">
                <a:solidFill>
                  <a:schemeClr val="tx1"/>
                </a:solidFill>
                <a:latin typeface="+mj-lt"/>
                <a:ea typeface="ＭＳ Ｐゴシック" pitchFamily="50" charset="-128"/>
                <a:cs typeface="Arial" charset="0"/>
              </a:rPr>
              <a:t>. Typical </a:t>
            </a:r>
            <a:r>
              <a:rPr lang="en-US" altLang="ja-JP" dirty="0"/>
              <a:t>Errors and Actions (4)</a:t>
            </a:r>
            <a:endParaRPr kumimoji="1" lang="ja-JP" altLang="en-US" b="1" dirty="0">
              <a:solidFill>
                <a:schemeClr val="tx1"/>
              </a:solidFill>
              <a:latin typeface="+mj-lt"/>
            </a:endParaRPr>
          </a:p>
        </p:txBody>
      </p:sp>
      <p:sp>
        <p:nvSpPr>
          <p:cNvPr id="2" name="コンテンツ プレースホルダー 1">
            <a:extLst>
              <a:ext uri="{FF2B5EF4-FFF2-40B4-BE49-F238E27FC236}">
                <a16:creationId xmlns:a16="http://schemas.microsoft.com/office/drawing/2014/main" id="{B803DBA3-D443-4B96-93F8-25F7DE2D54EF}"/>
              </a:ext>
            </a:extLst>
          </p:cNvPr>
          <p:cNvSpPr>
            <a:spLocks noGrp="1"/>
          </p:cNvSpPr>
          <p:nvPr>
            <p:ph sz="quarter" idx="10"/>
          </p:nvPr>
        </p:nvSpPr>
        <p:spPr>
          <a:xfrm>
            <a:off x="329859" y="744545"/>
            <a:ext cx="8499348" cy="4067297"/>
          </a:xfrm>
        </p:spPr>
        <p:txBody>
          <a:bodyPr/>
          <a:lstStyle/>
          <a:p>
            <a:r>
              <a:rPr lang="en-US" altLang="ja-JP" sz="2000" dirty="0"/>
              <a:t>Error</a:t>
            </a:r>
          </a:p>
          <a:p>
            <a:pPr lvl="1"/>
            <a:r>
              <a:rPr lang="en-US" altLang="ja-JP" sz="1800" dirty="0"/>
              <a:t>“Authentication failure. (&lt;error-message&gt;. error=Unauthorized)“</a:t>
            </a:r>
          </a:p>
          <a:p>
            <a:r>
              <a:rPr lang="en-US" altLang="ja-JP" sz="2000" dirty="0"/>
              <a:t>Cause</a:t>
            </a:r>
          </a:p>
          <a:p>
            <a:pPr lvl="1"/>
            <a:r>
              <a:rPr lang="en-US" altLang="ja-JP" sz="1800" dirty="0"/>
              <a:t>Username or password to connect HDI (MAPI) or HCP is wrong</a:t>
            </a:r>
          </a:p>
          <a:p>
            <a:pPr lvl="1"/>
            <a:r>
              <a:rPr lang="en-US" altLang="ja-JP" sz="1800" dirty="0"/>
              <a:t>Typically happens when admin changed GUI password of Single/VM</a:t>
            </a:r>
          </a:p>
          <a:p>
            <a:r>
              <a:rPr lang="en-US" altLang="ja-JP" sz="2000" dirty="0"/>
              <a:t>Action</a:t>
            </a:r>
          </a:p>
          <a:p>
            <a:pPr lvl="1"/>
            <a:r>
              <a:rPr lang="en-US" altLang="ja-JP" sz="1800" dirty="0"/>
              <a:t>Execute the following commands. You will be asked to input GUI password on #1</a:t>
            </a:r>
          </a:p>
          <a:p>
            <a:pPr marL="1257300" lvl="2" indent="-342900">
              <a:buFont typeface="+mj-lt"/>
              <a:buAutoNum type="arabicPeriod"/>
            </a:pPr>
            <a:r>
              <a:rPr lang="en-US" altLang="ja-JP" sz="1600" dirty="0" err="1">
                <a:latin typeface="Courier New" panose="02070309020205020404" pitchFamily="49" charset="0"/>
                <a:cs typeface="Courier New" panose="02070309020205020404" pitchFamily="49" charset="0"/>
              </a:rPr>
              <a:t>sudo</a:t>
            </a:r>
            <a:r>
              <a:rPr lang="en-US" altLang="ja-JP" sz="1600" dirty="0">
                <a:latin typeface="Courier New" panose="02070309020205020404" pitchFamily="49" charset="0"/>
                <a:cs typeface="Courier New" panose="02070309020205020404" pitchFamily="49" charset="0"/>
              </a:rPr>
              <a:t> </a:t>
            </a:r>
            <a:r>
              <a:rPr lang="en-US" altLang="ja-JP" sz="1600" dirty="0" err="1">
                <a:latin typeface="Courier New" panose="02070309020205020404" pitchFamily="49" charset="0"/>
                <a:cs typeface="Courier New" panose="02070309020205020404" pitchFamily="49" charset="0"/>
              </a:rPr>
              <a:t>maintexec</a:t>
            </a:r>
            <a:r>
              <a:rPr lang="en-US" altLang="ja-JP" sz="1600" dirty="0">
                <a:latin typeface="Courier New" panose="02070309020205020404" pitchFamily="49" charset="0"/>
                <a:cs typeface="Courier New" panose="02070309020205020404" pitchFamily="49" charset="0"/>
              </a:rPr>
              <a:t> </a:t>
            </a:r>
            <a:r>
              <a:rPr lang="en-US" altLang="ja-JP" sz="1600" dirty="0" err="1">
                <a:latin typeface="Courier New" panose="02070309020205020404" pitchFamily="49" charset="0"/>
                <a:cs typeface="Courier New" panose="02070309020205020404" pitchFamily="49" charset="0"/>
              </a:rPr>
              <a:t>foscripts</a:t>
            </a:r>
            <a:r>
              <a:rPr lang="en-US" altLang="ja-JP" sz="1600" dirty="0">
                <a:latin typeface="Courier New" panose="02070309020205020404" pitchFamily="49" charset="0"/>
                <a:cs typeface="Courier New" panose="02070309020205020404" pitchFamily="49" charset="0"/>
              </a:rPr>
              <a:t>/int/</a:t>
            </a:r>
            <a:r>
              <a:rPr lang="en-US" altLang="ja-JP" sz="1600" dirty="0" err="1">
                <a:latin typeface="Courier New" panose="02070309020205020404" pitchFamily="49" charset="0"/>
                <a:cs typeface="Courier New" panose="02070309020205020404" pitchFamily="49" charset="0"/>
              </a:rPr>
              <a:t>setup_scripts</a:t>
            </a:r>
            <a:endParaRPr lang="en-US" altLang="ja-JP" sz="1600" dirty="0">
              <a:latin typeface="Courier New" panose="02070309020205020404" pitchFamily="49" charset="0"/>
              <a:cs typeface="Courier New" panose="02070309020205020404" pitchFamily="49" charset="0"/>
            </a:endParaRPr>
          </a:p>
          <a:p>
            <a:pPr marL="1257300" lvl="2" indent="-342900">
              <a:buFont typeface="+mj-lt"/>
              <a:buAutoNum type="arabicPeriod"/>
            </a:pPr>
            <a:r>
              <a:rPr lang="en-US" altLang="ja-JP" sz="1600" dirty="0" err="1">
                <a:latin typeface="Courier New" panose="02070309020205020404" pitchFamily="49" charset="0"/>
                <a:cs typeface="Courier New" panose="02070309020205020404" pitchFamily="49" charset="0"/>
              </a:rPr>
              <a:t>sudo</a:t>
            </a:r>
            <a:r>
              <a:rPr lang="en-US" altLang="ja-JP" sz="1600" dirty="0">
                <a:latin typeface="Courier New" panose="02070309020205020404" pitchFamily="49" charset="0"/>
                <a:cs typeface="Courier New" panose="02070309020205020404" pitchFamily="49" charset="0"/>
              </a:rPr>
              <a:t> </a:t>
            </a:r>
            <a:r>
              <a:rPr lang="en-US" altLang="ja-JP" sz="1600" dirty="0" err="1">
                <a:latin typeface="Courier New" panose="02070309020205020404" pitchFamily="49" charset="0"/>
                <a:cs typeface="Courier New" panose="02070309020205020404" pitchFamily="49" charset="0"/>
              </a:rPr>
              <a:t>maintexec</a:t>
            </a:r>
            <a:r>
              <a:rPr lang="en-US" altLang="ja-JP" sz="1600" dirty="0">
                <a:latin typeface="Courier New" panose="02070309020205020404" pitchFamily="49" charset="0"/>
                <a:cs typeface="Courier New" panose="02070309020205020404" pitchFamily="49" charset="0"/>
              </a:rPr>
              <a:t> </a:t>
            </a:r>
            <a:r>
              <a:rPr lang="en-US" altLang="ja-JP" sz="1600" dirty="0" err="1">
                <a:latin typeface="Courier New" panose="02070309020205020404" pitchFamily="49" charset="0"/>
                <a:cs typeface="Courier New" panose="02070309020205020404" pitchFamily="49" charset="0"/>
              </a:rPr>
              <a:t>foscripts</a:t>
            </a:r>
            <a:r>
              <a:rPr lang="en-US" altLang="ja-JP" sz="1600" dirty="0">
                <a:latin typeface="Courier New" panose="02070309020205020404" pitchFamily="49" charset="0"/>
                <a:cs typeface="Courier New" panose="02070309020205020404" pitchFamily="49" charset="0"/>
              </a:rPr>
              <a:t>/int/</a:t>
            </a:r>
            <a:r>
              <a:rPr lang="en-US" altLang="ja-JP" sz="1600" dirty="0" err="1">
                <a:latin typeface="Courier New" panose="02070309020205020404" pitchFamily="49" charset="0"/>
                <a:cs typeface="Courier New" panose="02070309020205020404" pitchFamily="49" charset="0"/>
              </a:rPr>
              <a:t>install_default_key</a:t>
            </a:r>
            <a:r>
              <a:rPr lang="en-US" altLang="ja-JP" sz="1600" dirty="0">
                <a:latin typeface="Courier New" panose="02070309020205020404" pitchFamily="49" charset="0"/>
                <a:cs typeface="Courier New" panose="02070309020205020404" pitchFamily="49" charset="0"/>
              </a:rPr>
              <a:t> --remove</a:t>
            </a:r>
          </a:p>
          <a:p>
            <a:pPr lvl="1"/>
            <a:endParaRPr lang="en-US" altLang="ja-JP" sz="1800" dirty="0">
              <a:latin typeface="Courier New" panose="02070309020205020404" pitchFamily="49" charset="0"/>
              <a:cs typeface="Courier New" panose="02070309020205020404" pitchFamily="49" charset="0"/>
            </a:endParaRPr>
          </a:p>
        </p:txBody>
      </p:sp>
      <p:sp>
        <p:nvSpPr>
          <p:cNvPr id="62" name="コンテンツ プレースホルダー 1">
            <a:extLst>
              <a:ext uri="{FF2B5EF4-FFF2-40B4-BE49-F238E27FC236}">
                <a16:creationId xmlns:a16="http://schemas.microsoft.com/office/drawing/2014/main" id="{B803DBA3-D443-4B96-93F8-25F7DE2D54EF}"/>
              </a:ext>
            </a:extLst>
          </p:cNvPr>
          <p:cNvSpPr txBox="1">
            <a:spLocks/>
          </p:cNvSpPr>
          <p:nvPr/>
        </p:nvSpPr>
        <p:spPr>
          <a:xfrm>
            <a:off x="292384" y="2933110"/>
            <a:ext cx="8536823" cy="2118575"/>
          </a:xfrm>
          <a:prstGeom prst="rect">
            <a:avLst/>
          </a:prstGeom>
        </p:spPr>
        <p:txBody>
          <a:bodyPr/>
          <a:lstStyle>
            <a:lvl1pPr marL="342900" indent="-342900" algn="l" rtl="0" fontAlgn="base">
              <a:spcBef>
                <a:spcPct val="20000"/>
              </a:spcBef>
              <a:spcAft>
                <a:spcPct val="0"/>
              </a:spcAft>
              <a:buChar char="•"/>
              <a:defRPr kumimoji="1" sz="2400">
                <a:solidFill>
                  <a:schemeClr val="tx1"/>
                </a:solidFill>
                <a:latin typeface="+mn-lt"/>
                <a:ea typeface="+mn-ea"/>
                <a:cs typeface="+mn-cs"/>
              </a:defRPr>
            </a:lvl1pPr>
            <a:lvl2pPr marL="742950" indent="-285750" algn="l" rtl="0" fontAlgn="base">
              <a:spcBef>
                <a:spcPct val="20000"/>
              </a:spcBef>
              <a:spcAft>
                <a:spcPct val="0"/>
              </a:spcAft>
              <a:buChar char="–"/>
              <a:defRPr kumimoji="1" sz="2200">
                <a:solidFill>
                  <a:schemeClr val="tx1"/>
                </a:solidFill>
                <a:latin typeface="+mn-lt"/>
                <a:ea typeface="+mn-ea"/>
              </a:defRPr>
            </a:lvl2pPr>
            <a:lvl3pPr marL="1143000" indent="-228600" algn="l" rtl="0" fontAlgn="base">
              <a:spcBef>
                <a:spcPct val="20000"/>
              </a:spcBef>
              <a:spcAft>
                <a:spcPct val="0"/>
              </a:spcAft>
              <a:buChar char="•"/>
              <a:defRPr kumimoji="1" sz="2000">
                <a:solidFill>
                  <a:schemeClr val="tx1"/>
                </a:solidFill>
                <a:latin typeface="+mn-lt"/>
                <a:ea typeface="+mn-ea"/>
              </a:defRPr>
            </a:lvl3pPr>
            <a:lvl4pPr marL="1600200" indent="-228600" algn="l" rtl="0" fontAlgn="base">
              <a:spcBef>
                <a:spcPct val="20000"/>
              </a:spcBef>
              <a:spcAft>
                <a:spcPct val="0"/>
              </a:spcAft>
              <a:buChar char="–"/>
              <a:defRPr kumimoji="1" sz="1800">
                <a:solidFill>
                  <a:schemeClr val="tx1"/>
                </a:solidFill>
                <a:latin typeface="+mn-lt"/>
                <a:ea typeface="+mn-ea"/>
              </a:defRPr>
            </a:lvl4pPr>
            <a:lvl5pPr marL="2057400" indent="-228600" algn="l" rtl="0" fontAlgn="base">
              <a:spcBef>
                <a:spcPct val="20000"/>
              </a:spcBef>
              <a:spcAft>
                <a:spcPct val="0"/>
              </a:spcAft>
              <a:buChar char="»"/>
              <a:defRPr kumimoji="1" sz="18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800100" lvl="2" indent="0">
              <a:lnSpc>
                <a:spcPct val="100000"/>
              </a:lnSpc>
              <a:buFontTx/>
              <a:buNone/>
            </a:pPr>
            <a:endParaRPr lang="en-US" altLang="ja-JP" sz="1600" kern="0" dirty="0"/>
          </a:p>
          <a:p>
            <a:pPr marL="857250" lvl="1" indent="-457200">
              <a:lnSpc>
                <a:spcPct val="100000"/>
              </a:lnSpc>
              <a:buFont typeface="+mj-lt"/>
              <a:buAutoNum type="arabicPeriod"/>
            </a:pPr>
            <a:endParaRPr lang="en-US" altLang="ja-JP" sz="1800" kern="0" dirty="0"/>
          </a:p>
        </p:txBody>
      </p:sp>
      <p:sp>
        <p:nvSpPr>
          <p:cNvPr id="5" name="動作設定ボタン: 戻る/前へ 4">
            <a:hlinkClick r:id="rId3" action="ppaction://hlinksldjump" highlightClick="1"/>
            <a:extLst>
              <a:ext uri="{FF2B5EF4-FFF2-40B4-BE49-F238E27FC236}">
                <a16:creationId xmlns:a16="http://schemas.microsoft.com/office/drawing/2014/main" id="{03FE031B-3BE6-4FB2-8C1B-4A29E1AAD4D9}"/>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Tree>
    <p:extLst>
      <p:ext uri="{BB962C8B-B14F-4D97-AF65-F5344CB8AC3E}">
        <p14:creationId xmlns:p14="http://schemas.microsoft.com/office/powerpoint/2010/main" val="1036921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3716082" cy="369332"/>
          </a:xfrm>
        </p:spPr>
        <p:txBody>
          <a:bodyPr wrap="none"/>
          <a:lstStyle/>
          <a:p>
            <a:r>
              <a:rPr lang="en-US" altLang="ja-JP" dirty="0"/>
              <a:t>2-2</a:t>
            </a:r>
            <a:r>
              <a:rPr lang="en-US" altLang="ja-JP" b="1" dirty="0">
                <a:solidFill>
                  <a:schemeClr val="tx1"/>
                </a:solidFill>
                <a:latin typeface="+mj-lt"/>
                <a:ea typeface="ＭＳ Ｐゴシック" pitchFamily="50" charset="-128"/>
                <a:cs typeface="Arial" charset="0"/>
              </a:rPr>
              <a:t>. Configuration Example 1</a:t>
            </a:r>
            <a:endParaRPr kumimoji="1" lang="ja-JP" altLang="en-US" b="1" dirty="0">
              <a:solidFill>
                <a:schemeClr val="tx1"/>
              </a:solidFill>
              <a:latin typeface="+mj-lt"/>
            </a:endParaRPr>
          </a:p>
        </p:txBody>
      </p:sp>
      <p:sp>
        <p:nvSpPr>
          <p:cNvPr id="2" name="コンテンツ プレースホルダー 1">
            <a:extLst>
              <a:ext uri="{FF2B5EF4-FFF2-40B4-BE49-F238E27FC236}">
                <a16:creationId xmlns:a16="http://schemas.microsoft.com/office/drawing/2014/main" id="{B803DBA3-D443-4B96-93F8-25F7DE2D54EF}"/>
              </a:ext>
            </a:extLst>
          </p:cNvPr>
          <p:cNvSpPr>
            <a:spLocks noGrp="1"/>
          </p:cNvSpPr>
          <p:nvPr>
            <p:ph sz="quarter" idx="10"/>
          </p:nvPr>
        </p:nvSpPr>
        <p:spPr>
          <a:xfrm>
            <a:off x="329860" y="744546"/>
            <a:ext cx="3173333" cy="3877056"/>
          </a:xfrm>
        </p:spPr>
        <p:txBody>
          <a:bodyPr/>
          <a:lstStyle/>
          <a:p>
            <a:r>
              <a:rPr lang="de-DE" altLang="ja-JP" sz="2000" dirty="0"/>
              <a:t>HDI and HCP are on both sites (Primary and Secondary)</a:t>
            </a:r>
          </a:p>
          <a:p>
            <a:r>
              <a:rPr lang="de-DE" altLang="ja-JP" sz="2000" dirty="0"/>
              <a:t>HCPs are connected by HCP replication</a:t>
            </a:r>
          </a:p>
          <a:p>
            <a:r>
              <a:rPr lang="de-DE" altLang="ja-JP" sz="2000" dirty="0"/>
              <a:t>HDIs exchange their configuration through the HCPs</a:t>
            </a:r>
          </a:p>
          <a:p>
            <a:endParaRPr lang="en-US" altLang="ja-JP" dirty="0"/>
          </a:p>
        </p:txBody>
      </p:sp>
      <p:grpSp>
        <p:nvGrpSpPr>
          <p:cNvPr id="26" name="Group 5">
            <a:extLst>
              <a:ext uri="{FF2B5EF4-FFF2-40B4-BE49-F238E27FC236}">
                <a16:creationId xmlns:a16="http://schemas.microsoft.com/office/drawing/2014/main" id="{EEF5C8FA-D35D-44FA-8B9E-A70688035B1C}"/>
              </a:ext>
            </a:extLst>
          </p:cNvPr>
          <p:cNvGrpSpPr/>
          <p:nvPr/>
        </p:nvGrpSpPr>
        <p:grpSpPr>
          <a:xfrm>
            <a:off x="3081377" y="1030877"/>
            <a:ext cx="5874098" cy="3075908"/>
            <a:chOff x="379413" y="1706562"/>
            <a:chExt cx="8388350" cy="4054476"/>
          </a:xfrm>
          <a:pattFill prst="wdUpDiag">
            <a:fgClr>
              <a:schemeClr val="bg1">
                <a:lumMod val="95000"/>
              </a:schemeClr>
            </a:fgClr>
            <a:bgClr>
              <a:schemeClr val="bg1">
                <a:lumMod val="85000"/>
              </a:schemeClr>
            </a:bgClr>
          </a:pattFill>
          <a:effectLst>
            <a:outerShdw blurRad="177800" algn="ctr" rotWithShape="0">
              <a:schemeClr val="bg1"/>
            </a:outerShdw>
          </a:effectLst>
        </p:grpSpPr>
        <p:sp>
          <p:nvSpPr>
            <p:cNvPr id="27" name="Freeform 6">
              <a:extLst>
                <a:ext uri="{FF2B5EF4-FFF2-40B4-BE49-F238E27FC236}">
                  <a16:creationId xmlns:a16="http://schemas.microsoft.com/office/drawing/2014/main" id="{E2E82521-797E-4BF9-9685-32FB30D5C844}"/>
                </a:ext>
              </a:extLst>
            </p:cNvPr>
            <p:cNvSpPr>
              <a:spLocks/>
            </p:cNvSpPr>
            <p:nvPr/>
          </p:nvSpPr>
          <p:spPr bwMode="auto">
            <a:xfrm>
              <a:off x="379413" y="2744788"/>
              <a:ext cx="88900" cy="28575"/>
            </a:xfrm>
            <a:custGeom>
              <a:avLst/>
              <a:gdLst>
                <a:gd name="T0" fmla="*/ 99 w 158"/>
                <a:gd name="T1" fmla="*/ 4 h 50"/>
                <a:gd name="T2" fmla="*/ 7 w 158"/>
                <a:gd name="T3" fmla="*/ 21 h 50"/>
                <a:gd name="T4" fmla="*/ 74 w 158"/>
                <a:gd name="T5" fmla="*/ 50 h 50"/>
                <a:gd name="T6" fmla="*/ 148 w 158"/>
                <a:gd name="T7" fmla="*/ 25 h 50"/>
                <a:gd name="T8" fmla="*/ 99 w 158"/>
                <a:gd name="T9" fmla="*/ 4 h 50"/>
              </a:gdLst>
              <a:ahLst/>
              <a:cxnLst>
                <a:cxn ang="0">
                  <a:pos x="T0" y="T1"/>
                </a:cxn>
                <a:cxn ang="0">
                  <a:pos x="T2" y="T3"/>
                </a:cxn>
                <a:cxn ang="0">
                  <a:pos x="T4" y="T5"/>
                </a:cxn>
                <a:cxn ang="0">
                  <a:pos x="T6" y="T7"/>
                </a:cxn>
                <a:cxn ang="0">
                  <a:pos x="T8" y="T9"/>
                </a:cxn>
              </a:cxnLst>
              <a:rect l="0" t="0" r="r" b="b"/>
              <a:pathLst>
                <a:path w="158" h="50">
                  <a:moveTo>
                    <a:pt x="99" y="4"/>
                  </a:moveTo>
                  <a:cubicBezTo>
                    <a:pt x="56" y="0"/>
                    <a:pt x="14" y="4"/>
                    <a:pt x="7" y="21"/>
                  </a:cubicBezTo>
                  <a:cubicBezTo>
                    <a:pt x="0" y="37"/>
                    <a:pt x="46" y="50"/>
                    <a:pt x="74" y="50"/>
                  </a:cubicBezTo>
                  <a:cubicBezTo>
                    <a:pt x="102" y="50"/>
                    <a:pt x="158" y="29"/>
                    <a:pt x="148" y="25"/>
                  </a:cubicBezTo>
                  <a:cubicBezTo>
                    <a:pt x="137" y="21"/>
                    <a:pt x="99" y="4"/>
                    <a:pt x="99" y="4"/>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28" name="Freeform 7">
              <a:extLst>
                <a:ext uri="{FF2B5EF4-FFF2-40B4-BE49-F238E27FC236}">
                  <a16:creationId xmlns:a16="http://schemas.microsoft.com/office/drawing/2014/main" id="{DF43FF3D-6B0F-40B4-A74B-D33AF7282EA4}"/>
                </a:ext>
              </a:extLst>
            </p:cNvPr>
            <p:cNvSpPr>
              <a:spLocks noEditPoints="1"/>
            </p:cNvSpPr>
            <p:nvPr/>
          </p:nvSpPr>
          <p:spPr bwMode="auto">
            <a:xfrm>
              <a:off x="550863" y="2038350"/>
              <a:ext cx="3149600" cy="3722688"/>
            </a:xfrm>
            <a:custGeom>
              <a:avLst/>
              <a:gdLst>
                <a:gd name="T0" fmla="*/ 4939 w 5544"/>
                <a:gd name="T1" fmla="*/ 3942 h 6550"/>
                <a:gd name="T2" fmla="*/ 4921 w 5544"/>
                <a:gd name="T3" fmla="*/ 3763 h 6550"/>
                <a:gd name="T4" fmla="*/ 4532 w 5544"/>
                <a:gd name="T5" fmla="*/ 3424 h 6550"/>
                <a:gd name="T6" fmla="*/ 4304 w 5544"/>
                <a:gd name="T7" fmla="*/ 3287 h 6550"/>
                <a:gd name="T8" fmla="*/ 3999 w 5544"/>
                <a:gd name="T9" fmla="*/ 3284 h 6550"/>
                <a:gd name="T10" fmla="*/ 3511 w 5544"/>
                <a:gd name="T11" fmla="*/ 3287 h 6550"/>
                <a:gd name="T12" fmla="*/ 3324 w 5544"/>
                <a:gd name="T13" fmla="*/ 2930 h 6550"/>
                <a:gd name="T14" fmla="*/ 2927 w 5544"/>
                <a:gd name="T15" fmla="*/ 2738 h 6550"/>
                <a:gd name="T16" fmla="*/ 3048 w 5544"/>
                <a:gd name="T17" fmla="*/ 2381 h 6550"/>
                <a:gd name="T18" fmla="*/ 3645 w 5544"/>
                <a:gd name="T19" fmla="*/ 2464 h 6550"/>
                <a:gd name="T20" fmla="*/ 3847 w 5544"/>
                <a:gd name="T21" fmla="*/ 2063 h 6550"/>
                <a:gd name="T22" fmla="*/ 4071 w 5544"/>
                <a:gd name="T23" fmla="*/ 1777 h 6550"/>
                <a:gd name="T24" fmla="*/ 4480 w 5544"/>
                <a:gd name="T25" fmla="*/ 1558 h 6550"/>
                <a:gd name="T26" fmla="*/ 4140 w 5544"/>
                <a:gd name="T27" fmla="*/ 1454 h 6550"/>
                <a:gd name="T28" fmla="*/ 4447 w 5544"/>
                <a:gd name="T29" fmla="*/ 1341 h 6550"/>
                <a:gd name="T30" fmla="*/ 4777 w 5544"/>
                <a:gd name="T31" fmla="*/ 1466 h 6550"/>
                <a:gd name="T32" fmla="*/ 4530 w 5544"/>
                <a:gd name="T33" fmla="*/ 1091 h 6550"/>
                <a:gd name="T34" fmla="*/ 4097 w 5544"/>
                <a:gd name="T35" fmla="*/ 872 h 6550"/>
                <a:gd name="T36" fmla="*/ 3713 w 5544"/>
                <a:gd name="T37" fmla="*/ 1091 h 6550"/>
                <a:gd name="T38" fmla="*/ 3548 w 5544"/>
                <a:gd name="T39" fmla="*/ 1091 h 6550"/>
                <a:gd name="T40" fmla="*/ 3089 w 5544"/>
                <a:gd name="T41" fmla="*/ 872 h 6550"/>
                <a:gd name="T42" fmla="*/ 3645 w 5544"/>
                <a:gd name="T43" fmla="*/ 680 h 6550"/>
                <a:gd name="T44" fmla="*/ 3586 w 5544"/>
                <a:gd name="T45" fmla="*/ 460 h 6550"/>
                <a:gd name="T46" fmla="*/ 3848 w 5544"/>
                <a:gd name="T47" fmla="*/ 535 h 6550"/>
                <a:gd name="T48" fmla="*/ 3728 w 5544"/>
                <a:gd name="T49" fmla="*/ 614 h 6550"/>
                <a:gd name="T50" fmla="*/ 4312 w 5544"/>
                <a:gd name="T51" fmla="*/ 763 h 6550"/>
                <a:gd name="T52" fmla="*/ 4424 w 5544"/>
                <a:gd name="T53" fmla="*/ 597 h 6550"/>
                <a:gd name="T54" fmla="*/ 3874 w 5544"/>
                <a:gd name="T55" fmla="*/ 268 h 6550"/>
                <a:gd name="T56" fmla="*/ 3418 w 5544"/>
                <a:gd name="T57" fmla="*/ 456 h 6550"/>
                <a:gd name="T58" fmla="*/ 3105 w 5544"/>
                <a:gd name="T59" fmla="*/ 306 h 6550"/>
                <a:gd name="T60" fmla="*/ 2904 w 5544"/>
                <a:gd name="T61" fmla="*/ 495 h 6550"/>
                <a:gd name="T62" fmla="*/ 2657 w 5544"/>
                <a:gd name="T63" fmla="*/ 219 h 6550"/>
                <a:gd name="T64" fmla="*/ 2392 w 5544"/>
                <a:gd name="T65" fmla="*/ 98 h 6550"/>
                <a:gd name="T66" fmla="*/ 2343 w 5544"/>
                <a:gd name="T67" fmla="*/ 194 h 6550"/>
                <a:gd name="T68" fmla="*/ 2098 w 5544"/>
                <a:gd name="T69" fmla="*/ 156 h 6550"/>
                <a:gd name="T70" fmla="*/ 2011 w 5544"/>
                <a:gd name="T71" fmla="*/ 405 h 6550"/>
                <a:gd name="T72" fmla="*/ 1351 w 5544"/>
                <a:gd name="T73" fmla="*/ 389 h 6550"/>
                <a:gd name="T74" fmla="*/ 555 w 5544"/>
                <a:gd name="T75" fmla="*/ 323 h 6550"/>
                <a:gd name="T76" fmla="*/ 271 w 5544"/>
                <a:gd name="T77" fmla="*/ 597 h 6550"/>
                <a:gd name="T78" fmla="*/ 199 w 5544"/>
                <a:gd name="T79" fmla="*/ 895 h 6550"/>
                <a:gd name="T80" fmla="*/ 269 w 5544"/>
                <a:gd name="T81" fmla="*/ 1066 h 6550"/>
                <a:gd name="T82" fmla="*/ 646 w 5544"/>
                <a:gd name="T83" fmla="*/ 1009 h 6550"/>
                <a:gd name="T84" fmla="*/ 869 w 5544"/>
                <a:gd name="T85" fmla="*/ 822 h 6550"/>
                <a:gd name="T86" fmla="*/ 1644 w 5544"/>
                <a:gd name="T87" fmla="*/ 1308 h 6550"/>
                <a:gd name="T88" fmla="*/ 2453 w 5544"/>
                <a:gd name="T89" fmla="*/ 2694 h 6550"/>
                <a:gd name="T90" fmla="*/ 2281 w 5544"/>
                <a:gd name="T91" fmla="*/ 2344 h 6550"/>
                <a:gd name="T92" fmla="*/ 3334 w 5544"/>
                <a:gd name="T93" fmla="*/ 3189 h 6550"/>
                <a:gd name="T94" fmla="*/ 3682 w 5544"/>
                <a:gd name="T95" fmla="*/ 4183 h 6550"/>
                <a:gd name="T96" fmla="*/ 3925 w 5544"/>
                <a:gd name="T97" fmla="*/ 5917 h 6550"/>
                <a:gd name="T98" fmla="*/ 4203 w 5544"/>
                <a:gd name="T99" fmla="*/ 6529 h 6550"/>
                <a:gd name="T100" fmla="*/ 4251 w 5544"/>
                <a:gd name="T101" fmla="*/ 6169 h 6550"/>
                <a:gd name="T102" fmla="*/ 4358 w 5544"/>
                <a:gd name="T103" fmla="*/ 5838 h 6550"/>
                <a:gd name="T104" fmla="*/ 4622 w 5544"/>
                <a:gd name="T105" fmla="*/ 5572 h 6550"/>
                <a:gd name="T106" fmla="*/ 4882 w 5544"/>
                <a:gd name="T107" fmla="*/ 5299 h 6550"/>
                <a:gd name="T108" fmla="*/ 5254 w 5544"/>
                <a:gd name="T109" fmla="*/ 4934 h 6550"/>
                <a:gd name="T110" fmla="*/ 5359 w 5544"/>
                <a:gd name="T111" fmla="*/ 4522 h 6550"/>
                <a:gd name="T112" fmla="*/ 3354 w 5544"/>
                <a:gd name="T113" fmla="*/ 1640 h 6550"/>
                <a:gd name="T114" fmla="*/ 3576 w 5544"/>
                <a:gd name="T115" fmla="*/ 1695 h 6550"/>
                <a:gd name="T116" fmla="*/ 3360 w 5544"/>
                <a:gd name="T117" fmla="*/ 1695 h 6550"/>
                <a:gd name="T118" fmla="*/ 3830 w 5544"/>
                <a:gd name="T119" fmla="*/ 1633 h 6550"/>
                <a:gd name="T120" fmla="*/ 1886 w 5544"/>
                <a:gd name="T121" fmla="*/ 1483 h 6550"/>
                <a:gd name="T122" fmla="*/ 4565 w 5544"/>
                <a:gd name="T123" fmla="*/ 5400 h 6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544" h="6550">
                  <a:moveTo>
                    <a:pt x="5538" y="4162"/>
                  </a:moveTo>
                  <a:cubicBezTo>
                    <a:pt x="5536" y="4145"/>
                    <a:pt x="5529" y="4127"/>
                    <a:pt x="5519" y="4110"/>
                  </a:cubicBezTo>
                  <a:cubicBezTo>
                    <a:pt x="5528" y="4110"/>
                    <a:pt x="5528" y="4110"/>
                    <a:pt x="5528" y="4110"/>
                  </a:cubicBezTo>
                  <a:cubicBezTo>
                    <a:pt x="5514" y="4084"/>
                    <a:pt x="5493" y="4062"/>
                    <a:pt x="5477" y="4054"/>
                  </a:cubicBezTo>
                  <a:cubicBezTo>
                    <a:pt x="5461" y="4045"/>
                    <a:pt x="5431" y="4041"/>
                    <a:pt x="5407" y="4028"/>
                  </a:cubicBezTo>
                  <a:cubicBezTo>
                    <a:pt x="5393" y="4028"/>
                    <a:pt x="5393" y="4028"/>
                    <a:pt x="5393" y="4028"/>
                  </a:cubicBezTo>
                  <a:cubicBezTo>
                    <a:pt x="5385" y="4023"/>
                    <a:pt x="5377" y="4016"/>
                    <a:pt x="5372" y="4008"/>
                  </a:cubicBezTo>
                  <a:cubicBezTo>
                    <a:pt x="5364" y="3996"/>
                    <a:pt x="5351" y="3983"/>
                    <a:pt x="5337" y="3973"/>
                  </a:cubicBezTo>
                  <a:cubicBezTo>
                    <a:pt x="5349" y="3973"/>
                    <a:pt x="5349" y="3973"/>
                    <a:pt x="5349" y="3973"/>
                  </a:cubicBezTo>
                  <a:cubicBezTo>
                    <a:pt x="5323" y="3954"/>
                    <a:pt x="5291" y="3940"/>
                    <a:pt x="5277" y="3946"/>
                  </a:cubicBezTo>
                  <a:cubicBezTo>
                    <a:pt x="5256" y="3954"/>
                    <a:pt x="5220" y="3962"/>
                    <a:pt x="5192" y="3941"/>
                  </a:cubicBezTo>
                  <a:cubicBezTo>
                    <a:pt x="5170" y="3925"/>
                    <a:pt x="5137" y="3906"/>
                    <a:pt x="5116" y="3891"/>
                  </a:cubicBezTo>
                  <a:cubicBezTo>
                    <a:pt x="5103" y="3891"/>
                    <a:pt x="5103" y="3891"/>
                    <a:pt x="5103" y="3891"/>
                  </a:cubicBezTo>
                  <a:cubicBezTo>
                    <a:pt x="5100" y="3888"/>
                    <a:pt x="5097" y="3886"/>
                    <a:pt x="5094" y="3883"/>
                  </a:cubicBezTo>
                  <a:cubicBezTo>
                    <a:pt x="5076" y="3867"/>
                    <a:pt x="5031" y="3854"/>
                    <a:pt x="5010" y="3854"/>
                  </a:cubicBezTo>
                  <a:cubicBezTo>
                    <a:pt x="4988" y="3854"/>
                    <a:pt x="4992" y="3838"/>
                    <a:pt x="4960" y="3888"/>
                  </a:cubicBezTo>
                  <a:cubicBezTo>
                    <a:pt x="4942" y="3917"/>
                    <a:pt x="4945" y="3934"/>
                    <a:pt x="4939" y="3942"/>
                  </a:cubicBezTo>
                  <a:cubicBezTo>
                    <a:pt x="4934" y="3944"/>
                    <a:pt x="4925" y="3944"/>
                    <a:pt x="4911" y="3941"/>
                  </a:cubicBezTo>
                  <a:cubicBezTo>
                    <a:pt x="4885" y="3938"/>
                    <a:pt x="4884" y="3935"/>
                    <a:pt x="4894" y="3928"/>
                  </a:cubicBezTo>
                  <a:cubicBezTo>
                    <a:pt x="4897" y="3926"/>
                    <a:pt x="4900" y="3924"/>
                    <a:pt x="4904" y="3921"/>
                  </a:cubicBezTo>
                  <a:cubicBezTo>
                    <a:pt x="4915" y="3914"/>
                    <a:pt x="4928" y="3905"/>
                    <a:pt x="4940" y="3891"/>
                  </a:cubicBezTo>
                  <a:cubicBezTo>
                    <a:pt x="4937" y="3891"/>
                    <a:pt x="4937" y="3891"/>
                    <a:pt x="4937" y="3891"/>
                  </a:cubicBezTo>
                  <a:cubicBezTo>
                    <a:pt x="4939" y="3888"/>
                    <a:pt x="4941" y="3886"/>
                    <a:pt x="4943" y="3883"/>
                  </a:cubicBezTo>
                  <a:cubicBezTo>
                    <a:pt x="4955" y="3864"/>
                    <a:pt x="4957" y="3848"/>
                    <a:pt x="4953" y="3836"/>
                  </a:cubicBezTo>
                  <a:cubicBezTo>
                    <a:pt x="4961" y="3836"/>
                    <a:pt x="4961" y="3836"/>
                    <a:pt x="4961" y="3836"/>
                  </a:cubicBezTo>
                  <a:cubicBezTo>
                    <a:pt x="4956" y="3814"/>
                    <a:pt x="4934" y="3804"/>
                    <a:pt x="4911" y="3813"/>
                  </a:cubicBezTo>
                  <a:cubicBezTo>
                    <a:pt x="4904" y="3815"/>
                    <a:pt x="4901" y="3817"/>
                    <a:pt x="4897" y="3820"/>
                  </a:cubicBezTo>
                  <a:cubicBezTo>
                    <a:pt x="4873" y="3833"/>
                    <a:pt x="4889" y="3855"/>
                    <a:pt x="4837" y="3867"/>
                  </a:cubicBezTo>
                  <a:cubicBezTo>
                    <a:pt x="4790" y="3877"/>
                    <a:pt x="4783" y="3850"/>
                    <a:pt x="4802" y="3836"/>
                  </a:cubicBezTo>
                  <a:cubicBezTo>
                    <a:pt x="4803" y="3836"/>
                    <a:pt x="4803" y="3836"/>
                    <a:pt x="4803" y="3836"/>
                  </a:cubicBezTo>
                  <a:cubicBezTo>
                    <a:pt x="4804" y="3835"/>
                    <a:pt x="4806" y="3834"/>
                    <a:pt x="4807" y="3833"/>
                  </a:cubicBezTo>
                  <a:cubicBezTo>
                    <a:pt x="4810" y="3831"/>
                    <a:pt x="4813" y="3830"/>
                    <a:pt x="4816" y="3829"/>
                  </a:cubicBezTo>
                  <a:cubicBezTo>
                    <a:pt x="4835" y="3825"/>
                    <a:pt x="4862" y="3812"/>
                    <a:pt x="4884" y="3798"/>
                  </a:cubicBezTo>
                  <a:cubicBezTo>
                    <a:pt x="4904" y="3785"/>
                    <a:pt x="4921" y="3771"/>
                    <a:pt x="4921" y="3763"/>
                  </a:cubicBezTo>
                  <a:cubicBezTo>
                    <a:pt x="4921" y="3760"/>
                    <a:pt x="4921" y="3757"/>
                    <a:pt x="4921" y="3754"/>
                  </a:cubicBezTo>
                  <a:cubicBezTo>
                    <a:pt x="4913" y="3754"/>
                    <a:pt x="4913" y="3754"/>
                    <a:pt x="4913" y="3754"/>
                  </a:cubicBezTo>
                  <a:cubicBezTo>
                    <a:pt x="4911" y="3733"/>
                    <a:pt x="4902" y="3705"/>
                    <a:pt x="4879" y="3705"/>
                  </a:cubicBezTo>
                  <a:cubicBezTo>
                    <a:pt x="4873" y="3705"/>
                    <a:pt x="4869" y="3702"/>
                    <a:pt x="4865" y="3699"/>
                  </a:cubicBezTo>
                  <a:cubicBezTo>
                    <a:pt x="4878" y="3699"/>
                    <a:pt x="4878" y="3699"/>
                    <a:pt x="4878" y="3699"/>
                  </a:cubicBezTo>
                  <a:cubicBezTo>
                    <a:pt x="4861" y="3692"/>
                    <a:pt x="4860" y="3659"/>
                    <a:pt x="4831" y="3616"/>
                  </a:cubicBezTo>
                  <a:cubicBezTo>
                    <a:pt x="4821" y="3616"/>
                    <a:pt x="4821" y="3616"/>
                    <a:pt x="4821" y="3616"/>
                  </a:cubicBezTo>
                  <a:cubicBezTo>
                    <a:pt x="4819" y="3614"/>
                    <a:pt x="4818" y="3611"/>
                    <a:pt x="4816" y="3609"/>
                  </a:cubicBezTo>
                  <a:cubicBezTo>
                    <a:pt x="4804" y="3593"/>
                    <a:pt x="4790" y="3577"/>
                    <a:pt x="4775" y="3561"/>
                  </a:cubicBezTo>
                  <a:cubicBezTo>
                    <a:pt x="4786" y="3561"/>
                    <a:pt x="4786" y="3561"/>
                    <a:pt x="4786" y="3561"/>
                  </a:cubicBezTo>
                  <a:cubicBezTo>
                    <a:pt x="4750" y="3523"/>
                    <a:pt x="4709" y="3491"/>
                    <a:pt x="4678" y="3498"/>
                  </a:cubicBezTo>
                  <a:cubicBezTo>
                    <a:pt x="4635" y="3506"/>
                    <a:pt x="4611" y="3546"/>
                    <a:pt x="4590" y="3501"/>
                  </a:cubicBezTo>
                  <a:cubicBezTo>
                    <a:pt x="4586" y="3492"/>
                    <a:pt x="4582" y="3485"/>
                    <a:pt x="4578" y="3479"/>
                  </a:cubicBezTo>
                  <a:cubicBezTo>
                    <a:pt x="4569" y="3479"/>
                    <a:pt x="4569" y="3479"/>
                    <a:pt x="4569" y="3479"/>
                  </a:cubicBezTo>
                  <a:cubicBezTo>
                    <a:pt x="4552" y="3455"/>
                    <a:pt x="4535" y="3445"/>
                    <a:pt x="4524" y="3426"/>
                  </a:cubicBezTo>
                  <a:cubicBezTo>
                    <a:pt x="4523" y="3425"/>
                    <a:pt x="4523" y="3425"/>
                    <a:pt x="4522" y="3424"/>
                  </a:cubicBezTo>
                  <a:cubicBezTo>
                    <a:pt x="4532" y="3424"/>
                    <a:pt x="4532" y="3424"/>
                    <a:pt x="4532" y="3424"/>
                  </a:cubicBezTo>
                  <a:cubicBezTo>
                    <a:pt x="4532" y="3423"/>
                    <a:pt x="4531" y="3423"/>
                    <a:pt x="4530" y="3422"/>
                  </a:cubicBezTo>
                  <a:cubicBezTo>
                    <a:pt x="4516" y="3397"/>
                    <a:pt x="4481" y="3422"/>
                    <a:pt x="4470" y="3409"/>
                  </a:cubicBezTo>
                  <a:cubicBezTo>
                    <a:pt x="4460" y="3397"/>
                    <a:pt x="4460" y="3397"/>
                    <a:pt x="4460" y="3397"/>
                  </a:cubicBezTo>
                  <a:cubicBezTo>
                    <a:pt x="4460" y="3397"/>
                    <a:pt x="4414" y="3409"/>
                    <a:pt x="4439" y="3372"/>
                  </a:cubicBezTo>
                  <a:cubicBezTo>
                    <a:pt x="4444" y="3363"/>
                    <a:pt x="4449" y="3353"/>
                    <a:pt x="4453" y="3342"/>
                  </a:cubicBezTo>
                  <a:cubicBezTo>
                    <a:pt x="4448" y="3342"/>
                    <a:pt x="4448" y="3342"/>
                    <a:pt x="4448" y="3342"/>
                  </a:cubicBezTo>
                  <a:cubicBezTo>
                    <a:pt x="4456" y="3322"/>
                    <a:pt x="4460" y="3301"/>
                    <a:pt x="4461" y="3287"/>
                  </a:cubicBezTo>
                  <a:cubicBezTo>
                    <a:pt x="4467" y="3287"/>
                    <a:pt x="4467" y="3287"/>
                    <a:pt x="4467" y="3287"/>
                  </a:cubicBezTo>
                  <a:cubicBezTo>
                    <a:pt x="4468" y="3274"/>
                    <a:pt x="4467" y="3266"/>
                    <a:pt x="4463" y="3268"/>
                  </a:cubicBezTo>
                  <a:cubicBezTo>
                    <a:pt x="4462" y="3268"/>
                    <a:pt x="4460" y="3270"/>
                    <a:pt x="4458" y="3273"/>
                  </a:cubicBezTo>
                  <a:cubicBezTo>
                    <a:pt x="4458" y="3272"/>
                    <a:pt x="4458" y="3272"/>
                    <a:pt x="4457" y="3272"/>
                  </a:cubicBezTo>
                  <a:cubicBezTo>
                    <a:pt x="4446" y="3276"/>
                    <a:pt x="4429" y="3334"/>
                    <a:pt x="4411" y="3330"/>
                  </a:cubicBezTo>
                  <a:cubicBezTo>
                    <a:pt x="4393" y="3326"/>
                    <a:pt x="4408" y="3318"/>
                    <a:pt x="4372" y="3293"/>
                  </a:cubicBezTo>
                  <a:cubicBezTo>
                    <a:pt x="4369" y="3290"/>
                    <a:pt x="4365" y="3289"/>
                    <a:pt x="4362" y="3287"/>
                  </a:cubicBezTo>
                  <a:cubicBezTo>
                    <a:pt x="4376" y="3287"/>
                    <a:pt x="4376" y="3287"/>
                    <a:pt x="4376" y="3287"/>
                  </a:cubicBezTo>
                  <a:cubicBezTo>
                    <a:pt x="4352" y="3272"/>
                    <a:pt x="4320" y="3276"/>
                    <a:pt x="4302" y="3287"/>
                  </a:cubicBezTo>
                  <a:cubicBezTo>
                    <a:pt x="4304" y="3287"/>
                    <a:pt x="4304" y="3287"/>
                    <a:pt x="4304" y="3287"/>
                  </a:cubicBezTo>
                  <a:cubicBezTo>
                    <a:pt x="4291" y="3292"/>
                    <a:pt x="4281" y="3301"/>
                    <a:pt x="4281" y="3309"/>
                  </a:cubicBezTo>
                  <a:cubicBezTo>
                    <a:pt x="4281" y="3324"/>
                    <a:pt x="4273" y="3336"/>
                    <a:pt x="4267" y="3342"/>
                  </a:cubicBezTo>
                  <a:cubicBezTo>
                    <a:pt x="4260" y="3342"/>
                    <a:pt x="4260" y="3342"/>
                    <a:pt x="4260" y="3342"/>
                  </a:cubicBezTo>
                  <a:cubicBezTo>
                    <a:pt x="4256" y="3336"/>
                    <a:pt x="4249" y="3326"/>
                    <a:pt x="4242" y="3309"/>
                  </a:cubicBezTo>
                  <a:cubicBezTo>
                    <a:pt x="4232" y="3284"/>
                    <a:pt x="4182" y="3280"/>
                    <a:pt x="4158" y="3305"/>
                  </a:cubicBezTo>
                  <a:cubicBezTo>
                    <a:pt x="4146" y="3317"/>
                    <a:pt x="4137" y="3304"/>
                    <a:pt x="4129" y="3287"/>
                  </a:cubicBezTo>
                  <a:cubicBezTo>
                    <a:pt x="4137" y="3287"/>
                    <a:pt x="4137" y="3287"/>
                    <a:pt x="4137" y="3287"/>
                  </a:cubicBezTo>
                  <a:cubicBezTo>
                    <a:pt x="4127" y="3267"/>
                    <a:pt x="4118" y="3238"/>
                    <a:pt x="4108" y="3238"/>
                  </a:cubicBezTo>
                  <a:cubicBezTo>
                    <a:pt x="4100" y="3238"/>
                    <a:pt x="4088" y="3243"/>
                    <a:pt x="4076" y="3252"/>
                  </a:cubicBezTo>
                  <a:cubicBezTo>
                    <a:pt x="4059" y="3262"/>
                    <a:pt x="4042" y="3278"/>
                    <a:pt x="4031" y="3301"/>
                  </a:cubicBezTo>
                  <a:cubicBezTo>
                    <a:pt x="4017" y="3331"/>
                    <a:pt x="4018" y="3371"/>
                    <a:pt x="4012" y="3384"/>
                  </a:cubicBezTo>
                  <a:cubicBezTo>
                    <a:pt x="4006" y="3381"/>
                    <a:pt x="4001" y="3363"/>
                    <a:pt x="3999" y="3342"/>
                  </a:cubicBezTo>
                  <a:cubicBezTo>
                    <a:pt x="3992" y="3342"/>
                    <a:pt x="3992" y="3342"/>
                    <a:pt x="3992" y="3342"/>
                  </a:cubicBezTo>
                  <a:cubicBezTo>
                    <a:pt x="3990" y="3322"/>
                    <a:pt x="3990" y="3300"/>
                    <a:pt x="3992" y="3288"/>
                  </a:cubicBezTo>
                  <a:cubicBezTo>
                    <a:pt x="3992" y="3288"/>
                    <a:pt x="3992" y="3287"/>
                    <a:pt x="3993" y="3287"/>
                  </a:cubicBezTo>
                  <a:cubicBezTo>
                    <a:pt x="3998" y="3287"/>
                    <a:pt x="3998" y="3287"/>
                    <a:pt x="3998" y="3287"/>
                  </a:cubicBezTo>
                  <a:cubicBezTo>
                    <a:pt x="3999" y="3286"/>
                    <a:pt x="3999" y="3285"/>
                    <a:pt x="3999" y="3284"/>
                  </a:cubicBezTo>
                  <a:cubicBezTo>
                    <a:pt x="4002" y="3259"/>
                    <a:pt x="4041" y="3218"/>
                    <a:pt x="4013" y="3209"/>
                  </a:cubicBezTo>
                  <a:cubicBezTo>
                    <a:pt x="4001" y="3206"/>
                    <a:pt x="3986" y="3213"/>
                    <a:pt x="3972" y="3222"/>
                  </a:cubicBezTo>
                  <a:cubicBezTo>
                    <a:pt x="3957" y="3231"/>
                    <a:pt x="3943" y="3244"/>
                    <a:pt x="3931" y="3252"/>
                  </a:cubicBezTo>
                  <a:cubicBezTo>
                    <a:pt x="3929" y="3253"/>
                    <a:pt x="3927" y="3255"/>
                    <a:pt x="3925" y="3255"/>
                  </a:cubicBezTo>
                  <a:cubicBezTo>
                    <a:pt x="3919" y="3256"/>
                    <a:pt x="3912" y="3260"/>
                    <a:pt x="3904" y="3266"/>
                  </a:cubicBezTo>
                  <a:cubicBezTo>
                    <a:pt x="3886" y="3277"/>
                    <a:pt x="3861" y="3300"/>
                    <a:pt x="3844" y="3326"/>
                  </a:cubicBezTo>
                  <a:cubicBezTo>
                    <a:pt x="3825" y="3357"/>
                    <a:pt x="3814" y="3377"/>
                    <a:pt x="3796" y="3389"/>
                  </a:cubicBezTo>
                  <a:cubicBezTo>
                    <a:pt x="3775" y="3400"/>
                    <a:pt x="3745" y="3388"/>
                    <a:pt x="3752" y="3376"/>
                  </a:cubicBezTo>
                  <a:cubicBezTo>
                    <a:pt x="3756" y="3369"/>
                    <a:pt x="3739" y="3353"/>
                    <a:pt x="3720" y="3342"/>
                  </a:cubicBezTo>
                  <a:cubicBezTo>
                    <a:pt x="3706" y="3342"/>
                    <a:pt x="3706" y="3342"/>
                    <a:pt x="3706" y="3342"/>
                  </a:cubicBezTo>
                  <a:cubicBezTo>
                    <a:pt x="3692" y="3335"/>
                    <a:pt x="3679" y="3332"/>
                    <a:pt x="3675" y="3338"/>
                  </a:cubicBezTo>
                  <a:cubicBezTo>
                    <a:pt x="3673" y="3342"/>
                    <a:pt x="3669" y="3345"/>
                    <a:pt x="3665" y="3349"/>
                  </a:cubicBezTo>
                  <a:cubicBezTo>
                    <a:pt x="3650" y="3359"/>
                    <a:pt x="3630" y="3369"/>
                    <a:pt x="3608" y="3380"/>
                  </a:cubicBezTo>
                  <a:cubicBezTo>
                    <a:pt x="3576" y="3397"/>
                    <a:pt x="3548" y="3359"/>
                    <a:pt x="3541" y="3342"/>
                  </a:cubicBezTo>
                  <a:cubicBezTo>
                    <a:pt x="3541" y="3342"/>
                    <a:pt x="3541" y="3342"/>
                    <a:pt x="3541" y="3342"/>
                  </a:cubicBezTo>
                  <a:cubicBezTo>
                    <a:pt x="3532" y="3342"/>
                    <a:pt x="3532" y="3342"/>
                    <a:pt x="3532" y="3342"/>
                  </a:cubicBezTo>
                  <a:cubicBezTo>
                    <a:pt x="3525" y="3330"/>
                    <a:pt x="3516" y="3322"/>
                    <a:pt x="3511" y="3287"/>
                  </a:cubicBezTo>
                  <a:cubicBezTo>
                    <a:pt x="3518" y="3287"/>
                    <a:pt x="3518" y="3287"/>
                    <a:pt x="3518" y="3287"/>
                  </a:cubicBezTo>
                  <a:cubicBezTo>
                    <a:pt x="3518" y="3281"/>
                    <a:pt x="3517" y="3275"/>
                    <a:pt x="3516" y="3268"/>
                  </a:cubicBezTo>
                  <a:cubicBezTo>
                    <a:pt x="3515" y="3247"/>
                    <a:pt x="3516" y="3225"/>
                    <a:pt x="3518" y="3205"/>
                  </a:cubicBezTo>
                  <a:cubicBezTo>
                    <a:pt x="3512" y="3205"/>
                    <a:pt x="3512" y="3205"/>
                    <a:pt x="3512" y="3205"/>
                  </a:cubicBezTo>
                  <a:cubicBezTo>
                    <a:pt x="3514" y="3185"/>
                    <a:pt x="3517" y="3166"/>
                    <a:pt x="3521" y="3150"/>
                  </a:cubicBezTo>
                  <a:cubicBezTo>
                    <a:pt x="3527" y="3150"/>
                    <a:pt x="3527" y="3150"/>
                    <a:pt x="3527" y="3150"/>
                  </a:cubicBezTo>
                  <a:cubicBezTo>
                    <a:pt x="3529" y="3139"/>
                    <a:pt x="3531" y="3130"/>
                    <a:pt x="3534" y="3122"/>
                  </a:cubicBezTo>
                  <a:cubicBezTo>
                    <a:pt x="3539" y="3107"/>
                    <a:pt x="3529" y="3086"/>
                    <a:pt x="3514" y="3067"/>
                  </a:cubicBezTo>
                  <a:cubicBezTo>
                    <a:pt x="3504" y="3067"/>
                    <a:pt x="3504" y="3067"/>
                    <a:pt x="3504" y="3067"/>
                  </a:cubicBezTo>
                  <a:cubicBezTo>
                    <a:pt x="3486" y="3046"/>
                    <a:pt x="3463" y="3028"/>
                    <a:pt x="3450" y="3031"/>
                  </a:cubicBezTo>
                  <a:cubicBezTo>
                    <a:pt x="3425" y="3035"/>
                    <a:pt x="3401" y="3064"/>
                    <a:pt x="3376" y="3060"/>
                  </a:cubicBezTo>
                  <a:cubicBezTo>
                    <a:pt x="3351" y="3056"/>
                    <a:pt x="3362" y="3047"/>
                    <a:pt x="3323" y="3047"/>
                  </a:cubicBezTo>
                  <a:cubicBezTo>
                    <a:pt x="3289" y="3047"/>
                    <a:pt x="3310" y="3040"/>
                    <a:pt x="3320" y="3013"/>
                  </a:cubicBezTo>
                  <a:cubicBezTo>
                    <a:pt x="3325" y="3013"/>
                    <a:pt x="3325" y="3013"/>
                    <a:pt x="3325" y="3013"/>
                  </a:cubicBezTo>
                  <a:cubicBezTo>
                    <a:pt x="3327" y="3008"/>
                    <a:pt x="3329" y="3003"/>
                    <a:pt x="3330" y="2997"/>
                  </a:cubicBezTo>
                  <a:cubicBezTo>
                    <a:pt x="3334" y="2977"/>
                    <a:pt x="3329" y="2953"/>
                    <a:pt x="3331" y="2930"/>
                  </a:cubicBezTo>
                  <a:cubicBezTo>
                    <a:pt x="3324" y="2930"/>
                    <a:pt x="3324" y="2930"/>
                    <a:pt x="3324" y="2930"/>
                  </a:cubicBezTo>
                  <a:cubicBezTo>
                    <a:pt x="3326" y="2912"/>
                    <a:pt x="3331" y="2895"/>
                    <a:pt x="3348" y="2881"/>
                  </a:cubicBezTo>
                  <a:cubicBezTo>
                    <a:pt x="3350" y="2879"/>
                    <a:pt x="3351" y="2877"/>
                    <a:pt x="3352" y="2875"/>
                  </a:cubicBezTo>
                  <a:cubicBezTo>
                    <a:pt x="3355" y="2875"/>
                    <a:pt x="3355" y="2875"/>
                    <a:pt x="3355" y="2875"/>
                  </a:cubicBezTo>
                  <a:cubicBezTo>
                    <a:pt x="3378" y="2855"/>
                    <a:pt x="3382" y="2819"/>
                    <a:pt x="3376" y="2793"/>
                  </a:cubicBezTo>
                  <a:cubicBezTo>
                    <a:pt x="3368" y="2793"/>
                    <a:pt x="3368" y="2793"/>
                    <a:pt x="3368" y="2793"/>
                  </a:cubicBezTo>
                  <a:cubicBezTo>
                    <a:pt x="3364" y="2777"/>
                    <a:pt x="3357" y="2766"/>
                    <a:pt x="3348" y="2764"/>
                  </a:cubicBezTo>
                  <a:cubicBezTo>
                    <a:pt x="3323" y="2760"/>
                    <a:pt x="3277" y="2777"/>
                    <a:pt x="3246" y="2773"/>
                  </a:cubicBezTo>
                  <a:cubicBezTo>
                    <a:pt x="3214" y="2769"/>
                    <a:pt x="3189" y="2802"/>
                    <a:pt x="3200" y="2839"/>
                  </a:cubicBezTo>
                  <a:cubicBezTo>
                    <a:pt x="3211" y="2877"/>
                    <a:pt x="3182" y="2902"/>
                    <a:pt x="3172" y="2898"/>
                  </a:cubicBezTo>
                  <a:cubicBezTo>
                    <a:pt x="3161" y="2893"/>
                    <a:pt x="3147" y="2873"/>
                    <a:pt x="3108" y="2906"/>
                  </a:cubicBezTo>
                  <a:cubicBezTo>
                    <a:pt x="3070" y="2939"/>
                    <a:pt x="3056" y="2927"/>
                    <a:pt x="3017" y="2889"/>
                  </a:cubicBezTo>
                  <a:cubicBezTo>
                    <a:pt x="3012" y="2885"/>
                    <a:pt x="3007" y="2880"/>
                    <a:pt x="3003" y="2875"/>
                  </a:cubicBezTo>
                  <a:cubicBezTo>
                    <a:pt x="3014" y="2875"/>
                    <a:pt x="3014" y="2875"/>
                    <a:pt x="3014" y="2875"/>
                  </a:cubicBezTo>
                  <a:cubicBezTo>
                    <a:pt x="2988" y="2851"/>
                    <a:pt x="2962" y="2825"/>
                    <a:pt x="2947" y="2793"/>
                  </a:cubicBezTo>
                  <a:cubicBezTo>
                    <a:pt x="2939" y="2793"/>
                    <a:pt x="2939" y="2793"/>
                    <a:pt x="2939" y="2793"/>
                  </a:cubicBezTo>
                  <a:cubicBezTo>
                    <a:pt x="2934" y="2782"/>
                    <a:pt x="2930" y="2769"/>
                    <a:pt x="2929" y="2756"/>
                  </a:cubicBezTo>
                  <a:cubicBezTo>
                    <a:pt x="2928" y="2750"/>
                    <a:pt x="2927" y="2744"/>
                    <a:pt x="2927" y="2738"/>
                  </a:cubicBezTo>
                  <a:cubicBezTo>
                    <a:pt x="2934" y="2738"/>
                    <a:pt x="2934" y="2738"/>
                    <a:pt x="2934" y="2738"/>
                  </a:cubicBezTo>
                  <a:cubicBezTo>
                    <a:pt x="2931" y="2709"/>
                    <a:pt x="2929" y="2681"/>
                    <a:pt x="2930" y="2656"/>
                  </a:cubicBezTo>
                  <a:cubicBezTo>
                    <a:pt x="2923" y="2656"/>
                    <a:pt x="2923" y="2656"/>
                    <a:pt x="2923" y="2656"/>
                  </a:cubicBezTo>
                  <a:cubicBezTo>
                    <a:pt x="2924" y="2636"/>
                    <a:pt x="2927" y="2619"/>
                    <a:pt x="2932" y="2606"/>
                  </a:cubicBezTo>
                  <a:cubicBezTo>
                    <a:pt x="2933" y="2605"/>
                    <a:pt x="2934" y="2603"/>
                    <a:pt x="2934" y="2601"/>
                  </a:cubicBezTo>
                  <a:cubicBezTo>
                    <a:pt x="2939" y="2601"/>
                    <a:pt x="2939" y="2601"/>
                    <a:pt x="2939" y="2601"/>
                  </a:cubicBezTo>
                  <a:cubicBezTo>
                    <a:pt x="2949" y="2577"/>
                    <a:pt x="2952" y="2540"/>
                    <a:pt x="2944" y="2519"/>
                  </a:cubicBezTo>
                  <a:cubicBezTo>
                    <a:pt x="2936" y="2519"/>
                    <a:pt x="2936" y="2519"/>
                    <a:pt x="2936" y="2519"/>
                  </a:cubicBezTo>
                  <a:cubicBezTo>
                    <a:pt x="2933" y="2513"/>
                    <a:pt x="2930" y="2508"/>
                    <a:pt x="2925" y="2506"/>
                  </a:cubicBezTo>
                  <a:cubicBezTo>
                    <a:pt x="2911" y="2501"/>
                    <a:pt x="2928" y="2479"/>
                    <a:pt x="2948" y="2464"/>
                  </a:cubicBezTo>
                  <a:cubicBezTo>
                    <a:pt x="2950" y="2464"/>
                    <a:pt x="2950" y="2464"/>
                    <a:pt x="2950" y="2464"/>
                  </a:cubicBezTo>
                  <a:cubicBezTo>
                    <a:pt x="2954" y="2460"/>
                    <a:pt x="2958" y="2457"/>
                    <a:pt x="2963" y="2454"/>
                  </a:cubicBezTo>
                  <a:cubicBezTo>
                    <a:pt x="2967" y="2452"/>
                    <a:pt x="2971" y="2449"/>
                    <a:pt x="2975" y="2448"/>
                  </a:cubicBezTo>
                  <a:cubicBezTo>
                    <a:pt x="2981" y="2446"/>
                    <a:pt x="2989" y="2442"/>
                    <a:pt x="2997" y="2436"/>
                  </a:cubicBezTo>
                  <a:cubicBezTo>
                    <a:pt x="3020" y="2422"/>
                    <a:pt x="3046" y="2395"/>
                    <a:pt x="3052" y="2382"/>
                  </a:cubicBezTo>
                  <a:cubicBezTo>
                    <a:pt x="3052" y="2381"/>
                    <a:pt x="3052" y="2381"/>
                    <a:pt x="3052" y="2381"/>
                  </a:cubicBezTo>
                  <a:cubicBezTo>
                    <a:pt x="3048" y="2381"/>
                    <a:pt x="3048" y="2381"/>
                    <a:pt x="3048" y="2381"/>
                  </a:cubicBezTo>
                  <a:cubicBezTo>
                    <a:pt x="3060" y="2370"/>
                    <a:pt x="3091" y="2373"/>
                    <a:pt x="3126" y="2373"/>
                  </a:cubicBezTo>
                  <a:cubicBezTo>
                    <a:pt x="3165" y="2373"/>
                    <a:pt x="3172" y="2373"/>
                    <a:pt x="3211" y="2398"/>
                  </a:cubicBezTo>
                  <a:cubicBezTo>
                    <a:pt x="3229" y="2410"/>
                    <a:pt x="3240" y="2408"/>
                    <a:pt x="3246" y="2401"/>
                  </a:cubicBezTo>
                  <a:cubicBezTo>
                    <a:pt x="3255" y="2398"/>
                    <a:pt x="3259" y="2389"/>
                    <a:pt x="3261" y="2381"/>
                  </a:cubicBezTo>
                  <a:cubicBezTo>
                    <a:pt x="3256" y="2381"/>
                    <a:pt x="3256" y="2381"/>
                    <a:pt x="3256" y="2381"/>
                  </a:cubicBezTo>
                  <a:cubicBezTo>
                    <a:pt x="3256" y="2378"/>
                    <a:pt x="3256" y="2375"/>
                    <a:pt x="3256" y="2373"/>
                  </a:cubicBezTo>
                  <a:cubicBezTo>
                    <a:pt x="3256" y="2361"/>
                    <a:pt x="3278" y="2352"/>
                    <a:pt x="3320" y="2356"/>
                  </a:cubicBezTo>
                  <a:cubicBezTo>
                    <a:pt x="3363" y="2360"/>
                    <a:pt x="3415" y="2323"/>
                    <a:pt x="3425" y="2336"/>
                  </a:cubicBezTo>
                  <a:cubicBezTo>
                    <a:pt x="3436" y="2348"/>
                    <a:pt x="3457" y="2398"/>
                    <a:pt x="3478" y="2382"/>
                  </a:cubicBezTo>
                  <a:cubicBezTo>
                    <a:pt x="3499" y="2365"/>
                    <a:pt x="3506" y="2336"/>
                    <a:pt x="3513" y="2386"/>
                  </a:cubicBezTo>
                  <a:cubicBezTo>
                    <a:pt x="3520" y="2436"/>
                    <a:pt x="3538" y="2511"/>
                    <a:pt x="3570" y="2523"/>
                  </a:cubicBezTo>
                  <a:cubicBezTo>
                    <a:pt x="3601" y="2536"/>
                    <a:pt x="3584" y="2586"/>
                    <a:pt x="3615" y="2590"/>
                  </a:cubicBezTo>
                  <a:cubicBezTo>
                    <a:pt x="3621" y="2590"/>
                    <a:pt x="3625" y="2588"/>
                    <a:pt x="3629" y="2585"/>
                  </a:cubicBezTo>
                  <a:cubicBezTo>
                    <a:pt x="3646" y="2579"/>
                    <a:pt x="3657" y="2548"/>
                    <a:pt x="3660" y="2519"/>
                  </a:cubicBezTo>
                  <a:cubicBezTo>
                    <a:pt x="3653" y="2519"/>
                    <a:pt x="3653" y="2519"/>
                    <a:pt x="3653" y="2519"/>
                  </a:cubicBezTo>
                  <a:cubicBezTo>
                    <a:pt x="3654" y="2504"/>
                    <a:pt x="3654" y="2490"/>
                    <a:pt x="3651" y="2482"/>
                  </a:cubicBezTo>
                  <a:cubicBezTo>
                    <a:pt x="3649" y="2477"/>
                    <a:pt x="3647" y="2471"/>
                    <a:pt x="3645" y="2464"/>
                  </a:cubicBezTo>
                  <a:cubicBezTo>
                    <a:pt x="3653" y="2464"/>
                    <a:pt x="3653" y="2464"/>
                    <a:pt x="3653" y="2464"/>
                  </a:cubicBezTo>
                  <a:cubicBezTo>
                    <a:pt x="3646" y="2442"/>
                    <a:pt x="3637" y="2409"/>
                    <a:pt x="3627" y="2381"/>
                  </a:cubicBezTo>
                  <a:cubicBezTo>
                    <a:pt x="3619" y="2381"/>
                    <a:pt x="3619" y="2381"/>
                    <a:pt x="3619" y="2381"/>
                  </a:cubicBezTo>
                  <a:cubicBezTo>
                    <a:pt x="3613" y="2365"/>
                    <a:pt x="3607" y="2351"/>
                    <a:pt x="3601" y="2344"/>
                  </a:cubicBezTo>
                  <a:cubicBezTo>
                    <a:pt x="3597" y="2340"/>
                    <a:pt x="3596" y="2333"/>
                    <a:pt x="3596" y="2326"/>
                  </a:cubicBezTo>
                  <a:cubicBezTo>
                    <a:pt x="3603" y="2326"/>
                    <a:pt x="3603" y="2326"/>
                    <a:pt x="3603" y="2326"/>
                  </a:cubicBezTo>
                  <a:cubicBezTo>
                    <a:pt x="3602" y="2306"/>
                    <a:pt x="3619" y="2276"/>
                    <a:pt x="3642" y="2259"/>
                  </a:cubicBezTo>
                  <a:cubicBezTo>
                    <a:pt x="3644" y="2258"/>
                    <a:pt x="3646" y="2256"/>
                    <a:pt x="3649" y="2255"/>
                  </a:cubicBezTo>
                  <a:cubicBezTo>
                    <a:pt x="3650" y="2254"/>
                    <a:pt x="3652" y="2253"/>
                    <a:pt x="3654" y="2251"/>
                  </a:cubicBezTo>
                  <a:cubicBezTo>
                    <a:pt x="3654" y="2251"/>
                    <a:pt x="3655" y="2251"/>
                    <a:pt x="3655" y="2251"/>
                  </a:cubicBezTo>
                  <a:cubicBezTo>
                    <a:pt x="3658" y="2249"/>
                    <a:pt x="3662" y="2247"/>
                    <a:pt x="3665" y="2244"/>
                  </a:cubicBezTo>
                  <a:cubicBezTo>
                    <a:pt x="3664" y="2244"/>
                    <a:pt x="3664" y="2244"/>
                    <a:pt x="3664" y="2244"/>
                  </a:cubicBezTo>
                  <a:cubicBezTo>
                    <a:pt x="3680" y="2231"/>
                    <a:pt x="3698" y="2210"/>
                    <a:pt x="3714" y="2189"/>
                  </a:cubicBezTo>
                  <a:cubicBezTo>
                    <a:pt x="3717" y="2189"/>
                    <a:pt x="3717" y="2189"/>
                    <a:pt x="3717" y="2189"/>
                  </a:cubicBezTo>
                  <a:cubicBezTo>
                    <a:pt x="3738" y="2163"/>
                    <a:pt x="3758" y="2136"/>
                    <a:pt x="3770" y="2124"/>
                  </a:cubicBezTo>
                  <a:cubicBezTo>
                    <a:pt x="3772" y="2121"/>
                    <a:pt x="3775" y="2119"/>
                    <a:pt x="3778" y="2117"/>
                  </a:cubicBezTo>
                  <a:cubicBezTo>
                    <a:pt x="3811" y="2100"/>
                    <a:pt x="3865" y="2091"/>
                    <a:pt x="3847" y="2063"/>
                  </a:cubicBezTo>
                  <a:cubicBezTo>
                    <a:pt x="3845" y="2059"/>
                    <a:pt x="3843" y="2055"/>
                    <a:pt x="3841" y="2052"/>
                  </a:cubicBezTo>
                  <a:cubicBezTo>
                    <a:pt x="3850" y="2052"/>
                    <a:pt x="3850" y="2052"/>
                    <a:pt x="3850" y="2052"/>
                  </a:cubicBezTo>
                  <a:cubicBezTo>
                    <a:pt x="3831" y="2022"/>
                    <a:pt x="3815" y="1993"/>
                    <a:pt x="3813" y="1970"/>
                  </a:cubicBezTo>
                  <a:cubicBezTo>
                    <a:pt x="3806" y="1970"/>
                    <a:pt x="3806" y="1970"/>
                    <a:pt x="3806" y="1970"/>
                  </a:cubicBezTo>
                  <a:cubicBezTo>
                    <a:pt x="3806" y="1945"/>
                    <a:pt x="3827" y="1953"/>
                    <a:pt x="3837" y="1970"/>
                  </a:cubicBezTo>
                  <a:cubicBezTo>
                    <a:pt x="3848" y="1986"/>
                    <a:pt x="3890" y="1945"/>
                    <a:pt x="3879" y="1924"/>
                  </a:cubicBezTo>
                  <a:cubicBezTo>
                    <a:pt x="3878" y="1921"/>
                    <a:pt x="3877" y="1918"/>
                    <a:pt x="3876" y="1915"/>
                  </a:cubicBezTo>
                  <a:cubicBezTo>
                    <a:pt x="3884" y="1915"/>
                    <a:pt x="3884" y="1915"/>
                    <a:pt x="3884" y="1915"/>
                  </a:cubicBezTo>
                  <a:cubicBezTo>
                    <a:pt x="3879" y="1902"/>
                    <a:pt x="3879" y="1887"/>
                    <a:pt x="3886" y="1879"/>
                  </a:cubicBezTo>
                  <a:cubicBezTo>
                    <a:pt x="3889" y="1878"/>
                    <a:pt x="3893" y="1878"/>
                    <a:pt x="3897" y="1878"/>
                  </a:cubicBezTo>
                  <a:cubicBezTo>
                    <a:pt x="3906" y="1880"/>
                    <a:pt x="3913" y="1877"/>
                    <a:pt x="3917" y="1873"/>
                  </a:cubicBezTo>
                  <a:cubicBezTo>
                    <a:pt x="3930" y="1868"/>
                    <a:pt x="3933" y="1850"/>
                    <a:pt x="3925" y="1837"/>
                  </a:cubicBezTo>
                  <a:cubicBezTo>
                    <a:pt x="3924" y="1835"/>
                    <a:pt x="3924" y="1834"/>
                    <a:pt x="3923" y="1832"/>
                  </a:cubicBezTo>
                  <a:cubicBezTo>
                    <a:pt x="3917" y="1832"/>
                    <a:pt x="3917" y="1832"/>
                    <a:pt x="3917" y="1832"/>
                  </a:cubicBezTo>
                  <a:cubicBezTo>
                    <a:pt x="3920" y="1818"/>
                    <a:pt x="3947" y="1805"/>
                    <a:pt x="3967" y="1812"/>
                  </a:cubicBezTo>
                  <a:cubicBezTo>
                    <a:pt x="3992" y="1820"/>
                    <a:pt x="4073" y="1827"/>
                    <a:pt x="4084" y="1810"/>
                  </a:cubicBezTo>
                  <a:cubicBezTo>
                    <a:pt x="4089" y="1803"/>
                    <a:pt x="4081" y="1791"/>
                    <a:pt x="4071" y="1777"/>
                  </a:cubicBezTo>
                  <a:cubicBezTo>
                    <a:pt x="4081" y="1777"/>
                    <a:pt x="4081" y="1777"/>
                    <a:pt x="4081" y="1777"/>
                  </a:cubicBezTo>
                  <a:cubicBezTo>
                    <a:pt x="4069" y="1760"/>
                    <a:pt x="4052" y="1740"/>
                    <a:pt x="4052" y="1720"/>
                  </a:cubicBezTo>
                  <a:cubicBezTo>
                    <a:pt x="4052" y="1711"/>
                    <a:pt x="4055" y="1703"/>
                    <a:pt x="4059" y="1695"/>
                  </a:cubicBezTo>
                  <a:cubicBezTo>
                    <a:pt x="4056" y="1695"/>
                    <a:pt x="4056" y="1695"/>
                    <a:pt x="4056" y="1695"/>
                  </a:cubicBezTo>
                  <a:cubicBezTo>
                    <a:pt x="4070" y="1676"/>
                    <a:pt x="4095" y="1661"/>
                    <a:pt x="4112" y="1658"/>
                  </a:cubicBezTo>
                  <a:cubicBezTo>
                    <a:pt x="4136" y="1654"/>
                    <a:pt x="4168" y="1658"/>
                    <a:pt x="4172" y="1645"/>
                  </a:cubicBezTo>
                  <a:cubicBezTo>
                    <a:pt x="4172" y="1644"/>
                    <a:pt x="4173" y="1642"/>
                    <a:pt x="4174" y="1640"/>
                  </a:cubicBezTo>
                  <a:cubicBezTo>
                    <a:pt x="4179" y="1640"/>
                    <a:pt x="4179" y="1640"/>
                    <a:pt x="4179" y="1640"/>
                  </a:cubicBezTo>
                  <a:cubicBezTo>
                    <a:pt x="4181" y="1635"/>
                    <a:pt x="4188" y="1626"/>
                    <a:pt x="4196" y="1620"/>
                  </a:cubicBezTo>
                  <a:cubicBezTo>
                    <a:pt x="4204" y="1616"/>
                    <a:pt x="4212" y="1616"/>
                    <a:pt x="4214" y="1629"/>
                  </a:cubicBezTo>
                  <a:cubicBezTo>
                    <a:pt x="4217" y="1658"/>
                    <a:pt x="4214" y="1708"/>
                    <a:pt x="4242" y="1708"/>
                  </a:cubicBezTo>
                  <a:cubicBezTo>
                    <a:pt x="4270" y="1708"/>
                    <a:pt x="4305" y="1670"/>
                    <a:pt x="4316" y="1666"/>
                  </a:cubicBezTo>
                  <a:cubicBezTo>
                    <a:pt x="4327" y="1662"/>
                    <a:pt x="4393" y="1645"/>
                    <a:pt x="4408" y="1641"/>
                  </a:cubicBezTo>
                  <a:cubicBezTo>
                    <a:pt x="4418" y="1638"/>
                    <a:pt x="4470" y="1632"/>
                    <a:pt x="4489" y="1617"/>
                  </a:cubicBezTo>
                  <a:cubicBezTo>
                    <a:pt x="4499" y="1611"/>
                    <a:pt x="4505" y="1604"/>
                    <a:pt x="4502" y="1595"/>
                  </a:cubicBezTo>
                  <a:cubicBezTo>
                    <a:pt x="4497" y="1582"/>
                    <a:pt x="4493" y="1569"/>
                    <a:pt x="4488" y="1558"/>
                  </a:cubicBezTo>
                  <a:cubicBezTo>
                    <a:pt x="4480" y="1558"/>
                    <a:pt x="4480" y="1558"/>
                    <a:pt x="4480" y="1558"/>
                  </a:cubicBezTo>
                  <a:cubicBezTo>
                    <a:pt x="4474" y="1546"/>
                    <a:pt x="4469" y="1535"/>
                    <a:pt x="4464" y="1529"/>
                  </a:cubicBezTo>
                  <a:cubicBezTo>
                    <a:pt x="4453" y="1517"/>
                    <a:pt x="4443" y="1533"/>
                    <a:pt x="4429" y="1554"/>
                  </a:cubicBezTo>
                  <a:cubicBezTo>
                    <a:pt x="4427" y="1557"/>
                    <a:pt x="4424" y="1559"/>
                    <a:pt x="4421" y="1561"/>
                  </a:cubicBezTo>
                  <a:cubicBezTo>
                    <a:pt x="4411" y="1567"/>
                    <a:pt x="4400" y="1566"/>
                    <a:pt x="4393" y="1558"/>
                  </a:cubicBezTo>
                  <a:cubicBezTo>
                    <a:pt x="4383" y="1558"/>
                    <a:pt x="4383" y="1558"/>
                    <a:pt x="4383" y="1558"/>
                  </a:cubicBezTo>
                  <a:cubicBezTo>
                    <a:pt x="4376" y="1541"/>
                    <a:pt x="4386" y="1492"/>
                    <a:pt x="4362" y="1508"/>
                  </a:cubicBezTo>
                  <a:cubicBezTo>
                    <a:pt x="4337" y="1525"/>
                    <a:pt x="4334" y="1541"/>
                    <a:pt x="4319" y="1533"/>
                  </a:cubicBezTo>
                  <a:cubicBezTo>
                    <a:pt x="4310" y="1527"/>
                    <a:pt x="4300" y="1512"/>
                    <a:pt x="4295" y="1503"/>
                  </a:cubicBezTo>
                  <a:cubicBezTo>
                    <a:pt x="4304" y="1503"/>
                    <a:pt x="4304" y="1503"/>
                    <a:pt x="4304" y="1503"/>
                  </a:cubicBezTo>
                  <a:cubicBezTo>
                    <a:pt x="4301" y="1497"/>
                    <a:pt x="4298" y="1491"/>
                    <a:pt x="4298" y="1491"/>
                  </a:cubicBezTo>
                  <a:cubicBezTo>
                    <a:pt x="4298" y="1491"/>
                    <a:pt x="4333" y="1471"/>
                    <a:pt x="4309" y="1433"/>
                  </a:cubicBezTo>
                  <a:cubicBezTo>
                    <a:pt x="4305" y="1428"/>
                    <a:pt x="4302" y="1424"/>
                    <a:pt x="4298" y="1421"/>
                  </a:cubicBezTo>
                  <a:cubicBezTo>
                    <a:pt x="4286" y="1421"/>
                    <a:pt x="4286" y="1421"/>
                    <a:pt x="4286" y="1421"/>
                  </a:cubicBezTo>
                  <a:cubicBezTo>
                    <a:pt x="4268" y="1408"/>
                    <a:pt x="4246" y="1410"/>
                    <a:pt x="4223" y="1421"/>
                  </a:cubicBezTo>
                  <a:cubicBezTo>
                    <a:pt x="4221" y="1421"/>
                    <a:pt x="4221" y="1421"/>
                    <a:pt x="4221" y="1421"/>
                  </a:cubicBezTo>
                  <a:cubicBezTo>
                    <a:pt x="4219" y="1422"/>
                    <a:pt x="4216" y="1423"/>
                    <a:pt x="4213" y="1425"/>
                  </a:cubicBezTo>
                  <a:cubicBezTo>
                    <a:pt x="4178" y="1446"/>
                    <a:pt x="4182" y="1442"/>
                    <a:pt x="4140" y="1454"/>
                  </a:cubicBezTo>
                  <a:cubicBezTo>
                    <a:pt x="4097" y="1466"/>
                    <a:pt x="4076" y="1479"/>
                    <a:pt x="4076" y="1479"/>
                  </a:cubicBezTo>
                  <a:cubicBezTo>
                    <a:pt x="4076" y="1479"/>
                    <a:pt x="4082" y="1448"/>
                    <a:pt x="4094" y="1421"/>
                  </a:cubicBezTo>
                  <a:cubicBezTo>
                    <a:pt x="4089" y="1421"/>
                    <a:pt x="4089" y="1421"/>
                    <a:pt x="4089" y="1421"/>
                  </a:cubicBezTo>
                  <a:cubicBezTo>
                    <a:pt x="4094" y="1410"/>
                    <a:pt x="4099" y="1400"/>
                    <a:pt x="4106" y="1393"/>
                  </a:cubicBezTo>
                  <a:cubicBezTo>
                    <a:pt x="4129" y="1370"/>
                    <a:pt x="4197" y="1378"/>
                    <a:pt x="4223" y="1358"/>
                  </a:cubicBezTo>
                  <a:cubicBezTo>
                    <a:pt x="4227" y="1356"/>
                    <a:pt x="4232" y="1353"/>
                    <a:pt x="4235" y="1350"/>
                  </a:cubicBezTo>
                  <a:cubicBezTo>
                    <a:pt x="4236" y="1349"/>
                    <a:pt x="4237" y="1348"/>
                    <a:pt x="4238" y="1348"/>
                  </a:cubicBezTo>
                  <a:cubicBezTo>
                    <a:pt x="4263" y="1339"/>
                    <a:pt x="4305" y="1367"/>
                    <a:pt x="4305" y="1367"/>
                  </a:cubicBezTo>
                  <a:cubicBezTo>
                    <a:pt x="4305" y="1367"/>
                    <a:pt x="4307" y="1364"/>
                    <a:pt x="4310" y="1361"/>
                  </a:cubicBezTo>
                  <a:cubicBezTo>
                    <a:pt x="4311" y="1362"/>
                    <a:pt x="4312" y="1362"/>
                    <a:pt x="4312" y="1362"/>
                  </a:cubicBezTo>
                  <a:cubicBezTo>
                    <a:pt x="4312" y="1362"/>
                    <a:pt x="4319" y="1354"/>
                    <a:pt x="4326" y="1349"/>
                  </a:cubicBezTo>
                  <a:cubicBezTo>
                    <a:pt x="4330" y="1347"/>
                    <a:pt x="4334" y="1347"/>
                    <a:pt x="4334" y="1354"/>
                  </a:cubicBezTo>
                  <a:cubicBezTo>
                    <a:pt x="4334" y="1375"/>
                    <a:pt x="4327" y="1429"/>
                    <a:pt x="4348" y="1429"/>
                  </a:cubicBezTo>
                  <a:cubicBezTo>
                    <a:pt x="4369" y="1429"/>
                    <a:pt x="4429" y="1396"/>
                    <a:pt x="4404" y="1388"/>
                  </a:cubicBezTo>
                  <a:cubicBezTo>
                    <a:pt x="4390" y="1383"/>
                    <a:pt x="4398" y="1375"/>
                    <a:pt x="4412" y="1366"/>
                  </a:cubicBezTo>
                  <a:cubicBezTo>
                    <a:pt x="4412" y="1366"/>
                    <a:pt x="4412" y="1366"/>
                    <a:pt x="4412" y="1366"/>
                  </a:cubicBezTo>
                  <a:cubicBezTo>
                    <a:pt x="4421" y="1359"/>
                    <a:pt x="4435" y="1350"/>
                    <a:pt x="4447" y="1341"/>
                  </a:cubicBezTo>
                  <a:cubicBezTo>
                    <a:pt x="4473" y="1325"/>
                    <a:pt x="4517" y="1346"/>
                    <a:pt x="4531" y="1338"/>
                  </a:cubicBezTo>
                  <a:cubicBezTo>
                    <a:pt x="4532" y="1337"/>
                    <a:pt x="4534" y="1335"/>
                    <a:pt x="4535" y="1334"/>
                  </a:cubicBezTo>
                  <a:cubicBezTo>
                    <a:pt x="4536" y="1334"/>
                    <a:pt x="4537" y="1334"/>
                    <a:pt x="4537" y="1333"/>
                  </a:cubicBezTo>
                  <a:cubicBezTo>
                    <a:pt x="4548" y="1327"/>
                    <a:pt x="4556" y="1306"/>
                    <a:pt x="4569" y="1295"/>
                  </a:cubicBezTo>
                  <a:cubicBezTo>
                    <a:pt x="4573" y="1293"/>
                    <a:pt x="4576" y="1292"/>
                    <a:pt x="4580" y="1292"/>
                  </a:cubicBezTo>
                  <a:cubicBezTo>
                    <a:pt x="4605" y="1292"/>
                    <a:pt x="4615" y="1329"/>
                    <a:pt x="4580" y="1354"/>
                  </a:cubicBezTo>
                  <a:cubicBezTo>
                    <a:pt x="4545" y="1379"/>
                    <a:pt x="4541" y="1442"/>
                    <a:pt x="4524" y="1458"/>
                  </a:cubicBezTo>
                  <a:cubicBezTo>
                    <a:pt x="4506" y="1475"/>
                    <a:pt x="4517" y="1496"/>
                    <a:pt x="4545" y="1492"/>
                  </a:cubicBezTo>
                  <a:cubicBezTo>
                    <a:pt x="4573" y="1487"/>
                    <a:pt x="4598" y="1496"/>
                    <a:pt x="4622" y="1487"/>
                  </a:cubicBezTo>
                  <a:cubicBezTo>
                    <a:pt x="4647" y="1479"/>
                    <a:pt x="4661" y="1496"/>
                    <a:pt x="4668" y="1508"/>
                  </a:cubicBezTo>
                  <a:cubicBezTo>
                    <a:pt x="4672" y="1516"/>
                    <a:pt x="4682" y="1509"/>
                    <a:pt x="4689" y="1503"/>
                  </a:cubicBezTo>
                  <a:cubicBezTo>
                    <a:pt x="4690" y="1503"/>
                    <a:pt x="4690" y="1503"/>
                    <a:pt x="4690" y="1503"/>
                  </a:cubicBezTo>
                  <a:cubicBezTo>
                    <a:pt x="4694" y="1500"/>
                    <a:pt x="4697" y="1497"/>
                    <a:pt x="4700" y="1495"/>
                  </a:cubicBezTo>
                  <a:cubicBezTo>
                    <a:pt x="4710" y="1493"/>
                    <a:pt x="4744" y="1486"/>
                    <a:pt x="4756" y="1504"/>
                  </a:cubicBezTo>
                  <a:cubicBezTo>
                    <a:pt x="4763" y="1514"/>
                    <a:pt x="4769" y="1511"/>
                    <a:pt x="4772" y="1503"/>
                  </a:cubicBezTo>
                  <a:cubicBezTo>
                    <a:pt x="4777" y="1503"/>
                    <a:pt x="4777" y="1503"/>
                    <a:pt x="4777" y="1503"/>
                  </a:cubicBezTo>
                  <a:cubicBezTo>
                    <a:pt x="4782" y="1496"/>
                    <a:pt x="4783" y="1479"/>
                    <a:pt x="4777" y="1466"/>
                  </a:cubicBezTo>
                  <a:cubicBezTo>
                    <a:pt x="4769" y="1452"/>
                    <a:pt x="4760" y="1437"/>
                    <a:pt x="4752" y="1421"/>
                  </a:cubicBezTo>
                  <a:cubicBezTo>
                    <a:pt x="4743" y="1421"/>
                    <a:pt x="4743" y="1421"/>
                    <a:pt x="4743" y="1421"/>
                  </a:cubicBezTo>
                  <a:cubicBezTo>
                    <a:pt x="4740" y="1415"/>
                    <a:pt x="4737" y="1410"/>
                    <a:pt x="4735" y="1404"/>
                  </a:cubicBezTo>
                  <a:cubicBezTo>
                    <a:pt x="4724" y="1379"/>
                    <a:pt x="4710" y="1371"/>
                    <a:pt x="4682" y="1379"/>
                  </a:cubicBezTo>
                  <a:cubicBezTo>
                    <a:pt x="4659" y="1386"/>
                    <a:pt x="4650" y="1376"/>
                    <a:pt x="4638" y="1366"/>
                  </a:cubicBezTo>
                  <a:cubicBezTo>
                    <a:pt x="4650" y="1366"/>
                    <a:pt x="4650" y="1366"/>
                    <a:pt x="4650" y="1366"/>
                  </a:cubicBezTo>
                  <a:cubicBezTo>
                    <a:pt x="4646" y="1362"/>
                    <a:pt x="4641" y="1358"/>
                    <a:pt x="4636" y="1354"/>
                  </a:cubicBezTo>
                  <a:cubicBezTo>
                    <a:pt x="4618" y="1342"/>
                    <a:pt x="4604" y="1371"/>
                    <a:pt x="4618" y="1342"/>
                  </a:cubicBezTo>
                  <a:cubicBezTo>
                    <a:pt x="4632" y="1314"/>
                    <a:pt x="4639" y="1305"/>
                    <a:pt x="4648" y="1283"/>
                  </a:cubicBezTo>
                  <a:cubicBezTo>
                    <a:pt x="4643" y="1283"/>
                    <a:pt x="4643" y="1283"/>
                    <a:pt x="4643" y="1283"/>
                  </a:cubicBezTo>
                  <a:cubicBezTo>
                    <a:pt x="4650" y="1269"/>
                    <a:pt x="4668" y="1247"/>
                    <a:pt x="4673" y="1229"/>
                  </a:cubicBezTo>
                  <a:cubicBezTo>
                    <a:pt x="4678" y="1229"/>
                    <a:pt x="4678" y="1229"/>
                    <a:pt x="4678" y="1229"/>
                  </a:cubicBezTo>
                  <a:cubicBezTo>
                    <a:pt x="4683" y="1214"/>
                    <a:pt x="4681" y="1202"/>
                    <a:pt x="4661" y="1196"/>
                  </a:cubicBezTo>
                  <a:cubicBezTo>
                    <a:pt x="4615" y="1184"/>
                    <a:pt x="4601" y="1175"/>
                    <a:pt x="4594" y="1150"/>
                  </a:cubicBezTo>
                  <a:cubicBezTo>
                    <a:pt x="4593" y="1149"/>
                    <a:pt x="4592" y="1148"/>
                    <a:pt x="4592" y="1146"/>
                  </a:cubicBezTo>
                  <a:cubicBezTo>
                    <a:pt x="4583" y="1146"/>
                    <a:pt x="4583" y="1146"/>
                    <a:pt x="4583" y="1146"/>
                  </a:cubicBezTo>
                  <a:cubicBezTo>
                    <a:pt x="4573" y="1128"/>
                    <a:pt x="4548" y="1103"/>
                    <a:pt x="4530" y="1091"/>
                  </a:cubicBezTo>
                  <a:cubicBezTo>
                    <a:pt x="4542" y="1091"/>
                    <a:pt x="4542" y="1091"/>
                    <a:pt x="4542" y="1091"/>
                  </a:cubicBezTo>
                  <a:cubicBezTo>
                    <a:pt x="4532" y="1084"/>
                    <a:pt x="4524" y="1080"/>
                    <a:pt x="4520" y="1080"/>
                  </a:cubicBezTo>
                  <a:cubicBezTo>
                    <a:pt x="4506" y="1080"/>
                    <a:pt x="4438" y="1094"/>
                    <a:pt x="4435" y="1074"/>
                  </a:cubicBezTo>
                  <a:cubicBezTo>
                    <a:pt x="4432" y="1061"/>
                    <a:pt x="4425" y="1033"/>
                    <a:pt x="4416" y="1009"/>
                  </a:cubicBezTo>
                  <a:cubicBezTo>
                    <a:pt x="4408" y="1009"/>
                    <a:pt x="4408" y="1009"/>
                    <a:pt x="4408" y="1009"/>
                  </a:cubicBezTo>
                  <a:cubicBezTo>
                    <a:pt x="4402" y="995"/>
                    <a:pt x="4396" y="983"/>
                    <a:pt x="4390" y="976"/>
                  </a:cubicBezTo>
                  <a:cubicBezTo>
                    <a:pt x="4386" y="971"/>
                    <a:pt x="4380" y="963"/>
                    <a:pt x="4373" y="954"/>
                  </a:cubicBezTo>
                  <a:cubicBezTo>
                    <a:pt x="4383" y="954"/>
                    <a:pt x="4383" y="954"/>
                    <a:pt x="4383" y="954"/>
                  </a:cubicBezTo>
                  <a:cubicBezTo>
                    <a:pt x="4365" y="931"/>
                    <a:pt x="4338" y="895"/>
                    <a:pt x="4319" y="872"/>
                  </a:cubicBezTo>
                  <a:cubicBezTo>
                    <a:pt x="4309" y="872"/>
                    <a:pt x="4309" y="872"/>
                    <a:pt x="4309" y="872"/>
                  </a:cubicBezTo>
                  <a:cubicBezTo>
                    <a:pt x="4303" y="863"/>
                    <a:pt x="4297" y="857"/>
                    <a:pt x="4295" y="855"/>
                  </a:cubicBezTo>
                  <a:cubicBezTo>
                    <a:pt x="4284" y="847"/>
                    <a:pt x="4270" y="851"/>
                    <a:pt x="4239" y="901"/>
                  </a:cubicBezTo>
                  <a:cubicBezTo>
                    <a:pt x="4227" y="919"/>
                    <a:pt x="4216" y="932"/>
                    <a:pt x="4205" y="940"/>
                  </a:cubicBezTo>
                  <a:cubicBezTo>
                    <a:pt x="4189" y="949"/>
                    <a:pt x="4174" y="949"/>
                    <a:pt x="4161" y="942"/>
                  </a:cubicBezTo>
                  <a:cubicBezTo>
                    <a:pt x="4136" y="930"/>
                    <a:pt x="4109" y="943"/>
                    <a:pt x="4084" y="909"/>
                  </a:cubicBezTo>
                  <a:cubicBezTo>
                    <a:pt x="4072" y="893"/>
                    <a:pt x="4084" y="882"/>
                    <a:pt x="4097" y="872"/>
                  </a:cubicBezTo>
                  <a:cubicBezTo>
                    <a:pt x="4097" y="872"/>
                    <a:pt x="4097" y="872"/>
                    <a:pt x="4097" y="872"/>
                  </a:cubicBezTo>
                  <a:cubicBezTo>
                    <a:pt x="4109" y="863"/>
                    <a:pt x="4120" y="856"/>
                    <a:pt x="4115" y="847"/>
                  </a:cubicBezTo>
                  <a:cubicBezTo>
                    <a:pt x="4107" y="830"/>
                    <a:pt x="4070" y="822"/>
                    <a:pt x="4038" y="817"/>
                  </a:cubicBezTo>
                  <a:cubicBezTo>
                    <a:pt x="4068" y="817"/>
                    <a:pt x="4068" y="817"/>
                    <a:pt x="4068" y="817"/>
                  </a:cubicBezTo>
                  <a:cubicBezTo>
                    <a:pt x="4051" y="813"/>
                    <a:pt x="4034" y="811"/>
                    <a:pt x="4020" y="809"/>
                  </a:cubicBezTo>
                  <a:cubicBezTo>
                    <a:pt x="3985" y="805"/>
                    <a:pt x="3960" y="759"/>
                    <a:pt x="3907" y="755"/>
                  </a:cubicBezTo>
                  <a:cubicBezTo>
                    <a:pt x="3854" y="751"/>
                    <a:pt x="3791" y="763"/>
                    <a:pt x="3773" y="763"/>
                  </a:cubicBezTo>
                  <a:cubicBezTo>
                    <a:pt x="3769" y="763"/>
                    <a:pt x="3766" y="765"/>
                    <a:pt x="3764" y="768"/>
                  </a:cubicBezTo>
                  <a:cubicBezTo>
                    <a:pt x="3749" y="772"/>
                    <a:pt x="3749" y="800"/>
                    <a:pt x="3742" y="843"/>
                  </a:cubicBezTo>
                  <a:cubicBezTo>
                    <a:pt x="3737" y="879"/>
                    <a:pt x="3755" y="894"/>
                    <a:pt x="3747" y="903"/>
                  </a:cubicBezTo>
                  <a:cubicBezTo>
                    <a:pt x="3745" y="904"/>
                    <a:pt x="3744" y="904"/>
                    <a:pt x="3742" y="905"/>
                  </a:cubicBezTo>
                  <a:cubicBezTo>
                    <a:pt x="3725" y="909"/>
                    <a:pt x="3714" y="912"/>
                    <a:pt x="3711" y="917"/>
                  </a:cubicBezTo>
                  <a:cubicBezTo>
                    <a:pt x="3699" y="922"/>
                    <a:pt x="3700" y="927"/>
                    <a:pt x="3721" y="938"/>
                  </a:cubicBezTo>
                  <a:cubicBezTo>
                    <a:pt x="3753" y="955"/>
                    <a:pt x="3795" y="1021"/>
                    <a:pt x="3795" y="1021"/>
                  </a:cubicBezTo>
                  <a:cubicBezTo>
                    <a:pt x="3795" y="1021"/>
                    <a:pt x="3795" y="1059"/>
                    <a:pt x="3770" y="1080"/>
                  </a:cubicBezTo>
                  <a:cubicBezTo>
                    <a:pt x="3746" y="1101"/>
                    <a:pt x="3721" y="1121"/>
                    <a:pt x="3707" y="1096"/>
                  </a:cubicBezTo>
                  <a:cubicBezTo>
                    <a:pt x="3706" y="1094"/>
                    <a:pt x="3704" y="1093"/>
                    <a:pt x="3703" y="1091"/>
                  </a:cubicBezTo>
                  <a:cubicBezTo>
                    <a:pt x="3713" y="1091"/>
                    <a:pt x="3713" y="1091"/>
                    <a:pt x="3713" y="1091"/>
                  </a:cubicBezTo>
                  <a:cubicBezTo>
                    <a:pt x="3703" y="1074"/>
                    <a:pt x="3681" y="1072"/>
                    <a:pt x="3673" y="1081"/>
                  </a:cubicBezTo>
                  <a:cubicBezTo>
                    <a:pt x="3665" y="1083"/>
                    <a:pt x="3660" y="1090"/>
                    <a:pt x="3665" y="1101"/>
                  </a:cubicBezTo>
                  <a:cubicBezTo>
                    <a:pt x="3675" y="1126"/>
                    <a:pt x="3696" y="1138"/>
                    <a:pt x="3696" y="1163"/>
                  </a:cubicBezTo>
                  <a:cubicBezTo>
                    <a:pt x="3696" y="1188"/>
                    <a:pt x="3728" y="1250"/>
                    <a:pt x="3707" y="1271"/>
                  </a:cubicBezTo>
                  <a:cubicBezTo>
                    <a:pt x="3686" y="1292"/>
                    <a:pt x="3661" y="1275"/>
                    <a:pt x="3644" y="1279"/>
                  </a:cubicBezTo>
                  <a:cubicBezTo>
                    <a:pt x="3626" y="1284"/>
                    <a:pt x="3608" y="1246"/>
                    <a:pt x="3622" y="1238"/>
                  </a:cubicBezTo>
                  <a:cubicBezTo>
                    <a:pt x="3625" y="1236"/>
                    <a:pt x="3626" y="1233"/>
                    <a:pt x="3627" y="1229"/>
                  </a:cubicBezTo>
                  <a:cubicBezTo>
                    <a:pt x="3633" y="1229"/>
                    <a:pt x="3633" y="1229"/>
                    <a:pt x="3633" y="1229"/>
                  </a:cubicBezTo>
                  <a:cubicBezTo>
                    <a:pt x="3639" y="1211"/>
                    <a:pt x="3626" y="1163"/>
                    <a:pt x="3626" y="1163"/>
                  </a:cubicBezTo>
                  <a:cubicBezTo>
                    <a:pt x="3626" y="1163"/>
                    <a:pt x="3623" y="1166"/>
                    <a:pt x="3620" y="1172"/>
                  </a:cubicBezTo>
                  <a:cubicBezTo>
                    <a:pt x="3619" y="1169"/>
                    <a:pt x="3619" y="1167"/>
                    <a:pt x="3619" y="1167"/>
                  </a:cubicBezTo>
                  <a:cubicBezTo>
                    <a:pt x="3619" y="1167"/>
                    <a:pt x="3602" y="1196"/>
                    <a:pt x="3590" y="1207"/>
                  </a:cubicBezTo>
                  <a:cubicBezTo>
                    <a:pt x="3588" y="1207"/>
                    <a:pt x="3586" y="1204"/>
                    <a:pt x="3587" y="1196"/>
                  </a:cubicBezTo>
                  <a:cubicBezTo>
                    <a:pt x="3589" y="1170"/>
                    <a:pt x="3580" y="1160"/>
                    <a:pt x="3574" y="1146"/>
                  </a:cubicBezTo>
                  <a:cubicBezTo>
                    <a:pt x="3565" y="1146"/>
                    <a:pt x="3565" y="1146"/>
                    <a:pt x="3565" y="1146"/>
                  </a:cubicBezTo>
                  <a:cubicBezTo>
                    <a:pt x="3564" y="1141"/>
                    <a:pt x="3563" y="1136"/>
                    <a:pt x="3563" y="1130"/>
                  </a:cubicBezTo>
                  <a:cubicBezTo>
                    <a:pt x="3563" y="1117"/>
                    <a:pt x="3557" y="1103"/>
                    <a:pt x="3548" y="1091"/>
                  </a:cubicBezTo>
                  <a:cubicBezTo>
                    <a:pt x="3558" y="1091"/>
                    <a:pt x="3558" y="1091"/>
                    <a:pt x="3558" y="1091"/>
                  </a:cubicBezTo>
                  <a:cubicBezTo>
                    <a:pt x="3546" y="1073"/>
                    <a:pt x="3527" y="1059"/>
                    <a:pt x="3507" y="1064"/>
                  </a:cubicBezTo>
                  <a:cubicBezTo>
                    <a:pt x="3475" y="1073"/>
                    <a:pt x="3446" y="1080"/>
                    <a:pt x="3386" y="1067"/>
                  </a:cubicBezTo>
                  <a:cubicBezTo>
                    <a:pt x="3326" y="1055"/>
                    <a:pt x="3302" y="1046"/>
                    <a:pt x="3252" y="1017"/>
                  </a:cubicBezTo>
                  <a:cubicBezTo>
                    <a:pt x="3247" y="1014"/>
                    <a:pt x="3241" y="1011"/>
                    <a:pt x="3236" y="1009"/>
                  </a:cubicBezTo>
                  <a:cubicBezTo>
                    <a:pt x="3217" y="1009"/>
                    <a:pt x="3217" y="1009"/>
                    <a:pt x="3217" y="1009"/>
                  </a:cubicBezTo>
                  <a:cubicBezTo>
                    <a:pt x="3203" y="1005"/>
                    <a:pt x="3192" y="1006"/>
                    <a:pt x="3182" y="1009"/>
                  </a:cubicBezTo>
                  <a:cubicBezTo>
                    <a:pt x="3175" y="1009"/>
                    <a:pt x="3175" y="1009"/>
                    <a:pt x="3175" y="1009"/>
                  </a:cubicBezTo>
                  <a:cubicBezTo>
                    <a:pt x="3171" y="1011"/>
                    <a:pt x="3166" y="1012"/>
                    <a:pt x="3161" y="1013"/>
                  </a:cubicBezTo>
                  <a:cubicBezTo>
                    <a:pt x="3156" y="1014"/>
                    <a:pt x="3153" y="1012"/>
                    <a:pt x="3151" y="1009"/>
                  </a:cubicBezTo>
                  <a:cubicBezTo>
                    <a:pt x="3141" y="1009"/>
                    <a:pt x="3141" y="1009"/>
                    <a:pt x="3141" y="1009"/>
                  </a:cubicBezTo>
                  <a:cubicBezTo>
                    <a:pt x="3133" y="994"/>
                    <a:pt x="3132" y="965"/>
                    <a:pt x="3114" y="954"/>
                  </a:cubicBezTo>
                  <a:cubicBezTo>
                    <a:pt x="3127" y="954"/>
                    <a:pt x="3127" y="954"/>
                    <a:pt x="3127" y="954"/>
                  </a:cubicBezTo>
                  <a:cubicBezTo>
                    <a:pt x="3124" y="951"/>
                    <a:pt x="3120" y="948"/>
                    <a:pt x="3115" y="947"/>
                  </a:cubicBezTo>
                  <a:cubicBezTo>
                    <a:pt x="3083" y="938"/>
                    <a:pt x="3104" y="929"/>
                    <a:pt x="3096" y="875"/>
                  </a:cubicBezTo>
                  <a:cubicBezTo>
                    <a:pt x="3096" y="874"/>
                    <a:pt x="3096" y="873"/>
                    <a:pt x="3096" y="872"/>
                  </a:cubicBezTo>
                  <a:cubicBezTo>
                    <a:pt x="3089" y="872"/>
                    <a:pt x="3089" y="872"/>
                    <a:pt x="3089" y="872"/>
                  </a:cubicBezTo>
                  <a:cubicBezTo>
                    <a:pt x="3083" y="841"/>
                    <a:pt x="3076" y="835"/>
                    <a:pt x="3094" y="817"/>
                  </a:cubicBezTo>
                  <a:cubicBezTo>
                    <a:pt x="3097" y="817"/>
                    <a:pt x="3097" y="817"/>
                    <a:pt x="3097" y="817"/>
                  </a:cubicBezTo>
                  <a:cubicBezTo>
                    <a:pt x="3104" y="808"/>
                    <a:pt x="3119" y="797"/>
                    <a:pt x="3147" y="776"/>
                  </a:cubicBezTo>
                  <a:cubicBezTo>
                    <a:pt x="3169" y="760"/>
                    <a:pt x="3183" y="746"/>
                    <a:pt x="3194" y="735"/>
                  </a:cubicBezTo>
                  <a:cubicBezTo>
                    <a:pt x="3192" y="735"/>
                    <a:pt x="3192" y="735"/>
                    <a:pt x="3192" y="735"/>
                  </a:cubicBezTo>
                  <a:cubicBezTo>
                    <a:pt x="3218" y="708"/>
                    <a:pt x="3226" y="694"/>
                    <a:pt x="3267" y="689"/>
                  </a:cubicBezTo>
                  <a:cubicBezTo>
                    <a:pt x="3327" y="680"/>
                    <a:pt x="3349" y="726"/>
                    <a:pt x="3349" y="705"/>
                  </a:cubicBezTo>
                  <a:cubicBezTo>
                    <a:pt x="3349" y="701"/>
                    <a:pt x="3350" y="691"/>
                    <a:pt x="3351" y="680"/>
                  </a:cubicBezTo>
                  <a:cubicBezTo>
                    <a:pt x="3357" y="680"/>
                    <a:pt x="3357" y="680"/>
                    <a:pt x="3357" y="680"/>
                  </a:cubicBezTo>
                  <a:cubicBezTo>
                    <a:pt x="3360" y="659"/>
                    <a:pt x="3365" y="632"/>
                    <a:pt x="3369" y="615"/>
                  </a:cubicBezTo>
                  <a:cubicBezTo>
                    <a:pt x="3371" y="655"/>
                    <a:pt x="3439" y="660"/>
                    <a:pt x="3408" y="689"/>
                  </a:cubicBezTo>
                  <a:cubicBezTo>
                    <a:pt x="3376" y="718"/>
                    <a:pt x="3394" y="722"/>
                    <a:pt x="3418" y="722"/>
                  </a:cubicBezTo>
                  <a:cubicBezTo>
                    <a:pt x="3443" y="722"/>
                    <a:pt x="3489" y="693"/>
                    <a:pt x="3489" y="693"/>
                  </a:cubicBezTo>
                  <a:cubicBezTo>
                    <a:pt x="3489" y="693"/>
                    <a:pt x="3545" y="664"/>
                    <a:pt x="3559" y="689"/>
                  </a:cubicBezTo>
                  <a:cubicBezTo>
                    <a:pt x="3573" y="714"/>
                    <a:pt x="3573" y="739"/>
                    <a:pt x="3598" y="739"/>
                  </a:cubicBezTo>
                  <a:cubicBezTo>
                    <a:pt x="3621" y="739"/>
                    <a:pt x="3670" y="708"/>
                    <a:pt x="3633" y="680"/>
                  </a:cubicBezTo>
                  <a:cubicBezTo>
                    <a:pt x="3645" y="680"/>
                    <a:pt x="3645" y="680"/>
                    <a:pt x="3645" y="680"/>
                  </a:cubicBezTo>
                  <a:cubicBezTo>
                    <a:pt x="3642" y="677"/>
                    <a:pt x="3640" y="674"/>
                    <a:pt x="3636" y="672"/>
                  </a:cubicBezTo>
                  <a:cubicBezTo>
                    <a:pt x="3590" y="643"/>
                    <a:pt x="3562" y="647"/>
                    <a:pt x="3534" y="614"/>
                  </a:cubicBezTo>
                  <a:cubicBezTo>
                    <a:pt x="3527" y="606"/>
                    <a:pt x="3523" y="601"/>
                    <a:pt x="3519" y="597"/>
                  </a:cubicBezTo>
                  <a:cubicBezTo>
                    <a:pt x="3507" y="597"/>
                    <a:pt x="3507" y="597"/>
                    <a:pt x="3507" y="597"/>
                  </a:cubicBezTo>
                  <a:cubicBezTo>
                    <a:pt x="3503" y="596"/>
                    <a:pt x="3501" y="596"/>
                    <a:pt x="3497" y="597"/>
                  </a:cubicBezTo>
                  <a:cubicBezTo>
                    <a:pt x="3493" y="597"/>
                    <a:pt x="3493" y="597"/>
                    <a:pt x="3493" y="597"/>
                  </a:cubicBezTo>
                  <a:cubicBezTo>
                    <a:pt x="3490" y="599"/>
                    <a:pt x="3486" y="600"/>
                    <a:pt x="3481" y="601"/>
                  </a:cubicBezTo>
                  <a:cubicBezTo>
                    <a:pt x="3464" y="606"/>
                    <a:pt x="3456" y="602"/>
                    <a:pt x="3451" y="597"/>
                  </a:cubicBezTo>
                  <a:cubicBezTo>
                    <a:pt x="3440" y="597"/>
                    <a:pt x="3440" y="597"/>
                    <a:pt x="3440" y="597"/>
                  </a:cubicBezTo>
                  <a:cubicBezTo>
                    <a:pt x="3438" y="595"/>
                    <a:pt x="3435" y="593"/>
                    <a:pt x="3432" y="593"/>
                  </a:cubicBezTo>
                  <a:cubicBezTo>
                    <a:pt x="3422" y="593"/>
                    <a:pt x="3404" y="601"/>
                    <a:pt x="3397" y="585"/>
                  </a:cubicBezTo>
                  <a:cubicBezTo>
                    <a:pt x="3390" y="568"/>
                    <a:pt x="3401" y="564"/>
                    <a:pt x="3436" y="564"/>
                  </a:cubicBezTo>
                  <a:cubicBezTo>
                    <a:pt x="3471" y="564"/>
                    <a:pt x="3513" y="576"/>
                    <a:pt x="3513" y="576"/>
                  </a:cubicBezTo>
                  <a:cubicBezTo>
                    <a:pt x="3513" y="576"/>
                    <a:pt x="3556" y="560"/>
                    <a:pt x="3566" y="556"/>
                  </a:cubicBezTo>
                  <a:cubicBezTo>
                    <a:pt x="3573" y="553"/>
                    <a:pt x="3597" y="549"/>
                    <a:pt x="3612" y="537"/>
                  </a:cubicBezTo>
                  <a:cubicBezTo>
                    <a:pt x="3625" y="529"/>
                    <a:pt x="3634" y="519"/>
                    <a:pt x="3629" y="501"/>
                  </a:cubicBezTo>
                  <a:cubicBezTo>
                    <a:pt x="3621" y="474"/>
                    <a:pt x="3601" y="467"/>
                    <a:pt x="3586" y="460"/>
                  </a:cubicBezTo>
                  <a:cubicBezTo>
                    <a:pt x="3571" y="460"/>
                    <a:pt x="3571" y="460"/>
                    <a:pt x="3571" y="460"/>
                  </a:cubicBezTo>
                  <a:cubicBezTo>
                    <a:pt x="3569" y="459"/>
                    <a:pt x="3567" y="457"/>
                    <a:pt x="3566" y="456"/>
                  </a:cubicBezTo>
                  <a:cubicBezTo>
                    <a:pt x="3556" y="443"/>
                    <a:pt x="3587" y="427"/>
                    <a:pt x="3605" y="418"/>
                  </a:cubicBezTo>
                  <a:cubicBezTo>
                    <a:pt x="3622" y="410"/>
                    <a:pt x="3672" y="418"/>
                    <a:pt x="3672" y="418"/>
                  </a:cubicBezTo>
                  <a:cubicBezTo>
                    <a:pt x="3672" y="418"/>
                    <a:pt x="3703" y="422"/>
                    <a:pt x="3703" y="406"/>
                  </a:cubicBezTo>
                  <a:cubicBezTo>
                    <a:pt x="3703" y="406"/>
                    <a:pt x="3703" y="405"/>
                    <a:pt x="3703" y="405"/>
                  </a:cubicBezTo>
                  <a:cubicBezTo>
                    <a:pt x="3709" y="405"/>
                    <a:pt x="3709" y="405"/>
                    <a:pt x="3709" y="405"/>
                  </a:cubicBezTo>
                  <a:cubicBezTo>
                    <a:pt x="3709" y="404"/>
                    <a:pt x="3710" y="403"/>
                    <a:pt x="3710" y="402"/>
                  </a:cubicBezTo>
                  <a:cubicBezTo>
                    <a:pt x="3710" y="393"/>
                    <a:pt x="3708" y="383"/>
                    <a:pt x="3709" y="377"/>
                  </a:cubicBezTo>
                  <a:cubicBezTo>
                    <a:pt x="3711" y="378"/>
                    <a:pt x="3714" y="379"/>
                    <a:pt x="3718" y="381"/>
                  </a:cubicBezTo>
                  <a:cubicBezTo>
                    <a:pt x="3739" y="393"/>
                    <a:pt x="3718" y="431"/>
                    <a:pt x="3749" y="422"/>
                  </a:cubicBezTo>
                  <a:cubicBezTo>
                    <a:pt x="3781" y="414"/>
                    <a:pt x="3788" y="422"/>
                    <a:pt x="3806" y="435"/>
                  </a:cubicBezTo>
                  <a:cubicBezTo>
                    <a:pt x="3822" y="446"/>
                    <a:pt x="3805" y="490"/>
                    <a:pt x="3789" y="503"/>
                  </a:cubicBezTo>
                  <a:cubicBezTo>
                    <a:pt x="3783" y="505"/>
                    <a:pt x="3778" y="508"/>
                    <a:pt x="3773" y="512"/>
                  </a:cubicBezTo>
                  <a:cubicBezTo>
                    <a:pt x="3758" y="520"/>
                    <a:pt x="3747" y="531"/>
                    <a:pt x="3777" y="535"/>
                  </a:cubicBezTo>
                  <a:cubicBezTo>
                    <a:pt x="3816" y="539"/>
                    <a:pt x="3844" y="539"/>
                    <a:pt x="3844" y="539"/>
                  </a:cubicBezTo>
                  <a:cubicBezTo>
                    <a:pt x="3844" y="539"/>
                    <a:pt x="3846" y="537"/>
                    <a:pt x="3848" y="535"/>
                  </a:cubicBezTo>
                  <a:cubicBezTo>
                    <a:pt x="3850" y="535"/>
                    <a:pt x="3851" y="535"/>
                    <a:pt x="3851" y="535"/>
                  </a:cubicBezTo>
                  <a:cubicBezTo>
                    <a:pt x="3851" y="535"/>
                    <a:pt x="3875" y="506"/>
                    <a:pt x="3886" y="481"/>
                  </a:cubicBezTo>
                  <a:cubicBezTo>
                    <a:pt x="3888" y="477"/>
                    <a:pt x="3889" y="475"/>
                    <a:pt x="3891" y="472"/>
                  </a:cubicBezTo>
                  <a:cubicBezTo>
                    <a:pt x="3901" y="470"/>
                    <a:pt x="3912" y="479"/>
                    <a:pt x="3922" y="485"/>
                  </a:cubicBezTo>
                  <a:cubicBezTo>
                    <a:pt x="3933" y="492"/>
                    <a:pt x="3970" y="501"/>
                    <a:pt x="3957" y="513"/>
                  </a:cubicBezTo>
                  <a:cubicBezTo>
                    <a:pt x="3954" y="515"/>
                    <a:pt x="3951" y="516"/>
                    <a:pt x="3946" y="518"/>
                  </a:cubicBezTo>
                  <a:cubicBezTo>
                    <a:pt x="3930" y="524"/>
                    <a:pt x="3918" y="529"/>
                    <a:pt x="3909" y="536"/>
                  </a:cubicBezTo>
                  <a:cubicBezTo>
                    <a:pt x="3909" y="536"/>
                    <a:pt x="3909" y="536"/>
                    <a:pt x="3909" y="536"/>
                  </a:cubicBezTo>
                  <a:cubicBezTo>
                    <a:pt x="3909" y="536"/>
                    <a:pt x="3908" y="536"/>
                    <a:pt x="3908" y="536"/>
                  </a:cubicBezTo>
                  <a:cubicBezTo>
                    <a:pt x="3885" y="550"/>
                    <a:pt x="3877" y="565"/>
                    <a:pt x="3869" y="581"/>
                  </a:cubicBezTo>
                  <a:cubicBezTo>
                    <a:pt x="3865" y="588"/>
                    <a:pt x="3862" y="594"/>
                    <a:pt x="3858" y="599"/>
                  </a:cubicBezTo>
                  <a:cubicBezTo>
                    <a:pt x="3850" y="603"/>
                    <a:pt x="3838" y="603"/>
                    <a:pt x="3816" y="597"/>
                  </a:cubicBezTo>
                  <a:cubicBezTo>
                    <a:pt x="3789" y="597"/>
                    <a:pt x="3789" y="597"/>
                    <a:pt x="3789" y="597"/>
                  </a:cubicBezTo>
                  <a:cubicBezTo>
                    <a:pt x="3773" y="594"/>
                    <a:pt x="3759" y="594"/>
                    <a:pt x="3750" y="597"/>
                  </a:cubicBezTo>
                  <a:cubicBezTo>
                    <a:pt x="3745" y="597"/>
                    <a:pt x="3745" y="597"/>
                    <a:pt x="3745" y="597"/>
                  </a:cubicBezTo>
                  <a:cubicBezTo>
                    <a:pt x="3744" y="598"/>
                    <a:pt x="3744" y="599"/>
                    <a:pt x="3743" y="600"/>
                  </a:cubicBezTo>
                  <a:cubicBezTo>
                    <a:pt x="3737" y="603"/>
                    <a:pt x="3731" y="607"/>
                    <a:pt x="3728" y="614"/>
                  </a:cubicBezTo>
                  <a:cubicBezTo>
                    <a:pt x="3718" y="635"/>
                    <a:pt x="3725" y="701"/>
                    <a:pt x="3742" y="693"/>
                  </a:cubicBezTo>
                  <a:cubicBezTo>
                    <a:pt x="3760" y="685"/>
                    <a:pt x="3777" y="685"/>
                    <a:pt x="3799" y="676"/>
                  </a:cubicBezTo>
                  <a:cubicBezTo>
                    <a:pt x="3820" y="668"/>
                    <a:pt x="3904" y="685"/>
                    <a:pt x="3925" y="680"/>
                  </a:cubicBezTo>
                  <a:cubicBezTo>
                    <a:pt x="3946" y="676"/>
                    <a:pt x="3981" y="722"/>
                    <a:pt x="3992" y="714"/>
                  </a:cubicBezTo>
                  <a:cubicBezTo>
                    <a:pt x="4003" y="705"/>
                    <a:pt x="4024" y="730"/>
                    <a:pt x="4045" y="747"/>
                  </a:cubicBezTo>
                  <a:cubicBezTo>
                    <a:pt x="4052" y="753"/>
                    <a:pt x="4056" y="750"/>
                    <a:pt x="4059" y="746"/>
                  </a:cubicBezTo>
                  <a:cubicBezTo>
                    <a:pt x="4064" y="745"/>
                    <a:pt x="4067" y="740"/>
                    <a:pt x="4071" y="735"/>
                  </a:cubicBezTo>
                  <a:cubicBezTo>
                    <a:pt x="4069" y="735"/>
                    <a:pt x="4069" y="735"/>
                    <a:pt x="4069" y="735"/>
                  </a:cubicBezTo>
                  <a:cubicBezTo>
                    <a:pt x="4075" y="730"/>
                    <a:pt x="4083" y="730"/>
                    <a:pt x="4098" y="743"/>
                  </a:cubicBezTo>
                  <a:cubicBezTo>
                    <a:pt x="4136" y="776"/>
                    <a:pt x="4115" y="776"/>
                    <a:pt x="4136" y="776"/>
                  </a:cubicBezTo>
                  <a:cubicBezTo>
                    <a:pt x="4158" y="776"/>
                    <a:pt x="4203" y="780"/>
                    <a:pt x="4203" y="780"/>
                  </a:cubicBezTo>
                  <a:cubicBezTo>
                    <a:pt x="4203" y="780"/>
                    <a:pt x="4204" y="778"/>
                    <a:pt x="4204" y="775"/>
                  </a:cubicBezTo>
                  <a:cubicBezTo>
                    <a:pt x="4208" y="776"/>
                    <a:pt x="4210" y="776"/>
                    <a:pt x="4210" y="776"/>
                  </a:cubicBezTo>
                  <a:cubicBezTo>
                    <a:pt x="4210" y="776"/>
                    <a:pt x="4212" y="758"/>
                    <a:pt x="4223" y="748"/>
                  </a:cubicBezTo>
                  <a:cubicBezTo>
                    <a:pt x="4228" y="746"/>
                    <a:pt x="4234" y="745"/>
                    <a:pt x="4242" y="747"/>
                  </a:cubicBezTo>
                  <a:cubicBezTo>
                    <a:pt x="4274" y="754"/>
                    <a:pt x="4303" y="792"/>
                    <a:pt x="4305" y="774"/>
                  </a:cubicBezTo>
                  <a:cubicBezTo>
                    <a:pt x="4310" y="776"/>
                    <a:pt x="4313" y="774"/>
                    <a:pt x="4312" y="763"/>
                  </a:cubicBezTo>
                  <a:cubicBezTo>
                    <a:pt x="4311" y="753"/>
                    <a:pt x="4311" y="744"/>
                    <a:pt x="4310" y="735"/>
                  </a:cubicBezTo>
                  <a:cubicBezTo>
                    <a:pt x="4304" y="735"/>
                    <a:pt x="4304" y="735"/>
                    <a:pt x="4304" y="735"/>
                  </a:cubicBezTo>
                  <a:cubicBezTo>
                    <a:pt x="4302" y="716"/>
                    <a:pt x="4299" y="700"/>
                    <a:pt x="4281" y="685"/>
                  </a:cubicBezTo>
                  <a:cubicBezTo>
                    <a:pt x="4279" y="683"/>
                    <a:pt x="4277" y="681"/>
                    <a:pt x="4275" y="680"/>
                  </a:cubicBezTo>
                  <a:cubicBezTo>
                    <a:pt x="4287" y="680"/>
                    <a:pt x="4287" y="680"/>
                    <a:pt x="4287" y="680"/>
                  </a:cubicBezTo>
                  <a:cubicBezTo>
                    <a:pt x="4258" y="655"/>
                    <a:pt x="4213" y="639"/>
                    <a:pt x="4206" y="626"/>
                  </a:cubicBezTo>
                  <a:cubicBezTo>
                    <a:pt x="4201" y="617"/>
                    <a:pt x="4196" y="606"/>
                    <a:pt x="4198" y="597"/>
                  </a:cubicBezTo>
                  <a:cubicBezTo>
                    <a:pt x="4194" y="597"/>
                    <a:pt x="4194" y="597"/>
                    <a:pt x="4194" y="597"/>
                  </a:cubicBezTo>
                  <a:cubicBezTo>
                    <a:pt x="4194" y="596"/>
                    <a:pt x="4195" y="594"/>
                    <a:pt x="4196" y="593"/>
                  </a:cubicBezTo>
                  <a:cubicBezTo>
                    <a:pt x="4207" y="585"/>
                    <a:pt x="4256" y="597"/>
                    <a:pt x="4284" y="618"/>
                  </a:cubicBezTo>
                  <a:cubicBezTo>
                    <a:pt x="4313" y="639"/>
                    <a:pt x="4337" y="660"/>
                    <a:pt x="4358" y="643"/>
                  </a:cubicBezTo>
                  <a:cubicBezTo>
                    <a:pt x="4360" y="642"/>
                    <a:pt x="4361" y="641"/>
                    <a:pt x="4363" y="640"/>
                  </a:cubicBezTo>
                  <a:cubicBezTo>
                    <a:pt x="4364" y="639"/>
                    <a:pt x="4364" y="639"/>
                    <a:pt x="4365" y="639"/>
                  </a:cubicBezTo>
                  <a:cubicBezTo>
                    <a:pt x="4369" y="636"/>
                    <a:pt x="4373" y="633"/>
                    <a:pt x="4377" y="631"/>
                  </a:cubicBezTo>
                  <a:cubicBezTo>
                    <a:pt x="4387" y="624"/>
                    <a:pt x="4398" y="619"/>
                    <a:pt x="4405" y="613"/>
                  </a:cubicBezTo>
                  <a:cubicBezTo>
                    <a:pt x="4412" y="609"/>
                    <a:pt x="4418" y="606"/>
                    <a:pt x="4421" y="601"/>
                  </a:cubicBezTo>
                  <a:cubicBezTo>
                    <a:pt x="4422" y="600"/>
                    <a:pt x="4423" y="599"/>
                    <a:pt x="4424" y="597"/>
                  </a:cubicBezTo>
                  <a:cubicBezTo>
                    <a:pt x="4421" y="597"/>
                    <a:pt x="4421" y="597"/>
                    <a:pt x="4421" y="597"/>
                  </a:cubicBezTo>
                  <a:cubicBezTo>
                    <a:pt x="4433" y="581"/>
                    <a:pt x="4450" y="556"/>
                    <a:pt x="4450" y="556"/>
                  </a:cubicBezTo>
                  <a:cubicBezTo>
                    <a:pt x="4450" y="556"/>
                    <a:pt x="4417" y="550"/>
                    <a:pt x="4386" y="542"/>
                  </a:cubicBezTo>
                  <a:cubicBezTo>
                    <a:pt x="4410" y="542"/>
                    <a:pt x="4410" y="542"/>
                    <a:pt x="4410" y="542"/>
                  </a:cubicBezTo>
                  <a:cubicBezTo>
                    <a:pt x="4380" y="536"/>
                    <a:pt x="4344" y="525"/>
                    <a:pt x="4337" y="514"/>
                  </a:cubicBezTo>
                  <a:cubicBezTo>
                    <a:pt x="4323" y="493"/>
                    <a:pt x="4273" y="464"/>
                    <a:pt x="4259" y="464"/>
                  </a:cubicBezTo>
                  <a:cubicBezTo>
                    <a:pt x="4246" y="464"/>
                    <a:pt x="4213" y="488"/>
                    <a:pt x="4197" y="460"/>
                  </a:cubicBezTo>
                  <a:cubicBezTo>
                    <a:pt x="4188" y="460"/>
                    <a:pt x="4188" y="460"/>
                    <a:pt x="4188" y="460"/>
                  </a:cubicBezTo>
                  <a:cubicBezTo>
                    <a:pt x="4187" y="459"/>
                    <a:pt x="4186" y="458"/>
                    <a:pt x="4186" y="456"/>
                  </a:cubicBezTo>
                  <a:cubicBezTo>
                    <a:pt x="4180" y="439"/>
                    <a:pt x="4177" y="421"/>
                    <a:pt x="4174" y="405"/>
                  </a:cubicBezTo>
                  <a:cubicBezTo>
                    <a:pt x="4181" y="405"/>
                    <a:pt x="4181" y="405"/>
                    <a:pt x="4181" y="405"/>
                  </a:cubicBezTo>
                  <a:cubicBezTo>
                    <a:pt x="4176" y="380"/>
                    <a:pt x="4173" y="358"/>
                    <a:pt x="4164" y="356"/>
                  </a:cubicBezTo>
                  <a:cubicBezTo>
                    <a:pt x="4153" y="352"/>
                    <a:pt x="4056" y="336"/>
                    <a:pt x="4007" y="323"/>
                  </a:cubicBezTo>
                  <a:cubicBezTo>
                    <a:pt x="3985" y="323"/>
                    <a:pt x="3985" y="323"/>
                    <a:pt x="3985" y="323"/>
                  </a:cubicBezTo>
                  <a:cubicBezTo>
                    <a:pt x="3981" y="321"/>
                    <a:pt x="3977" y="320"/>
                    <a:pt x="3975" y="318"/>
                  </a:cubicBezTo>
                  <a:cubicBezTo>
                    <a:pt x="3957" y="308"/>
                    <a:pt x="3897" y="287"/>
                    <a:pt x="3859" y="268"/>
                  </a:cubicBezTo>
                  <a:cubicBezTo>
                    <a:pt x="3874" y="268"/>
                    <a:pt x="3874" y="268"/>
                    <a:pt x="3874" y="268"/>
                  </a:cubicBezTo>
                  <a:cubicBezTo>
                    <a:pt x="3862" y="262"/>
                    <a:pt x="3851" y="257"/>
                    <a:pt x="3844" y="252"/>
                  </a:cubicBezTo>
                  <a:cubicBezTo>
                    <a:pt x="3812" y="231"/>
                    <a:pt x="3766" y="202"/>
                    <a:pt x="3738" y="202"/>
                  </a:cubicBezTo>
                  <a:cubicBezTo>
                    <a:pt x="3710" y="202"/>
                    <a:pt x="3594" y="219"/>
                    <a:pt x="3573" y="214"/>
                  </a:cubicBezTo>
                  <a:cubicBezTo>
                    <a:pt x="3552" y="210"/>
                    <a:pt x="3488" y="223"/>
                    <a:pt x="3464" y="227"/>
                  </a:cubicBezTo>
                  <a:cubicBezTo>
                    <a:pt x="3460" y="227"/>
                    <a:pt x="3459" y="229"/>
                    <a:pt x="3458" y="231"/>
                  </a:cubicBezTo>
                  <a:cubicBezTo>
                    <a:pt x="3458" y="231"/>
                    <a:pt x="3457" y="231"/>
                    <a:pt x="3457" y="231"/>
                  </a:cubicBezTo>
                  <a:cubicBezTo>
                    <a:pt x="3432" y="235"/>
                    <a:pt x="3489" y="289"/>
                    <a:pt x="3436" y="302"/>
                  </a:cubicBezTo>
                  <a:cubicBezTo>
                    <a:pt x="3386" y="314"/>
                    <a:pt x="3390" y="321"/>
                    <a:pt x="3399" y="268"/>
                  </a:cubicBezTo>
                  <a:cubicBezTo>
                    <a:pt x="3405" y="268"/>
                    <a:pt x="3405" y="268"/>
                    <a:pt x="3405" y="268"/>
                  </a:cubicBezTo>
                  <a:cubicBezTo>
                    <a:pt x="3406" y="264"/>
                    <a:pt x="3406" y="261"/>
                    <a:pt x="3407" y="256"/>
                  </a:cubicBezTo>
                  <a:cubicBezTo>
                    <a:pt x="3418" y="194"/>
                    <a:pt x="3372" y="177"/>
                    <a:pt x="3326" y="202"/>
                  </a:cubicBezTo>
                  <a:cubicBezTo>
                    <a:pt x="3298" y="217"/>
                    <a:pt x="3261" y="229"/>
                    <a:pt x="3239" y="243"/>
                  </a:cubicBezTo>
                  <a:cubicBezTo>
                    <a:pt x="3221" y="253"/>
                    <a:pt x="3210" y="264"/>
                    <a:pt x="3218" y="277"/>
                  </a:cubicBezTo>
                  <a:cubicBezTo>
                    <a:pt x="3235" y="306"/>
                    <a:pt x="3214" y="327"/>
                    <a:pt x="3249" y="356"/>
                  </a:cubicBezTo>
                  <a:cubicBezTo>
                    <a:pt x="3284" y="385"/>
                    <a:pt x="3299" y="393"/>
                    <a:pt x="3344" y="389"/>
                  </a:cubicBezTo>
                  <a:cubicBezTo>
                    <a:pt x="3390" y="385"/>
                    <a:pt x="3436" y="398"/>
                    <a:pt x="3436" y="398"/>
                  </a:cubicBezTo>
                  <a:cubicBezTo>
                    <a:pt x="3436" y="398"/>
                    <a:pt x="3436" y="447"/>
                    <a:pt x="3418" y="456"/>
                  </a:cubicBezTo>
                  <a:cubicBezTo>
                    <a:pt x="3415" y="458"/>
                    <a:pt x="3411" y="459"/>
                    <a:pt x="3406" y="460"/>
                  </a:cubicBezTo>
                  <a:cubicBezTo>
                    <a:pt x="3400" y="460"/>
                    <a:pt x="3400" y="460"/>
                    <a:pt x="3400" y="460"/>
                  </a:cubicBezTo>
                  <a:cubicBezTo>
                    <a:pt x="3393" y="462"/>
                    <a:pt x="3387" y="465"/>
                    <a:pt x="3381" y="470"/>
                  </a:cubicBezTo>
                  <a:cubicBezTo>
                    <a:pt x="3374" y="474"/>
                    <a:pt x="3368" y="480"/>
                    <a:pt x="3365" y="489"/>
                  </a:cubicBezTo>
                  <a:cubicBezTo>
                    <a:pt x="3363" y="498"/>
                    <a:pt x="3357" y="505"/>
                    <a:pt x="3350" y="510"/>
                  </a:cubicBezTo>
                  <a:cubicBezTo>
                    <a:pt x="3340" y="516"/>
                    <a:pt x="3330" y="516"/>
                    <a:pt x="3330" y="510"/>
                  </a:cubicBezTo>
                  <a:cubicBezTo>
                    <a:pt x="3330" y="501"/>
                    <a:pt x="3338" y="480"/>
                    <a:pt x="3335" y="460"/>
                  </a:cubicBezTo>
                  <a:cubicBezTo>
                    <a:pt x="3328" y="460"/>
                    <a:pt x="3328" y="460"/>
                    <a:pt x="3328" y="460"/>
                  </a:cubicBezTo>
                  <a:cubicBezTo>
                    <a:pt x="3326" y="452"/>
                    <a:pt x="3323" y="445"/>
                    <a:pt x="3316" y="439"/>
                  </a:cubicBezTo>
                  <a:cubicBezTo>
                    <a:pt x="3292" y="418"/>
                    <a:pt x="3284" y="414"/>
                    <a:pt x="3256" y="435"/>
                  </a:cubicBezTo>
                  <a:cubicBezTo>
                    <a:pt x="3228" y="456"/>
                    <a:pt x="3225" y="464"/>
                    <a:pt x="3211" y="431"/>
                  </a:cubicBezTo>
                  <a:cubicBezTo>
                    <a:pt x="3207" y="422"/>
                    <a:pt x="3201" y="413"/>
                    <a:pt x="3194" y="405"/>
                  </a:cubicBezTo>
                  <a:cubicBezTo>
                    <a:pt x="3204" y="405"/>
                    <a:pt x="3204" y="405"/>
                    <a:pt x="3204" y="405"/>
                  </a:cubicBezTo>
                  <a:cubicBezTo>
                    <a:pt x="3186" y="382"/>
                    <a:pt x="3161" y="364"/>
                    <a:pt x="3161" y="364"/>
                  </a:cubicBezTo>
                  <a:cubicBezTo>
                    <a:pt x="3161" y="364"/>
                    <a:pt x="3146" y="343"/>
                    <a:pt x="3130" y="323"/>
                  </a:cubicBezTo>
                  <a:cubicBezTo>
                    <a:pt x="3120" y="323"/>
                    <a:pt x="3120" y="323"/>
                    <a:pt x="3120" y="323"/>
                  </a:cubicBezTo>
                  <a:cubicBezTo>
                    <a:pt x="3115" y="317"/>
                    <a:pt x="3110" y="311"/>
                    <a:pt x="3105" y="306"/>
                  </a:cubicBezTo>
                  <a:cubicBezTo>
                    <a:pt x="3084" y="285"/>
                    <a:pt x="3045" y="289"/>
                    <a:pt x="3042" y="310"/>
                  </a:cubicBezTo>
                  <a:cubicBezTo>
                    <a:pt x="3038" y="331"/>
                    <a:pt x="3049" y="352"/>
                    <a:pt x="3063" y="389"/>
                  </a:cubicBezTo>
                  <a:cubicBezTo>
                    <a:pt x="3074" y="420"/>
                    <a:pt x="3080" y="458"/>
                    <a:pt x="3068" y="472"/>
                  </a:cubicBezTo>
                  <a:cubicBezTo>
                    <a:pt x="3067" y="473"/>
                    <a:pt x="3066" y="474"/>
                    <a:pt x="3065" y="474"/>
                  </a:cubicBezTo>
                  <a:cubicBezTo>
                    <a:pt x="3059" y="475"/>
                    <a:pt x="3055" y="477"/>
                    <a:pt x="3051" y="480"/>
                  </a:cubicBezTo>
                  <a:cubicBezTo>
                    <a:pt x="3038" y="487"/>
                    <a:pt x="3035" y="502"/>
                    <a:pt x="3024" y="512"/>
                  </a:cubicBezTo>
                  <a:cubicBezTo>
                    <a:pt x="3023" y="513"/>
                    <a:pt x="3022" y="513"/>
                    <a:pt x="3020" y="514"/>
                  </a:cubicBezTo>
                  <a:cubicBezTo>
                    <a:pt x="2995" y="522"/>
                    <a:pt x="2985" y="501"/>
                    <a:pt x="2985" y="468"/>
                  </a:cubicBezTo>
                  <a:cubicBezTo>
                    <a:pt x="2985" y="465"/>
                    <a:pt x="2984" y="463"/>
                    <a:pt x="2984" y="460"/>
                  </a:cubicBezTo>
                  <a:cubicBezTo>
                    <a:pt x="2977" y="460"/>
                    <a:pt x="2977" y="460"/>
                    <a:pt x="2977" y="460"/>
                  </a:cubicBezTo>
                  <a:cubicBezTo>
                    <a:pt x="2976" y="437"/>
                    <a:pt x="2972" y="418"/>
                    <a:pt x="2973" y="405"/>
                  </a:cubicBezTo>
                  <a:cubicBezTo>
                    <a:pt x="2979" y="405"/>
                    <a:pt x="2979" y="405"/>
                    <a:pt x="2979" y="405"/>
                  </a:cubicBezTo>
                  <a:cubicBezTo>
                    <a:pt x="2979" y="400"/>
                    <a:pt x="2980" y="396"/>
                    <a:pt x="2981" y="393"/>
                  </a:cubicBezTo>
                  <a:cubicBezTo>
                    <a:pt x="2988" y="381"/>
                    <a:pt x="2953" y="402"/>
                    <a:pt x="2918" y="393"/>
                  </a:cubicBezTo>
                  <a:cubicBezTo>
                    <a:pt x="2901" y="389"/>
                    <a:pt x="2886" y="393"/>
                    <a:pt x="2878" y="400"/>
                  </a:cubicBezTo>
                  <a:cubicBezTo>
                    <a:pt x="2864" y="406"/>
                    <a:pt x="2861" y="419"/>
                    <a:pt x="2883" y="427"/>
                  </a:cubicBezTo>
                  <a:cubicBezTo>
                    <a:pt x="2914" y="438"/>
                    <a:pt x="2923" y="477"/>
                    <a:pt x="2904" y="495"/>
                  </a:cubicBezTo>
                  <a:cubicBezTo>
                    <a:pt x="2903" y="496"/>
                    <a:pt x="2902" y="497"/>
                    <a:pt x="2900" y="497"/>
                  </a:cubicBezTo>
                  <a:cubicBezTo>
                    <a:pt x="2869" y="510"/>
                    <a:pt x="2749" y="497"/>
                    <a:pt x="2710" y="497"/>
                  </a:cubicBezTo>
                  <a:cubicBezTo>
                    <a:pt x="2671" y="497"/>
                    <a:pt x="2615" y="510"/>
                    <a:pt x="2605" y="485"/>
                  </a:cubicBezTo>
                  <a:cubicBezTo>
                    <a:pt x="2600" y="475"/>
                    <a:pt x="2604" y="467"/>
                    <a:pt x="2612" y="460"/>
                  </a:cubicBezTo>
                  <a:cubicBezTo>
                    <a:pt x="2611" y="460"/>
                    <a:pt x="2611" y="460"/>
                    <a:pt x="2611" y="460"/>
                  </a:cubicBezTo>
                  <a:cubicBezTo>
                    <a:pt x="2624" y="452"/>
                    <a:pt x="2641" y="447"/>
                    <a:pt x="2654" y="447"/>
                  </a:cubicBezTo>
                  <a:cubicBezTo>
                    <a:pt x="2679" y="447"/>
                    <a:pt x="2753" y="452"/>
                    <a:pt x="2781" y="406"/>
                  </a:cubicBezTo>
                  <a:cubicBezTo>
                    <a:pt x="2781" y="406"/>
                    <a:pt x="2781" y="405"/>
                    <a:pt x="2781" y="405"/>
                  </a:cubicBezTo>
                  <a:cubicBezTo>
                    <a:pt x="2785" y="405"/>
                    <a:pt x="2785" y="405"/>
                    <a:pt x="2785" y="405"/>
                  </a:cubicBezTo>
                  <a:cubicBezTo>
                    <a:pt x="2785" y="404"/>
                    <a:pt x="2787" y="403"/>
                    <a:pt x="2788" y="402"/>
                  </a:cubicBezTo>
                  <a:cubicBezTo>
                    <a:pt x="2816" y="356"/>
                    <a:pt x="2752" y="348"/>
                    <a:pt x="2724" y="348"/>
                  </a:cubicBezTo>
                  <a:cubicBezTo>
                    <a:pt x="2704" y="348"/>
                    <a:pt x="2687" y="341"/>
                    <a:pt x="2667" y="323"/>
                  </a:cubicBezTo>
                  <a:cubicBezTo>
                    <a:pt x="2656" y="323"/>
                    <a:pt x="2656" y="323"/>
                    <a:pt x="2656" y="323"/>
                  </a:cubicBezTo>
                  <a:cubicBezTo>
                    <a:pt x="2650" y="317"/>
                    <a:pt x="2644" y="310"/>
                    <a:pt x="2637" y="302"/>
                  </a:cubicBezTo>
                  <a:cubicBezTo>
                    <a:pt x="2626" y="289"/>
                    <a:pt x="2625" y="278"/>
                    <a:pt x="2628" y="268"/>
                  </a:cubicBezTo>
                  <a:cubicBezTo>
                    <a:pt x="2634" y="268"/>
                    <a:pt x="2634" y="268"/>
                    <a:pt x="2634" y="268"/>
                  </a:cubicBezTo>
                  <a:cubicBezTo>
                    <a:pt x="2638" y="246"/>
                    <a:pt x="2662" y="230"/>
                    <a:pt x="2657" y="219"/>
                  </a:cubicBezTo>
                  <a:cubicBezTo>
                    <a:pt x="2650" y="202"/>
                    <a:pt x="2615" y="214"/>
                    <a:pt x="2583" y="214"/>
                  </a:cubicBezTo>
                  <a:cubicBezTo>
                    <a:pt x="2566" y="214"/>
                    <a:pt x="2544" y="206"/>
                    <a:pt x="2527" y="204"/>
                  </a:cubicBezTo>
                  <a:cubicBezTo>
                    <a:pt x="2541" y="204"/>
                    <a:pt x="2552" y="203"/>
                    <a:pt x="2556" y="197"/>
                  </a:cubicBezTo>
                  <a:cubicBezTo>
                    <a:pt x="2560" y="196"/>
                    <a:pt x="2562" y="195"/>
                    <a:pt x="2563" y="192"/>
                  </a:cubicBezTo>
                  <a:cubicBezTo>
                    <a:pt x="2565" y="190"/>
                    <a:pt x="2567" y="188"/>
                    <a:pt x="2568" y="186"/>
                  </a:cubicBezTo>
                  <a:cubicBezTo>
                    <a:pt x="2565" y="186"/>
                    <a:pt x="2565" y="186"/>
                    <a:pt x="2565" y="186"/>
                  </a:cubicBezTo>
                  <a:cubicBezTo>
                    <a:pt x="2574" y="177"/>
                    <a:pt x="2586" y="173"/>
                    <a:pt x="2587" y="160"/>
                  </a:cubicBezTo>
                  <a:cubicBezTo>
                    <a:pt x="2588" y="154"/>
                    <a:pt x="2591" y="143"/>
                    <a:pt x="2593" y="131"/>
                  </a:cubicBezTo>
                  <a:cubicBezTo>
                    <a:pt x="2599" y="131"/>
                    <a:pt x="2599" y="131"/>
                    <a:pt x="2599" y="131"/>
                  </a:cubicBezTo>
                  <a:cubicBezTo>
                    <a:pt x="2603" y="110"/>
                    <a:pt x="2608" y="87"/>
                    <a:pt x="2608" y="87"/>
                  </a:cubicBezTo>
                  <a:cubicBezTo>
                    <a:pt x="2608" y="87"/>
                    <a:pt x="2594" y="56"/>
                    <a:pt x="2570" y="70"/>
                  </a:cubicBezTo>
                  <a:cubicBezTo>
                    <a:pt x="2547" y="84"/>
                    <a:pt x="2540" y="92"/>
                    <a:pt x="2519" y="87"/>
                  </a:cubicBezTo>
                  <a:cubicBezTo>
                    <a:pt x="2503" y="83"/>
                    <a:pt x="2499" y="58"/>
                    <a:pt x="2483" y="48"/>
                  </a:cubicBezTo>
                  <a:cubicBezTo>
                    <a:pt x="2450" y="48"/>
                    <a:pt x="2450" y="48"/>
                    <a:pt x="2450" y="48"/>
                  </a:cubicBezTo>
                  <a:cubicBezTo>
                    <a:pt x="2444" y="51"/>
                    <a:pt x="2439" y="53"/>
                    <a:pt x="2434" y="57"/>
                  </a:cubicBezTo>
                  <a:cubicBezTo>
                    <a:pt x="2413" y="68"/>
                    <a:pt x="2407" y="85"/>
                    <a:pt x="2397" y="94"/>
                  </a:cubicBezTo>
                  <a:cubicBezTo>
                    <a:pt x="2396" y="95"/>
                    <a:pt x="2394" y="96"/>
                    <a:pt x="2392" y="98"/>
                  </a:cubicBezTo>
                  <a:cubicBezTo>
                    <a:pt x="2379" y="104"/>
                    <a:pt x="2364" y="107"/>
                    <a:pt x="2357" y="104"/>
                  </a:cubicBezTo>
                  <a:cubicBezTo>
                    <a:pt x="2348" y="98"/>
                    <a:pt x="2294" y="62"/>
                    <a:pt x="2294" y="62"/>
                  </a:cubicBezTo>
                  <a:cubicBezTo>
                    <a:pt x="2294" y="62"/>
                    <a:pt x="2221" y="58"/>
                    <a:pt x="2190" y="48"/>
                  </a:cubicBezTo>
                  <a:cubicBezTo>
                    <a:pt x="2174" y="48"/>
                    <a:pt x="2174" y="48"/>
                    <a:pt x="2174" y="48"/>
                  </a:cubicBezTo>
                  <a:cubicBezTo>
                    <a:pt x="2172" y="47"/>
                    <a:pt x="2170" y="46"/>
                    <a:pt x="2170" y="44"/>
                  </a:cubicBezTo>
                  <a:cubicBezTo>
                    <a:pt x="2165" y="27"/>
                    <a:pt x="2146" y="0"/>
                    <a:pt x="2094" y="5"/>
                  </a:cubicBezTo>
                  <a:cubicBezTo>
                    <a:pt x="2043" y="11"/>
                    <a:pt x="1954" y="47"/>
                    <a:pt x="1940" y="47"/>
                  </a:cubicBezTo>
                  <a:cubicBezTo>
                    <a:pt x="1929" y="47"/>
                    <a:pt x="1945" y="67"/>
                    <a:pt x="1943" y="76"/>
                  </a:cubicBezTo>
                  <a:cubicBezTo>
                    <a:pt x="1929" y="76"/>
                    <a:pt x="1913" y="74"/>
                    <a:pt x="1903" y="84"/>
                  </a:cubicBezTo>
                  <a:cubicBezTo>
                    <a:pt x="1896" y="87"/>
                    <a:pt x="1891" y="92"/>
                    <a:pt x="1888" y="102"/>
                  </a:cubicBezTo>
                  <a:cubicBezTo>
                    <a:pt x="1883" y="119"/>
                    <a:pt x="1909" y="119"/>
                    <a:pt x="1940" y="119"/>
                  </a:cubicBezTo>
                  <a:cubicBezTo>
                    <a:pt x="1970" y="119"/>
                    <a:pt x="2019" y="119"/>
                    <a:pt x="2034" y="111"/>
                  </a:cubicBezTo>
                  <a:cubicBezTo>
                    <a:pt x="2048" y="102"/>
                    <a:pt x="2118" y="83"/>
                    <a:pt x="2116" y="108"/>
                  </a:cubicBezTo>
                  <a:cubicBezTo>
                    <a:pt x="2113" y="133"/>
                    <a:pt x="2144" y="172"/>
                    <a:pt x="2160" y="166"/>
                  </a:cubicBezTo>
                  <a:cubicBezTo>
                    <a:pt x="2177" y="160"/>
                    <a:pt x="2209" y="124"/>
                    <a:pt x="2226" y="138"/>
                  </a:cubicBezTo>
                  <a:cubicBezTo>
                    <a:pt x="2242" y="152"/>
                    <a:pt x="2245" y="185"/>
                    <a:pt x="2261" y="194"/>
                  </a:cubicBezTo>
                  <a:cubicBezTo>
                    <a:pt x="2278" y="202"/>
                    <a:pt x="2322" y="202"/>
                    <a:pt x="2343" y="194"/>
                  </a:cubicBezTo>
                  <a:cubicBezTo>
                    <a:pt x="2364" y="185"/>
                    <a:pt x="2423" y="185"/>
                    <a:pt x="2449" y="191"/>
                  </a:cubicBezTo>
                  <a:cubicBezTo>
                    <a:pt x="2463" y="194"/>
                    <a:pt x="2493" y="201"/>
                    <a:pt x="2518" y="203"/>
                  </a:cubicBezTo>
                  <a:cubicBezTo>
                    <a:pt x="2513" y="203"/>
                    <a:pt x="2508" y="204"/>
                    <a:pt x="2506" y="208"/>
                  </a:cubicBezTo>
                  <a:cubicBezTo>
                    <a:pt x="2500" y="210"/>
                    <a:pt x="2496" y="214"/>
                    <a:pt x="2496" y="223"/>
                  </a:cubicBezTo>
                  <a:cubicBezTo>
                    <a:pt x="2496" y="248"/>
                    <a:pt x="2518" y="308"/>
                    <a:pt x="2518" y="328"/>
                  </a:cubicBezTo>
                  <a:cubicBezTo>
                    <a:pt x="2518" y="327"/>
                    <a:pt x="2517" y="327"/>
                    <a:pt x="2517" y="327"/>
                  </a:cubicBezTo>
                  <a:cubicBezTo>
                    <a:pt x="2515" y="325"/>
                    <a:pt x="2514" y="324"/>
                    <a:pt x="2513" y="323"/>
                  </a:cubicBezTo>
                  <a:cubicBezTo>
                    <a:pt x="2502" y="323"/>
                    <a:pt x="2502" y="323"/>
                    <a:pt x="2502" y="323"/>
                  </a:cubicBezTo>
                  <a:cubicBezTo>
                    <a:pt x="2489" y="306"/>
                    <a:pt x="2487" y="287"/>
                    <a:pt x="2478" y="268"/>
                  </a:cubicBezTo>
                  <a:cubicBezTo>
                    <a:pt x="2486" y="268"/>
                    <a:pt x="2486" y="268"/>
                    <a:pt x="2486" y="268"/>
                  </a:cubicBezTo>
                  <a:cubicBezTo>
                    <a:pt x="2484" y="262"/>
                    <a:pt x="2481" y="257"/>
                    <a:pt x="2478" y="252"/>
                  </a:cubicBezTo>
                  <a:cubicBezTo>
                    <a:pt x="2460" y="227"/>
                    <a:pt x="2432" y="231"/>
                    <a:pt x="2397" y="235"/>
                  </a:cubicBezTo>
                  <a:cubicBezTo>
                    <a:pt x="2362" y="239"/>
                    <a:pt x="2302" y="252"/>
                    <a:pt x="2284" y="248"/>
                  </a:cubicBezTo>
                  <a:cubicBezTo>
                    <a:pt x="2267" y="244"/>
                    <a:pt x="2281" y="244"/>
                    <a:pt x="2242" y="223"/>
                  </a:cubicBezTo>
                  <a:cubicBezTo>
                    <a:pt x="2203" y="202"/>
                    <a:pt x="2186" y="206"/>
                    <a:pt x="2158" y="186"/>
                  </a:cubicBezTo>
                  <a:cubicBezTo>
                    <a:pt x="2146" y="186"/>
                    <a:pt x="2146" y="186"/>
                    <a:pt x="2146" y="186"/>
                  </a:cubicBezTo>
                  <a:cubicBezTo>
                    <a:pt x="2126" y="168"/>
                    <a:pt x="2144" y="160"/>
                    <a:pt x="2098" y="156"/>
                  </a:cubicBezTo>
                  <a:cubicBezTo>
                    <a:pt x="2049" y="152"/>
                    <a:pt x="2052" y="185"/>
                    <a:pt x="2003" y="177"/>
                  </a:cubicBezTo>
                  <a:cubicBezTo>
                    <a:pt x="1954" y="169"/>
                    <a:pt x="1940" y="181"/>
                    <a:pt x="1890" y="177"/>
                  </a:cubicBezTo>
                  <a:cubicBezTo>
                    <a:pt x="1841" y="173"/>
                    <a:pt x="1816" y="169"/>
                    <a:pt x="1809" y="198"/>
                  </a:cubicBezTo>
                  <a:cubicBezTo>
                    <a:pt x="1802" y="227"/>
                    <a:pt x="1788" y="277"/>
                    <a:pt x="1767" y="277"/>
                  </a:cubicBezTo>
                  <a:cubicBezTo>
                    <a:pt x="1746" y="277"/>
                    <a:pt x="1721" y="306"/>
                    <a:pt x="1788" y="310"/>
                  </a:cubicBezTo>
                  <a:cubicBezTo>
                    <a:pt x="1855" y="314"/>
                    <a:pt x="1816" y="352"/>
                    <a:pt x="1876" y="348"/>
                  </a:cubicBezTo>
                  <a:cubicBezTo>
                    <a:pt x="1926" y="344"/>
                    <a:pt x="1970" y="343"/>
                    <a:pt x="1992" y="324"/>
                  </a:cubicBezTo>
                  <a:cubicBezTo>
                    <a:pt x="1993" y="324"/>
                    <a:pt x="1994" y="323"/>
                    <a:pt x="1995" y="323"/>
                  </a:cubicBezTo>
                  <a:cubicBezTo>
                    <a:pt x="1994" y="323"/>
                    <a:pt x="1994" y="323"/>
                    <a:pt x="1994" y="323"/>
                  </a:cubicBezTo>
                  <a:cubicBezTo>
                    <a:pt x="1998" y="319"/>
                    <a:pt x="2001" y="315"/>
                    <a:pt x="2003" y="310"/>
                  </a:cubicBezTo>
                  <a:cubicBezTo>
                    <a:pt x="2017" y="277"/>
                    <a:pt x="2028" y="277"/>
                    <a:pt x="2035" y="289"/>
                  </a:cubicBezTo>
                  <a:cubicBezTo>
                    <a:pt x="2042" y="302"/>
                    <a:pt x="2094" y="377"/>
                    <a:pt x="2094" y="377"/>
                  </a:cubicBezTo>
                  <a:cubicBezTo>
                    <a:pt x="2094" y="377"/>
                    <a:pt x="2130" y="410"/>
                    <a:pt x="2144" y="418"/>
                  </a:cubicBezTo>
                  <a:cubicBezTo>
                    <a:pt x="2158" y="427"/>
                    <a:pt x="2130" y="464"/>
                    <a:pt x="2102" y="443"/>
                  </a:cubicBezTo>
                  <a:cubicBezTo>
                    <a:pt x="2073" y="422"/>
                    <a:pt x="2021" y="427"/>
                    <a:pt x="1999" y="406"/>
                  </a:cubicBezTo>
                  <a:cubicBezTo>
                    <a:pt x="1999" y="406"/>
                    <a:pt x="1999" y="405"/>
                    <a:pt x="1998" y="405"/>
                  </a:cubicBezTo>
                  <a:cubicBezTo>
                    <a:pt x="2011" y="405"/>
                    <a:pt x="2011" y="405"/>
                    <a:pt x="2011" y="405"/>
                  </a:cubicBezTo>
                  <a:cubicBezTo>
                    <a:pt x="2009" y="404"/>
                    <a:pt x="2007" y="403"/>
                    <a:pt x="2006" y="402"/>
                  </a:cubicBezTo>
                  <a:cubicBezTo>
                    <a:pt x="1985" y="381"/>
                    <a:pt x="1928" y="372"/>
                    <a:pt x="1903" y="376"/>
                  </a:cubicBezTo>
                  <a:cubicBezTo>
                    <a:pt x="1879" y="380"/>
                    <a:pt x="1798" y="373"/>
                    <a:pt x="1784" y="373"/>
                  </a:cubicBezTo>
                  <a:cubicBezTo>
                    <a:pt x="1780" y="373"/>
                    <a:pt x="1772" y="377"/>
                    <a:pt x="1764" y="382"/>
                  </a:cubicBezTo>
                  <a:cubicBezTo>
                    <a:pt x="1745" y="393"/>
                    <a:pt x="1718" y="418"/>
                    <a:pt x="1718" y="418"/>
                  </a:cubicBezTo>
                  <a:cubicBezTo>
                    <a:pt x="1718" y="418"/>
                    <a:pt x="1715" y="413"/>
                    <a:pt x="1711" y="405"/>
                  </a:cubicBezTo>
                  <a:cubicBezTo>
                    <a:pt x="1720" y="405"/>
                    <a:pt x="1720" y="405"/>
                    <a:pt x="1720" y="405"/>
                  </a:cubicBezTo>
                  <a:cubicBezTo>
                    <a:pt x="1714" y="394"/>
                    <a:pt x="1703" y="375"/>
                    <a:pt x="1696" y="364"/>
                  </a:cubicBezTo>
                  <a:cubicBezTo>
                    <a:pt x="1691" y="357"/>
                    <a:pt x="1685" y="359"/>
                    <a:pt x="1679" y="365"/>
                  </a:cubicBezTo>
                  <a:cubicBezTo>
                    <a:pt x="1672" y="368"/>
                    <a:pt x="1663" y="378"/>
                    <a:pt x="1656" y="384"/>
                  </a:cubicBezTo>
                  <a:cubicBezTo>
                    <a:pt x="1655" y="384"/>
                    <a:pt x="1655" y="385"/>
                    <a:pt x="1654" y="385"/>
                  </a:cubicBezTo>
                  <a:cubicBezTo>
                    <a:pt x="1640" y="389"/>
                    <a:pt x="1598" y="352"/>
                    <a:pt x="1555" y="368"/>
                  </a:cubicBezTo>
                  <a:cubicBezTo>
                    <a:pt x="1544" y="373"/>
                    <a:pt x="1536" y="378"/>
                    <a:pt x="1530" y="382"/>
                  </a:cubicBezTo>
                  <a:cubicBezTo>
                    <a:pt x="1525" y="385"/>
                    <a:pt x="1520" y="389"/>
                    <a:pt x="1516" y="392"/>
                  </a:cubicBezTo>
                  <a:cubicBezTo>
                    <a:pt x="1507" y="397"/>
                    <a:pt x="1496" y="399"/>
                    <a:pt x="1467" y="397"/>
                  </a:cubicBezTo>
                  <a:cubicBezTo>
                    <a:pt x="1408" y="393"/>
                    <a:pt x="1393" y="381"/>
                    <a:pt x="1372" y="385"/>
                  </a:cubicBezTo>
                  <a:cubicBezTo>
                    <a:pt x="1351" y="389"/>
                    <a:pt x="1351" y="389"/>
                    <a:pt x="1351" y="389"/>
                  </a:cubicBezTo>
                  <a:cubicBezTo>
                    <a:pt x="1351" y="389"/>
                    <a:pt x="1351" y="390"/>
                    <a:pt x="1351" y="392"/>
                  </a:cubicBezTo>
                  <a:cubicBezTo>
                    <a:pt x="1345" y="393"/>
                    <a:pt x="1345" y="393"/>
                    <a:pt x="1345" y="393"/>
                  </a:cubicBezTo>
                  <a:cubicBezTo>
                    <a:pt x="1345" y="393"/>
                    <a:pt x="1348" y="410"/>
                    <a:pt x="1323" y="427"/>
                  </a:cubicBezTo>
                  <a:cubicBezTo>
                    <a:pt x="1299" y="443"/>
                    <a:pt x="1281" y="464"/>
                    <a:pt x="1264" y="439"/>
                  </a:cubicBezTo>
                  <a:cubicBezTo>
                    <a:pt x="1246" y="414"/>
                    <a:pt x="1235" y="414"/>
                    <a:pt x="1225" y="410"/>
                  </a:cubicBezTo>
                  <a:cubicBezTo>
                    <a:pt x="1222" y="409"/>
                    <a:pt x="1219" y="407"/>
                    <a:pt x="1216" y="405"/>
                  </a:cubicBezTo>
                  <a:cubicBezTo>
                    <a:pt x="1230" y="405"/>
                    <a:pt x="1230" y="405"/>
                    <a:pt x="1230" y="405"/>
                  </a:cubicBezTo>
                  <a:cubicBezTo>
                    <a:pt x="1219" y="400"/>
                    <a:pt x="1198" y="381"/>
                    <a:pt x="1154" y="393"/>
                  </a:cubicBezTo>
                  <a:cubicBezTo>
                    <a:pt x="1108" y="406"/>
                    <a:pt x="1059" y="332"/>
                    <a:pt x="1045" y="332"/>
                  </a:cubicBezTo>
                  <a:cubicBezTo>
                    <a:pt x="1031" y="332"/>
                    <a:pt x="883" y="368"/>
                    <a:pt x="855" y="360"/>
                  </a:cubicBezTo>
                  <a:cubicBezTo>
                    <a:pt x="834" y="354"/>
                    <a:pt x="783" y="332"/>
                    <a:pt x="747" y="323"/>
                  </a:cubicBezTo>
                  <a:cubicBezTo>
                    <a:pt x="693" y="323"/>
                    <a:pt x="693" y="323"/>
                    <a:pt x="693" y="323"/>
                  </a:cubicBezTo>
                  <a:cubicBezTo>
                    <a:pt x="665" y="327"/>
                    <a:pt x="632" y="332"/>
                    <a:pt x="632" y="332"/>
                  </a:cubicBezTo>
                  <a:cubicBezTo>
                    <a:pt x="632" y="332"/>
                    <a:pt x="609" y="327"/>
                    <a:pt x="590" y="323"/>
                  </a:cubicBezTo>
                  <a:cubicBezTo>
                    <a:pt x="557" y="323"/>
                    <a:pt x="557" y="323"/>
                    <a:pt x="557" y="323"/>
                  </a:cubicBezTo>
                  <a:cubicBezTo>
                    <a:pt x="557" y="323"/>
                    <a:pt x="556" y="323"/>
                    <a:pt x="556" y="323"/>
                  </a:cubicBezTo>
                  <a:cubicBezTo>
                    <a:pt x="556" y="323"/>
                    <a:pt x="555" y="323"/>
                    <a:pt x="555" y="323"/>
                  </a:cubicBezTo>
                  <a:cubicBezTo>
                    <a:pt x="545" y="323"/>
                    <a:pt x="545" y="323"/>
                    <a:pt x="545" y="323"/>
                  </a:cubicBezTo>
                  <a:cubicBezTo>
                    <a:pt x="531" y="327"/>
                    <a:pt x="514" y="331"/>
                    <a:pt x="501" y="323"/>
                  </a:cubicBezTo>
                  <a:cubicBezTo>
                    <a:pt x="489" y="323"/>
                    <a:pt x="489" y="323"/>
                    <a:pt x="489" y="323"/>
                  </a:cubicBezTo>
                  <a:cubicBezTo>
                    <a:pt x="489" y="323"/>
                    <a:pt x="489" y="323"/>
                    <a:pt x="489" y="323"/>
                  </a:cubicBezTo>
                  <a:cubicBezTo>
                    <a:pt x="472" y="302"/>
                    <a:pt x="440" y="289"/>
                    <a:pt x="440" y="289"/>
                  </a:cubicBezTo>
                  <a:cubicBezTo>
                    <a:pt x="440" y="289"/>
                    <a:pt x="430" y="321"/>
                    <a:pt x="412" y="336"/>
                  </a:cubicBezTo>
                  <a:cubicBezTo>
                    <a:pt x="411" y="337"/>
                    <a:pt x="409" y="339"/>
                    <a:pt x="408" y="339"/>
                  </a:cubicBezTo>
                  <a:cubicBezTo>
                    <a:pt x="383" y="348"/>
                    <a:pt x="330" y="364"/>
                    <a:pt x="320" y="356"/>
                  </a:cubicBezTo>
                  <a:cubicBezTo>
                    <a:pt x="309" y="348"/>
                    <a:pt x="218" y="389"/>
                    <a:pt x="218" y="389"/>
                  </a:cubicBezTo>
                  <a:cubicBezTo>
                    <a:pt x="218" y="389"/>
                    <a:pt x="166" y="402"/>
                    <a:pt x="152" y="398"/>
                  </a:cubicBezTo>
                  <a:cubicBezTo>
                    <a:pt x="147" y="397"/>
                    <a:pt x="136" y="400"/>
                    <a:pt x="125" y="405"/>
                  </a:cubicBezTo>
                  <a:cubicBezTo>
                    <a:pt x="129" y="405"/>
                    <a:pt x="129" y="405"/>
                    <a:pt x="129" y="405"/>
                  </a:cubicBezTo>
                  <a:cubicBezTo>
                    <a:pt x="106" y="413"/>
                    <a:pt x="72" y="435"/>
                    <a:pt x="77" y="447"/>
                  </a:cubicBezTo>
                  <a:cubicBezTo>
                    <a:pt x="84" y="464"/>
                    <a:pt x="77" y="497"/>
                    <a:pt x="134" y="497"/>
                  </a:cubicBezTo>
                  <a:cubicBezTo>
                    <a:pt x="190" y="497"/>
                    <a:pt x="193" y="522"/>
                    <a:pt x="214" y="527"/>
                  </a:cubicBezTo>
                  <a:cubicBezTo>
                    <a:pt x="236" y="531"/>
                    <a:pt x="243" y="527"/>
                    <a:pt x="267" y="552"/>
                  </a:cubicBezTo>
                  <a:cubicBezTo>
                    <a:pt x="289" y="573"/>
                    <a:pt x="291" y="595"/>
                    <a:pt x="271" y="597"/>
                  </a:cubicBezTo>
                  <a:cubicBezTo>
                    <a:pt x="264" y="597"/>
                    <a:pt x="264" y="597"/>
                    <a:pt x="264" y="597"/>
                  </a:cubicBezTo>
                  <a:cubicBezTo>
                    <a:pt x="263" y="597"/>
                    <a:pt x="262" y="597"/>
                    <a:pt x="260" y="597"/>
                  </a:cubicBezTo>
                  <a:cubicBezTo>
                    <a:pt x="229" y="593"/>
                    <a:pt x="193" y="585"/>
                    <a:pt x="172" y="564"/>
                  </a:cubicBezTo>
                  <a:cubicBezTo>
                    <a:pt x="151" y="543"/>
                    <a:pt x="151" y="543"/>
                    <a:pt x="151" y="543"/>
                  </a:cubicBezTo>
                  <a:cubicBezTo>
                    <a:pt x="112" y="564"/>
                    <a:pt x="112" y="564"/>
                    <a:pt x="112" y="564"/>
                  </a:cubicBezTo>
                  <a:cubicBezTo>
                    <a:pt x="63" y="568"/>
                    <a:pt x="0" y="597"/>
                    <a:pt x="0" y="597"/>
                  </a:cubicBezTo>
                  <a:cubicBezTo>
                    <a:pt x="0" y="597"/>
                    <a:pt x="17" y="635"/>
                    <a:pt x="49" y="660"/>
                  </a:cubicBezTo>
                  <a:cubicBezTo>
                    <a:pt x="81" y="685"/>
                    <a:pt x="158" y="685"/>
                    <a:pt x="158" y="685"/>
                  </a:cubicBezTo>
                  <a:cubicBezTo>
                    <a:pt x="158" y="685"/>
                    <a:pt x="205" y="688"/>
                    <a:pt x="228" y="671"/>
                  </a:cubicBezTo>
                  <a:cubicBezTo>
                    <a:pt x="232" y="669"/>
                    <a:pt x="236" y="667"/>
                    <a:pt x="239" y="664"/>
                  </a:cubicBezTo>
                  <a:cubicBezTo>
                    <a:pt x="241" y="662"/>
                    <a:pt x="243" y="660"/>
                    <a:pt x="245" y="659"/>
                  </a:cubicBezTo>
                  <a:cubicBezTo>
                    <a:pt x="262" y="649"/>
                    <a:pt x="281" y="652"/>
                    <a:pt x="292" y="655"/>
                  </a:cubicBezTo>
                  <a:cubicBezTo>
                    <a:pt x="306" y="660"/>
                    <a:pt x="281" y="714"/>
                    <a:pt x="243" y="710"/>
                  </a:cubicBezTo>
                  <a:cubicBezTo>
                    <a:pt x="204" y="705"/>
                    <a:pt x="158" y="714"/>
                    <a:pt x="126" y="743"/>
                  </a:cubicBezTo>
                  <a:cubicBezTo>
                    <a:pt x="95" y="772"/>
                    <a:pt x="67" y="776"/>
                    <a:pt x="81" y="809"/>
                  </a:cubicBezTo>
                  <a:cubicBezTo>
                    <a:pt x="95" y="843"/>
                    <a:pt x="148" y="884"/>
                    <a:pt x="151" y="905"/>
                  </a:cubicBezTo>
                  <a:cubicBezTo>
                    <a:pt x="153" y="919"/>
                    <a:pt x="179" y="909"/>
                    <a:pt x="199" y="895"/>
                  </a:cubicBezTo>
                  <a:cubicBezTo>
                    <a:pt x="210" y="888"/>
                    <a:pt x="221" y="880"/>
                    <a:pt x="226" y="872"/>
                  </a:cubicBezTo>
                  <a:cubicBezTo>
                    <a:pt x="222" y="872"/>
                    <a:pt x="222" y="872"/>
                    <a:pt x="222" y="872"/>
                  </a:cubicBezTo>
                  <a:cubicBezTo>
                    <a:pt x="229" y="851"/>
                    <a:pt x="264" y="851"/>
                    <a:pt x="253" y="897"/>
                  </a:cubicBezTo>
                  <a:cubicBezTo>
                    <a:pt x="243" y="942"/>
                    <a:pt x="288" y="951"/>
                    <a:pt x="288" y="951"/>
                  </a:cubicBezTo>
                  <a:cubicBezTo>
                    <a:pt x="288" y="951"/>
                    <a:pt x="290" y="949"/>
                    <a:pt x="291" y="946"/>
                  </a:cubicBezTo>
                  <a:cubicBezTo>
                    <a:pt x="293" y="946"/>
                    <a:pt x="295" y="947"/>
                    <a:pt x="295" y="947"/>
                  </a:cubicBezTo>
                  <a:cubicBezTo>
                    <a:pt x="295" y="947"/>
                    <a:pt x="306" y="926"/>
                    <a:pt x="316" y="917"/>
                  </a:cubicBezTo>
                  <a:cubicBezTo>
                    <a:pt x="317" y="916"/>
                    <a:pt x="319" y="916"/>
                    <a:pt x="320" y="918"/>
                  </a:cubicBezTo>
                  <a:cubicBezTo>
                    <a:pt x="331" y="926"/>
                    <a:pt x="366" y="963"/>
                    <a:pt x="366" y="963"/>
                  </a:cubicBezTo>
                  <a:cubicBezTo>
                    <a:pt x="366" y="963"/>
                    <a:pt x="371" y="959"/>
                    <a:pt x="379" y="954"/>
                  </a:cubicBezTo>
                  <a:cubicBezTo>
                    <a:pt x="379" y="954"/>
                    <a:pt x="379" y="954"/>
                    <a:pt x="379" y="954"/>
                  </a:cubicBezTo>
                  <a:cubicBezTo>
                    <a:pt x="380" y="954"/>
                    <a:pt x="381" y="953"/>
                    <a:pt x="381" y="953"/>
                  </a:cubicBezTo>
                  <a:cubicBezTo>
                    <a:pt x="396" y="944"/>
                    <a:pt x="417" y="935"/>
                    <a:pt x="426" y="951"/>
                  </a:cubicBezTo>
                  <a:cubicBezTo>
                    <a:pt x="440" y="976"/>
                    <a:pt x="405" y="996"/>
                    <a:pt x="384" y="1009"/>
                  </a:cubicBezTo>
                  <a:cubicBezTo>
                    <a:pt x="382" y="1009"/>
                    <a:pt x="382" y="1009"/>
                    <a:pt x="382" y="1009"/>
                  </a:cubicBezTo>
                  <a:cubicBezTo>
                    <a:pt x="354" y="1023"/>
                    <a:pt x="290" y="1052"/>
                    <a:pt x="274" y="1063"/>
                  </a:cubicBezTo>
                  <a:cubicBezTo>
                    <a:pt x="273" y="1064"/>
                    <a:pt x="271" y="1065"/>
                    <a:pt x="269" y="1066"/>
                  </a:cubicBezTo>
                  <a:cubicBezTo>
                    <a:pt x="268" y="1067"/>
                    <a:pt x="268" y="1067"/>
                    <a:pt x="267" y="1067"/>
                  </a:cubicBezTo>
                  <a:cubicBezTo>
                    <a:pt x="266" y="1068"/>
                    <a:pt x="265" y="1069"/>
                    <a:pt x="264" y="1069"/>
                  </a:cubicBezTo>
                  <a:cubicBezTo>
                    <a:pt x="254" y="1076"/>
                    <a:pt x="240" y="1084"/>
                    <a:pt x="225" y="1091"/>
                  </a:cubicBezTo>
                  <a:cubicBezTo>
                    <a:pt x="227" y="1091"/>
                    <a:pt x="227" y="1091"/>
                    <a:pt x="227" y="1091"/>
                  </a:cubicBezTo>
                  <a:cubicBezTo>
                    <a:pt x="202" y="1104"/>
                    <a:pt x="175" y="1117"/>
                    <a:pt x="165" y="1117"/>
                  </a:cubicBezTo>
                  <a:cubicBezTo>
                    <a:pt x="148" y="1117"/>
                    <a:pt x="141" y="1167"/>
                    <a:pt x="172" y="1163"/>
                  </a:cubicBezTo>
                  <a:cubicBezTo>
                    <a:pt x="204" y="1159"/>
                    <a:pt x="292" y="1121"/>
                    <a:pt x="317" y="1109"/>
                  </a:cubicBezTo>
                  <a:cubicBezTo>
                    <a:pt x="341" y="1096"/>
                    <a:pt x="350" y="1150"/>
                    <a:pt x="413" y="1113"/>
                  </a:cubicBezTo>
                  <a:cubicBezTo>
                    <a:pt x="425" y="1106"/>
                    <a:pt x="434" y="1099"/>
                    <a:pt x="443" y="1091"/>
                  </a:cubicBezTo>
                  <a:cubicBezTo>
                    <a:pt x="444" y="1091"/>
                    <a:pt x="444" y="1091"/>
                    <a:pt x="444" y="1091"/>
                  </a:cubicBezTo>
                  <a:cubicBezTo>
                    <a:pt x="478" y="1065"/>
                    <a:pt x="495" y="1035"/>
                    <a:pt x="508" y="1022"/>
                  </a:cubicBezTo>
                  <a:cubicBezTo>
                    <a:pt x="510" y="1022"/>
                    <a:pt x="512" y="1021"/>
                    <a:pt x="514" y="1021"/>
                  </a:cubicBezTo>
                  <a:cubicBezTo>
                    <a:pt x="531" y="1026"/>
                    <a:pt x="535" y="1055"/>
                    <a:pt x="563" y="1063"/>
                  </a:cubicBezTo>
                  <a:cubicBezTo>
                    <a:pt x="576" y="1067"/>
                    <a:pt x="588" y="1062"/>
                    <a:pt x="599" y="1054"/>
                  </a:cubicBezTo>
                  <a:cubicBezTo>
                    <a:pt x="615" y="1045"/>
                    <a:pt x="629" y="1029"/>
                    <a:pt x="640" y="1021"/>
                  </a:cubicBezTo>
                  <a:cubicBezTo>
                    <a:pt x="644" y="1019"/>
                    <a:pt x="647" y="1014"/>
                    <a:pt x="651" y="1009"/>
                  </a:cubicBezTo>
                  <a:cubicBezTo>
                    <a:pt x="646" y="1009"/>
                    <a:pt x="646" y="1009"/>
                    <a:pt x="646" y="1009"/>
                  </a:cubicBezTo>
                  <a:cubicBezTo>
                    <a:pt x="656" y="990"/>
                    <a:pt x="660" y="964"/>
                    <a:pt x="648" y="967"/>
                  </a:cubicBezTo>
                  <a:cubicBezTo>
                    <a:pt x="630" y="972"/>
                    <a:pt x="584" y="967"/>
                    <a:pt x="584" y="967"/>
                  </a:cubicBezTo>
                  <a:cubicBezTo>
                    <a:pt x="584" y="967"/>
                    <a:pt x="592" y="962"/>
                    <a:pt x="602" y="954"/>
                  </a:cubicBezTo>
                  <a:cubicBezTo>
                    <a:pt x="603" y="954"/>
                    <a:pt x="603" y="954"/>
                    <a:pt x="603" y="954"/>
                  </a:cubicBezTo>
                  <a:cubicBezTo>
                    <a:pt x="618" y="943"/>
                    <a:pt x="640" y="923"/>
                    <a:pt x="640" y="909"/>
                  </a:cubicBezTo>
                  <a:cubicBezTo>
                    <a:pt x="640" y="898"/>
                    <a:pt x="642" y="885"/>
                    <a:pt x="648" y="872"/>
                  </a:cubicBezTo>
                  <a:cubicBezTo>
                    <a:pt x="644" y="872"/>
                    <a:pt x="644" y="872"/>
                    <a:pt x="644" y="872"/>
                  </a:cubicBezTo>
                  <a:cubicBezTo>
                    <a:pt x="649" y="861"/>
                    <a:pt x="657" y="852"/>
                    <a:pt x="669" y="847"/>
                  </a:cubicBezTo>
                  <a:cubicBezTo>
                    <a:pt x="697" y="834"/>
                    <a:pt x="697" y="843"/>
                    <a:pt x="679" y="893"/>
                  </a:cubicBezTo>
                  <a:cubicBezTo>
                    <a:pt x="664" y="937"/>
                    <a:pt x="703" y="925"/>
                    <a:pt x="727" y="908"/>
                  </a:cubicBezTo>
                  <a:cubicBezTo>
                    <a:pt x="732" y="905"/>
                    <a:pt x="736" y="902"/>
                    <a:pt x="740" y="898"/>
                  </a:cubicBezTo>
                  <a:cubicBezTo>
                    <a:pt x="760" y="888"/>
                    <a:pt x="785" y="935"/>
                    <a:pt x="821" y="907"/>
                  </a:cubicBezTo>
                  <a:cubicBezTo>
                    <a:pt x="821" y="907"/>
                    <a:pt x="822" y="906"/>
                    <a:pt x="822" y="906"/>
                  </a:cubicBezTo>
                  <a:cubicBezTo>
                    <a:pt x="824" y="905"/>
                    <a:pt x="826" y="904"/>
                    <a:pt x="827" y="903"/>
                  </a:cubicBezTo>
                  <a:cubicBezTo>
                    <a:pt x="839" y="894"/>
                    <a:pt x="846" y="883"/>
                    <a:pt x="851" y="872"/>
                  </a:cubicBezTo>
                  <a:cubicBezTo>
                    <a:pt x="846" y="872"/>
                    <a:pt x="846" y="872"/>
                    <a:pt x="846" y="872"/>
                  </a:cubicBezTo>
                  <a:cubicBezTo>
                    <a:pt x="855" y="847"/>
                    <a:pt x="855" y="822"/>
                    <a:pt x="869" y="822"/>
                  </a:cubicBezTo>
                  <a:cubicBezTo>
                    <a:pt x="890" y="822"/>
                    <a:pt x="929" y="868"/>
                    <a:pt x="950" y="851"/>
                  </a:cubicBezTo>
                  <a:cubicBezTo>
                    <a:pt x="971" y="834"/>
                    <a:pt x="1025" y="885"/>
                    <a:pt x="1060" y="885"/>
                  </a:cubicBezTo>
                  <a:cubicBezTo>
                    <a:pt x="1096" y="885"/>
                    <a:pt x="1214" y="926"/>
                    <a:pt x="1235" y="926"/>
                  </a:cubicBezTo>
                  <a:cubicBezTo>
                    <a:pt x="1257" y="926"/>
                    <a:pt x="1320" y="955"/>
                    <a:pt x="1323" y="1009"/>
                  </a:cubicBezTo>
                  <a:cubicBezTo>
                    <a:pt x="1327" y="1063"/>
                    <a:pt x="1348" y="1059"/>
                    <a:pt x="1369" y="1059"/>
                  </a:cubicBezTo>
                  <a:cubicBezTo>
                    <a:pt x="1390" y="1059"/>
                    <a:pt x="1440" y="1080"/>
                    <a:pt x="1440" y="1101"/>
                  </a:cubicBezTo>
                  <a:cubicBezTo>
                    <a:pt x="1440" y="1121"/>
                    <a:pt x="1426" y="1205"/>
                    <a:pt x="1461" y="1225"/>
                  </a:cubicBezTo>
                  <a:cubicBezTo>
                    <a:pt x="1496" y="1246"/>
                    <a:pt x="1528" y="1279"/>
                    <a:pt x="1542" y="1271"/>
                  </a:cubicBezTo>
                  <a:cubicBezTo>
                    <a:pt x="1549" y="1267"/>
                    <a:pt x="1549" y="1248"/>
                    <a:pt x="1545" y="1229"/>
                  </a:cubicBezTo>
                  <a:cubicBezTo>
                    <a:pt x="1552" y="1229"/>
                    <a:pt x="1552" y="1229"/>
                    <a:pt x="1552" y="1229"/>
                  </a:cubicBezTo>
                  <a:cubicBezTo>
                    <a:pt x="1548" y="1209"/>
                    <a:pt x="1540" y="1188"/>
                    <a:pt x="1531" y="1184"/>
                  </a:cubicBezTo>
                  <a:cubicBezTo>
                    <a:pt x="1518" y="1178"/>
                    <a:pt x="1520" y="1161"/>
                    <a:pt x="1519" y="1146"/>
                  </a:cubicBezTo>
                  <a:cubicBezTo>
                    <a:pt x="1513" y="1146"/>
                    <a:pt x="1513" y="1146"/>
                    <a:pt x="1513" y="1146"/>
                  </a:cubicBezTo>
                  <a:cubicBezTo>
                    <a:pt x="1512" y="1142"/>
                    <a:pt x="1512" y="1137"/>
                    <a:pt x="1510" y="1134"/>
                  </a:cubicBezTo>
                  <a:cubicBezTo>
                    <a:pt x="1503" y="1117"/>
                    <a:pt x="1531" y="1117"/>
                    <a:pt x="1542" y="1146"/>
                  </a:cubicBezTo>
                  <a:cubicBezTo>
                    <a:pt x="1552" y="1175"/>
                    <a:pt x="1580" y="1230"/>
                    <a:pt x="1598" y="1230"/>
                  </a:cubicBezTo>
                  <a:cubicBezTo>
                    <a:pt x="1616" y="1230"/>
                    <a:pt x="1654" y="1279"/>
                    <a:pt x="1644" y="1308"/>
                  </a:cubicBezTo>
                  <a:cubicBezTo>
                    <a:pt x="1633" y="1338"/>
                    <a:pt x="1647" y="1397"/>
                    <a:pt x="1679" y="1397"/>
                  </a:cubicBezTo>
                  <a:cubicBezTo>
                    <a:pt x="1711" y="1397"/>
                    <a:pt x="1757" y="1438"/>
                    <a:pt x="1771" y="1442"/>
                  </a:cubicBezTo>
                  <a:cubicBezTo>
                    <a:pt x="1785" y="1446"/>
                    <a:pt x="1793" y="1482"/>
                    <a:pt x="1793" y="1494"/>
                  </a:cubicBezTo>
                  <a:cubicBezTo>
                    <a:pt x="1793" y="1507"/>
                    <a:pt x="1820" y="1562"/>
                    <a:pt x="1820" y="1591"/>
                  </a:cubicBezTo>
                  <a:cubicBezTo>
                    <a:pt x="1820" y="1620"/>
                    <a:pt x="1809" y="1737"/>
                    <a:pt x="1806" y="1783"/>
                  </a:cubicBezTo>
                  <a:cubicBezTo>
                    <a:pt x="1802" y="1829"/>
                    <a:pt x="1834" y="1907"/>
                    <a:pt x="1869" y="1949"/>
                  </a:cubicBezTo>
                  <a:cubicBezTo>
                    <a:pt x="1904" y="1991"/>
                    <a:pt x="1898" y="2084"/>
                    <a:pt x="1919" y="2100"/>
                  </a:cubicBezTo>
                  <a:cubicBezTo>
                    <a:pt x="1940" y="2117"/>
                    <a:pt x="1992" y="2149"/>
                    <a:pt x="2024" y="2145"/>
                  </a:cubicBezTo>
                  <a:cubicBezTo>
                    <a:pt x="2056" y="2140"/>
                    <a:pt x="2077" y="2169"/>
                    <a:pt x="2105" y="2228"/>
                  </a:cubicBezTo>
                  <a:cubicBezTo>
                    <a:pt x="2133" y="2286"/>
                    <a:pt x="2161" y="2382"/>
                    <a:pt x="2183" y="2390"/>
                  </a:cubicBezTo>
                  <a:cubicBezTo>
                    <a:pt x="2204" y="2398"/>
                    <a:pt x="2239" y="2427"/>
                    <a:pt x="2221" y="2448"/>
                  </a:cubicBezTo>
                  <a:cubicBezTo>
                    <a:pt x="2204" y="2469"/>
                    <a:pt x="2175" y="2515"/>
                    <a:pt x="2207" y="2515"/>
                  </a:cubicBezTo>
                  <a:cubicBezTo>
                    <a:pt x="2239" y="2515"/>
                    <a:pt x="2249" y="2494"/>
                    <a:pt x="2274" y="2531"/>
                  </a:cubicBezTo>
                  <a:cubicBezTo>
                    <a:pt x="2299" y="2569"/>
                    <a:pt x="2330" y="2590"/>
                    <a:pt x="2327" y="2615"/>
                  </a:cubicBezTo>
                  <a:cubicBezTo>
                    <a:pt x="2323" y="2640"/>
                    <a:pt x="2355" y="2648"/>
                    <a:pt x="2369" y="2652"/>
                  </a:cubicBezTo>
                  <a:cubicBezTo>
                    <a:pt x="2383" y="2656"/>
                    <a:pt x="2413" y="2726"/>
                    <a:pt x="2443" y="2701"/>
                  </a:cubicBezTo>
                  <a:cubicBezTo>
                    <a:pt x="2447" y="2699"/>
                    <a:pt x="2450" y="2697"/>
                    <a:pt x="2453" y="2694"/>
                  </a:cubicBezTo>
                  <a:cubicBezTo>
                    <a:pt x="2464" y="2682"/>
                    <a:pt x="2462" y="2669"/>
                    <a:pt x="2455" y="2656"/>
                  </a:cubicBezTo>
                  <a:cubicBezTo>
                    <a:pt x="2446" y="2656"/>
                    <a:pt x="2446" y="2656"/>
                    <a:pt x="2446" y="2656"/>
                  </a:cubicBezTo>
                  <a:cubicBezTo>
                    <a:pt x="2433" y="2635"/>
                    <a:pt x="2407" y="2615"/>
                    <a:pt x="2391" y="2601"/>
                  </a:cubicBezTo>
                  <a:cubicBezTo>
                    <a:pt x="2403" y="2601"/>
                    <a:pt x="2403" y="2601"/>
                    <a:pt x="2403" y="2601"/>
                  </a:cubicBezTo>
                  <a:cubicBezTo>
                    <a:pt x="2397" y="2597"/>
                    <a:pt x="2393" y="2593"/>
                    <a:pt x="2390" y="2590"/>
                  </a:cubicBezTo>
                  <a:cubicBezTo>
                    <a:pt x="2375" y="2575"/>
                    <a:pt x="2380" y="2549"/>
                    <a:pt x="2369" y="2519"/>
                  </a:cubicBezTo>
                  <a:cubicBezTo>
                    <a:pt x="2361" y="2519"/>
                    <a:pt x="2361" y="2519"/>
                    <a:pt x="2361" y="2519"/>
                  </a:cubicBezTo>
                  <a:cubicBezTo>
                    <a:pt x="2355" y="2507"/>
                    <a:pt x="2347" y="2494"/>
                    <a:pt x="2334" y="2482"/>
                  </a:cubicBezTo>
                  <a:cubicBezTo>
                    <a:pt x="2327" y="2475"/>
                    <a:pt x="2322" y="2469"/>
                    <a:pt x="2317" y="2464"/>
                  </a:cubicBezTo>
                  <a:cubicBezTo>
                    <a:pt x="2327" y="2464"/>
                    <a:pt x="2327" y="2464"/>
                    <a:pt x="2327" y="2464"/>
                  </a:cubicBezTo>
                  <a:cubicBezTo>
                    <a:pt x="2299" y="2432"/>
                    <a:pt x="2295" y="2406"/>
                    <a:pt x="2277" y="2381"/>
                  </a:cubicBezTo>
                  <a:cubicBezTo>
                    <a:pt x="2267" y="2381"/>
                    <a:pt x="2267" y="2381"/>
                    <a:pt x="2267" y="2381"/>
                  </a:cubicBezTo>
                  <a:cubicBezTo>
                    <a:pt x="2264" y="2377"/>
                    <a:pt x="2261" y="2373"/>
                    <a:pt x="2256" y="2369"/>
                  </a:cubicBezTo>
                  <a:cubicBezTo>
                    <a:pt x="2241" y="2354"/>
                    <a:pt x="2226" y="2340"/>
                    <a:pt x="2219" y="2326"/>
                  </a:cubicBezTo>
                  <a:cubicBezTo>
                    <a:pt x="2228" y="2326"/>
                    <a:pt x="2228" y="2326"/>
                    <a:pt x="2228" y="2326"/>
                  </a:cubicBezTo>
                  <a:cubicBezTo>
                    <a:pt x="2216" y="2308"/>
                    <a:pt x="2214" y="2291"/>
                    <a:pt x="2234" y="2274"/>
                  </a:cubicBezTo>
                  <a:cubicBezTo>
                    <a:pt x="2264" y="2257"/>
                    <a:pt x="2268" y="2309"/>
                    <a:pt x="2281" y="2344"/>
                  </a:cubicBezTo>
                  <a:cubicBezTo>
                    <a:pt x="2295" y="2382"/>
                    <a:pt x="2369" y="2457"/>
                    <a:pt x="2401" y="2490"/>
                  </a:cubicBezTo>
                  <a:cubicBezTo>
                    <a:pt x="2432" y="2523"/>
                    <a:pt x="2489" y="2640"/>
                    <a:pt x="2506" y="2640"/>
                  </a:cubicBezTo>
                  <a:cubicBezTo>
                    <a:pt x="2524" y="2640"/>
                    <a:pt x="2573" y="2706"/>
                    <a:pt x="2573" y="2706"/>
                  </a:cubicBezTo>
                  <a:cubicBezTo>
                    <a:pt x="2573" y="2706"/>
                    <a:pt x="2601" y="2760"/>
                    <a:pt x="2591" y="2777"/>
                  </a:cubicBezTo>
                  <a:cubicBezTo>
                    <a:pt x="2580" y="2793"/>
                    <a:pt x="2605" y="2856"/>
                    <a:pt x="2630" y="2873"/>
                  </a:cubicBezTo>
                  <a:cubicBezTo>
                    <a:pt x="2654" y="2889"/>
                    <a:pt x="2762" y="2890"/>
                    <a:pt x="2767" y="2952"/>
                  </a:cubicBezTo>
                  <a:cubicBezTo>
                    <a:pt x="2768" y="2968"/>
                    <a:pt x="2786" y="3047"/>
                    <a:pt x="2825" y="3047"/>
                  </a:cubicBezTo>
                  <a:cubicBezTo>
                    <a:pt x="2863" y="3047"/>
                    <a:pt x="2915" y="3027"/>
                    <a:pt x="2925" y="3039"/>
                  </a:cubicBezTo>
                  <a:cubicBezTo>
                    <a:pt x="2935" y="3051"/>
                    <a:pt x="2964" y="3095"/>
                    <a:pt x="2985" y="3076"/>
                  </a:cubicBezTo>
                  <a:cubicBezTo>
                    <a:pt x="2989" y="3075"/>
                    <a:pt x="2992" y="3072"/>
                    <a:pt x="2995" y="3068"/>
                  </a:cubicBezTo>
                  <a:cubicBezTo>
                    <a:pt x="2995" y="3068"/>
                    <a:pt x="2996" y="3068"/>
                    <a:pt x="2996" y="3067"/>
                  </a:cubicBezTo>
                  <a:cubicBezTo>
                    <a:pt x="2992" y="3067"/>
                    <a:pt x="2992" y="3067"/>
                    <a:pt x="2992" y="3067"/>
                  </a:cubicBezTo>
                  <a:cubicBezTo>
                    <a:pt x="3010" y="3042"/>
                    <a:pt x="3015" y="3031"/>
                    <a:pt x="3045" y="3031"/>
                  </a:cubicBezTo>
                  <a:cubicBezTo>
                    <a:pt x="3077" y="3031"/>
                    <a:pt x="3091" y="3060"/>
                    <a:pt x="3108" y="3080"/>
                  </a:cubicBezTo>
                  <a:cubicBezTo>
                    <a:pt x="3126" y="3101"/>
                    <a:pt x="3175" y="3155"/>
                    <a:pt x="3200" y="3151"/>
                  </a:cubicBezTo>
                  <a:cubicBezTo>
                    <a:pt x="3225" y="3147"/>
                    <a:pt x="3256" y="3185"/>
                    <a:pt x="3274" y="3172"/>
                  </a:cubicBezTo>
                  <a:cubicBezTo>
                    <a:pt x="3292" y="3160"/>
                    <a:pt x="3320" y="3180"/>
                    <a:pt x="3334" y="3189"/>
                  </a:cubicBezTo>
                  <a:cubicBezTo>
                    <a:pt x="3348" y="3197"/>
                    <a:pt x="3377" y="3228"/>
                    <a:pt x="3374" y="3278"/>
                  </a:cubicBezTo>
                  <a:cubicBezTo>
                    <a:pt x="3370" y="3328"/>
                    <a:pt x="3422" y="3338"/>
                    <a:pt x="3443" y="3351"/>
                  </a:cubicBezTo>
                  <a:cubicBezTo>
                    <a:pt x="3464" y="3363"/>
                    <a:pt x="3492" y="3392"/>
                    <a:pt x="3510" y="3413"/>
                  </a:cubicBezTo>
                  <a:cubicBezTo>
                    <a:pt x="3527" y="3434"/>
                    <a:pt x="3566" y="3438"/>
                    <a:pt x="3577" y="3451"/>
                  </a:cubicBezTo>
                  <a:cubicBezTo>
                    <a:pt x="3587" y="3463"/>
                    <a:pt x="3594" y="3488"/>
                    <a:pt x="3626" y="3467"/>
                  </a:cubicBezTo>
                  <a:cubicBezTo>
                    <a:pt x="3645" y="3455"/>
                    <a:pt x="3650" y="3437"/>
                    <a:pt x="3651" y="3424"/>
                  </a:cubicBezTo>
                  <a:cubicBezTo>
                    <a:pt x="3657" y="3424"/>
                    <a:pt x="3657" y="3424"/>
                    <a:pt x="3657" y="3424"/>
                  </a:cubicBezTo>
                  <a:cubicBezTo>
                    <a:pt x="3658" y="3417"/>
                    <a:pt x="3658" y="3411"/>
                    <a:pt x="3658" y="3408"/>
                  </a:cubicBezTo>
                  <a:cubicBezTo>
                    <a:pt x="3669" y="3407"/>
                    <a:pt x="3691" y="3405"/>
                    <a:pt x="3703" y="3418"/>
                  </a:cubicBezTo>
                  <a:cubicBezTo>
                    <a:pt x="3721" y="3434"/>
                    <a:pt x="3732" y="3488"/>
                    <a:pt x="3742" y="3496"/>
                  </a:cubicBezTo>
                  <a:cubicBezTo>
                    <a:pt x="3753" y="3505"/>
                    <a:pt x="3774" y="3567"/>
                    <a:pt x="3760" y="3613"/>
                  </a:cubicBezTo>
                  <a:cubicBezTo>
                    <a:pt x="3746" y="3659"/>
                    <a:pt x="3749" y="3705"/>
                    <a:pt x="3735" y="3705"/>
                  </a:cubicBezTo>
                  <a:cubicBezTo>
                    <a:pt x="3721" y="3705"/>
                    <a:pt x="3682" y="3748"/>
                    <a:pt x="3661" y="3761"/>
                  </a:cubicBezTo>
                  <a:cubicBezTo>
                    <a:pt x="3640" y="3773"/>
                    <a:pt x="3605" y="3842"/>
                    <a:pt x="3608" y="3863"/>
                  </a:cubicBezTo>
                  <a:cubicBezTo>
                    <a:pt x="3612" y="3883"/>
                    <a:pt x="3624" y="3949"/>
                    <a:pt x="3617" y="3978"/>
                  </a:cubicBezTo>
                  <a:cubicBezTo>
                    <a:pt x="3610" y="4008"/>
                    <a:pt x="3584" y="4037"/>
                    <a:pt x="3594" y="4083"/>
                  </a:cubicBezTo>
                  <a:cubicBezTo>
                    <a:pt x="3605" y="4129"/>
                    <a:pt x="3679" y="4141"/>
                    <a:pt x="3682" y="4183"/>
                  </a:cubicBezTo>
                  <a:cubicBezTo>
                    <a:pt x="3686" y="4224"/>
                    <a:pt x="3739" y="4316"/>
                    <a:pt x="3746" y="4358"/>
                  </a:cubicBezTo>
                  <a:cubicBezTo>
                    <a:pt x="3753" y="4399"/>
                    <a:pt x="3791" y="4447"/>
                    <a:pt x="3791" y="4505"/>
                  </a:cubicBezTo>
                  <a:cubicBezTo>
                    <a:pt x="3791" y="4564"/>
                    <a:pt x="3897" y="4599"/>
                    <a:pt x="3915" y="4603"/>
                  </a:cubicBezTo>
                  <a:cubicBezTo>
                    <a:pt x="3932" y="4607"/>
                    <a:pt x="3964" y="4645"/>
                    <a:pt x="3989" y="4657"/>
                  </a:cubicBezTo>
                  <a:cubicBezTo>
                    <a:pt x="4013" y="4669"/>
                    <a:pt x="4034" y="4694"/>
                    <a:pt x="4052" y="4728"/>
                  </a:cubicBezTo>
                  <a:cubicBezTo>
                    <a:pt x="4070" y="4761"/>
                    <a:pt x="4066" y="4811"/>
                    <a:pt x="4066" y="4823"/>
                  </a:cubicBezTo>
                  <a:cubicBezTo>
                    <a:pt x="4066" y="4836"/>
                    <a:pt x="4056" y="4965"/>
                    <a:pt x="4045" y="5040"/>
                  </a:cubicBezTo>
                  <a:cubicBezTo>
                    <a:pt x="4034" y="5115"/>
                    <a:pt x="4070" y="5185"/>
                    <a:pt x="4049" y="5206"/>
                  </a:cubicBezTo>
                  <a:cubicBezTo>
                    <a:pt x="4028" y="5227"/>
                    <a:pt x="3989" y="5235"/>
                    <a:pt x="4010" y="5260"/>
                  </a:cubicBezTo>
                  <a:cubicBezTo>
                    <a:pt x="4031" y="5285"/>
                    <a:pt x="3985" y="5302"/>
                    <a:pt x="3985" y="5314"/>
                  </a:cubicBezTo>
                  <a:cubicBezTo>
                    <a:pt x="3985" y="5327"/>
                    <a:pt x="4013" y="5393"/>
                    <a:pt x="3999" y="5422"/>
                  </a:cubicBezTo>
                  <a:cubicBezTo>
                    <a:pt x="3985" y="5452"/>
                    <a:pt x="3975" y="5493"/>
                    <a:pt x="3964" y="5518"/>
                  </a:cubicBezTo>
                  <a:cubicBezTo>
                    <a:pt x="3953" y="5543"/>
                    <a:pt x="3929" y="5568"/>
                    <a:pt x="3936" y="5605"/>
                  </a:cubicBezTo>
                  <a:cubicBezTo>
                    <a:pt x="3943" y="5643"/>
                    <a:pt x="3908" y="5630"/>
                    <a:pt x="3908" y="5668"/>
                  </a:cubicBezTo>
                  <a:cubicBezTo>
                    <a:pt x="3908" y="5705"/>
                    <a:pt x="3939" y="5689"/>
                    <a:pt x="3932" y="5734"/>
                  </a:cubicBezTo>
                  <a:cubicBezTo>
                    <a:pt x="3925" y="5780"/>
                    <a:pt x="3908" y="5793"/>
                    <a:pt x="3908" y="5826"/>
                  </a:cubicBezTo>
                  <a:cubicBezTo>
                    <a:pt x="3908" y="5859"/>
                    <a:pt x="3925" y="5905"/>
                    <a:pt x="3925" y="5917"/>
                  </a:cubicBezTo>
                  <a:cubicBezTo>
                    <a:pt x="3925" y="5930"/>
                    <a:pt x="3908" y="5971"/>
                    <a:pt x="3883" y="6005"/>
                  </a:cubicBezTo>
                  <a:cubicBezTo>
                    <a:pt x="3858" y="6038"/>
                    <a:pt x="3841" y="6059"/>
                    <a:pt x="3844" y="6080"/>
                  </a:cubicBezTo>
                  <a:cubicBezTo>
                    <a:pt x="3848" y="6100"/>
                    <a:pt x="3872" y="6125"/>
                    <a:pt x="3869" y="6138"/>
                  </a:cubicBezTo>
                  <a:cubicBezTo>
                    <a:pt x="3865" y="6150"/>
                    <a:pt x="3834" y="6192"/>
                    <a:pt x="3837" y="6221"/>
                  </a:cubicBezTo>
                  <a:cubicBezTo>
                    <a:pt x="3841" y="6250"/>
                    <a:pt x="3872" y="6238"/>
                    <a:pt x="3879" y="6258"/>
                  </a:cubicBezTo>
                  <a:cubicBezTo>
                    <a:pt x="3887" y="6279"/>
                    <a:pt x="3837" y="6296"/>
                    <a:pt x="3858" y="6317"/>
                  </a:cubicBezTo>
                  <a:cubicBezTo>
                    <a:pt x="3879" y="6338"/>
                    <a:pt x="3908" y="6333"/>
                    <a:pt x="3901" y="6383"/>
                  </a:cubicBezTo>
                  <a:cubicBezTo>
                    <a:pt x="3893" y="6433"/>
                    <a:pt x="3939" y="6446"/>
                    <a:pt x="3950" y="6458"/>
                  </a:cubicBezTo>
                  <a:cubicBezTo>
                    <a:pt x="3960" y="6471"/>
                    <a:pt x="3981" y="6500"/>
                    <a:pt x="3999" y="6500"/>
                  </a:cubicBezTo>
                  <a:cubicBezTo>
                    <a:pt x="4016" y="6500"/>
                    <a:pt x="4030" y="6488"/>
                    <a:pt x="4038" y="6443"/>
                  </a:cubicBezTo>
                  <a:cubicBezTo>
                    <a:pt x="4043" y="6443"/>
                    <a:pt x="4043" y="6443"/>
                    <a:pt x="4043" y="6443"/>
                  </a:cubicBezTo>
                  <a:cubicBezTo>
                    <a:pt x="4044" y="6441"/>
                    <a:pt x="4044" y="6439"/>
                    <a:pt x="4045" y="6437"/>
                  </a:cubicBezTo>
                  <a:cubicBezTo>
                    <a:pt x="4046" y="6430"/>
                    <a:pt x="4048" y="6425"/>
                    <a:pt x="4051" y="6421"/>
                  </a:cubicBezTo>
                  <a:cubicBezTo>
                    <a:pt x="4066" y="6417"/>
                    <a:pt x="4084" y="6443"/>
                    <a:pt x="4059" y="6467"/>
                  </a:cubicBezTo>
                  <a:cubicBezTo>
                    <a:pt x="4024" y="6500"/>
                    <a:pt x="4006" y="6516"/>
                    <a:pt x="4017" y="6516"/>
                  </a:cubicBezTo>
                  <a:cubicBezTo>
                    <a:pt x="4027" y="6516"/>
                    <a:pt x="4080" y="6550"/>
                    <a:pt x="4108" y="6550"/>
                  </a:cubicBezTo>
                  <a:cubicBezTo>
                    <a:pt x="4136" y="6550"/>
                    <a:pt x="4193" y="6533"/>
                    <a:pt x="4203" y="6529"/>
                  </a:cubicBezTo>
                  <a:cubicBezTo>
                    <a:pt x="4214" y="6525"/>
                    <a:pt x="4288" y="6513"/>
                    <a:pt x="4298" y="6500"/>
                  </a:cubicBezTo>
                  <a:cubicBezTo>
                    <a:pt x="4299" y="6500"/>
                    <a:pt x="4301" y="6499"/>
                    <a:pt x="4302" y="6498"/>
                  </a:cubicBezTo>
                  <a:cubicBezTo>
                    <a:pt x="4298" y="6498"/>
                    <a:pt x="4298" y="6498"/>
                    <a:pt x="4298" y="6498"/>
                  </a:cubicBezTo>
                  <a:cubicBezTo>
                    <a:pt x="4299" y="6488"/>
                    <a:pt x="4237" y="6491"/>
                    <a:pt x="4207" y="6479"/>
                  </a:cubicBezTo>
                  <a:cubicBezTo>
                    <a:pt x="4194" y="6474"/>
                    <a:pt x="4176" y="6460"/>
                    <a:pt x="4160" y="6443"/>
                  </a:cubicBezTo>
                  <a:cubicBezTo>
                    <a:pt x="4170" y="6443"/>
                    <a:pt x="4170" y="6443"/>
                    <a:pt x="4170" y="6443"/>
                  </a:cubicBezTo>
                  <a:cubicBezTo>
                    <a:pt x="4146" y="6420"/>
                    <a:pt x="4123" y="6390"/>
                    <a:pt x="4118" y="6375"/>
                  </a:cubicBezTo>
                  <a:cubicBezTo>
                    <a:pt x="4117" y="6371"/>
                    <a:pt x="4116" y="6366"/>
                    <a:pt x="4116" y="6361"/>
                  </a:cubicBezTo>
                  <a:cubicBezTo>
                    <a:pt x="4109" y="6361"/>
                    <a:pt x="4109" y="6361"/>
                    <a:pt x="4109" y="6361"/>
                  </a:cubicBezTo>
                  <a:cubicBezTo>
                    <a:pt x="4107" y="6343"/>
                    <a:pt x="4108" y="6322"/>
                    <a:pt x="4115" y="6306"/>
                  </a:cubicBezTo>
                  <a:cubicBezTo>
                    <a:pt x="4120" y="6306"/>
                    <a:pt x="4120" y="6306"/>
                    <a:pt x="4120" y="6306"/>
                  </a:cubicBezTo>
                  <a:cubicBezTo>
                    <a:pt x="4124" y="6297"/>
                    <a:pt x="4129" y="6288"/>
                    <a:pt x="4136" y="6283"/>
                  </a:cubicBezTo>
                  <a:cubicBezTo>
                    <a:pt x="4152" y="6273"/>
                    <a:pt x="4181" y="6246"/>
                    <a:pt x="4205" y="6224"/>
                  </a:cubicBezTo>
                  <a:cubicBezTo>
                    <a:pt x="4203" y="6224"/>
                    <a:pt x="4203" y="6224"/>
                    <a:pt x="4203" y="6224"/>
                  </a:cubicBezTo>
                  <a:cubicBezTo>
                    <a:pt x="4214" y="6213"/>
                    <a:pt x="4223" y="6204"/>
                    <a:pt x="4228" y="6200"/>
                  </a:cubicBezTo>
                  <a:cubicBezTo>
                    <a:pt x="4234" y="6195"/>
                    <a:pt x="4240" y="6183"/>
                    <a:pt x="4246" y="6169"/>
                  </a:cubicBezTo>
                  <a:cubicBezTo>
                    <a:pt x="4251" y="6169"/>
                    <a:pt x="4251" y="6169"/>
                    <a:pt x="4251" y="6169"/>
                  </a:cubicBezTo>
                  <a:cubicBezTo>
                    <a:pt x="4260" y="6148"/>
                    <a:pt x="4266" y="6122"/>
                    <a:pt x="4259" y="6117"/>
                  </a:cubicBezTo>
                  <a:cubicBezTo>
                    <a:pt x="4249" y="6109"/>
                    <a:pt x="4196" y="6117"/>
                    <a:pt x="4189" y="6104"/>
                  </a:cubicBezTo>
                  <a:cubicBezTo>
                    <a:pt x="4186" y="6099"/>
                    <a:pt x="4184" y="6094"/>
                    <a:pt x="4186" y="6087"/>
                  </a:cubicBezTo>
                  <a:cubicBezTo>
                    <a:pt x="4180" y="6087"/>
                    <a:pt x="4180" y="6087"/>
                    <a:pt x="4180" y="6087"/>
                  </a:cubicBezTo>
                  <a:cubicBezTo>
                    <a:pt x="4184" y="6077"/>
                    <a:pt x="4192" y="6065"/>
                    <a:pt x="4210" y="6051"/>
                  </a:cubicBezTo>
                  <a:cubicBezTo>
                    <a:pt x="4218" y="6045"/>
                    <a:pt x="4224" y="6038"/>
                    <a:pt x="4230" y="6032"/>
                  </a:cubicBezTo>
                  <a:cubicBezTo>
                    <a:pt x="4232" y="6032"/>
                    <a:pt x="4232" y="6032"/>
                    <a:pt x="4232" y="6032"/>
                  </a:cubicBezTo>
                  <a:cubicBezTo>
                    <a:pt x="4258" y="6005"/>
                    <a:pt x="4272" y="5974"/>
                    <a:pt x="4284" y="5963"/>
                  </a:cubicBezTo>
                  <a:cubicBezTo>
                    <a:pt x="4288" y="5960"/>
                    <a:pt x="4293" y="5955"/>
                    <a:pt x="4299" y="5949"/>
                  </a:cubicBezTo>
                  <a:cubicBezTo>
                    <a:pt x="4296" y="5949"/>
                    <a:pt x="4296" y="5949"/>
                    <a:pt x="4296" y="5949"/>
                  </a:cubicBezTo>
                  <a:cubicBezTo>
                    <a:pt x="4309" y="5936"/>
                    <a:pt x="4323" y="5920"/>
                    <a:pt x="4330" y="5901"/>
                  </a:cubicBezTo>
                  <a:cubicBezTo>
                    <a:pt x="4331" y="5898"/>
                    <a:pt x="4331" y="5896"/>
                    <a:pt x="4332" y="5894"/>
                  </a:cubicBezTo>
                  <a:cubicBezTo>
                    <a:pt x="4337" y="5894"/>
                    <a:pt x="4337" y="5894"/>
                    <a:pt x="4337" y="5894"/>
                  </a:cubicBezTo>
                  <a:cubicBezTo>
                    <a:pt x="4346" y="5869"/>
                    <a:pt x="4325" y="5884"/>
                    <a:pt x="4305" y="5884"/>
                  </a:cubicBezTo>
                  <a:cubicBezTo>
                    <a:pt x="4284" y="5884"/>
                    <a:pt x="4273" y="5838"/>
                    <a:pt x="4273" y="5817"/>
                  </a:cubicBezTo>
                  <a:cubicBezTo>
                    <a:pt x="4273" y="5816"/>
                    <a:pt x="4274" y="5816"/>
                    <a:pt x="4274" y="5815"/>
                  </a:cubicBezTo>
                  <a:cubicBezTo>
                    <a:pt x="4290" y="5813"/>
                    <a:pt x="4328" y="5832"/>
                    <a:pt x="4358" y="5838"/>
                  </a:cubicBezTo>
                  <a:cubicBezTo>
                    <a:pt x="4372" y="5841"/>
                    <a:pt x="4378" y="5839"/>
                    <a:pt x="4381" y="5835"/>
                  </a:cubicBezTo>
                  <a:cubicBezTo>
                    <a:pt x="4391" y="5833"/>
                    <a:pt x="4390" y="5824"/>
                    <a:pt x="4388" y="5812"/>
                  </a:cubicBezTo>
                  <a:cubicBezTo>
                    <a:pt x="4380" y="5812"/>
                    <a:pt x="4380" y="5812"/>
                    <a:pt x="4380" y="5812"/>
                  </a:cubicBezTo>
                  <a:cubicBezTo>
                    <a:pt x="4379" y="5806"/>
                    <a:pt x="4377" y="5799"/>
                    <a:pt x="4376" y="5793"/>
                  </a:cubicBezTo>
                  <a:cubicBezTo>
                    <a:pt x="4374" y="5782"/>
                    <a:pt x="4376" y="5768"/>
                    <a:pt x="4379" y="5757"/>
                  </a:cubicBezTo>
                  <a:cubicBezTo>
                    <a:pt x="4384" y="5757"/>
                    <a:pt x="4384" y="5757"/>
                    <a:pt x="4384" y="5757"/>
                  </a:cubicBezTo>
                  <a:cubicBezTo>
                    <a:pt x="4386" y="5749"/>
                    <a:pt x="4389" y="5742"/>
                    <a:pt x="4393" y="5737"/>
                  </a:cubicBezTo>
                  <a:cubicBezTo>
                    <a:pt x="4397" y="5736"/>
                    <a:pt x="4400" y="5736"/>
                    <a:pt x="4404" y="5739"/>
                  </a:cubicBezTo>
                  <a:cubicBezTo>
                    <a:pt x="4425" y="5751"/>
                    <a:pt x="4534" y="5734"/>
                    <a:pt x="4548" y="5730"/>
                  </a:cubicBezTo>
                  <a:cubicBezTo>
                    <a:pt x="4550" y="5730"/>
                    <a:pt x="4552" y="5728"/>
                    <a:pt x="4554" y="5726"/>
                  </a:cubicBezTo>
                  <a:cubicBezTo>
                    <a:pt x="4554" y="5726"/>
                    <a:pt x="4555" y="5726"/>
                    <a:pt x="4555" y="5726"/>
                  </a:cubicBezTo>
                  <a:cubicBezTo>
                    <a:pt x="4563" y="5724"/>
                    <a:pt x="4578" y="5700"/>
                    <a:pt x="4593" y="5675"/>
                  </a:cubicBezTo>
                  <a:cubicBezTo>
                    <a:pt x="4589" y="5675"/>
                    <a:pt x="4589" y="5675"/>
                    <a:pt x="4589" y="5675"/>
                  </a:cubicBezTo>
                  <a:cubicBezTo>
                    <a:pt x="4599" y="5657"/>
                    <a:pt x="4609" y="5639"/>
                    <a:pt x="4615" y="5630"/>
                  </a:cubicBezTo>
                  <a:cubicBezTo>
                    <a:pt x="4618" y="5627"/>
                    <a:pt x="4619" y="5623"/>
                    <a:pt x="4621" y="5620"/>
                  </a:cubicBezTo>
                  <a:cubicBezTo>
                    <a:pt x="4625" y="5620"/>
                    <a:pt x="4625" y="5620"/>
                    <a:pt x="4625" y="5620"/>
                  </a:cubicBezTo>
                  <a:cubicBezTo>
                    <a:pt x="4636" y="5601"/>
                    <a:pt x="4638" y="5583"/>
                    <a:pt x="4622" y="5572"/>
                  </a:cubicBezTo>
                  <a:cubicBezTo>
                    <a:pt x="4614" y="5566"/>
                    <a:pt x="4598" y="5552"/>
                    <a:pt x="4584" y="5538"/>
                  </a:cubicBezTo>
                  <a:cubicBezTo>
                    <a:pt x="4573" y="5538"/>
                    <a:pt x="4573" y="5538"/>
                    <a:pt x="4573" y="5538"/>
                  </a:cubicBezTo>
                  <a:cubicBezTo>
                    <a:pt x="4558" y="5523"/>
                    <a:pt x="4545" y="5509"/>
                    <a:pt x="4542" y="5503"/>
                  </a:cubicBezTo>
                  <a:cubicBezTo>
                    <a:pt x="4540" y="5500"/>
                    <a:pt x="4540" y="5492"/>
                    <a:pt x="4542" y="5483"/>
                  </a:cubicBezTo>
                  <a:cubicBezTo>
                    <a:pt x="4548" y="5483"/>
                    <a:pt x="4548" y="5483"/>
                    <a:pt x="4548" y="5483"/>
                  </a:cubicBezTo>
                  <a:cubicBezTo>
                    <a:pt x="4551" y="5461"/>
                    <a:pt x="4562" y="5424"/>
                    <a:pt x="4569" y="5403"/>
                  </a:cubicBezTo>
                  <a:cubicBezTo>
                    <a:pt x="4573" y="5431"/>
                    <a:pt x="4576" y="5522"/>
                    <a:pt x="4615" y="5535"/>
                  </a:cubicBezTo>
                  <a:cubicBezTo>
                    <a:pt x="4665" y="5551"/>
                    <a:pt x="4693" y="5560"/>
                    <a:pt x="4738" y="5510"/>
                  </a:cubicBezTo>
                  <a:cubicBezTo>
                    <a:pt x="4747" y="5500"/>
                    <a:pt x="4756" y="5491"/>
                    <a:pt x="4764" y="5483"/>
                  </a:cubicBezTo>
                  <a:cubicBezTo>
                    <a:pt x="4766" y="5483"/>
                    <a:pt x="4766" y="5483"/>
                    <a:pt x="4766" y="5483"/>
                  </a:cubicBezTo>
                  <a:cubicBezTo>
                    <a:pt x="4796" y="5450"/>
                    <a:pt x="4819" y="5425"/>
                    <a:pt x="4827" y="5400"/>
                  </a:cubicBezTo>
                  <a:cubicBezTo>
                    <a:pt x="4821" y="5400"/>
                    <a:pt x="4821" y="5400"/>
                    <a:pt x="4821" y="5400"/>
                  </a:cubicBezTo>
                  <a:cubicBezTo>
                    <a:pt x="4822" y="5398"/>
                    <a:pt x="4823" y="5396"/>
                    <a:pt x="4823" y="5393"/>
                  </a:cubicBezTo>
                  <a:cubicBezTo>
                    <a:pt x="4825" y="5376"/>
                    <a:pt x="4828" y="5360"/>
                    <a:pt x="4834" y="5346"/>
                  </a:cubicBezTo>
                  <a:cubicBezTo>
                    <a:pt x="4839" y="5346"/>
                    <a:pt x="4839" y="5346"/>
                    <a:pt x="4839" y="5346"/>
                  </a:cubicBezTo>
                  <a:cubicBezTo>
                    <a:pt x="4844" y="5331"/>
                    <a:pt x="4851" y="5318"/>
                    <a:pt x="4860" y="5311"/>
                  </a:cubicBezTo>
                  <a:cubicBezTo>
                    <a:pt x="4867" y="5307"/>
                    <a:pt x="4874" y="5305"/>
                    <a:pt x="4882" y="5299"/>
                  </a:cubicBezTo>
                  <a:cubicBezTo>
                    <a:pt x="4890" y="5295"/>
                    <a:pt x="4899" y="5286"/>
                    <a:pt x="4910" y="5263"/>
                  </a:cubicBezTo>
                  <a:cubicBezTo>
                    <a:pt x="4905" y="5263"/>
                    <a:pt x="4905" y="5263"/>
                    <a:pt x="4905" y="5263"/>
                  </a:cubicBezTo>
                  <a:cubicBezTo>
                    <a:pt x="4906" y="5261"/>
                    <a:pt x="4907" y="5259"/>
                    <a:pt x="4908" y="5257"/>
                  </a:cubicBezTo>
                  <a:cubicBezTo>
                    <a:pt x="4927" y="5208"/>
                    <a:pt x="4943" y="5236"/>
                    <a:pt x="4961" y="5208"/>
                  </a:cubicBezTo>
                  <a:cubicBezTo>
                    <a:pt x="4965" y="5208"/>
                    <a:pt x="4965" y="5208"/>
                    <a:pt x="4965" y="5208"/>
                  </a:cubicBezTo>
                  <a:cubicBezTo>
                    <a:pt x="4968" y="5205"/>
                    <a:pt x="4971" y="5200"/>
                    <a:pt x="4974" y="5194"/>
                  </a:cubicBezTo>
                  <a:cubicBezTo>
                    <a:pt x="4984" y="5172"/>
                    <a:pt x="4977" y="5149"/>
                    <a:pt x="4971" y="5126"/>
                  </a:cubicBezTo>
                  <a:cubicBezTo>
                    <a:pt x="4963" y="5126"/>
                    <a:pt x="4963" y="5126"/>
                    <a:pt x="4963" y="5126"/>
                  </a:cubicBezTo>
                  <a:cubicBezTo>
                    <a:pt x="4958" y="5106"/>
                    <a:pt x="4955" y="5087"/>
                    <a:pt x="4965" y="5071"/>
                  </a:cubicBezTo>
                  <a:cubicBezTo>
                    <a:pt x="4969" y="5071"/>
                    <a:pt x="4969" y="5071"/>
                    <a:pt x="4969" y="5071"/>
                  </a:cubicBezTo>
                  <a:cubicBezTo>
                    <a:pt x="4972" y="5066"/>
                    <a:pt x="4975" y="5061"/>
                    <a:pt x="4981" y="5056"/>
                  </a:cubicBezTo>
                  <a:cubicBezTo>
                    <a:pt x="4992" y="5047"/>
                    <a:pt x="5006" y="5038"/>
                    <a:pt x="5020" y="5028"/>
                  </a:cubicBezTo>
                  <a:cubicBezTo>
                    <a:pt x="5023" y="5026"/>
                    <a:pt x="5026" y="5024"/>
                    <a:pt x="5029" y="5022"/>
                  </a:cubicBezTo>
                  <a:cubicBezTo>
                    <a:pt x="5029" y="5022"/>
                    <a:pt x="5030" y="5022"/>
                    <a:pt x="5030" y="5022"/>
                  </a:cubicBezTo>
                  <a:cubicBezTo>
                    <a:pt x="5062" y="5002"/>
                    <a:pt x="5090" y="4986"/>
                    <a:pt x="5090" y="4986"/>
                  </a:cubicBezTo>
                  <a:cubicBezTo>
                    <a:pt x="5090" y="4986"/>
                    <a:pt x="5112" y="4973"/>
                    <a:pt x="5154" y="4961"/>
                  </a:cubicBezTo>
                  <a:cubicBezTo>
                    <a:pt x="5195" y="4949"/>
                    <a:pt x="5238" y="4956"/>
                    <a:pt x="5254" y="4934"/>
                  </a:cubicBezTo>
                  <a:cubicBezTo>
                    <a:pt x="5257" y="4934"/>
                    <a:pt x="5257" y="4934"/>
                    <a:pt x="5257" y="4934"/>
                  </a:cubicBezTo>
                  <a:cubicBezTo>
                    <a:pt x="5259" y="4932"/>
                    <a:pt x="5261" y="4930"/>
                    <a:pt x="5263" y="4927"/>
                  </a:cubicBezTo>
                  <a:cubicBezTo>
                    <a:pt x="5272" y="4910"/>
                    <a:pt x="5282" y="4879"/>
                    <a:pt x="5294" y="4852"/>
                  </a:cubicBezTo>
                  <a:cubicBezTo>
                    <a:pt x="5290" y="4852"/>
                    <a:pt x="5290" y="4852"/>
                    <a:pt x="5290" y="4852"/>
                  </a:cubicBezTo>
                  <a:cubicBezTo>
                    <a:pt x="5294" y="4841"/>
                    <a:pt x="5300" y="4831"/>
                    <a:pt x="5305" y="4823"/>
                  </a:cubicBezTo>
                  <a:cubicBezTo>
                    <a:pt x="5311" y="4815"/>
                    <a:pt x="5317" y="4806"/>
                    <a:pt x="5323" y="4797"/>
                  </a:cubicBezTo>
                  <a:cubicBezTo>
                    <a:pt x="5327" y="4797"/>
                    <a:pt x="5327" y="4797"/>
                    <a:pt x="5327" y="4797"/>
                  </a:cubicBezTo>
                  <a:cubicBezTo>
                    <a:pt x="5343" y="4770"/>
                    <a:pt x="5355" y="4739"/>
                    <a:pt x="5347" y="4723"/>
                  </a:cubicBezTo>
                  <a:cubicBezTo>
                    <a:pt x="5346" y="4721"/>
                    <a:pt x="5346" y="4718"/>
                    <a:pt x="5346" y="4714"/>
                  </a:cubicBezTo>
                  <a:cubicBezTo>
                    <a:pt x="5339" y="4714"/>
                    <a:pt x="5339" y="4714"/>
                    <a:pt x="5339" y="4714"/>
                  </a:cubicBezTo>
                  <a:cubicBezTo>
                    <a:pt x="5340" y="4700"/>
                    <a:pt x="5345" y="4680"/>
                    <a:pt x="5351" y="4659"/>
                  </a:cubicBezTo>
                  <a:cubicBezTo>
                    <a:pt x="5356" y="4659"/>
                    <a:pt x="5356" y="4659"/>
                    <a:pt x="5356" y="4659"/>
                  </a:cubicBezTo>
                  <a:cubicBezTo>
                    <a:pt x="5364" y="4630"/>
                    <a:pt x="5374" y="4599"/>
                    <a:pt x="5372" y="4586"/>
                  </a:cubicBezTo>
                  <a:cubicBezTo>
                    <a:pt x="5371" y="4584"/>
                    <a:pt x="5371" y="4580"/>
                    <a:pt x="5370" y="4577"/>
                  </a:cubicBezTo>
                  <a:cubicBezTo>
                    <a:pt x="5362" y="4577"/>
                    <a:pt x="5362" y="4577"/>
                    <a:pt x="5362" y="4577"/>
                  </a:cubicBezTo>
                  <a:cubicBezTo>
                    <a:pt x="5358" y="4563"/>
                    <a:pt x="5352" y="4543"/>
                    <a:pt x="5353" y="4522"/>
                  </a:cubicBezTo>
                  <a:cubicBezTo>
                    <a:pt x="5359" y="4522"/>
                    <a:pt x="5359" y="4522"/>
                    <a:pt x="5359" y="4522"/>
                  </a:cubicBezTo>
                  <a:cubicBezTo>
                    <a:pt x="5359" y="4500"/>
                    <a:pt x="5365" y="4476"/>
                    <a:pt x="5389" y="4453"/>
                  </a:cubicBezTo>
                  <a:cubicBezTo>
                    <a:pt x="5394" y="4449"/>
                    <a:pt x="5398" y="4444"/>
                    <a:pt x="5403" y="4440"/>
                  </a:cubicBezTo>
                  <a:cubicBezTo>
                    <a:pt x="5400" y="4440"/>
                    <a:pt x="5400" y="4440"/>
                    <a:pt x="5400" y="4440"/>
                  </a:cubicBezTo>
                  <a:cubicBezTo>
                    <a:pt x="5418" y="4422"/>
                    <a:pt x="5434" y="4403"/>
                    <a:pt x="5449" y="4385"/>
                  </a:cubicBezTo>
                  <a:cubicBezTo>
                    <a:pt x="5452" y="4385"/>
                    <a:pt x="5452" y="4385"/>
                    <a:pt x="5452" y="4385"/>
                  </a:cubicBezTo>
                  <a:cubicBezTo>
                    <a:pt x="5479" y="4351"/>
                    <a:pt x="5500" y="4320"/>
                    <a:pt x="5502" y="4308"/>
                  </a:cubicBezTo>
                  <a:cubicBezTo>
                    <a:pt x="5502" y="4306"/>
                    <a:pt x="5503" y="4304"/>
                    <a:pt x="5503" y="4303"/>
                  </a:cubicBezTo>
                  <a:cubicBezTo>
                    <a:pt x="5498" y="4303"/>
                    <a:pt x="5498" y="4303"/>
                    <a:pt x="5498" y="4303"/>
                  </a:cubicBezTo>
                  <a:cubicBezTo>
                    <a:pt x="5502" y="4290"/>
                    <a:pt x="5510" y="4270"/>
                    <a:pt x="5518" y="4248"/>
                  </a:cubicBezTo>
                  <a:cubicBezTo>
                    <a:pt x="5523" y="4248"/>
                    <a:pt x="5523" y="4248"/>
                    <a:pt x="5523" y="4248"/>
                  </a:cubicBezTo>
                  <a:cubicBezTo>
                    <a:pt x="5533" y="4219"/>
                    <a:pt x="5543" y="4188"/>
                    <a:pt x="5544" y="4165"/>
                  </a:cubicBezTo>
                  <a:cubicBezTo>
                    <a:pt x="5537" y="4165"/>
                    <a:pt x="5537" y="4165"/>
                    <a:pt x="5537" y="4165"/>
                  </a:cubicBezTo>
                  <a:cubicBezTo>
                    <a:pt x="5537" y="4164"/>
                    <a:pt x="5538" y="4163"/>
                    <a:pt x="5538" y="4162"/>
                  </a:cubicBezTo>
                  <a:close/>
                  <a:moveTo>
                    <a:pt x="3360" y="1695"/>
                  </a:moveTo>
                  <a:cubicBezTo>
                    <a:pt x="3353" y="1695"/>
                    <a:pt x="3353" y="1695"/>
                    <a:pt x="3353" y="1695"/>
                  </a:cubicBezTo>
                  <a:cubicBezTo>
                    <a:pt x="3354" y="1690"/>
                    <a:pt x="3354" y="1686"/>
                    <a:pt x="3355" y="1683"/>
                  </a:cubicBezTo>
                  <a:cubicBezTo>
                    <a:pt x="3356" y="1673"/>
                    <a:pt x="3355" y="1658"/>
                    <a:pt x="3354" y="1640"/>
                  </a:cubicBezTo>
                  <a:cubicBezTo>
                    <a:pt x="3361" y="1640"/>
                    <a:pt x="3361" y="1640"/>
                    <a:pt x="3361" y="1640"/>
                  </a:cubicBezTo>
                  <a:cubicBezTo>
                    <a:pt x="3359" y="1613"/>
                    <a:pt x="3356" y="1579"/>
                    <a:pt x="3365" y="1558"/>
                  </a:cubicBezTo>
                  <a:cubicBezTo>
                    <a:pt x="3365" y="1558"/>
                    <a:pt x="3365" y="1558"/>
                    <a:pt x="3365" y="1558"/>
                  </a:cubicBezTo>
                  <a:cubicBezTo>
                    <a:pt x="3361" y="1558"/>
                    <a:pt x="3361" y="1558"/>
                    <a:pt x="3361" y="1558"/>
                  </a:cubicBezTo>
                  <a:cubicBezTo>
                    <a:pt x="3377" y="1528"/>
                    <a:pt x="3416" y="1516"/>
                    <a:pt x="3443" y="1512"/>
                  </a:cubicBezTo>
                  <a:cubicBezTo>
                    <a:pt x="3471" y="1508"/>
                    <a:pt x="3531" y="1533"/>
                    <a:pt x="3542" y="1529"/>
                  </a:cubicBezTo>
                  <a:cubicBezTo>
                    <a:pt x="3552" y="1525"/>
                    <a:pt x="3601" y="1525"/>
                    <a:pt x="3626" y="1529"/>
                  </a:cubicBezTo>
                  <a:cubicBezTo>
                    <a:pt x="3648" y="1533"/>
                    <a:pt x="3678" y="1592"/>
                    <a:pt x="3672" y="1608"/>
                  </a:cubicBezTo>
                  <a:cubicBezTo>
                    <a:pt x="3654" y="1610"/>
                    <a:pt x="3629" y="1590"/>
                    <a:pt x="3629" y="1562"/>
                  </a:cubicBezTo>
                  <a:cubicBezTo>
                    <a:pt x="3629" y="1560"/>
                    <a:pt x="3629" y="1559"/>
                    <a:pt x="3629" y="1558"/>
                  </a:cubicBezTo>
                  <a:cubicBezTo>
                    <a:pt x="3626" y="1558"/>
                    <a:pt x="3626" y="1558"/>
                    <a:pt x="3626" y="1558"/>
                  </a:cubicBezTo>
                  <a:cubicBezTo>
                    <a:pt x="3625" y="1560"/>
                    <a:pt x="3624" y="1563"/>
                    <a:pt x="3622" y="1567"/>
                  </a:cubicBezTo>
                  <a:cubicBezTo>
                    <a:pt x="3622" y="1567"/>
                    <a:pt x="3622" y="1566"/>
                    <a:pt x="3622" y="1566"/>
                  </a:cubicBezTo>
                  <a:cubicBezTo>
                    <a:pt x="3622" y="1537"/>
                    <a:pt x="3598" y="1620"/>
                    <a:pt x="3612" y="1645"/>
                  </a:cubicBezTo>
                  <a:cubicBezTo>
                    <a:pt x="3623" y="1665"/>
                    <a:pt x="3600" y="1686"/>
                    <a:pt x="3583" y="1695"/>
                  </a:cubicBezTo>
                  <a:cubicBezTo>
                    <a:pt x="3577" y="1695"/>
                    <a:pt x="3577" y="1695"/>
                    <a:pt x="3577" y="1695"/>
                  </a:cubicBezTo>
                  <a:cubicBezTo>
                    <a:pt x="3577" y="1695"/>
                    <a:pt x="3576" y="1695"/>
                    <a:pt x="3576" y="1695"/>
                  </a:cubicBezTo>
                  <a:cubicBezTo>
                    <a:pt x="3576" y="1695"/>
                    <a:pt x="3576" y="1695"/>
                    <a:pt x="3576" y="1695"/>
                  </a:cubicBezTo>
                  <a:cubicBezTo>
                    <a:pt x="3562" y="1695"/>
                    <a:pt x="3562" y="1695"/>
                    <a:pt x="3562" y="1695"/>
                  </a:cubicBezTo>
                  <a:cubicBezTo>
                    <a:pt x="3554" y="1686"/>
                    <a:pt x="3548" y="1665"/>
                    <a:pt x="3548" y="1640"/>
                  </a:cubicBezTo>
                  <a:cubicBezTo>
                    <a:pt x="3555" y="1640"/>
                    <a:pt x="3555" y="1640"/>
                    <a:pt x="3555" y="1640"/>
                  </a:cubicBezTo>
                  <a:cubicBezTo>
                    <a:pt x="3554" y="1634"/>
                    <a:pt x="3554" y="1627"/>
                    <a:pt x="3555" y="1620"/>
                  </a:cubicBezTo>
                  <a:cubicBezTo>
                    <a:pt x="3558" y="1593"/>
                    <a:pt x="3545" y="1568"/>
                    <a:pt x="3523" y="1558"/>
                  </a:cubicBezTo>
                  <a:cubicBezTo>
                    <a:pt x="3479" y="1558"/>
                    <a:pt x="3479" y="1558"/>
                    <a:pt x="3479" y="1558"/>
                  </a:cubicBezTo>
                  <a:cubicBezTo>
                    <a:pt x="3476" y="1559"/>
                    <a:pt x="3473" y="1562"/>
                    <a:pt x="3470" y="1564"/>
                  </a:cubicBezTo>
                  <a:cubicBezTo>
                    <a:pt x="3444" y="1575"/>
                    <a:pt x="3430" y="1602"/>
                    <a:pt x="3418" y="1612"/>
                  </a:cubicBezTo>
                  <a:cubicBezTo>
                    <a:pt x="3404" y="1625"/>
                    <a:pt x="3404" y="1695"/>
                    <a:pt x="3408" y="1712"/>
                  </a:cubicBezTo>
                  <a:cubicBezTo>
                    <a:pt x="3410" y="1724"/>
                    <a:pt x="3411" y="1760"/>
                    <a:pt x="3396" y="1776"/>
                  </a:cubicBezTo>
                  <a:cubicBezTo>
                    <a:pt x="3395" y="1776"/>
                    <a:pt x="3395" y="1777"/>
                    <a:pt x="3393" y="1777"/>
                  </a:cubicBezTo>
                  <a:cubicBezTo>
                    <a:pt x="3394" y="1777"/>
                    <a:pt x="3394" y="1777"/>
                    <a:pt x="3394" y="1777"/>
                  </a:cubicBezTo>
                  <a:cubicBezTo>
                    <a:pt x="3389" y="1781"/>
                    <a:pt x="3384" y="1784"/>
                    <a:pt x="3376" y="1783"/>
                  </a:cubicBezTo>
                  <a:cubicBezTo>
                    <a:pt x="3372" y="1782"/>
                    <a:pt x="3368" y="1780"/>
                    <a:pt x="3365" y="1777"/>
                  </a:cubicBezTo>
                  <a:cubicBezTo>
                    <a:pt x="3380" y="1777"/>
                    <a:pt x="3380" y="1777"/>
                    <a:pt x="3380" y="1777"/>
                  </a:cubicBezTo>
                  <a:cubicBezTo>
                    <a:pt x="3357" y="1771"/>
                    <a:pt x="3357" y="1725"/>
                    <a:pt x="3360" y="1695"/>
                  </a:cubicBezTo>
                  <a:close/>
                  <a:moveTo>
                    <a:pt x="3573" y="1783"/>
                  </a:moveTo>
                  <a:cubicBezTo>
                    <a:pt x="3572" y="1781"/>
                    <a:pt x="3572" y="1779"/>
                    <a:pt x="3571" y="1777"/>
                  </a:cubicBezTo>
                  <a:cubicBezTo>
                    <a:pt x="3579" y="1777"/>
                    <a:pt x="3579" y="1777"/>
                    <a:pt x="3579" y="1777"/>
                  </a:cubicBezTo>
                  <a:cubicBezTo>
                    <a:pt x="3576" y="1769"/>
                    <a:pt x="3576" y="1765"/>
                    <a:pt x="3577" y="1763"/>
                  </a:cubicBezTo>
                  <a:cubicBezTo>
                    <a:pt x="3577" y="1763"/>
                    <a:pt x="3578" y="1762"/>
                    <a:pt x="3579" y="1761"/>
                  </a:cubicBezTo>
                  <a:cubicBezTo>
                    <a:pt x="3581" y="1760"/>
                    <a:pt x="3585" y="1759"/>
                    <a:pt x="3587" y="1753"/>
                  </a:cubicBezTo>
                  <a:cubicBezTo>
                    <a:pt x="3588" y="1750"/>
                    <a:pt x="3592" y="1746"/>
                    <a:pt x="3598" y="1742"/>
                  </a:cubicBezTo>
                  <a:cubicBezTo>
                    <a:pt x="3618" y="1730"/>
                    <a:pt x="3647" y="1716"/>
                    <a:pt x="3647" y="1716"/>
                  </a:cubicBezTo>
                  <a:cubicBezTo>
                    <a:pt x="3647" y="1716"/>
                    <a:pt x="3648" y="1715"/>
                    <a:pt x="3648" y="1714"/>
                  </a:cubicBezTo>
                  <a:cubicBezTo>
                    <a:pt x="3651" y="1713"/>
                    <a:pt x="3654" y="1712"/>
                    <a:pt x="3654" y="1712"/>
                  </a:cubicBezTo>
                  <a:cubicBezTo>
                    <a:pt x="3654" y="1712"/>
                    <a:pt x="3659" y="1705"/>
                    <a:pt x="3666" y="1695"/>
                  </a:cubicBezTo>
                  <a:cubicBezTo>
                    <a:pt x="3663" y="1695"/>
                    <a:pt x="3663" y="1695"/>
                    <a:pt x="3663" y="1695"/>
                  </a:cubicBezTo>
                  <a:cubicBezTo>
                    <a:pt x="3676" y="1678"/>
                    <a:pt x="3695" y="1655"/>
                    <a:pt x="3709" y="1640"/>
                  </a:cubicBezTo>
                  <a:cubicBezTo>
                    <a:pt x="3712" y="1640"/>
                    <a:pt x="3712" y="1640"/>
                    <a:pt x="3712" y="1640"/>
                  </a:cubicBezTo>
                  <a:cubicBezTo>
                    <a:pt x="3718" y="1634"/>
                    <a:pt x="3723" y="1629"/>
                    <a:pt x="3728" y="1625"/>
                  </a:cubicBezTo>
                  <a:cubicBezTo>
                    <a:pt x="3729" y="1624"/>
                    <a:pt x="3731" y="1624"/>
                    <a:pt x="3732" y="1625"/>
                  </a:cubicBezTo>
                  <a:cubicBezTo>
                    <a:pt x="3742" y="1633"/>
                    <a:pt x="3816" y="1612"/>
                    <a:pt x="3830" y="1633"/>
                  </a:cubicBezTo>
                  <a:cubicBezTo>
                    <a:pt x="3844" y="1654"/>
                    <a:pt x="3816" y="1658"/>
                    <a:pt x="3781" y="1675"/>
                  </a:cubicBezTo>
                  <a:cubicBezTo>
                    <a:pt x="3746" y="1691"/>
                    <a:pt x="3735" y="1687"/>
                    <a:pt x="3721" y="1708"/>
                  </a:cubicBezTo>
                  <a:cubicBezTo>
                    <a:pt x="3718" y="1712"/>
                    <a:pt x="3714" y="1716"/>
                    <a:pt x="3709" y="1719"/>
                  </a:cubicBezTo>
                  <a:cubicBezTo>
                    <a:pt x="3695" y="1727"/>
                    <a:pt x="3677" y="1734"/>
                    <a:pt x="3662" y="1744"/>
                  </a:cubicBezTo>
                  <a:cubicBezTo>
                    <a:pt x="3654" y="1749"/>
                    <a:pt x="3646" y="1755"/>
                    <a:pt x="3640" y="1762"/>
                  </a:cubicBezTo>
                  <a:cubicBezTo>
                    <a:pt x="3635" y="1767"/>
                    <a:pt x="3630" y="1772"/>
                    <a:pt x="3624" y="1777"/>
                  </a:cubicBezTo>
                  <a:cubicBezTo>
                    <a:pt x="3624" y="1777"/>
                    <a:pt x="3623" y="1777"/>
                    <a:pt x="3623" y="1777"/>
                  </a:cubicBezTo>
                  <a:cubicBezTo>
                    <a:pt x="3623" y="1777"/>
                    <a:pt x="3623" y="1777"/>
                    <a:pt x="3623" y="1777"/>
                  </a:cubicBezTo>
                  <a:cubicBezTo>
                    <a:pt x="3603" y="1792"/>
                    <a:pt x="3579" y="1797"/>
                    <a:pt x="3573" y="1783"/>
                  </a:cubicBezTo>
                  <a:close/>
                  <a:moveTo>
                    <a:pt x="1792" y="1388"/>
                  </a:moveTo>
                  <a:cubicBezTo>
                    <a:pt x="1786" y="1384"/>
                    <a:pt x="1779" y="1375"/>
                    <a:pt x="1772" y="1366"/>
                  </a:cubicBezTo>
                  <a:cubicBezTo>
                    <a:pt x="1782" y="1366"/>
                    <a:pt x="1782" y="1366"/>
                    <a:pt x="1782" y="1366"/>
                  </a:cubicBezTo>
                  <a:cubicBezTo>
                    <a:pt x="1771" y="1351"/>
                    <a:pt x="1760" y="1333"/>
                    <a:pt x="1760" y="1325"/>
                  </a:cubicBezTo>
                  <a:cubicBezTo>
                    <a:pt x="1761" y="1325"/>
                    <a:pt x="1762" y="1324"/>
                    <a:pt x="1764" y="1325"/>
                  </a:cubicBezTo>
                  <a:cubicBezTo>
                    <a:pt x="1774" y="1329"/>
                    <a:pt x="1795" y="1354"/>
                    <a:pt x="1806" y="1354"/>
                  </a:cubicBezTo>
                  <a:cubicBezTo>
                    <a:pt x="1816" y="1354"/>
                    <a:pt x="1869" y="1404"/>
                    <a:pt x="1883" y="1421"/>
                  </a:cubicBezTo>
                  <a:cubicBezTo>
                    <a:pt x="1895" y="1435"/>
                    <a:pt x="1897" y="1471"/>
                    <a:pt x="1886" y="1483"/>
                  </a:cubicBezTo>
                  <a:cubicBezTo>
                    <a:pt x="1870" y="1487"/>
                    <a:pt x="1859" y="1443"/>
                    <a:pt x="1855" y="1421"/>
                  </a:cubicBezTo>
                  <a:cubicBezTo>
                    <a:pt x="1848" y="1421"/>
                    <a:pt x="1848" y="1421"/>
                    <a:pt x="1848" y="1421"/>
                  </a:cubicBezTo>
                  <a:cubicBezTo>
                    <a:pt x="1844" y="1400"/>
                    <a:pt x="1809" y="1400"/>
                    <a:pt x="1792" y="1388"/>
                  </a:cubicBezTo>
                  <a:close/>
                  <a:moveTo>
                    <a:pt x="3455" y="1475"/>
                  </a:moveTo>
                  <a:cubicBezTo>
                    <a:pt x="3443" y="1478"/>
                    <a:pt x="3406" y="1466"/>
                    <a:pt x="3376" y="1466"/>
                  </a:cubicBezTo>
                  <a:cubicBezTo>
                    <a:pt x="3344" y="1466"/>
                    <a:pt x="3351" y="1442"/>
                    <a:pt x="3337" y="1446"/>
                  </a:cubicBezTo>
                  <a:cubicBezTo>
                    <a:pt x="3323" y="1450"/>
                    <a:pt x="3291" y="1458"/>
                    <a:pt x="3270" y="1471"/>
                  </a:cubicBezTo>
                  <a:cubicBezTo>
                    <a:pt x="3249" y="1483"/>
                    <a:pt x="3214" y="1481"/>
                    <a:pt x="3214" y="1458"/>
                  </a:cubicBezTo>
                  <a:cubicBezTo>
                    <a:pt x="3214" y="1446"/>
                    <a:pt x="3216" y="1439"/>
                    <a:pt x="3221" y="1434"/>
                  </a:cubicBezTo>
                  <a:cubicBezTo>
                    <a:pt x="3230" y="1430"/>
                    <a:pt x="3245" y="1427"/>
                    <a:pt x="3267" y="1417"/>
                  </a:cubicBezTo>
                  <a:cubicBezTo>
                    <a:pt x="3313" y="1396"/>
                    <a:pt x="3362" y="1338"/>
                    <a:pt x="3383" y="1363"/>
                  </a:cubicBezTo>
                  <a:cubicBezTo>
                    <a:pt x="3404" y="1388"/>
                    <a:pt x="3443" y="1417"/>
                    <a:pt x="3468" y="1421"/>
                  </a:cubicBezTo>
                  <a:cubicBezTo>
                    <a:pt x="3489" y="1424"/>
                    <a:pt x="3468" y="1462"/>
                    <a:pt x="3455" y="1475"/>
                  </a:cubicBezTo>
                  <a:close/>
                  <a:moveTo>
                    <a:pt x="4565" y="5400"/>
                  </a:moveTo>
                  <a:cubicBezTo>
                    <a:pt x="4565" y="5399"/>
                    <a:pt x="4566" y="5398"/>
                    <a:pt x="4566" y="5397"/>
                  </a:cubicBezTo>
                  <a:cubicBezTo>
                    <a:pt x="4567" y="5394"/>
                    <a:pt x="4568" y="5395"/>
                    <a:pt x="4569" y="5400"/>
                  </a:cubicBezTo>
                  <a:lnTo>
                    <a:pt x="4565" y="5400"/>
                  </a:ln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29" name="Freeform 8">
              <a:extLst>
                <a:ext uri="{FF2B5EF4-FFF2-40B4-BE49-F238E27FC236}">
                  <a16:creationId xmlns:a16="http://schemas.microsoft.com/office/drawing/2014/main" id="{30DA3F27-77E6-4CD8-9843-956D4A9BCE46}"/>
                </a:ext>
              </a:extLst>
            </p:cNvPr>
            <p:cNvSpPr>
              <a:spLocks/>
            </p:cNvSpPr>
            <p:nvPr/>
          </p:nvSpPr>
          <p:spPr bwMode="auto">
            <a:xfrm>
              <a:off x="1836738" y="2000250"/>
              <a:ext cx="92075" cy="60325"/>
            </a:xfrm>
            <a:custGeom>
              <a:avLst/>
              <a:gdLst>
                <a:gd name="T0" fmla="*/ 24 w 164"/>
                <a:gd name="T1" fmla="*/ 96 h 104"/>
                <a:gd name="T2" fmla="*/ 103 w 164"/>
                <a:gd name="T3" fmla="*/ 91 h 104"/>
                <a:gd name="T4" fmla="*/ 150 w 164"/>
                <a:gd name="T5" fmla="*/ 79 h 104"/>
                <a:gd name="T6" fmla="*/ 151 w 164"/>
                <a:gd name="T7" fmla="*/ 59 h 104"/>
                <a:gd name="T8" fmla="*/ 158 w 164"/>
                <a:gd name="T9" fmla="*/ 59 h 104"/>
                <a:gd name="T10" fmla="*/ 143 w 164"/>
                <a:gd name="T11" fmla="*/ 3 h 104"/>
                <a:gd name="T12" fmla="*/ 33 w 164"/>
                <a:gd name="T13" fmla="*/ 50 h 104"/>
                <a:gd name="T14" fmla="*/ 24 w 164"/>
                <a:gd name="T15" fmla="*/ 56 h 104"/>
                <a:gd name="T16" fmla="*/ 24 w 164"/>
                <a:gd name="T17" fmla="*/ 9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104">
                  <a:moveTo>
                    <a:pt x="24" y="96"/>
                  </a:moveTo>
                  <a:cubicBezTo>
                    <a:pt x="42" y="96"/>
                    <a:pt x="89" y="77"/>
                    <a:pt x="103" y="91"/>
                  </a:cubicBezTo>
                  <a:cubicBezTo>
                    <a:pt x="117" y="104"/>
                    <a:pt x="153" y="93"/>
                    <a:pt x="150" y="79"/>
                  </a:cubicBezTo>
                  <a:cubicBezTo>
                    <a:pt x="150" y="76"/>
                    <a:pt x="151" y="68"/>
                    <a:pt x="151" y="59"/>
                  </a:cubicBezTo>
                  <a:cubicBezTo>
                    <a:pt x="158" y="59"/>
                    <a:pt x="158" y="59"/>
                    <a:pt x="158" y="59"/>
                  </a:cubicBezTo>
                  <a:cubicBezTo>
                    <a:pt x="160" y="38"/>
                    <a:pt x="164" y="5"/>
                    <a:pt x="143" y="3"/>
                  </a:cubicBezTo>
                  <a:cubicBezTo>
                    <a:pt x="115" y="0"/>
                    <a:pt x="75" y="34"/>
                    <a:pt x="33" y="50"/>
                  </a:cubicBezTo>
                  <a:cubicBezTo>
                    <a:pt x="29" y="52"/>
                    <a:pt x="26" y="54"/>
                    <a:pt x="24" y="56"/>
                  </a:cubicBezTo>
                  <a:cubicBezTo>
                    <a:pt x="0" y="68"/>
                    <a:pt x="6" y="96"/>
                    <a:pt x="24" y="96"/>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30" name="Freeform 9">
              <a:extLst>
                <a:ext uri="{FF2B5EF4-FFF2-40B4-BE49-F238E27FC236}">
                  <a16:creationId xmlns:a16="http://schemas.microsoft.com/office/drawing/2014/main" id="{E29EA579-ED48-47C8-A44C-41DF978F43A6}"/>
                </a:ext>
              </a:extLst>
            </p:cNvPr>
            <p:cNvSpPr>
              <a:spLocks/>
            </p:cNvSpPr>
            <p:nvPr/>
          </p:nvSpPr>
          <p:spPr bwMode="auto">
            <a:xfrm>
              <a:off x="2028825" y="1989138"/>
              <a:ext cx="146050" cy="65088"/>
            </a:xfrm>
            <a:custGeom>
              <a:avLst/>
              <a:gdLst>
                <a:gd name="T0" fmla="*/ 51 w 257"/>
                <a:gd name="T1" fmla="*/ 77 h 115"/>
                <a:gd name="T2" fmla="*/ 145 w 257"/>
                <a:gd name="T3" fmla="*/ 74 h 115"/>
                <a:gd name="T4" fmla="*/ 175 w 257"/>
                <a:gd name="T5" fmla="*/ 104 h 115"/>
                <a:gd name="T6" fmla="*/ 241 w 257"/>
                <a:gd name="T7" fmla="*/ 115 h 115"/>
                <a:gd name="T8" fmla="*/ 249 w 257"/>
                <a:gd name="T9" fmla="*/ 81 h 115"/>
                <a:gd name="T10" fmla="*/ 257 w 257"/>
                <a:gd name="T11" fmla="*/ 81 h 115"/>
                <a:gd name="T12" fmla="*/ 243 w 257"/>
                <a:gd name="T13" fmla="*/ 50 h 115"/>
                <a:gd name="T14" fmla="*/ 189 w 257"/>
                <a:gd name="T15" fmla="*/ 14 h 115"/>
                <a:gd name="T16" fmla="*/ 76 w 257"/>
                <a:gd name="T17" fmla="*/ 3 h 115"/>
                <a:gd name="T18" fmla="*/ 23 w 257"/>
                <a:gd name="T19" fmla="*/ 13 h 115"/>
                <a:gd name="T20" fmla="*/ 4 w 257"/>
                <a:gd name="T21" fmla="*/ 40 h 115"/>
                <a:gd name="T22" fmla="*/ 51 w 257"/>
                <a:gd name="T23" fmla="*/ 7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7" h="115">
                  <a:moveTo>
                    <a:pt x="51" y="77"/>
                  </a:moveTo>
                  <a:cubicBezTo>
                    <a:pt x="79" y="77"/>
                    <a:pt x="140" y="60"/>
                    <a:pt x="145" y="74"/>
                  </a:cubicBezTo>
                  <a:cubicBezTo>
                    <a:pt x="149" y="88"/>
                    <a:pt x="142" y="99"/>
                    <a:pt x="175" y="104"/>
                  </a:cubicBezTo>
                  <a:cubicBezTo>
                    <a:pt x="208" y="110"/>
                    <a:pt x="222" y="115"/>
                    <a:pt x="241" y="115"/>
                  </a:cubicBezTo>
                  <a:cubicBezTo>
                    <a:pt x="253" y="115"/>
                    <a:pt x="254" y="99"/>
                    <a:pt x="249" y="81"/>
                  </a:cubicBezTo>
                  <a:cubicBezTo>
                    <a:pt x="257" y="81"/>
                    <a:pt x="257" y="81"/>
                    <a:pt x="257" y="81"/>
                  </a:cubicBezTo>
                  <a:cubicBezTo>
                    <a:pt x="254" y="71"/>
                    <a:pt x="249" y="60"/>
                    <a:pt x="243" y="50"/>
                  </a:cubicBezTo>
                  <a:cubicBezTo>
                    <a:pt x="226" y="25"/>
                    <a:pt x="231" y="28"/>
                    <a:pt x="189" y="14"/>
                  </a:cubicBezTo>
                  <a:cubicBezTo>
                    <a:pt x="147" y="0"/>
                    <a:pt x="104" y="0"/>
                    <a:pt x="76" y="3"/>
                  </a:cubicBezTo>
                  <a:cubicBezTo>
                    <a:pt x="56" y="5"/>
                    <a:pt x="36" y="2"/>
                    <a:pt x="23" y="13"/>
                  </a:cubicBezTo>
                  <a:cubicBezTo>
                    <a:pt x="14" y="17"/>
                    <a:pt x="7" y="25"/>
                    <a:pt x="4" y="40"/>
                  </a:cubicBezTo>
                  <a:cubicBezTo>
                    <a:pt x="0" y="60"/>
                    <a:pt x="23" y="77"/>
                    <a:pt x="51" y="77"/>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31" name="Freeform 10">
              <a:extLst>
                <a:ext uri="{FF2B5EF4-FFF2-40B4-BE49-F238E27FC236}">
                  <a16:creationId xmlns:a16="http://schemas.microsoft.com/office/drawing/2014/main" id="{6EC12A33-7CE6-4566-95C0-744DF9744C69}"/>
                </a:ext>
              </a:extLst>
            </p:cNvPr>
            <p:cNvSpPr>
              <a:spLocks/>
            </p:cNvSpPr>
            <p:nvPr/>
          </p:nvSpPr>
          <p:spPr bwMode="auto">
            <a:xfrm>
              <a:off x="2255838" y="2144713"/>
              <a:ext cx="103187" cy="49213"/>
            </a:xfrm>
            <a:custGeom>
              <a:avLst/>
              <a:gdLst>
                <a:gd name="T0" fmla="*/ 55 w 183"/>
                <a:gd name="T1" fmla="*/ 83 h 88"/>
                <a:gd name="T2" fmla="*/ 152 w 183"/>
                <a:gd name="T3" fmla="*/ 69 h 88"/>
                <a:gd name="T4" fmla="*/ 162 w 183"/>
                <a:gd name="T5" fmla="*/ 63 h 88"/>
                <a:gd name="T6" fmla="*/ 161 w 183"/>
                <a:gd name="T7" fmla="*/ 17 h 88"/>
                <a:gd name="T8" fmla="*/ 120 w 183"/>
                <a:gd name="T9" fmla="*/ 0 h 88"/>
                <a:gd name="T10" fmla="*/ 94 w 183"/>
                <a:gd name="T11" fmla="*/ 0 h 88"/>
                <a:gd name="T12" fmla="*/ 38 w 183"/>
                <a:gd name="T13" fmla="*/ 29 h 88"/>
                <a:gd name="T14" fmla="*/ 4 w 183"/>
                <a:gd name="T15" fmla="*/ 66 h 88"/>
                <a:gd name="T16" fmla="*/ 55 w 183"/>
                <a:gd name="T17" fmla="*/ 8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88">
                  <a:moveTo>
                    <a:pt x="55" y="83"/>
                  </a:moveTo>
                  <a:cubicBezTo>
                    <a:pt x="86" y="77"/>
                    <a:pt x="131" y="71"/>
                    <a:pt x="152" y="69"/>
                  </a:cubicBezTo>
                  <a:cubicBezTo>
                    <a:pt x="156" y="68"/>
                    <a:pt x="159" y="66"/>
                    <a:pt x="162" y="63"/>
                  </a:cubicBezTo>
                  <a:cubicBezTo>
                    <a:pt x="180" y="57"/>
                    <a:pt x="183" y="20"/>
                    <a:pt x="161" y="17"/>
                  </a:cubicBezTo>
                  <a:cubicBezTo>
                    <a:pt x="146" y="16"/>
                    <a:pt x="133" y="5"/>
                    <a:pt x="120" y="0"/>
                  </a:cubicBezTo>
                  <a:cubicBezTo>
                    <a:pt x="94" y="0"/>
                    <a:pt x="94" y="0"/>
                    <a:pt x="94" y="0"/>
                  </a:cubicBezTo>
                  <a:cubicBezTo>
                    <a:pt x="81" y="5"/>
                    <a:pt x="57" y="17"/>
                    <a:pt x="38" y="29"/>
                  </a:cubicBezTo>
                  <a:cubicBezTo>
                    <a:pt x="17" y="42"/>
                    <a:pt x="0" y="56"/>
                    <a:pt x="4" y="66"/>
                  </a:cubicBezTo>
                  <a:cubicBezTo>
                    <a:pt x="7" y="74"/>
                    <a:pt x="25" y="88"/>
                    <a:pt x="55" y="83"/>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32" name="Freeform 11">
              <a:extLst>
                <a:ext uri="{FF2B5EF4-FFF2-40B4-BE49-F238E27FC236}">
                  <a16:creationId xmlns:a16="http://schemas.microsoft.com/office/drawing/2014/main" id="{11567A62-F47F-420F-9C72-040DA8ABEC73}"/>
                </a:ext>
              </a:extLst>
            </p:cNvPr>
            <p:cNvSpPr>
              <a:spLocks/>
            </p:cNvSpPr>
            <p:nvPr/>
          </p:nvSpPr>
          <p:spPr bwMode="auto">
            <a:xfrm>
              <a:off x="2211388" y="2014538"/>
              <a:ext cx="414337" cy="127000"/>
            </a:xfrm>
            <a:custGeom>
              <a:avLst/>
              <a:gdLst>
                <a:gd name="T0" fmla="*/ 26 w 731"/>
                <a:gd name="T1" fmla="*/ 61 h 222"/>
                <a:gd name="T2" fmla="*/ 124 w 731"/>
                <a:gd name="T3" fmla="*/ 114 h 222"/>
                <a:gd name="T4" fmla="*/ 232 w 731"/>
                <a:gd name="T5" fmla="*/ 158 h 222"/>
                <a:gd name="T6" fmla="*/ 314 w 731"/>
                <a:gd name="T7" fmla="*/ 208 h 222"/>
                <a:gd name="T8" fmla="*/ 389 w 731"/>
                <a:gd name="T9" fmla="*/ 216 h 222"/>
                <a:gd name="T10" fmla="*/ 495 w 731"/>
                <a:gd name="T11" fmla="*/ 208 h 222"/>
                <a:gd name="T12" fmla="*/ 673 w 731"/>
                <a:gd name="T13" fmla="*/ 219 h 222"/>
                <a:gd name="T14" fmla="*/ 730 w 731"/>
                <a:gd name="T15" fmla="*/ 189 h 222"/>
                <a:gd name="T16" fmla="*/ 703 w 731"/>
                <a:gd name="T17" fmla="*/ 173 h 222"/>
                <a:gd name="T18" fmla="*/ 720 w 731"/>
                <a:gd name="T19" fmla="*/ 173 h 222"/>
                <a:gd name="T20" fmla="*/ 633 w 731"/>
                <a:gd name="T21" fmla="*/ 154 h 222"/>
                <a:gd name="T22" fmla="*/ 457 w 731"/>
                <a:gd name="T23" fmla="*/ 154 h 222"/>
                <a:gd name="T24" fmla="*/ 349 w 731"/>
                <a:gd name="T25" fmla="*/ 154 h 222"/>
                <a:gd name="T26" fmla="*/ 278 w 731"/>
                <a:gd name="T27" fmla="*/ 118 h 222"/>
                <a:gd name="T28" fmla="*/ 243 w 731"/>
                <a:gd name="T29" fmla="*/ 90 h 222"/>
                <a:gd name="T30" fmla="*/ 231 w 731"/>
                <a:gd name="T31" fmla="*/ 90 h 222"/>
                <a:gd name="T32" fmla="*/ 176 w 731"/>
                <a:gd name="T33" fmla="*/ 58 h 222"/>
                <a:gd name="T34" fmla="*/ 94 w 731"/>
                <a:gd name="T35" fmla="*/ 36 h 222"/>
                <a:gd name="T36" fmla="*/ 91 w 731"/>
                <a:gd name="T37" fmla="*/ 35 h 222"/>
                <a:gd name="T38" fmla="*/ 113 w 731"/>
                <a:gd name="T39" fmla="*/ 35 h 222"/>
                <a:gd name="T40" fmla="*/ 100 w 731"/>
                <a:gd name="T41" fmla="*/ 32 h 222"/>
                <a:gd name="T42" fmla="*/ 20 w 731"/>
                <a:gd name="T43" fmla="*/ 4 h 222"/>
                <a:gd name="T44" fmla="*/ 18 w 731"/>
                <a:gd name="T45" fmla="*/ 13 h 222"/>
                <a:gd name="T46" fmla="*/ 14 w 731"/>
                <a:gd name="T47" fmla="*/ 8 h 222"/>
                <a:gd name="T48" fmla="*/ 26 w 731"/>
                <a:gd name="T49" fmla="*/ 61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31" h="222">
                  <a:moveTo>
                    <a:pt x="26" y="61"/>
                  </a:moveTo>
                  <a:cubicBezTo>
                    <a:pt x="51" y="75"/>
                    <a:pt x="94" y="100"/>
                    <a:pt x="124" y="114"/>
                  </a:cubicBezTo>
                  <a:cubicBezTo>
                    <a:pt x="155" y="128"/>
                    <a:pt x="213" y="130"/>
                    <a:pt x="232" y="158"/>
                  </a:cubicBezTo>
                  <a:cubicBezTo>
                    <a:pt x="251" y="186"/>
                    <a:pt x="314" y="208"/>
                    <a:pt x="314" y="208"/>
                  </a:cubicBezTo>
                  <a:cubicBezTo>
                    <a:pt x="389" y="216"/>
                    <a:pt x="389" y="216"/>
                    <a:pt x="389" y="216"/>
                  </a:cubicBezTo>
                  <a:cubicBezTo>
                    <a:pt x="389" y="216"/>
                    <a:pt x="441" y="202"/>
                    <a:pt x="495" y="208"/>
                  </a:cubicBezTo>
                  <a:cubicBezTo>
                    <a:pt x="549" y="214"/>
                    <a:pt x="629" y="222"/>
                    <a:pt x="673" y="219"/>
                  </a:cubicBezTo>
                  <a:cubicBezTo>
                    <a:pt x="718" y="216"/>
                    <a:pt x="725" y="200"/>
                    <a:pt x="730" y="189"/>
                  </a:cubicBezTo>
                  <a:cubicBezTo>
                    <a:pt x="731" y="184"/>
                    <a:pt x="719" y="178"/>
                    <a:pt x="703" y="173"/>
                  </a:cubicBezTo>
                  <a:cubicBezTo>
                    <a:pt x="720" y="173"/>
                    <a:pt x="720" y="173"/>
                    <a:pt x="720" y="173"/>
                  </a:cubicBezTo>
                  <a:cubicBezTo>
                    <a:pt x="695" y="162"/>
                    <a:pt x="648" y="152"/>
                    <a:pt x="633" y="154"/>
                  </a:cubicBezTo>
                  <a:cubicBezTo>
                    <a:pt x="612" y="157"/>
                    <a:pt x="492" y="157"/>
                    <a:pt x="457" y="154"/>
                  </a:cubicBezTo>
                  <a:cubicBezTo>
                    <a:pt x="422" y="151"/>
                    <a:pt x="377" y="151"/>
                    <a:pt x="349" y="154"/>
                  </a:cubicBezTo>
                  <a:cubicBezTo>
                    <a:pt x="321" y="157"/>
                    <a:pt x="300" y="132"/>
                    <a:pt x="278" y="118"/>
                  </a:cubicBezTo>
                  <a:cubicBezTo>
                    <a:pt x="270" y="112"/>
                    <a:pt x="257" y="101"/>
                    <a:pt x="243" y="90"/>
                  </a:cubicBezTo>
                  <a:cubicBezTo>
                    <a:pt x="231" y="90"/>
                    <a:pt x="231" y="90"/>
                    <a:pt x="231" y="90"/>
                  </a:cubicBezTo>
                  <a:cubicBezTo>
                    <a:pt x="212" y="76"/>
                    <a:pt x="191" y="61"/>
                    <a:pt x="176" y="58"/>
                  </a:cubicBezTo>
                  <a:cubicBezTo>
                    <a:pt x="148" y="53"/>
                    <a:pt x="152" y="53"/>
                    <a:pt x="94" y="36"/>
                  </a:cubicBezTo>
                  <a:cubicBezTo>
                    <a:pt x="93" y="36"/>
                    <a:pt x="92" y="36"/>
                    <a:pt x="91" y="35"/>
                  </a:cubicBezTo>
                  <a:cubicBezTo>
                    <a:pt x="113" y="35"/>
                    <a:pt x="113" y="35"/>
                    <a:pt x="113" y="35"/>
                  </a:cubicBezTo>
                  <a:cubicBezTo>
                    <a:pt x="109" y="34"/>
                    <a:pt x="105" y="33"/>
                    <a:pt x="100" y="32"/>
                  </a:cubicBezTo>
                  <a:cubicBezTo>
                    <a:pt x="70" y="23"/>
                    <a:pt x="20" y="12"/>
                    <a:pt x="20" y="4"/>
                  </a:cubicBezTo>
                  <a:cubicBezTo>
                    <a:pt x="20" y="1"/>
                    <a:pt x="19" y="5"/>
                    <a:pt x="18" y="13"/>
                  </a:cubicBezTo>
                  <a:cubicBezTo>
                    <a:pt x="15" y="11"/>
                    <a:pt x="14" y="10"/>
                    <a:pt x="14" y="8"/>
                  </a:cubicBezTo>
                  <a:cubicBezTo>
                    <a:pt x="14" y="0"/>
                    <a:pt x="0" y="47"/>
                    <a:pt x="26" y="61"/>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33" name="Freeform 12">
              <a:extLst>
                <a:ext uri="{FF2B5EF4-FFF2-40B4-BE49-F238E27FC236}">
                  <a16:creationId xmlns:a16="http://schemas.microsoft.com/office/drawing/2014/main" id="{78158AB5-BC46-4F68-9432-7B49D03FCE2D}"/>
                </a:ext>
              </a:extLst>
            </p:cNvPr>
            <p:cNvSpPr>
              <a:spLocks/>
            </p:cNvSpPr>
            <p:nvPr/>
          </p:nvSpPr>
          <p:spPr bwMode="auto">
            <a:xfrm>
              <a:off x="3921125" y="2354263"/>
              <a:ext cx="242887" cy="107950"/>
            </a:xfrm>
            <a:custGeom>
              <a:avLst/>
              <a:gdLst>
                <a:gd name="T0" fmla="*/ 373 w 427"/>
                <a:gd name="T1" fmla="*/ 112 h 189"/>
                <a:gd name="T2" fmla="*/ 375 w 427"/>
                <a:gd name="T3" fmla="*/ 112 h 189"/>
                <a:gd name="T4" fmla="*/ 408 w 427"/>
                <a:gd name="T5" fmla="*/ 46 h 189"/>
                <a:gd name="T6" fmla="*/ 402 w 427"/>
                <a:gd name="T7" fmla="*/ 40 h 189"/>
                <a:gd name="T8" fmla="*/ 389 w 427"/>
                <a:gd name="T9" fmla="*/ 40 h 189"/>
                <a:gd name="T10" fmla="*/ 317 w 427"/>
                <a:gd name="T11" fmla="*/ 14 h 189"/>
                <a:gd name="T12" fmla="*/ 228 w 427"/>
                <a:gd name="T13" fmla="*/ 33 h 189"/>
                <a:gd name="T14" fmla="*/ 176 w 427"/>
                <a:gd name="T15" fmla="*/ 40 h 189"/>
                <a:gd name="T16" fmla="*/ 141 w 427"/>
                <a:gd name="T17" fmla="*/ 40 h 189"/>
                <a:gd name="T18" fmla="*/ 132 w 427"/>
                <a:gd name="T19" fmla="*/ 33 h 189"/>
                <a:gd name="T20" fmla="*/ 28 w 427"/>
                <a:gd name="T21" fmla="*/ 14 h 189"/>
                <a:gd name="T22" fmla="*/ 19 w 427"/>
                <a:gd name="T23" fmla="*/ 72 h 189"/>
                <a:gd name="T24" fmla="*/ 68 w 427"/>
                <a:gd name="T25" fmla="*/ 130 h 189"/>
                <a:gd name="T26" fmla="*/ 148 w 427"/>
                <a:gd name="T27" fmla="*/ 147 h 189"/>
                <a:gd name="T28" fmla="*/ 214 w 427"/>
                <a:gd name="T29" fmla="*/ 175 h 189"/>
                <a:gd name="T30" fmla="*/ 296 w 427"/>
                <a:gd name="T31" fmla="*/ 136 h 189"/>
                <a:gd name="T32" fmla="*/ 369 w 427"/>
                <a:gd name="T33" fmla="*/ 117 h 189"/>
                <a:gd name="T34" fmla="*/ 373 w 427"/>
                <a:gd name="T35" fmla="*/ 11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7" h="189">
                  <a:moveTo>
                    <a:pt x="373" y="112"/>
                  </a:moveTo>
                  <a:cubicBezTo>
                    <a:pt x="374" y="112"/>
                    <a:pt x="375" y="112"/>
                    <a:pt x="375" y="112"/>
                  </a:cubicBezTo>
                  <a:cubicBezTo>
                    <a:pt x="375" y="112"/>
                    <a:pt x="427" y="65"/>
                    <a:pt x="408" y="46"/>
                  </a:cubicBezTo>
                  <a:cubicBezTo>
                    <a:pt x="406" y="44"/>
                    <a:pt x="404" y="42"/>
                    <a:pt x="402" y="40"/>
                  </a:cubicBezTo>
                  <a:cubicBezTo>
                    <a:pt x="389" y="40"/>
                    <a:pt x="389" y="40"/>
                    <a:pt x="389" y="40"/>
                  </a:cubicBezTo>
                  <a:cubicBezTo>
                    <a:pt x="368" y="26"/>
                    <a:pt x="335" y="16"/>
                    <a:pt x="317" y="14"/>
                  </a:cubicBezTo>
                  <a:cubicBezTo>
                    <a:pt x="296" y="11"/>
                    <a:pt x="275" y="33"/>
                    <a:pt x="228" y="33"/>
                  </a:cubicBezTo>
                  <a:cubicBezTo>
                    <a:pt x="208" y="33"/>
                    <a:pt x="190" y="37"/>
                    <a:pt x="176" y="40"/>
                  </a:cubicBezTo>
                  <a:cubicBezTo>
                    <a:pt x="141" y="40"/>
                    <a:pt x="141" y="40"/>
                    <a:pt x="141" y="40"/>
                  </a:cubicBezTo>
                  <a:cubicBezTo>
                    <a:pt x="138" y="39"/>
                    <a:pt x="134" y="37"/>
                    <a:pt x="132" y="33"/>
                  </a:cubicBezTo>
                  <a:cubicBezTo>
                    <a:pt x="113" y="11"/>
                    <a:pt x="35" y="0"/>
                    <a:pt x="28" y="14"/>
                  </a:cubicBezTo>
                  <a:cubicBezTo>
                    <a:pt x="19" y="32"/>
                    <a:pt x="0" y="33"/>
                    <a:pt x="19" y="72"/>
                  </a:cubicBezTo>
                  <a:cubicBezTo>
                    <a:pt x="38" y="111"/>
                    <a:pt x="52" y="133"/>
                    <a:pt x="68" y="130"/>
                  </a:cubicBezTo>
                  <a:cubicBezTo>
                    <a:pt x="85" y="128"/>
                    <a:pt x="141" y="125"/>
                    <a:pt x="148" y="147"/>
                  </a:cubicBezTo>
                  <a:cubicBezTo>
                    <a:pt x="155" y="169"/>
                    <a:pt x="174" y="189"/>
                    <a:pt x="214" y="175"/>
                  </a:cubicBezTo>
                  <a:cubicBezTo>
                    <a:pt x="254" y="161"/>
                    <a:pt x="287" y="153"/>
                    <a:pt x="296" y="136"/>
                  </a:cubicBezTo>
                  <a:cubicBezTo>
                    <a:pt x="305" y="119"/>
                    <a:pt x="369" y="117"/>
                    <a:pt x="369" y="117"/>
                  </a:cubicBezTo>
                  <a:cubicBezTo>
                    <a:pt x="369" y="117"/>
                    <a:pt x="371" y="115"/>
                    <a:pt x="373" y="112"/>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34" name="Freeform 13">
              <a:extLst>
                <a:ext uri="{FF2B5EF4-FFF2-40B4-BE49-F238E27FC236}">
                  <a16:creationId xmlns:a16="http://schemas.microsoft.com/office/drawing/2014/main" id="{4A706559-5B25-4FDC-AF60-EC55FC5D2979}"/>
                </a:ext>
              </a:extLst>
            </p:cNvPr>
            <p:cNvSpPr>
              <a:spLocks/>
            </p:cNvSpPr>
            <p:nvPr/>
          </p:nvSpPr>
          <p:spPr bwMode="auto">
            <a:xfrm>
              <a:off x="2525713" y="3562350"/>
              <a:ext cx="220662" cy="93663"/>
            </a:xfrm>
            <a:custGeom>
              <a:avLst/>
              <a:gdLst>
                <a:gd name="T0" fmla="*/ 377 w 388"/>
                <a:gd name="T1" fmla="*/ 153 h 166"/>
                <a:gd name="T2" fmla="*/ 386 w 388"/>
                <a:gd name="T3" fmla="*/ 146 h 166"/>
                <a:gd name="T4" fmla="*/ 368 w 388"/>
                <a:gd name="T5" fmla="*/ 112 h 166"/>
                <a:gd name="T6" fmla="*/ 358 w 388"/>
                <a:gd name="T7" fmla="*/ 112 h 166"/>
                <a:gd name="T8" fmla="*/ 316 w 388"/>
                <a:gd name="T9" fmla="*/ 92 h 166"/>
                <a:gd name="T10" fmla="*/ 238 w 388"/>
                <a:gd name="T11" fmla="*/ 57 h 166"/>
                <a:gd name="T12" fmla="*/ 251 w 388"/>
                <a:gd name="T13" fmla="*/ 57 h 166"/>
                <a:gd name="T14" fmla="*/ 217 w 388"/>
                <a:gd name="T15" fmla="*/ 29 h 166"/>
                <a:gd name="T16" fmla="*/ 115 w 388"/>
                <a:gd name="T17" fmla="*/ 0 h 166"/>
                <a:gd name="T18" fmla="*/ 10 w 388"/>
                <a:gd name="T19" fmla="*/ 29 h 166"/>
                <a:gd name="T20" fmla="*/ 10 w 388"/>
                <a:gd name="T21" fmla="*/ 31 h 166"/>
                <a:gd name="T22" fmla="*/ 3 w 388"/>
                <a:gd name="T23" fmla="*/ 33 h 166"/>
                <a:gd name="T24" fmla="*/ 77 w 388"/>
                <a:gd name="T25" fmla="*/ 63 h 166"/>
                <a:gd name="T26" fmla="*/ 207 w 388"/>
                <a:gd name="T27" fmla="*/ 75 h 166"/>
                <a:gd name="T28" fmla="*/ 302 w 388"/>
                <a:gd name="T29" fmla="*/ 146 h 166"/>
                <a:gd name="T30" fmla="*/ 377 w 388"/>
                <a:gd name="T31" fmla="*/ 15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8" h="166">
                  <a:moveTo>
                    <a:pt x="377" y="153"/>
                  </a:moveTo>
                  <a:cubicBezTo>
                    <a:pt x="382" y="152"/>
                    <a:pt x="386" y="149"/>
                    <a:pt x="386" y="146"/>
                  </a:cubicBezTo>
                  <a:cubicBezTo>
                    <a:pt x="388" y="138"/>
                    <a:pt x="380" y="124"/>
                    <a:pt x="368" y="112"/>
                  </a:cubicBezTo>
                  <a:cubicBezTo>
                    <a:pt x="358" y="112"/>
                    <a:pt x="358" y="112"/>
                    <a:pt x="358" y="112"/>
                  </a:cubicBezTo>
                  <a:cubicBezTo>
                    <a:pt x="344" y="100"/>
                    <a:pt x="328" y="90"/>
                    <a:pt x="316" y="92"/>
                  </a:cubicBezTo>
                  <a:cubicBezTo>
                    <a:pt x="298" y="95"/>
                    <a:pt x="265" y="78"/>
                    <a:pt x="238" y="57"/>
                  </a:cubicBezTo>
                  <a:cubicBezTo>
                    <a:pt x="251" y="57"/>
                    <a:pt x="251" y="57"/>
                    <a:pt x="251" y="57"/>
                  </a:cubicBezTo>
                  <a:cubicBezTo>
                    <a:pt x="238" y="48"/>
                    <a:pt x="226" y="39"/>
                    <a:pt x="217" y="29"/>
                  </a:cubicBezTo>
                  <a:cubicBezTo>
                    <a:pt x="189" y="0"/>
                    <a:pt x="136" y="0"/>
                    <a:pt x="115" y="0"/>
                  </a:cubicBezTo>
                  <a:cubicBezTo>
                    <a:pt x="94" y="0"/>
                    <a:pt x="10" y="29"/>
                    <a:pt x="10" y="29"/>
                  </a:cubicBezTo>
                  <a:cubicBezTo>
                    <a:pt x="10" y="30"/>
                    <a:pt x="10" y="31"/>
                    <a:pt x="10" y="31"/>
                  </a:cubicBezTo>
                  <a:cubicBezTo>
                    <a:pt x="6" y="33"/>
                    <a:pt x="3" y="33"/>
                    <a:pt x="3" y="33"/>
                  </a:cubicBezTo>
                  <a:cubicBezTo>
                    <a:pt x="0" y="75"/>
                    <a:pt x="35" y="63"/>
                    <a:pt x="77" y="63"/>
                  </a:cubicBezTo>
                  <a:cubicBezTo>
                    <a:pt x="119" y="63"/>
                    <a:pt x="193" y="54"/>
                    <a:pt x="207" y="75"/>
                  </a:cubicBezTo>
                  <a:cubicBezTo>
                    <a:pt x="221" y="96"/>
                    <a:pt x="285" y="129"/>
                    <a:pt x="302" y="146"/>
                  </a:cubicBezTo>
                  <a:cubicBezTo>
                    <a:pt x="319" y="161"/>
                    <a:pt x="367" y="166"/>
                    <a:pt x="377" y="153"/>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35" name="Freeform 14">
              <a:extLst>
                <a:ext uri="{FF2B5EF4-FFF2-40B4-BE49-F238E27FC236}">
                  <a16:creationId xmlns:a16="http://schemas.microsoft.com/office/drawing/2014/main" id="{5FAD5EB0-2EAE-4829-92CD-4E5F18C679BE}"/>
                </a:ext>
              </a:extLst>
            </p:cNvPr>
            <p:cNvSpPr>
              <a:spLocks/>
            </p:cNvSpPr>
            <p:nvPr/>
          </p:nvSpPr>
          <p:spPr bwMode="auto">
            <a:xfrm>
              <a:off x="2928938" y="3683000"/>
              <a:ext cx="42862" cy="47625"/>
            </a:xfrm>
            <a:custGeom>
              <a:avLst/>
              <a:gdLst>
                <a:gd name="T0" fmla="*/ 58 w 74"/>
                <a:gd name="T1" fmla="*/ 64 h 85"/>
                <a:gd name="T2" fmla="*/ 74 w 74"/>
                <a:gd name="T3" fmla="*/ 37 h 85"/>
                <a:gd name="T4" fmla="*/ 67 w 74"/>
                <a:gd name="T5" fmla="*/ 37 h 85"/>
                <a:gd name="T6" fmla="*/ 32 w 74"/>
                <a:gd name="T7" fmla="*/ 4 h 85"/>
                <a:gd name="T8" fmla="*/ 47 w 74"/>
                <a:gd name="T9" fmla="*/ 71 h 85"/>
                <a:gd name="T10" fmla="*/ 58 w 74"/>
                <a:gd name="T11" fmla="*/ 64 h 85"/>
              </a:gdLst>
              <a:ahLst/>
              <a:cxnLst>
                <a:cxn ang="0">
                  <a:pos x="T0" y="T1"/>
                </a:cxn>
                <a:cxn ang="0">
                  <a:pos x="T2" y="T3"/>
                </a:cxn>
                <a:cxn ang="0">
                  <a:pos x="T4" y="T5"/>
                </a:cxn>
                <a:cxn ang="0">
                  <a:pos x="T6" y="T7"/>
                </a:cxn>
                <a:cxn ang="0">
                  <a:pos x="T8" y="T9"/>
                </a:cxn>
                <a:cxn ang="0">
                  <a:pos x="T10" y="T11"/>
                </a:cxn>
              </a:cxnLst>
              <a:rect l="0" t="0" r="r" b="b"/>
              <a:pathLst>
                <a:path w="74" h="85">
                  <a:moveTo>
                    <a:pt x="58" y="64"/>
                  </a:moveTo>
                  <a:cubicBezTo>
                    <a:pt x="69" y="58"/>
                    <a:pt x="74" y="48"/>
                    <a:pt x="74" y="37"/>
                  </a:cubicBezTo>
                  <a:cubicBezTo>
                    <a:pt x="67" y="37"/>
                    <a:pt x="67" y="37"/>
                    <a:pt x="67" y="37"/>
                  </a:cubicBezTo>
                  <a:cubicBezTo>
                    <a:pt x="65" y="18"/>
                    <a:pt x="51" y="0"/>
                    <a:pt x="32" y="4"/>
                  </a:cubicBezTo>
                  <a:cubicBezTo>
                    <a:pt x="0" y="11"/>
                    <a:pt x="8" y="85"/>
                    <a:pt x="47" y="71"/>
                  </a:cubicBezTo>
                  <a:cubicBezTo>
                    <a:pt x="51" y="70"/>
                    <a:pt x="55" y="67"/>
                    <a:pt x="58" y="64"/>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36" name="Freeform 15">
              <a:extLst>
                <a:ext uri="{FF2B5EF4-FFF2-40B4-BE49-F238E27FC236}">
                  <a16:creationId xmlns:a16="http://schemas.microsoft.com/office/drawing/2014/main" id="{B0F6C3B2-D107-4DE1-8981-3F4C02971E70}"/>
                </a:ext>
              </a:extLst>
            </p:cNvPr>
            <p:cNvSpPr>
              <a:spLocks/>
            </p:cNvSpPr>
            <p:nvPr/>
          </p:nvSpPr>
          <p:spPr bwMode="auto">
            <a:xfrm>
              <a:off x="6378575" y="3933825"/>
              <a:ext cx="61912" cy="144463"/>
            </a:xfrm>
            <a:custGeom>
              <a:avLst/>
              <a:gdLst>
                <a:gd name="T0" fmla="*/ 99 w 108"/>
                <a:gd name="T1" fmla="*/ 102 h 253"/>
                <a:gd name="T2" fmla="*/ 93 w 108"/>
                <a:gd name="T3" fmla="*/ 88 h 253"/>
                <a:gd name="T4" fmla="*/ 101 w 108"/>
                <a:gd name="T5" fmla="*/ 88 h 253"/>
                <a:gd name="T6" fmla="*/ 53 w 108"/>
                <a:gd name="T7" fmla="*/ 15 h 253"/>
                <a:gd name="T8" fmla="*/ 49 w 108"/>
                <a:gd name="T9" fmla="*/ 19 h 253"/>
                <a:gd name="T10" fmla="*/ 47 w 108"/>
                <a:gd name="T11" fmla="*/ 19 h 253"/>
                <a:gd name="T12" fmla="*/ 43 w 108"/>
                <a:gd name="T13" fmla="*/ 248 h 253"/>
                <a:gd name="T14" fmla="*/ 77 w 108"/>
                <a:gd name="T15" fmla="*/ 225 h 253"/>
                <a:gd name="T16" fmla="*/ 81 w 108"/>
                <a:gd name="T17" fmla="*/ 225 h 253"/>
                <a:gd name="T18" fmla="*/ 108 w 108"/>
                <a:gd name="T19" fmla="*/ 143 h 253"/>
                <a:gd name="T20" fmla="*/ 102 w 108"/>
                <a:gd name="T21" fmla="*/ 143 h 253"/>
                <a:gd name="T22" fmla="*/ 99 w 108"/>
                <a:gd name="T23" fmla="*/ 102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 h="253">
                  <a:moveTo>
                    <a:pt x="99" y="102"/>
                  </a:moveTo>
                  <a:cubicBezTo>
                    <a:pt x="97" y="99"/>
                    <a:pt x="95" y="94"/>
                    <a:pt x="93" y="88"/>
                  </a:cubicBezTo>
                  <a:cubicBezTo>
                    <a:pt x="101" y="88"/>
                    <a:pt x="101" y="88"/>
                    <a:pt x="101" y="88"/>
                  </a:cubicBezTo>
                  <a:cubicBezTo>
                    <a:pt x="90" y="60"/>
                    <a:pt x="81" y="0"/>
                    <a:pt x="53" y="15"/>
                  </a:cubicBezTo>
                  <a:cubicBezTo>
                    <a:pt x="52" y="15"/>
                    <a:pt x="51" y="17"/>
                    <a:pt x="49" y="19"/>
                  </a:cubicBezTo>
                  <a:cubicBezTo>
                    <a:pt x="48" y="19"/>
                    <a:pt x="48" y="19"/>
                    <a:pt x="47" y="19"/>
                  </a:cubicBezTo>
                  <a:cubicBezTo>
                    <a:pt x="24" y="31"/>
                    <a:pt x="0" y="231"/>
                    <a:pt x="43" y="248"/>
                  </a:cubicBezTo>
                  <a:cubicBezTo>
                    <a:pt x="56" y="253"/>
                    <a:pt x="68" y="243"/>
                    <a:pt x="77" y="225"/>
                  </a:cubicBezTo>
                  <a:cubicBezTo>
                    <a:pt x="81" y="225"/>
                    <a:pt x="81" y="225"/>
                    <a:pt x="81" y="225"/>
                  </a:cubicBezTo>
                  <a:cubicBezTo>
                    <a:pt x="94" y="205"/>
                    <a:pt x="104" y="171"/>
                    <a:pt x="108" y="143"/>
                  </a:cubicBezTo>
                  <a:cubicBezTo>
                    <a:pt x="102" y="143"/>
                    <a:pt x="102" y="143"/>
                    <a:pt x="102" y="143"/>
                  </a:cubicBezTo>
                  <a:cubicBezTo>
                    <a:pt x="104" y="124"/>
                    <a:pt x="103" y="108"/>
                    <a:pt x="99" y="102"/>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37" name="Freeform 16">
              <a:extLst>
                <a:ext uri="{FF2B5EF4-FFF2-40B4-BE49-F238E27FC236}">
                  <a16:creationId xmlns:a16="http://schemas.microsoft.com/office/drawing/2014/main" id="{27897AF0-BE29-4CE3-9765-07F80F5B2541}"/>
                </a:ext>
              </a:extLst>
            </p:cNvPr>
            <p:cNvSpPr>
              <a:spLocks/>
            </p:cNvSpPr>
            <p:nvPr/>
          </p:nvSpPr>
          <p:spPr bwMode="auto">
            <a:xfrm>
              <a:off x="4694238" y="3063875"/>
              <a:ext cx="53975" cy="57150"/>
            </a:xfrm>
            <a:custGeom>
              <a:avLst/>
              <a:gdLst>
                <a:gd name="T0" fmla="*/ 66 w 95"/>
                <a:gd name="T1" fmla="*/ 89 h 100"/>
                <a:gd name="T2" fmla="*/ 88 w 95"/>
                <a:gd name="T3" fmla="*/ 66 h 100"/>
                <a:gd name="T4" fmla="*/ 89 w 95"/>
                <a:gd name="T5" fmla="*/ 28 h 100"/>
                <a:gd name="T6" fmla="*/ 80 w 95"/>
                <a:gd name="T7" fmla="*/ 28 h 100"/>
                <a:gd name="T8" fmla="*/ 49 w 95"/>
                <a:gd name="T9" fmla="*/ 0 h 100"/>
                <a:gd name="T10" fmla="*/ 21 w 95"/>
                <a:gd name="T11" fmla="*/ 83 h 100"/>
                <a:gd name="T12" fmla="*/ 66 w 95"/>
                <a:gd name="T13" fmla="*/ 89 h 100"/>
              </a:gdLst>
              <a:ahLst/>
              <a:cxnLst>
                <a:cxn ang="0">
                  <a:pos x="T0" y="T1"/>
                </a:cxn>
                <a:cxn ang="0">
                  <a:pos x="T2" y="T3"/>
                </a:cxn>
                <a:cxn ang="0">
                  <a:pos x="T4" y="T5"/>
                </a:cxn>
                <a:cxn ang="0">
                  <a:pos x="T6" y="T7"/>
                </a:cxn>
                <a:cxn ang="0">
                  <a:pos x="T8" y="T9"/>
                </a:cxn>
                <a:cxn ang="0">
                  <a:pos x="T10" y="T11"/>
                </a:cxn>
                <a:cxn ang="0">
                  <a:pos x="T12" y="T13"/>
                </a:cxn>
              </a:cxnLst>
              <a:rect l="0" t="0" r="r" b="b"/>
              <a:pathLst>
                <a:path w="95" h="100">
                  <a:moveTo>
                    <a:pt x="66" y="89"/>
                  </a:moveTo>
                  <a:cubicBezTo>
                    <a:pt x="73" y="85"/>
                    <a:pt x="81" y="77"/>
                    <a:pt x="88" y="66"/>
                  </a:cubicBezTo>
                  <a:cubicBezTo>
                    <a:pt x="95" y="54"/>
                    <a:pt x="94" y="41"/>
                    <a:pt x="89" y="28"/>
                  </a:cubicBezTo>
                  <a:cubicBezTo>
                    <a:pt x="80" y="28"/>
                    <a:pt x="80" y="28"/>
                    <a:pt x="80" y="28"/>
                  </a:cubicBezTo>
                  <a:cubicBezTo>
                    <a:pt x="73" y="12"/>
                    <a:pt x="59" y="0"/>
                    <a:pt x="49" y="0"/>
                  </a:cubicBezTo>
                  <a:cubicBezTo>
                    <a:pt x="16" y="0"/>
                    <a:pt x="0" y="62"/>
                    <a:pt x="21" y="83"/>
                  </a:cubicBezTo>
                  <a:cubicBezTo>
                    <a:pt x="36" y="98"/>
                    <a:pt x="52" y="100"/>
                    <a:pt x="66" y="89"/>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38" name="Freeform 17">
              <a:extLst>
                <a:ext uri="{FF2B5EF4-FFF2-40B4-BE49-F238E27FC236}">
                  <a16:creationId xmlns:a16="http://schemas.microsoft.com/office/drawing/2014/main" id="{568999A1-100D-4940-99AF-712429D1712B}"/>
                </a:ext>
              </a:extLst>
            </p:cNvPr>
            <p:cNvSpPr>
              <a:spLocks/>
            </p:cNvSpPr>
            <p:nvPr/>
          </p:nvSpPr>
          <p:spPr bwMode="auto">
            <a:xfrm>
              <a:off x="4565650" y="3079750"/>
              <a:ext cx="30162" cy="33338"/>
            </a:xfrm>
            <a:custGeom>
              <a:avLst/>
              <a:gdLst>
                <a:gd name="T0" fmla="*/ 40 w 55"/>
                <a:gd name="T1" fmla="*/ 46 h 57"/>
                <a:gd name="T2" fmla="*/ 49 w 55"/>
                <a:gd name="T3" fmla="*/ 37 h 57"/>
                <a:gd name="T4" fmla="*/ 28 w 55"/>
                <a:gd name="T5" fmla="*/ 15 h 57"/>
                <a:gd name="T6" fmla="*/ 8 w 55"/>
                <a:gd name="T7" fmla="*/ 37 h 57"/>
                <a:gd name="T8" fmla="*/ 40 w 55"/>
                <a:gd name="T9" fmla="*/ 46 h 57"/>
              </a:gdLst>
              <a:ahLst/>
              <a:cxnLst>
                <a:cxn ang="0">
                  <a:pos x="T0" y="T1"/>
                </a:cxn>
                <a:cxn ang="0">
                  <a:pos x="T2" y="T3"/>
                </a:cxn>
                <a:cxn ang="0">
                  <a:pos x="T4" y="T5"/>
                </a:cxn>
                <a:cxn ang="0">
                  <a:pos x="T6" y="T7"/>
                </a:cxn>
                <a:cxn ang="0">
                  <a:pos x="T8" y="T9"/>
                </a:cxn>
              </a:cxnLst>
              <a:rect l="0" t="0" r="r" b="b"/>
              <a:pathLst>
                <a:path w="55" h="57">
                  <a:moveTo>
                    <a:pt x="40" y="46"/>
                  </a:moveTo>
                  <a:cubicBezTo>
                    <a:pt x="44" y="44"/>
                    <a:pt x="48" y="41"/>
                    <a:pt x="49" y="37"/>
                  </a:cubicBezTo>
                  <a:cubicBezTo>
                    <a:pt x="55" y="24"/>
                    <a:pt x="45" y="0"/>
                    <a:pt x="28" y="15"/>
                  </a:cubicBezTo>
                  <a:cubicBezTo>
                    <a:pt x="22" y="17"/>
                    <a:pt x="15" y="23"/>
                    <a:pt x="8" y="37"/>
                  </a:cubicBezTo>
                  <a:cubicBezTo>
                    <a:pt x="0" y="51"/>
                    <a:pt x="29" y="57"/>
                    <a:pt x="40" y="46"/>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39" name="Freeform 18">
              <a:extLst>
                <a:ext uri="{FF2B5EF4-FFF2-40B4-BE49-F238E27FC236}">
                  <a16:creationId xmlns:a16="http://schemas.microsoft.com/office/drawing/2014/main" id="{4DB5B0D6-61F9-41F2-BE8F-4A6AA9BBE3A3}"/>
                </a:ext>
              </a:extLst>
            </p:cNvPr>
            <p:cNvSpPr>
              <a:spLocks/>
            </p:cNvSpPr>
            <p:nvPr/>
          </p:nvSpPr>
          <p:spPr bwMode="auto">
            <a:xfrm>
              <a:off x="4800600" y="3133725"/>
              <a:ext cx="88900" cy="55563"/>
            </a:xfrm>
            <a:custGeom>
              <a:avLst/>
              <a:gdLst>
                <a:gd name="T0" fmla="*/ 97 w 157"/>
                <a:gd name="T1" fmla="*/ 96 h 98"/>
                <a:gd name="T2" fmla="*/ 136 w 157"/>
                <a:gd name="T3" fmla="*/ 88 h 98"/>
                <a:gd name="T4" fmla="*/ 150 w 157"/>
                <a:gd name="T5" fmla="*/ 50 h 98"/>
                <a:gd name="T6" fmla="*/ 146 w 157"/>
                <a:gd name="T7" fmla="*/ 42 h 98"/>
                <a:gd name="T8" fmla="*/ 137 w 157"/>
                <a:gd name="T9" fmla="*/ 42 h 98"/>
                <a:gd name="T10" fmla="*/ 87 w 157"/>
                <a:gd name="T11" fmla="*/ 13 h 98"/>
                <a:gd name="T12" fmla="*/ 13 w 157"/>
                <a:gd name="T13" fmla="*/ 13 h 98"/>
                <a:gd name="T14" fmla="*/ 51 w 157"/>
                <a:gd name="T15" fmla="*/ 58 h 98"/>
                <a:gd name="T16" fmla="*/ 97 w 157"/>
                <a:gd name="T17" fmla="*/ 9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 h="98">
                  <a:moveTo>
                    <a:pt x="97" y="96"/>
                  </a:moveTo>
                  <a:cubicBezTo>
                    <a:pt x="105" y="98"/>
                    <a:pt x="125" y="98"/>
                    <a:pt x="136" y="88"/>
                  </a:cubicBezTo>
                  <a:cubicBezTo>
                    <a:pt x="148" y="83"/>
                    <a:pt x="157" y="72"/>
                    <a:pt x="150" y="50"/>
                  </a:cubicBezTo>
                  <a:cubicBezTo>
                    <a:pt x="148" y="47"/>
                    <a:pt x="147" y="44"/>
                    <a:pt x="146" y="42"/>
                  </a:cubicBezTo>
                  <a:cubicBezTo>
                    <a:pt x="137" y="42"/>
                    <a:pt x="137" y="42"/>
                    <a:pt x="137" y="42"/>
                  </a:cubicBezTo>
                  <a:cubicBezTo>
                    <a:pt x="122" y="13"/>
                    <a:pt x="96" y="13"/>
                    <a:pt x="87" y="13"/>
                  </a:cubicBezTo>
                  <a:cubicBezTo>
                    <a:pt x="76" y="13"/>
                    <a:pt x="30" y="0"/>
                    <a:pt x="13" y="13"/>
                  </a:cubicBezTo>
                  <a:cubicBezTo>
                    <a:pt x="0" y="22"/>
                    <a:pt x="34" y="50"/>
                    <a:pt x="51" y="58"/>
                  </a:cubicBezTo>
                  <a:cubicBezTo>
                    <a:pt x="69" y="67"/>
                    <a:pt x="83" y="92"/>
                    <a:pt x="97" y="96"/>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40" name="Freeform 19">
              <a:extLst>
                <a:ext uri="{FF2B5EF4-FFF2-40B4-BE49-F238E27FC236}">
                  <a16:creationId xmlns:a16="http://schemas.microsoft.com/office/drawing/2014/main" id="{940147BB-4485-4E32-94D3-640BCD4DB06E}"/>
                </a:ext>
              </a:extLst>
            </p:cNvPr>
            <p:cNvSpPr>
              <a:spLocks/>
            </p:cNvSpPr>
            <p:nvPr/>
          </p:nvSpPr>
          <p:spPr bwMode="auto">
            <a:xfrm>
              <a:off x="4264025" y="2660650"/>
              <a:ext cx="115887" cy="127000"/>
            </a:xfrm>
            <a:custGeom>
              <a:avLst/>
              <a:gdLst>
                <a:gd name="T0" fmla="*/ 21 w 204"/>
                <a:gd name="T1" fmla="*/ 150 h 221"/>
                <a:gd name="T2" fmla="*/ 53 w 204"/>
                <a:gd name="T3" fmla="*/ 217 h 221"/>
                <a:gd name="T4" fmla="*/ 137 w 204"/>
                <a:gd name="T5" fmla="*/ 183 h 221"/>
                <a:gd name="T6" fmla="*/ 192 w 204"/>
                <a:gd name="T7" fmla="*/ 133 h 221"/>
                <a:gd name="T8" fmla="*/ 196 w 204"/>
                <a:gd name="T9" fmla="*/ 133 h 221"/>
                <a:gd name="T10" fmla="*/ 204 w 204"/>
                <a:gd name="T11" fmla="*/ 104 h 221"/>
                <a:gd name="T12" fmla="*/ 198 w 204"/>
                <a:gd name="T13" fmla="*/ 50 h 221"/>
                <a:gd name="T14" fmla="*/ 190 w 204"/>
                <a:gd name="T15" fmla="*/ 50 h 221"/>
                <a:gd name="T16" fmla="*/ 176 w 204"/>
                <a:gd name="T17" fmla="*/ 21 h 221"/>
                <a:gd name="T18" fmla="*/ 116 w 204"/>
                <a:gd name="T19" fmla="*/ 5 h 221"/>
                <a:gd name="T20" fmla="*/ 60 w 204"/>
                <a:gd name="T21" fmla="*/ 50 h 221"/>
                <a:gd name="T22" fmla="*/ 43 w 204"/>
                <a:gd name="T23" fmla="*/ 50 h 221"/>
                <a:gd name="T24" fmla="*/ 35 w 204"/>
                <a:gd name="T25" fmla="*/ 55 h 221"/>
                <a:gd name="T26" fmla="*/ 21 w 204"/>
                <a:gd name="T27" fmla="*/ 88 h 221"/>
                <a:gd name="T28" fmla="*/ 21 w 204"/>
                <a:gd name="T29" fmla="*/ 15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4" h="221">
                  <a:moveTo>
                    <a:pt x="21" y="150"/>
                  </a:moveTo>
                  <a:cubicBezTo>
                    <a:pt x="0" y="163"/>
                    <a:pt x="25" y="212"/>
                    <a:pt x="53" y="217"/>
                  </a:cubicBezTo>
                  <a:cubicBezTo>
                    <a:pt x="81" y="221"/>
                    <a:pt x="113" y="196"/>
                    <a:pt x="137" y="183"/>
                  </a:cubicBezTo>
                  <a:cubicBezTo>
                    <a:pt x="156" y="174"/>
                    <a:pt x="181" y="157"/>
                    <a:pt x="192" y="133"/>
                  </a:cubicBezTo>
                  <a:cubicBezTo>
                    <a:pt x="196" y="133"/>
                    <a:pt x="196" y="133"/>
                    <a:pt x="196" y="133"/>
                  </a:cubicBezTo>
                  <a:cubicBezTo>
                    <a:pt x="201" y="124"/>
                    <a:pt x="204" y="115"/>
                    <a:pt x="204" y="104"/>
                  </a:cubicBezTo>
                  <a:cubicBezTo>
                    <a:pt x="204" y="84"/>
                    <a:pt x="202" y="66"/>
                    <a:pt x="198" y="50"/>
                  </a:cubicBezTo>
                  <a:cubicBezTo>
                    <a:pt x="190" y="50"/>
                    <a:pt x="190" y="50"/>
                    <a:pt x="190" y="50"/>
                  </a:cubicBezTo>
                  <a:cubicBezTo>
                    <a:pt x="186" y="38"/>
                    <a:pt x="182" y="28"/>
                    <a:pt x="176" y="21"/>
                  </a:cubicBezTo>
                  <a:cubicBezTo>
                    <a:pt x="162" y="5"/>
                    <a:pt x="137" y="0"/>
                    <a:pt x="116" y="5"/>
                  </a:cubicBezTo>
                  <a:cubicBezTo>
                    <a:pt x="84" y="11"/>
                    <a:pt x="81" y="50"/>
                    <a:pt x="60" y="50"/>
                  </a:cubicBezTo>
                  <a:cubicBezTo>
                    <a:pt x="43" y="50"/>
                    <a:pt x="43" y="50"/>
                    <a:pt x="43" y="50"/>
                  </a:cubicBezTo>
                  <a:cubicBezTo>
                    <a:pt x="40" y="52"/>
                    <a:pt x="37" y="53"/>
                    <a:pt x="35" y="55"/>
                  </a:cubicBezTo>
                  <a:cubicBezTo>
                    <a:pt x="24" y="61"/>
                    <a:pt x="17" y="71"/>
                    <a:pt x="21" y="88"/>
                  </a:cubicBezTo>
                  <a:cubicBezTo>
                    <a:pt x="28" y="117"/>
                    <a:pt x="42" y="138"/>
                    <a:pt x="21" y="150"/>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41" name="Freeform 20">
              <a:extLst>
                <a:ext uri="{FF2B5EF4-FFF2-40B4-BE49-F238E27FC236}">
                  <a16:creationId xmlns:a16="http://schemas.microsoft.com/office/drawing/2014/main" id="{82A23883-4A5D-4003-B6AB-4151496F3817}"/>
                </a:ext>
              </a:extLst>
            </p:cNvPr>
            <p:cNvSpPr>
              <a:spLocks/>
            </p:cNvSpPr>
            <p:nvPr/>
          </p:nvSpPr>
          <p:spPr bwMode="auto">
            <a:xfrm>
              <a:off x="4335463" y="2565400"/>
              <a:ext cx="225425" cy="246063"/>
            </a:xfrm>
            <a:custGeom>
              <a:avLst/>
              <a:gdLst>
                <a:gd name="T0" fmla="*/ 99 w 397"/>
                <a:gd name="T1" fmla="*/ 208 h 435"/>
                <a:gd name="T2" fmla="*/ 180 w 397"/>
                <a:gd name="T3" fmla="*/ 258 h 435"/>
                <a:gd name="T4" fmla="*/ 64 w 397"/>
                <a:gd name="T5" fmla="*/ 381 h 435"/>
                <a:gd name="T6" fmla="*/ 156 w 397"/>
                <a:gd name="T7" fmla="*/ 395 h 435"/>
                <a:gd name="T8" fmla="*/ 152 w 397"/>
                <a:gd name="T9" fmla="*/ 432 h 435"/>
                <a:gd name="T10" fmla="*/ 169 w 397"/>
                <a:gd name="T11" fmla="*/ 428 h 435"/>
                <a:gd name="T12" fmla="*/ 193 w 397"/>
                <a:gd name="T13" fmla="*/ 408 h 435"/>
                <a:gd name="T14" fmla="*/ 208 w 397"/>
                <a:gd name="T15" fmla="*/ 403 h 435"/>
                <a:gd name="T16" fmla="*/ 321 w 397"/>
                <a:gd name="T17" fmla="*/ 424 h 435"/>
                <a:gd name="T18" fmla="*/ 350 w 397"/>
                <a:gd name="T19" fmla="*/ 412 h 435"/>
                <a:gd name="T20" fmla="*/ 397 w 397"/>
                <a:gd name="T21" fmla="*/ 357 h 435"/>
                <a:gd name="T22" fmla="*/ 391 w 397"/>
                <a:gd name="T23" fmla="*/ 357 h 435"/>
                <a:gd name="T24" fmla="*/ 392 w 397"/>
                <a:gd name="T25" fmla="*/ 349 h 435"/>
                <a:gd name="T26" fmla="*/ 370 w 397"/>
                <a:gd name="T27" fmla="*/ 303 h 435"/>
                <a:gd name="T28" fmla="*/ 379 w 397"/>
                <a:gd name="T29" fmla="*/ 303 h 435"/>
                <a:gd name="T30" fmla="*/ 328 w 397"/>
                <a:gd name="T31" fmla="*/ 253 h 435"/>
                <a:gd name="T32" fmla="*/ 295 w 397"/>
                <a:gd name="T33" fmla="*/ 220 h 435"/>
                <a:gd name="T34" fmla="*/ 285 w 397"/>
                <a:gd name="T35" fmla="*/ 220 h 435"/>
                <a:gd name="T36" fmla="*/ 247 w 397"/>
                <a:gd name="T37" fmla="*/ 165 h 435"/>
                <a:gd name="T38" fmla="*/ 257 w 397"/>
                <a:gd name="T39" fmla="*/ 165 h 435"/>
                <a:gd name="T40" fmla="*/ 240 w 397"/>
                <a:gd name="T41" fmla="*/ 145 h 435"/>
                <a:gd name="T42" fmla="*/ 283 w 397"/>
                <a:gd name="T43" fmla="*/ 83 h 435"/>
                <a:gd name="T44" fmla="*/ 280 w 397"/>
                <a:gd name="T45" fmla="*/ 83 h 435"/>
                <a:gd name="T46" fmla="*/ 287 w 397"/>
                <a:gd name="T47" fmla="*/ 49 h 435"/>
                <a:gd name="T48" fmla="*/ 204 w 397"/>
                <a:gd name="T49" fmla="*/ 28 h 435"/>
                <a:gd name="T50" fmla="*/ 255 w 397"/>
                <a:gd name="T51" fmla="*/ 28 h 435"/>
                <a:gd name="T52" fmla="*/ 166 w 397"/>
                <a:gd name="T53" fmla="*/ 12 h 435"/>
                <a:gd name="T54" fmla="*/ 121 w 397"/>
                <a:gd name="T55" fmla="*/ 13 h 435"/>
                <a:gd name="T56" fmla="*/ 89 w 397"/>
                <a:gd name="T57" fmla="*/ 46 h 435"/>
                <a:gd name="T58" fmla="*/ 29 w 397"/>
                <a:gd name="T59" fmla="*/ 50 h 435"/>
                <a:gd name="T60" fmla="*/ 25 w 397"/>
                <a:gd name="T61" fmla="*/ 125 h 435"/>
                <a:gd name="T62" fmla="*/ 99 w 397"/>
                <a:gd name="T63" fmla="*/ 208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7" h="435">
                  <a:moveTo>
                    <a:pt x="99" y="208"/>
                  </a:moveTo>
                  <a:cubicBezTo>
                    <a:pt x="134" y="224"/>
                    <a:pt x="208" y="241"/>
                    <a:pt x="180" y="258"/>
                  </a:cubicBezTo>
                  <a:cubicBezTo>
                    <a:pt x="152" y="274"/>
                    <a:pt x="71" y="356"/>
                    <a:pt x="64" y="381"/>
                  </a:cubicBezTo>
                  <a:cubicBezTo>
                    <a:pt x="57" y="406"/>
                    <a:pt x="156" y="395"/>
                    <a:pt x="156" y="395"/>
                  </a:cubicBezTo>
                  <a:cubicBezTo>
                    <a:pt x="156" y="395"/>
                    <a:pt x="134" y="424"/>
                    <a:pt x="152" y="432"/>
                  </a:cubicBezTo>
                  <a:cubicBezTo>
                    <a:pt x="158" y="435"/>
                    <a:pt x="164" y="433"/>
                    <a:pt x="169" y="428"/>
                  </a:cubicBezTo>
                  <a:cubicBezTo>
                    <a:pt x="177" y="424"/>
                    <a:pt x="184" y="415"/>
                    <a:pt x="193" y="408"/>
                  </a:cubicBezTo>
                  <a:cubicBezTo>
                    <a:pt x="198" y="405"/>
                    <a:pt x="203" y="403"/>
                    <a:pt x="208" y="403"/>
                  </a:cubicBezTo>
                  <a:cubicBezTo>
                    <a:pt x="237" y="403"/>
                    <a:pt x="293" y="424"/>
                    <a:pt x="321" y="424"/>
                  </a:cubicBezTo>
                  <a:cubicBezTo>
                    <a:pt x="330" y="424"/>
                    <a:pt x="340" y="419"/>
                    <a:pt x="350" y="412"/>
                  </a:cubicBezTo>
                  <a:cubicBezTo>
                    <a:pt x="371" y="401"/>
                    <a:pt x="392" y="378"/>
                    <a:pt x="397" y="357"/>
                  </a:cubicBezTo>
                  <a:cubicBezTo>
                    <a:pt x="391" y="357"/>
                    <a:pt x="391" y="357"/>
                    <a:pt x="391" y="357"/>
                  </a:cubicBezTo>
                  <a:cubicBezTo>
                    <a:pt x="391" y="355"/>
                    <a:pt x="392" y="352"/>
                    <a:pt x="392" y="349"/>
                  </a:cubicBezTo>
                  <a:cubicBezTo>
                    <a:pt x="390" y="336"/>
                    <a:pt x="381" y="319"/>
                    <a:pt x="370" y="303"/>
                  </a:cubicBezTo>
                  <a:cubicBezTo>
                    <a:pt x="379" y="303"/>
                    <a:pt x="379" y="303"/>
                    <a:pt x="379" y="303"/>
                  </a:cubicBezTo>
                  <a:cubicBezTo>
                    <a:pt x="365" y="282"/>
                    <a:pt x="346" y="263"/>
                    <a:pt x="328" y="253"/>
                  </a:cubicBezTo>
                  <a:cubicBezTo>
                    <a:pt x="317" y="248"/>
                    <a:pt x="306" y="235"/>
                    <a:pt x="295" y="220"/>
                  </a:cubicBezTo>
                  <a:cubicBezTo>
                    <a:pt x="285" y="220"/>
                    <a:pt x="285" y="220"/>
                    <a:pt x="285" y="220"/>
                  </a:cubicBezTo>
                  <a:cubicBezTo>
                    <a:pt x="271" y="201"/>
                    <a:pt x="258" y="180"/>
                    <a:pt x="247" y="165"/>
                  </a:cubicBezTo>
                  <a:cubicBezTo>
                    <a:pt x="257" y="165"/>
                    <a:pt x="257" y="165"/>
                    <a:pt x="257" y="165"/>
                  </a:cubicBezTo>
                  <a:cubicBezTo>
                    <a:pt x="250" y="156"/>
                    <a:pt x="245" y="149"/>
                    <a:pt x="240" y="145"/>
                  </a:cubicBezTo>
                  <a:cubicBezTo>
                    <a:pt x="226" y="135"/>
                    <a:pt x="262" y="108"/>
                    <a:pt x="283" y="83"/>
                  </a:cubicBezTo>
                  <a:cubicBezTo>
                    <a:pt x="280" y="83"/>
                    <a:pt x="280" y="83"/>
                    <a:pt x="280" y="83"/>
                  </a:cubicBezTo>
                  <a:cubicBezTo>
                    <a:pt x="290" y="70"/>
                    <a:pt x="295" y="58"/>
                    <a:pt x="287" y="49"/>
                  </a:cubicBezTo>
                  <a:cubicBezTo>
                    <a:pt x="271" y="30"/>
                    <a:pt x="236" y="31"/>
                    <a:pt x="204" y="28"/>
                  </a:cubicBezTo>
                  <a:cubicBezTo>
                    <a:pt x="255" y="28"/>
                    <a:pt x="255" y="28"/>
                    <a:pt x="255" y="28"/>
                  </a:cubicBezTo>
                  <a:cubicBezTo>
                    <a:pt x="224" y="23"/>
                    <a:pt x="185" y="26"/>
                    <a:pt x="166" y="12"/>
                  </a:cubicBezTo>
                  <a:cubicBezTo>
                    <a:pt x="150" y="0"/>
                    <a:pt x="135" y="4"/>
                    <a:pt x="121" y="13"/>
                  </a:cubicBezTo>
                  <a:cubicBezTo>
                    <a:pt x="109" y="20"/>
                    <a:pt x="98" y="33"/>
                    <a:pt x="89" y="46"/>
                  </a:cubicBezTo>
                  <a:cubicBezTo>
                    <a:pt x="71" y="71"/>
                    <a:pt x="50" y="41"/>
                    <a:pt x="29" y="50"/>
                  </a:cubicBezTo>
                  <a:cubicBezTo>
                    <a:pt x="0" y="61"/>
                    <a:pt x="11" y="104"/>
                    <a:pt x="25" y="125"/>
                  </a:cubicBezTo>
                  <a:cubicBezTo>
                    <a:pt x="39" y="145"/>
                    <a:pt x="64" y="191"/>
                    <a:pt x="99" y="208"/>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42" name="Freeform 21">
              <a:extLst>
                <a:ext uri="{FF2B5EF4-FFF2-40B4-BE49-F238E27FC236}">
                  <a16:creationId xmlns:a16="http://schemas.microsoft.com/office/drawing/2014/main" id="{89CA886B-1D03-4754-83EC-2958DDEA07D3}"/>
                </a:ext>
              </a:extLst>
            </p:cNvPr>
            <p:cNvSpPr>
              <a:spLocks/>
            </p:cNvSpPr>
            <p:nvPr/>
          </p:nvSpPr>
          <p:spPr bwMode="auto">
            <a:xfrm>
              <a:off x="6918325" y="2024063"/>
              <a:ext cx="14287" cy="17463"/>
            </a:xfrm>
            <a:custGeom>
              <a:avLst/>
              <a:gdLst>
                <a:gd name="T0" fmla="*/ 15 w 24"/>
                <a:gd name="T1" fmla="*/ 17 h 30"/>
                <a:gd name="T2" fmla="*/ 20 w 24"/>
                <a:gd name="T3" fmla="*/ 17 h 30"/>
                <a:gd name="T4" fmla="*/ 13 w 24"/>
                <a:gd name="T5" fmla="*/ 10 h 30"/>
                <a:gd name="T6" fmla="*/ 11 w 24"/>
                <a:gd name="T7" fmla="*/ 30 h 30"/>
                <a:gd name="T8" fmla="*/ 15 w 24"/>
                <a:gd name="T9" fmla="*/ 17 h 30"/>
              </a:gdLst>
              <a:ahLst/>
              <a:cxnLst>
                <a:cxn ang="0">
                  <a:pos x="T0" y="T1"/>
                </a:cxn>
                <a:cxn ang="0">
                  <a:pos x="T2" y="T3"/>
                </a:cxn>
                <a:cxn ang="0">
                  <a:pos x="T4" y="T5"/>
                </a:cxn>
                <a:cxn ang="0">
                  <a:pos x="T6" y="T7"/>
                </a:cxn>
                <a:cxn ang="0">
                  <a:pos x="T8" y="T9"/>
                </a:cxn>
              </a:cxnLst>
              <a:rect l="0" t="0" r="r" b="b"/>
              <a:pathLst>
                <a:path w="24" h="30">
                  <a:moveTo>
                    <a:pt x="15" y="17"/>
                  </a:moveTo>
                  <a:cubicBezTo>
                    <a:pt x="20" y="17"/>
                    <a:pt x="20" y="17"/>
                    <a:pt x="20" y="17"/>
                  </a:cubicBezTo>
                  <a:cubicBezTo>
                    <a:pt x="24" y="3"/>
                    <a:pt x="14" y="0"/>
                    <a:pt x="13" y="10"/>
                  </a:cubicBezTo>
                  <a:cubicBezTo>
                    <a:pt x="9" y="4"/>
                    <a:pt x="0" y="9"/>
                    <a:pt x="11" y="30"/>
                  </a:cubicBezTo>
                  <a:cubicBezTo>
                    <a:pt x="13" y="25"/>
                    <a:pt x="15" y="21"/>
                    <a:pt x="15" y="17"/>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43" name="Freeform 22">
              <a:extLst>
                <a:ext uri="{FF2B5EF4-FFF2-40B4-BE49-F238E27FC236}">
                  <a16:creationId xmlns:a16="http://schemas.microsoft.com/office/drawing/2014/main" id="{3081081F-3F14-4C15-99BF-D4E905EEA59A}"/>
                </a:ext>
              </a:extLst>
            </p:cNvPr>
            <p:cNvSpPr>
              <a:spLocks noEditPoints="1"/>
            </p:cNvSpPr>
            <p:nvPr/>
          </p:nvSpPr>
          <p:spPr bwMode="auto">
            <a:xfrm>
              <a:off x="4090988" y="2022475"/>
              <a:ext cx="4667250" cy="3163888"/>
            </a:xfrm>
            <a:custGeom>
              <a:avLst/>
              <a:gdLst>
                <a:gd name="T0" fmla="*/ 8203 w 8214"/>
                <a:gd name="T1" fmla="*/ 508 h 5566"/>
                <a:gd name="T2" fmla="*/ 7312 w 8214"/>
                <a:gd name="T3" fmla="*/ 354 h 5566"/>
                <a:gd name="T4" fmla="*/ 6760 w 8214"/>
                <a:gd name="T5" fmla="*/ 171 h 5566"/>
                <a:gd name="T6" fmla="*/ 6189 w 8214"/>
                <a:gd name="T7" fmla="*/ 362 h 5566"/>
                <a:gd name="T8" fmla="*/ 5429 w 8214"/>
                <a:gd name="T9" fmla="*/ 213 h 5566"/>
                <a:gd name="T10" fmla="*/ 4938 w 8214"/>
                <a:gd name="T11" fmla="*/ 75 h 5566"/>
                <a:gd name="T12" fmla="*/ 4084 w 8214"/>
                <a:gd name="T13" fmla="*/ 266 h 5566"/>
                <a:gd name="T14" fmla="*/ 3869 w 8214"/>
                <a:gd name="T15" fmla="*/ 295 h 5566"/>
                <a:gd name="T16" fmla="*/ 3680 w 8214"/>
                <a:gd name="T17" fmla="*/ 624 h 5566"/>
                <a:gd name="T18" fmla="*/ 3653 w 8214"/>
                <a:gd name="T19" fmla="*/ 231 h 5566"/>
                <a:gd name="T20" fmla="*/ 3209 w 8214"/>
                <a:gd name="T21" fmla="*/ 487 h 5566"/>
                <a:gd name="T22" fmla="*/ 2658 w 8214"/>
                <a:gd name="T23" fmla="*/ 566 h 5566"/>
                <a:gd name="T24" fmla="*/ 2218 w 8214"/>
                <a:gd name="T25" fmla="*/ 678 h 5566"/>
                <a:gd name="T26" fmla="*/ 1726 w 8214"/>
                <a:gd name="T27" fmla="*/ 307 h 5566"/>
                <a:gd name="T28" fmla="*/ 1182 w 8214"/>
                <a:gd name="T29" fmla="*/ 951 h 5566"/>
                <a:gd name="T30" fmla="*/ 1496 w 8214"/>
                <a:gd name="T31" fmla="*/ 779 h 5566"/>
                <a:gd name="T32" fmla="*/ 1701 w 8214"/>
                <a:gd name="T33" fmla="*/ 959 h 5566"/>
                <a:gd name="T34" fmla="*/ 1183 w 8214"/>
                <a:gd name="T35" fmla="*/ 1132 h 5566"/>
                <a:gd name="T36" fmla="*/ 785 w 8214"/>
                <a:gd name="T37" fmla="*/ 1406 h 5566"/>
                <a:gd name="T38" fmla="*/ 528 w 8214"/>
                <a:gd name="T39" fmla="*/ 2079 h 5566"/>
                <a:gd name="T40" fmla="*/ 877 w 8214"/>
                <a:gd name="T41" fmla="*/ 1804 h 5566"/>
                <a:gd name="T42" fmla="*/ 1454 w 8214"/>
                <a:gd name="T43" fmla="*/ 1881 h 5566"/>
                <a:gd name="T44" fmla="*/ 1267 w 8214"/>
                <a:gd name="T45" fmla="*/ 1615 h 5566"/>
                <a:gd name="T46" fmla="*/ 1760 w 8214"/>
                <a:gd name="T47" fmla="*/ 1868 h 5566"/>
                <a:gd name="T48" fmla="*/ 1862 w 8214"/>
                <a:gd name="T49" fmla="*/ 2408 h 5566"/>
                <a:gd name="T50" fmla="*/ 1354 w 8214"/>
                <a:gd name="T51" fmla="*/ 2271 h 5566"/>
                <a:gd name="T52" fmla="*/ 497 w 8214"/>
                <a:gd name="T53" fmla="*/ 2130 h 5566"/>
                <a:gd name="T54" fmla="*/ 223 w 8214"/>
                <a:gd name="T55" fmla="*/ 3388 h 5566"/>
                <a:gd name="T56" fmla="*/ 1179 w 8214"/>
                <a:gd name="T57" fmla="*/ 3952 h 5566"/>
                <a:gd name="T58" fmla="*/ 1945 w 8214"/>
                <a:gd name="T59" fmla="*/ 5427 h 5566"/>
                <a:gd name="T60" fmla="*/ 2232 w 8214"/>
                <a:gd name="T61" fmla="*/ 5016 h 5566"/>
                <a:gd name="T62" fmla="*/ 2428 w 8214"/>
                <a:gd name="T63" fmla="*/ 4549 h 5566"/>
                <a:gd name="T64" fmla="*/ 2361 w 8214"/>
                <a:gd name="T65" fmla="*/ 4137 h 5566"/>
                <a:gd name="T66" fmla="*/ 2728 w 8214"/>
                <a:gd name="T67" fmla="*/ 3643 h 5566"/>
                <a:gd name="T68" fmla="*/ 2694 w 8214"/>
                <a:gd name="T69" fmla="*/ 3315 h 5566"/>
                <a:gd name="T70" fmla="*/ 2304 w 8214"/>
                <a:gd name="T71" fmla="*/ 2957 h 5566"/>
                <a:gd name="T72" fmla="*/ 2156 w 8214"/>
                <a:gd name="T73" fmla="*/ 2491 h 5566"/>
                <a:gd name="T74" fmla="*/ 3153 w 8214"/>
                <a:gd name="T75" fmla="*/ 2902 h 5566"/>
                <a:gd name="T76" fmla="*/ 2908 w 8214"/>
                <a:gd name="T77" fmla="*/ 2683 h 5566"/>
                <a:gd name="T78" fmla="*/ 3183 w 8214"/>
                <a:gd name="T79" fmla="*/ 2621 h 5566"/>
                <a:gd name="T80" fmla="*/ 3957 w 8214"/>
                <a:gd name="T81" fmla="*/ 3498 h 5566"/>
                <a:gd name="T82" fmla="*/ 4121 w 8214"/>
                <a:gd name="T83" fmla="*/ 3040 h 5566"/>
                <a:gd name="T84" fmla="*/ 4549 w 8214"/>
                <a:gd name="T85" fmla="*/ 2771 h 5566"/>
                <a:gd name="T86" fmla="*/ 4909 w 8214"/>
                <a:gd name="T87" fmla="*/ 3232 h 5566"/>
                <a:gd name="T88" fmla="*/ 5305 w 8214"/>
                <a:gd name="T89" fmla="*/ 3177 h 5566"/>
                <a:gd name="T90" fmla="*/ 5239 w 8214"/>
                <a:gd name="T91" fmla="*/ 2925 h 5566"/>
                <a:gd name="T92" fmla="*/ 5615 w 8214"/>
                <a:gd name="T93" fmla="*/ 2683 h 5566"/>
                <a:gd name="T94" fmla="*/ 5771 w 8214"/>
                <a:gd name="T95" fmla="*/ 2216 h 5566"/>
                <a:gd name="T96" fmla="*/ 5754 w 8214"/>
                <a:gd name="T97" fmla="*/ 1859 h 5566"/>
                <a:gd name="T98" fmla="*/ 6080 w 8214"/>
                <a:gd name="T99" fmla="*/ 2147 h 5566"/>
                <a:gd name="T100" fmla="*/ 6138 w 8214"/>
                <a:gd name="T101" fmla="*/ 1804 h 5566"/>
                <a:gd name="T102" fmla="*/ 6577 w 8214"/>
                <a:gd name="T103" fmla="*/ 1448 h 5566"/>
                <a:gd name="T104" fmla="*/ 6692 w 8214"/>
                <a:gd name="T105" fmla="*/ 1485 h 5566"/>
                <a:gd name="T106" fmla="*/ 6474 w 8214"/>
                <a:gd name="T107" fmla="*/ 1211 h 5566"/>
                <a:gd name="T108" fmla="*/ 6989 w 8214"/>
                <a:gd name="T109" fmla="*/ 932 h 5566"/>
                <a:gd name="T110" fmla="*/ 7287 w 8214"/>
                <a:gd name="T111" fmla="*/ 981 h 5566"/>
                <a:gd name="T112" fmla="*/ 7513 w 8214"/>
                <a:gd name="T113" fmla="*/ 1036 h 5566"/>
                <a:gd name="T114" fmla="*/ 2985 w 8214"/>
                <a:gd name="T115" fmla="*/ 2040 h 5566"/>
                <a:gd name="T116" fmla="*/ 2695 w 8214"/>
                <a:gd name="T117" fmla="*/ 1722 h 5566"/>
                <a:gd name="T118" fmla="*/ 1905 w 8214"/>
                <a:gd name="T119" fmla="*/ 1722 h 5566"/>
                <a:gd name="T120" fmla="*/ 2272 w 8214"/>
                <a:gd name="T121" fmla="*/ 1599 h 5566"/>
                <a:gd name="T122" fmla="*/ 2105 w 8214"/>
                <a:gd name="T123" fmla="*/ 3962 h 5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214" h="5566">
                  <a:moveTo>
                    <a:pt x="7633" y="890"/>
                  </a:moveTo>
                  <a:cubicBezTo>
                    <a:pt x="7739" y="890"/>
                    <a:pt x="7703" y="899"/>
                    <a:pt x="7788" y="895"/>
                  </a:cubicBezTo>
                  <a:cubicBezTo>
                    <a:pt x="7872" y="890"/>
                    <a:pt x="7904" y="841"/>
                    <a:pt x="7985" y="816"/>
                  </a:cubicBezTo>
                  <a:cubicBezTo>
                    <a:pt x="8066" y="791"/>
                    <a:pt x="8129" y="774"/>
                    <a:pt x="8154" y="786"/>
                  </a:cubicBezTo>
                  <a:cubicBezTo>
                    <a:pt x="8170" y="794"/>
                    <a:pt x="8191" y="794"/>
                    <a:pt x="8198" y="785"/>
                  </a:cubicBezTo>
                  <a:cubicBezTo>
                    <a:pt x="8206" y="781"/>
                    <a:pt x="8210" y="773"/>
                    <a:pt x="8202" y="762"/>
                  </a:cubicBezTo>
                  <a:cubicBezTo>
                    <a:pt x="8193" y="762"/>
                    <a:pt x="8193" y="762"/>
                    <a:pt x="8193" y="762"/>
                  </a:cubicBezTo>
                  <a:cubicBezTo>
                    <a:pt x="8178" y="744"/>
                    <a:pt x="8153" y="723"/>
                    <a:pt x="8140" y="707"/>
                  </a:cubicBezTo>
                  <a:cubicBezTo>
                    <a:pt x="8150" y="707"/>
                    <a:pt x="8150" y="707"/>
                    <a:pt x="8150" y="707"/>
                  </a:cubicBezTo>
                  <a:cubicBezTo>
                    <a:pt x="8142" y="696"/>
                    <a:pt x="8137" y="688"/>
                    <a:pt x="8140" y="682"/>
                  </a:cubicBezTo>
                  <a:cubicBezTo>
                    <a:pt x="8158" y="677"/>
                    <a:pt x="8176" y="673"/>
                    <a:pt x="8189" y="663"/>
                  </a:cubicBezTo>
                  <a:cubicBezTo>
                    <a:pt x="8200" y="657"/>
                    <a:pt x="8209" y="648"/>
                    <a:pt x="8213" y="632"/>
                  </a:cubicBezTo>
                  <a:cubicBezTo>
                    <a:pt x="8214" y="630"/>
                    <a:pt x="8214" y="627"/>
                    <a:pt x="8214" y="624"/>
                  </a:cubicBezTo>
                  <a:cubicBezTo>
                    <a:pt x="8208" y="624"/>
                    <a:pt x="8208" y="624"/>
                    <a:pt x="8208" y="624"/>
                  </a:cubicBezTo>
                  <a:cubicBezTo>
                    <a:pt x="8208" y="608"/>
                    <a:pt x="8199" y="589"/>
                    <a:pt x="8194" y="569"/>
                  </a:cubicBezTo>
                  <a:cubicBezTo>
                    <a:pt x="8201" y="569"/>
                    <a:pt x="8201" y="569"/>
                    <a:pt x="8201" y="569"/>
                  </a:cubicBezTo>
                  <a:cubicBezTo>
                    <a:pt x="8194" y="547"/>
                    <a:pt x="8189" y="524"/>
                    <a:pt x="8203" y="508"/>
                  </a:cubicBezTo>
                  <a:cubicBezTo>
                    <a:pt x="8209" y="501"/>
                    <a:pt x="8210" y="494"/>
                    <a:pt x="8211" y="487"/>
                  </a:cubicBezTo>
                  <a:cubicBezTo>
                    <a:pt x="8204" y="487"/>
                    <a:pt x="8204" y="487"/>
                    <a:pt x="8204" y="487"/>
                  </a:cubicBezTo>
                  <a:cubicBezTo>
                    <a:pt x="8202" y="464"/>
                    <a:pt x="8175" y="442"/>
                    <a:pt x="8150" y="432"/>
                  </a:cubicBezTo>
                  <a:cubicBezTo>
                    <a:pt x="8166" y="432"/>
                    <a:pt x="8166" y="432"/>
                    <a:pt x="8166" y="432"/>
                  </a:cubicBezTo>
                  <a:cubicBezTo>
                    <a:pt x="8159" y="429"/>
                    <a:pt x="8153" y="426"/>
                    <a:pt x="8146" y="424"/>
                  </a:cubicBezTo>
                  <a:cubicBezTo>
                    <a:pt x="8111" y="416"/>
                    <a:pt x="7974" y="433"/>
                    <a:pt x="7946" y="416"/>
                  </a:cubicBezTo>
                  <a:cubicBezTo>
                    <a:pt x="7918" y="400"/>
                    <a:pt x="7872" y="379"/>
                    <a:pt x="7858" y="391"/>
                  </a:cubicBezTo>
                  <a:cubicBezTo>
                    <a:pt x="7857" y="392"/>
                    <a:pt x="7857" y="392"/>
                    <a:pt x="7856" y="393"/>
                  </a:cubicBezTo>
                  <a:cubicBezTo>
                    <a:pt x="7854" y="394"/>
                    <a:pt x="7853" y="394"/>
                    <a:pt x="7851" y="395"/>
                  </a:cubicBezTo>
                  <a:cubicBezTo>
                    <a:pt x="7837" y="408"/>
                    <a:pt x="7805" y="474"/>
                    <a:pt x="7805" y="474"/>
                  </a:cubicBezTo>
                  <a:cubicBezTo>
                    <a:pt x="7805" y="474"/>
                    <a:pt x="7781" y="483"/>
                    <a:pt x="7760" y="445"/>
                  </a:cubicBezTo>
                  <a:cubicBezTo>
                    <a:pt x="7757" y="440"/>
                    <a:pt x="7752" y="436"/>
                    <a:pt x="7745" y="432"/>
                  </a:cubicBezTo>
                  <a:cubicBezTo>
                    <a:pt x="7757" y="432"/>
                    <a:pt x="7757" y="432"/>
                    <a:pt x="7757" y="432"/>
                  </a:cubicBezTo>
                  <a:cubicBezTo>
                    <a:pt x="7724" y="405"/>
                    <a:pt x="7626" y="408"/>
                    <a:pt x="7594" y="408"/>
                  </a:cubicBezTo>
                  <a:cubicBezTo>
                    <a:pt x="7559" y="408"/>
                    <a:pt x="7520" y="416"/>
                    <a:pt x="7481" y="420"/>
                  </a:cubicBezTo>
                  <a:cubicBezTo>
                    <a:pt x="7442" y="424"/>
                    <a:pt x="7421" y="437"/>
                    <a:pt x="7393" y="408"/>
                  </a:cubicBezTo>
                  <a:cubicBezTo>
                    <a:pt x="7365" y="379"/>
                    <a:pt x="7326" y="366"/>
                    <a:pt x="7312" y="354"/>
                  </a:cubicBezTo>
                  <a:cubicBezTo>
                    <a:pt x="7310" y="352"/>
                    <a:pt x="7308" y="351"/>
                    <a:pt x="7304" y="350"/>
                  </a:cubicBezTo>
                  <a:cubicBezTo>
                    <a:pt x="7275" y="350"/>
                    <a:pt x="7275" y="350"/>
                    <a:pt x="7275" y="350"/>
                  </a:cubicBezTo>
                  <a:cubicBezTo>
                    <a:pt x="7253" y="348"/>
                    <a:pt x="7224" y="348"/>
                    <a:pt x="7194" y="350"/>
                  </a:cubicBezTo>
                  <a:cubicBezTo>
                    <a:pt x="7159" y="350"/>
                    <a:pt x="7159" y="350"/>
                    <a:pt x="7159" y="350"/>
                  </a:cubicBezTo>
                  <a:cubicBezTo>
                    <a:pt x="7100" y="358"/>
                    <a:pt x="7041" y="358"/>
                    <a:pt x="7041" y="358"/>
                  </a:cubicBezTo>
                  <a:cubicBezTo>
                    <a:pt x="7041" y="358"/>
                    <a:pt x="7035" y="355"/>
                    <a:pt x="7025" y="350"/>
                  </a:cubicBezTo>
                  <a:cubicBezTo>
                    <a:pt x="7011" y="350"/>
                    <a:pt x="7011" y="350"/>
                    <a:pt x="7011" y="350"/>
                  </a:cubicBezTo>
                  <a:cubicBezTo>
                    <a:pt x="6999" y="343"/>
                    <a:pt x="6983" y="334"/>
                    <a:pt x="6964" y="321"/>
                  </a:cubicBezTo>
                  <a:cubicBezTo>
                    <a:pt x="6950" y="311"/>
                    <a:pt x="6936" y="302"/>
                    <a:pt x="6923" y="295"/>
                  </a:cubicBezTo>
                  <a:cubicBezTo>
                    <a:pt x="6937" y="295"/>
                    <a:pt x="6937" y="295"/>
                    <a:pt x="6937" y="295"/>
                  </a:cubicBezTo>
                  <a:cubicBezTo>
                    <a:pt x="6908" y="278"/>
                    <a:pt x="6882" y="266"/>
                    <a:pt x="6872" y="266"/>
                  </a:cubicBezTo>
                  <a:cubicBezTo>
                    <a:pt x="6858" y="266"/>
                    <a:pt x="6749" y="287"/>
                    <a:pt x="6724" y="266"/>
                  </a:cubicBezTo>
                  <a:cubicBezTo>
                    <a:pt x="6700" y="246"/>
                    <a:pt x="6675" y="233"/>
                    <a:pt x="6657" y="233"/>
                  </a:cubicBezTo>
                  <a:cubicBezTo>
                    <a:pt x="6647" y="233"/>
                    <a:pt x="6638" y="222"/>
                    <a:pt x="6637" y="213"/>
                  </a:cubicBezTo>
                  <a:cubicBezTo>
                    <a:pt x="6630" y="213"/>
                    <a:pt x="6630" y="213"/>
                    <a:pt x="6630" y="213"/>
                  </a:cubicBezTo>
                  <a:cubicBezTo>
                    <a:pt x="6630" y="208"/>
                    <a:pt x="6633" y="204"/>
                    <a:pt x="6640" y="204"/>
                  </a:cubicBezTo>
                  <a:cubicBezTo>
                    <a:pt x="6661" y="204"/>
                    <a:pt x="6760" y="171"/>
                    <a:pt x="6760" y="171"/>
                  </a:cubicBezTo>
                  <a:cubicBezTo>
                    <a:pt x="6760" y="171"/>
                    <a:pt x="6756" y="165"/>
                    <a:pt x="6750" y="158"/>
                  </a:cubicBezTo>
                  <a:cubicBezTo>
                    <a:pt x="6760" y="158"/>
                    <a:pt x="6760" y="158"/>
                    <a:pt x="6760" y="158"/>
                  </a:cubicBezTo>
                  <a:cubicBezTo>
                    <a:pt x="6750" y="144"/>
                    <a:pt x="6728" y="121"/>
                    <a:pt x="6703" y="121"/>
                  </a:cubicBezTo>
                  <a:cubicBezTo>
                    <a:pt x="6668" y="121"/>
                    <a:pt x="6605" y="100"/>
                    <a:pt x="6587" y="100"/>
                  </a:cubicBezTo>
                  <a:cubicBezTo>
                    <a:pt x="6581" y="100"/>
                    <a:pt x="6579" y="102"/>
                    <a:pt x="6577" y="105"/>
                  </a:cubicBezTo>
                  <a:cubicBezTo>
                    <a:pt x="6571" y="106"/>
                    <a:pt x="6570" y="110"/>
                    <a:pt x="6567" y="114"/>
                  </a:cubicBezTo>
                  <a:cubicBezTo>
                    <a:pt x="6564" y="115"/>
                    <a:pt x="6558" y="115"/>
                    <a:pt x="6548" y="113"/>
                  </a:cubicBezTo>
                  <a:cubicBezTo>
                    <a:pt x="6513" y="104"/>
                    <a:pt x="6465" y="130"/>
                    <a:pt x="6457" y="104"/>
                  </a:cubicBezTo>
                  <a:cubicBezTo>
                    <a:pt x="6451" y="88"/>
                    <a:pt x="6441" y="89"/>
                    <a:pt x="6432" y="97"/>
                  </a:cubicBezTo>
                  <a:cubicBezTo>
                    <a:pt x="6413" y="105"/>
                    <a:pt x="6394" y="154"/>
                    <a:pt x="6432" y="167"/>
                  </a:cubicBezTo>
                  <a:cubicBezTo>
                    <a:pt x="6485" y="183"/>
                    <a:pt x="6535" y="167"/>
                    <a:pt x="6549" y="192"/>
                  </a:cubicBezTo>
                  <a:cubicBezTo>
                    <a:pt x="6563" y="217"/>
                    <a:pt x="6549" y="229"/>
                    <a:pt x="6549" y="246"/>
                  </a:cubicBezTo>
                  <a:cubicBezTo>
                    <a:pt x="6549" y="262"/>
                    <a:pt x="6520" y="308"/>
                    <a:pt x="6503" y="316"/>
                  </a:cubicBezTo>
                  <a:cubicBezTo>
                    <a:pt x="6485" y="325"/>
                    <a:pt x="6464" y="304"/>
                    <a:pt x="6429" y="325"/>
                  </a:cubicBezTo>
                  <a:cubicBezTo>
                    <a:pt x="6394" y="345"/>
                    <a:pt x="6306" y="329"/>
                    <a:pt x="6295" y="341"/>
                  </a:cubicBezTo>
                  <a:cubicBezTo>
                    <a:pt x="6284" y="354"/>
                    <a:pt x="6263" y="308"/>
                    <a:pt x="6246" y="316"/>
                  </a:cubicBezTo>
                  <a:cubicBezTo>
                    <a:pt x="6234" y="322"/>
                    <a:pt x="6211" y="347"/>
                    <a:pt x="6189" y="362"/>
                  </a:cubicBezTo>
                  <a:cubicBezTo>
                    <a:pt x="6180" y="368"/>
                    <a:pt x="6171" y="372"/>
                    <a:pt x="6164" y="370"/>
                  </a:cubicBezTo>
                  <a:cubicBezTo>
                    <a:pt x="6153" y="368"/>
                    <a:pt x="6140" y="361"/>
                    <a:pt x="6129" y="350"/>
                  </a:cubicBezTo>
                  <a:cubicBezTo>
                    <a:pt x="6118" y="350"/>
                    <a:pt x="6118" y="350"/>
                    <a:pt x="6118" y="350"/>
                  </a:cubicBezTo>
                  <a:cubicBezTo>
                    <a:pt x="6109" y="338"/>
                    <a:pt x="6102" y="324"/>
                    <a:pt x="6102" y="308"/>
                  </a:cubicBezTo>
                  <a:cubicBezTo>
                    <a:pt x="6102" y="304"/>
                    <a:pt x="6101" y="299"/>
                    <a:pt x="6101" y="295"/>
                  </a:cubicBezTo>
                  <a:cubicBezTo>
                    <a:pt x="6108" y="295"/>
                    <a:pt x="6108" y="295"/>
                    <a:pt x="6108" y="295"/>
                  </a:cubicBezTo>
                  <a:cubicBezTo>
                    <a:pt x="6106" y="263"/>
                    <a:pt x="6097" y="228"/>
                    <a:pt x="6087" y="221"/>
                  </a:cubicBezTo>
                  <a:cubicBezTo>
                    <a:pt x="6082" y="217"/>
                    <a:pt x="6065" y="214"/>
                    <a:pt x="6045" y="213"/>
                  </a:cubicBezTo>
                  <a:cubicBezTo>
                    <a:pt x="5969" y="213"/>
                    <a:pt x="5969" y="213"/>
                    <a:pt x="5969" y="213"/>
                  </a:cubicBezTo>
                  <a:cubicBezTo>
                    <a:pt x="5940" y="217"/>
                    <a:pt x="5862" y="225"/>
                    <a:pt x="5843" y="239"/>
                  </a:cubicBezTo>
                  <a:cubicBezTo>
                    <a:pt x="5839" y="241"/>
                    <a:pt x="5836" y="243"/>
                    <a:pt x="5834" y="246"/>
                  </a:cubicBezTo>
                  <a:cubicBezTo>
                    <a:pt x="5831" y="249"/>
                    <a:pt x="5827" y="252"/>
                    <a:pt x="5823" y="254"/>
                  </a:cubicBezTo>
                  <a:cubicBezTo>
                    <a:pt x="5805" y="264"/>
                    <a:pt x="5781" y="271"/>
                    <a:pt x="5763" y="271"/>
                  </a:cubicBezTo>
                  <a:cubicBezTo>
                    <a:pt x="5738" y="271"/>
                    <a:pt x="5717" y="241"/>
                    <a:pt x="5664" y="233"/>
                  </a:cubicBezTo>
                  <a:cubicBezTo>
                    <a:pt x="5612" y="225"/>
                    <a:pt x="5495" y="221"/>
                    <a:pt x="5481" y="225"/>
                  </a:cubicBezTo>
                  <a:cubicBezTo>
                    <a:pt x="5471" y="228"/>
                    <a:pt x="5445" y="222"/>
                    <a:pt x="5438" y="213"/>
                  </a:cubicBezTo>
                  <a:cubicBezTo>
                    <a:pt x="5429" y="213"/>
                    <a:pt x="5429" y="213"/>
                    <a:pt x="5429" y="213"/>
                  </a:cubicBezTo>
                  <a:cubicBezTo>
                    <a:pt x="5429" y="210"/>
                    <a:pt x="5429" y="207"/>
                    <a:pt x="5433" y="204"/>
                  </a:cubicBezTo>
                  <a:cubicBezTo>
                    <a:pt x="5442" y="196"/>
                    <a:pt x="5460" y="177"/>
                    <a:pt x="5471" y="158"/>
                  </a:cubicBezTo>
                  <a:cubicBezTo>
                    <a:pt x="5475" y="158"/>
                    <a:pt x="5475" y="158"/>
                    <a:pt x="5475" y="158"/>
                  </a:cubicBezTo>
                  <a:cubicBezTo>
                    <a:pt x="5488" y="138"/>
                    <a:pt x="5494" y="117"/>
                    <a:pt x="5478" y="104"/>
                  </a:cubicBezTo>
                  <a:cubicBezTo>
                    <a:pt x="5447" y="80"/>
                    <a:pt x="5380" y="79"/>
                    <a:pt x="5347" y="75"/>
                  </a:cubicBezTo>
                  <a:cubicBezTo>
                    <a:pt x="5310" y="75"/>
                    <a:pt x="5310" y="75"/>
                    <a:pt x="5310" y="75"/>
                  </a:cubicBezTo>
                  <a:cubicBezTo>
                    <a:pt x="5287" y="72"/>
                    <a:pt x="5260" y="69"/>
                    <a:pt x="5225" y="75"/>
                  </a:cubicBezTo>
                  <a:cubicBezTo>
                    <a:pt x="5225" y="75"/>
                    <a:pt x="5224" y="75"/>
                    <a:pt x="5224" y="75"/>
                  </a:cubicBezTo>
                  <a:cubicBezTo>
                    <a:pt x="5213" y="75"/>
                    <a:pt x="5213" y="75"/>
                    <a:pt x="5213" y="75"/>
                  </a:cubicBezTo>
                  <a:cubicBezTo>
                    <a:pt x="5179" y="86"/>
                    <a:pt x="5169" y="105"/>
                    <a:pt x="5150" y="83"/>
                  </a:cubicBezTo>
                  <a:cubicBezTo>
                    <a:pt x="5149" y="81"/>
                    <a:pt x="5148" y="80"/>
                    <a:pt x="5147" y="79"/>
                  </a:cubicBezTo>
                  <a:cubicBezTo>
                    <a:pt x="5157" y="80"/>
                    <a:pt x="5169" y="86"/>
                    <a:pt x="5123" y="63"/>
                  </a:cubicBezTo>
                  <a:cubicBezTo>
                    <a:pt x="5049" y="25"/>
                    <a:pt x="5006" y="62"/>
                    <a:pt x="4992" y="42"/>
                  </a:cubicBezTo>
                  <a:cubicBezTo>
                    <a:pt x="4990" y="38"/>
                    <a:pt x="4988" y="35"/>
                    <a:pt x="4987" y="33"/>
                  </a:cubicBezTo>
                  <a:cubicBezTo>
                    <a:pt x="4981" y="44"/>
                    <a:pt x="4968" y="58"/>
                    <a:pt x="4940" y="75"/>
                  </a:cubicBezTo>
                  <a:cubicBezTo>
                    <a:pt x="4939" y="75"/>
                    <a:pt x="4939" y="75"/>
                    <a:pt x="4939" y="75"/>
                  </a:cubicBezTo>
                  <a:cubicBezTo>
                    <a:pt x="4938" y="75"/>
                    <a:pt x="4938" y="75"/>
                    <a:pt x="4938" y="75"/>
                  </a:cubicBezTo>
                  <a:cubicBezTo>
                    <a:pt x="4890" y="103"/>
                    <a:pt x="4858" y="109"/>
                    <a:pt x="4844" y="113"/>
                  </a:cubicBezTo>
                  <a:cubicBezTo>
                    <a:pt x="4830" y="117"/>
                    <a:pt x="4732" y="97"/>
                    <a:pt x="4732" y="83"/>
                  </a:cubicBezTo>
                  <a:cubicBezTo>
                    <a:pt x="4731" y="80"/>
                    <a:pt x="4731" y="78"/>
                    <a:pt x="4731" y="75"/>
                  </a:cubicBezTo>
                  <a:cubicBezTo>
                    <a:pt x="4724" y="75"/>
                    <a:pt x="4724" y="75"/>
                    <a:pt x="4724" y="75"/>
                  </a:cubicBezTo>
                  <a:cubicBezTo>
                    <a:pt x="4718" y="0"/>
                    <a:pt x="4680" y="78"/>
                    <a:pt x="4648" y="103"/>
                  </a:cubicBezTo>
                  <a:cubicBezTo>
                    <a:pt x="4648" y="104"/>
                    <a:pt x="4647" y="104"/>
                    <a:pt x="4647" y="104"/>
                  </a:cubicBezTo>
                  <a:cubicBezTo>
                    <a:pt x="4612" y="121"/>
                    <a:pt x="4587" y="146"/>
                    <a:pt x="4552" y="137"/>
                  </a:cubicBezTo>
                  <a:cubicBezTo>
                    <a:pt x="4517" y="129"/>
                    <a:pt x="4460" y="129"/>
                    <a:pt x="4425" y="146"/>
                  </a:cubicBezTo>
                  <a:cubicBezTo>
                    <a:pt x="4414" y="151"/>
                    <a:pt x="4405" y="154"/>
                    <a:pt x="4395" y="158"/>
                  </a:cubicBezTo>
                  <a:cubicBezTo>
                    <a:pt x="4400" y="158"/>
                    <a:pt x="4400" y="158"/>
                    <a:pt x="4400" y="158"/>
                  </a:cubicBezTo>
                  <a:cubicBezTo>
                    <a:pt x="4374" y="168"/>
                    <a:pt x="4352" y="172"/>
                    <a:pt x="4324" y="196"/>
                  </a:cubicBezTo>
                  <a:cubicBezTo>
                    <a:pt x="4316" y="202"/>
                    <a:pt x="4307" y="208"/>
                    <a:pt x="4297" y="213"/>
                  </a:cubicBezTo>
                  <a:cubicBezTo>
                    <a:pt x="4296" y="213"/>
                    <a:pt x="4296" y="213"/>
                    <a:pt x="4296" y="213"/>
                  </a:cubicBezTo>
                  <a:cubicBezTo>
                    <a:pt x="4263" y="228"/>
                    <a:pt x="4228" y="237"/>
                    <a:pt x="4228" y="237"/>
                  </a:cubicBezTo>
                  <a:cubicBezTo>
                    <a:pt x="4228" y="237"/>
                    <a:pt x="4168" y="233"/>
                    <a:pt x="4137" y="233"/>
                  </a:cubicBezTo>
                  <a:cubicBezTo>
                    <a:pt x="4116" y="233"/>
                    <a:pt x="4091" y="233"/>
                    <a:pt x="4084" y="241"/>
                  </a:cubicBezTo>
                  <a:cubicBezTo>
                    <a:pt x="4074" y="245"/>
                    <a:pt x="4070" y="252"/>
                    <a:pt x="4084" y="266"/>
                  </a:cubicBezTo>
                  <a:cubicBezTo>
                    <a:pt x="4112" y="296"/>
                    <a:pt x="4197" y="325"/>
                    <a:pt x="4207" y="341"/>
                  </a:cubicBezTo>
                  <a:cubicBezTo>
                    <a:pt x="4218" y="358"/>
                    <a:pt x="4231" y="405"/>
                    <a:pt x="4215" y="419"/>
                  </a:cubicBezTo>
                  <a:cubicBezTo>
                    <a:pt x="4198" y="427"/>
                    <a:pt x="4175" y="421"/>
                    <a:pt x="4172" y="387"/>
                  </a:cubicBezTo>
                  <a:cubicBezTo>
                    <a:pt x="4170" y="368"/>
                    <a:pt x="4168" y="358"/>
                    <a:pt x="4161" y="350"/>
                  </a:cubicBezTo>
                  <a:cubicBezTo>
                    <a:pt x="4150" y="350"/>
                    <a:pt x="4150" y="350"/>
                    <a:pt x="4150" y="350"/>
                  </a:cubicBezTo>
                  <a:cubicBezTo>
                    <a:pt x="4143" y="344"/>
                    <a:pt x="4133" y="340"/>
                    <a:pt x="4116" y="333"/>
                  </a:cubicBezTo>
                  <a:cubicBezTo>
                    <a:pt x="4075" y="317"/>
                    <a:pt x="4077" y="328"/>
                    <a:pt x="4045" y="295"/>
                  </a:cubicBezTo>
                  <a:cubicBezTo>
                    <a:pt x="4056" y="295"/>
                    <a:pt x="4056" y="295"/>
                    <a:pt x="4056" y="295"/>
                  </a:cubicBezTo>
                  <a:cubicBezTo>
                    <a:pt x="4054" y="292"/>
                    <a:pt x="4051" y="290"/>
                    <a:pt x="4048" y="287"/>
                  </a:cubicBezTo>
                  <a:cubicBezTo>
                    <a:pt x="4019" y="256"/>
                    <a:pt x="3988" y="254"/>
                    <a:pt x="3968" y="268"/>
                  </a:cubicBezTo>
                  <a:cubicBezTo>
                    <a:pt x="3961" y="272"/>
                    <a:pt x="3955" y="277"/>
                    <a:pt x="3950" y="283"/>
                  </a:cubicBezTo>
                  <a:cubicBezTo>
                    <a:pt x="3935" y="305"/>
                    <a:pt x="3941" y="344"/>
                    <a:pt x="3929" y="358"/>
                  </a:cubicBezTo>
                  <a:cubicBezTo>
                    <a:pt x="3929" y="358"/>
                    <a:pt x="3929" y="358"/>
                    <a:pt x="3929" y="358"/>
                  </a:cubicBezTo>
                  <a:cubicBezTo>
                    <a:pt x="3910" y="362"/>
                    <a:pt x="3888" y="375"/>
                    <a:pt x="3881" y="350"/>
                  </a:cubicBezTo>
                  <a:cubicBezTo>
                    <a:pt x="3874" y="350"/>
                    <a:pt x="3874" y="350"/>
                    <a:pt x="3874" y="350"/>
                  </a:cubicBezTo>
                  <a:cubicBezTo>
                    <a:pt x="3873" y="348"/>
                    <a:pt x="3873" y="347"/>
                    <a:pt x="3873" y="345"/>
                  </a:cubicBezTo>
                  <a:cubicBezTo>
                    <a:pt x="3872" y="331"/>
                    <a:pt x="3871" y="311"/>
                    <a:pt x="3869" y="295"/>
                  </a:cubicBezTo>
                  <a:cubicBezTo>
                    <a:pt x="3876" y="295"/>
                    <a:pt x="3876" y="295"/>
                    <a:pt x="3876" y="295"/>
                  </a:cubicBezTo>
                  <a:cubicBezTo>
                    <a:pt x="3873" y="271"/>
                    <a:pt x="3869" y="254"/>
                    <a:pt x="3857" y="266"/>
                  </a:cubicBezTo>
                  <a:cubicBezTo>
                    <a:pt x="3854" y="267"/>
                    <a:pt x="3850" y="270"/>
                    <a:pt x="3845" y="279"/>
                  </a:cubicBezTo>
                  <a:cubicBezTo>
                    <a:pt x="3820" y="321"/>
                    <a:pt x="3810" y="321"/>
                    <a:pt x="3810" y="341"/>
                  </a:cubicBezTo>
                  <a:cubicBezTo>
                    <a:pt x="3810" y="362"/>
                    <a:pt x="3831" y="383"/>
                    <a:pt x="3824" y="420"/>
                  </a:cubicBezTo>
                  <a:cubicBezTo>
                    <a:pt x="3817" y="458"/>
                    <a:pt x="3817" y="483"/>
                    <a:pt x="3827" y="483"/>
                  </a:cubicBezTo>
                  <a:cubicBezTo>
                    <a:pt x="3838" y="483"/>
                    <a:pt x="3862" y="445"/>
                    <a:pt x="3894" y="437"/>
                  </a:cubicBezTo>
                  <a:cubicBezTo>
                    <a:pt x="3926" y="429"/>
                    <a:pt x="3982" y="408"/>
                    <a:pt x="3986" y="445"/>
                  </a:cubicBezTo>
                  <a:cubicBezTo>
                    <a:pt x="3989" y="478"/>
                    <a:pt x="4015" y="492"/>
                    <a:pt x="3999" y="505"/>
                  </a:cubicBezTo>
                  <a:cubicBezTo>
                    <a:pt x="3998" y="506"/>
                    <a:pt x="3997" y="507"/>
                    <a:pt x="3996" y="508"/>
                  </a:cubicBezTo>
                  <a:cubicBezTo>
                    <a:pt x="3960" y="524"/>
                    <a:pt x="3922" y="516"/>
                    <a:pt x="3915" y="491"/>
                  </a:cubicBezTo>
                  <a:cubicBezTo>
                    <a:pt x="3914" y="489"/>
                    <a:pt x="3914" y="488"/>
                    <a:pt x="3913" y="487"/>
                  </a:cubicBezTo>
                  <a:cubicBezTo>
                    <a:pt x="3905" y="487"/>
                    <a:pt x="3905" y="487"/>
                    <a:pt x="3905" y="487"/>
                  </a:cubicBezTo>
                  <a:cubicBezTo>
                    <a:pt x="3895" y="471"/>
                    <a:pt x="3873" y="473"/>
                    <a:pt x="3852" y="491"/>
                  </a:cubicBezTo>
                  <a:cubicBezTo>
                    <a:pt x="3827" y="512"/>
                    <a:pt x="3774" y="587"/>
                    <a:pt x="3774" y="587"/>
                  </a:cubicBezTo>
                  <a:cubicBezTo>
                    <a:pt x="3774" y="587"/>
                    <a:pt x="3714" y="619"/>
                    <a:pt x="3689" y="624"/>
                  </a:cubicBezTo>
                  <a:cubicBezTo>
                    <a:pt x="3680" y="624"/>
                    <a:pt x="3680" y="624"/>
                    <a:pt x="3680" y="624"/>
                  </a:cubicBezTo>
                  <a:cubicBezTo>
                    <a:pt x="3680" y="624"/>
                    <a:pt x="3679" y="624"/>
                    <a:pt x="3679" y="624"/>
                  </a:cubicBezTo>
                  <a:cubicBezTo>
                    <a:pt x="3671" y="618"/>
                    <a:pt x="3691" y="591"/>
                    <a:pt x="3713" y="569"/>
                  </a:cubicBezTo>
                  <a:cubicBezTo>
                    <a:pt x="3715" y="569"/>
                    <a:pt x="3715" y="569"/>
                    <a:pt x="3715" y="569"/>
                  </a:cubicBezTo>
                  <a:cubicBezTo>
                    <a:pt x="3724" y="560"/>
                    <a:pt x="3734" y="551"/>
                    <a:pt x="3742" y="545"/>
                  </a:cubicBezTo>
                  <a:cubicBezTo>
                    <a:pt x="3761" y="531"/>
                    <a:pt x="3777" y="506"/>
                    <a:pt x="3782" y="487"/>
                  </a:cubicBezTo>
                  <a:cubicBezTo>
                    <a:pt x="3776" y="487"/>
                    <a:pt x="3776" y="487"/>
                    <a:pt x="3776" y="487"/>
                  </a:cubicBezTo>
                  <a:cubicBezTo>
                    <a:pt x="3778" y="480"/>
                    <a:pt x="3777" y="474"/>
                    <a:pt x="3774" y="470"/>
                  </a:cubicBezTo>
                  <a:cubicBezTo>
                    <a:pt x="3770" y="465"/>
                    <a:pt x="3766" y="450"/>
                    <a:pt x="3762" y="432"/>
                  </a:cubicBezTo>
                  <a:cubicBezTo>
                    <a:pt x="3769" y="432"/>
                    <a:pt x="3769" y="432"/>
                    <a:pt x="3769" y="432"/>
                  </a:cubicBezTo>
                  <a:cubicBezTo>
                    <a:pt x="3763" y="404"/>
                    <a:pt x="3759" y="367"/>
                    <a:pt x="3763" y="354"/>
                  </a:cubicBezTo>
                  <a:cubicBezTo>
                    <a:pt x="3764" y="352"/>
                    <a:pt x="3765" y="351"/>
                    <a:pt x="3765" y="350"/>
                  </a:cubicBezTo>
                  <a:cubicBezTo>
                    <a:pt x="3760" y="350"/>
                    <a:pt x="3760" y="350"/>
                    <a:pt x="3760" y="350"/>
                  </a:cubicBezTo>
                  <a:cubicBezTo>
                    <a:pt x="3769" y="333"/>
                    <a:pt x="3786" y="312"/>
                    <a:pt x="3770" y="295"/>
                  </a:cubicBezTo>
                  <a:cubicBezTo>
                    <a:pt x="3779" y="295"/>
                    <a:pt x="3779" y="295"/>
                    <a:pt x="3779" y="295"/>
                  </a:cubicBezTo>
                  <a:cubicBezTo>
                    <a:pt x="3777" y="291"/>
                    <a:pt x="3773" y="287"/>
                    <a:pt x="3767" y="283"/>
                  </a:cubicBezTo>
                  <a:cubicBezTo>
                    <a:pt x="3732" y="262"/>
                    <a:pt x="3707" y="237"/>
                    <a:pt x="3679" y="225"/>
                  </a:cubicBezTo>
                  <a:cubicBezTo>
                    <a:pt x="3670" y="221"/>
                    <a:pt x="3662" y="225"/>
                    <a:pt x="3653" y="231"/>
                  </a:cubicBezTo>
                  <a:cubicBezTo>
                    <a:pt x="3630" y="243"/>
                    <a:pt x="3607" y="283"/>
                    <a:pt x="3588" y="296"/>
                  </a:cubicBezTo>
                  <a:cubicBezTo>
                    <a:pt x="3563" y="312"/>
                    <a:pt x="3567" y="333"/>
                    <a:pt x="3535" y="337"/>
                  </a:cubicBezTo>
                  <a:cubicBezTo>
                    <a:pt x="3503" y="341"/>
                    <a:pt x="3482" y="391"/>
                    <a:pt x="3535" y="420"/>
                  </a:cubicBezTo>
                  <a:cubicBezTo>
                    <a:pt x="3588" y="449"/>
                    <a:pt x="3605" y="470"/>
                    <a:pt x="3591" y="487"/>
                  </a:cubicBezTo>
                  <a:cubicBezTo>
                    <a:pt x="3591" y="487"/>
                    <a:pt x="3591" y="487"/>
                    <a:pt x="3591" y="487"/>
                  </a:cubicBezTo>
                  <a:cubicBezTo>
                    <a:pt x="3591" y="487"/>
                    <a:pt x="3591" y="487"/>
                    <a:pt x="3591" y="487"/>
                  </a:cubicBezTo>
                  <a:cubicBezTo>
                    <a:pt x="3584" y="489"/>
                    <a:pt x="3576" y="489"/>
                    <a:pt x="3567" y="487"/>
                  </a:cubicBezTo>
                  <a:cubicBezTo>
                    <a:pt x="3542" y="487"/>
                    <a:pt x="3542" y="487"/>
                    <a:pt x="3542" y="487"/>
                  </a:cubicBezTo>
                  <a:cubicBezTo>
                    <a:pt x="3528" y="483"/>
                    <a:pt x="3517" y="479"/>
                    <a:pt x="3517" y="479"/>
                  </a:cubicBezTo>
                  <a:cubicBezTo>
                    <a:pt x="3517" y="479"/>
                    <a:pt x="3472" y="454"/>
                    <a:pt x="3443" y="454"/>
                  </a:cubicBezTo>
                  <a:cubicBezTo>
                    <a:pt x="3419" y="454"/>
                    <a:pt x="3391" y="439"/>
                    <a:pt x="3365" y="432"/>
                  </a:cubicBezTo>
                  <a:cubicBezTo>
                    <a:pt x="3386" y="432"/>
                    <a:pt x="3386" y="432"/>
                    <a:pt x="3386" y="432"/>
                  </a:cubicBezTo>
                  <a:cubicBezTo>
                    <a:pt x="3377" y="429"/>
                    <a:pt x="3367" y="426"/>
                    <a:pt x="3358" y="424"/>
                  </a:cubicBezTo>
                  <a:cubicBezTo>
                    <a:pt x="3333" y="421"/>
                    <a:pt x="3286" y="420"/>
                    <a:pt x="3266" y="432"/>
                  </a:cubicBezTo>
                  <a:cubicBezTo>
                    <a:pt x="3269" y="432"/>
                    <a:pt x="3269" y="432"/>
                    <a:pt x="3269" y="432"/>
                  </a:cubicBezTo>
                  <a:cubicBezTo>
                    <a:pt x="3262" y="434"/>
                    <a:pt x="3257" y="437"/>
                    <a:pt x="3253" y="441"/>
                  </a:cubicBezTo>
                  <a:cubicBezTo>
                    <a:pt x="3245" y="452"/>
                    <a:pt x="3227" y="475"/>
                    <a:pt x="3209" y="487"/>
                  </a:cubicBezTo>
                  <a:cubicBezTo>
                    <a:pt x="3207" y="487"/>
                    <a:pt x="3207" y="487"/>
                    <a:pt x="3207" y="487"/>
                  </a:cubicBezTo>
                  <a:cubicBezTo>
                    <a:pt x="3199" y="491"/>
                    <a:pt x="3191" y="491"/>
                    <a:pt x="3183" y="487"/>
                  </a:cubicBezTo>
                  <a:cubicBezTo>
                    <a:pt x="3170" y="487"/>
                    <a:pt x="3170" y="487"/>
                    <a:pt x="3170" y="487"/>
                  </a:cubicBezTo>
                  <a:cubicBezTo>
                    <a:pt x="3148" y="472"/>
                    <a:pt x="3144" y="459"/>
                    <a:pt x="3109" y="474"/>
                  </a:cubicBezTo>
                  <a:cubicBezTo>
                    <a:pt x="3070" y="491"/>
                    <a:pt x="3032" y="462"/>
                    <a:pt x="3010" y="487"/>
                  </a:cubicBezTo>
                  <a:cubicBezTo>
                    <a:pt x="3005" y="493"/>
                    <a:pt x="3002" y="498"/>
                    <a:pt x="3000" y="501"/>
                  </a:cubicBezTo>
                  <a:cubicBezTo>
                    <a:pt x="2994" y="502"/>
                    <a:pt x="2984" y="497"/>
                    <a:pt x="2958" y="487"/>
                  </a:cubicBezTo>
                  <a:cubicBezTo>
                    <a:pt x="2940" y="487"/>
                    <a:pt x="2940" y="487"/>
                    <a:pt x="2940" y="487"/>
                  </a:cubicBezTo>
                  <a:cubicBezTo>
                    <a:pt x="2940" y="487"/>
                    <a:pt x="2940" y="487"/>
                    <a:pt x="2940" y="487"/>
                  </a:cubicBezTo>
                  <a:cubicBezTo>
                    <a:pt x="2893" y="469"/>
                    <a:pt x="2886" y="485"/>
                    <a:pt x="2863" y="500"/>
                  </a:cubicBezTo>
                  <a:cubicBezTo>
                    <a:pt x="2855" y="505"/>
                    <a:pt x="2845" y="509"/>
                    <a:pt x="2830" y="512"/>
                  </a:cubicBezTo>
                  <a:cubicBezTo>
                    <a:pt x="2772" y="523"/>
                    <a:pt x="2734" y="503"/>
                    <a:pt x="2715" y="520"/>
                  </a:cubicBezTo>
                  <a:cubicBezTo>
                    <a:pt x="2711" y="522"/>
                    <a:pt x="2707" y="524"/>
                    <a:pt x="2704" y="529"/>
                  </a:cubicBezTo>
                  <a:cubicBezTo>
                    <a:pt x="2686" y="554"/>
                    <a:pt x="2662" y="599"/>
                    <a:pt x="2651" y="570"/>
                  </a:cubicBezTo>
                  <a:cubicBezTo>
                    <a:pt x="2651" y="570"/>
                    <a:pt x="2651" y="570"/>
                    <a:pt x="2651" y="569"/>
                  </a:cubicBezTo>
                  <a:cubicBezTo>
                    <a:pt x="2660" y="569"/>
                    <a:pt x="2660" y="569"/>
                    <a:pt x="2660" y="569"/>
                  </a:cubicBezTo>
                  <a:cubicBezTo>
                    <a:pt x="2659" y="568"/>
                    <a:pt x="2659" y="568"/>
                    <a:pt x="2658" y="566"/>
                  </a:cubicBezTo>
                  <a:cubicBezTo>
                    <a:pt x="2650" y="544"/>
                    <a:pt x="2674" y="509"/>
                    <a:pt x="2679" y="487"/>
                  </a:cubicBezTo>
                  <a:cubicBezTo>
                    <a:pt x="2672" y="487"/>
                    <a:pt x="2672" y="487"/>
                    <a:pt x="2672" y="487"/>
                  </a:cubicBezTo>
                  <a:cubicBezTo>
                    <a:pt x="2673" y="482"/>
                    <a:pt x="2672" y="478"/>
                    <a:pt x="2669" y="474"/>
                  </a:cubicBezTo>
                  <a:cubicBezTo>
                    <a:pt x="2651" y="458"/>
                    <a:pt x="2577" y="466"/>
                    <a:pt x="2567" y="479"/>
                  </a:cubicBezTo>
                  <a:cubicBezTo>
                    <a:pt x="2556" y="491"/>
                    <a:pt x="2563" y="537"/>
                    <a:pt x="2570" y="554"/>
                  </a:cubicBezTo>
                  <a:cubicBezTo>
                    <a:pt x="2576" y="568"/>
                    <a:pt x="2585" y="617"/>
                    <a:pt x="2574" y="624"/>
                  </a:cubicBezTo>
                  <a:cubicBezTo>
                    <a:pt x="2567" y="624"/>
                    <a:pt x="2567" y="624"/>
                    <a:pt x="2567" y="624"/>
                  </a:cubicBezTo>
                  <a:cubicBezTo>
                    <a:pt x="2567" y="624"/>
                    <a:pt x="2567" y="624"/>
                    <a:pt x="2567" y="624"/>
                  </a:cubicBezTo>
                  <a:cubicBezTo>
                    <a:pt x="2546" y="612"/>
                    <a:pt x="2549" y="570"/>
                    <a:pt x="2528" y="574"/>
                  </a:cubicBezTo>
                  <a:cubicBezTo>
                    <a:pt x="2507" y="579"/>
                    <a:pt x="2482" y="591"/>
                    <a:pt x="2472" y="599"/>
                  </a:cubicBezTo>
                  <a:cubicBezTo>
                    <a:pt x="2461" y="608"/>
                    <a:pt x="2419" y="608"/>
                    <a:pt x="2408" y="624"/>
                  </a:cubicBezTo>
                  <a:cubicBezTo>
                    <a:pt x="2399" y="639"/>
                    <a:pt x="2408" y="675"/>
                    <a:pt x="2400" y="687"/>
                  </a:cubicBezTo>
                  <a:cubicBezTo>
                    <a:pt x="2383" y="691"/>
                    <a:pt x="2368" y="707"/>
                    <a:pt x="2331" y="678"/>
                  </a:cubicBezTo>
                  <a:cubicBezTo>
                    <a:pt x="2303" y="657"/>
                    <a:pt x="2295" y="660"/>
                    <a:pt x="2289" y="666"/>
                  </a:cubicBezTo>
                  <a:cubicBezTo>
                    <a:pt x="2282" y="668"/>
                    <a:pt x="2280" y="674"/>
                    <a:pt x="2275" y="678"/>
                  </a:cubicBezTo>
                  <a:cubicBezTo>
                    <a:pt x="2273" y="679"/>
                    <a:pt x="2271" y="681"/>
                    <a:pt x="2269" y="682"/>
                  </a:cubicBezTo>
                  <a:cubicBezTo>
                    <a:pt x="2251" y="694"/>
                    <a:pt x="2220" y="707"/>
                    <a:pt x="2218" y="678"/>
                  </a:cubicBezTo>
                  <a:cubicBezTo>
                    <a:pt x="2215" y="653"/>
                    <a:pt x="2219" y="639"/>
                    <a:pt x="2212" y="624"/>
                  </a:cubicBezTo>
                  <a:cubicBezTo>
                    <a:pt x="2203" y="624"/>
                    <a:pt x="2203" y="624"/>
                    <a:pt x="2203" y="624"/>
                  </a:cubicBezTo>
                  <a:cubicBezTo>
                    <a:pt x="2200" y="619"/>
                    <a:pt x="2194" y="614"/>
                    <a:pt x="2187" y="608"/>
                  </a:cubicBezTo>
                  <a:cubicBezTo>
                    <a:pt x="2155" y="583"/>
                    <a:pt x="2179" y="583"/>
                    <a:pt x="2222" y="599"/>
                  </a:cubicBezTo>
                  <a:cubicBezTo>
                    <a:pt x="2264" y="616"/>
                    <a:pt x="2317" y="624"/>
                    <a:pt x="2394" y="595"/>
                  </a:cubicBezTo>
                  <a:cubicBezTo>
                    <a:pt x="2436" y="579"/>
                    <a:pt x="2464" y="569"/>
                    <a:pt x="2476" y="559"/>
                  </a:cubicBezTo>
                  <a:cubicBezTo>
                    <a:pt x="2494" y="550"/>
                    <a:pt x="2496" y="542"/>
                    <a:pt x="2478" y="533"/>
                  </a:cubicBezTo>
                  <a:cubicBezTo>
                    <a:pt x="2461" y="524"/>
                    <a:pt x="2446" y="504"/>
                    <a:pt x="2428" y="487"/>
                  </a:cubicBezTo>
                  <a:cubicBezTo>
                    <a:pt x="2417" y="487"/>
                    <a:pt x="2417" y="487"/>
                    <a:pt x="2417" y="487"/>
                  </a:cubicBezTo>
                  <a:cubicBezTo>
                    <a:pt x="2402" y="474"/>
                    <a:pt x="2386" y="462"/>
                    <a:pt x="2365" y="459"/>
                  </a:cubicBezTo>
                  <a:cubicBezTo>
                    <a:pt x="2316" y="451"/>
                    <a:pt x="2243" y="487"/>
                    <a:pt x="2165" y="454"/>
                  </a:cubicBezTo>
                  <a:cubicBezTo>
                    <a:pt x="2146" y="445"/>
                    <a:pt x="2130" y="438"/>
                    <a:pt x="2117" y="432"/>
                  </a:cubicBezTo>
                  <a:cubicBezTo>
                    <a:pt x="2133" y="432"/>
                    <a:pt x="2133" y="432"/>
                    <a:pt x="2133" y="432"/>
                  </a:cubicBezTo>
                  <a:cubicBezTo>
                    <a:pt x="2088" y="411"/>
                    <a:pt x="2071" y="402"/>
                    <a:pt x="2045" y="395"/>
                  </a:cubicBezTo>
                  <a:cubicBezTo>
                    <a:pt x="2032" y="392"/>
                    <a:pt x="1988" y="371"/>
                    <a:pt x="1935" y="350"/>
                  </a:cubicBezTo>
                  <a:cubicBezTo>
                    <a:pt x="1918" y="350"/>
                    <a:pt x="1918" y="350"/>
                    <a:pt x="1918" y="350"/>
                  </a:cubicBezTo>
                  <a:cubicBezTo>
                    <a:pt x="1851" y="324"/>
                    <a:pt x="1773" y="299"/>
                    <a:pt x="1726" y="307"/>
                  </a:cubicBezTo>
                  <a:cubicBezTo>
                    <a:pt x="1699" y="313"/>
                    <a:pt x="1657" y="329"/>
                    <a:pt x="1612" y="350"/>
                  </a:cubicBezTo>
                  <a:cubicBezTo>
                    <a:pt x="1610" y="350"/>
                    <a:pt x="1610" y="350"/>
                    <a:pt x="1610" y="350"/>
                  </a:cubicBezTo>
                  <a:cubicBezTo>
                    <a:pt x="1554" y="376"/>
                    <a:pt x="1494" y="408"/>
                    <a:pt x="1450" y="432"/>
                  </a:cubicBezTo>
                  <a:cubicBezTo>
                    <a:pt x="1451" y="432"/>
                    <a:pt x="1451" y="432"/>
                    <a:pt x="1451" y="432"/>
                  </a:cubicBezTo>
                  <a:cubicBezTo>
                    <a:pt x="1413" y="454"/>
                    <a:pt x="1385" y="470"/>
                    <a:pt x="1380" y="474"/>
                  </a:cubicBezTo>
                  <a:cubicBezTo>
                    <a:pt x="1366" y="487"/>
                    <a:pt x="1345" y="537"/>
                    <a:pt x="1299" y="579"/>
                  </a:cubicBezTo>
                  <a:cubicBezTo>
                    <a:pt x="1282" y="594"/>
                    <a:pt x="1260" y="610"/>
                    <a:pt x="1235" y="624"/>
                  </a:cubicBezTo>
                  <a:cubicBezTo>
                    <a:pt x="1234" y="624"/>
                    <a:pt x="1234" y="624"/>
                    <a:pt x="1234" y="624"/>
                  </a:cubicBezTo>
                  <a:cubicBezTo>
                    <a:pt x="1196" y="646"/>
                    <a:pt x="1153" y="664"/>
                    <a:pt x="1114" y="673"/>
                  </a:cubicBezTo>
                  <a:cubicBezTo>
                    <a:pt x="1103" y="676"/>
                    <a:pt x="1092" y="681"/>
                    <a:pt x="1082" y="688"/>
                  </a:cubicBezTo>
                  <a:cubicBezTo>
                    <a:pt x="1021" y="723"/>
                    <a:pt x="958" y="818"/>
                    <a:pt x="958" y="832"/>
                  </a:cubicBezTo>
                  <a:cubicBezTo>
                    <a:pt x="958" y="849"/>
                    <a:pt x="986" y="911"/>
                    <a:pt x="979" y="924"/>
                  </a:cubicBezTo>
                  <a:cubicBezTo>
                    <a:pt x="972" y="936"/>
                    <a:pt x="993" y="999"/>
                    <a:pt x="1032" y="1015"/>
                  </a:cubicBezTo>
                  <a:cubicBezTo>
                    <a:pt x="1070" y="1032"/>
                    <a:pt x="1137" y="1028"/>
                    <a:pt x="1141" y="1003"/>
                  </a:cubicBezTo>
                  <a:cubicBezTo>
                    <a:pt x="1142" y="997"/>
                    <a:pt x="1146" y="989"/>
                    <a:pt x="1151" y="981"/>
                  </a:cubicBezTo>
                  <a:cubicBezTo>
                    <a:pt x="1155" y="981"/>
                    <a:pt x="1155" y="981"/>
                    <a:pt x="1155" y="981"/>
                  </a:cubicBezTo>
                  <a:cubicBezTo>
                    <a:pt x="1162" y="970"/>
                    <a:pt x="1172" y="958"/>
                    <a:pt x="1182" y="951"/>
                  </a:cubicBezTo>
                  <a:cubicBezTo>
                    <a:pt x="1192" y="946"/>
                    <a:pt x="1200" y="948"/>
                    <a:pt x="1201" y="961"/>
                  </a:cubicBezTo>
                  <a:cubicBezTo>
                    <a:pt x="1204" y="999"/>
                    <a:pt x="1239" y="1057"/>
                    <a:pt x="1232" y="1082"/>
                  </a:cubicBezTo>
                  <a:cubicBezTo>
                    <a:pt x="1225" y="1107"/>
                    <a:pt x="1232" y="1132"/>
                    <a:pt x="1257" y="1128"/>
                  </a:cubicBezTo>
                  <a:cubicBezTo>
                    <a:pt x="1282" y="1123"/>
                    <a:pt x="1412" y="1090"/>
                    <a:pt x="1412" y="1090"/>
                  </a:cubicBezTo>
                  <a:cubicBezTo>
                    <a:pt x="1412" y="1090"/>
                    <a:pt x="1416" y="1088"/>
                    <a:pt x="1422" y="1084"/>
                  </a:cubicBezTo>
                  <a:cubicBezTo>
                    <a:pt x="1430" y="1079"/>
                    <a:pt x="1456" y="1062"/>
                    <a:pt x="1454" y="1036"/>
                  </a:cubicBezTo>
                  <a:cubicBezTo>
                    <a:pt x="1447" y="1036"/>
                    <a:pt x="1447" y="1036"/>
                    <a:pt x="1447" y="1036"/>
                  </a:cubicBezTo>
                  <a:cubicBezTo>
                    <a:pt x="1444" y="1019"/>
                    <a:pt x="1456" y="999"/>
                    <a:pt x="1470" y="981"/>
                  </a:cubicBezTo>
                  <a:cubicBezTo>
                    <a:pt x="1473" y="981"/>
                    <a:pt x="1473" y="981"/>
                    <a:pt x="1473" y="981"/>
                  </a:cubicBezTo>
                  <a:cubicBezTo>
                    <a:pt x="1487" y="963"/>
                    <a:pt x="1505" y="947"/>
                    <a:pt x="1510" y="940"/>
                  </a:cubicBezTo>
                  <a:cubicBezTo>
                    <a:pt x="1516" y="934"/>
                    <a:pt x="1529" y="916"/>
                    <a:pt x="1534" y="899"/>
                  </a:cubicBezTo>
                  <a:cubicBezTo>
                    <a:pt x="1528" y="899"/>
                    <a:pt x="1528" y="899"/>
                    <a:pt x="1528" y="899"/>
                  </a:cubicBezTo>
                  <a:cubicBezTo>
                    <a:pt x="1530" y="885"/>
                    <a:pt x="1526" y="872"/>
                    <a:pt x="1507" y="865"/>
                  </a:cubicBezTo>
                  <a:cubicBezTo>
                    <a:pt x="1485" y="858"/>
                    <a:pt x="1466" y="852"/>
                    <a:pt x="1457" y="844"/>
                  </a:cubicBezTo>
                  <a:cubicBezTo>
                    <a:pt x="1469" y="844"/>
                    <a:pt x="1469" y="844"/>
                    <a:pt x="1469" y="844"/>
                  </a:cubicBezTo>
                  <a:cubicBezTo>
                    <a:pt x="1453" y="834"/>
                    <a:pt x="1452" y="821"/>
                    <a:pt x="1482" y="790"/>
                  </a:cubicBezTo>
                  <a:cubicBezTo>
                    <a:pt x="1487" y="786"/>
                    <a:pt x="1491" y="782"/>
                    <a:pt x="1496" y="779"/>
                  </a:cubicBezTo>
                  <a:cubicBezTo>
                    <a:pt x="1535" y="757"/>
                    <a:pt x="1566" y="784"/>
                    <a:pt x="1620" y="720"/>
                  </a:cubicBezTo>
                  <a:cubicBezTo>
                    <a:pt x="1624" y="715"/>
                    <a:pt x="1627" y="711"/>
                    <a:pt x="1630" y="707"/>
                  </a:cubicBezTo>
                  <a:cubicBezTo>
                    <a:pt x="1633" y="707"/>
                    <a:pt x="1633" y="707"/>
                    <a:pt x="1633" y="707"/>
                  </a:cubicBezTo>
                  <a:cubicBezTo>
                    <a:pt x="1668" y="659"/>
                    <a:pt x="1645" y="636"/>
                    <a:pt x="1651" y="624"/>
                  </a:cubicBezTo>
                  <a:cubicBezTo>
                    <a:pt x="1648" y="624"/>
                    <a:pt x="1648" y="624"/>
                    <a:pt x="1648" y="624"/>
                  </a:cubicBezTo>
                  <a:cubicBezTo>
                    <a:pt x="1653" y="622"/>
                    <a:pt x="1660" y="621"/>
                    <a:pt x="1673" y="620"/>
                  </a:cubicBezTo>
                  <a:cubicBezTo>
                    <a:pt x="1739" y="616"/>
                    <a:pt x="1810" y="612"/>
                    <a:pt x="1796" y="637"/>
                  </a:cubicBezTo>
                  <a:cubicBezTo>
                    <a:pt x="1787" y="652"/>
                    <a:pt x="1753" y="678"/>
                    <a:pt x="1717" y="702"/>
                  </a:cubicBezTo>
                  <a:cubicBezTo>
                    <a:pt x="1716" y="704"/>
                    <a:pt x="1714" y="705"/>
                    <a:pt x="1712" y="706"/>
                  </a:cubicBezTo>
                  <a:cubicBezTo>
                    <a:pt x="1692" y="719"/>
                    <a:pt x="1671" y="732"/>
                    <a:pt x="1655" y="741"/>
                  </a:cubicBezTo>
                  <a:cubicBezTo>
                    <a:pt x="1609" y="766"/>
                    <a:pt x="1616" y="811"/>
                    <a:pt x="1634" y="836"/>
                  </a:cubicBezTo>
                  <a:cubicBezTo>
                    <a:pt x="1651" y="861"/>
                    <a:pt x="1658" y="920"/>
                    <a:pt x="1690" y="911"/>
                  </a:cubicBezTo>
                  <a:cubicBezTo>
                    <a:pt x="1722" y="903"/>
                    <a:pt x="1761" y="874"/>
                    <a:pt x="1796" y="878"/>
                  </a:cubicBezTo>
                  <a:cubicBezTo>
                    <a:pt x="1831" y="882"/>
                    <a:pt x="1901" y="874"/>
                    <a:pt x="1912" y="874"/>
                  </a:cubicBezTo>
                  <a:cubicBezTo>
                    <a:pt x="1922" y="874"/>
                    <a:pt x="1962" y="921"/>
                    <a:pt x="1949" y="936"/>
                  </a:cubicBezTo>
                  <a:cubicBezTo>
                    <a:pt x="1921" y="944"/>
                    <a:pt x="1886" y="940"/>
                    <a:pt x="1827" y="944"/>
                  </a:cubicBezTo>
                  <a:cubicBezTo>
                    <a:pt x="1770" y="948"/>
                    <a:pt x="1708" y="949"/>
                    <a:pt x="1701" y="959"/>
                  </a:cubicBezTo>
                  <a:cubicBezTo>
                    <a:pt x="1697" y="961"/>
                    <a:pt x="1694" y="963"/>
                    <a:pt x="1694" y="965"/>
                  </a:cubicBezTo>
                  <a:cubicBezTo>
                    <a:pt x="1694" y="978"/>
                    <a:pt x="1775" y="1007"/>
                    <a:pt x="1746" y="1028"/>
                  </a:cubicBezTo>
                  <a:cubicBezTo>
                    <a:pt x="1718" y="1048"/>
                    <a:pt x="1690" y="1024"/>
                    <a:pt x="1655" y="1019"/>
                  </a:cubicBezTo>
                  <a:cubicBezTo>
                    <a:pt x="1620" y="1015"/>
                    <a:pt x="1599" y="1073"/>
                    <a:pt x="1588" y="1107"/>
                  </a:cubicBezTo>
                  <a:cubicBezTo>
                    <a:pt x="1581" y="1130"/>
                    <a:pt x="1591" y="1164"/>
                    <a:pt x="1582" y="1176"/>
                  </a:cubicBezTo>
                  <a:cubicBezTo>
                    <a:pt x="1577" y="1178"/>
                    <a:pt x="1570" y="1177"/>
                    <a:pt x="1559" y="1173"/>
                  </a:cubicBezTo>
                  <a:cubicBezTo>
                    <a:pt x="1540" y="1173"/>
                    <a:pt x="1540" y="1173"/>
                    <a:pt x="1540" y="1173"/>
                  </a:cubicBezTo>
                  <a:cubicBezTo>
                    <a:pt x="1494" y="1158"/>
                    <a:pt x="1460" y="1157"/>
                    <a:pt x="1447" y="1165"/>
                  </a:cubicBezTo>
                  <a:cubicBezTo>
                    <a:pt x="1433" y="1173"/>
                    <a:pt x="1407" y="1158"/>
                    <a:pt x="1372" y="1170"/>
                  </a:cubicBezTo>
                  <a:cubicBezTo>
                    <a:pt x="1369" y="1171"/>
                    <a:pt x="1366" y="1172"/>
                    <a:pt x="1363" y="1173"/>
                  </a:cubicBezTo>
                  <a:cubicBezTo>
                    <a:pt x="1356" y="1173"/>
                    <a:pt x="1356" y="1173"/>
                    <a:pt x="1356" y="1173"/>
                  </a:cubicBezTo>
                  <a:cubicBezTo>
                    <a:pt x="1339" y="1178"/>
                    <a:pt x="1329" y="1177"/>
                    <a:pt x="1295" y="1177"/>
                  </a:cubicBezTo>
                  <a:cubicBezTo>
                    <a:pt x="1250" y="1177"/>
                    <a:pt x="1250" y="1177"/>
                    <a:pt x="1250" y="1177"/>
                  </a:cubicBezTo>
                  <a:cubicBezTo>
                    <a:pt x="1221" y="1182"/>
                    <a:pt x="1221" y="1182"/>
                    <a:pt x="1221" y="1182"/>
                  </a:cubicBezTo>
                  <a:cubicBezTo>
                    <a:pt x="1221" y="1182"/>
                    <a:pt x="1217" y="1179"/>
                    <a:pt x="1212" y="1173"/>
                  </a:cubicBezTo>
                  <a:cubicBezTo>
                    <a:pt x="1202" y="1173"/>
                    <a:pt x="1202" y="1173"/>
                    <a:pt x="1202" y="1173"/>
                  </a:cubicBezTo>
                  <a:cubicBezTo>
                    <a:pt x="1194" y="1164"/>
                    <a:pt x="1185" y="1150"/>
                    <a:pt x="1183" y="1132"/>
                  </a:cubicBezTo>
                  <a:cubicBezTo>
                    <a:pt x="1183" y="1127"/>
                    <a:pt x="1183" y="1123"/>
                    <a:pt x="1183" y="1118"/>
                  </a:cubicBezTo>
                  <a:cubicBezTo>
                    <a:pt x="1189" y="1118"/>
                    <a:pt x="1189" y="1118"/>
                    <a:pt x="1189" y="1118"/>
                  </a:cubicBezTo>
                  <a:cubicBezTo>
                    <a:pt x="1189" y="1088"/>
                    <a:pt x="1202" y="1056"/>
                    <a:pt x="1186" y="1048"/>
                  </a:cubicBezTo>
                  <a:cubicBezTo>
                    <a:pt x="1172" y="1042"/>
                    <a:pt x="1129" y="1049"/>
                    <a:pt x="1107" y="1064"/>
                  </a:cubicBezTo>
                  <a:cubicBezTo>
                    <a:pt x="1098" y="1069"/>
                    <a:pt x="1091" y="1075"/>
                    <a:pt x="1088" y="1082"/>
                  </a:cubicBezTo>
                  <a:cubicBezTo>
                    <a:pt x="1078" y="1107"/>
                    <a:pt x="1067" y="1153"/>
                    <a:pt x="1081" y="1173"/>
                  </a:cubicBezTo>
                  <a:cubicBezTo>
                    <a:pt x="1091" y="1188"/>
                    <a:pt x="1113" y="1211"/>
                    <a:pt x="1114" y="1221"/>
                  </a:cubicBezTo>
                  <a:cubicBezTo>
                    <a:pt x="1112" y="1221"/>
                    <a:pt x="1109" y="1220"/>
                    <a:pt x="1105" y="1219"/>
                  </a:cubicBezTo>
                  <a:cubicBezTo>
                    <a:pt x="1069" y="1207"/>
                    <a:pt x="1024" y="1203"/>
                    <a:pt x="995" y="1223"/>
                  </a:cubicBezTo>
                  <a:cubicBezTo>
                    <a:pt x="991" y="1225"/>
                    <a:pt x="986" y="1228"/>
                    <a:pt x="982" y="1232"/>
                  </a:cubicBezTo>
                  <a:cubicBezTo>
                    <a:pt x="954" y="1256"/>
                    <a:pt x="905" y="1310"/>
                    <a:pt x="905" y="1310"/>
                  </a:cubicBezTo>
                  <a:cubicBezTo>
                    <a:pt x="883" y="1310"/>
                    <a:pt x="883" y="1310"/>
                    <a:pt x="883" y="1310"/>
                  </a:cubicBezTo>
                  <a:cubicBezTo>
                    <a:pt x="864" y="1314"/>
                    <a:pt x="842" y="1319"/>
                    <a:pt x="831" y="1328"/>
                  </a:cubicBezTo>
                  <a:cubicBezTo>
                    <a:pt x="830" y="1328"/>
                    <a:pt x="830" y="1329"/>
                    <a:pt x="830" y="1329"/>
                  </a:cubicBezTo>
                  <a:cubicBezTo>
                    <a:pt x="830" y="1329"/>
                    <a:pt x="829" y="1329"/>
                    <a:pt x="829" y="1329"/>
                  </a:cubicBezTo>
                  <a:cubicBezTo>
                    <a:pt x="822" y="1333"/>
                    <a:pt x="817" y="1338"/>
                    <a:pt x="817" y="1344"/>
                  </a:cubicBezTo>
                  <a:cubicBezTo>
                    <a:pt x="817" y="1369"/>
                    <a:pt x="817" y="1402"/>
                    <a:pt x="785" y="1406"/>
                  </a:cubicBezTo>
                  <a:cubicBezTo>
                    <a:pt x="754" y="1410"/>
                    <a:pt x="711" y="1423"/>
                    <a:pt x="669" y="1431"/>
                  </a:cubicBezTo>
                  <a:cubicBezTo>
                    <a:pt x="650" y="1435"/>
                    <a:pt x="640" y="1441"/>
                    <a:pt x="631" y="1448"/>
                  </a:cubicBezTo>
                  <a:cubicBezTo>
                    <a:pt x="630" y="1448"/>
                    <a:pt x="630" y="1448"/>
                    <a:pt x="630" y="1448"/>
                  </a:cubicBezTo>
                  <a:cubicBezTo>
                    <a:pt x="621" y="1453"/>
                    <a:pt x="609" y="1458"/>
                    <a:pt x="588" y="1460"/>
                  </a:cubicBezTo>
                  <a:cubicBezTo>
                    <a:pt x="569" y="1462"/>
                    <a:pt x="556" y="1467"/>
                    <a:pt x="550" y="1472"/>
                  </a:cubicBezTo>
                  <a:cubicBezTo>
                    <a:pt x="532" y="1481"/>
                    <a:pt x="538" y="1496"/>
                    <a:pt x="571" y="1502"/>
                  </a:cubicBezTo>
                  <a:cubicBezTo>
                    <a:pt x="616" y="1510"/>
                    <a:pt x="687" y="1544"/>
                    <a:pt x="690" y="1581"/>
                  </a:cubicBezTo>
                  <a:cubicBezTo>
                    <a:pt x="694" y="1618"/>
                    <a:pt x="687" y="1660"/>
                    <a:pt x="669" y="1697"/>
                  </a:cubicBezTo>
                  <a:cubicBezTo>
                    <a:pt x="657" y="1723"/>
                    <a:pt x="585" y="1706"/>
                    <a:pt x="542" y="1706"/>
                  </a:cubicBezTo>
                  <a:cubicBezTo>
                    <a:pt x="500" y="1706"/>
                    <a:pt x="416" y="1689"/>
                    <a:pt x="380" y="1706"/>
                  </a:cubicBezTo>
                  <a:cubicBezTo>
                    <a:pt x="345" y="1722"/>
                    <a:pt x="352" y="1806"/>
                    <a:pt x="363" y="1843"/>
                  </a:cubicBezTo>
                  <a:cubicBezTo>
                    <a:pt x="373" y="1880"/>
                    <a:pt x="359" y="1901"/>
                    <a:pt x="345" y="1914"/>
                  </a:cubicBezTo>
                  <a:cubicBezTo>
                    <a:pt x="331" y="1926"/>
                    <a:pt x="328" y="1964"/>
                    <a:pt x="345" y="1980"/>
                  </a:cubicBezTo>
                  <a:cubicBezTo>
                    <a:pt x="363" y="1997"/>
                    <a:pt x="377" y="2034"/>
                    <a:pt x="391" y="2039"/>
                  </a:cubicBezTo>
                  <a:cubicBezTo>
                    <a:pt x="405" y="2043"/>
                    <a:pt x="451" y="2026"/>
                    <a:pt x="468" y="2047"/>
                  </a:cubicBezTo>
                  <a:cubicBezTo>
                    <a:pt x="486" y="2068"/>
                    <a:pt x="504" y="2118"/>
                    <a:pt x="514" y="2105"/>
                  </a:cubicBezTo>
                  <a:cubicBezTo>
                    <a:pt x="518" y="2100"/>
                    <a:pt x="523" y="2090"/>
                    <a:pt x="528" y="2079"/>
                  </a:cubicBezTo>
                  <a:cubicBezTo>
                    <a:pt x="532" y="2079"/>
                    <a:pt x="532" y="2079"/>
                    <a:pt x="532" y="2079"/>
                  </a:cubicBezTo>
                  <a:cubicBezTo>
                    <a:pt x="537" y="2068"/>
                    <a:pt x="543" y="2056"/>
                    <a:pt x="549" y="2050"/>
                  </a:cubicBezTo>
                  <a:cubicBezTo>
                    <a:pt x="551" y="2049"/>
                    <a:pt x="554" y="2049"/>
                    <a:pt x="556" y="2051"/>
                  </a:cubicBezTo>
                  <a:cubicBezTo>
                    <a:pt x="574" y="2063"/>
                    <a:pt x="616" y="2047"/>
                    <a:pt x="648" y="2043"/>
                  </a:cubicBezTo>
                  <a:cubicBezTo>
                    <a:pt x="656" y="2042"/>
                    <a:pt x="663" y="2038"/>
                    <a:pt x="670" y="2033"/>
                  </a:cubicBezTo>
                  <a:cubicBezTo>
                    <a:pt x="684" y="2025"/>
                    <a:pt x="695" y="2011"/>
                    <a:pt x="708" y="1997"/>
                  </a:cubicBezTo>
                  <a:cubicBezTo>
                    <a:pt x="706" y="1997"/>
                    <a:pt x="706" y="1997"/>
                    <a:pt x="706" y="1997"/>
                  </a:cubicBezTo>
                  <a:cubicBezTo>
                    <a:pt x="713" y="1989"/>
                    <a:pt x="720" y="1982"/>
                    <a:pt x="729" y="1976"/>
                  </a:cubicBezTo>
                  <a:cubicBezTo>
                    <a:pt x="755" y="1959"/>
                    <a:pt x="748" y="1956"/>
                    <a:pt x="739" y="1942"/>
                  </a:cubicBezTo>
                  <a:cubicBezTo>
                    <a:pt x="748" y="1942"/>
                    <a:pt x="748" y="1942"/>
                    <a:pt x="748" y="1942"/>
                  </a:cubicBezTo>
                  <a:cubicBezTo>
                    <a:pt x="745" y="1938"/>
                    <a:pt x="742" y="1933"/>
                    <a:pt x="739" y="1926"/>
                  </a:cubicBezTo>
                  <a:cubicBezTo>
                    <a:pt x="730" y="1906"/>
                    <a:pt x="757" y="1883"/>
                    <a:pt x="780" y="1859"/>
                  </a:cubicBezTo>
                  <a:cubicBezTo>
                    <a:pt x="778" y="1859"/>
                    <a:pt x="778" y="1859"/>
                    <a:pt x="778" y="1859"/>
                  </a:cubicBezTo>
                  <a:cubicBezTo>
                    <a:pt x="782" y="1855"/>
                    <a:pt x="785" y="1851"/>
                    <a:pt x="789" y="1847"/>
                  </a:cubicBezTo>
                  <a:cubicBezTo>
                    <a:pt x="813" y="1818"/>
                    <a:pt x="859" y="1843"/>
                    <a:pt x="870" y="1810"/>
                  </a:cubicBezTo>
                  <a:cubicBezTo>
                    <a:pt x="870" y="1808"/>
                    <a:pt x="871" y="1806"/>
                    <a:pt x="871" y="1804"/>
                  </a:cubicBezTo>
                  <a:cubicBezTo>
                    <a:pt x="877" y="1804"/>
                    <a:pt x="877" y="1804"/>
                    <a:pt x="877" y="1804"/>
                  </a:cubicBezTo>
                  <a:cubicBezTo>
                    <a:pt x="885" y="1778"/>
                    <a:pt x="889" y="1737"/>
                    <a:pt x="905" y="1723"/>
                  </a:cubicBezTo>
                  <a:cubicBezTo>
                    <a:pt x="907" y="1723"/>
                    <a:pt x="909" y="1722"/>
                    <a:pt x="912" y="1722"/>
                  </a:cubicBezTo>
                  <a:cubicBezTo>
                    <a:pt x="940" y="1727"/>
                    <a:pt x="979" y="1747"/>
                    <a:pt x="1004" y="1747"/>
                  </a:cubicBezTo>
                  <a:cubicBezTo>
                    <a:pt x="1015" y="1747"/>
                    <a:pt x="1034" y="1737"/>
                    <a:pt x="1051" y="1725"/>
                  </a:cubicBezTo>
                  <a:cubicBezTo>
                    <a:pt x="1053" y="1724"/>
                    <a:pt x="1054" y="1723"/>
                    <a:pt x="1055" y="1722"/>
                  </a:cubicBezTo>
                  <a:cubicBezTo>
                    <a:pt x="1055" y="1722"/>
                    <a:pt x="1055" y="1722"/>
                    <a:pt x="1055" y="1722"/>
                  </a:cubicBezTo>
                  <a:cubicBezTo>
                    <a:pt x="1072" y="1710"/>
                    <a:pt x="1088" y="1697"/>
                    <a:pt x="1095" y="1693"/>
                  </a:cubicBezTo>
                  <a:cubicBezTo>
                    <a:pt x="1109" y="1685"/>
                    <a:pt x="1162" y="1689"/>
                    <a:pt x="1169" y="1727"/>
                  </a:cubicBezTo>
                  <a:cubicBezTo>
                    <a:pt x="1176" y="1764"/>
                    <a:pt x="1236" y="1810"/>
                    <a:pt x="1250" y="1818"/>
                  </a:cubicBezTo>
                  <a:cubicBezTo>
                    <a:pt x="1264" y="1826"/>
                    <a:pt x="1356" y="1860"/>
                    <a:pt x="1370" y="1872"/>
                  </a:cubicBezTo>
                  <a:cubicBezTo>
                    <a:pt x="1384" y="1885"/>
                    <a:pt x="1405" y="1922"/>
                    <a:pt x="1412" y="1955"/>
                  </a:cubicBezTo>
                  <a:cubicBezTo>
                    <a:pt x="1418" y="1986"/>
                    <a:pt x="1454" y="2021"/>
                    <a:pt x="1463" y="2004"/>
                  </a:cubicBezTo>
                  <a:cubicBezTo>
                    <a:pt x="1467" y="2004"/>
                    <a:pt x="1469" y="2002"/>
                    <a:pt x="1471" y="1997"/>
                  </a:cubicBezTo>
                  <a:cubicBezTo>
                    <a:pt x="1465" y="1997"/>
                    <a:pt x="1465" y="1997"/>
                    <a:pt x="1465" y="1997"/>
                  </a:cubicBezTo>
                  <a:cubicBezTo>
                    <a:pt x="1465" y="1984"/>
                    <a:pt x="1460" y="1963"/>
                    <a:pt x="1455" y="1942"/>
                  </a:cubicBezTo>
                  <a:cubicBezTo>
                    <a:pt x="1463" y="1942"/>
                    <a:pt x="1463" y="1942"/>
                    <a:pt x="1463" y="1942"/>
                  </a:cubicBezTo>
                  <a:cubicBezTo>
                    <a:pt x="1456" y="1917"/>
                    <a:pt x="1450" y="1891"/>
                    <a:pt x="1454" y="1881"/>
                  </a:cubicBezTo>
                  <a:cubicBezTo>
                    <a:pt x="1454" y="1881"/>
                    <a:pt x="1454" y="1880"/>
                    <a:pt x="1454" y="1880"/>
                  </a:cubicBezTo>
                  <a:cubicBezTo>
                    <a:pt x="1479" y="1885"/>
                    <a:pt x="1507" y="1872"/>
                    <a:pt x="1507" y="1872"/>
                  </a:cubicBezTo>
                  <a:cubicBezTo>
                    <a:pt x="1507" y="1872"/>
                    <a:pt x="1506" y="1871"/>
                    <a:pt x="1506" y="1871"/>
                  </a:cubicBezTo>
                  <a:cubicBezTo>
                    <a:pt x="1511" y="1869"/>
                    <a:pt x="1514" y="1868"/>
                    <a:pt x="1514" y="1868"/>
                  </a:cubicBezTo>
                  <a:cubicBezTo>
                    <a:pt x="1514" y="1868"/>
                    <a:pt x="1510" y="1865"/>
                    <a:pt x="1503" y="1859"/>
                  </a:cubicBezTo>
                  <a:cubicBezTo>
                    <a:pt x="1491" y="1859"/>
                    <a:pt x="1491" y="1859"/>
                    <a:pt x="1491" y="1859"/>
                  </a:cubicBezTo>
                  <a:cubicBezTo>
                    <a:pt x="1470" y="1843"/>
                    <a:pt x="1433" y="1814"/>
                    <a:pt x="1415" y="1806"/>
                  </a:cubicBezTo>
                  <a:cubicBezTo>
                    <a:pt x="1415" y="1805"/>
                    <a:pt x="1414" y="1805"/>
                    <a:pt x="1413" y="1804"/>
                  </a:cubicBezTo>
                  <a:cubicBezTo>
                    <a:pt x="1427" y="1804"/>
                    <a:pt x="1427" y="1804"/>
                    <a:pt x="1427" y="1804"/>
                  </a:cubicBezTo>
                  <a:cubicBezTo>
                    <a:pt x="1426" y="1803"/>
                    <a:pt x="1424" y="1802"/>
                    <a:pt x="1422" y="1801"/>
                  </a:cubicBezTo>
                  <a:cubicBezTo>
                    <a:pt x="1398" y="1789"/>
                    <a:pt x="1352" y="1764"/>
                    <a:pt x="1331" y="1722"/>
                  </a:cubicBezTo>
                  <a:cubicBezTo>
                    <a:pt x="1331" y="1722"/>
                    <a:pt x="1331" y="1722"/>
                    <a:pt x="1331" y="1722"/>
                  </a:cubicBezTo>
                  <a:cubicBezTo>
                    <a:pt x="1321" y="1722"/>
                    <a:pt x="1321" y="1722"/>
                    <a:pt x="1321" y="1722"/>
                  </a:cubicBezTo>
                  <a:cubicBezTo>
                    <a:pt x="1306" y="1697"/>
                    <a:pt x="1280" y="1684"/>
                    <a:pt x="1265" y="1667"/>
                  </a:cubicBezTo>
                  <a:cubicBezTo>
                    <a:pt x="1276" y="1667"/>
                    <a:pt x="1276" y="1667"/>
                    <a:pt x="1276" y="1667"/>
                  </a:cubicBezTo>
                  <a:cubicBezTo>
                    <a:pt x="1266" y="1657"/>
                    <a:pt x="1259" y="1646"/>
                    <a:pt x="1260" y="1631"/>
                  </a:cubicBezTo>
                  <a:cubicBezTo>
                    <a:pt x="1261" y="1623"/>
                    <a:pt x="1263" y="1618"/>
                    <a:pt x="1267" y="1615"/>
                  </a:cubicBezTo>
                  <a:cubicBezTo>
                    <a:pt x="1284" y="1609"/>
                    <a:pt x="1315" y="1628"/>
                    <a:pt x="1335" y="1652"/>
                  </a:cubicBezTo>
                  <a:cubicBezTo>
                    <a:pt x="1363" y="1685"/>
                    <a:pt x="1433" y="1731"/>
                    <a:pt x="1458" y="1760"/>
                  </a:cubicBezTo>
                  <a:cubicBezTo>
                    <a:pt x="1482" y="1789"/>
                    <a:pt x="1521" y="1801"/>
                    <a:pt x="1532" y="1839"/>
                  </a:cubicBezTo>
                  <a:cubicBezTo>
                    <a:pt x="1542" y="1876"/>
                    <a:pt x="1574" y="1918"/>
                    <a:pt x="1584" y="1934"/>
                  </a:cubicBezTo>
                  <a:cubicBezTo>
                    <a:pt x="1595" y="1951"/>
                    <a:pt x="1601" y="2084"/>
                    <a:pt x="1612" y="2104"/>
                  </a:cubicBezTo>
                  <a:cubicBezTo>
                    <a:pt x="1618" y="2117"/>
                    <a:pt x="1643" y="2099"/>
                    <a:pt x="1666" y="2079"/>
                  </a:cubicBezTo>
                  <a:cubicBezTo>
                    <a:pt x="1667" y="2079"/>
                    <a:pt x="1667" y="2079"/>
                    <a:pt x="1667" y="2079"/>
                  </a:cubicBezTo>
                  <a:cubicBezTo>
                    <a:pt x="1685" y="2064"/>
                    <a:pt x="1703" y="2046"/>
                    <a:pt x="1711" y="2038"/>
                  </a:cubicBezTo>
                  <a:cubicBezTo>
                    <a:pt x="1725" y="2025"/>
                    <a:pt x="1748" y="2017"/>
                    <a:pt x="1758" y="1997"/>
                  </a:cubicBezTo>
                  <a:cubicBezTo>
                    <a:pt x="1754" y="1997"/>
                    <a:pt x="1754" y="1997"/>
                    <a:pt x="1754" y="1997"/>
                  </a:cubicBezTo>
                  <a:cubicBezTo>
                    <a:pt x="1755" y="1993"/>
                    <a:pt x="1757" y="1989"/>
                    <a:pt x="1757" y="1984"/>
                  </a:cubicBezTo>
                  <a:cubicBezTo>
                    <a:pt x="1759" y="1968"/>
                    <a:pt x="1748" y="1954"/>
                    <a:pt x="1736" y="1942"/>
                  </a:cubicBezTo>
                  <a:cubicBezTo>
                    <a:pt x="1747" y="1942"/>
                    <a:pt x="1747" y="1942"/>
                    <a:pt x="1747" y="1942"/>
                  </a:cubicBezTo>
                  <a:cubicBezTo>
                    <a:pt x="1733" y="1928"/>
                    <a:pt x="1715" y="1916"/>
                    <a:pt x="1707" y="1909"/>
                  </a:cubicBezTo>
                  <a:cubicBezTo>
                    <a:pt x="1703" y="1905"/>
                    <a:pt x="1705" y="1901"/>
                    <a:pt x="1711" y="1897"/>
                  </a:cubicBezTo>
                  <a:cubicBezTo>
                    <a:pt x="1722" y="1891"/>
                    <a:pt x="1737" y="1884"/>
                    <a:pt x="1748" y="1877"/>
                  </a:cubicBezTo>
                  <a:cubicBezTo>
                    <a:pt x="1752" y="1874"/>
                    <a:pt x="1757" y="1871"/>
                    <a:pt x="1760" y="1868"/>
                  </a:cubicBezTo>
                  <a:cubicBezTo>
                    <a:pt x="1763" y="1865"/>
                    <a:pt x="1766" y="1862"/>
                    <a:pt x="1769" y="1859"/>
                  </a:cubicBezTo>
                  <a:cubicBezTo>
                    <a:pt x="1768" y="1859"/>
                    <a:pt x="1768" y="1859"/>
                    <a:pt x="1768" y="1859"/>
                  </a:cubicBezTo>
                  <a:cubicBezTo>
                    <a:pt x="1785" y="1845"/>
                    <a:pt x="1806" y="1832"/>
                    <a:pt x="1817" y="1851"/>
                  </a:cubicBezTo>
                  <a:cubicBezTo>
                    <a:pt x="1831" y="1876"/>
                    <a:pt x="1824" y="1976"/>
                    <a:pt x="1831" y="1993"/>
                  </a:cubicBezTo>
                  <a:cubicBezTo>
                    <a:pt x="1838" y="2009"/>
                    <a:pt x="1908" y="2034"/>
                    <a:pt x="1923" y="2055"/>
                  </a:cubicBezTo>
                  <a:cubicBezTo>
                    <a:pt x="1937" y="2076"/>
                    <a:pt x="1996" y="2084"/>
                    <a:pt x="2007" y="2072"/>
                  </a:cubicBezTo>
                  <a:cubicBezTo>
                    <a:pt x="2018" y="2059"/>
                    <a:pt x="2074" y="2080"/>
                    <a:pt x="2088" y="2084"/>
                  </a:cubicBezTo>
                  <a:cubicBezTo>
                    <a:pt x="2102" y="2088"/>
                    <a:pt x="2144" y="2076"/>
                    <a:pt x="2172" y="2068"/>
                  </a:cubicBezTo>
                  <a:cubicBezTo>
                    <a:pt x="2201" y="2059"/>
                    <a:pt x="2229" y="2034"/>
                    <a:pt x="2225" y="2088"/>
                  </a:cubicBezTo>
                  <a:cubicBezTo>
                    <a:pt x="2222" y="2143"/>
                    <a:pt x="2211" y="2226"/>
                    <a:pt x="2176" y="2267"/>
                  </a:cubicBezTo>
                  <a:cubicBezTo>
                    <a:pt x="2152" y="2295"/>
                    <a:pt x="2151" y="2314"/>
                    <a:pt x="2141" y="2323"/>
                  </a:cubicBezTo>
                  <a:cubicBezTo>
                    <a:pt x="2138" y="2325"/>
                    <a:pt x="2133" y="2325"/>
                    <a:pt x="2126" y="2325"/>
                  </a:cubicBezTo>
                  <a:cubicBezTo>
                    <a:pt x="2110" y="2325"/>
                    <a:pt x="2095" y="2326"/>
                    <a:pt x="2083" y="2332"/>
                  </a:cubicBezTo>
                  <a:cubicBezTo>
                    <a:pt x="2072" y="2311"/>
                    <a:pt x="2056" y="2294"/>
                    <a:pt x="2035" y="2300"/>
                  </a:cubicBezTo>
                  <a:cubicBezTo>
                    <a:pt x="2004" y="2309"/>
                    <a:pt x="1969" y="2312"/>
                    <a:pt x="1938" y="2332"/>
                  </a:cubicBezTo>
                  <a:cubicBezTo>
                    <a:pt x="1923" y="2340"/>
                    <a:pt x="1910" y="2350"/>
                    <a:pt x="1898" y="2367"/>
                  </a:cubicBezTo>
                  <a:cubicBezTo>
                    <a:pt x="1882" y="2389"/>
                    <a:pt x="1871" y="2402"/>
                    <a:pt x="1862" y="2408"/>
                  </a:cubicBezTo>
                  <a:cubicBezTo>
                    <a:pt x="1861" y="2408"/>
                    <a:pt x="1861" y="2408"/>
                    <a:pt x="1861" y="2408"/>
                  </a:cubicBezTo>
                  <a:cubicBezTo>
                    <a:pt x="1859" y="2409"/>
                    <a:pt x="1857" y="2409"/>
                    <a:pt x="1855" y="2408"/>
                  </a:cubicBezTo>
                  <a:cubicBezTo>
                    <a:pt x="1844" y="2408"/>
                    <a:pt x="1844" y="2408"/>
                    <a:pt x="1844" y="2408"/>
                  </a:cubicBezTo>
                  <a:cubicBezTo>
                    <a:pt x="1843" y="2407"/>
                    <a:pt x="1842" y="2406"/>
                    <a:pt x="1841" y="2405"/>
                  </a:cubicBezTo>
                  <a:cubicBezTo>
                    <a:pt x="1838" y="2396"/>
                    <a:pt x="1862" y="2375"/>
                    <a:pt x="1887" y="2353"/>
                  </a:cubicBezTo>
                  <a:cubicBezTo>
                    <a:pt x="1889" y="2353"/>
                    <a:pt x="1889" y="2353"/>
                    <a:pt x="1889" y="2353"/>
                  </a:cubicBezTo>
                  <a:cubicBezTo>
                    <a:pt x="1915" y="2329"/>
                    <a:pt x="1944" y="2303"/>
                    <a:pt x="1936" y="2292"/>
                  </a:cubicBezTo>
                  <a:cubicBezTo>
                    <a:pt x="1922" y="2271"/>
                    <a:pt x="1837" y="2280"/>
                    <a:pt x="1792" y="2280"/>
                  </a:cubicBezTo>
                  <a:cubicBezTo>
                    <a:pt x="1777" y="2280"/>
                    <a:pt x="1763" y="2276"/>
                    <a:pt x="1750" y="2271"/>
                  </a:cubicBezTo>
                  <a:cubicBezTo>
                    <a:pt x="1732" y="2271"/>
                    <a:pt x="1732" y="2271"/>
                    <a:pt x="1732" y="2271"/>
                  </a:cubicBezTo>
                  <a:cubicBezTo>
                    <a:pt x="1708" y="2261"/>
                    <a:pt x="1686" y="2247"/>
                    <a:pt x="1666" y="2242"/>
                  </a:cubicBezTo>
                  <a:cubicBezTo>
                    <a:pt x="1630" y="2234"/>
                    <a:pt x="1613" y="2319"/>
                    <a:pt x="1578" y="2361"/>
                  </a:cubicBezTo>
                  <a:cubicBezTo>
                    <a:pt x="1555" y="2389"/>
                    <a:pt x="1523" y="2369"/>
                    <a:pt x="1496" y="2353"/>
                  </a:cubicBezTo>
                  <a:cubicBezTo>
                    <a:pt x="1510" y="2353"/>
                    <a:pt x="1510" y="2353"/>
                    <a:pt x="1510" y="2353"/>
                  </a:cubicBezTo>
                  <a:cubicBezTo>
                    <a:pt x="1493" y="2344"/>
                    <a:pt x="1477" y="2334"/>
                    <a:pt x="1464" y="2334"/>
                  </a:cubicBezTo>
                  <a:cubicBezTo>
                    <a:pt x="1433" y="2334"/>
                    <a:pt x="1373" y="2280"/>
                    <a:pt x="1373" y="2280"/>
                  </a:cubicBezTo>
                  <a:cubicBezTo>
                    <a:pt x="1373" y="2280"/>
                    <a:pt x="1365" y="2276"/>
                    <a:pt x="1354" y="2271"/>
                  </a:cubicBezTo>
                  <a:cubicBezTo>
                    <a:pt x="1337" y="2271"/>
                    <a:pt x="1337" y="2271"/>
                    <a:pt x="1337" y="2271"/>
                  </a:cubicBezTo>
                  <a:cubicBezTo>
                    <a:pt x="1318" y="2263"/>
                    <a:pt x="1295" y="2255"/>
                    <a:pt x="1282" y="2255"/>
                  </a:cubicBezTo>
                  <a:cubicBezTo>
                    <a:pt x="1266" y="2255"/>
                    <a:pt x="1239" y="2232"/>
                    <a:pt x="1219" y="2216"/>
                  </a:cubicBezTo>
                  <a:cubicBezTo>
                    <a:pt x="1231" y="2216"/>
                    <a:pt x="1231" y="2216"/>
                    <a:pt x="1231" y="2216"/>
                  </a:cubicBezTo>
                  <a:cubicBezTo>
                    <a:pt x="1218" y="2206"/>
                    <a:pt x="1206" y="2196"/>
                    <a:pt x="1200" y="2196"/>
                  </a:cubicBezTo>
                  <a:cubicBezTo>
                    <a:pt x="1187" y="2196"/>
                    <a:pt x="1152" y="2162"/>
                    <a:pt x="1173" y="2145"/>
                  </a:cubicBezTo>
                  <a:cubicBezTo>
                    <a:pt x="1202" y="2133"/>
                    <a:pt x="1254" y="2161"/>
                    <a:pt x="1230" y="2079"/>
                  </a:cubicBezTo>
                  <a:cubicBezTo>
                    <a:pt x="1238" y="2079"/>
                    <a:pt x="1238" y="2079"/>
                    <a:pt x="1238" y="2079"/>
                  </a:cubicBezTo>
                  <a:cubicBezTo>
                    <a:pt x="1237" y="2076"/>
                    <a:pt x="1237" y="2074"/>
                    <a:pt x="1236" y="2071"/>
                  </a:cubicBezTo>
                  <a:cubicBezTo>
                    <a:pt x="1208" y="1979"/>
                    <a:pt x="1112" y="1997"/>
                    <a:pt x="1088" y="2009"/>
                  </a:cubicBezTo>
                  <a:cubicBezTo>
                    <a:pt x="1063" y="2022"/>
                    <a:pt x="887" y="2018"/>
                    <a:pt x="873" y="2018"/>
                  </a:cubicBezTo>
                  <a:cubicBezTo>
                    <a:pt x="859" y="2018"/>
                    <a:pt x="757" y="2059"/>
                    <a:pt x="725" y="2076"/>
                  </a:cubicBezTo>
                  <a:cubicBezTo>
                    <a:pt x="723" y="2077"/>
                    <a:pt x="721" y="2078"/>
                    <a:pt x="719" y="2079"/>
                  </a:cubicBezTo>
                  <a:cubicBezTo>
                    <a:pt x="721" y="2079"/>
                    <a:pt x="721" y="2079"/>
                    <a:pt x="721" y="2079"/>
                  </a:cubicBezTo>
                  <a:cubicBezTo>
                    <a:pt x="720" y="2079"/>
                    <a:pt x="719" y="2080"/>
                    <a:pt x="718" y="2080"/>
                  </a:cubicBezTo>
                  <a:cubicBezTo>
                    <a:pt x="687" y="2097"/>
                    <a:pt x="630" y="2118"/>
                    <a:pt x="616" y="2126"/>
                  </a:cubicBezTo>
                  <a:cubicBezTo>
                    <a:pt x="602" y="2134"/>
                    <a:pt x="528" y="2109"/>
                    <a:pt x="497" y="2130"/>
                  </a:cubicBezTo>
                  <a:cubicBezTo>
                    <a:pt x="464" y="2152"/>
                    <a:pt x="433" y="2183"/>
                    <a:pt x="416" y="2195"/>
                  </a:cubicBezTo>
                  <a:cubicBezTo>
                    <a:pt x="414" y="2196"/>
                    <a:pt x="413" y="2196"/>
                    <a:pt x="412" y="2196"/>
                  </a:cubicBezTo>
                  <a:cubicBezTo>
                    <a:pt x="409" y="2196"/>
                    <a:pt x="405" y="2198"/>
                    <a:pt x="401" y="2202"/>
                  </a:cubicBezTo>
                  <a:cubicBezTo>
                    <a:pt x="387" y="2208"/>
                    <a:pt x="360" y="2237"/>
                    <a:pt x="342" y="2292"/>
                  </a:cubicBezTo>
                  <a:cubicBezTo>
                    <a:pt x="321" y="2353"/>
                    <a:pt x="343" y="2405"/>
                    <a:pt x="310" y="2427"/>
                  </a:cubicBezTo>
                  <a:cubicBezTo>
                    <a:pt x="280" y="2442"/>
                    <a:pt x="230" y="2464"/>
                    <a:pt x="195" y="2487"/>
                  </a:cubicBezTo>
                  <a:cubicBezTo>
                    <a:pt x="179" y="2497"/>
                    <a:pt x="165" y="2507"/>
                    <a:pt x="156" y="2517"/>
                  </a:cubicBezTo>
                  <a:cubicBezTo>
                    <a:pt x="128" y="2550"/>
                    <a:pt x="106" y="2679"/>
                    <a:pt x="71" y="2733"/>
                  </a:cubicBezTo>
                  <a:cubicBezTo>
                    <a:pt x="35" y="2787"/>
                    <a:pt x="71" y="2837"/>
                    <a:pt x="78" y="2870"/>
                  </a:cubicBezTo>
                  <a:cubicBezTo>
                    <a:pt x="85" y="2904"/>
                    <a:pt x="109" y="2966"/>
                    <a:pt x="71" y="3024"/>
                  </a:cubicBezTo>
                  <a:cubicBezTo>
                    <a:pt x="39" y="3072"/>
                    <a:pt x="35" y="3100"/>
                    <a:pt x="26" y="3111"/>
                  </a:cubicBezTo>
                  <a:cubicBezTo>
                    <a:pt x="25" y="3111"/>
                    <a:pt x="25" y="3111"/>
                    <a:pt x="24" y="3112"/>
                  </a:cubicBezTo>
                  <a:cubicBezTo>
                    <a:pt x="22" y="3112"/>
                    <a:pt x="20" y="3113"/>
                    <a:pt x="20" y="3115"/>
                  </a:cubicBezTo>
                  <a:cubicBezTo>
                    <a:pt x="19" y="3115"/>
                    <a:pt x="19" y="3116"/>
                    <a:pt x="18" y="3116"/>
                  </a:cubicBezTo>
                  <a:cubicBezTo>
                    <a:pt x="0" y="3120"/>
                    <a:pt x="35" y="3137"/>
                    <a:pt x="42" y="3178"/>
                  </a:cubicBezTo>
                  <a:cubicBezTo>
                    <a:pt x="49" y="3220"/>
                    <a:pt x="11" y="3261"/>
                    <a:pt x="78" y="3299"/>
                  </a:cubicBezTo>
                  <a:cubicBezTo>
                    <a:pt x="145" y="3336"/>
                    <a:pt x="206" y="3338"/>
                    <a:pt x="223" y="3388"/>
                  </a:cubicBezTo>
                  <a:cubicBezTo>
                    <a:pt x="241" y="3438"/>
                    <a:pt x="299" y="3553"/>
                    <a:pt x="299" y="3553"/>
                  </a:cubicBezTo>
                  <a:cubicBezTo>
                    <a:pt x="299" y="3553"/>
                    <a:pt x="363" y="3619"/>
                    <a:pt x="395" y="3648"/>
                  </a:cubicBezTo>
                  <a:cubicBezTo>
                    <a:pt x="414" y="3666"/>
                    <a:pt x="425" y="3667"/>
                    <a:pt x="433" y="3658"/>
                  </a:cubicBezTo>
                  <a:cubicBezTo>
                    <a:pt x="438" y="3656"/>
                    <a:pt x="442" y="3651"/>
                    <a:pt x="445" y="3643"/>
                  </a:cubicBezTo>
                  <a:cubicBezTo>
                    <a:pt x="440" y="3643"/>
                    <a:pt x="440" y="3643"/>
                    <a:pt x="440" y="3643"/>
                  </a:cubicBezTo>
                  <a:cubicBezTo>
                    <a:pt x="442" y="3640"/>
                    <a:pt x="443" y="3636"/>
                    <a:pt x="444" y="3632"/>
                  </a:cubicBezTo>
                  <a:cubicBezTo>
                    <a:pt x="451" y="3603"/>
                    <a:pt x="493" y="3598"/>
                    <a:pt x="542" y="3598"/>
                  </a:cubicBezTo>
                  <a:cubicBezTo>
                    <a:pt x="592" y="3598"/>
                    <a:pt x="627" y="3611"/>
                    <a:pt x="676" y="3603"/>
                  </a:cubicBezTo>
                  <a:cubicBezTo>
                    <a:pt x="689" y="3600"/>
                    <a:pt x="702" y="3593"/>
                    <a:pt x="713" y="3584"/>
                  </a:cubicBezTo>
                  <a:cubicBezTo>
                    <a:pt x="743" y="3563"/>
                    <a:pt x="766" y="3526"/>
                    <a:pt x="780" y="3514"/>
                  </a:cubicBezTo>
                  <a:cubicBezTo>
                    <a:pt x="800" y="3505"/>
                    <a:pt x="871" y="3495"/>
                    <a:pt x="916" y="3528"/>
                  </a:cubicBezTo>
                  <a:cubicBezTo>
                    <a:pt x="961" y="3561"/>
                    <a:pt x="954" y="3607"/>
                    <a:pt x="979" y="3636"/>
                  </a:cubicBezTo>
                  <a:cubicBezTo>
                    <a:pt x="1004" y="3665"/>
                    <a:pt x="1046" y="3648"/>
                    <a:pt x="1078" y="3619"/>
                  </a:cubicBezTo>
                  <a:cubicBezTo>
                    <a:pt x="1109" y="3590"/>
                    <a:pt x="1095" y="3603"/>
                    <a:pt x="1134" y="3627"/>
                  </a:cubicBezTo>
                  <a:cubicBezTo>
                    <a:pt x="1173" y="3653"/>
                    <a:pt x="1190" y="3677"/>
                    <a:pt x="1155" y="3715"/>
                  </a:cubicBezTo>
                  <a:cubicBezTo>
                    <a:pt x="1120" y="3752"/>
                    <a:pt x="1141" y="3810"/>
                    <a:pt x="1120" y="3869"/>
                  </a:cubicBezTo>
                  <a:cubicBezTo>
                    <a:pt x="1099" y="3927"/>
                    <a:pt x="1140" y="3927"/>
                    <a:pt x="1179" y="3952"/>
                  </a:cubicBezTo>
                  <a:cubicBezTo>
                    <a:pt x="1217" y="3977"/>
                    <a:pt x="1250" y="4139"/>
                    <a:pt x="1271" y="4168"/>
                  </a:cubicBezTo>
                  <a:cubicBezTo>
                    <a:pt x="1292" y="4197"/>
                    <a:pt x="1264" y="4281"/>
                    <a:pt x="1289" y="4331"/>
                  </a:cubicBezTo>
                  <a:cubicBezTo>
                    <a:pt x="1314" y="4380"/>
                    <a:pt x="1325" y="4411"/>
                    <a:pt x="1296" y="4436"/>
                  </a:cubicBezTo>
                  <a:cubicBezTo>
                    <a:pt x="1268" y="4461"/>
                    <a:pt x="1232" y="4509"/>
                    <a:pt x="1229" y="4593"/>
                  </a:cubicBezTo>
                  <a:cubicBezTo>
                    <a:pt x="1225" y="4676"/>
                    <a:pt x="1243" y="4734"/>
                    <a:pt x="1257" y="4763"/>
                  </a:cubicBezTo>
                  <a:cubicBezTo>
                    <a:pt x="1271" y="4792"/>
                    <a:pt x="1306" y="4871"/>
                    <a:pt x="1324" y="4900"/>
                  </a:cubicBezTo>
                  <a:cubicBezTo>
                    <a:pt x="1342" y="4929"/>
                    <a:pt x="1402" y="4983"/>
                    <a:pt x="1406" y="5029"/>
                  </a:cubicBezTo>
                  <a:cubicBezTo>
                    <a:pt x="1409" y="5075"/>
                    <a:pt x="1359" y="5146"/>
                    <a:pt x="1377" y="5171"/>
                  </a:cubicBezTo>
                  <a:cubicBezTo>
                    <a:pt x="1394" y="5196"/>
                    <a:pt x="1405" y="5233"/>
                    <a:pt x="1437" y="5266"/>
                  </a:cubicBezTo>
                  <a:cubicBezTo>
                    <a:pt x="1468" y="5300"/>
                    <a:pt x="1479" y="5370"/>
                    <a:pt x="1479" y="5370"/>
                  </a:cubicBezTo>
                  <a:cubicBezTo>
                    <a:pt x="1479" y="5370"/>
                    <a:pt x="1489" y="5399"/>
                    <a:pt x="1493" y="5445"/>
                  </a:cubicBezTo>
                  <a:cubicBezTo>
                    <a:pt x="1496" y="5491"/>
                    <a:pt x="1500" y="5520"/>
                    <a:pt x="1535" y="5541"/>
                  </a:cubicBezTo>
                  <a:cubicBezTo>
                    <a:pt x="1570" y="5562"/>
                    <a:pt x="1595" y="5566"/>
                    <a:pt x="1613" y="5545"/>
                  </a:cubicBezTo>
                  <a:cubicBezTo>
                    <a:pt x="1630" y="5524"/>
                    <a:pt x="1705" y="5483"/>
                    <a:pt x="1751" y="5488"/>
                  </a:cubicBezTo>
                  <a:cubicBezTo>
                    <a:pt x="1793" y="5491"/>
                    <a:pt x="1852" y="5498"/>
                    <a:pt x="1896" y="5470"/>
                  </a:cubicBezTo>
                  <a:cubicBezTo>
                    <a:pt x="1903" y="5466"/>
                    <a:pt x="1909" y="5462"/>
                    <a:pt x="1915" y="5458"/>
                  </a:cubicBezTo>
                  <a:cubicBezTo>
                    <a:pt x="1924" y="5450"/>
                    <a:pt x="1935" y="5439"/>
                    <a:pt x="1945" y="5427"/>
                  </a:cubicBezTo>
                  <a:cubicBezTo>
                    <a:pt x="1943" y="5427"/>
                    <a:pt x="1943" y="5427"/>
                    <a:pt x="1943" y="5427"/>
                  </a:cubicBezTo>
                  <a:cubicBezTo>
                    <a:pt x="1958" y="5411"/>
                    <a:pt x="1973" y="5391"/>
                    <a:pt x="1987" y="5373"/>
                  </a:cubicBezTo>
                  <a:cubicBezTo>
                    <a:pt x="1991" y="5373"/>
                    <a:pt x="1991" y="5373"/>
                    <a:pt x="1991" y="5373"/>
                  </a:cubicBezTo>
                  <a:cubicBezTo>
                    <a:pt x="2016" y="5339"/>
                    <a:pt x="2040" y="5306"/>
                    <a:pt x="2052" y="5291"/>
                  </a:cubicBezTo>
                  <a:cubicBezTo>
                    <a:pt x="2053" y="5291"/>
                    <a:pt x="2053" y="5290"/>
                    <a:pt x="2053" y="5290"/>
                  </a:cubicBezTo>
                  <a:cubicBezTo>
                    <a:pt x="2050" y="5290"/>
                    <a:pt x="2050" y="5290"/>
                    <a:pt x="2050" y="5290"/>
                  </a:cubicBezTo>
                  <a:cubicBezTo>
                    <a:pt x="2064" y="5275"/>
                    <a:pt x="2082" y="5255"/>
                    <a:pt x="2097" y="5235"/>
                  </a:cubicBezTo>
                  <a:cubicBezTo>
                    <a:pt x="2101" y="5235"/>
                    <a:pt x="2101" y="5235"/>
                    <a:pt x="2101" y="5235"/>
                  </a:cubicBezTo>
                  <a:cubicBezTo>
                    <a:pt x="2117" y="5214"/>
                    <a:pt x="2130" y="5192"/>
                    <a:pt x="2126" y="5175"/>
                  </a:cubicBezTo>
                  <a:cubicBezTo>
                    <a:pt x="2125" y="5168"/>
                    <a:pt x="2122" y="5161"/>
                    <a:pt x="2119" y="5153"/>
                  </a:cubicBezTo>
                  <a:cubicBezTo>
                    <a:pt x="2110" y="5153"/>
                    <a:pt x="2110" y="5153"/>
                    <a:pt x="2110" y="5153"/>
                  </a:cubicBezTo>
                  <a:cubicBezTo>
                    <a:pt x="2102" y="5134"/>
                    <a:pt x="2092" y="5114"/>
                    <a:pt x="2091" y="5098"/>
                  </a:cubicBezTo>
                  <a:cubicBezTo>
                    <a:pt x="2098" y="5098"/>
                    <a:pt x="2098" y="5098"/>
                    <a:pt x="2098" y="5098"/>
                  </a:cubicBezTo>
                  <a:cubicBezTo>
                    <a:pt x="2096" y="5088"/>
                    <a:pt x="2097" y="5079"/>
                    <a:pt x="2104" y="5074"/>
                  </a:cubicBezTo>
                  <a:cubicBezTo>
                    <a:pt x="2129" y="5061"/>
                    <a:pt x="2190" y="5050"/>
                    <a:pt x="2214" y="5034"/>
                  </a:cubicBezTo>
                  <a:cubicBezTo>
                    <a:pt x="2224" y="5029"/>
                    <a:pt x="2231" y="5023"/>
                    <a:pt x="2232" y="5017"/>
                  </a:cubicBezTo>
                  <a:cubicBezTo>
                    <a:pt x="2232" y="5016"/>
                    <a:pt x="2232" y="5016"/>
                    <a:pt x="2232" y="5016"/>
                  </a:cubicBezTo>
                  <a:cubicBezTo>
                    <a:pt x="2225" y="5016"/>
                    <a:pt x="2225" y="5016"/>
                    <a:pt x="2225" y="5016"/>
                  </a:cubicBezTo>
                  <a:cubicBezTo>
                    <a:pt x="2225" y="5004"/>
                    <a:pt x="2222" y="4983"/>
                    <a:pt x="2217" y="4961"/>
                  </a:cubicBezTo>
                  <a:cubicBezTo>
                    <a:pt x="2225" y="4961"/>
                    <a:pt x="2225" y="4961"/>
                    <a:pt x="2225" y="4961"/>
                  </a:cubicBezTo>
                  <a:cubicBezTo>
                    <a:pt x="2218" y="4931"/>
                    <a:pt x="2209" y="4897"/>
                    <a:pt x="2204" y="4879"/>
                  </a:cubicBezTo>
                  <a:cubicBezTo>
                    <a:pt x="2196" y="4879"/>
                    <a:pt x="2196" y="4879"/>
                    <a:pt x="2196" y="4879"/>
                  </a:cubicBezTo>
                  <a:cubicBezTo>
                    <a:pt x="2195" y="4876"/>
                    <a:pt x="2194" y="4873"/>
                    <a:pt x="2194" y="4871"/>
                  </a:cubicBezTo>
                  <a:cubicBezTo>
                    <a:pt x="2190" y="4860"/>
                    <a:pt x="2196" y="4843"/>
                    <a:pt x="2206" y="4824"/>
                  </a:cubicBezTo>
                  <a:cubicBezTo>
                    <a:pt x="2211" y="4824"/>
                    <a:pt x="2211" y="4824"/>
                    <a:pt x="2211" y="4824"/>
                  </a:cubicBezTo>
                  <a:cubicBezTo>
                    <a:pt x="2219" y="4807"/>
                    <a:pt x="2232" y="4787"/>
                    <a:pt x="2246" y="4767"/>
                  </a:cubicBezTo>
                  <a:cubicBezTo>
                    <a:pt x="2252" y="4759"/>
                    <a:pt x="2259" y="4750"/>
                    <a:pt x="2268" y="4741"/>
                  </a:cubicBezTo>
                  <a:cubicBezTo>
                    <a:pt x="2265" y="4741"/>
                    <a:pt x="2265" y="4741"/>
                    <a:pt x="2265" y="4741"/>
                  </a:cubicBezTo>
                  <a:cubicBezTo>
                    <a:pt x="2285" y="4721"/>
                    <a:pt x="2310" y="4701"/>
                    <a:pt x="2327" y="4686"/>
                  </a:cubicBezTo>
                  <a:cubicBezTo>
                    <a:pt x="2329" y="4686"/>
                    <a:pt x="2329" y="4686"/>
                    <a:pt x="2329" y="4686"/>
                  </a:cubicBezTo>
                  <a:cubicBezTo>
                    <a:pt x="2341" y="4676"/>
                    <a:pt x="2351" y="4668"/>
                    <a:pt x="2355" y="4663"/>
                  </a:cubicBezTo>
                  <a:cubicBezTo>
                    <a:pt x="2363" y="4653"/>
                    <a:pt x="2386" y="4631"/>
                    <a:pt x="2406" y="4604"/>
                  </a:cubicBezTo>
                  <a:cubicBezTo>
                    <a:pt x="2402" y="4604"/>
                    <a:pt x="2402" y="4604"/>
                    <a:pt x="2402" y="4604"/>
                  </a:cubicBezTo>
                  <a:cubicBezTo>
                    <a:pt x="2414" y="4587"/>
                    <a:pt x="2424" y="4568"/>
                    <a:pt x="2428" y="4549"/>
                  </a:cubicBezTo>
                  <a:cubicBezTo>
                    <a:pt x="2433" y="4549"/>
                    <a:pt x="2433" y="4549"/>
                    <a:pt x="2433" y="4549"/>
                  </a:cubicBezTo>
                  <a:cubicBezTo>
                    <a:pt x="2434" y="4546"/>
                    <a:pt x="2436" y="4542"/>
                    <a:pt x="2436" y="4538"/>
                  </a:cubicBezTo>
                  <a:cubicBezTo>
                    <a:pt x="2439" y="4515"/>
                    <a:pt x="2437" y="4490"/>
                    <a:pt x="2435" y="4467"/>
                  </a:cubicBezTo>
                  <a:cubicBezTo>
                    <a:pt x="2428" y="4467"/>
                    <a:pt x="2428" y="4467"/>
                    <a:pt x="2428" y="4467"/>
                  </a:cubicBezTo>
                  <a:cubicBezTo>
                    <a:pt x="2426" y="4446"/>
                    <a:pt x="2424" y="4427"/>
                    <a:pt x="2425" y="4412"/>
                  </a:cubicBezTo>
                  <a:cubicBezTo>
                    <a:pt x="2431" y="4412"/>
                    <a:pt x="2431" y="4412"/>
                    <a:pt x="2431" y="4412"/>
                  </a:cubicBezTo>
                  <a:cubicBezTo>
                    <a:pt x="2432" y="4403"/>
                    <a:pt x="2433" y="4395"/>
                    <a:pt x="2436" y="4389"/>
                  </a:cubicBezTo>
                  <a:cubicBezTo>
                    <a:pt x="2446" y="4368"/>
                    <a:pt x="2443" y="4350"/>
                    <a:pt x="2430" y="4330"/>
                  </a:cubicBezTo>
                  <a:cubicBezTo>
                    <a:pt x="2421" y="4330"/>
                    <a:pt x="2421" y="4330"/>
                    <a:pt x="2421" y="4330"/>
                  </a:cubicBezTo>
                  <a:cubicBezTo>
                    <a:pt x="2416" y="4322"/>
                    <a:pt x="2409" y="4314"/>
                    <a:pt x="2401" y="4306"/>
                  </a:cubicBezTo>
                  <a:cubicBezTo>
                    <a:pt x="2394" y="4297"/>
                    <a:pt x="2388" y="4287"/>
                    <a:pt x="2383" y="4275"/>
                  </a:cubicBezTo>
                  <a:cubicBezTo>
                    <a:pt x="2391" y="4275"/>
                    <a:pt x="2391" y="4275"/>
                    <a:pt x="2391" y="4275"/>
                  </a:cubicBezTo>
                  <a:cubicBezTo>
                    <a:pt x="2379" y="4247"/>
                    <a:pt x="2374" y="4214"/>
                    <a:pt x="2369" y="4192"/>
                  </a:cubicBezTo>
                  <a:cubicBezTo>
                    <a:pt x="2362" y="4192"/>
                    <a:pt x="2362" y="4192"/>
                    <a:pt x="2362" y="4192"/>
                  </a:cubicBezTo>
                  <a:cubicBezTo>
                    <a:pt x="2360" y="4187"/>
                    <a:pt x="2359" y="4182"/>
                    <a:pt x="2357" y="4179"/>
                  </a:cubicBezTo>
                  <a:cubicBezTo>
                    <a:pt x="2353" y="4173"/>
                    <a:pt x="2353" y="4157"/>
                    <a:pt x="2355" y="4137"/>
                  </a:cubicBezTo>
                  <a:cubicBezTo>
                    <a:pt x="2361" y="4137"/>
                    <a:pt x="2361" y="4137"/>
                    <a:pt x="2361" y="4137"/>
                  </a:cubicBezTo>
                  <a:cubicBezTo>
                    <a:pt x="2363" y="4110"/>
                    <a:pt x="2369" y="4075"/>
                    <a:pt x="2378" y="4055"/>
                  </a:cubicBezTo>
                  <a:cubicBezTo>
                    <a:pt x="2374" y="4055"/>
                    <a:pt x="2374" y="4055"/>
                    <a:pt x="2374" y="4055"/>
                  </a:cubicBezTo>
                  <a:cubicBezTo>
                    <a:pt x="2377" y="4049"/>
                    <a:pt x="2380" y="4045"/>
                    <a:pt x="2384" y="4043"/>
                  </a:cubicBezTo>
                  <a:cubicBezTo>
                    <a:pt x="2393" y="4040"/>
                    <a:pt x="2407" y="4022"/>
                    <a:pt x="2422" y="4000"/>
                  </a:cubicBezTo>
                  <a:cubicBezTo>
                    <a:pt x="2425" y="4000"/>
                    <a:pt x="2425" y="4000"/>
                    <a:pt x="2425" y="4000"/>
                  </a:cubicBezTo>
                  <a:cubicBezTo>
                    <a:pt x="2444" y="3974"/>
                    <a:pt x="2464" y="3941"/>
                    <a:pt x="2480" y="3918"/>
                  </a:cubicBezTo>
                  <a:cubicBezTo>
                    <a:pt x="2476" y="3918"/>
                    <a:pt x="2476" y="3918"/>
                    <a:pt x="2476" y="3918"/>
                  </a:cubicBezTo>
                  <a:cubicBezTo>
                    <a:pt x="2477" y="3917"/>
                    <a:pt x="2478" y="3916"/>
                    <a:pt x="2479" y="3915"/>
                  </a:cubicBezTo>
                  <a:cubicBezTo>
                    <a:pt x="2487" y="3903"/>
                    <a:pt x="2501" y="3884"/>
                    <a:pt x="2517" y="3863"/>
                  </a:cubicBezTo>
                  <a:cubicBezTo>
                    <a:pt x="2520" y="3863"/>
                    <a:pt x="2520" y="3863"/>
                    <a:pt x="2520" y="3863"/>
                  </a:cubicBezTo>
                  <a:cubicBezTo>
                    <a:pt x="2541" y="3835"/>
                    <a:pt x="2566" y="3804"/>
                    <a:pt x="2589" y="3781"/>
                  </a:cubicBezTo>
                  <a:cubicBezTo>
                    <a:pt x="2586" y="3781"/>
                    <a:pt x="2586" y="3781"/>
                    <a:pt x="2586" y="3781"/>
                  </a:cubicBezTo>
                  <a:cubicBezTo>
                    <a:pt x="2602" y="3766"/>
                    <a:pt x="2616" y="3755"/>
                    <a:pt x="2627" y="3752"/>
                  </a:cubicBezTo>
                  <a:cubicBezTo>
                    <a:pt x="2640" y="3749"/>
                    <a:pt x="2656" y="3739"/>
                    <a:pt x="2672" y="3726"/>
                  </a:cubicBezTo>
                  <a:cubicBezTo>
                    <a:pt x="2673" y="3726"/>
                    <a:pt x="2673" y="3726"/>
                    <a:pt x="2673" y="3726"/>
                  </a:cubicBezTo>
                  <a:cubicBezTo>
                    <a:pt x="2701" y="3703"/>
                    <a:pt x="2727" y="3669"/>
                    <a:pt x="2733" y="3643"/>
                  </a:cubicBezTo>
                  <a:cubicBezTo>
                    <a:pt x="2728" y="3643"/>
                    <a:pt x="2728" y="3643"/>
                    <a:pt x="2728" y="3643"/>
                  </a:cubicBezTo>
                  <a:cubicBezTo>
                    <a:pt x="2728" y="3642"/>
                    <a:pt x="2729" y="3641"/>
                    <a:pt x="2729" y="3640"/>
                  </a:cubicBezTo>
                  <a:cubicBezTo>
                    <a:pt x="2730" y="3629"/>
                    <a:pt x="2739" y="3611"/>
                    <a:pt x="2751" y="3588"/>
                  </a:cubicBezTo>
                  <a:cubicBezTo>
                    <a:pt x="2755" y="3588"/>
                    <a:pt x="2755" y="3588"/>
                    <a:pt x="2755" y="3588"/>
                  </a:cubicBezTo>
                  <a:cubicBezTo>
                    <a:pt x="2768" y="3563"/>
                    <a:pt x="2787" y="3534"/>
                    <a:pt x="2803" y="3506"/>
                  </a:cubicBezTo>
                  <a:cubicBezTo>
                    <a:pt x="2799" y="3506"/>
                    <a:pt x="2799" y="3506"/>
                    <a:pt x="2799" y="3506"/>
                  </a:cubicBezTo>
                  <a:cubicBezTo>
                    <a:pt x="2812" y="3485"/>
                    <a:pt x="2824" y="3466"/>
                    <a:pt x="2831" y="3451"/>
                  </a:cubicBezTo>
                  <a:cubicBezTo>
                    <a:pt x="2835" y="3451"/>
                    <a:pt x="2835" y="3451"/>
                    <a:pt x="2835" y="3451"/>
                  </a:cubicBezTo>
                  <a:cubicBezTo>
                    <a:pt x="2840" y="3441"/>
                    <a:pt x="2844" y="3433"/>
                    <a:pt x="2844" y="3428"/>
                  </a:cubicBezTo>
                  <a:cubicBezTo>
                    <a:pt x="2846" y="3417"/>
                    <a:pt x="2853" y="3394"/>
                    <a:pt x="2860" y="3369"/>
                  </a:cubicBezTo>
                  <a:cubicBezTo>
                    <a:pt x="2855" y="3369"/>
                    <a:pt x="2855" y="3369"/>
                    <a:pt x="2855" y="3369"/>
                  </a:cubicBezTo>
                  <a:cubicBezTo>
                    <a:pt x="2860" y="3350"/>
                    <a:pt x="2865" y="3331"/>
                    <a:pt x="2867" y="3314"/>
                  </a:cubicBezTo>
                  <a:cubicBezTo>
                    <a:pt x="2873" y="3314"/>
                    <a:pt x="2873" y="3314"/>
                    <a:pt x="2873" y="3314"/>
                  </a:cubicBezTo>
                  <a:cubicBezTo>
                    <a:pt x="2877" y="3292"/>
                    <a:pt x="2879" y="3274"/>
                    <a:pt x="2873" y="3265"/>
                  </a:cubicBezTo>
                  <a:cubicBezTo>
                    <a:pt x="2855" y="3240"/>
                    <a:pt x="2718" y="3303"/>
                    <a:pt x="2700" y="3311"/>
                  </a:cubicBezTo>
                  <a:cubicBezTo>
                    <a:pt x="2699" y="3312"/>
                    <a:pt x="2697" y="3313"/>
                    <a:pt x="2695" y="3314"/>
                  </a:cubicBezTo>
                  <a:cubicBezTo>
                    <a:pt x="2697" y="3314"/>
                    <a:pt x="2697" y="3314"/>
                    <a:pt x="2697" y="3314"/>
                  </a:cubicBezTo>
                  <a:cubicBezTo>
                    <a:pt x="2696" y="3315"/>
                    <a:pt x="2694" y="3315"/>
                    <a:pt x="2694" y="3315"/>
                  </a:cubicBezTo>
                  <a:cubicBezTo>
                    <a:pt x="2676" y="3324"/>
                    <a:pt x="2627" y="3357"/>
                    <a:pt x="2570" y="3353"/>
                  </a:cubicBezTo>
                  <a:cubicBezTo>
                    <a:pt x="2539" y="3351"/>
                    <a:pt x="2533" y="3333"/>
                    <a:pt x="2533" y="3314"/>
                  </a:cubicBezTo>
                  <a:cubicBezTo>
                    <a:pt x="2539" y="3314"/>
                    <a:pt x="2539" y="3314"/>
                    <a:pt x="2539" y="3314"/>
                  </a:cubicBezTo>
                  <a:cubicBezTo>
                    <a:pt x="2538" y="3297"/>
                    <a:pt x="2543" y="3278"/>
                    <a:pt x="2542" y="3265"/>
                  </a:cubicBezTo>
                  <a:cubicBezTo>
                    <a:pt x="2541" y="3258"/>
                    <a:pt x="2535" y="3246"/>
                    <a:pt x="2528" y="3232"/>
                  </a:cubicBezTo>
                  <a:cubicBezTo>
                    <a:pt x="2519" y="3232"/>
                    <a:pt x="2519" y="3232"/>
                    <a:pt x="2519" y="3232"/>
                  </a:cubicBezTo>
                  <a:cubicBezTo>
                    <a:pt x="2509" y="3214"/>
                    <a:pt x="2497" y="3193"/>
                    <a:pt x="2485" y="3177"/>
                  </a:cubicBezTo>
                  <a:cubicBezTo>
                    <a:pt x="2495" y="3177"/>
                    <a:pt x="2495" y="3177"/>
                    <a:pt x="2495" y="3177"/>
                  </a:cubicBezTo>
                  <a:cubicBezTo>
                    <a:pt x="2482" y="3157"/>
                    <a:pt x="2470" y="3142"/>
                    <a:pt x="2464" y="3141"/>
                  </a:cubicBezTo>
                  <a:cubicBezTo>
                    <a:pt x="2456" y="3138"/>
                    <a:pt x="2438" y="3120"/>
                    <a:pt x="2421" y="3094"/>
                  </a:cubicBezTo>
                  <a:cubicBezTo>
                    <a:pt x="2411" y="3094"/>
                    <a:pt x="2411" y="3094"/>
                    <a:pt x="2411" y="3094"/>
                  </a:cubicBezTo>
                  <a:cubicBezTo>
                    <a:pt x="2400" y="3078"/>
                    <a:pt x="2390" y="3060"/>
                    <a:pt x="2384" y="3041"/>
                  </a:cubicBezTo>
                  <a:cubicBezTo>
                    <a:pt x="2383" y="3040"/>
                    <a:pt x="2383" y="3040"/>
                    <a:pt x="2383" y="3040"/>
                  </a:cubicBezTo>
                  <a:cubicBezTo>
                    <a:pt x="2391" y="3040"/>
                    <a:pt x="2391" y="3040"/>
                    <a:pt x="2391" y="3040"/>
                  </a:cubicBezTo>
                  <a:cubicBezTo>
                    <a:pt x="2391" y="3039"/>
                    <a:pt x="2391" y="3038"/>
                    <a:pt x="2390" y="3037"/>
                  </a:cubicBezTo>
                  <a:cubicBezTo>
                    <a:pt x="2379" y="3005"/>
                    <a:pt x="2346" y="2981"/>
                    <a:pt x="2316" y="2957"/>
                  </a:cubicBezTo>
                  <a:cubicBezTo>
                    <a:pt x="2304" y="2957"/>
                    <a:pt x="2304" y="2957"/>
                    <a:pt x="2304" y="2957"/>
                  </a:cubicBezTo>
                  <a:cubicBezTo>
                    <a:pt x="2288" y="2945"/>
                    <a:pt x="2274" y="2933"/>
                    <a:pt x="2264" y="2921"/>
                  </a:cubicBezTo>
                  <a:cubicBezTo>
                    <a:pt x="2261" y="2916"/>
                    <a:pt x="2258" y="2910"/>
                    <a:pt x="2256" y="2902"/>
                  </a:cubicBezTo>
                  <a:cubicBezTo>
                    <a:pt x="2264" y="2902"/>
                    <a:pt x="2264" y="2902"/>
                    <a:pt x="2264" y="2902"/>
                  </a:cubicBezTo>
                  <a:cubicBezTo>
                    <a:pt x="2258" y="2882"/>
                    <a:pt x="2258" y="2852"/>
                    <a:pt x="2258" y="2820"/>
                  </a:cubicBezTo>
                  <a:cubicBezTo>
                    <a:pt x="2252" y="2820"/>
                    <a:pt x="2252" y="2820"/>
                    <a:pt x="2252" y="2820"/>
                  </a:cubicBezTo>
                  <a:cubicBezTo>
                    <a:pt x="2252" y="2802"/>
                    <a:pt x="2252" y="2783"/>
                    <a:pt x="2251" y="2765"/>
                  </a:cubicBezTo>
                  <a:cubicBezTo>
                    <a:pt x="2258" y="2765"/>
                    <a:pt x="2258" y="2765"/>
                    <a:pt x="2258" y="2765"/>
                  </a:cubicBezTo>
                  <a:cubicBezTo>
                    <a:pt x="2257" y="2742"/>
                    <a:pt x="2254" y="2721"/>
                    <a:pt x="2246" y="2704"/>
                  </a:cubicBezTo>
                  <a:cubicBezTo>
                    <a:pt x="2243" y="2697"/>
                    <a:pt x="2240" y="2690"/>
                    <a:pt x="2237" y="2683"/>
                  </a:cubicBezTo>
                  <a:cubicBezTo>
                    <a:pt x="2228" y="2683"/>
                    <a:pt x="2228" y="2683"/>
                    <a:pt x="2228" y="2683"/>
                  </a:cubicBezTo>
                  <a:cubicBezTo>
                    <a:pt x="2220" y="2665"/>
                    <a:pt x="2213" y="2647"/>
                    <a:pt x="2205" y="2628"/>
                  </a:cubicBezTo>
                  <a:cubicBezTo>
                    <a:pt x="2213" y="2628"/>
                    <a:pt x="2213" y="2628"/>
                    <a:pt x="2213" y="2628"/>
                  </a:cubicBezTo>
                  <a:cubicBezTo>
                    <a:pt x="2202" y="2599"/>
                    <a:pt x="2191" y="2571"/>
                    <a:pt x="2181" y="2546"/>
                  </a:cubicBezTo>
                  <a:cubicBezTo>
                    <a:pt x="2172" y="2546"/>
                    <a:pt x="2172" y="2546"/>
                    <a:pt x="2172" y="2546"/>
                  </a:cubicBezTo>
                  <a:cubicBezTo>
                    <a:pt x="2169" y="2537"/>
                    <a:pt x="2165" y="2529"/>
                    <a:pt x="2162" y="2521"/>
                  </a:cubicBezTo>
                  <a:cubicBezTo>
                    <a:pt x="2157" y="2510"/>
                    <a:pt x="2152" y="2500"/>
                    <a:pt x="2147" y="2491"/>
                  </a:cubicBezTo>
                  <a:cubicBezTo>
                    <a:pt x="2156" y="2491"/>
                    <a:pt x="2156" y="2491"/>
                    <a:pt x="2156" y="2491"/>
                  </a:cubicBezTo>
                  <a:cubicBezTo>
                    <a:pt x="2154" y="2487"/>
                    <a:pt x="2152" y="2484"/>
                    <a:pt x="2151" y="2481"/>
                  </a:cubicBezTo>
                  <a:cubicBezTo>
                    <a:pt x="2183" y="2471"/>
                    <a:pt x="2224" y="2457"/>
                    <a:pt x="2229" y="2479"/>
                  </a:cubicBezTo>
                  <a:cubicBezTo>
                    <a:pt x="2236" y="2509"/>
                    <a:pt x="2275" y="2571"/>
                    <a:pt x="2282" y="2617"/>
                  </a:cubicBezTo>
                  <a:cubicBezTo>
                    <a:pt x="2289" y="2662"/>
                    <a:pt x="2327" y="2646"/>
                    <a:pt x="2331" y="2687"/>
                  </a:cubicBezTo>
                  <a:cubicBezTo>
                    <a:pt x="2334" y="2729"/>
                    <a:pt x="2370" y="2829"/>
                    <a:pt x="2384" y="2841"/>
                  </a:cubicBezTo>
                  <a:cubicBezTo>
                    <a:pt x="2398" y="2854"/>
                    <a:pt x="2461" y="2920"/>
                    <a:pt x="2472" y="2945"/>
                  </a:cubicBezTo>
                  <a:cubicBezTo>
                    <a:pt x="2482" y="2970"/>
                    <a:pt x="2496" y="3004"/>
                    <a:pt x="2507" y="3066"/>
                  </a:cubicBezTo>
                  <a:cubicBezTo>
                    <a:pt x="2517" y="3128"/>
                    <a:pt x="2528" y="3212"/>
                    <a:pt x="2556" y="3224"/>
                  </a:cubicBezTo>
                  <a:cubicBezTo>
                    <a:pt x="2584" y="3236"/>
                    <a:pt x="2679" y="3203"/>
                    <a:pt x="2697" y="3191"/>
                  </a:cubicBezTo>
                  <a:cubicBezTo>
                    <a:pt x="2715" y="3178"/>
                    <a:pt x="2831" y="3112"/>
                    <a:pt x="2873" y="3107"/>
                  </a:cubicBezTo>
                  <a:cubicBezTo>
                    <a:pt x="2915" y="3103"/>
                    <a:pt x="2922" y="3070"/>
                    <a:pt x="2975" y="3058"/>
                  </a:cubicBezTo>
                  <a:cubicBezTo>
                    <a:pt x="2997" y="3052"/>
                    <a:pt x="3017" y="3041"/>
                    <a:pt x="3035" y="3028"/>
                  </a:cubicBezTo>
                  <a:cubicBezTo>
                    <a:pt x="3062" y="3008"/>
                    <a:pt x="3086" y="2983"/>
                    <a:pt x="3108" y="2962"/>
                  </a:cubicBezTo>
                  <a:cubicBezTo>
                    <a:pt x="3110" y="2961"/>
                    <a:pt x="3111" y="2959"/>
                    <a:pt x="3113" y="2957"/>
                  </a:cubicBezTo>
                  <a:cubicBezTo>
                    <a:pt x="3110" y="2957"/>
                    <a:pt x="3110" y="2957"/>
                    <a:pt x="3110" y="2957"/>
                  </a:cubicBezTo>
                  <a:cubicBezTo>
                    <a:pt x="3123" y="2943"/>
                    <a:pt x="3137" y="2923"/>
                    <a:pt x="3149" y="2902"/>
                  </a:cubicBezTo>
                  <a:cubicBezTo>
                    <a:pt x="3153" y="2902"/>
                    <a:pt x="3153" y="2902"/>
                    <a:pt x="3153" y="2902"/>
                  </a:cubicBezTo>
                  <a:cubicBezTo>
                    <a:pt x="3172" y="2871"/>
                    <a:pt x="3189" y="2838"/>
                    <a:pt x="3198" y="2820"/>
                  </a:cubicBezTo>
                  <a:cubicBezTo>
                    <a:pt x="3194" y="2820"/>
                    <a:pt x="3194" y="2820"/>
                    <a:pt x="3194" y="2820"/>
                  </a:cubicBezTo>
                  <a:cubicBezTo>
                    <a:pt x="3204" y="2800"/>
                    <a:pt x="3223" y="2784"/>
                    <a:pt x="3228" y="2765"/>
                  </a:cubicBezTo>
                  <a:cubicBezTo>
                    <a:pt x="3234" y="2765"/>
                    <a:pt x="3234" y="2765"/>
                    <a:pt x="3234" y="2765"/>
                  </a:cubicBezTo>
                  <a:cubicBezTo>
                    <a:pt x="3237" y="2755"/>
                    <a:pt x="3238" y="2745"/>
                    <a:pt x="3232" y="2733"/>
                  </a:cubicBezTo>
                  <a:cubicBezTo>
                    <a:pt x="3224" y="2718"/>
                    <a:pt x="3204" y="2699"/>
                    <a:pt x="3182" y="2683"/>
                  </a:cubicBezTo>
                  <a:cubicBezTo>
                    <a:pt x="3169" y="2683"/>
                    <a:pt x="3169" y="2683"/>
                    <a:pt x="3169" y="2683"/>
                  </a:cubicBezTo>
                  <a:cubicBezTo>
                    <a:pt x="3145" y="2666"/>
                    <a:pt x="3119" y="2652"/>
                    <a:pt x="3105" y="2650"/>
                  </a:cubicBezTo>
                  <a:cubicBezTo>
                    <a:pt x="3094" y="2648"/>
                    <a:pt x="3088" y="2639"/>
                    <a:pt x="3084" y="2628"/>
                  </a:cubicBezTo>
                  <a:cubicBezTo>
                    <a:pt x="3092" y="2628"/>
                    <a:pt x="3092" y="2628"/>
                    <a:pt x="3092" y="2628"/>
                  </a:cubicBezTo>
                  <a:cubicBezTo>
                    <a:pt x="3084" y="2611"/>
                    <a:pt x="3081" y="2588"/>
                    <a:pt x="3070" y="2588"/>
                  </a:cubicBezTo>
                  <a:cubicBezTo>
                    <a:pt x="3065" y="2588"/>
                    <a:pt x="3062" y="2590"/>
                    <a:pt x="3060" y="2593"/>
                  </a:cubicBezTo>
                  <a:cubicBezTo>
                    <a:pt x="3046" y="2596"/>
                    <a:pt x="3046" y="2622"/>
                    <a:pt x="3014" y="2642"/>
                  </a:cubicBezTo>
                  <a:cubicBezTo>
                    <a:pt x="2994" y="2653"/>
                    <a:pt x="2974" y="2672"/>
                    <a:pt x="2956" y="2684"/>
                  </a:cubicBezTo>
                  <a:cubicBezTo>
                    <a:pt x="2945" y="2691"/>
                    <a:pt x="2934" y="2694"/>
                    <a:pt x="2925" y="2691"/>
                  </a:cubicBezTo>
                  <a:cubicBezTo>
                    <a:pt x="2919" y="2689"/>
                    <a:pt x="2917" y="2686"/>
                    <a:pt x="2915" y="2683"/>
                  </a:cubicBezTo>
                  <a:cubicBezTo>
                    <a:pt x="2908" y="2683"/>
                    <a:pt x="2908" y="2683"/>
                    <a:pt x="2908" y="2683"/>
                  </a:cubicBezTo>
                  <a:cubicBezTo>
                    <a:pt x="2908" y="2671"/>
                    <a:pt x="2913" y="2654"/>
                    <a:pt x="2887" y="2629"/>
                  </a:cubicBezTo>
                  <a:cubicBezTo>
                    <a:pt x="2887" y="2629"/>
                    <a:pt x="2886" y="2628"/>
                    <a:pt x="2886" y="2628"/>
                  </a:cubicBezTo>
                  <a:cubicBezTo>
                    <a:pt x="2896" y="2628"/>
                    <a:pt x="2896" y="2628"/>
                    <a:pt x="2896" y="2628"/>
                  </a:cubicBezTo>
                  <a:cubicBezTo>
                    <a:pt x="2895" y="2627"/>
                    <a:pt x="2895" y="2626"/>
                    <a:pt x="2894" y="2625"/>
                  </a:cubicBezTo>
                  <a:cubicBezTo>
                    <a:pt x="2855" y="2588"/>
                    <a:pt x="2841" y="2579"/>
                    <a:pt x="2841" y="2550"/>
                  </a:cubicBezTo>
                  <a:cubicBezTo>
                    <a:pt x="2841" y="2549"/>
                    <a:pt x="2840" y="2547"/>
                    <a:pt x="2840" y="2546"/>
                  </a:cubicBezTo>
                  <a:cubicBezTo>
                    <a:pt x="2832" y="2546"/>
                    <a:pt x="2832" y="2546"/>
                    <a:pt x="2832" y="2546"/>
                  </a:cubicBezTo>
                  <a:cubicBezTo>
                    <a:pt x="2826" y="2530"/>
                    <a:pt x="2808" y="2511"/>
                    <a:pt x="2789" y="2491"/>
                  </a:cubicBezTo>
                  <a:cubicBezTo>
                    <a:pt x="2800" y="2491"/>
                    <a:pt x="2800" y="2491"/>
                    <a:pt x="2800" y="2491"/>
                  </a:cubicBezTo>
                  <a:cubicBezTo>
                    <a:pt x="2780" y="2469"/>
                    <a:pt x="2760" y="2446"/>
                    <a:pt x="2756" y="2425"/>
                  </a:cubicBezTo>
                  <a:cubicBezTo>
                    <a:pt x="2755" y="2420"/>
                    <a:pt x="2756" y="2414"/>
                    <a:pt x="2757" y="2408"/>
                  </a:cubicBezTo>
                  <a:cubicBezTo>
                    <a:pt x="2752" y="2408"/>
                    <a:pt x="2752" y="2408"/>
                    <a:pt x="2752" y="2408"/>
                  </a:cubicBezTo>
                  <a:cubicBezTo>
                    <a:pt x="2762" y="2371"/>
                    <a:pt x="2806" y="2336"/>
                    <a:pt x="2820" y="2367"/>
                  </a:cubicBezTo>
                  <a:cubicBezTo>
                    <a:pt x="2838" y="2405"/>
                    <a:pt x="2852" y="2463"/>
                    <a:pt x="2898" y="2488"/>
                  </a:cubicBezTo>
                  <a:cubicBezTo>
                    <a:pt x="2943" y="2513"/>
                    <a:pt x="2986" y="2554"/>
                    <a:pt x="3007" y="2563"/>
                  </a:cubicBezTo>
                  <a:cubicBezTo>
                    <a:pt x="3028" y="2571"/>
                    <a:pt x="3081" y="2517"/>
                    <a:pt x="3098" y="2525"/>
                  </a:cubicBezTo>
                  <a:cubicBezTo>
                    <a:pt x="3116" y="2533"/>
                    <a:pt x="3151" y="2608"/>
                    <a:pt x="3183" y="2621"/>
                  </a:cubicBezTo>
                  <a:cubicBezTo>
                    <a:pt x="3215" y="2633"/>
                    <a:pt x="3320" y="2637"/>
                    <a:pt x="3338" y="2637"/>
                  </a:cubicBezTo>
                  <a:cubicBezTo>
                    <a:pt x="3354" y="2637"/>
                    <a:pt x="3416" y="2641"/>
                    <a:pt x="3438" y="2623"/>
                  </a:cubicBezTo>
                  <a:cubicBezTo>
                    <a:pt x="3443" y="2620"/>
                    <a:pt x="3448" y="2617"/>
                    <a:pt x="3450" y="2612"/>
                  </a:cubicBezTo>
                  <a:cubicBezTo>
                    <a:pt x="3455" y="2604"/>
                    <a:pt x="3459" y="2598"/>
                    <a:pt x="3464" y="2595"/>
                  </a:cubicBezTo>
                  <a:cubicBezTo>
                    <a:pt x="3470" y="2592"/>
                    <a:pt x="3477" y="2592"/>
                    <a:pt x="3486" y="2592"/>
                  </a:cubicBezTo>
                  <a:cubicBezTo>
                    <a:pt x="3503" y="2592"/>
                    <a:pt x="3535" y="2667"/>
                    <a:pt x="3560" y="2675"/>
                  </a:cubicBezTo>
                  <a:cubicBezTo>
                    <a:pt x="3584" y="2683"/>
                    <a:pt x="3630" y="2679"/>
                    <a:pt x="3626" y="2733"/>
                  </a:cubicBezTo>
                  <a:cubicBezTo>
                    <a:pt x="3623" y="2787"/>
                    <a:pt x="3648" y="2833"/>
                    <a:pt x="3672" y="2837"/>
                  </a:cubicBezTo>
                  <a:cubicBezTo>
                    <a:pt x="3679" y="2838"/>
                    <a:pt x="3689" y="2833"/>
                    <a:pt x="3699" y="2826"/>
                  </a:cubicBezTo>
                  <a:cubicBezTo>
                    <a:pt x="3702" y="2824"/>
                    <a:pt x="3705" y="2822"/>
                    <a:pt x="3709" y="2820"/>
                  </a:cubicBezTo>
                  <a:cubicBezTo>
                    <a:pt x="3708" y="2820"/>
                    <a:pt x="3708" y="2820"/>
                    <a:pt x="3708" y="2820"/>
                  </a:cubicBezTo>
                  <a:cubicBezTo>
                    <a:pt x="3731" y="2801"/>
                    <a:pt x="3753" y="2775"/>
                    <a:pt x="3753" y="2775"/>
                  </a:cubicBezTo>
                  <a:cubicBezTo>
                    <a:pt x="3753" y="2775"/>
                    <a:pt x="3753" y="2879"/>
                    <a:pt x="3750" y="2916"/>
                  </a:cubicBezTo>
                  <a:cubicBezTo>
                    <a:pt x="3746" y="2954"/>
                    <a:pt x="3788" y="3091"/>
                    <a:pt x="3788" y="3091"/>
                  </a:cubicBezTo>
                  <a:cubicBezTo>
                    <a:pt x="3788" y="3091"/>
                    <a:pt x="3841" y="3220"/>
                    <a:pt x="3855" y="3249"/>
                  </a:cubicBezTo>
                  <a:cubicBezTo>
                    <a:pt x="3869" y="3278"/>
                    <a:pt x="3929" y="3365"/>
                    <a:pt x="3929" y="3403"/>
                  </a:cubicBezTo>
                  <a:cubicBezTo>
                    <a:pt x="3929" y="3440"/>
                    <a:pt x="3936" y="3498"/>
                    <a:pt x="3957" y="3498"/>
                  </a:cubicBezTo>
                  <a:cubicBezTo>
                    <a:pt x="3969" y="3498"/>
                    <a:pt x="3981" y="3477"/>
                    <a:pt x="3994" y="3451"/>
                  </a:cubicBezTo>
                  <a:cubicBezTo>
                    <a:pt x="3998" y="3451"/>
                    <a:pt x="3998" y="3451"/>
                    <a:pt x="3998" y="3451"/>
                  </a:cubicBezTo>
                  <a:cubicBezTo>
                    <a:pt x="4009" y="3430"/>
                    <a:pt x="4019" y="3406"/>
                    <a:pt x="4031" y="3386"/>
                  </a:cubicBezTo>
                  <a:cubicBezTo>
                    <a:pt x="4034" y="3380"/>
                    <a:pt x="4038" y="3375"/>
                    <a:pt x="4041" y="3369"/>
                  </a:cubicBezTo>
                  <a:cubicBezTo>
                    <a:pt x="4037" y="3369"/>
                    <a:pt x="4037" y="3369"/>
                    <a:pt x="4037" y="3369"/>
                  </a:cubicBezTo>
                  <a:cubicBezTo>
                    <a:pt x="4049" y="3350"/>
                    <a:pt x="4060" y="3332"/>
                    <a:pt x="4069" y="3314"/>
                  </a:cubicBezTo>
                  <a:cubicBezTo>
                    <a:pt x="4073" y="3314"/>
                    <a:pt x="4073" y="3314"/>
                    <a:pt x="4073" y="3314"/>
                  </a:cubicBezTo>
                  <a:cubicBezTo>
                    <a:pt x="4082" y="3298"/>
                    <a:pt x="4089" y="3282"/>
                    <a:pt x="4093" y="3266"/>
                  </a:cubicBezTo>
                  <a:cubicBezTo>
                    <a:pt x="4095" y="3257"/>
                    <a:pt x="4096" y="3245"/>
                    <a:pt x="4096" y="3232"/>
                  </a:cubicBezTo>
                  <a:cubicBezTo>
                    <a:pt x="4089" y="3232"/>
                    <a:pt x="4089" y="3232"/>
                    <a:pt x="4089" y="3232"/>
                  </a:cubicBezTo>
                  <a:cubicBezTo>
                    <a:pt x="4089" y="3214"/>
                    <a:pt x="4087" y="3195"/>
                    <a:pt x="4085" y="3177"/>
                  </a:cubicBezTo>
                  <a:cubicBezTo>
                    <a:pt x="4092" y="3177"/>
                    <a:pt x="4092" y="3177"/>
                    <a:pt x="4092" y="3177"/>
                  </a:cubicBezTo>
                  <a:cubicBezTo>
                    <a:pt x="4089" y="3144"/>
                    <a:pt x="4084" y="3114"/>
                    <a:pt x="4084" y="3099"/>
                  </a:cubicBezTo>
                  <a:cubicBezTo>
                    <a:pt x="4084" y="3098"/>
                    <a:pt x="4084" y="3096"/>
                    <a:pt x="4084" y="3094"/>
                  </a:cubicBezTo>
                  <a:cubicBezTo>
                    <a:pt x="4078" y="3094"/>
                    <a:pt x="4078" y="3094"/>
                    <a:pt x="4078" y="3094"/>
                  </a:cubicBezTo>
                  <a:cubicBezTo>
                    <a:pt x="4081" y="3075"/>
                    <a:pt x="4095" y="3057"/>
                    <a:pt x="4121" y="3040"/>
                  </a:cubicBezTo>
                  <a:cubicBezTo>
                    <a:pt x="4121" y="3040"/>
                    <a:pt x="4121" y="3040"/>
                    <a:pt x="4121" y="3040"/>
                  </a:cubicBezTo>
                  <a:cubicBezTo>
                    <a:pt x="4124" y="3038"/>
                    <a:pt x="4127" y="3036"/>
                    <a:pt x="4131" y="3034"/>
                  </a:cubicBezTo>
                  <a:cubicBezTo>
                    <a:pt x="4136" y="3030"/>
                    <a:pt x="4141" y="3027"/>
                    <a:pt x="4148" y="3024"/>
                  </a:cubicBezTo>
                  <a:cubicBezTo>
                    <a:pt x="4154" y="3021"/>
                    <a:pt x="4160" y="3017"/>
                    <a:pt x="4166" y="3013"/>
                  </a:cubicBezTo>
                  <a:cubicBezTo>
                    <a:pt x="4186" y="2999"/>
                    <a:pt x="4204" y="2979"/>
                    <a:pt x="4221" y="2957"/>
                  </a:cubicBezTo>
                  <a:cubicBezTo>
                    <a:pt x="4218" y="2957"/>
                    <a:pt x="4218" y="2957"/>
                    <a:pt x="4218" y="2957"/>
                  </a:cubicBezTo>
                  <a:cubicBezTo>
                    <a:pt x="4233" y="2938"/>
                    <a:pt x="4248" y="2918"/>
                    <a:pt x="4263" y="2902"/>
                  </a:cubicBezTo>
                  <a:cubicBezTo>
                    <a:pt x="4265" y="2902"/>
                    <a:pt x="4265" y="2902"/>
                    <a:pt x="4265" y="2902"/>
                  </a:cubicBezTo>
                  <a:cubicBezTo>
                    <a:pt x="4270" y="2897"/>
                    <a:pt x="4276" y="2892"/>
                    <a:pt x="4281" y="2887"/>
                  </a:cubicBezTo>
                  <a:cubicBezTo>
                    <a:pt x="4303" y="2867"/>
                    <a:pt x="4313" y="2841"/>
                    <a:pt x="4329" y="2820"/>
                  </a:cubicBezTo>
                  <a:cubicBezTo>
                    <a:pt x="4326" y="2820"/>
                    <a:pt x="4326" y="2820"/>
                    <a:pt x="4326" y="2820"/>
                  </a:cubicBezTo>
                  <a:cubicBezTo>
                    <a:pt x="4341" y="2804"/>
                    <a:pt x="4361" y="2791"/>
                    <a:pt x="4398" y="2791"/>
                  </a:cubicBezTo>
                  <a:cubicBezTo>
                    <a:pt x="4482" y="2791"/>
                    <a:pt x="4475" y="2791"/>
                    <a:pt x="4496" y="2767"/>
                  </a:cubicBezTo>
                  <a:cubicBezTo>
                    <a:pt x="4497" y="2766"/>
                    <a:pt x="4497" y="2766"/>
                    <a:pt x="4497" y="2765"/>
                  </a:cubicBezTo>
                  <a:cubicBezTo>
                    <a:pt x="4500" y="2765"/>
                    <a:pt x="4500" y="2765"/>
                    <a:pt x="4500" y="2765"/>
                  </a:cubicBezTo>
                  <a:cubicBezTo>
                    <a:pt x="4501" y="2764"/>
                    <a:pt x="4502" y="2763"/>
                    <a:pt x="4503" y="2762"/>
                  </a:cubicBezTo>
                  <a:cubicBezTo>
                    <a:pt x="4509" y="2755"/>
                    <a:pt x="4515" y="2749"/>
                    <a:pt x="4521" y="2744"/>
                  </a:cubicBezTo>
                  <a:cubicBezTo>
                    <a:pt x="4532" y="2738"/>
                    <a:pt x="4543" y="2743"/>
                    <a:pt x="4549" y="2771"/>
                  </a:cubicBezTo>
                  <a:cubicBezTo>
                    <a:pt x="4559" y="2816"/>
                    <a:pt x="4619" y="2883"/>
                    <a:pt x="4630" y="2900"/>
                  </a:cubicBezTo>
                  <a:cubicBezTo>
                    <a:pt x="4640" y="2916"/>
                    <a:pt x="4662" y="2962"/>
                    <a:pt x="4658" y="3012"/>
                  </a:cubicBezTo>
                  <a:cubicBezTo>
                    <a:pt x="4655" y="3062"/>
                    <a:pt x="4637" y="3198"/>
                    <a:pt x="4655" y="3198"/>
                  </a:cubicBezTo>
                  <a:cubicBezTo>
                    <a:pt x="4659" y="3198"/>
                    <a:pt x="4665" y="3190"/>
                    <a:pt x="4673" y="3177"/>
                  </a:cubicBezTo>
                  <a:cubicBezTo>
                    <a:pt x="4677" y="3177"/>
                    <a:pt x="4677" y="3177"/>
                    <a:pt x="4677" y="3177"/>
                  </a:cubicBezTo>
                  <a:cubicBezTo>
                    <a:pt x="4689" y="3157"/>
                    <a:pt x="4705" y="3123"/>
                    <a:pt x="4718" y="3094"/>
                  </a:cubicBezTo>
                  <a:cubicBezTo>
                    <a:pt x="4713" y="3094"/>
                    <a:pt x="4713" y="3094"/>
                    <a:pt x="4713" y="3094"/>
                  </a:cubicBezTo>
                  <a:cubicBezTo>
                    <a:pt x="4724" y="3069"/>
                    <a:pt x="4732" y="3049"/>
                    <a:pt x="4732" y="3049"/>
                  </a:cubicBezTo>
                  <a:cubicBezTo>
                    <a:pt x="4732" y="3049"/>
                    <a:pt x="4738" y="3045"/>
                    <a:pt x="4746" y="3040"/>
                  </a:cubicBezTo>
                  <a:cubicBezTo>
                    <a:pt x="4746" y="3040"/>
                    <a:pt x="4746" y="3040"/>
                    <a:pt x="4746" y="3040"/>
                  </a:cubicBezTo>
                  <a:cubicBezTo>
                    <a:pt x="4747" y="3039"/>
                    <a:pt x="4749" y="3037"/>
                    <a:pt x="4751" y="3036"/>
                  </a:cubicBezTo>
                  <a:cubicBezTo>
                    <a:pt x="4773" y="3023"/>
                    <a:pt x="4808" y="3008"/>
                    <a:pt x="4806" y="3054"/>
                  </a:cubicBezTo>
                  <a:cubicBezTo>
                    <a:pt x="4802" y="3120"/>
                    <a:pt x="4813" y="3191"/>
                    <a:pt x="4813" y="3232"/>
                  </a:cubicBezTo>
                  <a:cubicBezTo>
                    <a:pt x="4813" y="3274"/>
                    <a:pt x="4876" y="3374"/>
                    <a:pt x="4876" y="3349"/>
                  </a:cubicBezTo>
                  <a:cubicBezTo>
                    <a:pt x="4876" y="3341"/>
                    <a:pt x="4879" y="3328"/>
                    <a:pt x="4883" y="3314"/>
                  </a:cubicBezTo>
                  <a:cubicBezTo>
                    <a:pt x="4888" y="3314"/>
                    <a:pt x="4888" y="3314"/>
                    <a:pt x="4888" y="3314"/>
                  </a:cubicBezTo>
                  <a:cubicBezTo>
                    <a:pt x="4895" y="3289"/>
                    <a:pt x="4905" y="3257"/>
                    <a:pt x="4909" y="3232"/>
                  </a:cubicBezTo>
                  <a:cubicBezTo>
                    <a:pt x="4903" y="3232"/>
                    <a:pt x="4903" y="3232"/>
                    <a:pt x="4903" y="3232"/>
                  </a:cubicBezTo>
                  <a:cubicBezTo>
                    <a:pt x="4904" y="3226"/>
                    <a:pt x="4905" y="3221"/>
                    <a:pt x="4905" y="3216"/>
                  </a:cubicBezTo>
                  <a:cubicBezTo>
                    <a:pt x="4905" y="3178"/>
                    <a:pt x="4922" y="3195"/>
                    <a:pt x="4968" y="3232"/>
                  </a:cubicBezTo>
                  <a:cubicBezTo>
                    <a:pt x="5013" y="3270"/>
                    <a:pt x="5045" y="3345"/>
                    <a:pt x="5045" y="3345"/>
                  </a:cubicBezTo>
                  <a:cubicBezTo>
                    <a:pt x="5045" y="3345"/>
                    <a:pt x="5089" y="3485"/>
                    <a:pt x="5096" y="3506"/>
                  </a:cubicBezTo>
                  <a:cubicBezTo>
                    <a:pt x="5100" y="3517"/>
                    <a:pt x="5118" y="3486"/>
                    <a:pt x="5134" y="3451"/>
                  </a:cubicBezTo>
                  <a:cubicBezTo>
                    <a:pt x="5139" y="3451"/>
                    <a:pt x="5139" y="3451"/>
                    <a:pt x="5139" y="3451"/>
                  </a:cubicBezTo>
                  <a:cubicBezTo>
                    <a:pt x="5153" y="3422"/>
                    <a:pt x="5167" y="3390"/>
                    <a:pt x="5172" y="3378"/>
                  </a:cubicBezTo>
                  <a:cubicBezTo>
                    <a:pt x="5173" y="3374"/>
                    <a:pt x="5174" y="3372"/>
                    <a:pt x="5176" y="3369"/>
                  </a:cubicBezTo>
                  <a:cubicBezTo>
                    <a:pt x="5171" y="3369"/>
                    <a:pt x="5171" y="3369"/>
                    <a:pt x="5171" y="3369"/>
                  </a:cubicBezTo>
                  <a:cubicBezTo>
                    <a:pt x="5179" y="3353"/>
                    <a:pt x="5188" y="3343"/>
                    <a:pt x="5211" y="3336"/>
                  </a:cubicBezTo>
                  <a:cubicBezTo>
                    <a:pt x="5230" y="3331"/>
                    <a:pt x="5252" y="3329"/>
                    <a:pt x="5267" y="3314"/>
                  </a:cubicBezTo>
                  <a:cubicBezTo>
                    <a:pt x="5269" y="3314"/>
                    <a:pt x="5269" y="3314"/>
                    <a:pt x="5269" y="3314"/>
                  </a:cubicBezTo>
                  <a:cubicBezTo>
                    <a:pt x="5279" y="3307"/>
                    <a:pt x="5287" y="3296"/>
                    <a:pt x="5291" y="3278"/>
                  </a:cubicBezTo>
                  <a:cubicBezTo>
                    <a:pt x="5295" y="3263"/>
                    <a:pt x="5300" y="3248"/>
                    <a:pt x="5305" y="3232"/>
                  </a:cubicBezTo>
                  <a:cubicBezTo>
                    <a:pt x="5299" y="3232"/>
                    <a:pt x="5299" y="3232"/>
                    <a:pt x="5299" y="3232"/>
                  </a:cubicBezTo>
                  <a:cubicBezTo>
                    <a:pt x="5304" y="3214"/>
                    <a:pt x="5307" y="3196"/>
                    <a:pt x="5305" y="3177"/>
                  </a:cubicBezTo>
                  <a:cubicBezTo>
                    <a:pt x="5312" y="3177"/>
                    <a:pt x="5312" y="3177"/>
                    <a:pt x="5312" y="3177"/>
                  </a:cubicBezTo>
                  <a:cubicBezTo>
                    <a:pt x="5311" y="3157"/>
                    <a:pt x="5306" y="3137"/>
                    <a:pt x="5291" y="3116"/>
                  </a:cubicBezTo>
                  <a:cubicBezTo>
                    <a:pt x="5286" y="3108"/>
                    <a:pt x="5282" y="3102"/>
                    <a:pt x="5277" y="3094"/>
                  </a:cubicBezTo>
                  <a:cubicBezTo>
                    <a:pt x="5268" y="3094"/>
                    <a:pt x="5268" y="3094"/>
                    <a:pt x="5268" y="3094"/>
                  </a:cubicBezTo>
                  <a:cubicBezTo>
                    <a:pt x="5255" y="3074"/>
                    <a:pt x="5243" y="3055"/>
                    <a:pt x="5232" y="3040"/>
                  </a:cubicBezTo>
                  <a:cubicBezTo>
                    <a:pt x="5242" y="3040"/>
                    <a:pt x="5242" y="3040"/>
                    <a:pt x="5242" y="3040"/>
                  </a:cubicBezTo>
                  <a:cubicBezTo>
                    <a:pt x="5226" y="3017"/>
                    <a:pt x="5213" y="2998"/>
                    <a:pt x="5196" y="2983"/>
                  </a:cubicBezTo>
                  <a:cubicBezTo>
                    <a:pt x="5189" y="2976"/>
                    <a:pt x="5182" y="2967"/>
                    <a:pt x="5176" y="2957"/>
                  </a:cubicBezTo>
                  <a:cubicBezTo>
                    <a:pt x="5167" y="2957"/>
                    <a:pt x="5167" y="2957"/>
                    <a:pt x="5167" y="2957"/>
                  </a:cubicBezTo>
                  <a:cubicBezTo>
                    <a:pt x="5155" y="2938"/>
                    <a:pt x="5146" y="2917"/>
                    <a:pt x="5141" y="2902"/>
                  </a:cubicBezTo>
                  <a:cubicBezTo>
                    <a:pt x="5149" y="2902"/>
                    <a:pt x="5149" y="2902"/>
                    <a:pt x="5149" y="2902"/>
                  </a:cubicBezTo>
                  <a:cubicBezTo>
                    <a:pt x="5143" y="2889"/>
                    <a:pt x="5140" y="2879"/>
                    <a:pt x="5140" y="2879"/>
                  </a:cubicBezTo>
                  <a:cubicBezTo>
                    <a:pt x="5140" y="2879"/>
                    <a:pt x="5169" y="2848"/>
                    <a:pt x="5195" y="2820"/>
                  </a:cubicBezTo>
                  <a:cubicBezTo>
                    <a:pt x="5192" y="2820"/>
                    <a:pt x="5192" y="2820"/>
                    <a:pt x="5192" y="2820"/>
                  </a:cubicBezTo>
                  <a:cubicBezTo>
                    <a:pt x="5204" y="2807"/>
                    <a:pt x="5215" y="2795"/>
                    <a:pt x="5221" y="2787"/>
                  </a:cubicBezTo>
                  <a:cubicBezTo>
                    <a:pt x="5242" y="2762"/>
                    <a:pt x="5274" y="2779"/>
                    <a:pt x="5278" y="2808"/>
                  </a:cubicBezTo>
                  <a:cubicBezTo>
                    <a:pt x="5281" y="2837"/>
                    <a:pt x="5246" y="2862"/>
                    <a:pt x="5239" y="2925"/>
                  </a:cubicBezTo>
                  <a:cubicBezTo>
                    <a:pt x="5232" y="2987"/>
                    <a:pt x="5281" y="3008"/>
                    <a:pt x="5295" y="2987"/>
                  </a:cubicBezTo>
                  <a:cubicBezTo>
                    <a:pt x="5298" y="2986"/>
                    <a:pt x="5300" y="2985"/>
                    <a:pt x="5302" y="2983"/>
                  </a:cubicBezTo>
                  <a:cubicBezTo>
                    <a:pt x="5306" y="2976"/>
                    <a:pt x="5312" y="2967"/>
                    <a:pt x="5319" y="2957"/>
                  </a:cubicBezTo>
                  <a:cubicBezTo>
                    <a:pt x="5315" y="2957"/>
                    <a:pt x="5315" y="2957"/>
                    <a:pt x="5315" y="2957"/>
                  </a:cubicBezTo>
                  <a:cubicBezTo>
                    <a:pt x="5330" y="2936"/>
                    <a:pt x="5345" y="2912"/>
                    <a:pt x="5345" y="2904"/>
                  </a:cubicBezTo>
                  <a:cubicBezTo>
                    <a:pt x="5345" y="2903"/>
                    <a:pt x="5344" y="2903"/>
                    <a:pt x="5344" y="2902"/>
                  </a:cubicBezTo>
                  <a:cubicBezTo>
                    <a:pt x="5350" y="2902"/>
                    <a:pt x="5350" y="2902"/>
                    <a:pt x="5350" y="2902"/>
                  </a:cubicBezTo>
                  <a:cubicBezTo>
                    <a:pt x="5351" y="2901"/>
                    <a:pt x="5351" y="2900"/>
                    <a:pt x="5351" y="2899"/>
                  </a:cubicBezTo>
                  <a:cubicBezTo>
                    <a:pt x="5351" y="2887"/>
                    <a:pt x="5326" y="2891"/>
                    <a:pt x="5323" y="2845"/>
                  </a:cubicBezTo>
                  <a:cubicBezTo>
                    <a:pt x="5322" y="2836"/>
                    <a:pt x="5324" y="2828"/>
                    <a:pt x="5327" y="2820"/>
                  </a:cubicBezTo>
                  <a:cubicBezTo>
                    <a:pt x="5322" y="2820"/>
                    <a:pt x="5322" y="2820"/>
                    <a:pt x="5322" y="2820"/>
                  </a:cubicBezTo>
                  <a:cubicBezTo>
                    <a:pt x="5334" y="2791"/>
                    <a:pt x="5366" y="2773"/>
                    <a:pt x="5380" y="2783"/>
                  </a:cubicBezTo>
                  <a:cubicBezTo>
                    <a:pt x="5397" y="2796"/>
                    <a:pt x="5510" y="2767"/>
                    <a:pt x="5563" y="2733"/>
                  </a:cubicBezTo>
                  <a:cubicBezTo>
                    <a:pt x="5564" y="2732"/>
                    <a:pt x="5565" y="2732"/>
                    <a:pt x="5566" y="2731"/>
                  </a:cubicBezTo>
                  <a:cubicBezTo>
                    <a:pt x="5567" y="2730"/>
                    <a:pt x="5568" y="2730"/>
                    <a:pt x="5569" y="2729"/>
                  </a:cubicBezTo>
                  <a:cubicBezTo>
                    <a:pt x="5588" y="2717"/>
                    <a:pt x="5604" y="2700"/>
                    <a:pt x="5619" y="2683"/>
                  </a:cubicBezTo>
                  <a:cubicBezTo>
                    <a:pt x="5615" y="2683"/>
                    <a:pt x="5615" y="2683"/>
                    <a:pt x="5615" y="2683"/>
                  </a:cubicBezTo>
                  <a:cubicBezTo>
                    <a:pt x="5630" y="2664"/>
                    <a:pt x="5643" y="2644"/>
                    <a:pt x="5655" y="2628"/>
                  </a:cubicBezTo>
                  <a:cubicBezTo>
                    <a:pt x="5659" y="2628"/>
                    <a:pt x="5659" y="2628"/>
                    <a:pt x="5659" y="2628"/>
                  </a:cubicBezTo>
                  <a:cubicBezTo>
                    <a:pt x="5668" y="2615"/>
                    <a:pt x="5677" y="2604"/>
                    <a:pt x="5686" y="2596"/>
                  </a:cubicBezTo>
                  <a:cubicBezTo>
                    <a:pt x="5697" y="2586"/>
                    <a:pt x="5717" y="2567"/>
                    <a:pt x="5739" y="2546"/>
                  </a:cubicBezTo>
                  <a:cubicBezTo>
                    <a:pt x="5737" y="2546"/>
                    <a:pt x="5737" y="2546"/>
                    <a:pt x="5737" y="2546"/>
                  </a:cubicBezTo>
                  <a:cubicBezTo>
                    <a:pt x="5754" y="2528"/>
                    <a:pt x="5772" y="2509"/>
                    <a:pt x="5786" y="2491"/>
                  </a:cubicBezTo>
                  <a:cubicBezTo>
                    <a:pt x="5789" y="2491"/>
                    <a:pt x="5789" y="2491"/>
                    <a:pt x="5789" y="2491"/>
                  </a:cubicBezTo>
                  <a:cubicBezTo>
                    <a:pt x="5809" y="2466"/>
                    <a:pt x="5822" y="2442"/>
                    <a:pt x="5819" y="2425"/>
                  </a:cubicBezTo>
                  <a:cubicBezTo>
                    <a:pt x="5819" y="2420"/>
                    <a:pt x="5818" y="2414"/>
                    <a:pt x="5818" y="2408"/>
                  </a:cubicBezTo>
                  <a:cubicBezTo>
                    <a:pt x="5811" y="2408"/>
                    <a:pt x="5811" y="2408"/>
                    <a:pt x="5811" y="2408"/>
                  </a:cubicBezTo>
                  <a:cubicBezTo>
                    <a:pt x="5810" y="2391"/>
                    <a:pt x="5810" y="2373"/>
                    <a:pt x="5808" y="2353"/>
                  </a:cubicBezTo>
                  <a:cubicBezTo>
                    <a:pt x="5815" y="2353"/>
                    <a:pt x="5815" y="2353"/>
                    <a:pt x="5815" y="2353"/>
                  </a:cubicBezTo>
                  <a:cubicBezTo>
                    <a:pt x="5814" y="2327"/>
                    <a:pt x="5811" y="2299"/>
                    <a:pt x="5800" y="2271"/>
                  </a:cubicBezTo>
                  <a:cubicBezTo>
                    <a:pt x="5791" y="2271"/>
                    <a:pt x="5791" y="2271"/>
                    <a:pt x="5791" y="2271"/>
                  </a:cubicBezTo>
                  <a:cubicBezTo>
                    <a:pt x="5790" y="2268"/>
                    <a:pt x="5789" y="2266"/>
                    <a:pt x="5788" y="2263"/>
                  </a:cubicBezTo>
                  <a:cubicBezTo>
                    <a:pt x="5780" y="2245"/>
                    <a:pt x="5771" y="2230"/>
                    <a:pt x="5761" y="2216"/>
                  </a:cubicBezTo>
                  <a:cubicBezTo>
                    <a:pt x="5771" y="2216"/>
                    <a:pt x="5771" y="2216"/>
                    <a:pt x="5771" y="2216"/>
                  </a:cubicBezTo>
                  <a:cubicBezTo>
                    <a:pt x="5749" y="2182"/>
                    <a:pt x="5728" y="2156"/>
                    <a:pt x="5717" y="2138"/>
                  </a:cubicBezTo>
                  <a:cubicBezTo>
                    <a:pt x="5716" y="2137"/>
                    <a:pt x="5717" y="2135"/>
                    <a:pt x="5717" y="2134"/>
                  </a:cubicBezTo>
                  <a:cubicBezTo>
                    <a:pt x="5710" y="2134"/>
                    <a:pt x="5710" y="2134"/>
                    <a:pt x="5710" y="2134"/>
                  </a:cubicBezTo>
                  <a:cubicBezTo>
                    <a:pt x="5715" y="2117"/>
                    <a:pt x="5771" y="2109"/>
                    <a:pt x="5802" y="2079"/>
                  </a:cubicBezTo>
                  <a:cubicBezTo>
                    <a:pt x="5804" y="2079"/>
                    <a:pt x="5804" y="2079"/>
                    <a:pt x="5804" y="2079"/>
                  </a:cubicBezTo>
                  <a:cubicBezTo>
                    <a:pt x="5807" y="2077"/>
                    <a:pt x="5810" y="2074"/>
                    <a:pt x="5812" y="2072"/>
                  </a:cubicBezTo>
                  <a:cubicBezTo>
                    <a:pt x="5848" y="2034"/>
                    <a:pt x="5812" y="2001"/>
                    <a:pt x="5795" y="2005"/>
                  </a:cubicBezTo>
                  <a:cubicBezTo>
                    <a:pt x="5777" y="2009"/>
                    <a:pt x="5731" y="2022"/>
                    <a:pt x="5714" y="2018"/>
                  </a:cubicBezTo>
                  <a:cubicBezTo>
                    <a:pt x="5704" y="2015"/>
                    <a:pt x="5696" y="2007"/>
                    <a:pt x="5686" y="1997"/>
                  </a:cubicBezTo>
                  <a:cubicBezTo>
                    <a:pt x="5675" y="1997"/>
                    <a:pt x="5675" y="1997"/>
                    <a:pt x="5675" y="1997"/>
                  </a:cubicBezTo>
                  <a:cubicBezTo>
                    <a:pt x="5669" y="1989"/>
                    <a:pt x="5661" y="1981"/>
                    <a:pt x="5651" y="1972"/>
                  </a:cubicBezTo>
                  <a:cubicBezTo>
                    <a:pt x="5640" y="1963"/>
                    <a:pt x="5639" y="1952"/>
                    <a:pt x="5642" y="1942"/>
                  </a:cubicBezTo>
                  <a:cubicBezTo>
                    <a:pt x="5648" y="1942"/>
                    <a:pt x="5648" y="1942"/>
                    <a:pt x="5648" y="1942"/>
                  </a:cubicBezTo>
                  <a:cubicBezTo>
                    <a:pt x="5649" y="1931"/>
                    <a:pt x="5656" y="1922"/>
                    <a:pt x="5664" y="1916"/>
                  </a:cubicBezTo>
                  <a:cubicBezTo>
                    <a:pt x="5668" y="1914"/>
                    <a:pt x="5672" y="1913"/>
                    <a:pt x="5676" y="1914"/>
                  </a:cubicBezTo>
                  <a:cubicBezTo>
                    <a:pt x="5682" y="1915"/>
                    <a:pt x="5691" y="1911"/>
                    <a:pt x="5701" y="1903"/>
                  </a:cubicBezTo>
                  <a:cubicBezTo>
                    <a:pt x="5717" y="1894"/>
                    <a:pt x="5738" y="1875"/>
                    <a:pt x="5754" y="1859"/>
                  </a:cubicBezTo>
                  <a:cubicBezTo>
                    <a:pt x="5752" y="1859"/>
                    <a:pt x="5752" y="1859"/>
                    <a:pt x="5752" y="1859"/>
                  </a:cubicBezTo>
                  <a:cubicBezTo>
                    <a:pt x="5755" y="1856"/>
                    <a:pt x="5758" y="1854"/>
                    <a:pt x="5760" y="1851"/>
                  </a:cubicBezTo>
                  <a:cubicBezTo>
                    <a:pt x="5781" y="1831"/>
                    <a:pt x="5813" y="1814"/>
                    <a:pt x="5802" y="1835"/>
                  </a:cubicBezTo>
                  <a:cubicBezTo>
                    <a:pt x="5792" y="1856"/>
                    <a:pt x="5767" y="1930"/>
                    <a:pt x="5795" y="1934"/>
                  </a:cubicBezTo>
                  <a:cubicBezTo>
                    <a:pt x="5806" y="1936"/>
                    <a:pt x="5824" y="1927"/>
                    <a:pt x="5841" y="1915"/>
                  </a:cubicBezTo>
                  <a:cubicBezTo>
                    <a:pt x="5858" y="1904"/>
                    <a:pt x="5875" y="1891"/>
                    <a:pt x="5888" y="1882"/>
                  </a:cubicBezTo>
                  <a:cubicBezTo>
                    <a:pt x="5894" y="1878"/>
                    <a:pt x="5899" y="1875"/>
                    <a:pt x="5901" y="1876"/>
                  </a:cubicBezTo>
                  <a:cubicBezTo>
                    <a:pt x="5911" y="1880"/>
                    <a:pt x="5929" y="1934"/>
                    <a:pt x="5918" y="1959"/>
                  </a:cubicBezTo>
                  <a:cubicBezTo>
                    <a:pt x="5908" y="1984"/>
                    <a:pt x="5908" y="2026"/>
                    <a:pt x="5922" y="2022"/>
                  </a:cubicBezTo>
                  <a:cubicBezTo>
                    <a:pt x="5925" y="2021"/>
                    <a:pt x="5928" y="2019"/>
                    <a:pt x="5932" y="2016"/>
                  </a:cubicBezTo>
                  <a:cubicBezTo>
                    <a:pt x="5938" y="2013"/>
                    <a:pt x="5948" y="2004"/>
                    <a:pt x="5956" y="1997"/>
                  </a:cubicBezTo>
                  <a:cubicBezTo>
                    <a:pt x="5955" y="1997"/>
                    <a:pt x="5955" y="1997"/>
                    <a:pt x="5955" y="1997"/>
                  </a:cubicBezTo>
                  <a:cubicBezTo>
                    <a:pt x="5962" y="1991"/>
                    <a:pt x="5968" y="1988"/>
                    <a:pt x="5971" y="1993"/>
                  </a:cubicBezTo>
                  <a:cubicBezTo>
                    <a:pt x="5978" y="2005"/>
                    <a:pt x="6014" y="2030"/>
                    <a:pt x="5996" y="2076"/>
                  </a:cubicBezTo>
                  <a:cubicBezTo>
                    <a:pt x="5978" y="2122"/>
                    <a:pt x="5943" y="2138"/>
                    <a:pt x="5985" y="2167"/>
                  </a:cubicBezTo>
                  <a:cubicBezTo>
                    <a:pt x="6014" y="2187"/>
                    <a:pt x="6030" y="2182"/>
                    <a:pt x="6047" y="2170"/>
                  </a:cubicBezTo>
                  <a:cubicBezTo>
                    <a:pt x="6057" y="2164"/>
                    <a:pt x="6067" y="2155"/>
                    <a:pt x="6080" y="2147"/>
                  </a:cubicBezTo>
                  <a:cubicBezTo>
                    <a:pt x="6084" y="2144"/>
                    <a:pt x="6088" y="2139"/>
                    <a:pt x="6092" y="2134"/>
                  </a:cubicBezTo>
                  <a:cubicBezTo>
                    <a:pt x="6088" y="2134"/>
                    <a:pt x="6088" y="2134"/>
                    <a:pt x="6088" y="2134"/>
                  </a:cubicBezTo>
                  <a:cubicBezTo>
                    <a:pt x="6098" y="2119"/>
                    <a:pt x="6106" y="2099"/>
                    <a:pt x="6110" y="2079"/>
                  </a:cubicBezTo>
                  <a:cubicBezTo>
                    <a:pt x="6116" y="2079"/>
                    <a:pt x="6116" y="2079"/>
                    <a:pt x="6116" y="2079"/>
                  </a:cubicBezTo>
                  <a:cubicBezTo>
                    <a:pt x="6123" y="2050"/>
                    <a:pt x="6124" y="2020"/>
                    <a:pt x="6115" y="2005"/>
                  </a:cubicBezTo>
                  <a:cubicBezTo>
                    <a:pt x="6114" y="2003"/>
                    <a:pt x="6112" y="2000"/>
                    <a:pt x="6110" y="1997"/>
                  </a:cubicBezTo>
                  <a:cubicBezTo>
                    <a:pt x="6100" y="1997"/>
                    <a:pt x="6100" y="1997"/>
                    <a:pt x="6100" y="1997"/>
                  </a:cubicBezTo>
                  <a:cubicBezTo>
                    <a:pt x="6090" y="1980"/>
                    <a:pt x="6077" y="1960"/>
                    <a:pt x="6066" y="1942"/>
                  </a:cubicBezTo>
                  <a:cubicBezTo>
                    <a:pt x="6075" y="1942"/>
                    <a:pt x="6075" y="1942"/>
                    <a:pt x="6075" y="1942"/>
                  </a:cubicBezTo>
                  <a:cubicBezTo>
                    <a:pt x="6064" y="1923"/>
                    <a:pt x="6055" y="1906"/>
                    <a:pt x="6055" y="1897"/>
                  </a:cubicBezTo>
                  <a:cubicBezTo>
                    <a:pt x="6055" y="1894"/>
                    <a:pt x="6058" y="1891"/>
                    <a:pt x="6061" y="1888"/>
                  </a:cubicBezTo>
                  <a:cubicBezTo>
                    <a:pt x="6074" y="1881"/>
                    <a:pt x="6096" y="1876"/>
                    <a:pt x="6109" y="1866"/>
                  </a:cubicBezTo>
                  <a:cubicBezTo>
                    <a:pt x="6112" y="1864"/>
                    <a:pt x="6115" y="1862"/>
                    <a:pt x="6118" y="1859"/>
                  </a:cubicBezTo>
                  <a:cubicBezTo>
                    <a:pt x="6115" y="1859"/>
                    <a:pt x="6115" y="1859"/>
                    <a:pt x="6115" y="1859"/>
                  </a:cubicBezTo>
                  <a:cubicBezTo>
                    <a:pt x="6117" y="1856"/>
                    <a:pt x="6119" y="1852"/>
                    <a:pt x="6119" y="1847"/>
                  </a:cubicBezTo>
                  <a:cubicBezTo>
                    <a:pt x="6119" y="1831"/>
                    <a:pt x="6125" y="1816"/>
                    <a:pt x="6134" y="1804"/>
                  </a:cubicBezTo>
                  <a:cubicBezTo>
                    <a:pt x="6138" y="1804"/>
                    <a:pt x="6138" y="1804"/>
                    <a:pt x="6138" y="1804"/>
                  </a:cubicBezTo>
                  <a:cubicBezTo>
                    <a:pt x="6148" y="1790"/>
                    <a:pt x="6161" y="1779"/>
                    <a:pt x="6175" y="1772"/>
                  </a:cubicBezTo>
                  <a:cubicBezTo>
                    <a:pt x="6176" y="1772"/>
                    <a:pt x="6177" y="1771"/>
                    <a:pt x="6178" y="1770"/>
                  </a:cubicBezTo>
                  <a:cubicBezTo>
                    <a:pt x="6178" y="1770"/>
                    <a:pt x="6178" y="1770"/>
                    <a:pt x="6178" y="1770"/>
                  </a:cubicBezTo>
                  <a:cubicBezTo>
                    <a:pt x="6194" y="1760"/>
                    <a:pt x="6213" y="1735"/>
                    <a:pt x="6226" y="1725"/>
                  </a:cubicBezTo>
                  <a:cubicBezTo>
                    <a:pt x="6230" y="1723"/>
                    <a:pt x="6233" y="1723"/>
                    <a:pt x="6235" y="1727"/>
                  </a:cubicBezTo>
                  <a:cubicBezTo>
                    <a:pt x="6245" y="1742"/>
                    <a:pt x="6301" y="1761"/>
                    <a:pt x="6322" y="1743"/>
                  </a:cubicBezTo>
                  <a:cubicBezTo>
                    <a:pt x="6327" y="1741"/>
                    <a:pt x="6331" y="1739"/>
                    <a:pt x="6333" y="1735"/>
                  </a:cubicBezTo>
                  <a:cubicBezTo>
                    <a:pt x="6336" y="1732"/>
                    <a:pt x="6339" y="1727"/>
                    <a:pt x="6343" y="1722"/>
                  </a:cubicBezTo>
                  <a:cubicBezTo>
                    <a:pt x="6341" y="1722"/>
                    <a:pt x="6341" y="1722"/>
                    <a:pt x="6341" y="1722"/>
                  </a:cubicBezTo>
                  <a:cubicBezTo>
                    <a:pt x="6353" y="1708"/>
                    <a:pt x="6372" y="1688"/>
                    <a:pt x="6393" y="1667"/>
                  </a:cubicBezTo>
                  <a:cubicBezTo>
                    <a:pt x="6395" y="1667"/>
                    <a:pt x="6395" y="1667"/>
                    <a:pt x="6395" y="1667"/>
                  </a:cubicBezTo>
                  <a:cubicBezTo>
                    <a:pt x="6423" y="1640"/>
                    <a:pt x="6454" y="1610"/>
                    <a:pt x="6481" y="1585"/>
                  </a:cubicBezTo>
                  <a:cubicBezTo>
                    <a:pt x="6479" y="1585"/>
                    <a:pt x="6479" y="1585"/>
                    <a:pt x="6479" y="1585"/>
                  </a:cubicBezTo>
                  <a:cubicBezTo>
                    <a:pt x="6483" y="1581"/>
                    <a:pt x="6488" y="1576"/>
                    <a:pt x="6492" y="1573"/>
                  </a:cubicBezTo>
                  <a:cubicBezTo>
                    <a:pt x="6508" y="1559"/>
                    <a:pt x="6520" y="1545"/>
                    <a:pt x="6531" y="1530"/>
                  </a:cubicBezTo>
                  <a:cubicBezTo>
                    <a:pt x="6535" y="1530"/>
                    <a:pt x="6535" y="1530"/>
                    <a:pt x="6535" y="1530"/>
                  </a:cubicBezTo>
                  <a:cubicBezTo>
                    <a:pt x="6554" y="1504"/>
                    <a:pt x="6568" y="1476"/>
                    <a:pt x="6577" y="1448"/>
                  </a:cubicBezTo>
                  <a:cubicBezTo>
                    <a:pt x="6572" y="1448"/>
                    <a:pt x="6572" y="1448"/>
                    <a:pt x="6572" y="1448"/>
                  </a:cubicBezTo>
                  <a:cubicBezTo>
                    <a:pt x="6577" y="1434"/>
                    <a:pt x="6580" y="1420"/>
                    <a:pt x="6584" y="1406"/>
                  </a:cubicBezTo>
                  <a:cubicBezTo>
                    <a:pt x="6585" y="1402"/>
                    <a:pt x="6586" y="1397"/>
                    <a:pt x="6587" y="1393"/>
                  </a:cubicBezTo>
                  <a:cubicBezTo>
                    <a:pt x="6593" y="1393"/>
                    <a:pt x="6593" y="1393"/>
                    <a:pt x="6593" y="1393"/>
                  </a:cubicBezTo>
                  <a:cubicBezTo>
                    <a:pt x="6601" y="1361"/>
                    <a:pt x="6611" y="1335"/>
                    <a:pt x="6616" y="1310"/>
                  </a:cubicBezTo>
                  <a:cubicBezTo>
                    <a:pt x="6611" y="1310"/>
                    <a:pt x="6611" y="1310"/>
                    <a:pt x="6611" y="1310"/>
                  </a:cubicBezTo>
                  <a:cubicBezTo>
                    <a:pt x="6613" y="1295"/>
                    <a:pt x="6614" y="1281"/>
                    <a:pt x="6612" y="1265"/>
                  </a:cubicBezTo>
                  <a:cubicBezTo>
                    <a:pt x="6633" y="1323"/>
                    <a:pt x="6637" y="1365"/>
                    <a:pt x="6633" y="1410"/>
                  </a:cubicBezTo>
                  <a:cubicBezTo>
                    <a:pt x="6630" y="1456"/>
                    <a:pt x="6633" y="1552"/>
                    <a:pt x="6640" y="1564"/>
                  </a:cubicBezTo>
                  <a:cubicBezTo>
                    <a:pt x="6647" y="1577"/>
                    <a:pt x="6675" y="1606"/>
                    <a:pt x="6693" y="1598"/>
                  </a:cubicBezTo>
                  <a:cubicBezTo>
                    <a:pt x="6694" y="1597"/>
                    <a:pt x="6695" y="1595"/>
                    <a:pt x="6695" y="1594"/>
                  </a:cubicBezTo>
                  <a:cubicBezTo>
                    <a:pt x="6697" y="1594"/>
                    <a:pt x="6698" y="1594"/>
                    <a:pt x="6700" y="1593"/>
                  </a:cubicBezTo>
                  <a:cubicBezTo>
                    <a:pt x="6702" y="1592"/>
                    <a:pt x="6704" y="1589"/>
                    <a:pt x="6705" y="1585"/>
                  </a:cubicBezTo>
                  <a:cubicBezTo>
                    <a:pt x="6699" y="1585"/>
                    <a:pt x="6699" y="1585"/>
                    <a:pt x="6699" y="1585"/>
                  </a:cubicBezTo>
                  <a:cubicBezTo>
                    <a:pt x="6700" y="1571"/>
                    <a:pt x="6697" y="1550"/>
                    <a:pt x="6693" y="1530"/>
                  </a:cubicBezTo>
                  <a:cubicBezTo>
                    <a:pt x="6700" y="1530"/>
                    <a:pt x="6700" y="1530"/>
                    <a:pt x="6700" y="1530"/>
                  </a:cubicBezTo>
                  <a:cubicBezTo>
                    <a:pt x="6697" y="1510"/>
                    <a:pt x="6692" y="1492"/>
                    <a:pt x="6692" y="1485"/>
                  </a:cubicBezTo>
                  <a:cubicBezTo>
                    <a:pt x="6692" y="1473"/>
                    <a:pt x="6705" y="1457"/>
                    <a:pt x="6717" y="1448"/>
                  </a:cubicBezTo>
                  <a:cubicBezTo>
                    <a:pt x="6717" y="1448"/>
                    <a:pt x="6717" y="1448"/>
                    <a:pt x="6717" y="1448"/>
                  </a:cubicBezTo>
                  <a:cubicBezTo>
                    <a:pt x="6720" y="1446"/>
                    <a:pt x="6722" y="1444"/>
                    <a:pt x="6725" y="1444"/>
                  </a:cubicBezTo>
                  <a:cubicBezTo>
                    <a:pt x="6733" y="1441"/>
                    <a:pt x="6731" y="1418"/>
                    <a:pt x="6726" y="1393"/>
                  </a:cubicBezTo>
                  <a:cubicBezTo>
                    <a:pt x="6733" y="1393"/>
                    <a:pt x="6733" y="1393"/>
                    <a:pt x="6733" y="1393"/>
                  </a:cubicBezTo>
                  <a:cubicBezTo>
                    <a:pt x="6729" y="1372"/>
                    <a:pt x="6722" y="1349"/>
                    <a:pt x="6714" y="1335"/>
                  </a:cubicBezTo>
                  <a:cubicBezTo>
                    <a:pt x="6708" y="1326"/>
                    <a:pt x="6701" y="1317"/>
                    <a:pt x="6695" y="1310"/>
                  </a:cubicBezTo>
                  <a:cubicBezTo>
                    <a:pt x="6685" y="1310"/>
                    <a:pt x="6685" y="1310"/>
                    <a:pt x="6685" y="1310"/>
                  </a:cubicBezTo>
                  <a:cubicBezTo>
                    <a:pt x="6676" y="1299"/>
                    <a:pt x="6670" y="1292"/>
                    <a:pt x="6679" y="1290"/>
                  </a:cubicBezTo>
                  <a:cubicBezTo>
                    <a:pt x="6689" y="1287"/>
                    <a:pt x="6701" y="1269"/>
                    <a:pt x="6703" y="1256"/>
                  </a:cubicBezTo>
                  <a:cubicBezTo>
                    <a:pt x="6708" y="1256"/>
                    <a:pt x="6708" y="1256"/>
                    <a:pt x="6708" y="1256"/>
                  </a:cubicBezTo>
                  <a:cubicBezTo>
                    <a:pt x="6710" y="1249"/>
                    <a:pt x="6710" y="1243"/>
                    <a:pt x="6707" y="1240"/>
                  </a:cubicBezTo>
                  <a:cubicBezTo>
                    <a:pt x="6696" y="1231"/>
                    <a:pt x="6703" y="1202"/>
                    <a:pt x="6678" y="1211"/>
                  </a:cubicBezTo>
                  <a:cubicBezTo>
                    <a:pt x="6665" y="1215"/>
                    <a:pt x="6634" y="1210"/>
                    <a:pt x="6621" y="1223"/>
                  </a:cubicBezTo>
                  <a:cubicBezTo>
                    <a:pt x="6617" y="1225"/>
                    <a:pt x="6613" y="1228"/>
                    <a:pt x="6611" y="1232"/>
                  </a:cubicBezTo>
                  <a:cubicBezTo>
                    <a:pt x="6600" y="1202"/>
                    <a:pt x="6580" y="1182"/>
                    <a:pt x="6555" y="1186"/>
                  </a:cubicBezTo>
                  <a:cubicBezTo>
                    <a:pt x="6523" y="1190"/>
                    <a:pt x="6506" y="1211"/>
                    <a:pt x="6474" y="1211"/>
                  </a:cubicBezTo>
                  <a:cubicBezTo>
                    <a:pt x="6455" y="1211"/>
                    <a:pt x="6456" y="1190"/>
                    <a:pt x="6458" y="1173"/>
                  </a:cubicBezTo>
                  <a:cubicBezTo>
                    <a:pt x="6451" y="1173"/>
                    <a:pt x="6451" y="1173"/>
                    <a:pt x="6451" y="1173"/>
                  </a:cubicBezTo>
                  <a:cubicBezTo>
                    <a:pt x="6452" y="1164"/>
                    <a:pt x="6451" y="1157"/>
                    <a:pt x="6446" y="1157"/>
                  </a:cubicBezTo>
                  <a:cubicBezTo>
                    <a:pt x="6439" y="1157"/>
                    <a:pt x="6426" y="1172"/>
                    <a:pt x="6413" y="1182"/>
                  </a:cubicBezTo>
                  <a:cubicBezTo>
                    <a:pt x="6405" y="1187"/>
                    <a:pt x="6396" y="1188"/>
                    <a:pt x="6390" y="1177"/>
                  </a:cubicBezTo>
                  <a:cubicBezTo>
                    <a:pt x="6389" y="1176"/>
                    <a:pt x="6389" y="1175"/>
                    <a:pt x="6389" y="1173"/>
                  </a:cubicBezTo>
                  <a:cubicBezTo>
                    <a:pt x="6381" y="1173"/>
                    <a:pt x="6381" y="1173"/>
                    <a:pt x="6381" y="1173"/>
                  </a:cubicBezTo>
                  <a:cubicBezTo>
                    <a:pt x="6379" y="1146"/>
                    <a:pt x="6437" y="1113"/>
                    <a:pt x="6485" y="1094"/>
                  </a:cubicBezTo>
                  <a:cubicBezTo>
                    <a:pt x="6492" y="1092"/>
                    <a:pt x="6499" y="1088"/>
                    <a:pt x="6506" y="1082"/>
                  </a:cubicBezTo>
                  <a:cubicBezTo>
                    <a:pt x="6523" y="1072"/>
                    <a:pt x="6542" y="1055"/>
                    <a:pt x="6561" y="1036"/>
                  </a:cubicBezTo>
                  <a:cubicBezTo>
                    <a:pt x="6559" y="1036"/>
                    <a:pt x="6559" y="1036"/>
                    <a:pt x="6559" y="1036"/>
                  </a:cubicBezTo>
                  <a:cubicBezTo>
                    <a:pt x="6578" y="1017"/>
                    <a:pt x="6597" y="997"/>
                    <a:pt x="6614" y="981"/>
                  </a:cubicBezTo>
                  <a:cubicBezTo>
                    <a:pt x="6617" y="981"/>
                    <a:pt x="6617" y="981"/>
                    <a:pt x="6617" y="981"/>
                  </a:cubicBezTo>
                  <a:cubicBezTo>
                    <a:pt x="6629" y="969"/>
                    <a:pt x="6640" y="960"/>
                    <a:pt x="6649" y="953"/>
                  </a:cubicBezTo>
                  <a:cubicBezTo>
                    <a:pt x="6654" y="951"/>
                    <a:pt x="6658" y="949"/>
                    <a:pt x="6661" y="949"/>
                  </a:cubicBezTo>
                  <a:cubicBezTo>
                    <a:pt x="6696" y="945"/>
                    <a:pt x="6785" y="957"/>
                    <a:pt x="6862" y="953"/>
                  </a:cubicBezTo>
                  <a:cubicBezTo>
                    <a:pt x="6939" y="949"/>
                    <a:pt x="6964" y="911"/>
                    <a:pt x="6989" y="932"/>
                  </a:cubicBezTo>
                  <a:cubicBezTo>
                    <a:pt x="7013" y="953"/>
                    <a:pt x="7066" y="978"/>
                    <a:pt x="7098" y="974"/>
                  </a:cubicBezTo>
                  <a:cubicBezTo>
                    <a:pt x="7115" y="971"/>
                    <a:pt x="7119" y="971"/>
                    <a:pt x="7127" y="965"/>
                  </a:cubicBezTo>
                  <a:cubicBezTo>
                    <a:pt x="7135" y="962"/>
                    <a:pt x="7141" y="954"/>
                    <a:pt x="7171" y="928"/>
                  </a:cubicBezTo>
                  <a:cubicBezTo>
                    <a:pt x="7184" y="917"/>
                    <a:pt x="7197" y="907"/>
                    <a:pt x="7209" y="899"/>
                  </a:cubicBezTo>
                  <a:cubicBezTo>
                    <a:pt x="7209" y="899"/>
                    <a:pt x="7209" y="899"/>
                    <a:pt x="7209" y="899"/>
                  </a:cubicBezTo>
                  <a:cubicBezTo>
                    <a:pt x="7236" y="879"/>
                    <a:pt x="7260" y="863"/>
                    <a:pt x="7277" y="844"/>
                  </a:cubicBezTo>
                  <a:cubicBezTo>
                    <a:pt x="7280" y="844"/>
                    <a:pt x="7280" y="844"/>
                    <a:pt x="7280" y="844"/>
                  </a:cubicBezTo>
                  <a:cubicBezTo>
                    <a:pt x="7283" y="840"/>
                    <a:pt x="7288" y="836"/>
                    <a:pt x="7291" y="832"/>
                  </a:cubicBezTo>
                  <a:cubicBezTo>
                    <a:pt x="7297" y="825"/>
                    <a:pt x="7305" y="818"/>
                    <a:pt x="7313" y="811"/>
                  </a:cubicBezTo>
                  <a:cubicBezTo>
                    <a:pt x="7342" y="794"/>
                    <a:pt x="7377" y="788"/>
                    <a:pt x="7379" y="811"/>
                  </a:cubicBezTo>
                  <a:cubicBezTo>
                    <a:pt x="7383" y="845"/>
                    <a:pt x="7372" y="878"/>
                    <a:pt x="7401" y="878"/>
                  </a:cubicBezTo>
                  <a:cubicBezTo>
                    <a:pt x="7429" y="878"/>
                    <a:pt x="7471" y="845"/>
                    <a:pt x="7506" y="828"/>
                  </a:cubicBezTo>
                  <a:cubicBezTo>
                    <a:pt x="7527" y="818"/>
                    <a:pt x="7546" y="807"/>
                    <a:pt x="7557" y="799"/>
                  </a:cubicBezTo>
                  <a:cubicBezTo>
                    <a:pt x="7561" y="797"/>
                    <a:pt x="7564" y="795"/>
                    <a:pt x="7567" y="793"/>
                  </a:cubicBezTo>
                  <a:cubicBezTo>
                    <a:pt x="7548" y="808"/>
                    <a:pt x="7430" y="903"/>
                    <a:pt x="7393" y="930"/>
                  </a:cubicBezTo>
                  <a:cubicBezTo>
                    <a:pt x="7368" y="946"/>
                    <a:pt x="7324" y="959"/>
                    <a:pt x="7287" y="981"/>
                  </a:cubicBezTo>
                  <a:cubicBezTo>
                    <a:pt x="7287" y="981"/>
                    <a:pt x="7287" y="981"/>
                    <a:pt x="7287" y="981"/>
                  </a:cubicBezTo>
                  <a:cubicBezTo>
                    <a:pt x="7267" y="992"/>
                    <a:pt x="7248" y="1006"/>
                    <a:pt x="7235" y="1024"/>
                  </a:cubicBezTo>
                  <a:cubicBezTo>
                    <a:pt x="7200" y="1073"/>
                    <a:pt x="7179" y="1090"/>
                    <a:pt x="7182" y="1144"/>
                  </a:cubicBezTo>
                  <a:cubicBezTo>
                    <a:pt x="7186" y="1198"/>
                    <a:pt x="7246" y="1269"/>
                    <a:pt x="7217" y="1319"/>
                  </a:cubicBezTo>
                  <a:cubicBezTo>
                    <a:pt x="7189" y="1369"/>
                    <a:pt x="7179" y="1440"/>
                    <a:pt x="7179" y="1440"/>
                  </a:cubicBezTo>
                  <a:cubicBezTo>
                    <a:pt x="7179" y="1440"/>
                    <a:pt x="7191" y="1419"/>
                    <a:pt x="7212" y="1393"/>
                  </a:cubicBezTo>
                  <a:cubicBezTo>
                    <a:pt x="7215" y="1393"/>
                    <a:pt x="7215" y="1393"/>
                    <a:pt x="7215" y="1393"/>
                  </a:cubicBezTo>
                  <a:cubicBezTo>
                    <a:pt x="7233" y="1370"/>
                    <a:pt x="7258" y="1341"/>
                    <a:pt x="7287" y="1319"/>
                  </a:cubicBezTo>
                  <a:cubicBezTo>
                    <a:pt x="7291" y="1316"/>
                    <a:pt x="7294" y="1313"/>
                    <a:pt x="7297" y="1310"/>
                  </a:cubicBezTo>
                  <a:cubicBezTo>
                    <a:pt x="7296" y="1310"/>
                    <a:pt x="7296" y="1310"/>
                    <a:pt x="7296" y="1310"/>
                  </a:cubicBezTo>
                  <a:cubicBezTo>
                    <a:pt x="7316" y="1293"/>
                    <a:pt x="7333" y="1274"/>
                    <a:pt x="7348" y="1256"/>
                  </a:cubicBezTo>
                  <a:cubicBezTo>
                    <a:pt x="7351" y="1256"/>
                    <a:pt x="7351" y="1256"/>
                    <a:pt x="7351" y="1256"/>
                  </a:cubicBezTo>
                  <a:cubicBezTo>
                    <a:pt x="7375" y="1227"/>
                    <a:pt x="7392" y="1200"/>
                    <a:pt x="7404" y="1186"/>
                  </a:cubicBezTo>
                  <a:cubicBezTo>
                    <a:pt x="7406" y="1183"/>
                    <a:pt x="7408" y="1181"/>
                    <a:pt x="7411" y="1179"/>
                  </a:cubicBezTo>
                  <a:cubicBezTo>
                    <a:pt x="7438" y="1163"/>
                    <a:pt x="7482" y="1156"/>
                    <a:pt x="7482" y="1132"/>
                  </a:cubicBezTo>
                  <a:cubicBezTo>
                    <a:pt x="7482" y="1128"/>
                    <a:pt x="7483" y="1123"/>
                    <a:pt x="7483" y="1118"/>
                  </a:cubicBezTo>
                  <a:cubicBezTo>
                    <a:pt x="7489" y="1118"/>
                    <a:pt x="7489" y="1118"/>
                    <a:pt x="7489" y="1118"/>
                  </a:cubicBezTo>
                  <a:cubicBezTo>
                    <a:pt x="7492" y="1093"/>
                    <a:pt x="7504" y="1064"/>
                    <a:pt x="7513" y="1036"/>
                  </a:cubicBezTo>
                  <a:cubicBezTo>
                    <a:pt x="7508" y="1036"/>
                    <a:pt x="7508" y="1036"/>
                    <a:pt x="7508" y="1036"/>
                  </a:cubicBezTo>
                  <a:cubicBezTo>
                    <a:pt x="7509" y="1035"/>
                    <a:pt x="7509" y="1033"/>
                    <a:pt x="7510" y="1032"/>
                  </a:cubicBezTo>
                  <a:cubicBezTo>
                    <a:pt x="7519" y="1004"/>
                    <a:pt x="7498" y="1005"/>
                    <a:pt x="7504" y="981"/>
                  </a:cubicBezTo>
                  <a:cubicBezTo>
                    <a:pt x="7509" y="981"/>
                    <a:pt x="7509" y="981"/>
                    <a:pt x="7509" y="981"/>
                  </a:cubicBezTo>
                  <a:cubicBezTo>
                    <a:pt x="7510" y="976"/>
                    <a:pt x="7512" y="970"/>
                    <a:pt x="7516" y="961"/>
                  </a:cubicBezTo>
                  <a:cubicBezTo>
                    <a:pt x="7529" y="937"/>
                    <a:pt x="7533" y="916"/>
                    <a:pt x="7555" y="902"/>
                  </a:cubicBezTo>
                  <a:cubicBezTo>
                    <a:pt x="7571" y="895"/>
                    <a:pt x="7595" y="890"/>
                    <a:pt x="7633" y="890"/>
                  </a:cubicBezTo>
                  <a:close/>
                  <a:moveTo>
                    <a:pt x="3007" y="1622"/>
                  </a:moveTo>
                  <a:cubicBezTo>
                    <a:pt x="2986" y="1633"/>
                    <a:pt x="2934" y="1641"/>
                    <a:pt x="2915" y="1618"/>
                  </a:cubicBezTo>
                  <a:cubicBezTo>
                    <a:pt x="2904" y="1605"/>
                    <a:pt x="2884" y="1607"/>
                    <a:pt x="2868" y="1619"/>
                  </a:cubicBezTo>
                  <a:cubicBezTo>
                    <a:pt x="2851" y="1628"/>
                    <a:pt x="2836" y="1648"/>
                    <a:pt x="2834" y="1672"/>
                  </a:cubicBezTo>
                  <a:cubicBezTo>
                    <a:pt x="2831" y="1718"/>
                    <a:pt x="2848" y="1685"/>
                    <a:pt x="2870" y="1702"/>
                  </a:cubicBezTo>
                  <a:cubicBezTo>
                    <a:pt x="2891" y="1718"/>
                    <a:pt x="2898" y="1743"/>
                    <a:pt x="2912" y="1768"/>
                  </a:cubicBezTo>
                  <a:cubicBezTo>
                    <a:pt x="2926" y="1793"/>
                    <a:pt x="2950" y="1785"/>
                    <a:pt x="2968" y="1806"/>
                  </a:cubicBezTo>
                  <a:cubicBezTo>
                    <a:pt x="2986" y="1826"/>
                    <a:pt x="2919" y="1851"/>
                    <a:pt x="2947" y="1876"/>
                  </a:cubicBezTo>
                  <a:cubicBezTo>
                    <a:pt x="2975" y="1901"/>
                    <a:pt x="2989" y="2001"/>
                    <a:pt x="2993" y="2026"/>
                  </a:cubicBezTo>
                  <a:cubicBezTo>
                    <a:pt x="2994" y="2031"/>
                    <a:pt x="2990" y="2036"/>
                    <a:pt x="2985" y="2040"/>
                  </a:cubicBezTo>
                  <a:cubicBezTo>
                    <a:pt x="2961" y="2052"/>
                    <a:pt x="2915" y="2058"/>
                    <a:pt x="2897" y="2055"/>
                  </a:cubicBezTo>
                  <a:cubicBezTo>
                    <a:pt x="2873" y="2051"/>
                    <a:pt x="2799" y="2022"/>
                    <a:pt x="2774" y="2013"/>
                  </a:cubicBezTo>
                  <a:cubicBezTo>
                    <a:pt x="2769" y="2012"/>
                    <a:pt x="2764" y="2005"/>
                    <a:pt x="2760" y="1997"/>
                  </a:cubicBezTo>
                  <a:cubicBezTo>
                    <a:pt x="2751" y="1997"/>
                    <a:pt x="2751" y="1997"/>
                    <a:pt x="2751" y="1997"/>
                  </a:cubicBezTo>
                  <a:cubicBezTo>
                    <a:pt x="2745" y="1981"/>
                    <a:pt x="2742" y="1959"/>
                    <a:pt x="2742" y="1942"/>
                  </a:cubicBezTo>
                  <a:cubicBezTo>
                    <a:pt x="2749" y="1942"/>
                    <a:pt x="2749" y="1942"/>
                    <a:pt x="2749" y="1942"/>
                  </a:cubicBezTo>
                  <a:cubicBezTo>
                    <a:pt x="2749" y="1928"/>
                    <a:pt x="2751" y="1916"/>
                    <a:pt x="2757" y="1910"/>
                  </a:cubicBezTo>
                  <a:cubicBezTo>
                    <a:pt x="2758" y="1910"/>
                    <a:pt x="2759" y="1909"/>
                    <a:pt x="2760" y="1910"/>
                  </a:cubicBezTo>
                  <a:cubicBezTo>
                    <a:pt x="2777" y="1912"/>
                    <a:pt x="2787" y="1909"/>
                    <a:pt x="2798" y="1901"/>
                  </a:cubicBezTo>
                  <a:cubicBezTo>
                    <a:pt x="2809" y="1894"/>
                    <a:pt x="2820" y="1881"/>
                    <a:pt x="2841" y="1860"/>
                  </a:cubicBezTo>
                  <a:cubicBezTo>
                    <a:pt x="2841" y="1859"/>
                    <a:pt x="2841" y="1859"/>
                    <a:pt x="2841" y="1859"/>
                  </a:cubicBezTo>
                  <a:cubicBezTo>
                    <a:pt x="2838" y="1859"/>
                    <a:pt x="2838" y="1859"/>
                    <a:pt x="2838" y="1859"/>
                  </a:cubicBezTo>
                  <a:cubicBezTo>
                    <a:pt x="2859" y="1829"/>
                    <a:pt x="2798" y="1813"/>
                    <a:pt x="2767" y="1804"/>
                  </a:cubicBezTo>
                  <a:cubicBezTo>
                    <a:pt x="2789" y="1804"/>
                    <a:pt x="2789" y="1804"/>
                    <a:pt x="2789" y="1804"/>
                  </a:cubicBezTo>
                  <a:cubicBezTo>
                    <a:pt x="2778" y="1801"/>
                    <a:pt x="2769" y="1799"/>
                    <a:pt x="2763" y="1797"/>
                  </a:cubicBezTo>
                  <a:cubicBezTo>
                    <a:pt x="2748" y="1792"/>
                    <a:pt x="2724" y="1756"/>
                    <a:pt x="2704" y="1722"/>
                  </a:cubicBezTo>
                  <a:cubicBezTo>
                    <a:pt x="2695" y="1722"/>
                    <a:pt x="2695" y="1722"/>
                    <a:pt x="2695" y="1722"/>
                  </a:cubicBezTo>
                  <a:cubicBezTo>
                    <a:pt x="2682" y="1702"/>
                    <a:pt x="2672" y="1683"/>
                    <a:pt x="2665" y="1672"/>
                  </a:cubicBezTo>
                  <a:cubicBezTo>
                    <a:pt x="2664" y="1671"/>
                    <a:pt x="2664" y="1669"/>
                    <a:pt x="2663" y="1667"/>
                  </a:cubicBezTo>
                  <a:cubicBezTo>
                    <a:pt x="2672" y="1667"/>
                    <a:pt x="2672" y="1667"/>
                    <a:pt x="2672" y="1667"/>
                  </a:cubicBezTo>
                  <a:cubicBezTo>
                    <a:pt x="2659" y="1645"/>
                    <a:pt x="2664" y="1613"/>
                    <a:pt x="2686" y="1585"/>
                  </a:cubicBezTo>
                  <a:cubicBezTo>
                    <a:pt x="2683" y="1585"/>
                    <a:pt x="2683" y="1585"/>
                    <a:pt x="2683" y="1585"/>
                  </a:cubicBezTo>
                  <a:cubicBezTo>
                    <a:pt x="2689" y="1578"/>
                    <a:pt x="2696" y="1571"/>
                    <a:pt x="2704" y="1564"/>
                  </a:cubicBezTo>
                  <a:cubicBezTo>
                    <a:pt x="2725" y="1548"/>
                    <a:pt x="2782" y="1585"/>
                    <a:pt x="2810" y="1564"/>
                  </a:cubicBezTo>
                  <a:cubicBezTo>
                    <a:pt x="2825" y="1553"/>
                    <a:pt x="2840" y="1540"/>
                    <a:pt x="2853" y="1530"/>
                  </a:cubicBezTo>
                  <a:cubicBezTo>
                    <a:pt x="2854" y="1530"/>
                    <a:pt x="2854" y="1530"/>
                    <a:pt x="2854" y="1530"/>
                  </a:cubicBezTo>
                  <a:cubicBezTo>
                    <a:pt x="2865" y="1521"/>
                    <a:pt x="2873" y="1515"/>
                    <a:pt x="2879" y="1510"/>
                  </a:cubicBezTo>
                  <a:cubicBezTo>
                    <a:pt x="2893" y="1504"/>
                    <a:pt x="2958" y="1524"/>
                    <a:pt x="2968" y="1548"/>
                  </a:cubicBezTo>
                  <a:cubicBezTo>
                    <a:pt x="2979" y="1572"/>
                    <a:pt x="3020" y="1610"/>
                    <a:pt x="3007" y="1622"/>
                  </a:cubicBezTo>
                  <a:close/>
                  <a:moveTo>
                    <a:pt x="1907" y="1804"/>
                  </a:moveTo>
                  <a:cubicBezTo>
                    <a:pt x="1913" y="1804"/>
                    <a:pt x="1913" y="1804"/>
                    <a:pt x="1913" y="1804"/>
                  </a:cubicBezTo>
                  <a:cubicBezTo>
                    <a:pt x="1915" y="1788"/>
                    <a:pt x="1914" y="1772"/>
                    <a:pt x="1904" y="1768"/>
                  </a:cubicBezTo>
                  <a:cubicBezTo>
                    <a:pt x="1891" y="1763"/>
                    <a:pt x="1897" y="1741"/>
                    <a:pt x="1909" y="1722"/>
                  </a:cubicBezTo>
                  <a:cubicBezTo>
                    <a:pt x="1905" y="1722"/>
                    <a:pt x="1905" y="1722"/>
                    <a:pt x="1905" y="1722"/>
                  </a:cubicBezTo>
                  <a:cubicBezTo>
                    <a:pt x="1911" y="1712"/>
                    <a:pt x="1919" y="1703"/>
                    <a:pt x="1926" y="1697"/>
                  </a:cubicBezTo>
                  <a:cubicBezTo>
                    <a:pt x="1934" y="1691"/>
                    <a:pt x="1943" y="1680"/>
                    <a:pt x="1952" y="1667"/>
                  </a:cubicBezTo>
                  <a:cubicBezTo>
                    <a:pt x="1956" y="1667"/>
                    <a:pt x="1956" y="1667"/>
                    <a:pt x="1956" y="1667"/>
                  </a:cubicBezTo>
                  <a:cubicBezTo>
                    <a:pt x="1971" y="1647"/>
                    <a:pt x="1986" y="1620"/>
                    <a:pt x="1999" y="1593"/>
                  </a:cubicBezTo>
                  <a:cubicBezTo>
                    <a:pt x="2001" y="1590"/>
                    <a:pt x="2003" y="1588"/>
                    <a:pt x="2004" y="1585"/>
                  </a:cubicBezTo>
                  <a:cubicBezTo>
                    <a:pt x="2000" y="1585"/>
                    <a:pt x="2000" y="1585"/>
                    <a:pt x="2000" y="1585"/>
                  </a:cubicBezTo>
                  <a:cubicBezTo>
                    <a:pt x="2020" y="1555"/>
                    <a:pt x="2044" y="1552"/>
                    <a:pt x="2060" y="1556"/>
                  </a:cubicBezTo>
                  <a:cubicBezTo>
                    <a:pt x="2077" y="1560"/>
                    <a:pt x="2116" y="1635"/>
                    <a:pt x="2127" y="1660"/>
                  </a:cubicBezTo>
                  <a:cubicBezTo>
                    <a:pt x="2134" y="1677"/>
                    <a:pt x="2152" y="1667"/>
                    <a:pt x="2168" y="1656"/>
                  </a:cubicBezTo>
                  <a:cubicBezTo>
                    <a:pt x="2178" y="1650"/>
                    <a:pt x="2187" y="1643"/>
                    <a:pt x="2193" y="1639"/>
                  </a:cubicBezTo>
                  <a:cubicBezTo>
                    <a:pt x="2207" y="1631"/>
                    <a:pt x="2228" y="1606"/>
                    <a:pt x="2232" y="1585"/>
                  </a:cubicBezTo>
                  <a:cubicBezTo>
                    <a:pt x="2232" y="1585"/>
                    <a:pt x="2232" y="1585"/>
                    <a:pt x="2232" y="1585"/>
                  </a:cubicBezTo>
                  <a:cubicBezTo>
                    <a:pt x="2227" y="1585"/>
                    <a:pt x="2227" y="1585"/>
                    <a:pt x="2227" y="1585"/>
                  </a:cubicBezTo>
                  <a:cubicBezTo>
                    <a:pt x="2234" y="1567"/>
                    <a:pt x="2263" y="1556"/>
                    <a:pt x="2296" y="1556"/>
                  </a:cubicBezTo>
                  <a:cubicBezTo>
                    <a:pt x="2321" y="1556"/>
                    <a:pt x="2312" y="1573"/>
                    <a:pt x="2295" y="1586"/>
                  </a:cubicBezTo>
                  <a:cubicBezTo>
                    <a:pt x="2290" y="1589"/>
                    <a:pt x="2286" y="1592"/>
                    <a:pt x="2281" y="1593"/>
                  </a:cubicBezTo>
                  <a:cubicBezTo>
                    <a:pt x="2277" y="1595"/>
                    <a:pt x="2274" y="1597"/>
                    <a:pt x="2272" y="1599"/>
                  </a:cubicBezTo>
                  <a:cubicBezTo>
                    <a:pt x="2252" y="1608"/>
                    <a:pt x="2266" y="1623"/>
                    <a:pt x="2306" y="1639"/>
                  </a:cubicBezTo>
                  <a:cubicBezTo>
                    <a:pt x="2348" y="1656"/>
                    <a:pt x="2387" y="1702"/>
                    <a:pt x="2433" y="1731"/>
                  </a:cubicBezTo>
                  <a:cubicBezTo>
                    <a:pt x="2479" y="1760"/>
                    <a:pt x="2486" y="1818"/>
                    <a:pt x="2458" y="1826"/>
                  </a:cubicBezTo>
                  <a:cubicBezTo>
                    <a:pt x="2429" y="1835"/>
                    <a:pt x="2345" y="1843"/>
                    <a:pt x="2313" y="1839"/>
                  </a:cubicBezTo>
                  <a:cubicBezTo>
                    <a:pt x="2292" y="1836"/>
                    <a:pt x="2268" y="1818"/>
                    <a:pt x="2240" y="1804"/>
                  </a:cubicBezTo>
                  <a:cubicBezTo>
                    <a:pt x="2255" y="1804"/>
                    <a:pt x="2255" y="1804"/>
                    <a:pt x="2255" y="1804"/>
                  </a:cubicBezTo>
                  <a:cubicBezTo>
                    <a:pt x="2239" y="1796"/>
                    <a:pt x="2222" y="1788"/>
                    <a:pt x="2204" y="1785"/>
                  </a:cubicBezTo>
                  <a:cubicBezTo>
                    <a:pt x="2166" y="1778"/>
                    <a:pt x="2123" y="1780"/>
                    <a:pt x="2098" y="1796"/>
                  </a:cubicBezTo>
                  <a:cubicBezTo>
                    <a:pt x="2089" y="1801"/>
                    <a:pt x="2082" y="1806"/>
                    <a:pt x="2077" y="1814"/>
                  </a:cubicBezTo>
                  <a:cubicBezTo>
                    <a:pt x="2060" y="1843"/>
                    <a:pt x="1996" y="1831"/>
                    <a:pt x="1968" y="1831"/>
                  </a:cubicBezTo>
                  <a:cubicBezTo>
                    <a:pt x="1940" y="1831"/>
                    <a:pt x="1905" y="1872"/>
                    <a:pt x="1898" y="1856"/>
                  </a:cubicBezTo>
                  <a:cubicBezTo>
                    <a:pt x="1898" y="1856"/>
                    <a:pt x="1906" y="1828"/>
                    <a:pt x="1907" y="1804"/>
                  </a:cubicBezTo>
                  <a:close/>
                  <a:moveTo>
                    <a:pt x="2074" y="3863"/>
                  </a:moveTo>
                  <a:cubicBezTo>
                    <a:pt x="2076" y="3853"/>
                    <a:pt x="2078" y="3844"/>
                    <a:pt x="2081" y="3840"/>
                  </a:cubicBezTo>
                  <a:cubicBezTo>
                    <a:pt x="2082" y="3837"/>
                    <a:pt x="2084" y="3835"/>
                    <a:pt x="2086" y="3833"/>
                  </a:cubicBezTo>
                  <a:cubicBezTo>
                    <a:pt x="2107" y="3822"/>
                    <a:pt x="2147" y="3821"/>
                    <a:pt x="2155" y="3835"/>
                  </a:cubicBezTo>
                  <a:cubicBezTo>
                    <a:pt x="2169" y="3862"/>
                    <a:pt x="2135" y="3938"/>
                    <a:pt x="2105" y="3962"/>
                  </a:cubicBezTo>
                  <a:cubicBezTo>
                    <a:pt x="2100" y="3964"/>
                    <a:pt x="2095" y="3965"/>
                    <a:pt x="2091" y="3964"/>
                  </a:cubicBezTo>
                  <a:cubicBezTo>
                    <a:pt x="2077" y="3961"/>
                    <a:pt x="2072" y="3941"/>
                    <a:pt x="2071" y="3918"/>
                  </a:cubicBezTo>
                  <a:cubicBezTo>
                    <a:pt x="2064" y="3918"/>
                    <a:pt x="2064" y="3918"/>
                    <a:pt x="2064" y="3918"/>
                  </a:cubicBezTo>
                  <a:cubicBezTo>
                    <a:pt x="2063" y="3899"/>
                    <a:pt x="2065" y="3878"/>
                    <a:pt x="2068" y="3863"/>
                  </a:cubicBezTo>
                  <a:lnTo>
                    <a:pt x="2074" y="3863"/>
                  </a:lnTo>
                  <a:close/>
                  <a:moveTo>
                    <a:pt x="2067" y="899"/>
                  </a:moveTo>
                  <a:cubicBezTo>
                    <a:pt x="2039" y="891"/>
                    <a:pt x="2011" y="871"/>
                    <a:pt x="2018" y="849"/>
                  </a:cubicBezTo>
                  <a:cubicBezTo>
                    <a:pt x="2018" y="847"/>
                    <a:pt x="2019" y="845"/>
                    <a:pt x="2020" y="844"/>
                  </a:cubicBezTo>
                  <a:cubicBezTo>
                    <a:pt x="2024" y="844"/>
                    <a:pt x="2024" y="844"/>
                    <a:pt x="2024" y="844"/>
                  </a:cubicBezTo>
                  <a:cubicBezTo>
                    <a:pt x="2027" y="837"/>
                    <a:pt x="2031" y="832"/>
                    <a:pt x="2035" y="828"/>
                  </a:cubicBezTo>
                  <a:cubicBezTo>
                    <a:pt x="2068" y="816"/>
                    <a:pt x="2130" y="867"/>
                    <a:pt x="2116" y="890"/>
                  </a:cubicBezTo>
                  <a:cubicBezTo>
                    <a:pt x="2114" y="894"/>
                    <a:pt x="2110" y="897"/>
                    <a:pt x="2106" y="899"/>
                  </a:cubicBezTo>
                  <a:lnTo>
                    <a:pt x="2067" y="899"/>
                  </a:ln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44" name="Freeform 23">
              <a:extLst>
                <a:ext uri="{FF2B5EF4-FFF2-40B4-BE49-F238E27FC236}">
                  <a16:creationId xmlns:a16="http://schemas.microsoft.com/office/drawing/2014/main" id="{8B766593-8B54-41CE-B2C3-8712E0F71C70}"/>
                </a:ext>
              </a:extLst>
            </p:cNvPr>
            <p:cNvSpPr>
              <a:spLocks/>
            </p:cNvSpPr>
            <p:nvPr/>
          </p:nvSpPr>
          <p:spPr bwMode="auto">
            <a:xfrm>
              <a:off x="5718175" y="2051050"/>
              <a:ext cx="422275" cy="207963"/>
            </a:xfrm>
            <a:custGeom>
              <a:avLst/>
              <a:gdLst>
                <a:gd name="T0" fmla="*/ 21 w 745"/>
                <a:gd name="T1" fmla="*/ 296 h 367"/>
                <a:gd name="T2" fmla="*/ 126 w 745"/>
                <a:gd name="T3" fmla="*/ 334 h 367"/>
                <a:gd name="T4" fmla="*/ 238 w 745"/>
                <a:gd name="T5" fmla="*/ 345 h 367"/>
                <a:gd name="T6" fmla="*/ 252 w 745"/>
                <a:gd name="T7" fmla="*/ 334 h 367"/>
                <a:gd name="T8" fmla="*/ 262 w 745"/>
                <a:gd name="T9" fmla="*/ 301 h 367"/>
                <a:gd name="T10" fmla="*/ 254 w 745"/>
                <a:gd name="T11" fmla="*/ 301 h 367"/>
                <a:gd name="T12" fmla="*/ 232 w 745"/>
                <a:gd name="T13" fmla="*/ 267 h 367"/>
                <a:gd name="T14" fmla="*/ 217 w 745"/>
                <a:gd name="T15" fmla="*/ 246 h 367"/>
                <a:gd name="T16" fmla="*/ 224 w 745"/>
                <a:gd name="T17" fmla="*/ 246 h 367"/>
                <a:gd name="T18" fmla="*/ 256 w 745"/>
                <a:gd name="T19" fmla="*/ 197 h 367"/>
                <a:gd name="T20" fmla="*/ 301 w 745"/>
                <a:gd name="T21" fmla="*/ 167 h 367"/>
                <a:gd name="T22" fmla="*/ 397 w 745"/>
                <a:gd name="T23" fmla="*/ 126 h 367"/>
                <a:gd name="T24" fmla="*/ 612 w 745"/>
                <a:gd name="T25" fmla="*/ 126 h 367"/>
                <a:gd name="T26" fmla="*/ 671 w 745"/>
                <a:gd name="T27" fmla="*/ 109 h 367"/>
                <a:gd name="T28" fmla="*/ 671 w 745"/>
                <a:gd name="T29" fmla="*/ 109 h 367"/>
                <a:gd name="T30" fmla="*/ 742 w 745"/>
                <a:gd name="T31" fmla="*/ 39 h 367"/>
                <a:gd name="T32" fmla="*/ 744 w 745"/>
                <a:gd name="T33" fmla="*/ 26 h 367"/>
                <a:gd name="T34" fmla="*/ 735 w 745"/>
                <a:gd name="T35" fmla="*/ 26 h 367"/>
                <a:gd name="T36" fmla="*/ 658 w 745"/>
                <a:gd name="T37" fmla="*/ 26 h 367"/>
                <a:gd name="T38" fmla="*/ 653 w 745"/>
                <a:gd name="T39" fmla="*/ 31 h 367"/>
                <a:gd name="T40" fmla="*/ 520 w 745"/>
                <a:gd name="T41" fmla="*/ 39 h 367"/>
                <a:gd name="T42" fmla="*/ 295 w 745"/>
                <a:gd name="T43" fmla="*/ 72 h 367"/>
                <a:gd name="T44" fmla="*/ 270 w 745"/>
                <a:gd name="T45" fmla="*/ 82 h 367"/>
                <a:gd name="T46" fmla="*/ 190 w 745"/>
                <a:gd name="T47" fmla="*/ 151 h 367"/>
                <a:gd name="T48" fmla="*/ 165 w 745"/>
                <a:gd name="T49" fmla="*/ 164 h 367"/>
                <a:gd name="T50" fmla="*/ 164 w 745"/>
                <a:gd name="T51" fmla="*/ 164 h 367"/>
                <a:gd name="T52" fmla="*/ 55 w 745"/>
                <a:gd name="T53" fmla="*/ 222 h 367"/>
                <a:gd name="T54" fmla="*/ 52 w 745"/>
                <a:gd name="T55" fmla="*/ 224 h 367"/>
                <a:gd name="T56" fmla="*/ 49 w 745"/>
                <a:gd name="T57" fmla="*/ 226 h 367"/>
                <a:gd name="T58" fmla="*/ 21 w 745"/>
                <a:gd name="T59" fmla="*/ 296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45" h="367">
                  <a:moveTo>
                    <a:pt x="21" y="296"/>
                  </a:moveTo>
                  <a:cubicBezTo>
                    <a:pt x="42" y="305"/>
                    <a:pt x="87" y="309"/>
                    <a:pt x="126" y="334"/>
                  </a:cubicBezTo>
                  <a:cubicBezTo>
                    <a:pt x="161" y="357"/>
                    <a:pt x="210" y="367"/>
                    <a:pt x="238" y="345"/>
                  </a:cubicBezTo>
                  <a:cubicBezTo>
                    <a:pt x="243" y="342"/>
                    <a:pt x="248" y="339"/>
                    <a:pt x="252" y="334"/>
                  </a:cubicBezTo>
                  <a:cubicBezTo>
                    <a:pt x="261" y="324"/>
                    <a:pt x="263" y="312"/>
                    <a:pt x="262" y="301"/>
                  </a:cubicBezTo>
                  <a:cubicBezTo>
                    <a:pt x="254" y="301"/>
                    <a:pt x="254" y="301"/>
                    <a:pt x="254" y="301"/>
                  </a:cubicBezTo>
                  <a:cubicBezTo>
                    <a:pt x="252" y="284"/>
                    <a:pt x="242" y="270"/>
                    <a:pt x="232" y="267"/>
                  </a:cubicBezTo>
                  <a:cubicBezTo>
                    <a:pt x="224" y="265"/>
                    <a:pt x="217" y="257"/>
                    <a:pt x="217" y="246"/>
                  </a:cubicBezTo>
                  <a:cubicBezTo>
                    <a:pt x="224" y="246"/>
                    <a:pt x="224" y="246"/>
                    <a:pt x="224" y="246"/>
                  </a:cubicBezTo>
                  <a:cubicBezTo>
                    <a:pt x="222" y="233"/>
                    <a:pt x="229" y="214"/>
                    <a:pt x="256" y="197"/>
                  </a:cubicBezTo>
                  <a:cubicBezTo>
                    <a:pt x="271" y="187"/>
                    <a:pt x="286" y="177"/>
                    <a:pt x="301" y="167"/>
                  </a:cubicBezTo>
                  <a:cubicBezTo>
                    <a:pt x="332" y="148"/>
                    <a:pt x="364" y="131"/>
                    <a:pt x="397" y="126"/>
                  </a:cubicBezTo>
                  <a:cubicBezTo>
                    <a:pt x="450" y="118"/>
                    <a:pt x="570" y="113"/>
                    <a:pt x="612" y="126"/>
                  </a:cubicBezTo>
                  <a:cubicBezTo>
                    <a:pt x="630" y="131"/>
                    <a:pt x="651" y="122"/>
                    <a:pt x="671" y="109"/>
                  </a:cubicBezTo>
                  <a:cubicBezTo>
                    <a:pt x="671" y="109"/>
                    <a:pt x="671" y="109"/>
                    <a:pt x="671" y="109"/>
                  </a:cubicBezTo>
                  <a:cubicBezTo>
                    <a:pt x="702" y="90"/>
                    <a:pt x="731" y="57"/>
                    <a:pt x="742" y="39"/>
                  </a:cubicBezTo>
                  <a:cubicBezTo>
                    <a:pt x="745" y="34"/>
                    <a:pt x="745" y="30"/>
                    <a:pt x="744" y="26"/>
                  </a:cubicBezTo>
                  <a:cubicBezTo>
                    <a:pt x="735" y="26"/>
                    <a:pt x="735" y="26"/>
                    <a:pt x="735" y="26"/>
                  </a:cubicBezTo>
                  <a:cubicBezTo>
                    <a:pt x="724" y="8"/>
                    <a:pt x="675" y="0"/>
                    <a:pt x="658" y="26"/>
                  </a:cubicBezTo>
                  <a:cubicBezTo>
                    <a:pt x="657" y="28"/>
                    <a:pt x="654" y="29"/>
                    <a:pt x="653" y="31"/>
                  </a:cubicBezTo>
                  <a:cubicBezTo>
                    <a:pt x="619" y="52"/>
                    <a:pt x="539" y="46"/>
                    <a:pt x="520" y="39"/>
                  </a:cubicBezTo>
                  <a:cubicBezTo>
                    <a:pt x="499" y="30"/>
                    <a:pt x="330" y="72"/>
                    <a:pt x="295" y="72"/>
                  </a:cubicBezTo>
                  <a:cubicBezTo>
                    <a:pt x="285" y="72"/>
                    <a:pt x="277" y="76"/>
                    <a:pt x="270" y="82"/>
                  </a:cubicBezTo>
                  <a:cubicBezTo>
                    <a:pt x="246" y="95"/>
                    <a:pt x="229" y="131"/>
                    <a:pt x="190" y="151"/>
                  </a:cubicBezTo>
                  <a:cubicBezTo>
                    <a:pt x="182" y="155"/>
                    <a:pt x="174" y="159"/>
                    <a:pt x="165" y="164"/>
                  </a:cubicBezTo>
                  <a:cubicBezTo>
                    <a:pt x="164" y="164"/>
                    <a:pt x="164" y="164"/>
                    <a:pt x="164" y="164"/>
                  </a:cubicBezTo>
                  <a:cubicBezTo>
                    <a:pt x="121" y="186"/>
                    <a:pt x="75" y="212"/>
                    <a:pt x="55" y="222"/>
                  </a:cubicBezTo>
                  <a:cubicBezTo>
                    <a:pt x="54" y="222"/>
                    <a:pt x="53" y="223"/>
                    <a:pt x="52" y="224"/>
                  </a:cubicBezTo>
                  <a:cubicBezTo>
                    <a:pt x="51" y="225"/>
                    <a:pt x="50" y="225"/>
                    <a:pt x="49" y="226"/>
                  </a:cubicBezTo>
                  <a:cubicBezTo>
                    <a:pt x="24" y="238"/>
                    <a:pt x="0" y="288"/>
                    <a:pt x="21" y="296"/>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45" name="Freeform 24">
              <a:extLst>
                <a:ext uri="{FF2B5EF4-FFF2-40B4-BE49-F238E27FC236}">
                  <a16:creationId xmlns:a16="http://schemas.microsoft.com/office/drawing/2014/main" id="{0A8C7C86-EDE6-46CD-AE28-AA89A69860E5}"/>
                </a:ext>
              </a:extLst>
            </p:cNvPr>
            <p:cNvSpPr>
              <a:spLocks/>
            </p:cNvSpPr>
            <p:nvPr/>
          </p:nvSpPr>
          <p:spPr bwMode="auto">
            <a:xfrm>
              <a:off x="7559675" y="3038475"/>
              <a:ext cx="306387" cy="296863"/>
            </a:xfrm>
            <a:custGeom>
              <a:avLst/>
              <a:gdLst>
                <a:gd name="T0" fmla="*/ 376 w 539"/>
                <a:gd name="T1" fmla="*/ 247 h 523"/>
                <a:gd name="T2" fmla="*/ 374 w 539"/>
                <a:gd name="T3" fmla="*/ 248 h 523"/>
                <a:gd name="T4" fmla="*/ 290 w 539"/>
                <a:gd name="T5" fmla="*/ 286 h 523"/>
                <a:gd name="T6" fmla="*/ 258 w 539"/>
                <a:gd name="T7" fmla="*/ 311 h 523"/>
                <a:gd name="T8" fmla="*/ 121 w 539"/>
                <a:gd name="T9" fmla="*/ 311 h 523"/>
                <a:gd name="T10" fmla="*/ 61 w 539"/>
                <a:gd name="T11" fmla="*/ 373 h 523"/>
                <a:gd name="T12" fmla="*/ 18 w 539"/>
                <a:gd name="T13" fmla="*/ 390 h 523"/>
                <a:gd name="T14" fmla="*/ 4 w 539"/>
                <a:gd name="T15" fmla="*/ 427 h 523"/>
                <a:gd name="T16" fmla="*/ 61 w 539"/>
                <a:gd name="T17" fmla="*/ 523 h 523"/>
                <a:gd name="T18" fmla="*/ 89 w 539"/>
                <a:gd name="T19" fmla="*/ 512 h 523"/>
                <a:gd name="T20" fmla="*/ 112 w 539"/>
                <a:gd name="T21" fmla="*/ 485 h 523"/>
                <a:gd name="T22" fmla="*/ 107 w 539"/>
                <a:gd name="T23" fmla="*/ 485 h 523"/>
                <a:gd name="T24" fmla="*/ 110 w 539"/>
                <a:gd name="T25" fmla="*/ 460 h 523"/>
                <a:gd name="T26" fmla="*/ 184 w 539"/>
                <a:gd name="T27" fmla="*/ 456 h 523"/>
                <a:gd name="T28" fmla="*/ 216 w 539"/>
                <a:gd name="T29" fmla="*/ 430 h 523"/>
                <a:gd name="T30" fmla="*/ 220 w 539"/>
                <a:gd name="T31" fmla="*/ 430 h 523"/>
                <a:gd name="T32" fmla="*/ 237 w 539"/>
                <a:gd name="T33" fmla="*/ 394 h 523"/>
                <a:gd name="T34" fmla="*/ 262 w 539"/>
                <a:gd name="T35" fmla="*/ 419 h 523"/>
                <a:gd name="T36" fmla="*/ 303 w 539"/>
                <a:gd name="T37" fmla="*/ 413 h 523"/>
                <a:gd name="T38" fmla="*/ 324 w 539"/>
                <a:gd name="T39" fmla="*/ 381 h 523"/>
                <a:gd name="T40" fmla="*/ 328 w 539"/>
                <a:gd name="T41" fmla="*/ 376 h 523"/>
                <a:gd name="T42" fmla="*/ 409 w 539"/>
                <a:gd name="T43" fmla="*/ 340 h 523"/>
                <a:gd name="T44" fmla="*/ 482 w 539"/>
                <a:gd name="T45" fmla="*/ 293 h 523"/>
                <a:gd name="T46" fmla="*/ 485 w 539"/>
                <a:gd name="T47" fmla="*/ 293 h 523"/>
                <a:gd name="T48" fmla="*/ 490 w 539"/>
                <a:gd name="T49" fmla="*/ 286 h 523"/>
                <a:gd name="T50" fmla="*/ 494 w 539"/>
                <a:gd name="T51" fmla="*/ 211 h 523"/>
                <a:gd name="T52" fmla="*/ 488 w 539"/>
                <a:gd name="T53" fmla="*/ 211 h 523"/>
                <a:gd name="T54" fmla="*/ 501 w 539"/>
                <a:gd name="T55" fmla="*/ 169 h 523"/>
                <a:gd name="T56" fmla="*/ 524 w 539"/>
                <a:gd name="T57" fmla="*/ 156 h 523"/>
                <a:gd name="T58" fmla="*/ 527 w 539"/>
                <a:gd name="T59" fmla="*/ 156 h 523"/>
                <a:gd name="T60" fmla="*/ 522 w 539"/>
                <a:gd name="T61" fmla="*/ 99 h 523"/>
                <a:gd name="T62" fmla="*/ 511 w 539"/>
                <a:gd name="T63" fmla="*/ 73 h 523"/>
                <a:gd name="T64" fmla="*/ 503 w 539"/>
                <a:gd name="T65" fmla="*/ 73 h 523"/>
                <a:gd name="T66" fmla="*/ 481 w 539"/>
                <a:gd name="T67" fmla="*/ 18 h 523"/>
                <a:gd name="T68" fmla="*/ 490 w 539"/>
                <a:gd name="T69" fmla="*/ 18 h 523"/>
                <a:gd name="T70" fmla="*/ 458 w 539"/>
                <a:gd name="T71" fmla="*/ 11 h 523"/>
                <a:gd name="T72" fmla="*/ 457 w 539"/>
                <a:gd name="T73" fmla="*/ 13 h 523"/>
                <a:gd name="T74" fmla="*/ 452 w 539"/>
                <a:gd name="T75" fmla="*/ 15 h 523"/>
                <a:gd name="T76" fmla="*/ 420 w 539"/>
                <a:gd name="T77" fmla="*/ 157 h 523"/>
                <a:gd name="T78" fmla="*/ 376 w 539"/>
                <a:gd name="T79" fmla="*/ 247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9" h="523">
                  <a:moveTo>
                    <a:pt x="376" y="247"/>
                  </a:moveTo>
                  <a:cubicBezTo>
                    <a:pt x="375" y="248"/>
                    <a:pt x="374" y="248"/>
                    <a:pt x="374" y="248"/>
                  </a:cubicBezTo>
                  <a:cubicBezTo>
                    <a:pt x="363" y="248"/>
                    <a:pt x="320" y="267"/>
                    <a:pt x="290" y="286"/>
                  </a:cubicBezTo>
                  <a:cubicBezTo>
                    <a:pt x="276" y="295"/>
                    <a:pt x="265" y="303"/>
                    <a:pt x="258" y="311"/>
                  </a:cubicBezTo>
                  <a:cubicBezTo>
                    <a:pt x="237" y="336"/>
                    <a:pt x="135" y="290"/>
                    <a:pt x="121" y="311"/>
                  </a:cubicBezTo>
                  <a:cubicBezTo>
                    <a:pt x="107" y="332"/>
                    <a:pt x="79" y="356"/>
                    <a:pt x="61" y="373"/>
                  </a:cubicBezTo>
                  <a:cubicBezTo>
                    <a:pt x="48" y="379"/>
                    <a:pt x="29" y="380"/>
                    <a:pt x="18" y="390"/>
                  </a:cubicBezTo>
                  <a:cubicBezTo>
                    <a:pt x="7" y="395"/>
                    <a:pt x="0" y="405"/>
                    <a:pt x="4" y="427"/>
                  </a:cubicBezTo>
                  <a:cubicBezTo>
                    <a:pt x="15" y="477"/>
                    <a:pt x="40" y="523"/>
                    <a:pt x="61" y="523"/>
                  </a:cubicBezTo>
                  <a:cubicBezTo>
                    <a:pt x="70" y="523"/>
                    <a:pt x="80" y="520"/>
                    <a:pt x="89" y="512"/>
                  </a:cubicBezTo>
                  <a:cubicBezTo>
                    <a:pt x="98" y="507"/>
                    <a:pt x="107" y="499"/>
                    <a:pt x="112" y="485"/>
                  </a:cubicBezTo>
                  <a:cubicBezTo>
                    <a:pt x="107" y="485"/>
                    <a:pt x="107" y="485"/>
                    <a:pt x="107" y="485"/>
                  </a:cubicBezTo>
                  <a:cubicBezTo>
                    <a:pt x="109" y="478"/>
                    <a:pt x="110" y="470"/>
                    <a:pt x="110" y="460"/>
                  </a:cubicBezTo>
                  <a:cubicBezTo>
                    <a:pt x="110" y="415"/>
                    <a:pt x="159" y="460"/>
                    <a:pt x="184" y="456"/>
                  </a:cubicBezTo>
                  <a:cubicBezTo>
                    <a:pt x="198" y="454"/>
                    <a:pt x="208" y="444"/>
                    <a:pt x="216" y="430"/>
                  </a:cubicBezTo>
                  <a:cubicBezTo>
                    <a:pt x="220" y="430"/>
                    <a:pt x="220" y="430"/>
                    <a:pt x="220" y="430"/>
                  </a:cubicBezTo>
                  <a:cubicBezTo>
                    <a:pt x="227" y="420"/>
                    <a:pt x="232" y="408"/>
                    <a:pt x="237" y="394"/>
                  </a:cubicBezTo>
                  <a:cubicBezTo>
                    <a:pt x="239" y="403"/>
                    <a:pt x="245" y="414"/>
                    <a:pt x="262" y="419"/>
                  </a:cubicBezTo>
                  <a:cubicBezTo>
                    <a:pt x="281" y="425"/>
                    <a:pt x="294" y="421"/>
                    <a:pt x="303" y="413"/>
                  </a:cubicBezTo>
                  <a:cubicBezTo>
                    <a:pt x="318" y="406"/>
                    <a:pt x="324" y="389"/>
                    <a:pt x="324" y="381"/>
                  </a:cubicBezTo>
                  <a:cubicBezTo>
                    <a:pt x="324" y="380"/>
                    <a:pt x="326" y="378"/>
                    <a:pt x="328" y="376"/>
                  </a:cubicBezTo>
                  <a:cubicBezTo>
                    <a:pt x="350" y="364"/>
                    <a:pt x="398" y="350"/>
                    <a:pt x="409" y="340"/>
                  </a:cubicBezTo>
                  <a:cubicBezTo>
                    <a:pt x="423" y="328"/>
                    <a:pt x="473" y="309"/>
                    <a:pt x="482" y="293"/>
                  </a:cubicBezTo>
                  <a:cubicBezTo>
                    <a:pt x="485" y="293"/>
                    <a:pt x="485" y="293"/>
                    <a:pt x="485" y="293"/>
                  </a:cubicBezTo>
                  <a:cubicBezTo>
                    <a:pt x="488" y="290"/>
                    <a:pt x="490" y="288"/>
                    <a:pt x="490" y="286"/>
                  </a:cubicBezTo>
                  <a:cubicBezTo>
                    <a:pt x="492" y="276"/>
                    <a:pt x="492" y="241"/>
                    <a:pt x="494" y="211"/>
                  </a:cubicBezTo>
                  <a:cubicBezTo>
                    <a:pt x="488" y="211"/>
                    <a:pt x="488" y="211"/>
                    <a:pt x="488" y="211"/>
                  </a:cubicBezTo>
                  <a:cubicBezTo>
                    <a:pt x="490" y="190"/>
                    <a:pt x="494" y="173"/>
                    <a:pt x="501" y="169"/>
                  </a:cubicBezTo>
                  <a:cubicBezTo>
                    <a:pt x="509" y="165"/>
                    <a:pt x="519" y="163"/>
                    <a:pt x="524" y="156"/>
                  </a:cubicBezTo>
                  <a:cubicBezTo>
                    <a:pt x="527" y="156"/>
                    <a:pt x="527" y="156"/>
                    <a:pt x="527" y="156"/>
                  </a:cubicBezTo>
                  <a:cubicBezTo>
                    <a:pt x="536" y="149"/>
                    <a:pt x="539" y="135"/>
                    <a:pt x="522" y="99"/>
                  </a:cubicBezTo>
                  <a:cubicBezTo>
                    <a:pt x="517" y="90"/>
                    <a:pt x="514" y="82"/>
                    <a:pt x="511" y="73"/>
                  </a:cubicBezTo>
                  <a:cubicBezTo>
                    <a:pt x="503" y="73"/>
                    <a:pt x="503" y="73"/>
                    <a:pt x="503" y="73"/>
                  </a:cubicBezTo>
                  <a:cubicBezTo>
                    <a:pt x="494" y="50"/>
                    <a:pt x="488" y="30"/>
                    <a:pt x="481" y="18"/>
                  </a:cubicBezTo>
                  <a:cubicBezTo>
                    <a:pt x="490" y="18"/>
                    <a:pt x="490" y="18"/>
                    <a:pt x="490" y="18"/>
                  </a:cubicBezTo>
                  <a:cubicBezTo>
                    <a:pt x="482" y="5"/>
                    <a:pt x="474" y="0"/>
                    <a:pt x="458" y="11"/>
                  </a:cubicBezTo>
                  <a:cubicBezTo>
                    <a:pt x="458" y="12"/>
                    <a:pt x="457" y="12"/>
                    <a:pt x="457" y="13"/>
                  </a:cubicBezTo>
                  <a:cubicBezTo>
                    <a:pt x="455" y="14"/>
                    <a:pt x="454" y="14"/>
                    <a:pt x="452" y="15"/>
                  </a:cubicBezTo>
                  <a:cubicBezTo>
                    <a:pt x="426" y="34"/>
                    <a:pt x="441" y="107"/>
                    <a:pt x="420" y="157"/>
                  </a:cubicBezTo>
                  <a:cubicBezTo>
                    <a:pt x="403" y="197"/>
                    <a:pt x="388" y="235"/>
                    <a:pt x="376" y="247"/>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46" name="Freeform 25">
              <a:extLst>
                <a:ext uri="{FF2B5EF4-FFF2-40B4-BE49-F238E27FC236}">
                  <a16:creationId xmlns:a16="http://schemas.microsoft.com/office/drawing/2014/main" id="{CC42DA3F-5A5F-411B-8148-E0FFF298365D}"/>
                </a:ext>
              </a:extLst>
            </p:cNvPr>
            <p:cNvSpPr>
              <a:spLocks/>
            </p:cNvSpPr>
            <p:nvPr/>
          </p:nvSpPr>
          <p:spPr bwMode="auto">
            <a:xfrm>
              <a:off x="6992938" y="4365625"/>
              <a:ext cx="228600" cy="92075"/>
            </a:xfrm>
            <a:custGeom>
              <a:avLst/>
              <a:gdLst>
                <a:gd name="T0" fmla="*/ 389 w 402"/>
                <a:gd name="T1" fmla="*/ 146 h 162"/>
                <a:gd name="T2" fmla="*/ 398 w 402"/>
                <a:gd name="T3" fmla="*/ 138 h 162"/>
                <a:gd name="T4" fmla="*/ 342 w 402"/>
                <a:gd name="T5" fmla="*/ 75 h 162"/>
                <a:gd name="T6" fmla="*/ 314 w 402"/>
                <a:gd name="T7" fmla="*/ 70 h 162"/>
                <a:gd name="T8" fmla="*/ 289 w 402"/>
                <a:gd name="T9" fmla="*/ 70 h 162"/>
                <a:gd name="T10" fmla="*/ 230 w 402"/>
                <a:gd name="T11" fmla="*/ 55 h 162"/>
                <a:gd name="T12" fmla="*/ 191 w 402"/>
                <a:gd name="T13" fmla="*/ 74 h 162"/>
                <a:gd name="T14" fmla="*/ 189 w 402"/>
                <a:gd name="T15" fmla="*/ 70 h 162"/>
                <a:gd name="T16" fmla="*/ 177 w 402"/>
                <a:gd name="T17" fmla="*/ 70 h 162"/>
                <a:gd name="T18" fmla="*/ 173 w 402"/>
                <a:gd name="T19" fmla="*/ 67 h 162"/>
                <a:gd name="T20" fmla="*/ 74 w 402"/>
                <a:gd name="T21" fmla="*/ 34 h 162"/>
                <a:gd name="T22" fmla="*/ 63 w 402"/>
                <a:gd name="T23" fmla="*/ 15 h 162"/>
                <a:gd name="T24" fmla="*/ 73 w 402"/>
                <a:gd name="T25" fmla="*/ 15 h 162"/>
                <a:gd name="T26" fmla="*/ 40 w 402"/>
                <a:gd name="T27" fmla="*/ 8 h 162"/>
                <a:gd name="T28" fmla="*/ 25 w 402"/>
                <a:gd name="T29" fmla="*/ 21 h 162"/>
                <a:gd name="T30" fmla="*/ 43 w 402"/>
                <a:gd name="T31" fmla="*/ 96 h 162"/>
                <a:gd name="T32" fmla="*/ 127 w 402"/>
                <a:gd name="T33" fmla="*/ 109 h 162"/>
                <a:gd name="T34" fmla="*/ 182 w 402"/>
                <a:gd name="T35" fmla="*/ 92 h 162"/>
                <a:gd name="T36" fmla="*/ 186 w 402"/>
                <a:gd name="T37" fmla="*/ 90 h 162"/>
                <a:gd name="T38" fmla="*/ 194 w 402"/>
                <a:gd name="T39" fmla="*/ 104 h 162"/>
                <a:gd name="T40" fmla="*/ 282 w 402"/>
                <a:gd name="T41" fmla="*/ 142 h 162"/>
                <a:gd name="T42" fmla="*/ 389 w 402"/>
                <a:gd name="T43" fmla="*/ 14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2" h="162">
                  <a:moveTo>
                    <a:pt x="389" y="146"/>
                  </a:moveTo>
                  <a:cubicBezTo>
                    <a:pt x="394" y="145"/>
                    <a:pt x="397" y="143"/>
                    <a:pt x="398" y="138"/>
                  </a:cubicBezTo>
                  <a:cubicBezTo>
                    <a:pt x="402" y="113"/>
                    <a:pt x="359" y="75"/>
                    <a:pt x="342" y="75"/>
                  </a:cubicBezTo>
                  <a:cubicBezTo>
                    <a:pt x="337" y="75"/>
                    <a:pt x="326" y="73"/>
                    <a:pt x="314" y="70"/>
                  </a:cubicBezTo>
                  <a:cubicBezTo>
                    <a:pt x="289" y="70"/>
                    <a:pt x="289" y="70"/>
                    <a:pt x="289" y="70"/>
                  </a:cubicBezTo>
                  <a:cubicBezTo>
                    <a:pt x="260" y="63"/>
                    <a:pt x="230" y="55"/>
                    <a:pt x="230" y="55"/>
                  </a:cubicBezTo>
                  <a:cubicBezTo>
                    <a:pt x="217" y="61"/>
                    <a:pt x="200" y="66"/>
                    <a:pt x="191" y="74"/>
                  </a:cubicBezTo>
                  <a:cubicBezTo>
                    <a:pt x="191" y="73"/>
                    <a:pt x="190" y="72"/>
                    <a:pt x="189" y="70"/>
                  </a:cubicBezTo>
                  <a:cubicBezTo>
                    <a:pt x="177" y="70"/>
                    <a:pt x="177" y="70"/>
                    <a:pt x="177" y="70"/>
                  </a:cubicBezTo>
                  <a:cubicBezTo>
                    <a:pt x="176" y="69"/>
                    <a:pt x="175" y="68"/>
                    <a:pt x="173" y="67"/>
                  </a:cubicBezTo>
                  <a:cubicBezTo>
                    <a:pt x="134" y="42"/>
                    <a:pt x="89" y="67"/>
                    <a:pt x="74" y="34"/>
                  </a:cubicBezTo>
                  <a:cubicBezTo>
                    <a:pt x="71" y="26"/>
                    <a:pt x="67" y="20"/>
                    <a:pt x="63" y="15"/>
                  </a:cubicBezTo>
                  <a:cubicBezTo>
                    <a:pt x="73" y="15"/>
                    <a:pt x="73" y="15"/>
                    <a:pt x="73" y="15"/>
                  </a:cubicBezTo>
                  <a:cubicBezTo>
                    <a:pt x="63" y="1"/>
                    <a:pt x="51" y="0"/>
                    <a:pt x="40" y="8"/>
                  </a:cubicBezTo>
                  <a:cubicBezTo>
                    <a:pt x="35" y="10"/>
                    <a:pt x="30" y="15"/>
                    <a:pt x="25" y="21"/>
                  </a:cubicBezTo>
                  <a:cubicBezTo>
                    <a:pt x="0" y="59"/>
                    <a:pt x="32" y="88"/>
                    <a:pt x="43" y="96"/>
                  </a:cubicBezTo>
                  <a:cubicBezTo>
                    <a:pt x="53" y="104"/>
                    <a:pt x="92" y="113"/>
                    <a:pt x="127" y="109"/>
                  </a:cubicBezTo>
                  <a:cubicBezTo>
                    <a:pt x="148" y="106"/>
                    <a:pt x="172" y="101"/>
                    <a:pt x="182" y="92"/>
                  </a:cubicBezTo>
                  <a:cubicBezTo>
                    <a:pt x="183" y="92"/>
                    <a:pt x="184" y="91"/>
                    <a:pt x="186" y="90"/>
                  </a:cubicBezTo>
                  <a:cubicBezTo>
                    <a:pt x="187" y="94"/>
                    <a:pt x="189" y="99"/>
                    <a:pt x="194" y="104"/>
                  </a:cubicBezTo>
                  <a:cubicBezTo>
                    <a:pt x="222" y="134"/>
                    <a:pt x="240" y="146"/>
                    <a:pt x="282" y="142"/>
                  </a:cubicBezTo>
                  <a:cubicBezTo>
                    <a:pt x="321" y="138"/>
                    <a:pt x="377" y="162"/>
                    <a:pt x="389" y="146"/>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47" name="Freeform 26">
              <a:extLst>
                <a:ext uri="{FF2B5EF4-FFF2-40B4-BE49-F238E27FC236}">
                  <a16:creationId xmlns:a16="http://schemas.microsoft.com/office/drawing/2014/main" id="{E78AFDEE-0B2C-4F01-8272-2F89D798485A}"/>
                </a:ext>
              </a:extLst>
            </p:cNvPr>
            <p:cNvSpPr>
              <a:spLocks/>
            </p:cNvSpPr>
            <p:nvPr/>
          </p:nvSpPr>
          <p:spPr bwMode="auto">
            <a:xfrm>
              <a:off x="7316788" y="4456113"/>
              <a:ext cx="38100" cy="44450"/>
            </a:xfrm>
            <a:custGeom>
              <a:avLst/>
              <a:gdLst>
                <a:gd name="T0" fmla="*/ 7 w 67"/>
                <a:gd name="T1" fmla="*/ 33 h 79"/>
                <a:gd name="T2" fmla="*/ 55 w 67"/>
                <a:gd name="T3" fmla="*/ 62 h 79"/>
                <a:gd name="T4" fmla="*/ 67 w 67"/>
                <a:gd name="T5" fmla="*/ 49 h 79"/>
                <a:gd name="T6" fmla="*/ 62 w 67"/>
                <a:gd name="T7" fmla="*/ 49 h 79"/>
                <a:gd name="T8" fmla="*/ 63 w 67"/>
                <a:gd name="T9" fmla="*/ 45 h 79"/>
                <a:gd name="T10" fmla="*/ 7 w 67"/>
                <a:gd name="T11" fmla="*/ 33 h 79"/>
              </a:gdLst>
              <a:ahLst/>
              <a:cxnLst>
                <a:cxn ang="0">
                  <a:pos x="T0" y="T1"/>
                </a:cxn>
                <a:cxn ang="0">
                  <a:pos x="T2" y="T3"/>
                </a:cxn>
                <a:cxn ang="0">
                  <a:pos x="T4" y="T5"/>
                </a:cxn>
                <a:cxn ang="0">
                  <a:pos x="T6" y="T7"/>
                </a:cxn>
                <a:cxn ang="0">
                  <a:pos x="T8" y="T9"/>
                </a:cxn>
                <a:cxn ang="0">
                  <a:pos x="T10" y="T11"/>
                </a:cxn>
              </a:cxnLst>
              <a:rect l="0" t="0" r="r" b="b"/>
              <a:pathLst>
                <a:path w="67" h="79">
                  <a:moveTo>
                    <a:pt x="7" y="33"/>
                  </a:moveTo>
                  <a:cubicBezTo>
                    <a:pt x="0" y="63"/>
                    <a:pt x="38" y="79"/>
                    <a:pt x="55" y="62"/>
                  </a:cubicBezTo>
                  <a:cubicBezTo>
                    <a:pt x="60" y="60"/>
                    <a:pt x="65" y="56"/>
                    <a:pt x="67" y="49"/>
                  </a:cubicBezTo>
                  <a:cubicBezTo>
                    <a:pt x="62" y="49"/>
                    <a:pt x="62" y="49"/>
                    <a:pt x="62" y="49"/>
                  </a:cubicBezTo>
                  <a:cubicBezTo>
                    <a:pt x="62" y="47"/>
                    <a:pt x="63" y="47"/>
                    <a:pt x="63" y="45"/>
                  </a:cubicBezTo>
                  <a:cubicBezTo>
                    <a:pt x="66" y="4"/>
                    <a:pt x="14" y="0"/>
                    <a:pt x="7" y="33"/>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48" name="Freeform 27">
              <a:extLst>
                <a:ext uri="{FF2B5EF4-FFF2-40B4-BE49-F238E27FC236}">
                  <a16:creationId xmlns:a16="http://schemas.microsoft.com/office/drawing/2014/main" id="{19B39DFC-F0EE-43CA-8D01-DA3C2F6C51F4}"/>
                </a:ext>
              </a:extLst>
            </p:cNvPr>
            <p:cNvSpPr>
              <a:spLocks/>
            </p:cNvSpPr>
            <p:nvPr/>
          </p:nvSpPr>
          <p:spPr bwMode="auto">
            <a:xfrm>
              <a:off x="7302500" y="4225925"/>
              <a:ext cx="125412" cy="134938"/>
            </a:xfrm>
            <a:custGeom>
              <a:avLst/>
              <a:gdLst>
                <a:gd name="T0" fmla="*/ 28 w 221"/>
                <a:gd name="T1" fmla="*/ 162 h 237"/>
                <a:gd name="T2" fmla="*/ 98 w 221"/>
                <a:gd name="T3" fmla="*/ 123 h 237"/>
                <a:gd name="T4" fmla="*/ 100 w 221"/>
                <a:gd name="T5" fmla="*/ 123 h 237"/>
                <a:gd name="T6" fmla="*/ 107 w 221"/>
                <a:gd name="T7" fmla="*/ 117 h 237"/>
                <a:gd name="T8" fmla="*/ 123 w 221"/>
                <a:gd name="T9" fmla="*/ 121 h 237"/>
                <a:gd name="T10" fmla="*/ 144 w 221"/>
                <a:gd name="T11" fmla="*/ 200 h 237"/>
                <a:gd name="T12" fmla="*/ 215 w 221"/>
                <a:gd name="T13" fmla="*/ 233 h 237"/>
                <a:gd name="T14" fmla="*/ 214 w 221"/>
                <a:gd name="T15" fmla="*/ 229 h 237"/>
                <a:gd name="T16" fmla="*/ 221 w 221"/>
                <a:gd name="T17" fmla="*/ 229 h 237"/>
                <a:gd name="T18" fmla="*/ 215 w 221"/>
                <a:gd name="T19" fmla="*/ 178 h 237"/>
                <a:gd name="T20" fmla="*/ 208 w 221"/>
                <a:gd name="T21" fmla="*/ 178 h 237"/>
                <a:gd name="T22" fmla="*/ 187 w 221"/>
                <a:gd name="T23" fmla="*/ 123 h 237"/>
                <a:gd name="T24" fmla="*/ 196 w 221"/>
                <a:gd name="T25" fmla="*/ 123 h 237"/>
                <a:gd name="T26" fmla="*/ 179 w 221"/>
                <a:gd name="T27" fmla="*/ 104 h 237"/>
                <a:gd name="T28" fmla="*/ 137 w 221"/>
                <a:gd name="T29" fmla="*/ 62 h 237"/>
                <a:gd name="T30" fmla="*/ 155 w 221"/>
                <a:gd name="T31" fmla="*/ 62 h 237"/>
                <a:gd name="T32" fmla="*/ 209 w 221"/>
                <a:gd name="T33" fmla="*/ 53 h 237"/>
                <a:gd name="T34" fmla="*/ 221 w 221"/>
                <a:gd name="T35" fmla="*/ 41 h 237"/>
                <a:gd name="T36" fmla="*/ 216 w 221"/>
                <a:gd name="T37" fmla="*/ 41 h 237"/>
                <a:gd name="T38" fmla="*/ 215 w 221"/>
                <a:gd name="T39" fmla="*/ 25 h 237"/>
                <a:gd name="T40" fmla="*/ 116 w 221"/>
                <a:gd name="T41" fmla="*/ 17 h 237"/>
                <a:gd name="T42" fmla="*/ 63 w 221"/>
                <a:gd name="T43" fmla="*/ 0 h 237"/>
                <a:gd name="T44" fmla="*/ 39 w 221"/>
                <a:gd name="T45" fmla="*/ 71 h 237"/>
                <a:gd name="T46" fmla="*/ 28 w 221"/>
                <a:gd name="T47" fmla="*/ 1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237">
                  <a:moveTo>
                    <a:pt x="28" y="162"/>
                  </a:moveTo>
                  <a:cubicBezTo>
                    <a:pt x="47" y="176"/>
                    <a:pt x="77" y="140"/>
                    <a:pt x="98" y="123"/>
                  </a:cubicBezTo>
                  <a:cubicBezTo>
                    <a:pt x="100" y="123"/>
                    <a:pt x="100" y="123"/>
                    <a:pt x="100" y="123"/>
                  </a:cubicBezTo>
                  <a:cubicBezTo>
                    <a:pt x="102" y="121"/>
                    <a:pt x="105" y="119"/>
                    <a:pt x="107" y="117"/>
                  </a:cubicBezTo>
                  <a:cubicBezTo>
                    <a:pt x="114" y="114"/>
                    <a:pt x="120" y="114"/>
                    <a:pt x="123" y="121"/>
                  </a:cubicBezTo>
                  <a:cubicBezTo>
                    <a:pt x="137" y="150"/>
                    <a:pt x="120" y="162"/>
                    <a:pt x="144" y="200"/>
                  </a:cubicBezTo>
                  <a:cubicBezTo>
                    <a:pt x="169" y="237"/>
                    <a:pt x="215" y="233"/>
                    <a:pt x="215" y="233"/>
                  </a:cubicBezTo>
                  <a:cubicBezTo>
                    <a:pt x="215" y="233"/>
                    <a:pt x="215" y="231"/>
                    <a:pt x="214" y="229"/>
                  </a:cubicBezTo>
                  <a:cubicBezTo>
                    <a:pt x="219" y="229"/>
                    <a:pt x="221" y="229"/>
                    <a:pt x="221" y="229"/>
                  </a:cubicBezTo>
                  <a:cubicBezTo>
                    <a:pt x="221" y="229"/>
                    <a:pt x="220" y="205"/>
                    <a:pt x="215" y="178"/>
                  </a:cubicBezTo>
                  <a:cubicBezTo>
                    <a:pt x="208" y="178"/>
                    <a:pt x="208" y="178"/>
                    <a:pt x="208" y="178"/>
                  </a:cubicBezTo>
                  <a:cubicBezTo>
                    <a:pt x="204" y="159"/>
                    <a:pt x="197" y="138"/>
                    <a:pt x="187" y="123"/>
                  </a:cubicBezTo>
                  <a:cubicBezTo>
                    <a:pt x="196" y="123"/>
                    <a:pt x="196" y="123"/>
                    <a:pt x="196" y="123"/>
                  </a:cubicBezTo>
                  <a:cubicBezTo>
                    <a:pt x="191" y="115"/>
                    <a:pt x="186" y="108"/>
                    <a:pt x="179" y="104"/>
                  </a:cubicBezTo>
                  <a:cubicBezTo>
                    <a:pt x="154" y="88"/>
                    <a:pt x="135" y="70"/>
                    <a:pt x="137" y="62"/>
                  </a:cubicBezTo>
                  <a:cubicBezTo>
                    <a:pt x="141" y="61"/>
                    <a:pt x="146" y="61"/>
                    <a:pt x="155" y="62"/>
                  </a:cubicBezTo>
                  <a:cubicBezTo>
                    <a:pt x="181" y="67"/>
                    <a:pt x="200" y="62"/>
                    <a:pt x="209" y="53"/>
                  </a:cubicBezTo>
                  <a:cubicBezTo>
                    <a:pt x="215" y="50"/>
                    <a:pt x="219" y="46"/>
                    <a:pt x="221" y="41"/>
                  </a:cubicBezTo>
                  <a:cubicBezTo>
                    <a:pt x="216" y="41"/>
                    <a:pt x="216" y="41"/>
                    <a:pt x="216" y="41"/>
                  </a:cubicBezTo>
                  <a:cubicBezTo>
                    <a:pt x="217" y="36"/>
                    <a:pt x="217" y="31"/>
                    <a:pt x="215" y="25"/>
                  </a:cubicBezTo>
                  <a:cubicBezTo>
                    <a:pt x="204" y="0"/>
                    <a:pt x="137" y="13"/>
                    <a:pt x="116" y="17"/>
                  </a:cubicBezTo>
                  <a:cubicBezTo>
                    <a:pt x="95" y="21"/>
                    <a:pt x="63" y="0"/>
                    <a:pt x="63" y="0"/>
                  </a:cubicBezTo>
                  <a:cubicBezTo>
                    <a:pt x="42" y="8"/>
                    <a:pt x="46" y="29"/>
                    <a:pt x="39" y="71"/>
                  </a:cubicBezTo>
                  <a:cubicBezTo>
                    <a:pt x="32" y="112"/>
                    <a:pt x="0" y="141"/>
                    <a:pt x="28" y="162"/>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49" name="Freeform 28">
              <a:extLst>
                <a:ext uri="{FF2B5EF4-FFF2-40B4-BE49-F238E27FC236}">
                  <a16:creationId xmlns:a16="http://schemas.microsoft.com/office/drawing/2014/main" id="{70058931-931B-4D40-A7D7-0783E339BB47}"/>
                </a:ext>
              </a:extLst>
            </p:cNvPr>
            <p:cNvSpPr>
              <a:spLocks/>
            </p:cNvSpPr>
            <p:nvPr/>
          </p:nvSpPr>
          <p:spPr bwMode="auto">
            <a:xfrm>
              <a:off x="7502525" y="4137025"/>
              <a:ext cx="58737" cy="96838"/>
            </a:xfrm>
            <a:custGeom>
              <a:avLst/>
              <a:gdLst>
                <a:gd name="T0" fmla="*/ 91 w 105"/>
                <a:gd name="T1" fmla="*/ 17 h 170"/>
                <a:gd name="T2" fmla="*/ 42 w 105"/>
                <a:gd name="T3" fmla="*/ 166 h 170"/>
                <a:gd name="T4" fmla="*/ 75 w 105"/>
                <a:gd name="T5" fmla="*/ 144 h 170"/>
                <a:gd name="T6" fmla="*/ 79 w 105"/>
                <a:gd name="T7" fmla="*/ 144 h 170"/>
                <a:gd name="T8" fmla="*/ 105 w 105"/>
                <a:gd name="T9" fmla="*/ 62 h 170"/>
                <a:gd name="T10" fmla="*/ 99 w 105"/>
                <a:gd name="T11" fmla="*/ 62 h 170"/>
                <a:gd name="T12" fmla="*/ 91 w 105"/>
                <a:gd name="T13" fmla="*/ 17 h 170"/>
              </a:gdLst>
              <a:ahLst/>
              <a:cxnLst>
                <a:cxn ang="0">
                  <a:pos x="T0" y="T1"/>
                </a:cxn>
                <a:cxn ang="0">
                  <a:pos x="T2" y="T3"/>
                </a:cxn>
                <a:cxn ang="0">
                  <a:pos x="T4" y="T5"/>
                </a:cxn>
                <a:cxn ang="0">
                  <a:pos x="T6" y="T7"/>
                </a:cxn>
                <a:cxn ang="0">
                  <a:pos x="T8" y="T9"/>
                </a:cxn>
                <a:cxn ang="0">
                  <a:pos x="T10" y="T11"/>
                </a:cxn>
                <a:cxn ang="0">
                  <a:pos x="T12" y="T13"/>
                </a:cxn>
              </a:cxnLst>
              <a:rect l="0" t="0" r="r" b="b"/>
              <a:pathLst>
                <a:path w="105" h="170">
                  <a:moveTo>
                    <a:pt x="91" y="17"/>
                  </a:moveTo>
                  <a:cubicBezTo>
                    <a:pt x="59" y="0"/>
                    <a:pt x="0" y="154"/>
                    <a:pt x="42" y="166"/>
                  </a:cubicBezTo>
                  <a:cubicBezTo>
                    <a:pt x="54" y="170"/>
                    <a:pt x="65" y="160"/>
                    <a:pt x="75" y="144"/>
                  </a:cubicBezTo>
                  <a:cubicBezTo>
                    <a:pt x="79" y="144"/>
                    <a:pt x="79" y="144"/>
                    <a:pt x="79" y="144"/>
                  </a:cubicBezTo>
                  <a:cubicBezTo>
                    <a:pt x="92" y="123"/>
                    <a:pt x="102" y="90"/>
                    <a:pt x="105" y="62"/>
                  </a:cubicBezTo>
                  <a:cubicBezTo>
                    <a:pt x="99" y="62"/>
                    <a:pt x="99" y="62"/>
                    <a:pt x="99" y="62"/>
                  </a:cubicBezTo>
                  <a:cubicBezTo>
                    <a:pt x="101" y="39"/>
                    <a:pt x="99" y="21"/>
                    <a:pt x="91" y="17"/>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50" name="Freeform 29">
              <a:extLst>
                <a:ext uri="{FF2B5EF4-FFF2-40B4-BE49-F238E27FC236}">
                  <a16:creationId xmlns:a16="http://schemas.microsoft.com/office/drawing/2014/main" id="{875D6547-49D7-4B6D-BB6A-8762973940EA}"/>
                </a:ext>
              </a:extLst>
            </p:cNvPr>
            <p:cNvSpPr>
              <a:spLocks/>
            </p:cNvSpPr>
            <p:nvPr/>
          </p:nvSpPr>
          <p:spPr bwMode="auto">
            <a:xfrm>
              <a:off x="7078663" y="4014788"/>
              <a:ext cx="239712" cy="306388"/>
            </a:xfrm>
            <a:custGeom>
              <a:avLst/>
              <a:gdLst>
                <a:gd name="T0" fmla="*/ 267 w 422"/>
                <a:gd name="T1" fmla="*/ 102 h 538"/>
                <a:gd name="T2" fmla="*/ 183 w 422"/>
                <a:gd name="T3" fmla="*/ 177 h 538"/>
                <a:gd name="T4" fmla="*/ 176 w 422"/>
                <a:gd name="T5" fmla="*/ 182 h 538"/>
                <a:gd name="T6" fmla="*/ 133 w 422"/>
                <a:gd name="T7" fmla="*/ 197 h 538"/>
                <a:gd name="T8" fmla="*/ 116 w 422"/>
                <a:gd name="T9" fmla="*/ 208 h 538"/>
                <a:gd name="T10" fmla="*/ 84 w 422"/>
                <a:gd name="T11" fmla="*/ 264 h 538"/>
                <a:gd name="T12" fmla="*/ 14 w 422"/>
                <a:gd name="T13" fmla="*/ 243 h 538"/>
                <a:gd name="T14" fmla="*/ 35 w 422"/>
                <a:gd name="T15" fmla="*/ 405 h 538"/>
                <a:gd name="T16" fmla="*/ 140 w 422"/>
                <a:gd name="T17" fmla="*/ 513 h 538"/>
                <a:gd name="T18" fmla="*/ 218 w 422"/>
                <a:gd name="T19" fmla="*/ 522 h 538"/>
                <a:gd name="T20" fmla="*/ 320 w 422"/>
                <a:gd name="T21" fmla="*/ 501 h 538"/>
                <a:gd name="T22" fmla="*/ 319 w 422"/>
                <a:gd name="T23" fmla="*/ 495 h 538"/>
                <a:gd name="T24" fmla="*/ 326 w 422"/>
                <a:gd name="T25" fmla="*/ 495 h 538"/>
                <a:gd name="T26" fmla="*/ 327 w 422"/>
                <a:gd name="T27" fmla="*/ 413 h 538"/>
                <a:gd name="T28" fmla="*/ 321 w 422"/>
                <a:gd name="T29" fmla="*/ 413 h 538"/>
                <a:gd name="T30" fmla="*/ 345 w 422"/>
                <a:gd name="T31" fmla="*/ 368 h 538"/>
                <a:gd name="T32" fmla="*/ 354 w 422"/>
                <a:gd name="T33" fmla="*/ 358 h 538"/>
                <a:gd name="T34" fmla="*/ 357 w 422"/>
                <a:gd name="T35" fmla="*/ 358 h 538"/>
                <a:gd name="T36" fmla="*/ 408 w 422"/>
                <a:gd name="T37" fmla="*/ 276 h 538"/>
                <a:gd name="T38" fmla="*/ 402 w 422"/>
                <a:gd name="T39" fmla="*/ 276 h 538"/>
                <a:gd name="T40" fmla="*/ 397 w 422"/>
                <a:gd name="T41" fmla="*/ 256 h 538"/>
                <a:gd name="T42" fmla="*/ 383 w 422"/>
                <a:gd name="T43" fmla="*/ 221 h 538"/>
                <a:gd name="T44" fmla="*/ 392 w 422"/>
                <a:gd name="T45" fmla="*/ 221 h 538"/>
                <a:gd name="T46" fmla="*/ 376 w 422"/>
                <a:gd name="T47" fmla="*/ 139 h 538"/>
                <a:gd name="T48" fmla="*/ 376 w 422"/>
                <a:gd name="T49" fmla="*/ 138 h 538"/>
                <a:gd name="T50" fmla="*/ 375 w 422"/>
                <a:gd name="T51" fmla="*/ 138 h 538"/>
                <a:gd name="T52" fmla="*/ 422 w 422"/>
                <a:gd name="T53" fmla="*/ 89 h 538"/>
                <a:gd name="T54" fmla="*/ 373 w 422"/>
                <a:gd name="T55" fmla="*/ 83 h 538"/>
                <a:gd name="T56" fmla="*/ 383 w 422"/>
                <a:gd name="T57" fmla="*/ 83 h 538"/>
                <a:gd name="T58" fmla="*/ 362 w 422"/>
                <a:gd name="T59" fmla="*/ 6 h 538"/>
                <a:gd name="T60" fmla="*/ 360 w 422"/>
                <a:gd name="T61" fmla="*/ 1 h 538"/>
                <a:gd name="T62" fmla="*/ 350 w 422"/>
                <a:gd name="T63" fmla="*/ 1 h 538"/>
                <a:gd name="T64" fmla="*/ 338 w 422"/>
                <a:gd name="T65" fmla="*/ 1 h 538"/>
                <a:gd name="T66" fmla="*/ 335 w 422"/>
                <a:gd name="T67" fmla="*/ 1 h 538"/>
                <a:gd name="T68" fmla="*/ 331 w 422"/>
                <a:gd name="T69" fmla="*/ 4 h 538"/>
                <a:gd name="T70" fmla="*/ 295 w 422"/>
                <a:gd name="T71" fmla="*/ 48 h 538"/>
                <a:gd name="T72" fmla="*/ 267 w 422"/>
                <a:gd name="T73" fmla="*/ 102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2" h="538">
                  <a:moveTo>
                    <a:pt x="267" y="102"/>
                  </a:moveTo>
                  <a:cubicBezTo>
                    <a:pt x="200" y="102"/>
                    <a:pt x="197" y="164"/>
                    <a:pt x="183" y="177"/>
                  </a:cubicBezTo>
                  <a:cubicBezTo>
                    <a:pt x="180" y="179"/>
                    <a:pt x="178" y="180"/>
                    <a:pt x="176" y="182"/>
                  </a:cubicBezTo>
                  <a:cubicBezTo>
                    <a:pt x="165" y="188"/>
                    <a:pt x="152" y="191"/>
                    <a:pt x="133" y="197"/>
                  </a:cubicBezTo>
                  <a:cubicBezTo>
                    <a:pt x="126" y="199"/>
                    <a:pt x="121" y="203"/>
                    <a:pt x="116" y="208"/>
                  </a:cubicBezTo>
                  <a:cubicBezTo>
                    <a:pt x="97" y="220"/>
                    <a:pt x="90" y="246"/>
                    <a:pt x="84" y="264"/>
                  </a:cubicBezTo>
                  <a:cubicBezTo>
                    <a:pt x="77" y="285"/>
                    <a:pt x="28" y="227"/>
                    <a:pt x="14" y="243"/>
                  </a:cubicBezTo>
                  <a:cubicBezTo>
                    <a:pt x="0" y="260"/>
                    <a:pt x="10" y="339"/>
                    <a:pt x="35" y="405"/>
                  </a:cubicBezTo>
                  <a:cubicBezTo>
                    <a:pt x="59" y="472"/>
                    <a:pt x="123" y="513"/>
                    <a:pt x="140" y="513"/>
                  </a:cubicBezTo>
                  <a:cubicBezTo>
                    <a:pt x="158" y="513"/>
                    <a:pt x="193" y="513"/>
                    <a:pt x="218" y="522"/>
                  </a:cubicBezTo>
                  <a:cubicBezTo>
                    <a:pt x="242" y="530"/>
                    <a:pt x="323" y="538"/>
                    <a:pt x="320" y="501"/>
                  </a:cubicBezTo>
                  <a:cubicBezTo>
                    <a:pt x="320" y="499"/>
                    <a:pt x="319" y="497"/>
                    <a:pt x="319" y="495"/>
                  </a:cubicBezTo>
                  <a:cubicBezTo>
                    <a:pt x="326" y="495"/>
                    <a:pt x="326" y="495"/>
                    <a:pt x="326" y="495"/>
                  </a:cubicBezTo>
                  <a:cubicBezTo>
                    <a:pt x="324" y="472"/>
                    <a:pt x="321" y="442"/>
                    <a:pt x="327" y="413"/>
                  </a:cubicBezTo>
                  <a:cubicBezTo>
                    <a:pt x="321" y="413"/>
                    <a:pt x="321" y="413"/>
                    <a:pt x="321" y="413"/>
                  </a:cubicBezTo>
                  <a:cubicBezTo>
                    <a:pt x="325" y="397"/>
                    <a:pt x="332" y="381"/>
                    <a:pt x="345" y="368"/>
                  </a:cubicBezTo>
                  <a:cubicBezTo>
                    <a:pt x="348" y="364"/>
                    <a:pt x="351" y="361"/>
                    <a:pt x="354" y="358"/>
                  </a:cubicBezTo>
                  <a:cubicBezTo>
                    <a:pt x="357" y="358"/>
                    <a:pt x="357" y="358"/>
                    <a:pt x="357" y="358"/>
                  </a:cubicBezTo>
                  <a:cubicBezTo>
                    <a:pt x="384" y="330"/>
                    <a:pt x="409" y="310"/>
                    <a:pt x="408" y="276"/>
                  </a:cubicBezTo>
                  <a:cubicBezTo>
                    <a:pt x="402" y="276"/>
                    <a:pt x="402" y="276"/>
                    <a:pt x="402" y="276"/>
                  </a:cubicBezTo>
                  <a:cubicBezTo>
                    <a:pt x="401" y="269"/>
                    <a:pt x="400" y="263"/>
                    <a:pt x="397" y="256"/>
                  </a:cubicBezTo>
                  <a:cubicBezTo>
                    <a:pt x="393" y="243"/>
                    <a:pt x="388" y="231"/>
                    <a:pt x="383" y="221"/>
                  </a:cubicBezTo>
                  <a:cubicBezTo>
                    <a:pt x="392" y="221"/>
                    <a:pt x="392" y="221"/>
                    <a:pt x="392" y="221"/>
                  </a:cubicBezTo>
                  <a:cubicBezTo>
                    <a:pt x="374" y="184"/>
                    <a:pt x="356" y="159"/>
                    <a:pt x="376" y="139"/>
                  </a:cubicBezTo>
                  <a:cubicBezTo>
                    <a:pt x="376" y="139"/>
                    <a:pt x="376" y="139"/>
                    <a:pt x="376" y="138"/>
                  </a:cubicBezTo>
                  <a:cubicBezTo>
                    <a:pt x="375" y="138"/>
                    <a:pt x="375" y="138"/>
                    <a:pt x="375" y="138"/>
                  </a:cubicBezTo>
                  <a:cubicBezTo>
                    <a:pt x="398" y="117"/>
                    <a:pt x="422" y="109"/>
                    <a:pt x="422" y="89"/>
                  </a:cubicBezTo>
                  <a:cubicBezTo>
                    <a:pt x="422" y="75"/>
                    <a:pt x="393" y="109"/>
                    <a:pt x="373" y="83"/>
                  </a:cubicBezTo>
                  <a:cubicBezTo>
                    <a:pt x="383" y="83"/>
                    <a:pt x="383" y="83"/>
                    <a:pt x="383" y="83"/>
                  </a:cubicBezTo>
                  <a:cubicBezTo>
                    <a:pt x="373" y="75"/>
                    <a:pt x="364" y="53"/>
                    <a:pt x="362" y="6"/>
                  </a:cubicBezTo>
                  <a:cubicBezTo>
                    <a:pt x="362" y="4"/>
                    <a:pt x="361" y="3"/>
                    <a:pt x="360" y="1"/>
                  </a:cubicBezTo>
                  <a:cubicBezTo>
                    <a:pt x="350" y="1"/>
                    <a:pt x="350" y="1"/>
                    <a:pt x="350" y="1"/>
                  </a:cubicBezTo>
                  <a:cubicBezTo>
                    <a:pt x="347" y="0"/>
                    <a:pt x="343" y="0"/>
                    <a:pt x="338" y="1"/>
                  </a:cubicBezTo>
                  <a:cubicBezTo>
                    <a:pt x="335" y="1"/>
                    <a:pt x="335" y="1"/>
                    <a:pt x="335" y="1"/>
                  </a:cubicBezTo>
                  <a:cubicBezTo>
                    <a:pt x="334" y="2"/>
                    <a:pt x="333" y="3"/>
                    <a:pt x="331" y="4"/>
                  </a:cubicBezTo>
                  <a:cubicBezTo>
                    <a:pt x="315" y="13"/>
                    <a:pt x="297" y="31"/>
                    <a:pt x="295" y="48"/>
                  </a:cubicBezTo>
                  <a:cubicBezTo>
                    <a:pt x="292" y="77"/>
                    <a:pt x="334" y="102"/>
                    <a:pt x="267" y="102"/>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51" name="Freeform 30">
              <a:extLst>
                <a:ext uri="{FF2B5EF4-FFF2-40B4-BE49-F238E27FC236}">
                  <a16:creationId xmlns:a16="http://schemas.microsoft.com/office/drawing/2014/main" id="{FEBC7B81-3375-4B4B-AC8F-A7619B6F9DB7}"/>
                </a:ext>
              </a:extLst>
            </p:cNvPr>
            <p:cNvSpPr>
              <a:spLocks/>
            </p:cNvSpPr>
            <p:nvPr/>
          </p:nvSpPr>
          <p:spPr bwMode="auto">
            <a:xfrm>
              <a:off x="7318375" y="3687763"/>
              <a:ext cx="131762" cy="219075"/>
            </a:xfrm>
            <a:custGeom>
              <a:avLst/>
              <a:gdLst>
                <a:gd name="T0" fmla="*/ 21 w 232"/>
                <a:gd name="T1" fmla="*/ 166 h 386"/>
                <a:gd name="T2" fmla="*/ 99 w 232"/>
                <a:gd name="T3" fmla="*/ 274 h 386"/>
                <a:gd name="T4" fmla="*/ 21 w 232"/>
                <a:gd name="T5" fmla="*/ 374 h 386"/>
                <a:gd name="T6" fmla="*/ 40 w 232"/>
                <a:gd name="T7" fmla="*/ 374 h 386"/>
                <a:gd name="T8" fmla="*/ 115 w 232"/>
                <a:gd name="T9" fmla="*/ 303 h 386"/>
                <a:gd name="T10" fmla="*/ 112 w 232"/>
                <a:gd name="T11" fmla="*/ 303 h 386"/>
                <a:gd name="T12" fmla="*/ 130 w 232"/>
                <a:gd name="T13" fmla="*/ 278 h 386"/>
                <a:gd name="T14" fmla="*/ 211 w 232"/>
                <a:gd name="T15" fmla="*/ 245 h 386"/>
                <a:gd name="T16" fmla="*/ 221 w 232"/>
                <a:gd name="T17" fmla="*/ 237 h 386"/>
                <a:gd name="T18" fmla="*/ 232 w 232"/>
                <a:gd name="T19" fmla="*/ 216 h 386"/>
                <a:gd name="T20" fmla="*/ 162 w 232"/>
                <a:gd name="T21" fmla="*/ 195 h 386"/>
                <a:gd name="T22" fmla="*/ 108 w 232"/>
                <a:gd name="T23" fmla="*/ 165 h 386"/>
                <a:gd name="T24" fmla="*/ 102 w 232"/>
                <a:gd name="T25" fmla="*/ 165 h 386"/>
                <a:gd name="T26" fmla="*/ 139 w 232"/>
                <a:gd name="T27" fmla="*/ 111 h 386"/>
                <a:gd name="T28" fmla="*/ 141 w 232"/>
                <a:gd name="T29" fmla="*/ 111 h 386"/>
                <a:gd name="T30" fmla="*/ 169 w 232"/>
                <a:gd name="T31" fmla="*/ 58 h 386"/>
                <a:gd name="T32" fmla="*/ 157 w 232"/>
                <a:gd name="T33" fmla="*/ 28 h 386"/>
                <a:gd name="T34" fmla="*/ 148 w 232"/>
                <a:gd name="T35" fmla="*/ 28 h 386"/>
                <a:gd name="T36" fmla="*/ 106 w 232"/>
                <a:gd name="T37" fmla="*/ 0 h 386"/>
                <a:gd name="T38" fmla="*/ 74 w 232"/>
                <a:gd name="T39" fmla="*/ 75 h 386"/>
                <a:gd name="T40" fmla="*/ 21 w 232"/>
                <a:gd name="T41" fmla="*/ 16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2" h="386">
                  <a:moveTo>
                    <a:pt x="21" y="166"/>
                  </a:moveTo>
                  <a:cubicBezTo>
                    <a:pt x="42" y="216"/>
                    <a:pt x="116" y="253"/>
                    <a:pt x="99" y="274"/>
                  </a:cubicBezTo>
                  <a:cubicBezTo>
                    <a:pt x="81" y="295"/>
                    <a:pt x="28" y="337"/>
                    <a:pt x="21" y="374"/>
                  </a:cubicBezTo>
                  <a:cubicBezTo>
                    <a:pt x="19" y="386"/>
                    <a:pt x="27" y="384"/>
                    <a:pt x="40" y="374"/>
                  </a:cubicBezTo>
                  <a:cubicBezTo>
                    <a:pt x="58" y="364"/>
                    <a:pt x="91" y="331"/>
                    <a:pt x="115" y="303"/>
                  </a:cubicBezTo>
                  <a:cubicBezTo>
                    <a:pt x="112" y="303"/>
                    <a:pt x="112" y="303"/>
                    <a:pt x="112" y="303"/>
                  </a:cubicBezTo>
                  <a:cubicBezTo>
                    <a:pt x="119" y="293"/>
                    <a:pt x="126" y="285"/>
                    <a:pt x="130" y="278"/>
                  </a:cubicBezTo>
                  <a:cubicBezTo>
                    <a:pt x="153" y="244"/>
                    <a:pt x="196" y="258"/>
                    <a:pt x="211" y="245"/>
                  </a:cubicBezTo>
                  <a:cubicBezTo>
                    <a:pt x="216" y="243"/>
                    <a:pt x="219" y="241"/>
                    <a:pt x="221" y="237"/>
                  </a:cubicBezTo>
                  <a:cubicBezTo>
                    <a:pt x="232" y="216"/>
                    <a:pt x="232" y="216"/>
                    <a:pt x="232" y="216"/>
                  </a:cubicBezTo>
                  <a:cubicBezTo>
                    <a:pt x="232" y="216"/>
                    <a:pt x="193" y="208"/>
                    <a:pt x="162" y="195"/>
                  </a:cubicBezTo>
                  <a:cubicBezTo>
                    <a:pt x="130" y="183"/>
                    <a:pt x="93" y="226"/>
                    <a:pt x="108" y="165"/>
                  </a:cubicBezTo>
                  <a:cubicBezTo>
                    <a:pt x="102" y="165"/>
                    <a:pt x="102" y="165"/>
                    <a:pt x="102" y="165"/>
                  </a:cubicBezTo>
                  <a:cubicBezTo>
                    <a:pt x="110" y="135"/>
                    <a:pt x="126" y="121"/>
                    <a:pt x="139" y="111"/>
                  </a:cubicBezTo>
                  <a:cubicBezTo>
                    <a:pt x="141" y="111"/>
                    <a:pt x="141" y="111"/>
                    <a:pt x="141" y="111"/>
                  </a:cubicBezTo>
                  <a:cubicBezTo>
                    <a:pt x="159" y="95"/>
                    <a:pt x="175" y="87"/>
                    <a:pt x="169" y="58"/>
                  </a:cubicBezTo>
                  <a:cubicBezTo>
                    <a:pt x="166" y="46"/>
                    <a:pt x="162" y="36"/>
                    <a:pt x="157" y="28"/>
                  </a:cubicBezTo>
                  <a:cubicBezTo>
                    <a:pt x="148" y="28"/>
                    <a:pt x="148" y="28"/>
                    <a:pt x="148" y="28"/>
                  </a:cubicBezTo>
                  <a:cubicBezTo>
                    <a:pt x="133" y="6"/>
                    <a:pt x="113" y="0"/>
                    <a:pt x="106" y="0"/>
                  </a:cubicBezTo>
                  <a:cubicBezTo>
                    <a:pt x="81" y="0"/>
                    <a:pt x="109" y="45"/>
                    <a:pt x="74" y="75"/>
                  </a:cubicBezTo>
                  <a:cubicBezTo>
                    <a:pt x="39" y="104"/>
                    <a:pt x="0" y="116"/>
                    <a:pt x="21" y="166"/>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52" name="Freeform 31">
              <a:extLst>
                <a:ext uri="{FF2B5EF4-FFF2-40B4-BE49-F238E27FC236}">
                  <a16:creationId xmlns:a16="http://schemas.microsoft.com/office/drawing/2014/main" id="{F961C47C-0AA6-4225-9974-12E4DD008598}"/>
                </a:ext>
              </a:extLst>
            </p:cNvPr>
            <p:cNvSpPr>
              <a:spLocks/>
            </p:cNvSpPr>
            <p:nvPr/>
          </p:nvSpPr>
          <p:spPr bwMode="auto">
            <a:xfrm>
              <a:off x="2247900" y="2098675"/>
              <a:ext cx="58737" cy="42863"/>
            </a:xfrm>
            <a:custGeom>
              <a:avLst/>
              <a:gdLst>
                <a:gd name="T0" fmla="*/ 27 w 105"/>
                <a:gd name="T1" fmla="*/ 13 h 75"/>
                <a:gd name="T2" fmla="*/ 11 w 105"/>
                <a:gd name="T3" fmla="*/ 30 h 75"/>
                <a:gd name="T4" fmla="*/ 93 w 105"/>
                <a:gd name="T5" fmla="*/ 42 h 75"/>
                <a:gd name="T6" fmla="*/ 82 w 105"/>
                <a:gd name="T7" fmla="*/ 26 h 75"/>
                <a:gd name="T8" fmla="*/ 93 w 105"/>
                <a:gd name="T9" fmla="*/ 26 h 75"/>
                <a:gd name="T10" fmla="*/ 27 w 105"/>
                <a:gd name="T11" fmla="*/ 13 h 75"/>
              </a:gdLst>
              <a:ahLst/>
              <a:cxnLst>
                <a:cxn ang="0">
                  <a:pos x="T0" y="T1"/>
                </a:cxn>
                <a:cxn ang="0">
                  <a:pos x="T2" y="T3"/>
                </a:cxn>
                <a:cxn ang="0">
                  <a:pos x="T4" y="T5"/>
                </a:cxn>
                <a:cxn ang="0">
                  <a:pos x="T6" y="T7"/>
                </a:cxn>
                <a:cxn ang="0">
                  <a:pos x="T8" y="T9"/>
                </a:cxn>
                <a:cxn ang="0">
                  <a:pos x="T10" y="T11"/>
                </a:cxn>
              </a:cxnLst>
              <a:rect l="0" t="0" r="r" b="b"/>
              <a:pathLst>
                <a:path w="105" h="75">
                  <a:moveTo>
                    <a:pt x="27" y="13"/>
                  </a:moveTo>
                  <a:cubicBezTo>
                    <a:pt x="20" y="16"/>
                    <a:pt x="14" y="22"/>
                    <a:pt x="11" y="30"/>
                  </a:cubicBezTo>
                  <a:cubicBezTo>
                    <a:pt x="0" y="60"/>
                    <a:pt x="105" y="75"/>
                    <a:pt x="93" y="42"/>
                  </a:cubicBezTo>
                  <a:cubicBezTo>
                    <a:pt x="91" y="35"/>
                    <a:pt x="87" y="30"/>
                    <a:pt x="82" y="26"/>
                  </a:cubicBezTo>
                  <a:cubicBezTo>
                    <a:pt x="93" y="26"/>
                    <a:pt x="93" y="26"/>
                    <a:pt x="93" y="26"/>
                  </a:cubicBezTo>
                  <a:cubicBezTo>
                    <a:pt x="77" y="7"/>
                    <a:pt x="45" y="0"/>
                    <a:pt x="27" y="13"/>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53" name="Freeform 32">
              <a:extLst>
                <a:ext uri="{FF2B5EF4-FFF2-40B4-BE49-F238E27FC236}">
                  <a16:creationId xmlns:a16="http://schemas.microsoft.com/office/drawing/2014/main" id="{EB598E85-51F7-4445-A004-EDE4A50C280A}"/>
                </a:ext>
              </a:extLst>
            </p:cNvPr>
            <p:cNvSpPr>
              <a:spLocks/>
            </p:cNvSpPr>
            <p:nvPr/>
          </p:nvSpPr>
          <p:spPr bwMode="auto">
            <a:xfrm>
              <a:off x="520700" y="2690813"/>
              <a:ext cx="77787" cy="65088"/>
            </a:xfrm>
            <a:custGeom>
              <a:avLst/>
              <a:gdLst>
                <a:gd name="T0" fmla="*/ 109 w 137"/>
                <a:gd name="T1" fmla="*/ 7 h 116"/>
                <a:gd name="T2" fmla="*/ 80 w 137"/>
                <a:gd name="T3" fmla="*/ 63 h 116"/>
                <a:gd name="T4" fmla="*/ 74 w 137"/>
                <a:gd name="T5" fmla="*/ 66 h 116"/>
                <a:gd name="T6" fmla="*/ 31 w 137"/>
                <a:gd name="T7" fmla="*/ 82 h 116"/>
                <a:gd name="T8" fmla="*/ 33 w 137"/>
                <a:gd name="T9" fmla="*/ 82 h 116"/>
                <a:gd name="T10" fmla="*/ 19 w 137"/>
                <a:gd name="T11" fmla="*/ 107 h 116"/>
                <a:gd name="T12" fmla="*/ 117 w 137"/>
                <a:gd name="T13" fmla="*/ 91 h 116"/>
                <a:gd name="T14" fmla="*/ 120 w 137"/>
                <a:gd name="T15" fmla="*/ 82 h 116"/>
                <a:gd name="T16" fmla="*/ 126 w 137"/>
                <a:gd name="T17" fmla="*/ 82 h 116"/>
                <a:gd name="T18" fmla="*/ 127 w 137"/>
                <a:gd name="T19" fmla="*/ 3 h 116"/>
                <a:gd name="T20" fmla="*/ 109 w 137"/>
                <a:gd name="T21" fmla="*/ 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116">
                  <a:moveTo>
                    <a:pt x="109" y="7"/>
                  </a:moveTo>
                  <a:cubicBezTo>
                    <a:pt x="93" y="11"/>
                    <a:pt x="96" y="47"/>
                    <a:pt x="80" y="63"/>
                  </a:cubicBezTo>
                  <a:cubicBezTo>
                    <a:pt x="78" y="64"/>
                    <a:pt x="77" y="65"/>
                    <a:pt x="74" y="66"/>
                  </a:cubicBezTo>
                  <a:cubicBezTo>
                    <a:pt x="59" y="69"/>
                    <a:pt x="43" y="75"/>
                    <a:pt x="31" y="82"/>
                  </a:cubicBezTo>
                  <a:cubicBezTo>
                    <a:pt x="33" y="82"/>
                    <a:pt x="33" y="82"/>
                    <a:pt x="33" y="82"/>
                  </a:cubicBezTo>
                  <a:cubicBezTo>
                    <a:pt x="12" y="91"/>
                    <a:pt x="0" y="102"/>
                    <a:pt x="19" y="107"/>
                  </a:cubicBezTo>
                  <a:cubicBezTo>
                    <a:pt x="47" y="116"/>
                    <a:pt x="110" y="103"/>
                    <a:pt x="117" y="91"/>
                  </a:cubicBezTo>
                  <a:cubicBezTo>
                    <a:pt x="118" y="89"/>
                    <a:pt x="119" y="86"/>
                    <a:pt x="120" y="82"/>
                  </a:cubicBezTo>
                  <a:cubicBezTo>
                    <a:pt x="126" y="82"/>
                    <a:pt x="126" y="82"/>
                    <a:pt x="126" y="82"/>
                  </a:cubicBezTo>
                  <a:cubicBezTo>
                    <a:pt x="132" y="62"/>
                    <a:pt x="137" y="7"/>
                    <a:pt x="127" y="3"/>
                  </a:cubicBezTo>
                  <a:cubicBezTo>
                    <a:pt x="118" y="0"/>
                    <a:pt x="113" y="2"/>
                    <a:pt x="109" y="7"/>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54" name="Freeform 33">
              <a:extLst>
                <a:ext uri="{FF2B5EF4-FFF2-40B4-BE49-F238E27FC236}">
                  <a16:creationId xmlns:a16="http://schemas.microsoft.com/office/drawing/2014/main" id="{31DB624E-4CAD-4869-B595-24D2505DACE1}"/>
                </a:ext>
              </a:extLst>
            </p:cNvPr>
            <p:cNvSpPr>
              <a:spLocks/>
            </p:cNvSpPr>
            <p:nvPr/>
          </p:nvSpPr>
          <p:spPr bwMode="auto">
            <a:xfrm>
              <a:off x="7023100" y="2065338"/>
              <a:ext cx="1587" cy="1588"/>
            </a:xfrm>
            <a:custGeom>
              <a:avLst/>
              <a:gdLst>
                <a:gd name="T0" fmla="*/ 3 w 5"/>
                <a:gd name="T1" fmla="*/ 0 h 2"/>
                <a:gd name="T2" fmla="*/ 0 w 5"/>
                <a:gd name="T3" fmla="*/ 0 h 2"/>
                <a:gd name="T4" fmla="*/ 3 w 5"/>
                <a:gd name="T5" fmla="*/ 0 h 2"/>
              </a:gdLst>
              <a:ahLst/>
              <a:cxnLst>
                <a:cxn ang="0">
                  <a:pos x="T0" y="T1"/>
                </a:cxn>
                <a:cxn ang="0">
                  <a:pos x="T2" y="T3"/>
                </a:cxn>
                <a:cxn ang="0">
                  <a:pos x="T4" y="T5"/>
                </a:cxn>
              </a:cxnLst>
              <a:rect l="0" t="0" r="r" b="b"/>
              <a:pathLst>
                <a:path w="5" h="2">
                  <a:moveTo>
                    <a:pt x="3" y="0"/>
                  </a:moveTo>
                  <a:cubicBezTo>
                    <a:pt x="0" y="0"/>
                    <a:pt x="0" y="0"/>
                    <a:pt x="0" y="0"/>
                  </a:cubicBezTo>
                  <a:cubicBezTo>
                    <a:pt x="3" y="1"/>
                    <a:pt x="5" y="2"/>
                    <a:pt x="3" y="0"/>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55" name="Freeform 34">
              <a:extLst>
                <a:ext uri="{FF2B5EF4-FFF2-40B4-BE49-F238E27FC236}">
                  <a16:creationId xmlns:a16="http://schemas.microsoft.com/office/drawing/2014/main" id="{74C94DB5-26DC-4AF5-92E7-4B9EA8DB6F11}"/>
                </a:ext>
              </a:extLst>
            </p:cNvPr>
            <p:cNvSpPr>
              <a:spLocks/>
            </p:cNvSpPr>
            <p:nvPr/>
          </p:nvSpPr>
          <p:spPr bwMode="auto">
            <a:xfrm>
              <a:off x="3033713" y="2890838"/>
              <a:ext cx="6350" cy="1588"/>
            </a:xfrm>
            <a:custGeom>
              <a:avLst/>
              <a:gdLst>
                <a:gd name="T0" fmla="*/ 11 w 11"/>
                <a:gd name="T1" fmla="*/ 3 h 3"/>
                <a:gd name="T2" fmla="*/ 0 w 11"/>
                <a:gd name="T3" fmla="*/ 3 h 3"/>
                <a:gd name="T4" fmla="*/ 11 w 11"/>
                <a:gd name="T5" fmla="*/ 3 h 3"/>
              </a:gdLst>
              <a:ahLst/>
              <a:cxnLst>
                <a:cxn ang="0">
                  <a:pos x="T0" y="T1"/>
                </a:cxn>
                <a:cxn ang="0">
                  <a:pos x="T2" y="T3"/>
                </a:cxn>
                <a:cxn ang="0">
                  <a:pos x="T4" y="T5"/>
                </a:cxn>
              </a:cxnLst>
              <a:rect l="0" t="0" r="r" b="b"/>
              <a:pathLst>
                <a:path w="11" h="3">
                  <a:moveTo>
                    <a:pt x="11" y="3"/>
                  </a:moveTo>
                  <a:cubicBezTo>
                    <a:pt x="9" y="0"/>
                    <a:pt x="6" y="0"/>
                    <a:pt x="0" y="3"/>
                  </a:cubicBezTo>
                  <a:lnTo>
                    <a:pt x="11" y="3"/>
                  </a:ln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56" name="Freeform 35">
              <a:extLst>
                <a:ext uri="{FF2B5EF4-FFF2-40B4-BE49-F238E27FC236}">
                  <a16:creationId xmlns:a16="http://schemas.microsoft.com/office/drawing/2014/main" id="{EB506971-1073-4E43-ADE2-629CBBBF4E07}"/>
                </a:ext>
              </a:extLst>
            </p:cNvPr>
            <p:cNvSpPr>
              <a:spLocks/>
            </p:cNvSpPr>
            <p:nvPr/>
          </p:nvSpPr>
          <p:spPr bwMode="auto">
            <a:xfrm>
              <a:off x="2600325" y="2471738"/>
              <a:ext cx="47625" cy="33338"/>
            </a:xfrm>
            <a:custGeom>
              <a:avLst/>
              <a:gdLst>
                <a:gd name="T0" fmla="*/ 39 w 83"/>
                <a:gd name="T1" fmla="*/ 12 h 59"/>
                <a:gd name="T2" fmla="*/ 27 w 83"/>
                <a:gd name="T3" fmla="*/ 19 h 59"/>
                <a:gd name="T4" fmla="*/ 53 w 83"/>
                <a:gd name="T5" fmla="*/ 49 h 59"/>
                <a:gd name="T6" fmla="*/ 59 w 83"/>
                <a:gd name="T7" fmla="*/ 45 h 59"/>
                <a:gd name="T8" fmla="*/ 60 w 83"/>
                <a:gd name="T9" fmla="*/ 45 h 59"/>
                <a:gd name="T10" fmla="*/ 39 w 83"/>
                <a:gd name="T11" fmla="*/ 12 h 59"/>
              </a:gdLst>
              <a:ahLst/>
              <a:cxnLst>
                <a:cxn ang="0">
                  <a:pos x="T0" y="T1"/>
                </a:cxn>
                <a:cxn ang="0">
                  <a:pos x="T2" y="T3"/>
                </a:cxn>
                <a:cxn ang="0">
                  <a:pos x="T4" y="T5"/>
                </a:cxn>
                <a:cxn ang="0">
                  <a:pos x="T6" y="T7"/>
                </a:cxn>
                <a:cxn ang="0">
                  <a:pos x="T8" y="T9"/>
                </a:cxn>
                <a:cxn ang="0">
                  <a:pos x="T10" y="T11"/>
                </a:cxn>
              </a:cxnLst>
              <a:rect l="0" t="0" r="r" b="b"/>
              <a:pathLst>
                <a:path w="83" h="59">
                  <a:moveTo>
                    <a:pt x="39" y="12"/>
                  </a:moveTo>
                  <a:cubicBezTo>
                    <a:pt x="33" y="14"/>
                    <a:pt x="29" y="16"/>
                    <a:pt x="27" y="19"/>
                  </a:cubicBezTo>
                  <a:cubicBezTo>
                    <a:pt x="0" y="32"/>
                    <a:pt x="31" y="59"/>
                    <a:pt x="53" y="49"/>
                  </a:cubicBezTo>
                  <a:cubicBezTo>
                    <a:pt x="55" y="48"/>
                    <a:pt x="57" y="47"/>
                    <a:pt x="59" y="45"/>
                  </a:cubicBezTo>
                  <a:cubicBezTo>
                    <a:pt x="59" y="45"/>
                    <a:pt x="59" y="45"/>
                    <a:pt x="60" y="45"/>
                  </a:cubicBezTo>
                  <a:cubicBezTo>
                    <a:pt x="83" y="34"/>
                    <a:pt x="71" y="0"/>
                    <a:pt x="39" y="12"/>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57" name="Freeform 36">
              <a:extLst>
                <a:ext uri="{FF2B5EF4-FFF2-40B4-BE49-F238E27FC236}">
                  <a16:creationId xmlns:a16="http://schemas.microsoft.com/office/drawing/2014/main" id="{66FA924D-908C-436B-9EC3-43843A25024E}"/>
                </a:ext>
              </a:extLst>
            </p:cNvPr>
            <p:cNvSpPr>
              <a:spLocks/>
            </p:cNvSpPr>
            <p:nvPr/>
          </p:nvSpPr>
          <p:spPr bwMode="auto">
            <a:xfrm>
              <a:off x="558800" y="2533650"/>
              <a:ext cx="50800" cy="26988"/>
            </a:xfrm>
            <a:custGeom>
              <a:avLst/>
              <a:gdLst>
                <a:gd name="T0" fmla="*/ 41 w 88"/>
                <a:gd name="T1" fmla="*/ 0 h 46"/>
                <a:gd name="T2" fmla="*/ 20 w 88"/>
                <a:gd name="T3" fmla="*/ 8 h 46"/>
                <a:gd name="T4" fmla="*/ 17 w 88"/>
                <a:gd name="T5" fmla="*/ 11 h 46"/>
                <a:gd name="T6" fmla="*/ 14 w 88"/>
                <a:gd name="T7" fmla="*/ 12 h 46"/>
                <a:gd name="T8" fmla="*/ 53 w 88"/>
                <a:gd name="T9" fmla="*/ 46 h 46"/>
                <a:gd name="T10" fmla="*/ 62 w 88"/>
                <a:gd name="T11" fmla="*/ 41 h 46"/>
                <a:gd name="T12" fmla="*/ 80 w 88"/>
                <a:gd name="T13" fmla="*/ 0 h 46"/>
                <a:gd name="T14" fmla="*/ 41 w 88"/>
                <a:gd name="T15" fmla="*/ 0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46">
                  <a:moveTo>
                    <a:pt x="41" y="0"/>
                  </a:moveTo>
                  <a:cubicBezTo>
                    <a:pt x="37" y="2"/>
                    <a:pt x="31" y="4"/>
                    <a:pt x="20" y="8"/>
                  </a:cubicBezTo>
                  <a:cubicBezTo>
                    <a:pt x="19" y="9"/>
                    <a:pt x="18" y="10"/>
                    <a:pt x="17" y="11"/>
                  </a:cubicBezTo>
                  <a:cubicBezTo>
                    <a:pt x="16" y="11"/>
                    <a:pt x="15" y="12"/>
                    <a:pt x="14" y="12"/>
                  </a:cubicBezTo>
                  <a:cubicBezTo>
                    <a:pt x="0" y="17"/>
                    <a:pt x="39" y="46"/>
                    <a:pt x="53" y="46"/>
                  </a:cubicBezTo>
                  <a:cubicBezTo>
                    <a:pt x="55" y="46"/>
                    <a:pt x="59" y="43"/>
                    <a:pt x="62" y="41"/>
                  </a:cubicBezTo>
                  <a:cubicBezTo>
                    <a:pt x="73" y="37"/>
                    <a:pt x="88" y="10"/>
                    <a:pt x="80" y="0"/>
                  </a:cubicBezTo>
                  <a:lnTo>
                    <a:pt x="41" y="0"/>
                  </a:ln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58" name="Freeform 37">
              <a:extLst>
                <a:ext uri="{FF2B5EF4-FFF2-40B4-BE49-F238E27FC236}">
                  <a16:creationId xmlns:a16="http://schemas.microsoft.com/office/drawing/2014/main" id="{6B7C3F1D-666B-4EBA-998D-196362B800DB}"/>
                </a:ext>
              </a:extLst>
            </p:cNvPr>
            <p:cNvSpPr>
              <a:spLocks/>
            </p:cNvSpPr>
            <p:nvPr/>
          </p:nvSpPr>
          <p:spPr bwMode="auto">
            <a:xfrm>
              <a:off x="2047875" y="2070100"/>
              <a:ext cx="161925" cy="76200"/>
            </a:xfrm>
            <a:custGeom>
              <a:avLst/>
              <a:gdLst>
                <a:gd name="T0" fmla="*/ 24 w 287"/>
                <a:gd name="T1" fmla="*/ 20 h 135"/>
                <a:gd name="T2" fmla="*/ 24 w 287"/>
                <a:gd name="T3" fmla="*/ 20 h 135"/>
                <a:gd name="T4" fmla="*/ 18 w 287"/>
                <a:gd name="T5" fmla="*/ 24 h 135"/>
                <a:gd name="T6" fmla="*/ 11 w 287"/>
                <a:gd name="T7" fmla="*/ 104 h 135"/>
                <a:gd name="T8" fmla="*/ 32 w 287"/>
                <a:gd name="T9" fmla="*/ 129 h 135"/>
                <a:gd name="T10" fmla="*/ 68 w 287"/>
                <a:gd name="T11" fmla="*/ 75 h 135"/>
                <a:gd name="T12" fmla="*/ 71 w 287"/>
                <a:gd name="T13" fmla="*/ 75 h 135"/>
                <a:gd name="T14" fmla="*/ 74 w 287"/>
                <a:gd name="T15" fmla="*/ 71 h 135"/>
                <a:gd name="T16" fmla="*/ 74 w 287"/>
                <a:gd name="T17" fmla="*/ 71 h 135"/>
                <a:gd name="T18" fmla="*/ 173 w 287"/>
                <a:gd name="T19" fmla="*/ 82 h 135"/>
                <a:gd name="T20" fmla="*/ 217 w 287"/>
                <a:gd name="T21" fmla="*/ 102 h 135"/>
                <a:gd name="T22" fmla="*/ 265 w 287"/>
                <a:gd name="T23" fmla="*/ 75 h 135"/>
                <a:gd name="T24" fmla="*/ 268 w 287"/>
                <a:gd name="T25" fmla="*/ 75 h 135"/>
                <a:gd name="T26" fmla="*/ 285 w 287"/>
                <a:gd name="T27" fmla="*/ 45 h 135"/>
                <a:gd name="T28" fmla="*/ 224 w 287"/>
                <a:gd name="T29" fmla="*/ 9 h 135"/>
                <a:gd name="T30" fmla="*/ 24 w 287"/>
                <a:gd name="T31" fmla="*/ 2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135">
                  <a:moveTo>
                    <a:pt x="24" y="20"/>
                  </a:moveTo>
                  <a:cubicBezTo>
                    <a:pt x="24" y="20"/>
                    <a:pt x="24" y="20"/>
                    <a:pt x="24" y="20"/>
                  </a:cubicBezTo>
                  <a:cubicBezTo>
                    <a:pt x="21" y="21"/>
                    <a:pt x="19" y="23"/>
                    <a:pt x="18" y="24"/>
                  </a:cubicBezTo>
                  <a:cubicBezTo>
                    <a:pt x="0" y="42"/>
                    <a:pt x="18" y="99"/>
                    <a:pt x="11" y="104"/>
                  </a:cubicBezTo>
                  <a:cubicBezTo>
                    <a:pt x="4" y="110"/>
                    <a:pt x="13" y="135"/>
                    <a:pt x="32" y="129"/>
                  </a:cubicBezTo>
                  <a:cubicBezTo>
                    <a:pt x="48" y="125"/>
                    <a:pt x="57" y="86"/>
                    <a:pt x="68" y="75"/>
                  </a:cubicBezTo>
                  <a:cubicBezTo>
                    <a:pt x="71" y="75"/>
                    <a:pt x="71" y="75"/>
                    <a:pt x="71" y="75"/>
                  </a:cubicBezTo>
                  <a:cubicBezTo>
                    <a:pt x="72" y="73"/>
                    <a:pt x="73" y="72"/>
                    <a:pt x="74" y="71"/>
                  </a:cubicBezTo>
                  <a:cubicBezTo>
                    <a:pt x="74" y="71"/>
                    <a:pt x="74" y="71"/>
                    <a:pt x="74" y="71"/>
                  </a:cubicBezTo>
                  <a:cubicBezTo>
                    <a:pt x="88" y="71"/>
                    <a:pt x="161" y="52"/>
                    <a:pt x="173" y="82"/>
                  </a:cubicBezTo>
                  <a:cubicBezTo>
                    <a:pt x="184" y="113"/>
                    <a:pt x="184" y="99"/>
                    <a:pt x="217" y="102"/>
                  </a:cubicBezTo>
                  <a:cubicBezTo>
                    <a:pt x="237" y="103"/>
                    <a:pt x="254" y="89"/>
                    <a:pt x="265" y="75"/>
                  </a:cubicBezTo>
                  <a:cubicBezTo>
                    <a:pt x="268" y="75"/>
                    <a:pt x="268" y="75"/>
                    <a:pt x="268" y="75"/>
                  </a:cubicBezTo>
                  <a:cubicBezTo>
                    <a:pt x="277" y="64"/>
                    <a:pt x="284" y="51"/>
                    <a:pt x="285" y="45"/>
                  </a:cubicBezTo>
                  <a:cubicBezTo>
                    <a:pt x="287" y="31"/>
                    <a:pt x="268" y="3"/>
                    <a:pt x="224" y="9"/>
                  </a:cubicBezTo>
                  <a:cubicBezTo>
                    <a:pt x="179" y="14"/>
                    <a:pt x="43" y="0"/>
                    <a:pt x="24" y="20"/>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59" name="Freeform 38">
              <a:extLst>
                <a:ext uri="{FF2B5EF4-FFF2-40B4-BE49-F238E27FC236}">
                  <a16:creationId xmlns:a16="http://schemas.microsoft.com/office/drawing/2014/main" id="{815609DE-A10F-4AE5-B71E-0283395DF0C0}"/>
                </a:ext>
              </a:extLst>
            </p:cNvPr>
            <p:cNvSpPr>
              <a:spLocks/>
            </p:cNvSpPr>
            <p:nvPr/>
          </p:nvSpPr>
          <p:spPr bwMode="auto">
            <a:xfrm>
              <a:off x="2097088" y="2152650"/>
              <a:ext cx="133350" cy="96838"/>
            </a:xfrm>
            <a:custGeom>
              <a:avLst/>
              <a:gdLst>
                <a:gd name="T0" fmla="*/ 211 w 235"/>
                <a:gd name="T1" fmla="*/ 13 h 170"/>
                <a:gd name="T2" fmla="*/ 115 w 235"/>
                <a:gd name="T3" fmla="*/ 16 h 170"/>
                <a:gd name="T4" fmla="*/ 23 w 235"/>
                <a:gd name="T5" fmla="*/ 22 h 170"/>
                <a:gd name="T6" fmla="*/ 22 w 235"/>
                <a:gd name="T7" fmla="*/ 23 h 170"/>
                <a:gd name="T8" fmla="*/ 17 w 235"/>
                <a:gd name="T9" fmla="*/ 26 h 170"/>
                <a:gd name="T10" fmla="*/ 35 w 235"/>
                <a:gd name="T11" fmla="*/ 81 h 170"/>
                <a:gd name="T12" fmla="*/ 110 w 235"/>
                <a:gd name="T13" fmla="*/ 79 h 170"/>
                <a:gd name="T14" fmla="*/ 174 w 235"/>
                <a:gd name="T15" fmla="*/ 145 h 170"/>
                <a:gd name="T16" fmla="*/ 180 w 235"/>
                <a:gd name="T17" fmla="*/ 141 h 170"/>
                <a:gd name="T18" fmla="*/ 180 w 235"/>
                <a:gd name="T19" fmla="*/ 141 h 170"/>
                <a:gd name="T20" fmla="*/ 206 w 235"/>
                <a:gd name="T21" fmla="*/ 122 h 170"/>
                <a:gd name="T22" fmla="*/ 203 w 235"/>
                <a:gd name="T23" fmla="*/ 122 h 170"/>
                <a:gd name="T24" fmla="*/ 226 w 235"/>
                <a:gd name="T25" fmla="*/ 95 h 170"/>
                <a:gd name="T26" fmla="*/ 228 w 235"/>
                <a:gd name="T27" fmla="*/ 67 h 170"/>
                <a:gd name="T28" fmla="*/ 235 w 235"/>
                <a:gd name="T29" fmla="*/ 67 h 170"/>
                <a:gd name="T30" fmla="*/ 211 w 235"/>
                <a:gd name="T31"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5" h="170">
                  <a:moveTo>
                    <a:pt x="211" y="13"/>
                  </a:moveTo>
                  <a:cubicBezTo>
                    <a:pt x="192" y="0"/>
                    <a:pt x="131" y="8"/>
                    <a:pt x="115" y="16"/>
                  </a:cubicBezTo>
                  <a:cubicBezTo>
                    <a:pt x="98" y="25"/>
                    <a:pt x="49" y="2"/>
                    <a:pt x="23" y="22"/>
                  </a:cubicBezTo>
                  <a:cubicBezTo>
                    <a:pt x="23" y="22"/>
                    <a:pt x="23" y="23"/>
                    <a:pt x="22" y="23"/>
                  </a:cubicBezTo>
                  <a:cubicBezTo>
                    <a:pt x="20" y="24"/>
                    <a:pt x="18" y="25"/>
                    <a:pt x="17" y="26"/>
                  </a:cubicBezTo>
                  <a:cubicBezTo>
                    <a:pt x="0" y="38"/>
                    <a:pt x="10" y="79"/>
                    <a:pt x="35" y="81"/>
                  </a:cubicBezTo>
                  <a:cubicBezTo>
                    <a:pt x="61" y="84"/>
                    <a:pt x="106" y="62"/>
                    <a:pt x="110" y="79"/>
                  </a:cubicBezTo>
                  <a:cubicBezTo>
                    <a:pt x="115" y="95"/>
                    <a:pt x="132" y="170"/>
                    <a:pt x="174" y="145"/>
                  </a:cubicBezTo>
                  <a:cubicBezTo>
                    <a:pt x="176" y="144"/>
                    <a:pt x="178" y="143"/>
                    <a:pt x="180" y="141"/>
                  </a:cubicBezTo>
                  <a:cubicBezTo>
                    <a:pt x="180" y="141"/>
                    <a:pt x="180" y="141"/>
                    <a:pt x="180" y="141"/>
                  </a:cubicBezTo>
                  <a:cubicBezTo>
                    <a:pt x="192" y="134"/>
                    <a:pt x="200" y="128"/>
                    <a:pt x="206" y="122"/>
                  </a:cubicBezTo>
                  <a:cubicBezTo>
                    <a:pt x="203" y="122"/>
                    <a:pt x="203" y="122"/>
                    <a:pt x="203" y="122"/>
                  </a:cubicBezTo>
                  <a:cubicBezTo>
                    <a:pt x="216" y="108"/>
                    <a:pt x="218" y="97"/>
                    <a:pt x="226" y="95"/>
                  </a:cubicBezTo>
                  <a:cubicBezTo>
                    <a:pt x="231" y="94"/>
                    <a:pt x="231" y="82"/>
                    <a:pt x="228" y="67"/>
                  </a:cubicBezTo>
                  <a:cubicBezTo>
                    <a:pt x="235" y="67"/>
                    <a:pt x="235" y="67"/>
                    <a:pt x="235" y="67"/>
                  </a:cubicBezTo>
                  <a:cubicBezTo>
                    <a:pt x="232" y="47"/>
                    <a:pt x="222" y="22"/>
                    <a:pt x="211" y="13"/>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60" name="Freeform 39">
              <a:extLst>
                <a:ext uri="{FF2B5EF4-FFF2-40B4-BE49-F238E27FC236}">
                  <a16:creationId xmlns:a16="http://schemas.microsoft.com/office/drawing/2014/main" id="{B871FAB6-C86A-4B9F-A328-6896E336BA0C}"/>
                </a:ext>
              </a:extLst>
            </p:cNvPr>
            <p:cNvSpPr>
              <a:spLocks/>
            </p:cNvSpPr>
            <p:nvPr/>
          </p:nvSpPr>
          <p:spPr bwMode="auto">
            <a:xfrm>
              <a:off x="636588" y="2344738"/>
              <a:ext cx="6350" cy="1588"/>
            </a:xfrm>
            <a:custGeom>
              <a:avLst/>
              <a:gdLst>
                <a:gd name="T0" fmla="*/ 0 w 10"/>
                <a:gd name="T1" fmla="*/ 3 h 3"/>
                <a:gd name="T2" fmla="*/ 10 w 10"/>
                <a:gd name="T3" fmla="*/ 3 h 3"/>
                <a:gd name="T4" fmla="*/ 7 w 10"/>
                <a:gd name="T5" fmla="*/ 0 h 3"/>
                <a:gd name="T6" fmla="*/ 0 w 10"/>
                <a:gd name="T7" fmla="*/ 3 h 3"/>
              </a:gdLst>
              <a:ahLst/>
              <a:cxnLst>
                <a:cxn ang="0">
                  <a:pos x="T0" y="T1"/>
                </a:cxn>
                <a:cxn ang="0">
                  <a:pos x="T2" y="T3"/>
                </a:cxn>
                <a:cxn ang="0">
                  <a:pos x="T4" y="T5"/>
                </a:cxn>
                <a:cxn ang="0">
                  <a:pos x="T6" y="T7"/>
                </a:cxn>
              </a:cxnLst>
              <a:rect l="0" t="0" r="r" b="b"/>
              <a:pathLst>
                <a:path w="10" h="3">
                  <a:moveTo>
                    <a:pt x="0" y="3"/>
                  </a:moveTo>
                  <a:cubicBezTo>
                    <a:pt x="10" y="3"/>
                    <a:pt x="10" y="3"/>
                    <a:pt x="10" y="3"/>
                  </a:cubicBezTo>
                  <a:cubicBezTo>
                    <a:pt x="7" y="0"/>
                    <a:pt x="7" y="0"/>
                    <a:pt x="7" y="0"/>
                  </a:cubicBezTo>
                  <a:lnTo>
                    <a:pt x="0" y="3"/>
                  </a:ln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61" name="Freeform 40">
              <a:extLst>
                <a:ext uri="{FF2B5EF4-FFF2-40B4-BE49-F238E27FC236}">
                  <a16:creationId xmlns:a16="http://schemas.microsoft.com/office/drawing/2014/main" id="{BD7B2038-DEA8-4E4E-9C53-F55E01EAEA98}"/>
                </a:ext>
              </a:extLst>
            </p:cNvPr>
            <p:cNvSpPr>
              <a:spLocks/>
            </p:cNvSpPr>
            <p:nvPr/>
          </p:nvSpPr>
          <p:spPr bwMode="auto">
            <a:xfrm>
              <a:off x="2535238" y="2449513"/>
              <a:ext cx="44450" cy="33338"/>
            </a:xfrm>
            <a:custGeom>
              <a:avLst/>
              <a:gdLst>
                <a:gd name="T0" fmla="*/ 23 w 77"/>
                <a:gd name="T1" fmla="*/ 19 h 59"/>
                <a:gd name="T2" fmla="*/ 10 w 77"/>
                <a:gd name="T3" fmla="*/ 30 h 59"/>
                <a:gd name="T4" fmla="*/ 60 w 77"/>
                <a:gd name="T5" fmla="*/ 45 h 59"/>
                <a:gd name="T6" fmla="*/ 68 w 77"/>
                <a:gd name="T7" fmla="*/ 39 h 59"/>
                <a:gd name="T8" fmla="*/ 23 w 77"/>
                <a:gd name="T9" fmla="*/ 19 h 59"/>
              </a:gdLst>
              <a:ahLst/>
              <a:cxnLst>
                <a:cxn ang="0">
                  <a:pos x="T0" y="T1"/>
                </a:cxn>
                <a:cxn ang="0">
                  <a:pos x="T2" y="T3"/>
                </a:cxn>
                <a:cxn ang="0">
                  <a:pos x="T4" y="T5"/>
                </a:cxn>
                <a:cxn ang="0">
                  <a:pos x="T6" y="T7"/>
                </a:cxn>
                <a:cxn ang="0">
                  <a:pos x="T8" y="T9"/>
                </a:cxn>
              </a:cxnLst>
              <a:rect l="0" t="0" r="r" b="b"/>
              <a:pathLst>
                <a:path w="77" h="59">
                  <a:moveTo>
                    <a:pt x="23" y="19"/>
                  </a:moveTo>
                  <a:cubicBezTo>
                    <a:pt x="18" y="22"/>
                    <a:pt x="14" y="25"/>
                    <a:pt x="10" y="30"/>
                  </a:cubicBezTo>
                  <a:cubicBezTo>
                    <a:pt x="0" y="42"/>
                    <a:pt x="49" y="59"/>
                    <a:pt x="60" y="45"/>
                  </a:cubicBezTo>
                  <a:cubicBezTo>
                    <a:pt x="64" y="44"/>
                    <a:pt x="66" y="42"/>
                    <a:pt x="68" y="39"/>
                  </a:cubicBezTo>
                  <a:cubicBezTo>
                    <a:pt x="77" y="24"/>
                    <a:pt x="46" y="0"/>
                    <a:pt x="23" y="19"/>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62" name="Freeform 41">
              <a:extLst>
                <a:ext uri="{FF2B5EF4-FFF2-40B4-BE49-F238E27FC236}">
                  <a16:creationId xmlns:a16="http://schemas.microsoft.com/office/drawing/2014/main" id="{54E02A92-0E4A-4AF7-ACE0-3492A68898D7}"/>
                </a:ext>
              </a:extLst>
            </p:cNvPr>
            <p:cNvSpPr>
              <a:spLocks/>
            </p:cNvSpPr>
            <p:nvPr/>
          </p:nvSpPr>
          <p:spPr bwMode="auto">
            <a:xfrm>
              <a:off x="7148513" y="4498975"/>
              <a:ext cx="1012825" cy="812800"/>
            </a:xfrm>
            <a:custGeom>
              <a:avLst/>
              <a:gdLst>
                <a:gd name="T0" fmla="*/ 1757 w 1784"/>
                <a:gd name="T1" fmla="*/ 880 h 1432"/>
                <a:gd name="T2" fmla="*/ 1690 w 1784"/>
                <a:gd name="T3" fmla="*/ 743 h 1432"/>
                <a:gd name="T4" fmla="*/ 1657 w 1784"/>
                <a:gd name="T5" fmla="*/ 661 h 1432"/>
                <a:gd name="T6" fmla="*/ 1636 w 1784"/>
                <a:gd name="T7" fmla="*/ 606 h 1432"/>
                <a:gd name="T8" fmla="*/ 1613 w 1784"/>
                <a:gd name="T9" fmla="*/ 510 h 1432"/>
                <a:gd name="T10" fmla="*/ 1470 w 1784"/>
                <a:gd name="T11" fmla="*/ 441 h 1432"/>
                <a:gd name="T12" fmla="*/ 1424 w 1784"/>
                <a:gd name="T13" fmla="*/ 331 h 1432"/>
                <a:gd name="T14" fmla="*/ 1405 w 1784"/>
                <a:gd name="T15" fmla="*/ 249 h 1432"/>
                <a:gd name="T16" fmla="*/ 1368 w 1784"/>
                <a:gd name="T17" fmla="*/ 194 h 1432"/>
                <a:gd name="T18" fmla="*/ 1301 w 1784"/>
                <a:gd name="T19" fmla="*/ 112 h 1432"/>
                <a:gd name="T20" fmla="*/ 1266 w 1784"/>
                <a:gd name="T21" fmla="*/ 4 h 1432"/>
                <a:gd name="T22" fmla="*/ 1242 w 1784"/>
                <a:gd name="T23" fmla="*/ 175 h 1432"/>
                <a:gd name="T24" fmla="*/ 1162 w 1784"/>
                <a:gd name="T25" fmla="*/ 331 h 1432"/>
                <a:gd name="T26" fmla="*/ 1027 w 1784"/>
                <a:gd name="T27" fmla="*/ 249 h 1432"/>
                <a:gd name="T28" fmla="*/ 1013 w 1784"/>
                <a:gd name="T29" fmla="*/ 194 h 1432"/>
                <a:gd name="T30" fmla="*/ 1034 w 1784"/>
                <a:gd name="T31" fmla="*/ 96 h 1432"/>
                <a:gd name="T32" fmla="*/ 885 w 1784"/>
                <a:gd name="T33" fmla="*/ 57 h 1432"/>
                <a:gd name="T34" fmla="*/ 840 w 1784"/>
                <a:gd name="T35" fmla="*/ 120 h 1432"/>
                <a:gd name="T36" fmla="*/ 787 w 1784"/>
                <a:gd name="T37" fmla="*/ 67 h 1432"/>
                <a:gd name="T38" fmla="*/ 659 w 1784"/>
                <a:gd name="T39" fmla="*/ 194 h 1432"/>
                <a:gd name="T40" fmla="*/ 601 w 1784"/>
                <a:gd name="T41" fmla="*/ 162 h 1432"/>
                <a:gd name="T42" fmla="*/ 404 w 1784"/>
                <a:gd name="T43" fmla="*/ 266 h 1432"/>
                <a:gd name="T44" fmla="*/ 400 w 1784"/>
                <a:gd name="T45" fmla="*/ 441 h 1432"/>
                <a:gd name="T46" fmla="*/ 304 w 1784"/>
                <a:gd name="T47" fmla="*/ 469 h 1432"/>
                <a:gd name="T48" fmla="*/ 214 w 1784"/>
                <a:gd name="T49" fmla="*/ 479 h 1432"/>
                <a:gd name="T50" fmla="*/ 87 w 1784"/>
                <a:gd name="T51" fmla="*/ 774 h 1432"/>
                <a:gd name="T52" fmla="*/ 182 w 1784"/>
                <a:gd name="T53" fmla="*/ 1053 h 1432"/>
                <a:gd name="T54" fmla="*/ 273 w 1784"/>
                <a:gd name="T55" fmla="*/ 1232 h 1432"/>
                <a:gd name="T56" fmla="*/ 312 w 1784"/>
                <a:gd name="T57" fmla="*/ 1210 h 1432"/>
                <a:gd name="T58" fmla="*/ 503 w 1784"/>
                <a:gd name="T59" fmla="*/ 1211 h 1432"/>
                <a:gd name="T60" fmla="*/ 503 w 1784"/>
                <a:gd name="T61" fmla="*/ 1210 h 1432"/>
                <a:gd name="T62" fmla="*/ 548 w 1784"/>
                <a:gd name="T63" fmla="*/ 1073 h 1432"/>
                <a:gd name="T64" fmla="*/ 643 w 1784"/>
                <a:gd name="T65" fmla="*/ 1074 h 1432"/>
                <a:gd name="T66" fmla="*/ 939 w 1784"/>
                <a:gd name="T67" fmla="*/ 1103 h 1432"/>
                <a:gd name="T68" fmla="*/ 1015 w 1784"/>
                <a:gd name="T69" fmla="*/ 1155 h 1432"/>
                <a:gd name="T70" fmla="*/ 1076 w 1784"/>
                <a:gd name="T71" fmla="*/ 1194 h 1432"/>
                <a:gd name="T72" fmla="*/ 1175 w 1784"/>
                <a:gd name="T73" fmla="*/ 1282 h 1432"/>
                <a:gd name="T74" fmla="*/ 1310 w 1784"/>
                <a:gd name="T75" fmla="*/ 1423 h 1432"/>
                <a:gd name="T76" fmla="*/ 1411 w 1784"/>
                <a:gd name="T77" fmla="*/ 1415 h 1432"/>
                <a:gd name="T78" fmla="*/ 1516 w 1784"/>
                <a:gd name="T79" fmla="*/ 1365 h 1432"/>
                <a:gd name="T80" fmla="*/ 1595 w 1784"/>
                <a:gd name="T81" fmla="*/ 1292 h 1432"/>
                <a:gd name="T82" fmla="*/ 1632 w 1784"/>
                <a:gd name="T83" fmla="*/ 1186 h 1432"/>
                <a:gd name="T84" fmla="*/ 1741 w 1784"/>
                <a:gd name="T85" fmla="*/ 1072 h 1432"/>
                <a:gd name="T86" fmla="*/ 1778 w 1784"/>
                <a:gd name="T87" fmla="*/ 1018 h 1432"/>
                <a:gd name="T88" fmla="*/ 1767 w 1784"/>
                <a:gd name="T89" fmla="*/ 935 h 1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84" h="1432">
                  <a:moveTo>
                    <a:pt x="1767" y="935"/>
                  </a:moveTo>
                  <a:cubicBezTo>
                    <a:pt x="1762" y="918"/>
                    <a:pt x="1756" y="900"/>
                    <a:pt x="1749" y="880"/>
                  </a:cubicBezTo>
                  <a:cubicBezTo>
                    <a:pt x="1757" y="880"/>
                    <a:pt x="1757" y="880"/>
                    <a:pt x="1757" y="880"/>
                  </a:cubicBezTo>
                  <a:cubicBezTo>
                    <a:pt x="1748" y="853"/>
                    <a:pt x="1736" y="825"/>
                    <a:pt x="1724" y="798"/>
                  </a:cubicBezTo>
                  <a:cubicBezTo>
                    <a:pt x="1716" y="798"/>
                    <a:pt x="1716" y="798"/>
                    <a:pt x="1716" y="798"/>
                  </a:cubicBezTo>
                  <a:cubicBezTo>
                    <a:pt x="1707" y="778"/>
                    <a:pt x="1699" y="760"/>
                    <a:pt x="1690" y="743"/>
                  </a:cubicBezTo>
                  <a:cubicBezTo>
                    <a:pt x="1699" y="743"/>
                    <a:pt x="1699" y="743"/>
                    <a:pt x="1699" y="743"/>
                  </a:cubicBezTo>
                  <a:cubicBezTo>
                    <a:pt x="1689" y="721"/>
                    <a:pt x="1679" y="702"/>
                    <a:pt x="1671" y="687"/>
                  </a:cubicBezTo>
                  <a:cubicBezTo>
                    <a:pt x="1666" y="678"/>
                    <a:pt x="1661" y="669"/>
                    <a:pt x="1657" y="661"/>
                  </a:cubicBezTo>
                  <a:cubicBezTo>
                    <a:pt x="1649" y="661"/>
                    <a:pt x="1649" y="661"/>
                    <a:pt x="1649" y="661"/>
                  </a:cubicBezTo>
                  <a:cubicBezTo>
                    <a:pt x="1640" y="642"/>
                    <a:pt x="1633" y="623"/>
                    <a:pt x="1628" y="606"/>
                  </a:cubicBezTo>
                  <a:cubicBezTo>
                    <a:pt x="1636" y="606"/>
                    <a:pt x="1636" y="606"/>
                    <a:pt x="1636" y="606"/>
                  </a:cubicBezTo>
                  <a:cubicBezTo>
                    <a:pt x="1626" y="574"/>
                    <a:pt x="1621" y="546"/>
                    <a:pt x="1620" y="524"/>
                  </a:cubicBezTo>
                  <a:cubicBezTo>
                    <a:pt x="1613" y="524"/>
                    <a:pt x="1613" y="524"/>
                    <a:pt x="1613" y="524"/>
                  </a:cubicBezTo>
                  <a:cubicBezTo>
                    <a:pt x="1613" y="519"/>
                    <a:pt x="1613" y="514"/>
                    <a:pt x="1613" y="510"/>
                  </a:cubicBezTo>
                  <a:cubicBezTo>
                    <a:pt x="1616" y="486"/>
                    <a:pt x="1568" y="478"/>
                    <a:pt x="1525" y="469"/>
                  </a:cubicBezTo>
                  <a:cubicBezTo>
                    <a:pt x="1550" y="469"/>
                    <a:pt x="1550" y="469"/>
                    <a:pt x="1550" y="469"/>
                  </a:cubicBezTo>
                  <a:cubicBezTo>
                    <a:pt x="1518" y="462"/>
                    <a:pt x="1484" y="455"/>
                    <a:pt x="1470" y="441"/>
                  </a:cubicBezTo>
                  <a:cubicBezTo>
                    <a:pt x="1458" y="430"/>
                    <a:pt x="1450" y="410"/>
                    <a:pt x="1443" y="386"/>
                  </a:cubicBezTo>
                  <a:cubicBezTo>
                    <a:pt x="1436" y="386"/>
                    <a:pt x="1436" y="386"/>
                    <a:pt x="1436" y="386"/>
                  </a:cubicBezTo>
                  <a:cubicBezTo>
                    <a:pt x="1431" y="369"/>
                    <a:pt x="1427" y="350"/>
                    <a:pt x="1424" y="331"/>
                  </a:cubicBezTo>
                  <a:cubicBezTo>
                    <a:pt x="1431" y="331"/>
                    <a:pt x="1431" y="331"/>
                    <a:pt x="1431" y="331"/>
                  </a:cubicBezTo>
                  <a:cubicBezTo>
                    <a:pt x="1427" y="311"/>
                    <a:pt x="1423" y="291"/>
                    <a:pt x="1417" y="275"/>
                  </a:cubicBezTo>
                  <a:cubicBezTo>
                    <a:pt x="1414" y="266"/>
                    <a:pt x="1409" y="257"/>
                    <a:pt x="1405" y="249"/>
                  </a:cubicBezTo>
                  <a:cubicBezTo>
                    <a:pt x="1397" y="249"/>
                    <a:pt x="1397" y="249"/>
                    <a:pt x="1397" y="249"/>
                  </a:cubicBezTo>
                  <a:cubicBezTo>
                    <a:pt x="1386" y="230"/>
                    <a:pt x="1372" y="212"/>
                    <a:pt x="1358" y="194"/>
                  </a:cubicBezTo>
                  <a:cubicBezTo>
                    <a:pt x="1368" y="194"/>
                    <a:pt x="1368" y="194"/>
                    <a:pt x="1368" y="194"/>
                  </a:cubicBezTo>
                  <a:cubicBezTo>
                    <a:pt x="1356" y="179"/>
                    <a:pt x="1342" y="163"/>
                    <a:pt x="1329" y="146"/>
                  </a:cubicBezTo>
                  <a:cubicBezTo>
                    <a:pt x="1322" y="137"/>
                    <a:pt x="1315" y="125"/>
                    <a:pt x="1310" y="112"/>
                  </a:cubicBezTo>
                  <a:cubicBezTo>
                    <a:pt x="1301" y="112"/>
                    <a:pt x="1301" y="112"/>
                    <a:pt x="1301" y="112"/>
                  </a:cubicBezTo>
                  <a:cubicBezTo>
                    <a:pt x="1293" y="94"/>
                    <a:pt x="1287" y="74"/>
                    <a:pt x="1281" y="57"/>
                  </a:cubicBezTo>
                  <a:cubicBezTo>
                    <a:pt x="1289" y="57"/>
                    <a:pt x="1289" y="57"/>
                    <a:pt x="1289" y="57"/>
                  </a:cubicBezTo>
                  <a:cubicBezTo>
                    <a:pt x="1278" y="25"/>
                    <a:pt x="1271" y="0"/>
                    <a:pt x="1266" y="4"/>
                  </a:cubicBezTo>
                  <a:cubicBezTo>
                    <a:pt x="1265" y="5"/>
                    <a:pt x="1264" y="7"/>
                    <a:pt x="1262" y="10"/>
                  </a:cubicBezTo>
                  <a:cubicBezTo>
                    <a:pt x="1261" y="8"/>
                    <a:pt x="1260" y="8"/>
                    <a:pt x="1259" y="9"/>
                  </a:cubicBezTo>
                  <a:cubicBezTo>
                    <a:pt x="1249" y="17"/>
                    <a:pt x="1217" y="138"/>
                    <a:pt x="1242" y="175"/>
                  </a:cubicBezTo>
                  <a:cubicBezTo>
                    <a:pt x="1266" y="213"/>
                    <a:pt x="1231" y="287"/>
                    <a:pt x="1213" y="337"/>
                  </a:cubicBezTo>
                  <a:cubicBezTo>
                    <a:pt x="1201" y="373"/>
                    <a:pt x="1176" y="354"/>
                    <a:pt x="1151" y="331"/>
                  </a:cubicBezTo>
                  <a:cubicBezTo>
                    <a:pt x="1162" y="331"/>
                    <a:pt x="1162" y="331"/>
                    <a:pt x="1162" y="331"/>
                  </a:cubicBezTo>
                  <a:cubicBezTo>
                    <a:pt x="1150" y="321"/>
                    <a:pt x="1137" y="308"/>
                    <a:pt x="1125" y="300"/>
                  </a:cubicBezTo>
                  <a:cubicBezTo>
                    <a:pt x="1099" y="281"/>
                    <a:pt x="1064" y="267"/>
                    <a:pt x="1038" y="249"/>
                  </a:cubicBezTo>
                  <a:cubicBezTo>
                    <a:pt x="1027" y="249"/>
                    <a:pt x="1027" y="249"/>
                    <a:pt x="1027" y="249"/>
                  </a:cubicBezTo>
                  <a:cubicBezTo>
                    <a:pt x="1021" y="244"/>
                    <a:pt x="1014" y="239"/>
                    <a:pt x="1009" y="233"/>
                  </a:cubicBezTo>
                  <a:cubicBezTo>
                    <a:pt x="1001" y="224"/>
                    <a:pt x="1003" y="210"/>
                    <a:pt x="1008" y="194"/>
                  </a:cubicBezTo>
                  <a:cubicBezTo>
                    <a:pt x="1013" y="194"/>
                    <a:pt x="1013" y="194"/>
                    <a:pt x="1013" y="194"/>
                  </a:cubicBezTo>
                  <a:cubicBezTo>
                    <a:pt x="1020" y="167"/>
                    <a:pt x="1038" y="135"/>
                    <a:pt x="1042" y="112"/>
                  </a:cubicBezTo>
                  <a:cubicBezTo>
                    <a:pt x="1036" y="112"/>
                    <a:pt x="1036" y="112"/>
                    <a:pt x="1036" y="112"/>
                  </a:cubicBezTo>
                  <a:cubicBezTo>
                    <a:pt x="1037" y="106"/>
                    <a:pt x="1036" y="100"/>
                    <a:pt x="1034" y="96"/>
                  </a:cubicBezTo>
                  <a:cubicBezTo>
                    <a:pt x="1016" y="67"/>
                    <a:pt x="921" y="92"/>
                    <a:pt x="911" y="92"/>
                  </a:cubicBezTo>
                  <a:cubicBezTo>
                    <a:pt x="903" y="92"/>
                    <a:pt x="889" y="69"/>
                    <a:pt x="874" y="57"/>
                  </a:cubicBezTo>
                  <a:cubicBezTo>
                    <a:pt x="885" y="57"/>
                    <a:pt x="885" y="57"/>
                    <a:pt x="885" y="57"/>
                  </a:cubicBezTo>
                  <a:cubicBezTo>
                    <a:pt x="878" y="51"/>
                    <a:pt x="871" y="46"/>
                    <a:pt x="864" y="46"/>
                  </a:cubicBezTo>
                  <a:cubicBezTo>
                    <a:pt x="862" y="46"/>
                    <a:pt x="860" y="48"/>
                    <a:pt x="858" y="50"/>
                  </a:cubicBezTo>
                  <a:cubicBezTo>
                    <a:pt x="842" y="51"/>
                    <a:pt x="840" y="97"/>
                    <a:pt x="840" y="120"/>
                  </a:cubicBezTo>
                  <a:cubicBezTo>
                    <a:pt x="838" y="118"/>
                    <a:pt x="836" y="115"/>
                    <a:pt x="834" y="112"/>
                  </a:cubicBezTo>
                  <a:cubicBezTo>
                    <a:pt x="824" y="112"/>
                    <a:pt x="824" y="112"/>
                    <a:pt x="824" y="112"/>
                  </a:cubicBezTo>
                  <a:cubicBezTo>
                    <a:pt x="815" y="100"/>
                    <a:pt x="802" y="84"/>
                    <a:pt x="787" y="67"/>
                  </a:cubicBezTo>
                  <a:cubicBezTo>
                    <a:pt x="756" y="30"/>
                    <a:pt x="791" y="92"/>
                    <a:pt x="759" y="129"/>
                  </a:cubicBezTo>
                  <a:cubicBezTo>
                    <a:pt x="727" y="167"/>
                    <a:pt x="738" y="154"/>
                    <a:pt x="724" y="196"/>
                  </a:cubicBezTo>
                  <a:cubicBezTo>
                    <a:pt x="712" y="232"/>
                    <a:pt x="686" y="224"/>
                    <a:pt x="659" y="194"/>
                  </a:cubicBezTo>
                  <a:cubicBezTo>
                    <a:pt x="670" y="194"/>
                    <a:pt x="670" y="194"/>
                    <a:pt x="670" y="194"/>
                  </a:cubicBezTo>
                  <a:cubicBezTo>
                    <a:pt x="664" y="189"/>
                    <a:pt x="659" y="182"/>
                    <a:pt x="653" y="175"/>
                  </a:cubicBezTo>
                  <a:cubicBezTo>
                    <a:pt x="631" y="146"/>
                    <a:pt x="615" y="152"/>
                    <a:pt x="601" y="162"/>
                  </a:cubicBezTo>
                  <a:cubicBezTo>
                    <a:pt x="592" y="167"/>
                    <a:pt x="584" y="174"/>
                    <a:pt x="576" y="179"/>
                  </a:cubicBezTo>
                  <a:cubicBezTo>
                    <a:pt x="555" y="191"/>
                    <a:pt x="538" y="259"/>
                    <a:pt x="528" y="277"/>
                  </a:cubicBezTo>
                  <a:cubicBezTo>
                    <a:pt x="504" y="283"/>
                    <a:pt x="420" y="247"/>
                    <a:pt x="404" y="266"/>
                  </a:cubicBezTo>
                  <a:cubicBezTo>
                    <a:pt x="403" y="266"/>
                    <a:pt x="403" y="267"/>
                    <a:pt x="403" y="267"/>
                  </a:cubicBezTo>
                  <a:cubicBezTo>
                    <a:pt x="401" y="268"/>
                    <a:pt x="398" y="269"/>
                    <a:pt x="397" y="270"/>
                  </a:cubicBezTo>
                  <a:cubicBezTo>
                    <a:pt x="380" y="291"/>
                    <a:pt x="400" y="425"/>
                    <a:pt x="400" y="441"/>
                  </a:cubicBezTo>
                  <a:cubicBezTo>
                    <a:pt x="400" y="443"/>
                    <a:pt x="399" y="443"/>
                    <a:pt x="398" y="444"/>
                  </a:cubicBezTo>
                  <a:cubicBezTo>
                    <a:pt x="378" y="451"/>
                    <a:pt x="328" y="450"/>
                    <a:pt x="308" y="466"/>
                  </a:cubicBezTo>
                  <a:cubicBezTo>
                    <a:pt x="307" y="467"/>
                    <a:pt x="306" y="468"/>
                    <a:pt x="304" y="469"/>
                  </a:cubicBezTo>
                  <a:cubicBezTo>
                    <a:pt x="305" y="469"/>
                    <a:pt x="305" y="469"/>
                    <a:pt x="305" y="469"/>
                  </a:cubicBezTo>
                  <a:cubicBezTo>
                    <a:pt x="304" y="469"/>
                    <a:pt x="302" y="470"/>
                    <a:pt x="302" y="470"/>
                  </a:cubicBezTo>
                  <a:cubicBezTo>
                    <a:pt x="277" y="491"/>
                    <a:pt x="238" y="479"/>
                    <a:pt x="214" y="479"/>
                  </a:cubicBezTo>
                  <a:cubicBezTo>
                    <a:pt x="189" y="479"/>
                    <a:pt x="104" y="558"/>
                    <a:pt x="76" y="579"/>
                  </a:cubicBezTo>
                  <a:cubicBezTo>
                    <a:pt x="48" y="599"/>
                    <a:pt x="0" y="674"/>
                    <a:pt x="14" y="695"/>
                  </a:cubicBezTo>
                  <a:cubicBezTo>
                    <a:pt x="28" y="716"/>
                    <a:pt x="104" y="766"/>
                    <a:pt x="87" y="774"/>
                  </a:cubicBezTo>
                  <a:cubicBezTo>
                    <a:pt x="69" y="782"/>
                    <a:pt x="59" y="841"/>
                    <a:pt x="101" y="891"/>
                  </a:cubicBezTo>
                  <a:cubicBezTo>
                    <a:pt x="143" y="941"/>
                    <a:pt x="129" y="953"/>
                    <a:pt x="133" y="978"/>
                  </a:cubicBezTo>
                  <a:cubicBezTo>
                    <a:pt x="136" y="1003"/>
                    <a:pt x="154" y="1011"/>
                    <a:pt x="182" y="1053"/>
                  </a:cubicBezTo>
                  <a:cubicBezTo>
                    <a:pt x="210" y="1094"/>
                    <a:pt x="133" y="1128"/>
                    <a:pt x="122" y="1153"/>
                  </a:cubicBezTo>
                  <a:cubicBezTo>
                    <a:pt x="111" y="1178"/>
                    <a:pt x="147" y="1215"/>
                    <a:pt x="168" y="1236"/>
                  </a:cubicBezTo>
                  <a:cubicBezTo>
                    <a:pt x="189" y="1257"/>
                    <a:pt x="242" y="1244"/>
                    <a:pt x="273" y="1232"/>
                  </a:cubicBezTo>
                  <a:cubicBezTo>
                    <a:pt x="286" y="1227"/>
                    <a:pt x="299" y="1218"/>
                    <a:pt x="312" y="1210"/>
                  </a:cubicBezTo>
                  <a:cubicBezTo>
                    <a:pt x="312" y="1210"/>
                    <a:pt x="312" y="1210"/>
                    <a:pt x="312" y="1210"/>
                  </a:cubicBezTo>
                  <a:cubicBezTo>
                    <a:pt x="312" y="1210"/>
                    <a:pt x="312" y="1210"/>
                    <a:pt x="312" y="1210"/>
                  </a:cubicBezTo>
                  <a:cubicBezTo>
                    <a:pt x="331" y="1197"/>
                    <a:pt x="349" y="1184"/>
                    <a:pt x="361" y="1182"/>
                  </a:cubicBezTo>
                  <a:cubicBezTo>
                    <a:pt x="383" y="1178"/>
                    <a:pt x="502" y="1217"/>
                    <a:pt x="502" y="1217"/>
                  </a:cubicBezTo>
                  <a:cubicBezTo>
                    <a:pt x="502" y="1217"/>
                    <a:pt x="503" y="1215"/>
                    <a:pt x="503" y="1211"/>
                  </a:cubicBezTo>
                  <a:cubicBezTo>
                    <a:pt x="506" y="1212"/>
                    <a:pt x="509" y="1213"/>
                    <a:pt x="509" y="1213"/>
                  </a:cubicBezTo>
                  <a:cubicBezTo>
                    <a:pt x="509" y="1213"/>
                    <a:pt x="509" y="1211"/>
                    <a:pt x="509" y="1210"/>
                  </a:cubicBezTo>
                  <a:cubicBezTo>
                    <a:pt x="503" y="1210"/>
                    <a:pt x="503" y="1210"/>
                    <a:pt x="503" y="1210"/>
                  </a:cubicBezTo>
                  <a:cubicBezTo>
                    <a:pt x="505" y="1199"/>
                    <a:pt x="508" y="1178"/>
                    <a:pt x="514" y="1155"/>
                  </a:cubicBezTo>
                  <a:cubicBezTo>
                    <a:pt x="519" y="1155"/>
                    <a:pt x="519" y="1155"/>
                    <a:pt x="519" y="1155"/>
                  </a:cubicBezTo>
                  <a:cubicBezTo>
                    <a:pt x="526" y="1124"/>
                    <a:pt x="535" y="1090"/>
                    <a:pt x="548" y="1073"/>
                  </a:cubicBezTo>
                  <a:cubicBezTo>
                    <a:pt x="548" y="1073"/>
                    <a:pt x="548" y="1073"/>
                    <a:pt x="549" y="1072"/>
                  </a:cubicBezTo>
                  <a:cubicBezTo>
                    <a:pt x="547" y="1072"/>
                    <a:pt x="547" y="1072"/>
                    <a:pt x="547" y="1072"/>
                  </a:cubicBezTo>
                  <a:cubicBezTo>
                    <a:pt x="576" y="1049"/>
                    <a:pt x="643" y="1074"/>
                    <a:pt x="643" y="1074"/>
                  </a:cubicBezTo>
                  <a:cubicBezTo>
                    <a:pt x="643" y="1074"/>
                    <a:pt x="675" y="1049"/>
                    <a:pt x="759" y="1028"/>
                  </a:cubicBezTo>
                  <a:cubicBezTo>
                    <a:pt x="844" y="1007"/>
                    <a:pt x="809" y="1049"/>
                    <a:pt x="840" y="1061"/>
                  </a:cubicBezTo>
                  <a:cubicBezTo>
                    <a:pt x="872" y="1074"/>
                    <a:pt x="914" y="1082"/>
                    <a:pt x="939" y="1103"/>
                  </a:cubicBezTo>
                  <a:cubicBezTo>
                    <a:pt x="963" y="1124"/>
                    <a:pt x="939" y="1173"/>
                    <a:pt x="935" y="1194"/>
                  </a:cubicBezTo>
                  <a:cubicBezTo>
                    <a:pt x="932" y="1215"/>
                    <a:pt x="995" y="1207"/>
                    <a:pt x="999" y="1186"/>
                  </a:cubicBezTo>
                  <a:cubicBezTo>
                    <a:pt x="1000" y="1176"/>
                    <a:pt x="1006" y="1165"/>
                    <a:pt x="1015" y="1155"/>
                  </a:cubicBezTo>
                  <a:cubicBezTo>
                    <a:pt x="1018" y="1155"/>
                    <a:pt x="1018" y="1155"/>
                    <a:pt x="1018" y="1155"/>
                  </a:cubicBezTo>
                  <a:cubicBezTo>
                    <a:pt x="1027" y="1143"/>
                    <a:pt x="1040" y="1131"/>
                    <a:pt x="1058" y="1118"/>
                  </a:cubicBezTo>
                  <a:cubicBezTo>
                    <a:pt x="1088" y="1100"/>
                    <a:pt x="1062" y="1158"/>
                    <a:pt x="1076" y="1194"/>
                  </a:cubicBezTo>
                  <a:cubicBezTo>
                    <a:pt x="1090" y="1232"/>
                    <a:pt x="1111" y="1143"/>
                    <a:pt x="1111" y="1186"/>
                  </a:cubicBezTo>
                  <a:cubicBezTo>
                    <a:pt x="1111" y="1198"/>
                    <a:pt x="1122" y="1211"/>
                    <a:pt x="1125" y="1223"/>
                  </a:cubicBezTo>
                  <a:cubicBezTo>
                    <a:pt x="1129" y="1236"/>
                    <a:pt x="1175" y="1240"/>
                    <a:pt x="1175" y="1282"/>
                  </a:cubicBezTo>
                  <a:cubicBezTo>
                    <a:pt x="1175" y="1323"/>
                    <a:pt x="1175" y="1348"/>
                    <a:pt x="1185" y="1356"/>
                  </a:cubicBezTo>
                  <a:cubicBezTo>
                    <a:pt x="1196" y="1365"/>
                    <a:pt x="1252" y="1356"/>
                    <a:pt x="1277" y="1406"/>
                  </a:cubicBezTo>
                  <a:cubicBezTo>
                    <a:pt x="1290" y="1432"/>
                    <a:pt x="1300" y="1432"/>
                    <a:pt x="1310" y="1423"/>
                  </a:cubicBezTo>
                  <a:cubicBezTo>
                    <a:pt x="1322" y="1419"/>
                    <a:pt x="1331" y="1398"/>
                    <a:pt x="1340" y="1386"/>
                  </a:cubicBezTo>
                  <a:cubicBezTo>
                    <a:pt x="1340" y="1385"/>
                    <a:pt x="1341" y="1385"/>
                    <a:pt x="1342" y="1384"/>
                  </a:cubicBezTo>
                  <a:cubicBezTo>
                    <a:pt x="1361" y="1378"/>
                    <a:pt x="1399" y="1401"/>
                    <a:pt x="1411" y="1415"/>
                  </a:cubicBezTo>
                  <a:cubicBezTo>
                    <a:pt x="1417" y="1422"/>
                    <a:pt x="1427" y="1416"/>
                    <a:pt x="1442" y="1407"/>
                  </a:cubicBezTo>
                  <a:cubicBezTo>
                    <a:pt x="1450" y="1402"/>
                    <a:pt x="1459" y="1396"/>
                    <a:pt x="1469" y="1389"/>
                  </a:cubicBezTo>
                  <a:cubicBezTo>
                    <a:pt x="1483" y="1379"/>
                    <a:pt x="1499" y="1370"/>
                    <a:pt x="1516" y="1365"/>
                  </a:cubicBezTo>
                  <a:cubicBezTo>
                    <a:pt x="1569" y="1348"/>
                    <a:pt x="1562" y="1352"/>
                    <a:pt x="1576" y="1327"/>
                  </a:cubicBezTo>
                  <a:cubicBezTo>
                    <a:pt x="1581" y="1319"/>
                    <a:pt x="1585" y="1307"/>
                    <a:pt x="1589" y="1292"/>
                  </a:cubicBezTo>
                  <a:cubicBezTo>
                    <a:pt x="1595" y="1292"/>
                    <a:pt x="1595" y="1292"/>
                    <a:pt x="1595" y="1292"/>
                  </a:cubicBezTo>
                  <a:cubicBezTo>
                    <a:pt x="1602" y="1268"/>
                    <a:pt x="1611" y="1238"/>
                    <a:pt x="1624" y="1210"/>
                  </a:cubicBezTo>
                  <a:cubicBezTo>
                    <a:pt x="1619" y="1210"/>
                    <a:pt x="1619" y="1210"/>
                    <a:pt x="1619" y="1210"/>
                  </a:cubicBezTo>
                  <a:cubicBezTo>
                    <a:pt x="1623" y="1202"/>
                    <a:pt x="1627" y="1194"/>
                    <a:pt x="1632" y="1186"/>
                  </a:cubicBezTo>
                  <a:cubicBezTo>
                    <a:pt x="1638" y="1176"/>
                    <a:pt x="1647" y="1166"/>
                    <a:pt x="1658" y="1155"/>
                  </a:cubicBezTo>
                  <a:cubicBezTo>
                    <a:pt x="1661" y="1155"/>
                    <a:pt x="1661" y="1155"/>
                    <a:pt x="1661" y="1155"/>
                  </a:cubicBezTo>
                  <a:cubicBezTo>
                    <a:pt x="1684" y="1130"/>
                    <a:pt x="1716" y="1102"/>
                    <a:pt x="1741" y="1072"/>
                  </a:cubicBezTo>
                  <a:cubicBezTo>
                    <a:pt x="1738" y="1072"/>
                    <a:pt x="1738" y="1072"/>
                    <a:pt x="1738" y="1072"/>
                  </a:cubicBezTo>
                  <a:cubicBezTo>
                    <a:pt x="1754" y="1054"/>
                    <a:pt x="1767" y="1036"/>
                    <a:pt x="1773" y="1018"/>
                  </a:cubicBezTo>
                  <a:cubicBezTo>
                    <a:pt x="1778" y="1018"/>
                    <a:pt x="1778" y="1018"/>
                    <a:pt x="1778" y="1018"/>
                  </a:cubicBezTo>
                  <a:cubicBezTo>
                    <a:pt x="1782" y="1008"/>
                    <a:pt x="1784" y="999"/>
                    <a:pt x="1784" y="990"/>
                  </a:cubicBezTo>
                  <a:cubicBezTo>
                    <a:pt x="1784" y="975"/>
                    <a:pt x="1780" y="956"/>
                    <a:pt x="1774" y="935"/>
                  </a:cubicBezTo>
                  <a:lnTo>
                    <a:pt x="1767" y="935"/>
                  </a:ln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63" name="Freeform 42">
              <a:extLst>
                <a:ext uri="{FF2B5EF4-FFF2-40B4-BE49-F238E27FC236}">
                  <a16:creationId xmlns:a16="http://schemas.microsoft.com/office/drawing/2014/main" id="{9F0786AC-13B2-48E3-AF02-9DEE90FC4382}"/>
                </a:ext>
              </a:extLst>
            </p:cNvPr>
            <p:cNvSpPr>
              <a:spLocks/>
            </p:cNvSpPr>
            <p:nvPr/>
          </p:nvSpPr>
          <p:spPr bwMode="auto">
            <a:xfrm>
              <a:off x="7794625" y="2949575"/>
              <a:ext cx="166687" cy="100013"/>
            </a:xfrm>
            <a:custGeom>
              <a:avLst/>
              <a:gdLst>
                <a:gd name="T0" fmla="*/ 124 w 293"/>
                <a:gd name="T1" fmla="*/ 6 h 177"/>
                <a:gd name="T2" fmla="*/ 113 w 293"/>
                <a:gd name="T3" fmla="*/ 13 h 177"/>
                <a:gd name="T4" fmla="*/ 82 w 293"/>
                <a:gd name="T5" fmla="*/ 73 h 177"/>
                <a:gd name="T6" fmla="*/ 50 w 293"/>
                <a:gd name="T7" fmla="*/ 93 h 177"/>
                <a:gd name="T8" fmla="*/ 49 w 293"/>
                <a:gd name="T9" fmla="*/ 93 h 177"/>
                <a:gd name="T10" fmla="*/ 34 w 293"/>
                <a:gd name="T11" fmla="*/ 102 h 177"/>
                <a:gd name="T12" fmla="*/ 16 w 293"/>
                <a:gd name="T13" fmla="*/ 143 h 177"/>
                <a:gd name="T14" fmla="*/ 128 w 293"/>
                <a:gd name="T15" fmla="*/ 147 h 177"/>
                <a:gd name="T16" fmla="*/ 223 w 293"/>
                <a:gd name="T17" fmla="*/ 127 h 177"/>
                <a:gd name="T18" fmla="*/ 281 w 293"/>
                <a:gd name="T19" fmla="*/ 112 h 177"/>
                <a:gd name="T20" fmla="*/ 293 w 293"/>
                <a:gd name="T21" fmla="*/ 93 h 177"/>
                <a:gd name="T22" fmla="*/ 287 w 293"/>
                <a:gd name="T23" fmla="*/ 93 h 177"/>
                <a:gd name="T24" fmla="*/ 287 w 293"/>
                <a:gd name="T25" fmla="*/ 89 h 177"/>
                <a:gd name="T26" fmla="*/ 185 w 293"/>
                <a:gd name="T27" fmla="*/ 48 h 177"/>
                <a:gd name="T28" fmla="*/ 168 w 293"/>
                <a:gd name="T29" fmla="*/ 38 h 177"/>
                <a:gd name="T30" fmla="*/ 179 w 293"/>
                <a:gd name="T31" fmla="*/ 38 h 177"/>
                <a:gd name="T32" fmla="*/ 124 w 293"/>
                <a:gd name="T33" fmla="*/ 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3" h="177">
                  <a:moveTo>
                    <a:pt x="124" y="6"/>
                  </a:moveTo>
                  <a:cubicBezTo>
                    <a:pt x="120" y="7"/>
                    <a:pt x="116" y="10"/>
                    <a:pt x="113" y="13"/>
                  </a:cubicBezTo>
                  <a:cubicBezTo>
                    <a:pt x="91" y="24"/>
                    <a:pt x="82" y="61"/>
                    <a:pt x="82" y="73"/>
                  </a:cubicBezTo>
                  <a:cubicBezTo>
                    <a:pt x="82" y="78"/>
                    <a:pt x="67" y="84"/>
                    <a:pt x="50" y="93"/>
                  </a:cubicBezTo>
                  <a:cubicBezTo>
                    <a:pt x="49" y="93"/>
                    <a:pt x="49" y="93"/>
                    <a:pt x="49" y="93"/>
                  </a:cubicBezTo>
                  <a:cubicBezTo>
                    <a:pt x="44" y="96"/>
                    <a:pt x="39" y="99"/>
                    <a:pt x="34" y="102"/>
                  </a:cubicBezTo>
                  <a:cubicBezTo>
                    <a:pt x="15" y="113"/>
                    <a:pt x="0" y="127"/>
                    <a:pt x="16" y="143"/>
                  </a:cubicBezTo>
                  <a:cubicBezTo>
                    <a:pt x="47" y="177"/>
                    <a:pt x="79" y="152"/>
                    <a:pt x="128" y="147"/>
                  </a:cubicBezTo>
                  <a:cubicBezTo>
                    <a:pt x="177" y="143"/>
                    <a:pt x="223" y="127"/>
                    <a:pt x="223" y="127"/>
                  </a:cubicBezTo>
                  <a:cubicBezTo>
                    <a:pt x="223" y="127"/>
                    <a:pt x="265" y="129"/>
                    <a:pt x="281" y="112"/>
                  </a:cubicBezTo>
                  <a:cubicBezTo>
                    <a:pt x="288" y="108"/>
                    <a:pt x="293" y="102"/>
                    <a:pt x="293" y="93"/>
                  </a:cubicBezTo>
                  <a:cubicBezTo>
                    <a:pt x="287" y="93"/>
                    <a:pt x="287" y="93"/>
                    <a:pt x="287" y="93"/>
                  </a:cubicBezTo>
                  <a:cubicBezTo>
                    <a:pt x="287" y="92"/>
                    <a:pt x="287" y="91"/>
                    <a:pt x="287" y="89"/>
                  </a:cubicBezTo>
                  <a:cubicBezTo>
                    <a:pt x="276" y="48"/>
                    <a:pt x="199" y="43"/>
                    <a:pt x="185" y="48"/>
                  </a:cubicBezTo>
                  <a:cubicBezTo>
                    <a:pt x="180" y="49"/>
                    <a:pt x="174" y="44"/>
                    <a:pt x="168" y="38"/>
                  </a:cubicBezTo>
                  <a:cubicBezTo>
                    <a:pt x="179" y="38"/>
                    <a:pt x="179" y="38"/>
                    <a:pt x="179" y="38"/>
                  </a:cubicBezTo>
                  <a:cubicBezTo>
                    <a:pt x="165" y="26"/>
                    <a:pt x="145" y="0"/>
                    <a:pt x="124" y="6"/>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64" name="Freeform 43">
              <a:extLst>
                <a:ext uri="{FF2B5EF4-FFF2-40B4-BE49-F238E27FC236}">
                  <a16:creationId xmlns:a16="http://schemas.microsoft.com/office/drawing/2014/main" id="{2C1E2E92-3CFB-4A2E-B2B3-9408B1807090}"/>
                </a:ext>
              </a:extLst>
            </p:cNvPr>
            <p:cNvSpPr>
              <a:spLocks/>
            </p:cNvSpPr>
            <p:nvPr/>
          </p:nvSpPr>
          <p:spPr bwMode="auto">
            <a:xfrm>
              <a:off x="7904163" y="5340350"/>
              <a:ext cx="114300" cy="95250"/>
            </a:xfrm>
            <a:custGeom>
              <a:avLst/>
              <a:gdLst>
                <a:gd name="T0" fmla="*/ 191 w 200"/>
                <a:gd name="T1" fmla="*/ 1 h 165"/>
                <a:gd name="T2" fmla="*/ 190 w 200"/>
                <a:gd name="T3" fmla="*/ 1 h 165"/>
                <a:gd name="T4" fmla="*/ 146 w 200"/>
                <a:gd name="T5" fmla="*/ 21 h 165"/>
                <a:gd name="T6" fmla="*/ 145 w 200"/>
                <a:gd name="T7" fmla="*/ 22 h 165"/>
                <a:gd name="T8" fmla="*/ 101 w 200"/>
                <a:gd name="T9" fmla="*/ 44 h 165"/>
                <a:gd name="T10" fmla="*/ 45 w 200"/>
                <a:gd name="T11" fmla="*/ 23 h 165"/>
                <a:gd name="T12" fmla="*/ 41 w 200"/>
                <a:gd name="T13" fmla="*/ 29 h 165"/>
                <a:gd name="T14" fmla="*/ 38 w 200"/>
                <a:gd name="T15" fmla="*/ 27 h 165"/>
                <a:gd name="T16" fmla="*/ 66 w 200"/>
                <a:gd name="T17" fmla="*/ 119 h 165"/>
                <a:gd name="T18" fmla="*/ 137 w 200"/>
                <a:gd name="T19" fmla="*/ 140 h 165"/>
                <a:gd name="T20" fmla="*/ 172 w 200"/>
                <a:gd name="T21" fmla="*/ 83 h 165"/>
                <a:gd name="T22" fmla="*/ 176 w 200"/>
                <a:gd name="T23" fmla="*/ 83 h 165"/>
                <a:gd name="T24" fmla="*/ 196 w 200"/>
                <a:gd name="T25" fmla="*/ 6 h 165"/>
                <a:gd name="T26" fmla="*/ 191 w 200"/>
                <a:gd name="T27" fmla="*/ 1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0" h="165">
                  <a:moveTo>
                    <a:pt x="191" y="1"/>
                  </a:moveTo>
                  <a:cubicBezTo>
                    <a:pt x="190" y="1"/>
                    <a:pt x="190" y="1"/>
                    <a:pt x="190" y="1"/>
                  </a:cubicBezTo>
                  <a:cubicBezTo>
                    <a:pt x="181" y="0"/>
                    <a:pt x="164" y="10"/>
                    <a:pt x="146" y="21"/>
                  </a:cubicBezTo>
                  <a:cubicBezTo>
                    <a:pt x="146" y="22"/>
                    <a:pt x="145" y="22"/>
                    <a:pt x="145" y="22"/>
                  </a:cubicBezTo>
                  <a:cubicBezTo>
                    <a:pt x="127" y="34"/>
                    <a:pt x="109" y="46"/>
                    <a:pt x="101" y="44"/>
                  </a:cubicBezTo>
                  <a:cubicBezTo>
                    <a:pt x="84" y="40"/>
                    <a:pt x="45" y="23"/>
                    <a:pt x="45" y="23"/>
                  </a:cubicBezTo>
                  <a:cubicBezTo>
                    <a:pt x="43" y="25"/>
                    <a:pt x="42" y="27"/>
                    <a:pt x="41" y="29"/>
                  </a:cubicBezTo>
                  <a:cubicBezTo>
                    <a:pt x="39" y="28"/>
                    <a:pt x="38" y="27"/>
                    <a:pt x="38" y="27"/>
                  </a:cubicBezTo>
                  <a:cubicBezTo>
                    <a:pt x="0" y="73"/>
                    <a:pt x="77" y="73"/>
                    <a:pt x="66" y="119"/>
                  </a:cubicBezTo>
                  <a:cubicBezTo>
                    <a:pt x="56" y="165"/>
                    <a:pt x="119" y="148"/>
                    <a:pt x="137" y="140"/>
                  </a:cubicBezTo>
                  <a:cubicBezTo>
                    <a:pt x="145" y="136"/>
                    <a:pt x="160" y="111"/>
                    <a:pt x="172" y="83"/>
                  </a:cubicBezTo>
                  <a:cubicBezTo>
                    <a:pt x="176" y="83"/>
                    <a:pt x="176" y="83"/>
                    <a:pt x="176" y="83"/>
                  </a:cubicBezTo>
                  <a:cubicBezTo>
                    <a:pt x="189" y="54"/>
                    <a:pt x="200" y="20"/>
                    <a:pt x="196" y="6"/>
                  </a:cubicBezTo>
                  <a:cubicBezTo>
                    <a:pt x="195" y="3"/>
                    <a:pt x="193" y="2"/>
                    <a:pt x="191" y="1"/>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65" name="Freeform 44">
              <a:extLst>
                <a:ext uri="{FF2B5EF4-FFF2-40B4-BE49-F238E27FC236}">
                  <a16:creationId xmlns:a16="http://schemas.microsoft.com/office/drawing/2014/main" id="{E83438F5-7065-40B5-93D6-CDF011B31C34}"/>
                </a:ext>
              </a:extLst>
            </p:cNvPr>
            <p:cNvSpPr>
              <a:spLocks/>
            </p:cNvSpPr>
            <p:nvPr/>
          </p:nvSpPr>
          <p:spPr bwMode="auto">
            <a:xfrm>
              <a:off x="7427913" y="3857625"/>
              <a:ext cx="68262" cy="49213"/>
            </a:xfrm>
            <a:custGeom>
              <a:avLst/>
              <a:gdLst>
                <a:gd name="T0" fmla="*/ 87 w 120"/>
                <a:gd name="T1" fmla="*/ 5 h 88"/>
                <a:gd name="T2" fmla="*/ 72 w 120"/>
                <a:gd name="T3" fmla="*/ 5 h 88"/>
                <a:gd name="T4" fmla="*/ 59 w 120"/>
                <a:gd name="T5" fmla="*/ 1 h 88"/>
                <a:gd name="T6" fmla="*/ 63 w 120"/>
                <a:gd name="T7" fmla="*/ 84 h 88"/>
                <a:gd name="T8" fmla="*/ 89 w 120"/>
                <a:gd name="T9" fmla="*/ 75 h 88"/>
                <a:gd name="T10" fmla="*/ 87 w 120"/>
                <a:gd name="T11" fmla="*/ 5 h 88"/>
              </a:gdLst>
              <a:ahLst/>
              <a:cxnLst>
                <a:cxn ang="0">
                  <a:pos x="T0" y="T1"/>
                </a:cxn>
                <a:cxn ang="0">
                  <a:pos x="T2" y="T3"/>
                </a:cxn>
                <a:cxn ang="0">
                  <a:pos x="T4" y="T5"/>
                </a:cxn>
                <a:cxn ang="0">
                  <a:pos x="T6" y="T7"/>
                </a:cxn>
                <a:cxn ang="0">
                  <a:pos x="T8" y="T9"/>
                </a:cxn>
                <a:cxn ang="0">
                  <a:pos x="T10" y="T11"/>
                </a:cxn>
              </a:cxnLst>
              <a:rect l="0" t="0" r="r" b="b"/>
              <a:pathLst>
                <a:path w="120" h="88">
                  <a:moveTo>
                    <a:pt x="87" y="5"/>
                  </a:moveTo>
                  <a:cubicBezTo>
                    <a:pt x="72" y="5"/>
                    <a:pt x="72" y="5"/>
                    <a:pt x="72" y="5"/>
                  </a:cubicBezTo>
                  <a:cubicBezTo>
                    <a:pt x="68" y="3"/>
                    <a:pt x="64" y="2"/>
                    <a:pt x="59" y="1"/>
                  </a:cubicBezTo>
                  <a:cubicBezTo>
                    <a:pt x="45" y="0"/>
                    <a:pt x="0" y="88"/>
                    <a:pt x="63" y="84"/>
                  </a:cubicBezTo>
                  <a:cubicBezTo>
                    <a:pt x="75" y="84"/>
                    <a:pt x="83" y="80"/>
                    <a:pt x="89" y="75"/>
                  </a:cubicBezTo>
                  <a:cubicBezTo>
                    <a:pt x="120" y="62"/>
                    <a:pt x="114" y="22"/>
                    <a:pt x="87" y="5"/>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66" name="Freeform 45">
              <a:extLst>
                <a:ext uri="{FF2B5EF4-FFF2-40B4-BE49-F238E27FC236}">
                  <a16:creationId xmlns:a16="http://schemas.microsoft.com/office/drawing/2014/main" id="{63392881-F699-4E02-B2B7-3EC7FB9FC42A}"/>
                </a:ext>
              </a:extLst>
            </p:cNvPr>
            <p:cNvSpPr>
              <a:spLocks/>
            </p:cNvSpPr>
            <p:nvPr/>
          </p:nvSpPr>
          <p:spPr bwMode="auto">
            <a:xfrm>
              <a:off x="2930525" y="3903663"/>
              <a:ext cx="22225" cy="3175"/>
            </a:xfrm>
            <a:custGeom>
              <a:avLst/>
              <a:gdLst>
                <a:gd name="T0" fmla="*/ 0 w 38"/>
                <a:gd name="T1" fmla="*/ 4 h 4"/>
                <a:gd name="T2" fmla="*/ 38 w 38"/>
                <a:gd name="T3" fmla="*/ 4 h 4"/>
                <a:gd name="T4" fmla="*/ 0 w 38"/>
                <a:gd name="T5" fmla="*/ 4 h 4"/>
              </a:gdLst>
              <a:ahLst/>
              <a:cxnLst>
                <a:cxn ang="0">
                  <a:pos x="T0" y="T1"/>
                </a:cxn>
                <a:cxn ang="0">
                  <a:pos x="T2" y="T3"/>
                </a:cxn>
                <a:cxn ang="0">
                  <a:pos x="T4" y="T5"/>
                </a:cxn>
              </a:cxnLst>
              <a:rect l="0" t="0" r="r" b="b"/>
              <a:pathLst>
                <a:path w="38" h="4">
                  <a:moveTo>
                    <a:pt x="0" y="4"/>
                  </a:moveTo>
                  <a:cubicBezTo>
                    <a:pt x="38" y="4"/>
                    <a:pt x="38" y="4"/>
                    <a:pt x="38" y="4"/>
                  </a:cubicBezTo>
                  <a:cubicBezTo>
                    <a:pt x="27" y="0"/>
                    <a:pt x="13" y="0"/>
                    <a:pt x="0" y="4"/>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67" name="Freeform 46">
              <a:extLst>
                <a:ext uri="{FF2B5EF4-FFF2-40B4-BE49-F238E27FC236}">
                  <a16:creationId xmlns:a16="http://schemas.microsoft.com/office/drawing/2014/main" id="{541284D8-7B48-437B-9CE8-40DB200CC1B3}"/>
                </a:ext>
              </a:extLst>
            </p:cNvPr>
            <p:cNvSpPr>
              <a:spLocks/>
            </p:cNvSpPr>
            <p:nvPr/>
          </p:nvSpPr>
          <p:spPr bwMode="auto">
            <a:xfrm>
              <a:off x="7581900" y="4203700"/>
              <a:ext cx="471487" cy="314325"/>
            </a:xfrm>
            <a:custGeom>
              <a:avLst/>
              <a:gdLst>
                <a:gd name="T0" fmla="*/ 640 w 831"/>
                <a:gd name="T1" fmla="*/ 247 h 551"/>
                <a:gd name="T2" fmla="*/ 619 w 831"/>
                <a:gd name="T3" fmla="*/ 217 h 551"/>
                <a:gd name="T4" fmla="*/ 610 w 831"/>
                <a:gd name="T5" fmla="*/ 217 h 551"/>
                <a:gd name="T6" fmla="*/ 549 w 831"/>
                <a:gd name="T7" fmla="*/ 162 h 551"/>
                <a:gd name="T8" fmla="*/ 567 w 831"/>
                <a:gd name="T9" fmla="*/ 162 h 551"/>
                <a:gd name="T10" fmla="*/ 548 w 831"/>
                <a:gd name="T11" fmla="*/ 155 h 551"/>
                <a:gd name="T12" fmla="*/ 425 w 831"/>
                <a:gd name="T13" fmla="*/ 89 h 551"/>
                <a:gd name="T14" fmla="*/ 406 w 831"/>
                <a:gd name="T15" fmla="*/ 80 h 551"/>
                <a:gd name="T16" fmla="*/ 387 w 831"/>
                <a:gd name="T17" fmla="*/ 80 h 551"/>
                <a:gd name="T18" fmla="*/ 232 w 831"/>
                <a:gd name="T19" fmla="*/ 81 h 551"/>
                <a:gd name="T20" fmla="*/ 232 w 831"/>
                <a:gd name="T21" fmla="*/ 82 h 551"/>
                <a:gd name="T22" fmla="*/ 230 w 831"/>
                <a:gd name="T23" fmla="*/ 80 h 551"/>
                <a:gd name="T24" fmla="*/ 218 w 831"/>
                <a:gd name="T25" fmla="*/ 80 h 551"/>
                <a:gd name="T26" fmla="*/ 190 w 831"/>
                <a:gd name="T27" fmla="*/ 64 h 551"/>
                <a:gd name="T28" fmla="*/ 105 w 831"/>
                <a:gd name="T29" fmla="*/ 35 h 551"/>
                <a:gd name="T30" fmla="*/ 101 w 831"/>
                <a:gd name="T31" fmla="*/ 25 h 551"/>
                <a:gd name="T32" fmla="*/ 109 w 831"/>
                <a:gd name="T33" fmla="*/ 25 h 551"/>
                <a:gd name="T34" fmla="*/ 64 w 831"/>
                <a:gd name="T35" fmla="*/ 14 h 551"/>
                <a:gd name="T36" fmla="*/ 39 w 831"/>
                <a:gd name="T37" fmla="*/ 35 h 551"/>
                <a:gd name="T38" fmla="*/ 60 w 831"/>
                <a:gd name="T39" fmla="*/ 81 h 551"/>
                <a:gd name="T40" fmla="*/ 112 w 831"/>
                <a:gd name="T41" fmla="*/ 126 h 551"/>
                <a:gd name="T42" fmla="*/ 91 w 831"/>
                <a:gd name="T43" fmla="*/ 205 h 551"/>
                <a:gd name="T44" fmla="*/ 183 w 831"/>
                <a:gd name="T45" fmla="*/ 205 h 551"/>
                <a:gd name="T46" fmla="*/ 239 w 831"/>
                <a:gd name="T47" fmla="*/ 239 h 551"/>
                <a:gd name="T48" fmla="*/ 338 w 831"/>
                <a:gd name="T49" fmla="*/ 297 h 551"/>
                <a:gd name="T50" fmla="*/ 374 w 831"/>
                <a:gd name="T51" fmla="*/ 363 h 551"/>
                <a:gd name="T52" fmla="*/ 372 w 831"/>
                <a:gd name="T53" fmla="*/ 363 h 551"/>
                <a:gd name="T54" fmla="*/ 347 w 831"/>
                <a:gd name="T55" fmla="*/ 373 h 551"/>
                <a:gd name="T56" fmla="*/ 327 w 831"/>
                <a:gd name="T57" fmla="*/ 413 h 551"/>
                <a:gd name="T58" fmla="*/ 415 w 831"/>
                <a:gd name="T59" fmla="*/ 413 h 551"/>
                <a:gd name="T60" fmla="*/ 489 w 831"/>
                <a:gd name="T61" fmla="*/ 501 h 551"/>
                <a:gd name="T62" fmla="*/ 506 w 831"/>
                <a:gd name="T63" fmla="*/ 493 h 551"/>
                <a:gd name="T64" fmla="*/ 509 w 831"/>
                <a:gd name="T65" fmla="*/ 492 h 551"/>
                <a:gd name="T66" fmla="*/ 507 w 831"/>
                <a:gd name="T67" fmla="*/ 492 h 551"/>
                <a:gd name="T68" fmla="*/ 543 w 831"/>
                <a:gd name="T69" fmla="*/ 437 h 551"/>
                <a:gd name="T70" fmla="*/ 548 w 831"/>
                <a:gd name="T71" fmla="*/ 437 h 551"/>
                <a:gd name="T72" fmla="*/ 570 w 831"/>
                <a:gd name="T73" fmla="*/ 397 h 551"/>
                <a:gd name="T74" fmla="*/ 575 w 831"/>
                <a:gd name="T75" fmla="*/ 392 h 551"/>
                <a:gd name="T76" fmla="*/ 658 w 831"/>
                <a:gd name="T77" fmla="*/ 405 h 551"/>
                <a:gd name="T78" fmla="*/ 728 w 831"/>
                <a:gd name="T79" fmla="*/ 505 h 551"/>
                <a:gd name="T80" fmla="*/ 822 w 831"/>
                <a:gd name="T81" fmla="*/ 537 h 551"/>
                <a:gd name="T82" fmla="*/ 830 w 831"/>
                <a:gd name="T83" fmla="*/ 530 h 551"/>
                <a:gd name="T84" fmla="*/ 824 w 831"/>
                <a:gd name="T85" fmla="*/ 492 h 551"/>
                <a:gd name="T86" fmla="*/ 817 w 831"/>
                <a:gd name="T87" fmla="*/ 492 h 551"/>
                <a:gd name="T88" fmla="*/ 790 w 831"/>
                <a:gd name="T89" fmla="*/ 437 h 551"/>
                <a:gd name="T90" fmla="*/ 800 w 831"/>
                <a:gd name="T91" fmla="*/ 437 h 551"/>
                <a:gd name="T92" fmla="*/ 781 w 831"/>
                <a:gd name="T93" fmla="*/ 417 h 551"/>
                <a:gd name="T94" fmla="*/ 723 w 831"/>
                <a:gd name="T95" fmla="*/ 354 h 551"/>
                <a:gd name="T96" fmla="*/ 714 w 831"/>
                <a:gd name="T97" fmla="*/ 354 h 551"/>
                <a:gd name="T98" fmla="*/ 697 w 831"/>
                <a:gd name="T99" fmla="*/ 309 h 551"/>
                <a:gd name="T100" fmla="*/ 695 w 831"/>
                <a:gd name="T101" fmla="*/ 299 h 551"/>
                <a:gd name="T102" fmla="*/ 702 w 831"/>
                <a:gd name="T103" fmla="*/ 299 h 551"/>
                <a:gd name="T104" fmla="*/ 640 w 831"/>
                <a:gd name="T105" fmla="*/ 247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31" h="551">
                  <a:moveTo>
                    <a:pt x="640" y="247"/>
                  </a:moveTo>
                  <a:cubicBezTo>
                    <a:pt x="633" y="240"/>
                    <a:pt x="626" y="229"/>
                    <a:pt x="619" y="217"/>
                  </a:cubicBezTo>
                  <a:cubicBezTo>
                    <a:pt x="610" y="217"/>
                    <a:pt x="610" y="217"/>
                    <a:pt x="610" y="217"/>
                  </a:cubicBezTo>
                  <a:cubicBezTo>
                    <a:pt x="596" y="195"/>
                    <a:pt x="578" y="172"/>
                    <a:pt x="549" y="162"/>
                  </a:cubicBezTo>
                  <a:cubicBezTo>
                    <a:pt x="567" y="162"/>
                    <a:pt x="567" y="162"/>
                    <a:pt x="567" y="162"/>
                  </a:cubicBezTo>
                  <a:cubicBezTo>
                    <a:pt x="561" y="159"/>
                    <a:pt x="555" y="157"/>
                    <a:pt x="548" y="155"/>
                  </a:cubicBezTo>
                  <a:cubicBezTo>
                    <a:pt x="496" y="143"/>
                    <a:pt x="482" y="122"/>
                    <a:pt x="425" y="89"/>
                  </a:cubicBezTo>
                  <a:cubicBezTo>
                    <a:pt x="420" y="86"/>
                    <a:pt x="413" y="83"/>
                    <a:pt x="406" y="80"/>
                  </a:cubicBezTo>
                  <a:cubicBezTo>
                    <a:pt x="387" y="80"/>
                    <a:pt x="387" y="80"/>
                    <a:pt x="387" y="80"/>
                  </a:cubicBezTo>
                  <a:cubicBezTo>
                    <a:pt x="325" y="60"/>
                    <a:pt x="235" y="63"/>
                    <a:pt x="232" y="81"/>
                  </a:cubicBezTo>
                  <a:cubicBezTo>
                    <a:pt x="232" y="81"/>
                    <a:pt x="232" y="81"/>
                    <a:pt x="232" y="82"/>
                  </a:cubicBezTo>
                  <a:cubicBezTo>
                    <a:pt x="231" y="81"/>
                    <a:pt x="231" y="81"/>
                    <a:pt x="230" y="80"/>
                  </a:cubicBezTo>
                  <a:cubicBezTo>
                    <a:pt x="218" y="80"/>
                    <a:pt x="218" y="80"/>
                    <a:pt x="218" y="80"/>
                  </a:cubicBezTo>
                  <a:cubicBezTo>
                    <a:pt x="212" y="75"/>
                    <a:pt x="204" y="69"/>
                    <a:pt x="190" y="64"/>
                  </a:cubicBezTo>
                  <a:cubicBezTo>
                    <a:pt x="148" y="47"/>
                    <a:pt x="116" y="64"/>
                    <a:pt x="105" y="35"/>
                  </a:cubicBezTo>
                  <a:cubicBezTo>
                    <a:pt x="104" y="31"/>
                    <a:pt x="103" y="28"/>
                    <a:pt x="101" y="25"/>
                  </a:cubicBezTo>
                  <a:cubicBezTo>
                    <a:pt x="109" y="25"/>
                    <a:pt x="109" y="25"/>
                    <a:pt x="109" y="25"/>
                  </a:cubicBezTo>
                  <a:cubicBezTo>
                    <a:pt x="100" y="6"/>
                    <a:pt x="84" y="0"/>
                    <a:pt x="64" y="14"/>
                  </a:cubicBezTo>
                  <a:cubicBezTo>
                    <a:pt x="56" y="18"/>
                    <a:pt x="48" y="24"/>
                    <a:pt x="39" y="35"/>
                  </a:cubicBezTo>
                  <a:cubicBezTo>
                    <a:pt x="12" y="66"/>
                    <a:pt x="0" y="68"/>
                    <a:pt x="60" y="81"/>
                  </a:cubicBezTo>
                  <a:cubicBezTo>
                    <a:pt x="119" y="93"/>
                    <a:pt x="137" y="93"/>
                    <a:pt x="112" y="126"/>
                  </a:cubicBezTo>
                  <a:cubicBezTo>
                    <a:pt x="88" y="160"/>
                    <a:pt x="70" y="201"/>
                    <a:pt x="91" y="205"/>
                  </a:cubicBezTo>
                  <a:cubicBezTo>
                    <a:pt x="112" y="210"/>
                    <a:pt x="176" y="189"/>
                    <a:pt x="183" y="205"/>
                  </a:cubicBezTo>
                  <a:cubicBezTo>
                    <a:pt x="190" y="222"/>
                    <a:pt x="169" y="226"/>
                    <a:pt x="239" y="239"/>
                  </a:cubicBezTo>
                  <a:cubicBezTo>
                    <a:pt x="310" y="251"/>
                    <a:pt x="324" y="280"/>
                    <a:pt x="338" y="297"/>
                  </a:cubicBezTo>
                  <a:cubicBezTo>
                    <a:pt x="349" y="311"/>
                    <a:pt x="380" y="350"/>
                    <a:pt x="374" y="363"/>
                  </a:cubicBezTo>
                  <a:cubicBezTo>
                    <a:pt x="373" y="363"/>
                    <a:pt x="373" y="363"/>
                    <a:pt x="372" y="363"/>
                  </a:cubicBezTo>
                  <a:cubicBezTo>
                    <a:pt x="364" y="363"/>
                    <a:pt x="355" y="368"/>
                    <a:pt x="347" y="373"/>
                  </a:cubicBezTo>
                  <a:cubicBezTo>
                    <a:pt x="326" y="385"/>
                    <a:pt x="311" y="410"/>
                    <a:pt x="327" y="413"/>
                  </a:cubicBezTo>
                  <a:cubicBezTo>
                    <a:pt x="348" y="418"/>
                    <a:pt x="412" y="401"/>
                    <a:pt x="415" y="413"/>
                  </a:cubicBezTo>
                  <a:cubicBezTo>
                    <a:pt x="419" y="426"/>
                    <a:pt x="454" y="505"/>
                    <a:pt x="489" y="501"/>
                  </a:cubicBezTo>
                  <a:cubicBezTo>
                    <a:pt x="495" y="500"/>
                    <a:pt x="500" y="497"/>
                    <a:pt x="506" y="493"/>
                  </a:cubicBezTo>
                  <a:cubicBezTo>
                    <a:pt x="507" y="492"/>
                    <a:pt x="508" y="492"/>
                    <a:pt x="509" y="492"/>
                  </a:cubicBezTo>
                  <a:cubicBezTo>
                    <a:pt x="507" y="492"/>
                    <a:pt x="507" y="492"/>
                    <a:pt x="507" y="492"/>
                  </a:cubicBezTo>
                  <a:cubicBezTo>
                    <a:pt x="521" y="479"/>
                    <a:pt x="533" y="457"/>
                    <a:pt x="543" y="437"/>
                  </a:cubicBezTo>
                  <a:cubicBezTo>
                    <a:pt x="548" y="437"/>
                    <a:pt x="548" y="437"/>
                    <a:pt x="548" y="437"/>
                  </a:cubicBezTo>
                  <a:cubicBezTo>
                    <a:pt x="556" y="420"/>
                    <a:pt x="563" y="405"/>
                    <a:pt x="570" y="397"/>
                  </a:cubicBezTo>
                  <a:cubicBezTo>
                    <a:pt x="571" y="395"/>
                    <a:pt x="573" y="393"/>
                    <a:pt x="575" y="392"/>
                  </a:cubicBezTo>
                  <a:cubicBezTo>
                    <a:pt x="602" y="378"/>
                    <a:pt x="652" y="374"/>
                    <a:pt x="658" y="405"/>
                  </a:cubicBezTo>
                  <a:cubicBezTo>
                    <a:pt x="665" y="443"/>
                    <a:pt x="686" y="480"/>
                    <a:pt x="728" y="505"/>
                  </a:cubicBezTo>
                  <a:cubicBezTo>
                    <a:pt x="768" y="528"/>
                    <a:pt x="813" y="551"/>
                    <a:pt x="822" y="537"/>
                  </a:cubicBezTo>
                  <a:cubicBezTo>
                    <a:pt x="826" y="536"/>
                    <a:pt x="829" y="534"/>
                    <a:pt x="830" y="530"/>
                  </a:cubicBezTo>
                  <a:cubicBezTo>
                    <a:pt x="831" y="522"/>
                    <a:pt x="829" y="508"/>
                    <a:pt x="824" y="492"/>
                  </a:cubicBezTo>
                  <a:cubicBezTo>
                    <a:pt x="817" y="492"/>
                    <a:pt x="817" y="492"/>
                    <a:pt x="817" y="492"/>
                  </a:cubicBezTo>
                  <a:cubicBezTo>
                    <a:pt x="810" y="472"/>
                    <a:pt x="801" y="451"/>
                    <a:pt x="790" y="437"/>
                  </a:cubicBezTo>
                  <a:cubicBezTo>
                    <a:pt x="800" y="437"/>
                    <a:pt x="800" y="437"/>
                    <a:pt x="800" y="437"/>
                  </a:cubicBezTo>
                  <a:cubicBezTo>
                    <a:pt x="794" y="428"/>
                    <a:pt x="788" y="420"/>
                    <a:pt x="781" y="417"/>
                  </a:cubicBezTo>
                  <a:cubicBezTo>
                    <a:pt x="764" y="410"/>
                    <a:pt x="740" y="382"/>
                    <a:pt x="723" y="354"/>
                  </a:cubicBezTo>
                  <a:cubicBezTo>
                    <a:pt x="714" y="354"/>
                    <a:pt x="714" y="354"/>
                    <a:pt x="714" y="354"/>
                  </a:cubicBezTo>
                  <a:cubicBezTo>
                    <a:pt x="704" y="337"/>
                    <a:pt x="697" y="320"/>
                    <a:pt x="697" y="309"/>
                  </a:cubicBezTo>
                  <a:cubicBezTo>
                    <a:pt x="697" y="306"/>
                    <a:pt x="696" y="302"/>
                    <a:pt x="695" y="299"/>
                  </a:cubicBezTo>
                  <a:cubicBezTo>
                    <a:pt x="702" y="299"/>
                    <a:pt x="702" y="299"/>
                    <a:pt x="702" y="299"/>
                  </a:cubicBezTo>
                  <a:cubicBezTo>
                    <a:pt x="697" y="275"/>
                    <a:pt x="660" y="266"/>
                    <a:pt x="640" y="247"/>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68" name="Freeform 47">
              <a:extLst>
                <a:ext uri="{FF2B5EF4-FFF2-40B4-BE49-F238E27FC236}">
                  <a16:creationId xmlns:a16="http://schemas.microsoft.com/office/drawing/2014/main" id="{12E6A3CA-9107-461D-BCD8-736535304438}"/>
                </a:ext>
              </a:extLst>
            </p:cNvPr>
            <p:cNvSpPr>
              <a:spLocks/>
            </p:cNvSpPr>
            <p:nvPr/>
          </p:nvSpPr>
          <p:spPr bwMode="auto">
            <a:xfrm>
              <a:off x="8591550" y="5183188"/>
              <a:ext cx="128587" cy="182563"/>
            </a:xfrm>
            <a:custGeom>
              <a:avLst/>
              <a:gdLst>
                <a:gd name="T0" fmla="*/ 202 w 226"/>
                <a:gd name="T1" fmla="*/ 142 h 321"/>
                <a:gd name="T2" fmla="*/ 190 w 226"/>
                <a:gd name="T3" fmla="*/ 135 h 321"/>
                <a:gd name="T4" fmla="*/ 172 w 226"/>
                <a:gd name="T5" fmla="*/ 142 h 321"/>
                <a:gd name="T6" fmla="*/ 151 w 226"/>
                <a:gd name="T7" fmla="*/ 142 h 321"/>
                <a:gd name="T8" fmla="*/ 137 w 226"/>
                <a:gd name="T9" fmla="*/ 135 h 321"/>
                <a:gd name="T10" fmla="*/ 94 w 226"/>
                <a:gd name="T11" fmla="*/ 87 h 321"/>
                <a:gd name="T12" fmla="*/ 103 w 226"/>
                <a:gd name="T13" fmla="*/ 87 h 321"/>
                <a:gd name="T14" fmla="*/ 98 w 226"/>
                <a:gd name="T15" fmla="*/ 76 h 321"/>
                <a:gd name="T16" fmla="*/ 66 w 226"/>
                <a:gd name="T17" fmla="*/ 5 h 321"/>
                <a:gd name="T18" fmla="*/ 55 w 226"/>
                <a:gd name="T19" fmla="*/ 5 h 321"/>
                <a:gd name="T20" fmla="*/ 31 w 226"/>
                <a:gd name="T21" fmla="*/ 6 h 321"/>
                <a:gd name="T22" fmla="*/ 45 w 226"/>
                <a:gd name="T23" fmla="*/ 77 h 321"/>
                <a:gd name="T24" fmla="*/ 63 w 226"/>
                <a:gd name="T25" fmla="*/ 168 h 321"/>
                <a:gd name="T26" fmla="*/ 28 w 226"/>
                <a:gd name="T27" fmla="*/ 226 h 321"/>
                <a:gd name="T28" fmla="*/ 102 w 226"/>
                <a:gd name="T29" fmla="*/ 251 h 321"/>
                <a:gd name="T30" fmla="*/ 98 w 226"/>
                <a:gd name="T31" fmla="*/ 318 h 321"/>
                <a:gd name="T32" fmla="*/ 127 w 226"/>
                <a:gd name="T33" fmla="*/ 310 h 321"/>
                <a:gd name="T34" fmla="*/ 150 w 226"/>
                <a:gd name="T35" fmla="*/ 279 h 321"/>
                <a:gd name="T36" fmla="*/ 146 w 226"/>
                <a:gd name="T37" fmla="*/ 279 h 321"/>
                <a:gd name="T38" fmla="*/ 155 w 226"/>
                <a:gd name="T39" fmla="*/ 260 h 321"/>
                <a:gd name="T40" fmla="*/ 173 w 226"/>
                <a:gd name="T41" fmla="*/ 224 h 321"/>
                <a:gd name="T42" fmla="*/ 177 w 226"/>
                <a:gd name="T43" fmla="*/ 224 h 321"/>
                <a:gd name="T44" fmla="*/ 210 w 226"/>
                <a:gd name="T45" fmla="*/ 185 h 321"/>
                <a:gd name="T46" fmla="*/ 212 w 226"/>
                <a:gd name="T47" fmla="*/ 142 h 321"/>
                <a:gd name="T48" fmla="*/ 202 w 226"/>
                <a:gd name="T49" fmla="*/ 14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321">
                  <a:moveTo>
                    <a:pt x="202" y="142"/>
                  </a:moveTo>
                  <a:cubicBezTo>
                    <a:pt x="198" y="138"/>
                    <a:pt x="194" y="135"/>
                    <a:pt x="190" y="135"/>
                  </a:cubicBezTo>
                  <a:cubicBezTo>
                    <a:pt x="183" y="135"/>
                    <a:pt x="178" y="139"/>
                    <a:pt x="172" y="142"/>
                  </a:cubicBezTo>
                  <a:cubicBezTo>
                    <a:pt x="151" y="142"/>
                    <a:pt x="151" y="142"/>
                    <a:pt x="151" y="142"/>
                  </a:cubicBezTo>
                  <a:cubicBezTo>
                    <a:pt x="147" y="140"/>
                    <a:pt x="142" y="138"/>
                    <a:pt x="137" y="135"/>
                  </a:cubicBezTo>
                  <a:cubicBezTo>
                    <a:pt x="107" y="115"/>
                    <a:pt x="111" y="121"/>
                    <a:pt x="94" y="87"/>
                  </a:cubicBezTo>
                  <a:cubicBezTo>
                    <a:pt x="103" y="87"/>
                    <a:pt x="103" y="87"/>
                    <a:pt x="103" y="87"/>
                  </a:cubicBezTo>
                  <a:cubicBezTo>
                    <a:pt x="101" y="84"/>
                    <a:pt x="100" y="81"/>
                    <a:pt x="98" y="76"/>
                  </a:cubicBezTo>
                  <a:cubicBezTo>
                    <a:pt x="84" y="50"/>
                    <a:pt x="78" y="19"/>
                    <a:pt x="66" y="5"/>
                  </a:cubicBezTo>
                  <a:cubicBezTo>
                    <a:pt x="55" y="5"/>
                    <a:pt x="55" y="5"/>
                    <a:pt x="55" y="5"/>
                  </a:cubicBezTo>
                  <a:cubicBezTo>
                    <a:pt x="49" y="1"/>
                    <a:pt x="41" y="0"/>
                    <a:pt x="31" y="6"/>
                  </a:cubicBezTo>
                  <a:cubicBezTo>
                    <a:pt x="17" y="14"/>
                    <a:pt x="31" y="60"/>
                    <a:pt x="45" y="77"/>
                  </a:cubicBezTo>
                  <a:cubicBezTo>
                    <a:pt x="60" y="93"/>
                    <a:pt x="67" y="151"/>
                    <a:pt x="63" y="168"/>
                  </a:cubicBezTo>
                  <a:cubicBezTo>
                    <a:pt x="60" y="185"/>
                    <a:pt x="0" y="206"/>
                    <a:pt x="28" y="226"/>
                  </a:cubicBezTo>
                  <a:cubicBezTo>
                    <a:pt x="56" y="247"/>
                    <a:pt x="109" y="226"/>
                    <a:pt x="102" y="251"/>
                  </a:cubicBezTo>
                  <a:cubicBezTo>
                    <a:pt x="95" y="276"/>
                    <a:pt x="67" y="310"/>
                    <a:pt x="98" y="318"/>
                  </a:cubicBezTo>
                  <a:cubicBezTo>
                    <a:pt x="110" y="321"/>
                    <a:pt x="119" y="317"/>
                    <a:pt x="127" y="310"/>
                  </a:cubicBezTo>
                  <a:cubicBezTo>
                    <a:pt x="137" y="304"/>
                    <a:pt x="144" y="293"/>
                    <a:pt x="150" y="279"/>
                  </a:cubicBezTo>
                  <a:cubicBezTo>
                    <a:pt x="146" y="279"/>
                    <a:pt x="146" y="279"/>
                    <a:pt x="146" y="279"/>
                  </a:cubicBezTo>
                  <a:cubicBezTo>
                    <a:pt x="149" y="273"/>
                    <a:pt x="151" y="266"/>
                    <a:pt x="155" y="260"/>
                  </a:cubicBezTo>
                  <a:cubicBezTo>
                    <a:pt x="161" y="247"/>
                    <a:pt x="166" y="235"/>
                    <a:pt x="173" y="224"/>
                  </a:cubicBezTo>
                  <a:cubicBezTo>
                    <a:pt x="177" y="224"/>
                    <a:pt x="177" y="224"/>
                    <a:pt x="177" y="224"/>
                  </a:cubicBezTo>
                  <a:cubicBezTo>
                    <a:pt x="186" y="209"/>
                    <a:pt x="195" y="195"/>
                    <a:pt x="210" y="185"/>
                  </a:cubicBezTo>
                  <a:cubicBezTo>
                    <a:pt x="226" y="174"/>
                    <a:pt x="221" y="154"/>
                    <a:pt x="212" y="142"/>
                  </a:cubicBezTo>
                  <a:lnTo>
                    <a:pt x="202" y="142"/>
                  </a:ln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69" name="Freeform 48">
              <a:extLst>
                <a:ext uri="{FF2B5EF4-FFF2-40B4-BE49-F238E27FC236}">
                  <a16:creationId xmlns:a16="http://schemas.microsoft.com/office/drawing/2014/main" id="{2356BE17-52F0-4BB6-ACF8-6D58923145AC}"/>
                </a:ext>
              </a:extLst>
            </p:cNvPr>
            <p:cNvSpPr>
              <a:spLocks/>
            </p:cNvSpPr>
            <p:nvPr/>
          </p:nvSpPr>
          <p:spPr bwMode="auto">
            <a:xfrm>
              <a:off x="8701088" y="4654550"/>
              <a:ext cx="66675" cy="60325"/>
            </a:xfrm>
            <a:custGeom>
              <a:avLst/>
              <a:gdLst>
                <a:gd name="T0" fmla="*/ 102 w 117"/>
                <a:gd name="T1" fmla="*/ 3 h 106"/>
                <a:gd name="T2" fmla="*/ 75 w 117"/>
                <a:gd name="T3" fmla="*/ 11 h 106"/>
                <a:gd name="T4" fmla="*/ 0 w 117"/>
                <a:gd name="T5" fmla="*/ 95 h 106"/>
                <a:gd name="T6" fmla="*/ 84 w 117"/>
                <a:gd name="T7" fmla="*/ 55 h 106"/>
                <a:gd name="T8" fmla="*/ 87 w 117"/>
                <a:gd name="T9" fmla="*/ 55 h 106"/>
                <a:gd name="T10" fmla="*/ 102 w 117"/>
                <a:gd name="T11" fmla="*/ 3 h 106"/>
              </a:gdLst>
              <a:ahLst/>
              <a:cxnLst>
                <a:cxn ang="0">
                  <a:pos x="T0" y="T1"/>
                </a:cxn>
                <a:cxn ang="0">
                  <a:pos x="T2" y="T3"/>
                </a:cxn>
                <a:cxn ang="0">
                  <a:pos x="T4" y="T5"/>
                </a:cxn>
                <a:cxn ang="0">
                  <a:pos x="T6" y="T7"/>
                </a:cxn>
                <a:cxn ang="0">
                  <a:pos x="T8" y="T9"/>
                </a:cxn>
                <a:cxn ang="0">
                  <a:pos x="T10" y="T11"/>
                </a:cxn>
              </a:cxnLst>
              <a:rect l="0" t="0" r="r" b="b"/>
              <a:pathLst>
                <a:path w="117" h="106">
                  <a:moveTo>
                    <a:pt x="102" y="3"/>
                  </a:moveTo>
                  <a:cubicBezTo>
                    <a:pt x="94" y="0"/>
                    <a:pt x="85" y="4"/>
                    <a:pt x="75" y="11"/>
                  </a:cubicBezTo>
                  <a:cubicBezTo>
                    <a:pt x="42" y="28"/>
                    <a:pt x="0" y="95"/>
                    <a:pt x="0" y="95"/>
                  </a:cubicBezTo>
                  <a:cubicBezTo>
                    <a:pt x="26" y="106"/>
                    <a:pt x="62" y="82"/>
                    <a:pt x="84" y="55"/>
                  </a:cubicBezTo>
                  <a:cubicBezTo>
                    <a:pt x="87" y="55"/>
                    <a:pt x="87" y="55"/>
                    <a:pt x="87" y="55"/>
                  </a:cubicBezTo>
                  <a:cubicBezTo>
                    <a:pt x="107" y="33"/>
                    <a:pt x="117" y="9"/>
                    <a:pt x="102" y="3"/>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70" name="Freeform 49">
              <a:extLst>
                <a:ext uri="{FF2B5EF4-FFF2-40B4-BE49-F238E27FC236}">
                  <a16:creationId xmlns:a16="http://schemas.microsoft.com/office/drawing/2014/main" id="{EC2605AB-C16B-4602-92F8-7CBF90BA0CD1}"/>
                </a:ext>
              </a:extLst>
            </p:cNvPr>
            <p:cNvSpPr>
              <a:spLocks/>
            </p:cNvSpPr>
            <p:nvPr/>
          </p:nvSpPr>
          <p:spPr bwMode="auto">
            <a:xfrm>
              <a:off x="7372350" y="3886200"/>
              <a:ext cx="80962" cy="58738"/>
            </a:xfrm>
            <a:custGeom>
              <a:avLst/>
              <a:gdLst>
                <a:gd name="T0" fmla="*/ 49 w 144"/>
                <a:gd name="T1" fmla="*/ 9 h 105"/>
                <a:gd name="T2" fmla="*/ 45 w 144"/>
                <a:gd name="T3" fmla="*/ 13 h 105"/>
                <a:gd name="T4" fmla="*/ 42 w 144"/>
                <a:gd name="T5" fmla="*/ 14 h 105"/>
                <a:gd name="T6" fmla="*/ 39 w 144"/>
                <a:gd name="T7" fmla="*/ 93 h 105"/>
                <a:gd name="T8" fmla="*/ 130 w 144"/>
                <a:gd name="T9" fmla="*/ 84 h 105"/>
                <a:gd name="T10" fmla="*/ 97 w 144"/>
                <a:gd name="T11" fmla="*/ 37 h 105"/>
                <a:gd name="T12" fmla="*/ 107 w 144"/>
                <a:gd name="T13" fmla="*/ 37 h 105"/>
                <a:gd name="T14" fmla="*/ 49 w 144"/>
                <a:gd name="T15" fmla="*/ 9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105">
                  <a:moveTo>
                    <a:pt x="49" y="9"/>
                  </a:moveTo>
                  <a:cubicBezTo>
                    <a:pt x="48" y="10"/>
                    <a:pt x="46" y="11"/>
                    <a:pt x="45" y="13"/>
                  </a:cubicBezTo>
                  <a:cubicBezTo>
                    <a:pt x="44" y="13"/>
                    <a:pt x="43" y="13"/>
                    <a:pt x="42" y="14"/>
                  </a:cubicBezTo>
                  <a:cubicBezTo>
                    <a:pt x="30" y="19"/>
                    <a:pt x="0" y="93"/>
                    <a:pt x="39" y="93"/>
                  </a:cubicBezTo>
                  <a:cubicBezTo>
                    <a:pt x="78" y="93"/>
                    <a:pt x="144" y="105"/>
                    <a:pt x="130" y="84"/>
                  </a:cubicBezTo>
                  <a:cubicBezTo>
                    <a:pt x="124" y="74"/>
                    <a:pt x="112" y="54"/>
                    <a:pt x="97" y="37"/>
                  </a:cubicBezTo>
                  <a:cubicBezTo>
                    <a:pt x="107" y="37"/>
                    <a:pt x="107" y="37"/>
                    <a:pt x="107" y="37"/>
                  </a:cubicBezTo>
                  <a:cubicBezTo>
                    <a:pt x="91" y="17"/>
                    <a:pt x="71" y="0"/>
                    <a:pt x="49" y="9"/>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71" name="Freeform 50">
              <a:extLst>
                <a:ext uri="{FF2B5EF4-FFF2-40B4-BE49-F238E27FC236}">
                  <a16:creationId xmlns:a16="http://schemas.microsoft.com/office/drawing/2014/main" id="{D3266996-E8C3-4EDB-96FE-4683D9D89733}"/>
                </a:ext>
              </a:extLst>
            </p:cNvPr>
            <p:cNvSpPr>
              <a:spLocks/>
            </p:cNvSpPr>
            <p:nvPr/>
          </p:nvSpPr>
          <p:spPr bwMode="auto">
            <a:xfrm>
              <a:off x="8370888" y="4779963"/>
              <a:ext cx="82550" cy="65088"/>
            </a:xfrm>
            <a:custGeom>
              <a:avLst/>
              <a:gdLst>
                <a:gd name="T0" fmla="*/ 141 w 143"/>
                <a:gd name="T1" fmla="*/ 79 h 115"/>
                <a:gd name="T2" fmla="*/ 110 w 143"/>
                <a:gd name="T3" fmla="*/ 29 h 115"/>
                <a:gd name="T4" fmla="*/ 95 w 143"/>
                <a:gd name="T5" fmla="*/ 29 h 115"/>
                <a:gd name="T6" fmla="*/ 64 w 143"/>
                <a:gd name="T7" fmla="*/ 17 h 115"/>
                <a:gd name="T8" fmla="*/ 64 w 143"/>
                <a:gd name="T9" fmla="*/ 67 h 115"/>
                <a:gd name="T10" fmla="*/ 126 w 143"/>
                <a:gd name="T11" fmla="*/ 100 h 115"/>
                <a:gd name="T12" fmla="*/ 141 w 143"/>
                <a:gd name="T13" fmla="*/ 79 h 115"/>
              </a:gdLst>
              <a:ahLst/>
              <a:cxnLst>
                <a:cxn ang="0">
                  <a:pos x="T0" y="T1"/>
                </a:cxn>
                <a:cxn ang="0">
                  <a:pos x="T2" y="T3"/>
                </a:cxn>
                <a:cxn ang="0">
                  <a:pos x="T4" y="T5"/>
                </a:cxn>
                <a:cxn ang="0">
                  <a:pos x="T6" y="T7"/>
                </a:cxn>
                <a:cxn ang="0">
                  <a:pos x="T8" y="T9"/>
                </a:cxn>
                <a:cxn ang="0">
                  <a:pos x="T10" y="T11"/>
                </a:cxn>
                <a:cxn ang="0">
                  <a:pos x="T12" y="T13"/>
                </a:cxn>
              </a:cxnLst>
              <a:rect l="0" t="0" r="r" b="b"/>
              <a:pathLst>
                <a:path w="143" h="115">
                  <a:moveTo>
                    <a:pt x="141" y="79"/>
                  </a:moveTo>
                  <a:cubicBezTo>
                    <a:pt x="143" y="64"/>
                    <a:pt x="138" y="44"/>
                    <a:pt x="110" y="29"/>
                  </a:cubicBezTo>
                  <a:cubicBezTo>
                    <a:pt x="95" y="29"/>
                    <a:pt x="95" y="29"/>
                    <a:pt x="95" y="29"/>
                  </a:cubicBezTo>
                  <a:cubicBezTo>
                    <a:pt x="87" y="24"/>
                    <a:pt x="76" y="20"/>
                    <a:pt x="64" y="17"/>
                  </a:cubicBezTo>
                  <a:cubicBezTo>
                    <a:pt x="0" y="0"/>
                    <a:pt x="43" y="30"/>
                    <a:pt x="64" y="67"/>
                  </a:cubicBezTo>
                  <a:cubicBezTo>
                    <a:pt x="81" y="97"/>
                    <a:pt x="111" y="115"/>
                    <a:pt x="126" y="100"/>
                  </a:cubicBezTo>
                  <a:cubicBezTo>
                    <a:pt x="133" y="98"/>
                    <a:pt x="139" y="92"/>
                    <a:pt x="141" y="79"/>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72" name="Freeform 51">
              <a:extLst>
                <a:ext uri="{FF2B5EF4-FFF2-40B4-BE49-F238E27FC236}">
                  <a16:creationId xmlns:a16="http://schemas.microsoft.com/office/drawing/2014/main" id="{E203F7C4-2716-4563-9AC1-5128E3D2D61C}"/>
                </a:ext>
              </a:extLst>
            </p:cNvPr>
            <p:cNvSpPr>
              <a:spLocks/>
            </p:cNvSpPr>
            <p:nvPr/>
          </p:nvSpPr>
          <p:spPr bwMode="auto">
            <a:xfrm>
              <a:off x="8435975" y="5335588"/>
              <a:ext cx="192087" cy="179388"/>
            </a:xfrm>
            <a:custGeom>
              <a:avLst/>
              <a:gdLst>
                <a:gd name="T0" fmla="*/ 305 w 338"/>
                <a:gd name="T1" fmla="*/ 11 h 316"/>
                <a:gd name="T2" fmla="*/ 294 w 338"/>
                <a:gd name="T3" fmla="*/ 11 h 316"/>
                <a:gd name="T4" fmla="*/ 278 w 338"/>
                <a:gd name="T5" fmla="*/ 4 h 316"/>
                <a:gd name="T6" fmla="*/ 263 w 338"/>
                <a:gd name="T7" fmla="*/ 22 h 316"/>
                <a:gd name="T8" fmla="*/ 241 w 338"/>
                <a:gd name="T9" fmla="*/ 36 h 316"/>
                <a:gd name="T10" fmla="*/ 222 w 338"/>
                <a:gd name="T11" fmla="*/ 50 h 316"/>
                <a:gd name="T12" fmla="*/ 162 w 338"/>
                <a:gd name="T13" fmla="*/ 121 h 316"/>
                <a:gd name="T14" fmla="*/ 14 w 338"/>
                <a:gd name="T15" fmla="*/ 245 h 316"/>
                <a:gd name="T16" fmla="*/ 85 w 338"/>
                <a:gd name="T17" fmla="*/ 308 h 316"/>
                <a:gd name="T18" fmla="*/ 139 w 338"/>
                <a:gd name="T19" fmla="*/ 307 h 316"/>
                <a:gd name="T20" fmla="*/ 160 w 338"/>
                <a:gd name="T21" fmla="*/ 286 h 316"/>
                <a:gd name="T22" fmla="*/ 157 w 338"/>
                <a:gd name="T23" fmla="*/ 286 h 316"/>
                <a:gd name="T24" fmla="*/ 166 w 338"/>
                <a:gd name="T25" fmla="*/ 274 h 316"/>
                <a:gd name="T26" fmla="*/ 204 w 338"/>
                <a:gd name="T27" fmla="*/ 231 h 316"/>
                <a:gd name="T28" fmla="*/ 206 w 338"/>
                <a:gd name="T29" fmla="*/ 231 h 316"/>
                <a:gd name="T30" fmla="*/ 292 w 338"/>
                <a:gd name="T31" fmla="*/ 150 h 316"/>
                <a:gd name="T32" fmla="*/ 293 w 338"/>
                <a:gd name="T33" fmla="*/ 148 h 316"/>
                <a:gd name="T34" fmla="*/ 290 w 338"/>
                <a:gd name="T35" fmla="*/ 148 h 316"/>
                <a:gd name="T36" fmla="*/ 323 w 338"/>
                <a:gd name="T37" fmla="*/ 93 h 316"/>
                <a:gd name="T38" fmla="*/ 328 w 338"/>
                <a:gd name="T39" fmla="*/ 93 h 316"/>
                <a:gd name="T40" fmla="*/ 338 w 338"/>
                <a:gd name="T41" fmla="*/ 46 h 316"/>
                <a:gd name="T42" fmla="*/ 305 w 338"/>
                <a:gd name="T43" fmla="*/ 11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8" h="316">
                  <a:moveTo>
                    <a:pt x="305" y="11"/>
                  </a:moveTo>
                  <a:cubicBezTo>
                    <a:pt x="294" y="11"/>
                    <a:pt x="294" y="11"/>
                    <a:pt x="294" y="11"/>
                  </a:cubicBezTo>
                  <a:cubicBezTo>
                    <a:pt x="286" y="4"/>
                    <a:pt x="279" y="0"/>
                    <a:pt x="278" y="4"/>
                  </a:cubicBezTo>
                  <a:cubicBezTo>
                    <a:pt x="276" y="12"/>
                    <a:pt x="270" y="17"/>
                    <a:pt x="263" y="22"/>
                  </a:cubicBezTo>
                  <a:cubicBezTo>
                    <a:pt x="256" y="26"/>
                    <a:pt x="248" y="30"/>
                    <a:pt x="241" y="36"/>
                  </a:cubicBezTo>
                  <a:cubicBezTo>
                    <a:pt x="234" y="40"/>
                    <a:pt x="228" y="44"/>
                    <a:pt x="222" y="50"/>
                  </a:cubicBezTo>
                  <a:cubicBezTo>
                    <a:pt x="201" y="71"/>
                    <a:pt x="222" y="79"/>
                    <a:pt x="162" y="121"/>
                  </a:cubicBezTo>
                  <a:cubicBezTo>
                    <a:pt x="102" y="162"/>
                    <a:pt x="28" y="208"/>
                    <a:pt x="14" y="245"/>
                  </a:cubicBezTo>
                  <a:cubicBezTo>
                    <a:pt x="0" y="283"/>
                    <a:pt x="28" y="304"/>
                    <a:pt x="85" y="308"/>
                  </a:cubicBezTo>
                  <a:cubicBezTo>
                    <a:pt x="121" y="310"/>
                    <a:pt x="128" y="316"/>
                    <a:pt x="139" y="307"/>
                  </a:cubicBezTo>
                  <a:cubicBezTo>
                    <a:pt x="145" y="304"/>
                    <a:pt x="150" y="298"/>
                    <a:pt x="160" y="286"/>
                  </a:cubicBezTo>
                  <a:cubicBezTo>
                    <a:pt x="157" y="286"/>
                    <a:pt x="157" y="286"/>
                    <a:pt x="157" y="286"/>
                  </a:cubicBezTo>
                  <a:cubicBezTo>
                    <a:pt x="160" y="282"/>
                    <a:pt x="162" y="279"/>
                    <a:pt x="166" y="274"/>
                  </a:cubicBezTo>
                  <a:cubicBezTo>
                    <a:pt x="178" y="258"/>
                    <a:pt x="191" y="244"/>
                    <a:pt x="204" y="231"/>
                  </a:cubicBezTo>
                  <a:cubicBezTo>
                    <a:pt x="206" y="231"/>
                    <a:pt x="206" y="231"/>
                    <a:pt x="206" y="231"/>
                  </a:cubicBezTo>
                  <a:cubicBezTo>
                    <a:pt x="233" y="202"/>
                    <a:pt x="260" y="179"/>
                    <a:pt x="292" y="150"/>
                  </a:cubicBezTo>
                  <a:cubicBezTo>
                    <a:pt x="292" y="149"/>
                    <a:pt x="293" y="149"/>
                    <a:pt x="293" y="148"/>
                  </a:cubicBezTo>
                  <a:cubicBezTo>
                    <a:pt x="290" y="148"/>
                    <a:pt x="290" y="148"/>
                    <a:pt x="290" y="148"/>
                  </a:cubicBezTo>
                  <a:cubicBezTo>
                    <a:pt x="307" y="131"/>
                    <a:pt x="317" y="111"/>
                    <a:pt x="323" y="93"/>
                  </a:cubicBezTo>
                  <a:cubicBezTo>
                    <a:pt x="328" y="93"/>
                    <a:pt x="328" y="93"/>
                    <a:pt x="328" y="93"/>
                  </a:cubicBezTo>
                  <a:cubicBezTo>
                    <a:pt x="337" y="67"/>
                    <a:pt x="338" y="46"/>
                    <a:pt x="338" y="46"/>
                  </a:cubicBezTo>
                  <a:cubicBezTo>
                    <a:pt x="338" y="46"/>
                    <a:pt x="320" y="25"/>
                    <a:pt x="305" y="11"/>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73" name="Freeform 52">
              <a:extLst>
                <a:ext uri="{FF2B5EF4-FFF2-40B4-BE49-F238E27FC236}">
                  <a16:creationId xmlns:a16="http://schemas.microsoft.com/office/drawing/2014/main" id="{DAC28511-CDBE-43FB-B75F-BFFBDCEFC9BB}"/>
                </a:ext>
              </a:extLst>
            </p:cNvPr>
            <p:cNvSpPr>
              <a:spLocks/>
            </p:cNvSpPr>
            <p:nvPr/>
          </p:nvSpPr>
          <p:spPr bwMode="auto">
            <a:xfrm>
              <a:off x="7591425" y="4525963"/>
              <a:ext cx="4762" cy="4763"/>
            </a:xfrm>
            <a:custGeom>
              <a:avLst/>
              <a:gdLst>
                <a:gd name="T0" fmla="*/ 0 w 10"/>
                <a:gd name="T1" fmla="*/ 8 h 8"/>
                <a:gd name="T2" fmla="*/ 10 w 10"/>
                <a:gd name="T3" fmla="*/ 8 h 8"/>
                <a:gd name="T4" fmla="*/ 0 w 10"/>
                <a:gd name="T5" fmla="*/ 8 h 8"/>
              </a:gdLst>
              <a:ahLst/>
              <a:cxnLst>
                <a:cxn ang="0">
                  <a:pos x="T0" y="T1"/>
                </a:cxn>
                <a:cxn ang="0">
                  <a:pos x="T2" y="T3"/>
                </a:cxn>
                <a:cxn ang="0">
                  <a:pos x="T4" y="T5"/>
                </a:cxn>
              </a:cxnLst>
              <a:rect l="0" t="0" r="r" b="b"/>
              <a:pathLst>
                <a:path w="10" h="8">
                  <a:moveTo>
                    <a:pt x="0" y="8"/>
                  </a:moveTo>
                  <a:cubicBezTo>
                    <a:pt x="10" y="8"/>
                    <a:pt x="10" y="8"/>
                    <a:pt x="10" y="8"/>
                  </a:cubicBezTo>
                  <a:cubicBezTo>
                    <a:pt x="2" y="0"/>
                    <a:pt x="0" y="1"/>
                    <a:pt x="0" y="8"/>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74" name="Freeform 53">
              <a:extLst>
                <a:ext uri="{FF2B5EF4-FFF2-40B4-BE49-F238E27FC236}">
                  <a16:creationId xmlns:a16="http://schemas.microsoft.com/office/drawing/2014/main" id="{265FB147-4F49-4D14-BB92-ECD1C8E10524}"/>
                </a:ext>
              </a:extLst>
            </p:cNvPr>
            <p:cNvSpPr>
              <a:spLocks/>
            </p:cNvSpPr>
            <p:nvPr/>
          </p:nvSpPr>
          <p:spPr bwMode="auto">
            <a:xfrm>
              <a:off x="7315200" y="4060825"/>
              <a:ext cx="6350" cy="1588"/>
            </a:xfrm>
            <a:custGeom>
              <a:avLst/>
              <a:gdLst>
                <a:gd name="T0" fmla="*/ 0 w 10"/>
                <a:gd name="T1" fmla="*/ 3 h 3"/>
                <a:gd name="T2" fmla="*/ 10 w 10"/>
                <a:gd name="T3" fmla="*/ 3 h 3"/>
                <a:gd name="T4" fmla="*/ 0 w 10"/>
                <a:gd name="T5" fmla="*/ 3 h 3"/>
              </a:gdLst>
              <a:ahLst/>
              <a:cxnLst>
                <a:cxn ang="0">
                  <a:pos x="T0" y="T1"/>
                </a:cxn>
                <a:cxn ang="0">
                  <a:pos x="T2" y="T3"/>
                </a:cxn>
                <a:cxn ang="0">
                  <a:pos x="T4" y="T5"/>
                </a:cxn>
              </a:cxnLst>
              <a:rect l="0" t="0" r="r" b="b"/>
              <a:pathLst>
                <a:path w="10" h="3">
                  <a:moveTo>
                    <a:pt x="0" y="3"/>
                  </a:moveTo>
                  <a:cubicBezTo>
                    <a:pt x="10" y="3"/>
                    <a:pt x="10" y="3"/>
                    <a:pt x="10" y="3"/>
                  </a:cubicBezTo>
                  <a:cubicBezTo>
                    <a:pt x="9" y="0"/>
                    <a:pt x="6" y="1"/>
                    <a:pt x="0" y="3"/>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75" name="Freeform 54">
              <a:extLst>
                <a:ext uri="{FF2B5EF4-FFF2-40B4-BE49-F238E27FC236}">
                  <a16:creationId xmlns:a16="http://schemas.microsoft.com/office/drawing/2014/main" id="{05F60665-5348-43A6-A716-8001FC413484}"/>
                </a:ext>
              </a:extLst>
            </p:cNvPr>
            <p:cNvSpPr>
              <a:spLocks/>
            </p:cNvSpPr>
            <p:nvPr/>
          </p:nvSpPr>
          <p:spPr bwMode="auto">
            <a:xfrm>
              <a:off x="5527675" y="4545013"/>
              <a:ext cx="179387" cy="381000"/>
            </a:xfrm>
            <a:custGeom>
              <a:avLst/>
              <a:gdLst>
                <a:gd name="T0" fmla="*/ 294 w 315"/>
                <a:gd name="T1" fmla="*/ 31 h 672"/>
                <a:gd name="T2" fmla="*/ 285 w 315"/>
                <a:gd name="T3" fmla="*/ 31 h 672"/>
                <a:gd name="T4" fmla="*/ 268 w 315"/>
                <a:gd name="T5" fmla="*/ 15 h 672"/>
                <a:gd name="T6" fmla="*/ 183 w 315"/>
                <a:gd name="T7" fmla="*/ 115 h 672"/>
                <a:gd name="T8" fmla="*/ 115 w 315"/>
                <a:gd name="T9" fmla="*/ 186 h 672"/>
                <a:gd name="T10" fmla="*/ 102 w 315"/>
                <a:gd name="T11" fmla="*/ 190 h 672"/>
                <a:gd name="T12" fmla="*/ 62 w 315"/>
                <a:gd name="T13" fmla="*/ 204 h 672"/>
                <a:gd name="T14" fmla="*/ 28 w 315"/>
                <a:gd name="T15" fmla="*/ 285 h 672"/>
                <a:gd name="T16" fmla="*/ 25 w 315"/>
                <a:gd name="T17" fmla="*/ 439 h 672"/>
                <a:gd name="T18" fmla="*/ 39 w 315"/>
                <a:gd name="T19" fmla="*/ 597 h 672"/>
                <a:gd name="T20" fmla="*/ 99 w 315"/>
                <a:gd name="T21" fmla="*/ 672 h 672"/>
                <a:gd name="T22" fmla="*/ 153 w 315"/>
                <a:gd name="T23" fmla="*/ 655 h 672"/>
                <a:gd name="T24" fmla="*/ 193 w 315"/>
                <a:gd name="T25" fmla="*/ 593 h 672"/>
                <a:gd name="T26" fmla="*/ 198 w 315"/>
                <a:gd name="T27" fmla="*/ 580 h 672"/>
                <a:gd name="T28" fmla="*/ 192 w 315"/>
                <a:gd name="T29" fmla="*/ 580 h 672"/>
                <a:gd name="T30" fmla="*/ 208 w 315"/>
                <a:gd name="T31" fmla="*/ 525 h 672"/>
                <a:gd name="T32" fmla="*/ 213 w 315"/>
                <a:gd name="T33" fmla="*/ 525 h 672"/>
                <a:gd name="T34" fmla="*/ 238 w 315"/>
                <a:gd name="T35" fmla="*/ 443 h 672"/>
                <a:gd name="T36" fmla="*/ 233 w 315"/>
                <a:gd name="T37" fmla="*/ 443 h 672"/>
                <a:gd name="T38" fmla="*/ 252 w 315"/>
                <a:gd name="T39" fmla="*/ 388 h 672"/>
                <a:gd name="T40" fmla="*/ 257 w 315"/>
                <a:gd name="T41" fmla="*/ 388 h 672"/>
                <a:gd name="T42" fmla="*/ 279 w 315"/>
                <a:gd name="T43" fmla="*/ 305 h 672"/>
                <a:gd name="T44" fmla="*/ 273 w 315"/>
                <a:gd name="T45" fmla="*/ 305 h 672"/>
                <a:gd name="T46" fmla="*/ 282 w 315"/>
                <a:gd name="T47" fmla="*/ 277 h 672"/>
                <a:gd name="T48" fmla="*/ 291 w 315"/>
                <a:gd name="T49" fmla="*/ 250 h 672"/>
                <a:gd name="T50" fmla="*/ 296 w 315"/>
                <a:gd name="T51" fmla="*/ 250 h 672"/>
                <a:gd name="T52" fmla="*/ 314 w 315"/>
                <a:gd name="T53" fmla="*/ 168 h 672"/>
                <a:gd name="T54" fmla="*/ 308 w 315"/>
                <a:gd name="T55" fmla="*/ 168 h 672"/>
                <a:gd name="T56" fmla="*/ 310 w 315"/>
                <a:gd name="T57" fmla="*/ 127 h 672"/>
                <a:gd name="T58" fmla="*/ 308 w 315"/>
                <a:gd name="T59" fmla="*/ 113 h 672"/>
                <a:gd name="T60" fmla="*/ 315 w 315"/>
                <a:gd name="T61" fmla="*/ 113 h 672"/>
                <a:gd name="T62" fmla="*/ 294 w 315"/>
                <a:gd name="T63" fmla="*/ 31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5" h="672">
                  <a:moveTo>
                    <a:pt x="294" y="31"/>
                  </a:moveTo>
                  <a:cubicBezTo>
                    <a:pt x="285" y="31"/>
                    <a:pt x="285" y="31"/>
                    <a:pt x="285" y="31"/>
                  </a:cubicBezTo>
                  <a:cubicBezTo>
                    <a:pt x="280" y="23"/>
                    <a:pt x="274" y="17"/>
                    <a:pt x="268" y="15"/>
                  </a:cubicBezTo>
                  <a:cubicBezTo>
                    <a:pt x="223" y="0"/>
                    <a:pt x="218" y="69"/>
                    <a:pt x="183" y="115"/>
                  </a:cubicBezTo>
                  <a:cubicBezTo>
                    <a:pt x="159" y="146"/>
                    <a:pt x="134" y="173"/>
                    <a:pt x="115" y="186"/>
                  </a:cubicBezTo>
                  <a:cubicBezTo>
                    <a:pt x="110" y="189"/>
                    <a:pt x="105" y="191"/>
                    <a:pt x="102" y="190"/>
                  </a:cubicBezTo>
                  <a:cubicBezTo>
                    <a:pt x="96" y="188"/>
                    <a:pt x="79" y="193"/>
                    <a:pt x="62" y="204"/>
                  </a:cubicBezTo>
                  <a:cubicBezTo>
                    <a:pt x="38" y="218"/>
                    <a:pt x="13" y="246"/>
                    <a:pt x="28" y="285"/>
                  </a:cubicBezTo>
                  <a:cubicBezTo>
                    <a:pt x="53" y="348"/>
                    <a:pt x="49" y="410"/>
                    <a:pt x="25" y="439"/>
                  </a:cubicBezTo>
                  <a:cubicBezTo>
                    <a:pt x="0" y="469"/>
                    <a:pt x="46" y="552"/>
                    <a:pt x="39" y="597"/>
                  </a:cubicBezTo>
                  <a:cubicBezTo>
                    <a:pt x="32" y="643"/>
                    <a:pt x="49" y="672"/>
                    <a:pt x="99" y="672"/>
                  </a:cubicBezTo>
                  <a:cubicBezTo>
                    <a:pt x="123" y="672"/>
                    <a:pt x="140" y="667"/>
                    <a:pt x="153" y="655"/>
                  </a:cubicBezTo>
                  <a:cubicBezTo>
                    <a:pt x="170" y="644"/>
                    <a:pt x="181" y="624"/>
                    <a:pt x="193" y="593"/>
                  </a:cubicBezTo>
                  <a:cubicBezTo>
                    <a:pt x="195" y="589"/>
                    <a:pt x="196" y="584"/>
                    <a:pt x="198" y="580"/>
                  </a:cubicBezTo>
                  <a:cubicBezTo>
                    <a:pt x="192" y="580"/>
                    <a:pt x="192" y="580"/>
                    <a:pt x="192" y="580"/>
                  </a:cubicBezTo>
                  <a:cubicBezTo>
                    <a:pt x="198" y="561"/>
                    <a:pt x="203" y="543"/>
                    <a:pt x="208" y="525"/>
                  </a:cubicBezTo>
                  <a:cubicBezTo>
                    <a:pt x="213" y="525"/>
                    <a:pt x="213" y="525"/>
                    <a:pt x="213" y="525"/>
                  </a:cubicBezTo>
                  <a:cubicBezTo>
                    <a:pt x="220" y="496"/>
                    <a:pt x="227" y="468"/>
                    <a:pt x="238" y="443"/>
                  </a:cubicBezTo>
                  <a:cubicBezTo>
                    <a:pt x="233" y="443"/>
                    <a:pt x="233" y="443"/>
                    <a:pt x="233" y="443"/>
                  </a:cubicBezTo>
                  <a:cubicBezTo>
                    <a:pt x="239" y="428"/>
                    <a:pt x="246" y="408"/>
                    <a:pt x="252" y="388"/>
                  </a:cubicBezTo>
                  <a:cubicBezTo>
                    <a:pt x="257" y="388"/>
                    <a:pt x="257" y="388"/>
                    <a:pt x="257" y="388"/>
                  </a:cubicBezTo>
                  <a:cubicBezTo>
                    <a:pt x="265" y="359"/>
                    <a:pt x="272" y="329"/>
                    <a:pt x="279" y="305"/>
                  </a:cubicBezTo>
                  <a:cubicBezTo>
                    <a:pt x="273" y="305"/>
                    <a:pt x="273" y="305"/>
                    <a:pt x="273" y="305"/>
                  </a:cubicBezTo>
                  <a:cubicBezTo>
                    <a:pt x="276" y="293"/>
                    <a:pt x="279" y="283"/>
                    <a:pt x="282" y="277"/>
                  </a:cubicBezTo>
                  <a:cubicBezTo>
                    <a:pt x="284" y="271"/>
                    <a:pt x="287" y="262"/>
                    <a:pt x="291" y="250"/>
                  </a:cubicBezTo>
                  <a:cubicBezTo>
                    <a:pt x="296" y="250"/>
                    <a:pt x="296" y="250"/>
                    <a:pt x="296" y="250"/>
                  </a:cubicBezTo>
                  <a:cubicBezTo>
                    <a:pt x="303" y="228"/>
                    <a:pt x="310" y="197"/>
                    <a:pt x="314" y="168"/>
                  </a:cubicBezTo>
                  <a:cubicBezTo>
                    <a:pt x="308" y="168"/>
                    <a:pt x="308" y="168"/>
                    <a:pt x="308" y="168"/>
                  </a:cubicBezTo>
                  <a:cubicBezTo>
                    <a:pt x="310" y="153"/>
                    <a:pt x="311" y="139"/>
                    <a:pt x="310" y="127"/>
                  </a:cubicBezTo>
                  <a:cubicBezTo>
                    <a:pt x="310" y="123"/>
                    <a:pt x="309" y="118"/>
                    <a:pt x="308" y="113"/>
                  </a:cubicBezTo>
                  <a:cubicBezTo>
                    <a:pt x="315" y="113"/>
                    <a:pt x="315" y="113"/>
                    <a:pt x="315" y="113"/>
                  </a:cubicBezTo>
                  <a:cubicBezTo>
                    <a:pt x="312" y="84"/>
                    <a:pt x="305" y="51"/>
                    <a:pt x="294" y="31"/>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76" name="Freeform 55">
              <a:extLst>
                <a:ext uri="{FF2B5EF4-FFF2-40B4-BE49-F238E27FC236}">
                  <a16:creationId xmlns:a16="http://schemas.microsoft.com/office/drawing/2014/main" id="{214798DC-BA14-47E5-9A7D-4586C45A7EE9}"/>
                </a:ext>
              </a:extLst>
            </p:cNvPr>
            <p:cNvSpPr>
              <a:spLocks/>
            </p:cNvSpPr>
            <p:nvPr/>
          </p:nvSpPr>
          <p:spPr bwMode="auto">
            <a:xfrm>
              <a:off x="2655888" y="3511550"/>
              <a:ext cx="42862" cy="31750"/>
            </a:xfrm>
            <a:custGeom>
              <a:avLst/>
              <a:gdLst>
                <a:gd name="T0" fmla="*/ 37 w 74"/>
                <a:gd name="T1" fmla="*/ 2 h 55"/>
                <a:gd name="T2" fmla="*/ 23 w 74"/>
                <a:gd name="T3" fmla="*/ 8 h 55"/>
                <a:gd name="T4" fmla="*/ 44 w 74"/>
                <a:gd name="T5" fmla="*/ 48 h 55"/>
                <a:gd name="T6" fmla="*/ 49 w 74"/>
                <a:gd name="T7" fmla="*/ 9 h 55"/>
                <a:gd name="T8" fmla="*/ 63 w 74"/>
                <a:gd name="T9" fmla="*/ 9 h 55"/>
                <a:gd name="T10" fmla="*/ 37 w 74"/>
                <a:gd name="T11" fmla="*/ 2 h 55"/>
              </a:gdLst>
              <a:ahLst/>
              <a:cxnLst>
                <a:cxn ang="0">
                  <a:pos x="T0" y="T1"/>
                </a:cxn>
                <a:cxn ang="0">
                  <a:pos x="T2" y="T3"/>
                </a:cxn>
                <a:cxn ang="0">
                  <a:pos x="T4" y="T5"/>
                </a:cxn>
                <a:cxn ang="0">
                  <a:pos x="T6" y="T7"/>
                </a:cxn>
                <a:cxn ang="0">
                  <a:pos x="T8" y="T9"/>
                </a:cxn>
                <a:cxn ang="0">
                  <a:pos x="T10" y="T11"/>
                </a:cxn>
              </a:cxnLst>
              <a:rect l="0" t="0" r="r" b="b"/>
              <a:pathLst>
                <a:path w="74" h="55">
                  <a:moveTo>
                    <a:pt x="37" y="2"/>
                  </a:moveTo>
                  <a:cubicBezTo>
                    <a:pt x="31" y="3"/>
                    <a:pt x="26" y="5"/>
                    <a:pt x="23" y="8"/>
                  </a:cubicBezTo>
                  <a:cubicBezTo>
                    <a:pt x="0" y="18"/>
                    <a:pt x="9" y="55"/>
                    <a:pt x="44" y="48"/>
                  </a:cubicBezTo>
                  <a:cubicBezTo>
                    <a:pt x="74" y="41"/>
                    <a:pt x="68" y="17"/>
                    <a:pt x="49" y="9"/>
                  </a:cubicBezTo>
                  <a:cubicBezTo>
                    <a:pt x="63" y="9"/>
                    <a:pt x="63" y="9"/>
                    <a:pt x="63" y="9"/>
                  </a:cubicBezTo>
                  <a:cubicBezTo>
                    <a:pt x="56" y="4"/>
                    <a:pt x="47" y="0"/>
                    <a:pt x="37" y="2"/>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77" name="Freeform 56">
              <a:extLst>
                <a:ext uri="{FF2B5EF4-FFF2-40B4-BE49-F238E27FC236}">
                  <a16:creationId xmlns:a16="http://schemas.microsoft.com/office/drawing/2014/main" id="{A0B51B8E-1057-4D0F-8E4E-3552ACDFBA43}"/>
                </a:ext>
              </a:extLst>
            </p:cNvPr>
            <p:cNvSpPr>
              <a:spLocks/>
            </p:cNvSpPr>
            <p:nvPr/>
          </p:nvSpPr>
          <p:spPr bwMode="auto">
            <a:xfrm>
              <a:off x="2789238" y="1706562"/>
              <a:ext cx="1306512" cy="836613"/>
            </a:xfrm>
            <a:custGeom>
              <a:avLst/>
              <a:gdLst>
                <a:gd name="T0" fmla="*/ 1909 w 2301"/>
                <a:gd name="T1" fmla="*/ 861 h 1473"/>
                <a:gd name="T2" fmla="*/ 1914 w 2301"/>
                <a:gd name="T3" fmla="*/ 778 h 1473"/>
                <a:gd name="T4" fmla="*/ 2059 w 2301"/>
                <a:gd name="T5" fmla="*/ 785 h 1473"/>
                <a:gd name="T6" fmla="*/ 2055 w 2301"/>
                <a:gd name="T7" fmla="*/ 715 h 1473"/>
                <a:gd name="T8" fmla="*/ 2099 w 2301"/>
                <a:gd name="T9" fmla="*/ 632 h 1473"/>
                <a:gd name="T10" fmla="*/ 2042 w 2301"/>
                <a:gd name="T11" fmla="*/ 592 h 1473"/>
                <a:gd name="T12" fmla="*/ 2079 w 2301"/>
                <a:gd name="T13" fmla="*/ 499 h 1473"/>
                <a:gd name="T14" fmla="*/ 2131 w 2301"/>
                <a:gd name="T15" fmla="*/ 440 h 1473"/>
                <a:gd name="T16" fmla="*/ 2229 w 2301"/>
                <a:gd name="T17" fmla="*/ 362 h 1473"/>
                <a:gd name="T18" fmla="*/ 2285 w 2301"/>
                <a:gd name="T19" fmla="*/ 263 h 1473"/>
                <a:gd name="T20" fmla="*/ 2008 w 2301"/>
                <a:gd name="T21" fmla="*/ 345 h 1473"/>
                <a:gd name="T22" fmla="*/ 1929 w 2301"/>
                <a:gd name="T23" fmla="*/ 221 h 1473"/>
                <a:gd name="T24" fmla="*/ 1897 w 2301"/>
                <a:gd name="T25" fmla="*/ 166 h 1473"/>
                <a:gd name="T26" fmla="*/ 1882 w 2301"/>
                <a:gd name="T27" fmla="*/ 83 h 1473"/>
                <a:gd name="T28" fmla="*/ 1727 w 2301"/>
                <a:gd name="T29" fmla="*/ 71 h 1473"/>
                <a:gd name="T30" fmla="*/ 1638 w 2301"/>
                <a:gd name="T31" fmla="*/ 101 h 1473"/>
                <a:gd name="T32" fmla="*/ 1463 w 2301"/>
                <a:gd name="T33" fmla="*/ 113 h 1473"/>
                <a:gd name="T34" fmla="*/ 1555 w 2301"/>
                <a:gd name="T35" fmla="*/ 29 h 1473"/>
                <a:gd name="T36" fmla="*/ 1305 w 2301"/>
                <a:gd name="T37" fmla="*/ 20 h 1473"/>
                <a:gd name="T38" fmla="*/ 1104 w 2301"/>
                <a:gd name="T39" fmla="*/ 59 h 1473"/>
                <a:gd name="T40" fmla="*/ 1004 w 2301"/>
                <a:gd name="T41" fmla="*/ 97 h 1473"/>
                <a:gd name="T42" fmla="*/ 924 w 2301"/>
                <a:gd name="T43" fmla="*/ 195 h 1473"/>
                <a:gd name="T44" fmla="*/ 873 w 2301"/>
                <a:gd name="T45" fmla="*/ 136 h 1473"/>
                <a:gd name="T46" fmla="*/ 838 w 2301"/>
                <a:gd name="T47" fmla="*/ 256 h 1473"/>
                <a:gd name="T48" fmla="*/ 596 w 2301"/>
                <a:gd name="T49" fmla="*/ 252 h 1473"/>
                <a:gd name="T50" fmla="*/ 424 w 2301"/>
                <a:gd name="T51" fmla="*/ 359 h 1473"/>
                <a:gd name="T52" fmla="*/ 358 w 2301"/>
                <a:gd name="T53" fmla="*/ 358 h 1473"/>
                <a:gd name="T54" fmla="*/ 248 w 2301"/>
                <a:gd name="T55" fmla="*/ 481 h 1473"/>
                <a:gd name="T56" fmla="*/ 100 w 2301"/>
                <a:gd name="T57" fmla="*/ 571 h 1473"/>
                <a:gd name="T58" fmla="*/ 21 w 2301"/>
                <a:gd name="T59" fmla="*/ 606 h 1473"/>
                <a:gd name="T60" fmla="*/ 212 w 2301"/>
                <a:gd name="T61" fmla="*/ 693 h 1473"/>
                <a:gd name="T62" fmla="*/ 239 w 2301"/>
                <a:gd name="T63" fmla="*/ 632 h 1473"/>
                <a:gd name="T64" fmla="*/ 379 w 2301"/>
                <a:gd name="T65" fmla="*/ 670 h 1473"/>
                <a:gd name="T66" fmla="*/ 673 w 2301"/>
                <a:gd name="T67" fmla="*/ 944 h 1473"/>
                <a:gd name="T68" fmla="*/ 715 w 2301"/>
                <a:gd name="T69" fmla="*/ 907 h 1473"/>
                <a:gd name="T70" fmla="*/ 845 w 2301"/>
                <a:gd name="T71" fmla="*/ 986 h 1473"/>
                <a:gd name="T72" fmla="*/ 799 w 2301"/>
                <a:gd name="T73" fmla="*/ 989 h 1473"/>
                <a:gd name="T74" fmla="*/ 768 w 2301"/>
                <a:gd name="T75" fmla="*/ 920 h 1473"/>
                <a:gd name="T76" fmla="*/ 718 w 2301"/>
                <a:gd name="T77" fmla="*/ 1038 h 1473"/>
                <a:gd name="T78" fmla="*/ 772 w 2301"/>
                <a:gd name="T79" fmla="*/ 1213 h 1473"/>
                <a:gd name="T80" fmla="*/ 829 w 2301"/>
                <a:gd name="T81" fmla="*/ 1250 h 1473"/>
                <a:gd name="T82" fmla="*/ 969 w 2301"/>
                <a:gd name="T83" fmla="*/ 1429 h 1473"/>
                <a:gd name="T84" fmla="*/ 1125 w 2301"/>
                <a:gd name="T85" fmla="*/ 1458 h 1473"/>
                <a:gd name="T86" fmla="*/ 1145 w 2301"/>
                <a:gd name="T87" fmla="*/ 1441 h 1473"/>
                <a:gd name="T88" fmla="*/ 1173 w 2301"/>
                <a:gd name="T89" fmla="*/ 1353 h 1473"/>
                <a:gd name="T90" fmla="*/ 1235 w 2301"/>
                <a:gd name="T91" fmla="*/ 1288 h 1473"/>
                <a:gd name="T92" fmla="*/ 1241 w 2301"/>
                <a:gd name="T93" fmla="*/ 1223 h 1473"/>
                <a:gd name="T94" fmla="*/ 1322 w 2301"/>
                <a:gd name="T95" fmla="*/ 1185 h 1473"/>
                <a:gd name="T96" fmla="*/ 1490 w 2301"/>
                <a:gd name="T97" fmla="*/ 1126 h 1473"/>
                <a:gd name="T98" fmla="*/ 1534 w 2301"/>
                <a:gd name="T99" fmla="*/ 1075 h 1473"/>
                <a:gd name="T100" fmla="*/ 1862 w 2301"/>
                <a:gd name="T101" fmla="*/ 1011 h 1473"/>
                <a:gd name="T102" fmla="*/ 1800 w 2301"/>
                <a:gd name="T103" fmla="*/ 951 h 1473"/>
                <a:gd name="T104" fmla="*/ 1764 w 2301"/>
                <a:gd name="T105" fmla="*/ 870 h 1473"/>
                <a:gd name="T106" fmla="*/ 1923 w 2301"/>
                <a:gd name="T107" fmla="*/ 974 h 1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01" h="1473">
                  <a:moveTo>
                    <a:pt x="1935" y="907"/>
                  </a:moveTo>
                  <a:cubicBezTo>
                    <a:pt x="1926" y="907"/>
                    <a:pt x="1926" y="907"/>
                    <a:pt x="1926" y="907"/>
                  </a:cubicBezTo>
                  <a:cubicBezTo>
                    <a:pt x="1920" y="893"/>
                    <a:pt x="1915" y="875"/>
                    <a:pt x="1909" y="861"/>
                  </a:cubicBezTo>
                  <a:cubicBezTo>
                    <a:pt x="1908" y="859"/>
                    <a:pt x="1907" y="855"/>
                    <a:pt x="1905" y="852"/>
                  </a:cubicBezTo>
                  <a:cubicBezTo>
                    <a:pt x="1914" y="852"/>
                    <a:pt x="1914" y="852"/>
                    <a:pt x="1914" y="852"/>
                  </a:cubicBezTo>
                  <a:cubicBezTo>
                    <a:pt x="1906" y="833"/>
                    <a:pt x="1895" y="795"/>
                    <a:pt x="1914" y="778"/>
                  </a:cubicBezTo>
                  <a:cubicBezTo>
                    <a:pt x="1917" y="777"/>
                    <a:pt x="1921" y="776"/>
                    <a:pt x="1925" y="775"/>
                  </a:cubicBezTo>
                  <a:cubicBezTo>
                    <a:pt x="1965" y="770"/>
                    <a:pt x="2037" y="820"/>
                    <a:pt x="2050" y="800"/>
                  </a:cubicBezTo>
                  <a:cubicBezTo>
                    <a:pt x="2056" y="798"/>
                    <a:pt x="2060" y="794"/>
                    <a:pt x="2059" y="785"/>
                  </a:cubicBezTo>
                  <a:cubicBezTo>
                    <a:pt x="2059" y="780"/>
                    <a:pt x="2059" y="775"/>
                    <a:pt x="2059" y="770"/>
                  </a:cubicBezTo>
                  <a:cubicBezTo>
                    <a:pt x="2052" y="770"/>
                    <a:pt x="2052" y="770"/>
                    <a:pt x="2052" y="770"/>
                  </a:cubicBezTo>
                  <a:cubicBezTo>
                    <a:pt x="2052" y="750"/>
                    <a:pt x="2053" y="732"/>
                    <a:pt x="2055" y="715"/>
                  </a:cubicBezTo>
                  <a:cubicBezTo>
                    <a:pt x="2061" y="715"/>
                    <a:pt x="2061" y="715"/>
                    <a:pt x="2061" y="715"/>
                  </a:cubicBezTo>
                  <a:cubicBezTo>
                    <a:pt x="2063" y="696"/>
                    <a:pt x="2066" y="680"/>
                    <a:pt x="2072" y="668"/>
                  </a:cubicBezTo>
                  <a:cubicBezTo>
                    <a:pt x="2080" y="653"/>
                    <a:pt x="2093" y="641"/>
                    <a:pt x="2099" y="632"/>
                  </a:cubicBezTo>
                  <a:cubicBezTo>
                    <a:pt x="2095" y="632"/>
                    <a:pt x="2095" y="632"/>
                    <a:pt x="2095" y="632"/>
                  </a:cubicBezTo>
                  <a:cubicBezTo>
                    <a:pt x="2096" y="628"/>
                    <a:pt x="2096" y="625"/>
                    <a:pt x="2091" y="622"/>
                  </a:cubicBezTo>
                  <a:cubicBezTo>
                    <a:pt x="2076" y="614"/>
                    <a:pt x="2057" y="634"/>
                    <a:pt x="2042" y="592"/>
                  </a:cubicBezTo>
                  <a:cubicBezTo>
                    <a:pt x="2040" y="587"/>
                    <a:pt x="2039" y="582"/>
                    <a:pt x="2039" y="577"/>
                  </a:cubicBezTo>
                  <a:cubicBezTo>
                    <a:pt x="2046" y="577"/>
                    <a:pt x="2046" y="577"/>
                    <a:pt x="2046" y="577"/>
                  </a:cubicBezTo>
                  <a:cubicBezTo>
                    <a:pt x="2039" y="541"/>
                    <a:pt x="2063" y="514"/>
                    <a:pt x="2079" y="499"/>
                  </a:cubicBezTo>
                  <a:cubicBezTo>
                    <a:pt x="2079" y="498"/>
                    <a:pt x="2081" y="496"/>
                    <a:pt x="2082" y="495"/>
                  </a:cubicBezTo>
                  <a:cubicBezTo>
                    <a:pt x="2080" y="495"/>
                    <a:pt x="2080" y="495"/>
                    <a:pt x="2080" y="495"/>
                  </a:cubicBezTo>
                  <a:cubicBezTo>
                    <a:pt x="2091" y="483"/>
                    <a:pt x="2109" y="463"/>
                    <a:pt x="2131" y="440"/>
                  </a:cubicBezTo>
                  <a:cubicBezTo>
                    <a:pt x="2133" y="440"/>
                    <a:pt x="2133" y="440"/>
                    <a:pt x="2133" y="440"/>
                  </a:cubicBezTo>
                  <a:cubicBezTo>
                    <a:pt x="2158" y="415"/>
                    <a:pt x="2186" y="388"/>
                    <a:pt x="2210" y="371"/>
                  </a:cubicBezTo>
                  <a:cubicBezTo>
                    <a:pt x="2217" y="367"/>
                    <a:pt x="2223" y="364"/>
                    <a:pt x="2229" y="362"/>
                  </a:cubicBezTo>
                  <a:cubicBezTo>
                    <a:pt x="2258" y="352"/>
                    <a:pt x="2281" y="326"/>
                    <a:pt x="2289" y="303"/>
                  </a:cubicBezTo>
                  <a:cubicBezTo>
                    <a:pt x="2294" y="303"/>
                    <a:pt x="2294" y="303"/>
                    <a:pt x="2294" y="303"/>
                  </a:cubicBezTo>
                  <a:cubicBezTo>
                    <a:pt x="2301" y="286"/>
                    <a:pt x="2300" y="269"/>
                    <a:pt x="2285" y="263"/>
                  </a:cubicBezTo>
                  <a:cubicBezTo>
                    <a:pt x="2254" y="251"/>
                    <a:pt x="2194" y="229"/>
                    <a:pt x="2150" y="259"/>
                  </a:cubicBezTo>
                  <a:cubicBezTo>
                    <a:pt x="2143" y="262"/>
                    <a:pt x="2136" y="267"/>
                    <a:pt x="2130" y="273"/>
                  </a:cubicBezTo>
                  <a:cubicBezTo>
                    <a:pt x="2085" y="317"/>
                    <a:pt x="2059" y="359"/>
                    <a:pt x="2008" y="345"/>
                  </a:cubicBezTo>
                  <a:cubicBezTo>
                    <a:pt x="1986" y="339"/>
                    <a:pt x="1972" y="323"/>
                    <a:pt x="1961" y="303"/>
                  </a:cubicBezTo>
                  <a:cubicBezTo>
                    <a:pt x="1970" y="303"/>
                    <a:pt x="1970" y="303"/>
                    <a:pt x="1970" y="303"/>
                  </a:cubicBezTo>
                  <a:cubicBezTo>
                    <a:pt x="1955" y="277"/>
                    <a:pt x="1945" y="244"/>
                    <a:pt x="1929" y="221"/>
                  </a:cubicBezTo>
                  <a:cubicBezTo>
                    <a:pt x="1920" y="221"/>
                    <a:pt x="1920" y="221"/>
                    <a:pt x="1920" y="221"/>
                  </a:cubicBezTo>
                  <a:cubicBezTo>
                    <a:pt x="1919" y="220"/>
                    <a:pt x="1919" y="220"/>
                    <a:pt x="1919" y="220"/>
                  </a:cubicBezTo>
                  <a:cubicBezTo>
                    <a:pt x="1907" y="205"/>
                    <a:pt x="1901" y="185"/>
                    <a:pt x="1897" y="166"/>
                  </a:cubicBezTo>
                  <a:cubicBezTo>
                    <a:pt x="1904" y="166"/>
                    <a:pt x="1904" y="166"/>
                    <a:pt x="1904" y="166"/>
                  </a:cubicBezTo>
                  <a:cubicBezTo>
                    <a:pt x="1897" y="136"/>
                    <a:pt x="1896" y="104"/>
                    <a:pt x="1890" y="83"/>
                  </a:cubicBezTo>
                  <a:cubicBezTo>
                    <a:pt x="1882" y="83"/>
                    <a:pt x="1882" y="83"/>
                    <a:pt x="1882" y="83"/>
                  </a:cubicBezTo>
                  <a:cubicBezTo>
                    <a:pt x="1878" y="70"/>
                    <a:pt x="1871" y="63"/>
                    <a:pt x="1858" y="65"/>
                  </a:cubicBezTo>
                  <a:cubicBezTo>
                    <a:pt x="1812" y="73"/>
                    <a:pt x="1812" y="73"/>
                    <a:pt x="1812" y="73"/>
                  </a:cubicBezTo>
                  <a:cubicBezTo>
                    <a:pt x="1812" y="73"/>
                    <a:pt x="1760" y="62"/>
                    <a:pt x="1727" y="71"/>
                  </a:cubicBezTo>
                  <a:cubicBezTo>
                    <a:pt x="1715" y="74"/>
                    <a:pt x="1704" y="78"/>
                    <a:pt x="1694" y="83"/>
                  </a:cubicBezTo>
                  <a:cubicBezTo>
                    <a:pt x="1692" y="83"/>
                    <a:pt x="1692" y="83"/>
                    <a:pt x="1692" y="83"/>
                  </a:cubicBezTo>
                  <a:cubicBezTo>
                    <a:pt x="1671" y="95"/>
                    <a:pt x="1654" y="105"/>
                    <a:pt x="1638" y="101"/>
                  </a:cubicBezTo>
                  <a:cubicBezTo>
                    <a:pt x="1590" y="88"/>
                    <a:pt x="1547" y="118"/>
                    <a:pt x="1535" y="121"/>
                  </a:cubicBezTo>
                  <a:cubicBezTo>
                    <a:pt x="1457" y="141"/>
                    <a:pt x="1390" y="126"/>
                    <a:pt x="1355" y="116"/>
                  </a:cubicBezTo>
                  <a:cubicBezTo>
                    <a:pt x="1383" y="118"/>
                    <a:pt x="1426" y="119"/>
                    <a:pt x="1463" y="113"/>
                  </a:cubicBezTo>
                  <a:cubicBezTo>
                    <a:pt x="1514" y="104"/>
                    <a:pt x="1600" y="83"/>
                    <a:pt x="1642" y="75"/>
                  </a:cubicBezTo>
                  <a:cubicBezTo>
                    <a:pt x="1685" y="66"/>
                    <a:pt x="1651" y="47"/>
                    <a:pt x="1636" y="45"/>
                  </a:cubicBezTo>
                  <a:cubicBezTo>
                    <a:pt x="1613" y="42"/>
                    <a:pt x="1585" y="35"/>
                    <a:pt x="1555" y="29"/>
                  </a:cubicBezTo>
                  <a:cubicBezTo>
                    <a:pt x="1580" y="29"/>
                    <a:pt x="1580" y="29"/>
                    <a:pt x="1580" y="29"/>
                  </a:cubicBezTo>
                  <a:cubicBezTo>
                    <a:pt x="1535" y="18"/>
                    <a:pt x="1484" y="6"/>
                    <a:pt x="1441" y="3"/>
                  </a:cubicBezTo>
                  <a:cubicBezTo>
                    <a:pt x="1389" y="0"/>
                    <a:pt x="1356" y="18"/>
                    <a:pt x="1305" y="20"/>
                  </a:cubicBezTo>
                  <a:cubicBezTo>
                    <a:pt x="1264" y="21"/>
                    <a:pt x="1217" y="20"/>
                    <a:pt x="1175" y="29"/>
                  </a:cubicBezTo>
                  <a:cubicBezTo>
                    <a:pt x="1195" y="29"/>
                    <a:pt x="1195" y="29"/>
                    <a:pt x="1195" y="29"/>
                  </a:cubicBezTo>
                  <a:cubicBezTo>
                    <a:pt x="1162" y="32"/>
                    <a:pt x="1130" y="40"/>
                    <a:pt x="1104" y="59"/>
                  </a:cubicBezTo>
                  <a:cubicBezTo>
                    <a:pt x="1089" y="70"/>
                    <a:pt x="1072" y="78"/>
                    <a:pt x="1056" y="83"/>
                  </a:cubicBezTo>
                  <a:cubicBezTo>
                    <a:pt x="1050" y="83"/>
                    <a:pt x="1050" y="83"/>
                    <a:pt x="1050" y="83"/>
                  </a:cubicBezTo>
                  <a:cubicBezTo>
                    <a:pt x="1025" y="91"/>
                    <a:pt x="1006" y="93"/>
                    <a:pt x="1004" y="97"/>
                  </a:cubicBezTo>
                  <a:cubicBezTo>
                    <a:pt x="1003" y="97"/>
                    <a:pt x="1003" y="98"/>
                    <a:pt x="1002" y="98"/>
                  </a:cubicBezTo>
                  <a:cubicBezTo>
                    <a:pt x="1000" y="99"/>
                    <a:pt x="998" y="100"/>
                    <a:pt x="997" y="101"/>
                  </a:cubicBezTo>
                  <a:cubicBezTo>
                    <a:pt x="971" y="134"/>
                    <a:pt x="948" y="218"/>
                    <a:pt x="924" y="195"/>
                  </a:cubicBezTo>
                  <a:cubicBezTo>
                    <a:pt x="916" y="188"/>
                    <a:pt x="910" y="177"/>
                    <a:pt x="905" y="166"/>
                  </a:cubicBezTo>
                  <a:cubicBezTo>
                    <a:pt x="914" y="166"/>
                    <a:pt x="914" y="166"/>
                    <a:pt x="914" y="166"/>
                  </a:cubicBezTo>
                  <a:cubicBezTo>
                    <a:pt x="902" y="143"/>
                    <a:pt x="894" y="120"/>
                    <a:pt x="873" y="136"/>
                  </a:cubicBezTo>
                  <a:cubicBezTo>
                    <a:pt x="872" y="136"/>
                    <a:pt x="872" y="137"/>
                    <a:pt x="871" y="137"/>
                  </a:cubicBezTo>
                  <a:cubicBezTo>
                    <a:pt x="870" y="138"/>
                    <a:pt x="868" y="138"/>
                    <a:pt x="866" y="140"/>
                  </a:cubicBezTo>
                  <a:cubicBezTo>
                    <a:pt x="836" y="162"/>
                    <a:pt x="864" y="218"/>
                    <a:pt x="838" y="256"/>
                  </a:cubicBezTo>
                  <a:cubicBezTo>
                    <a:pt x="835" y="261"/>
                    <a:pt x="831" y="265"/>
                    <a:pt x="827" y="268"/>
                  </a:cubicBezTo>
                  <a:cubicBezTo>
                    <a:pt x="795" y="288"/>
                    <a:pt x="742" y="283"/>
                    <a:pt x="725" y="272"/>
                  </a:cubicBezTo>
                  <a:cubicBezTo>
                    <a:pt x="703" y="258"/>
                    <a:pt x="682" y="247"/>
                    <a:pt x="596" y="252"/>
                  </a:cubicBezTo>
                  <a:cubicBezTo>
                    <a:pt x="541" y="256"/>
                    <a:pt x="483" y="271"/>
                    <a:pt x="453" y="290"/>
                  </a:cubicBezTo>
                  <a:cubicBezTo>
                    <a:pt x="432" y="302"/>
                    <a:pt x="421" y="315"/>
                    <a:pt x="428" y="328"/>
                  </a:cubicBezTo>
                  <a:cubicBezTo>
                    <a:pt x="436" y="341"/>
                    <a:pt x="432" y="351"/>
                    <a:pt x="424" y="359"/>
                  </a:cubicBezTo>
                  <a:cubicBezTo>
                    <a:pt x="410" y="367"/>
                    <a:pt x="389" y="369"/>
                    <a:pt x="381" y="360"/>
                  </a:cubicBezTo>
                  <a:cubicBezTo>
                    <a:pt x="380" y="359"/>
                    <a:pt x="378" y="359"/>
                    <a:pt x="376" y="358"/>
                  </a:cubicBezTo>
                  <a:cubicBezTo>
                    <a:pt x="358" y="358"/>
                    <a:pt x="358" y="358"/>
                    <a:pt x="358" y="358"/>
                  </a:cubicBezTo>
                  <a:cubicBezTo>
                    <a:pt x="349" y="360"/>
                    <a:pt x="338" y="365"/>
                    <a:pt x="329" y="372"/>
                  </a:cubicBezTo>
                  <a:cubicBezTo>
                    <a:pt x="310" y="383"/>
                    <a:pt x="293" y="400"/>
                    <a:pt x="295" y="417"/>
                  </a:cubicBezTo>
                  <a:cubicBezTo>
                    <a:pt x="300" y="450"/>
                    <a:pt x="285" y="489"/>
                    <a:pt x="248" y="481"/>
                  </a:cubicBezTo>
                  <a:cubicBezTo>
                    <a:pt x="212" y="473"/>
                    <a:pt x="186" y="500"/>
                    <a:pt x="184" y="528"/>
                  </a:cubicBezTo>
                  <a:cubicBezTo>
                    <a:pt x="183" y="535"/>
                    <a:pt x="178" y="541"/>
                    <a:pt x="171" y="546"/>
                  </a:cubicBezTo>
                  <a:cubicBezTo>
                    <a:pt x="146" y="561"/>
                    <a:pt x="105" y="571"/>
                    <a:pt x="100" y="571"/>
                  </a:cubicBezTo>
                  <a:cubicBezTo>
                    <a:pt x="96" y="571"/>
                    <a:pt x="53" y="570"/>
                    <a:pt x="31" y="577"/>
                  </a:cubicBezTo>
                  <a:cubicBezTo>
                    <a:pt x="45" y="577"/>
                    <a:pt x="45" y="577"/>
                    <a:pt x="45" y="577"/>
                  </a:cubicBezTo>
                  <a:cubicBezTo>
                    <a:pt x="20" y="581"/>
                    <a:pt x="0" y="588"/>
                    <a:pt x="21" y="606"/>
                  </a:cubicBezTo>
                  <a:cubicBezTo>
                    <a:pt x="46" y="628"/>
                    <a:pt x="61" y="614"/>
                    <a:pt x="94" y="622"/>
                  </a:cubicBezTo>
                  <a:cubicBezTo>
                    <a:pt x="126" y="631"/>
                    <a:pt x="152" y="692"/>
                    <a:pt x="169" y="700"/>
                  </a:cubicBezTo>
                  <a:cubicBezTo>
                    <a:pt x="182" y="707"/>
                    <a:pt x="199" y="703"/>
                    <a:pt x="212" y="693"/>
                  </a:cubicBezTo>
                  <a:cubicBezTo>
                    <a:pt x="218" y="689"/>
                    <a:pt x="223" y="685"/>
                    <a:pt x="227" y="679"/>
                  </a:cubicBezTo>
                  <a:cubicBezTo>
                    <a:pt x="233" y="670"/>
                    <a:pt x="239" y="650"/>
                    <a:pt x="245" y="632"/>
                  </a:cubicBezTo>
                  <a:cubicBezTo>
                    <a:pt x="239" y="632"/>
                    <a:pt x="239" y="632"/>
                    <a:pt x="239" y="632"/>
                  </a:cubicBezTo>
                  <a:cubicBezTo>
                    <a:pt x="243" y="619"/>
                    <a:pt x="246" y="609"/>
                    <a:pt x="246" y="609"/>
                  </a:cubicBezTo>
                  <a:cubicBezTo>
                    <a:pt x="246" y="609"/>
                    <a:pt x="246" y="664"/>
                    <a:pt x="272" y="675"/>
                  </a:cubicBezTo>
                  <a:cubicBezTo>
                    <a:pt x="297" y="686"/>
                    <a:pt x="362" y="667"/>
                    <a:pt x="379" y="670"/>
                  </a:cubicBezTo>
                  <a:cubicBezTo>
                    <a:pt x="396" y="672"/>
                    <a:pt x="497" y="689"/>
                    <a:pt x="525" y="706"/>
                  </a:cubicBezTo>
                  <a:cubicBezTo>
                    <a:pt x="553" y="722"/>
                    <a:pt x="621" y="733"/>
                    <a:pt x="641" y="769"/>
                  </a:cubicBezTo>
                  <a:cubicBezTo>
                    <a:pt x="660" y="805"/>
                    <a:pt x="662" y="930"/>
                    <a:pt x="673" y="944"/>
                  </a:cubicBezTo>
                  <a:cubicBezTo>
                    <a:pt x="676" y="948"/>
                    <a:pt x="681" y="946"/>
                    <a:pt x="687" y="941"/>
                  </a:cubicBezTo>
                  <a:cubicBezTo>
                    <a:pt x="695" y="938"/>
                    <a:pt x="708" y="922"/>
                    <a:pt x="719" y="907"/>
                  </a:cubicBezTo>
                  <a:cubicBezTo>
                    <a:pt x="715" y="907"/>
                    <a:pt x="715" y="907"/>
                    <a:pt x="715" y="907"/>
                  </a:cubicBezTo>
                  <a:cubicBezTo>
                    <a:pt x="721" y="898"/>
                    <a:pt x="726" y="890"/>
                    <a:pt x="729" y="886"/>
                  </a:cubicBezTo>
                  <a:cubicBezTo>
                    <a:pt x="737" y="872"/>
                    <a:pt x="782" y="880"/>
                    <a:pt x="797" y="900"/>
                  </a:cubicBezTo>
                  <a:cubicBezTo>
                    <a:pt x="812" y="919"/>
                    <a:pt x="847" y="966"/>
                    <a:pt x="845" y="986"/>
                  </a:cubicBezTo>
                  <a:cubicBezTo>
                    <a:pt x="842" y="1005"/>
                    <a:pt x="836" y="1036"/>
                    <a:pt x="823" y="1025"/>
                  </a:cubicBezTo>
                  <a:cubicBezTo>
                    <a:pt x="810" y="1013"/>
                    <a:pt x="789" y="1016"/>
                    <a:pt x="797" y="994"/>
                  </a:cubicBezTo>
                  <a:cubicBezTo>
                    <a:pt x="798" y="993"/>
                    <a:pt x="799" y="991"/>
                    <a:pt x="799" y="989"/>
                  </a:cubicBezTo>
                  <a:cubicBezTo>
                    <a:pt x="804" y="989"/>
                    <a:pt x="804" y="989"/>
                    <a:pt x="804" y="989"/>
                  </a:cubicBezTo>
                  <a:cubicBezTo>
                    <a:pt x="813" y="967"/>
                    <a:pt x="817" y="920"/>
                    <a:pt x="800" y="920"/>
                  </a:cubicBezTo>
                  <a:cubicBezTo>
                    <a:pt x="783" y="920"/>
                    <a:pt x="768" y="920"/>
                    <a:pt x="768" y="920"/>
                  </a:cubicBezTo>
                  <a:cubicBezTo>
                    <a:pt x="768" y="920"/>
                    <a:pt x="749" y="914"/>
                    <a:pt x="731" y="929"/>
                  </a:cubicBezTo>
                  <a:cubicBezTo>
                    <a:pt x="723" y="933"/>
                    <a:pt x="715" y="941"/>
                    <a:pt x="707" y="955"/>
                  </a:cubicBezTo>
                  <a:cubicBezTo>
                    <a:pt x="686" y="997"/>
                    <a:pt x="703" y="1038"/>
                    <a:pt x="718" y="1038"/>
                  </a:cubicBezTo>
                  <a:cubicBezTo>
                    <a:pt x="733" y="1038"/>
                    <a:pt x="767" y="1038"/>
                    <a:pt x="767" y="1049"/>
                  </a:cubicBezTo>
                  <a:cubicBezTo>
                    <a:pt x="767" y="1061"/>
                    <a:pt x="731" y="1094"/>
                    <a:pt x="733" y="1113"/>
                  </a:cubicBezTo>
                  <a:cubicBezTo>
                    <a:pt x="735" y="1133"/>
                    <a:pt x="763" y="1199"/>
                    <a:pt x="772" y="1213"/>
                  </a:cubicBezTo>
                  <a:cubicBezTo>
                    <a:pt x="780" y="1227"/>
                    <a:pt x="825" y="1241"/>
                    <a:pt x="838" y="1244"/>
                  </a:cubicBezTo>
                  <a:cubicBezTo>
                    <a:pt x="839" y="1244"/>
                    <a:pt x="839" y="1244"/>
                    <a:pt x="839" y="1244"/>
                  </a:cubicBezTo>
                  <a:cubicBezTo>
                    <a:pt x="836" y="1246"/>
                    <a:pt x="832" y="1248"/>
                    <a:pt x="829" y="1250"/>
                  </a:cubicBezTo>
                  <a:cubicBezTo>
                    <a:pt x="821" y="1254"/>
                    <a:pt x="814" y="1259"/>
                    <a:pt x="819" y="1269"/>
                  </a:cubicBezTo>
                  <a:cubicBezTo>
                    <a:pt x="830" y="1288"/>
                    <a:pt x="847" y="1335"/>
                    <a:pt x="870" y="1346"/>
                  </a:cubicBezTo>
                  <a:cubicBezTo>
                    <a:pt x="894" y="1357"/>
                    <a:pt x="960" y="1407"/>
                    <a:pt x="969" y="1429"/>
                  </a:cubicBezTo>
                  <a:cubicBezTo>
                    <a:pt x="978" y="1452"/>
                    <a:pt x="1029" y="1413"/>
                    <a:pt x="1040" y="1410"/>
                  </a:cubicBezTo>
                  <a:cubicBezTo>
                    <a:pt x="1051" y="1407"/>
                    <a:pt x="1049" y="1468"/>
                    <a:pt x="1079" y="1471"/>
                  </a:cubicBezTo>
                  <a:cubicBezTo>
                    <a:pt x="1100" y="1473"/>
                    <a:pt x="1111" y="1469"/>
                    <a:pt x="1125" y="1458"/>
                  </a:cubicBezTo>
                  <a:cubicBezTo>
                    <a:pt x="1127" y="1457"/>
                    <a:pt x="1128" y="1457"/>
                    <a:pt x="1129" y="1456"/>
                  </a:cubicBezTo>
                  <a:cubicBezTo>
                    <a:pt x="1129" y="1456"/>
                    <a:pt x="1129" y="1456"/>
                    <a:pt x="1129" y="1456"/>
                  </a:cubicBezTo>
                  <a:cubicBezTo>
                    <a:pt x="1133" y="1452"/>
                    <a:pt x="1139" y="1447"/>
                    <a:pt x="1145" y="1441"/>
                  </a:cubicBezTo>
                  <a:cubicBezTo>
                    <a:pt x="1157" y="1429"/>
                    <a:pt x="1162" y="1415"/>
                    <a:pt x="1164" y="1401"/>
                  </a:cubicBezTo>
                  <a:cubicBezTo>
                    <a:pt x="1170" y="1401"/>
                    <a:pt x="1170" y="1401"/>
                    <a:pt x="1170" y="1401"/>
                  </a:cubicBezTo>
                  <a:cubicBezTo>
                    <a:pt x="1173" y="1384"/>
                    <a:pt x="1172" y="1367"/>
                    <a:pt x="1173" y="1353"/>
                  </a:cubicBezTo>
                  <a:cubicBezTo>
                    <a:pt x="1174" y="1339"/>
                    <a:pt x="1174" y="1326"/>
                    <a:pt x="1179" y="1320"/>
                  </a:cubicBezTo>
                  <a:cubicBezTo>
                    <a:pt x="1183" y="1319"/>
                    <a:pt x="1188" y="1319"/>
                    <a:pt x="1194" y="1321"/>
                  </a:cubicBezTo>
                  <a:cubicBezTo>
                    <a:pt x="1222" y="1329"/>
                    <a:pt x="1237" y="1316"/>
                    <a:pt x="1235" y="1288"/>
                  </a:cubicBezTo>
                  <a:cubicBezTo>
                    <a:pt x="1235" y="1280"/>
                    <a:pt x="1232" y="1272"/>
                    <a:pt x="1230" y="1264"/>
                  </a:cubicBezTo>
                  <a:cubicBezTo>
                    <a:pt x="1238" y="1264"/>
                    <a:pt x="1238" y="1264"/>
                    <a:pt x="1238" y="1264"/>
                  </a:cubicBezTo>
                  <a:cubicBezTo>
                    <a:pt x="1234" y="1248"/>
                    <a:pt x="1230" y="1232"/>
                    <a:pt x="1241" y="1223"/>
                  </a:cubicBezTo>
                  <a:cubicBezTo>
                    <a:pt x="1245" y="1221"/>
                    <a:pt x="1249" y="1220"/>
                    <a:pt x="1255" y="1219"/>
                  </a:cubicBezTo>
                  <a:cubicBezTo>
                    <a:pt x="1277" y="1214"/>
                    <a:pt x="1295" y="1203"/>
                    <a:pt x="1310" y="1193"/>
                  </a:cubicBezTo>
                  <a:cubicBezTo>
                    <a:pt x="1314" y="1190"/>
                    <a:pt x="1318" y="1188"/>
                    <a:pt x="1322" y="1185"/>
                  </a:cubicBezTo>
                  <a:cubicBezTo>
                    <a:pt x="1332" y="1179"/>
                    <a:pt x="1341" y="1174"/>
                    <a:pt x="1351" y="1174"/>
                  </a:cubicBezTo>
                  <a:cubicBezTo>
                    <a:pt x="1379" y="1174"/>
                    <a:pt x="1456" y="1188"/>
                    <a:pt x="1465" y="1174"/>
                  </a:cubicBezTo>
                  <a:cubicBezTo>
                    <a:pt x="1469" y="1168"/>
                    <a:pt x="1479" y="1147"/>
                    <a:pt x="1490" y="1126"/>
                  </a:cubicBezTo>
                  <a:cubicBezTo>
                    <a:pt x="1495" y="1126"/>
                    <a:pt x="1495" y="1126"/>
                    <a:pt x="1495" y="1126"/>
                  </a:cubicBezTo>
                  <a:cubicBezTo>
                    <a:pt x="1505" y="1107"/>
                    <a:pt x="1517" y="1088"/>
                    <a:pt x="1528" y="1077"/>
                  </a:cubicBezTo>
                  <a:cubicBezTo>
                    <a:pt x="1530" y="1076"/>
                    <a:pt x="1532" y="1075"/>
                    <a:pt x="1534" y="1075"/>
                  </a:cubicBezTo>
                  <a:cubicBezTo>
                    <a:pt x="1557" y="1072"/>
                    <a:pt x="1619" y="1086"/>
                    <a:pt x="1675" y="1074"/>
                  </a:cubicBezTo>
                  <a:cubicBezTo>
                    <a:pt x="1731" y="1063"/>
                    <a:pt x="1791" y="1022"/>
                    <a:pt x="1810" y="1025"/>
                  </a:cubicBezTo>
                  <a:cubicBezTo>
                    <a:pt x="1830" y="1027"/>
                    <a:pt x="1877" y="1027"/>
                    <a:pt x="1862" y="1011"/>
                  </a:cubicBezTo>
                  <a:cubicBezTo>
                    <a:pt x="1857" y="1005"/>
                    <a:pt x="1851" y="997"/>
                    <a:pt x="1845" y="989"/>
                  </a:cubicBezTo>
                  <a:cubicBezTo>
                    <a:pt x="1855" y="989"/>
                    <a:pt x="1855" y="989"/>
                    <a:pt x="1855" y="989"/>
                  </a:cubicBezTo>
                  <a:cubicBezTo>
                    <a:pt x="1841" y="972"/>
                    <a:pt x="1823" y="951"/>
                    <a:pt x="1800" y="951"/>
                  </a:cubicBezTo>
                  <a:cubicBezTo>
                    <a:pt x="1783" y="951"/>
                    <a:pt x="1774" y="929"/>
                    <a:pt x="1770" y="907"/>
                  </a:cubicBezTo>
                  <a:cubicBezTo>
                    <a:pt x="1763" y="907"/>
                    <a:pt x="1763" y="907"/>
                    <a:pt x="1763" y="907"/>
                  </a:cubicBezTo>
                  <a:cubicBezTo>
                    <a:pt x="1759" y="888"/>
                    <a:pt x="1760" y="870"/>
                    <a:pt x="1764" y="870"/>
                  </a:cubicBezTo>
                  <a:cubicBezTo>
                    <a:pt x="1773" y="870"/>
                    <a:pt x="1851" y="902"/>
                    <a:pt x="1849" y="930"/>
                  </a:cubicBezTo>
                  <a:cubicBezTo>
                    <a:pt x="1847" y="958"/>
                    <a:pt x="1862" y="994"/>
                    <a:pt x="1905" y="983"/>
                  </a:cubicBezTo>
                  <a:cubicBezTo>
                    <a:pt x="1913" y="981"/>
                    <a:pt x="1918" y="978"/>
                    <a:pt x="1923" y="974"/>
                  </a:cubicBezTo>
                  <a:cubicBezTo>
                    <a:pt x="1953" y="959"/>
                    <a:pt x="1947" y="925"/>
                    <a:pt x="1939" y="915"/>
                  </a:cubicBezTo>
                  <a:cubicBezTo>
                    <a:pt x="1938" y="913"/>
                    <a:pt x="1936" y="910"/>
                    <a:pt x="1935" y="907"/>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78" name="Freeform 57">
              <a:extLst>
                <a:ext uri="{FF2B5EF4-FFF2-40B4-BE49-F238E27FC236}">
                  <a16:creationId xmlns:a16="http://schemas.microsoft.com/office/drawing/2014/main" id="{A629D694-D480-4C57-8939-50B5A6BB90F0}"/>
                </a:ext>
              </a:extLst>
            </p:cNvPr>
            <p:cNvSpPr>
              <a:spLocks/>
            </p:cNvSpPr>
            <p:nvPr/>
          </p:nvSpPr>
          <p:spPr bwMode="auto">
            <a:xfrm>
              <a:off x="2665413" y="3705225"/>
              <a:ext cx="49212" cy="50800"/>
            </a:xfrm>
            <a:custGeom>
              <a:avLst/>
              <a:gdLst>
                <a:gd name="T0" fmla="*/ 26 w 87"/>
                <a:gd name="T1" fmla="*/ 13 h 91"/>
                <a:gd name="T2" fmla="*/ 45 w 87"/>
                <a:gd name="T3" fmla="*/ 78 h 91"/>
                <a:gd name="T4" fmla="*/ 57 w 87"/>
                <a:gd name="T5" fmla="*/ 70 h 91"/>
                <a:gd name="T6" fmla="*/ 37 w 87"/>
                <a:gd name="T7" fmla="*/ 6 h 91"/>
                <a:gd name="T8" fmla="*/ 26 w 87"/>
                <a:gd name="T9" fmla="*/ 13 h 91"/>
              </a:gdLst>
              <a:ahLst/>
              <a:cxnLst>
                <a:cxn ang="0">
                  <a:pos x="T0" y="T1"/>
                </a:cxn>
                <a:cxn ang="0">
                  <a:pos x="T2" y="T3"/>
                </a:cxn>
                <a:cxn ang="0">
                  <a:pos x="T4" y="T5"/>
                </a:cxn>
                <a:cxn ang="0">
                  <a:pos x="T6" y="T7"/>
                </a:cxn>
                <a:cxn ang="0">
                  <a:pos x="T8" y="T9"/>
                </a:cxn>
              </a:cxnLst>
              <a:rect l="0" t="0" r="r" b="b"/>
              <a:pathLst>
                <a:path w="87" h="91">
                  <a:moveTo>
                    <a:pt x="26" y="13"/>
                  </a:moveTo>
                  <a:cubicBezTo>
                    <a:pt x="0" y="26"/>
                    <a:pt x="8" y="91"/>
                    <a:pt x="45" y="78"/>
                  </a:cubicBezTo>
                  <a:cubicBezTo>
                    <a:pt x="50" y="76"/>
                    <a:pt x="54" y="74"/>
                    <a:pt x="57" y="70"/>
                  </a:cubicBezTo>
                  <a:cubicBezTo>
                    <a:pt x="87" y="53"/>
                    <a:pt x="67" y="0"/>
                    <a:pt x="37" y="6"/>
                  </a:cubicBezTo>
                  <a:cubicBezTo>
                    <a:pt x="33" y="7"/>
                    <a:pt x="29" y="10"/>
                    <a:pt x="26" y="13"/>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79" name="Freeform 58">
              <a:extLst>
                <a:ext uri="{FF2B5EF4-FFF2-40B4-BE49-F238E27FC236}">
                  <a16:creationId xmlns:a16="http://schemas.microsoft.com/office/drawing/2014/main" id="{1B6CBE3C-E3F9-4B18-9742-BC4CB533CC1C}"/>
                </a:ext>
              </a:extLst>
            </p:cNvPr>
            <p:cNvSpPr>
              <a:spLocks/>
            </p:cNvSpPr>
            <p:nvPr/>
          </p:nvSpPr>
          <p:spPr bwMode="auto">
            <a:xfrm>
              <a:off x="7372350" y="3943350"/>
              <a:ext cx="131762" cy="101600"/>
            </a:xfrm>
            <a:custGeom>
              <a:avLst/>
              <a:gdLst>
                <a:gd name="T0" fmla="*/ 232 w 232"/>
                <a:gd name="T1" fmla="*/ 71 h 179"/>
                <a:gd name="T2" fmla="*/ 176 w 232"/>
                <a:gd name="T3" fmla="*/ 0 h 179"/>
                <a:gd name="T4" fmla="*/ 171 w 232"/>
                <a:gd name="T5" fmla="*/ 6 h 179"/>
                <a:gd name="T6" fmla="*/ 169 w 232"/>
                <a:gd name="T7" fmla="*/ 4 h 179"/>
                <a:gd name="T8" fmla="*/ 132 w 232"/>
                <a:gd name="T9" fmla="*/ 54 h 179"/>
                <a:gd name="T10" fmla="*/ 95 w 232"/>
                <a:gd name="T11" fmla="*/ 41 h 179"/>
                <a:gd name="T12" fmla="*/ 45 w 232"/>
                <a:gd name="T13" fmla="*/ 51 h 179"/>
                <a:gd name="T14" fmla="*/ 7 w 232"/>
                <a:gd name="T15" fmla="*/ 104 h 179"/>
                <a:gd name="T16" fmla="*/ 113 w 232"/>
                <a:gd name="T17" fmla="*/ 137 h 179"/>
                <a:gd name="T18" fmla="*/ 166 w 232"/>
                <a:gd name="T19" fmla="*/ 170 h 179"/>
                <a:gd name="T20" fmla="*/ 184 w 232"/>
                <a:gd name="T21" fmla="*/ 162 h 179"/>
                <a:gd name="T22" fmla="*/ 218 w 232"/>
                <a:gd name="T23" fmla="*/ 128 h 179"/>
                <a:gd name="T24" fmla="*/ 214 w 232"/>
                <a:gd name="T25" fmla="*/ 128 h 179"/>
                <a:gd name="T26" fmla="*/ 225 w 232"/>
                <a:gd name="T27" fmla="*/ 75 h 179"/>
                <a:gd name="T28" fmla="*/ 225 w 232"/>
                <a:gd name="T29" fmla="*/ 73 h 179"/>
                <a:gd name="T30" fmla="*/ 232 w 232"/>
                <a:gd name="T31" fmla="*/ 73 h 179"/>
                <a:gd name="T32" fmla="*/ 232 w 232"/>
                <a:gd name="T33" fmla="*/ 7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2" h="179">
                  <a:moveTo>
                    <a:pt x="232" y="71"/>
                  </a:moveTo>
                  <a:cubicBezTo>
                    <a:pt x="221" y="41"/>
                    <a:pt x="176" y="0"/>
                    <a:pt x="176" y="0"/>
                  </a:cubicBezTo>
                  <a:cubicBezTo>
                    <a:pt x="174" y="2"/>
                    <a:pt x="173" y="4"/>
                    <a:pt x="171" y="6"/>
                  </a:cubicBezTo>
                  <a:cubicBezTo>
                    <a:pt x="170" y="5"/>
                    <a:pt x="169" y="4"/>
                    <a:pt x="169" y="4"/>
                  </a:cubicBezTo>
                  <a:cubicBezTo>
                    <a:pt x="151" y="32"/>
                    <a:pt x="140" y="46"/>
                    <a:pt x="132" y="54"/>
                  </a:cubicBezTo>
                  <a:cubicBezTo>
                    <a:pt x="121" y="59"/>
                    <a:pt x="113" y="50"/>
                    <a:pt x="95" y="41"/>
                  </a:cubicBezTo>
                  <a:cubicBezTo>
                    <a:pt x="79" y="34"/>
                    <a:pt x="60" y="40"/>
                    <a:pt x="45" y="51"/>
                  </a:cubicBezTo>
                  <a:cubicBezTo>
                    <a:pt x="20" y="65"/>
                    <a:pt x="0" y="91"/>
                    <a:pt x="7" y="104"/>
                  </a:cubicBezTo>
                  <a:cubicBezTo>
                    <a:pt x="18" y="125"/>
                    <a:pt x="95" y="100"/>
                    <a:pt x="113" y="137"/>
                  </a:cubicBezTo>
                  <a:cubicBezTo>
                    <a:pt x="130" y="175"/>
                    <a:pt x="130" y="179"/>
                    <a:pt x="166" y="170"/>
                  </a:cubicBezTo>
                  <a:cubicBezTo>
                    <a:pt x="172" y="169"/>
                    <a:pt x="178" y="166"/>
                    <a:pt x="184" y="162"/>
                  </a:cubicBezTo>
                  <a:cubicBezTo>
                    <a:pt x="196" y="155"/>
                    <a:pt x="209" y="142"/>
                    <a:pt x="218" y="128"/>
                  </a:cubicBezTo>
                  <a:cubicBezTo>
                    <a:pt x="214" y="128"/>
                    <a:pt x="214" y="128"/>
                    <a:pt x="214" y="128"/>
                  </a:cubicBezTo>
                  <a:cubicBezTo>
                    <a:pt x="225" y="110"/>
                    <a:pt x="230" y="89"/>
                    <a:pt x="225" y="75"/>
                  </a:cubicBezTo>
                  <a:cubicBezTo>
                    <a:pt x="225" y="74"/>
                    <a:pt x="225" y="74"/>
                    <a:pt x="225" y="73"/>
                  </a:cubicBezTo>
                  <a:cubicBezTo>
                    <a:pt x="232" y="73"/>
                    <a:pt x="232" y="73"/>
                    <a:pt x="232" y="73"/>
                  </a:cubicBezTo>
                  <a:cubicBezTo>
                    <a:pt x="232" y="72"/>
                    <a:pt x="232" y="71"/>
                    <a:pt x="232" y="71"/>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80" name="Freeform 59">
              <a:extLst>
                <a:ext uri="{FF2B5EF4-FFF2-40B4-BE49-F238E27FC236}">
                  <a16:creationId xmlns:a16="http://schemas.microsoft.com/office/drawing/2014/main" id="{ED58FDAD-0B33-4BC8-8638-D143E54829DC}"/>
                </a:ext>
              </a:extLst>
            </p:cNvPr>
            <p:cNvSpPr>
              <a:spLocks/>
            </p:cNvSpPr>
            <p:nvPr/>
          </p:nvSpPr>
          <p:spPr bwMode="auto">
            <a:xfrm>
              <a:off x="2765425" y="3648075"/>
              <a:ext cx="136525" cy="77788"/>
            </a:xfrm>
            <a:custGeom>
              <a:avLst/>
              <a:gdLst>
                <a:gd name="T0" fmla="*/ 169 w 239"/>
                <a:gd name="T1" fmla="*/ 8 h 137"/>
                <a:gd name="T2" fmla="*/ 88 w 239"/>
                <a:gd name="T3" fmla="*/ 12 h 137"/>
                <a:gd name="T4" fmla="*/ 72 w 239"/>
                <a:gd name="T5" fmla="*/ 20 h 137"/>
                <a:gd name="T6" fmla="*/ 0 w 239"/>
                <a:gd name="T7" fmla="*/ 83 h 137"/>
                <a:gd name="T8" fmla="*/ 63 w 239"/>
                <a:gd name="T9" fmla="*/ 91 h 137"/>
                <a:gd name="T10" fmla="*/ 123 w 239"/>
                <a:gd name="T11" fmla="*/ 121 h 137"/>
                <a:gd name="T12" fmla="*/ 197 w 239"/>
                <a:gd name="T13" fmla="*/ 104 h 137"/>
                <a:gd name="T14" fmla="*/ 229 w 239"/>
                <a:gd name="T15" fmla="*/ 120 h 137"/>
                <a:gd name="T16" fmla="*/ 239 w 239"/>
                <a:gd name="T17" fmla="*/ 99 h 137"/>
                <a:gd name="T18" fmla="*/ 232 w 239"/>
                <a:gd name="T19" fmla="*/ 99 h 137"/>
                <a:gd name="T20" fmla="*/ 214 w 239"/>
                <a:gd name="T21" fmla="*/ 44 h 137"/>
                <a:gd name="T22" fmla="*/ 224 w 239"/>
                <a:gd name="T23" fmla="*/ 44 h 137"/>
                <a:gd name="T24" fmla="*/ 169 w 239"/>
                <a:gd name="T25" fmla="*/ 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9" h="137">
                  <a:moveTo>
                    <a:pt x="169" y="8"/>
                  </a:moveTo>
                  <a:cubicBezTo>
                    <a:pt x="140" y="0"/>
                    <a:pt x="109" y="8"/>
                    <a:pt x="88" y="12"/>
                  </a:cubicBezTo>
                  <a:cubicBezTo>
                    <a:pt x="84" y="13"/>
                    <a:pt x="78" y="16"/>
                    <a:pt x="72" y="20"/>
                  </a:cubicBezTo>
                  <a:cubicBezTo>
                    <a:pt x="47" y="34"/>
                    <a:pt x="0" y="83"/>
                    <a:pt x="0" y="83"/>
                  </a:cubicBezTo>
                  <a:cubicBezTo>
                    <a:pt x="0" y="83"/>
                    <a:pt x="39" y="91"/>
                    <a:pt x="63" y="91"/>
                  </a:cubicBezTo>
                  <a:cubicBezTo>
                    <a:pt x="88" y="91"/>
                    <a:pt x="102" y="108"/>
                    <a:pt x="123" y="121"/>
                  </a:cubicBezTo>
                  <a:cubicBezTo>
                    <a:pt x="144" y="133"/>
                    <a:pt x="183" y="104"/>
                    <a:pt x="197" y="104"/>
                  </a:cubicBezTo>
                  <a:cubicBezTo>
                    <a:pt x="209" y="104"/>
                    <a:pt x="223" y="137"/>
                    <a:pt x="229" y="120"/>
                  </a:cubicBezTo>
                  <a:cubicBezTo>
                    <a:pt x="234" y="122"/>
                    <a:pt x="237" y="117"/>
                    <a:pt x="239" y="99"/>
                  </a:cubicBezTo>
                  <a:cubicBezTo>
                    <a:pt x="232" y="99"/>
                    <a:pt x="232" y="99"/>
                    <a:pt x="232" y="99"/>
                  </a:cubicBezTo>
                  <a:cubicBezTo>
                    <a:pt x="234" y="76"/>
                    <a:pt x="226" y="58"/>
                    <a:pt x="214" y="44"/>
                  </a:cubicBezTo>
                  <a:cubicBezTo>
                    <a:pt x="224" y="44"/>
                    <a:pt x="224" y="44"/>
                    <a:pt x="224" y="44"/>
                  </a:cubicBezTo>
                  <a:cubicBezTo>
                    <a:pt x="209" y="24"/>
                    <a:pt x="186" y="13"/>
                    <a:pt x="169" y="8"/>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81" name="Freeform 60">
              <a:extLst>
                <a:ext uri="{FF2B5EF4-FFF2-40B4-BE49-F238E27FC236}">
                  <a16:creationId xmlns:a16="http://schemas.microsoft.com/office/drawing/2014/main" id="{B23E848B-628F-4B41-B262-ACFEBBD32DB6}"/>
                </a:ext>
              </a:extLst>
            </p:cNvPr>
            <p:cNvSpPr>
              <a:spLocks/>
            </p:cNvSpPr>
            <p:nvPr/>
          </p:nvSpPr>
          <p:spPr bwMode="auto">
            <a:xfrm>
              <a:off x="7424738" y="4419600"/>
              <a:ext cx="80962" cy="85725"/>
            </a:xfrm>
            <a:custGeom>
              <a:avLst/>
              <a:gdLst>
                <a:gd name="T0" fmla="*/ 72 w 143"/>
                <a:gd name="T1" fmla="*/ 20 h 151"/>
                <a:gd name="T2" fmla="*/ 59 w 143"/>
                <a:gd name="T3" fmla="*/ 30 h 151"/>
                <a:gd name="T4" fmla="*/ 3 w 143"/>
                <a:gd name="T5" fmla="*/ 126 h 151"/>
                <a:gd name="T6" fmla="*/ 49 w 143"/>
                <a:gd name="T7" fmla="*/ 127 h 151"/>
                <a:gd name="T8" fmla="*/ 69 w 143"/>
                <a:gd name="T9" fmla="*/ 113 h 151"/>
                <a:gd name="T10" fmla="*/ 68 w 143"/>
                <a:gd name="T11" fmla="*/ 113 h 151"/>
                <a:gd name="T12" fmla="*/ 81 w 143"/>
                <a:gd name="T13" fmla="*/ 101 h 151"/>
                <a:gd name="T14" fmla="*/ 137 w 143"/>
                <a:gd name="T15" fmla="*/ 64 h 151"/>
                <a:gd name="T16" fmla="*/ 136 w 143"/>
                <a:gd name="T17" fmla="*/ 58 h 151"/>
                <a:gd name="T18" fmla="*/ 143 w 143"/>
                <a:gd name="T19" fmla="*/ 58 h 151"/>
                <a:gd name="T20" fmla="*/ 72 w 143"/>
                <a:gd name="T21" fmla="*/ 2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3" h="151">
                  <a:moveTo>
                    <a:pt x="72" y="20"/>
                  </a:moveTo>
                  <a:cubicBezTo>
                    <a:pt x="67" y="22"/>
                    <a:pt x="63" y="25"/>
                    <a:pt x="59" y="30"/>
                  </a:cubicBezTo>
                  <a:cubicBezTo>
                    <a:pt x="38" y="64"/>
                    <a:pt x="0" y="97"/>
                    <a:pt x="3" y="126"/>
                  </a:cubicBezTo>
                  <a:cubicBezTo>
                    <a:pt x="6" y="151"/>
                    <a:pt x="29" y="141"/>
                    <a:pt x="49" y="127"/>
                  </a:cubicBezTo>
                  <a:cubicBezTo>
                    <a:pt x="56" y="123"/>
                    <a:pt x="63" y="118"/>
                    <a:pt x="69" y="113"/>
                  </a:cubicBezTo>
                  <a:cubicBezTo>
                    <a:pt x="68" y="113"/>
                    <a:pt x="68" y="113"/>
                    <a:pt x="68" y="113"/>
                  </a:cubicBezTo>
                  <a:cubicBezTo>
                    <a:pt x="75" y="106"/>
                    <a:pt x="81" y="101"/>
                    <a:pt x="81" y="101"/>
                  </a:cubicBezTo>
                  <a:cubicBezTo>
                    <a:pt x="81" y="101"/>
                    <a:pt x="137" y="93"/>
                    <a:pt x="137" y="64"/>
                  </a:cubicBezTo>
                  <a:cubicBezTo>
                    <a:pt x="137" y="62"/>
                    <a:pt x="136" y="60"/>
                    <a:pt x="136" y="58"/>
                  </a:cubicBezTo>
                  <a:cubicBezTo>
                    <a:pt x="143" y="58"/>
                    <a:pt x="143" y="58"/>
                    <a:pt x="143" y="58"/>
                  </a:cubicBezTo>
                  <a:cubicBezTo>
                    <a:pt x="141" y="31"/>
                    <a:pt x="96" y="0"/>
                    <a:pt x="72" y="20"/>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82" name="Freeform 61">
              <a:extLst>
                <a:ext uri="{FF2B5EF4-FFF2-40B4-BE49-F238E27FC236}">
                  <a16:creationId xmlns:a16="http://schemas.microsoft.com/office/drawing/2014/main" id="{6AEB02C6-831E-4F3D-ACDA-446316D68F19}"/>
                </a:ext>
              </a:extLst>
            </p:cNvPr>
            <p:cNvSpPr>
              <a:spLocks/>
            </p:cNvSpPr>
            <p:nvPr/>
          </p:nvSpPr>
          <p:spPr bwMode="auto">
            <a:xfrm>
              <a:off x="6738938" y="4052888"/>
              <a:ext cx="292100" cy="338138"/>
            </a:xfrm>
            <a:custGeom>
              <a:avLst/>
              <a:gdLst>
                <a:gd name="T0" fmla="*/ 470 w 515"/>
                <a:gd name="T1" fmla="*/ 567 h 596"/>
                <a:gd name="T2" fmla="*/ 473 w 515"/>
                <a:gd name="T3" fmla="*/ 548 h 596"/>
                <a:gd name="T4" fmla="*/ 478 w 515"/>
                <a:gd name="T5" fmla="*/ 485 h 596"/>
                <a:gd name="T6" fmla="*/ 472 w 515"/>
                <a:gd name="T7" fmla="*/ 485 h 596"/>
                <a:gd name="T8" fmla="*/ 489 w 515"/>
                <a:gd name="T9" fmla="*/ 430 h 596"/>
                <a:gd name="T10" fmla="*/ 494 w 515"/>
                <a:gd name="T11" fmla="*/ 430 h 596"/>
                <a:gd name="T12" fmla="*/ 497 w 515"/>
                <a:gd name="T13" fmla="*/ 423 h 596"/>
                <a:gd name="T14" fmla="*/ 480 w 515"/>
                <a:gd name="T15" fmla="*/ 365 h 596"/>
                <a:gd name="T16" fmla="*/ 448 w 515"/>
                <a:gd name="T17" fmla="*/ 348 h 596"/>
                <a:gd name="T18" fmla="*/ 438 w 515"/>
                <a:gd name="T19" fmla="*/ 348 h 596"/>
                <a:gd name="T20" fmla="*/ 391 w 515"/>
                <a:gd name="T21" fmla="*/ 293 h 596"/>
                <a:gd name="T22" fmla="*/ 402 w 515"/>
                <a:gd name="T23" fmla="*/ 293 h 596"/>
                <a:gd name="T24" fmla="*/ 381 w 515"/>
                <a:gd name="T25" fmla="*/ 274 h 596"/>
                <a:gd name="T26" fmla="*/ 306 w 515"/>
                <a:gd name="T27" fmla="*/ 211 h 596"/>
                <a:gd name="T28" fmla="*/ 295 w 515"/>
                <a:gd name="T29" fmla="*/ 211 h 596"/>
                <a:gd name="T30" fmla="*/ 252 w 515"/>
                <a:gd name="T31" fmla="*/ 162 h 596"/>
                <a:gd name="T32" fmla="*/ 246 w 515"/>
                <a:gd name="T33" fmla="*/ 156 h 596"/>
                <a:gd name="T34" fmla="*/ 257 w 515"/>
                <a:gd name="T35" fmla="*/ 156 h 596"/>
                <a:gd name="T36" fmla="*/ 172 w 515"/>
                <a:gd name="T37" fmla="*/ 73 h 596"/>
                <a:gd name="T38" fmla="*/ 160 w 515"/>
                <a:gd name="T39" fmla="*/ 73 h 596"/>
                <a:gd name="T40" fmla="*/ 128 w 515"/>
                <a:gd name="T41" fmla="*/ 45 h 596"/>
                <a:gd name="T42" fmla="*/ 90 w 515"/>
                <a:gd name="T43" fmla="*/ 18 h 596"/>
                <a:gd name="T44" fmla="*/ 105 w 515"/>
                <a:gd name="T45" fmla="*/ 18 h 596"/>
                <a:gd name="T46" fmla="*/ 47 w 515"/>
                <a:gd name="T47" fmla="*/ 3 h 596"/>
                <a:gd name="T48" fmla="*/ 39 w 515"/>
                <a:gd name="T49" fmla="*/ 8 h 596"/>
                <a:gd name="T50" fmla="*/ 114 w 515"/>
                <a:gd name="T51" fmla="*/ 120 h 596"/>
                <a:gd name="T52" fmla="*/ 220 w 515"/>
                <a:gd name="T53" fmla="*/ 274 h 596"/>
                <a:gd name="T54" fmla="*/ 268 w 515"/>
                <a:gd name="T55" fmla="*/ 479 h 596"/>
                <a:gd name="T56" fmla="*/ 421 w 515"/>
                <a:gd name="T57" fmla="*/ 557 h 596"/>
                <a:gd name="T58" fmla="*/ 465 w 515"/>
                <a:gd name="T59" fmla="*/ 567 h 596"/>
                <a:gd name="T60" fmla="*/ 470 w 515"/>
                <a:gd name="T61" fmla="*/ 567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5" h="596">
                  <a:moveTo>
                    <a:pt x="470" y="567"/>
                  </a:moveTo>
                  <a:cubicBezTo>
                    <a:pt x="472" y="562"/>
                    <a:pt x="473" y="557"/>
                    <a:pt x="473" y="548"/>
                  </a:cubicBezTo>
                  <a:cubicBezTo>
                    <a:pt x="473" y="528"/>
                    <a:pt x="474" y="506"/>
                    <a:pt x="478" y="485"/>
                  </a:cubicBezTo>
                  <a:cubicBezTo>
                    <a:pt x="472" y="485"/>
                    <a:pt x="472" y="485"/>
                    <a:pt x="472" y="485"/>
                  </a:cubicBezTo>
                  <a:cubicBezTo>
                    <a:pt x="475" y="463"/>
                    <a:pt x="481" y="443"/>
                    <a:pt x="489" y="430"/>
                  </a:cubicBezTo>
                  <a:cubicBezTo>
                    <a:pt x="494" y="430"/>
                    <a:pt x="494" y="430"/>
                    <a:pt x="494" y="430"/>
                  </a:cubicBezTo>
                  <a:cubicBezTo>
                    <a:pt x="495" y="428"/>
                    <a:pt x="496" y="425"/>
                    <a:pt x="497" y="423"/>
                  </a:cubicBezTo>
                  <a:cubicBezTo>
                    <a:pt x="515" y="398"/>
                    <a:pt x="508" y="361"/>
                    <a:pt x="480" y="365"/>
                  </a:cubicBezTo>
                  <a:cubicBezTo>
                    <a:pt x="469" y="367"/>
                    <a:pt x="459" y="360"/>
                    <a:pt x="448" y="348"/>
                  </a:cubicBezTo>
                  <a:cubicBezTo>
                    <a:pt x="438" y="348"/>
                    <a:pt x="438" y="348"/>
                    <a:pt x="438" y="348"/>
                  </a:cubicBezTo>
                  <a:cubicBezTo>
                    <a:pt x="425" y="333"/>
                    <a:pt x="410" y="312"/>
                    <a:pt x="391" y="293"/>
                  </a:cubicBezTo>
                  <a:cubicBezTo>
                    <a:pt x="402" y="293"/>
                    <a:pt x="402" y="293"/>
                    <a:pt x="402" y="293"/>
                  </a:cubicBezTo>
                  <a:cubicBezTo>
                    <a:pt x="395" y="286"/>
                    <a:pt x="389" y="280"/>
                    <a:pt x="381" y="274"/>
                  </a:cubicBezTo>
                  <a:cubicBezTo>
                    <a:pt x="354" y="251"/>
                    <a:pt x="330" y="233"/>
                    <a:pt x="306" y="211"/>
                  </a:cubicBezTo>
                  <a:cubicBezTo>
                    <a:pt x="295" y="211"/>
                    <a:pt x="295" y="211"/>
                    <a:pt x="295" y="211"/>
                  </a:cubicBezTo>
                  <a:cubicBezTo>
                    <a:pt x="281" y="197"/>
                    <a:pt x="267" y="181"/>
                    <a:pt x="252" y="162"/>
                  </a:cubicBezTo>
                  <a:cubicBezTo>
                    <a:pt x="250" y="159"/>
                    <a:pt x="248" y="158"/>
                    <a:pt x="246" y="156"/>
                  </a:cubicBezTo>
                  <a:cubicBezTo>
                    <a:pt x="257" y="156"/>
                    <a:pt x="257" y="156"/>
                    <a:pt x="257" y="156"/>
                  </a:cubicBezTo>
                  <a:cubicBezTo>
                    <a:pt x="229" y="121"/>
                    <a:pt x="198" y="95"/>
                    <a:pt x="172" y="73"/>
                  </a:cubicBezTo>
                  <a:cubicBezTo>
                    <a:pt x="160" y="73"/>
                    <a:pt x="160" y="73"/>
                    <a:pt x="160" y="73"/>
                  </a:cubicBezTo>
                  <a:cubicBezTo>
                    <a:pt x="148" y="63"/>
                    <a:pt x="137" y="54"/>
                    <a:pt x="128" y="45"/>
                  </a:cubicBezTo>
                  <a:cubicBezTo>
                    <a:pt x="117" y="33"/>
                    <a:pt x="103" y="25"/>
                    <a:pt x="90" y="18"/>
                  </a:cubicBezTo>
                  <a:cubicBezTo>
                    <a:pt x="105" y="18"/>
                    <a:pt x="105" y="18"/>
                    <a:pt x="105" y="18"/>
                  </a:cubicBezTo>
                  <a:cubicBezTo>
                    <a:pt x="82" y="6"/>
                    <a:pt x="59" y="0"/>
                    <a:pt x="47" y="3"/>
                  </a:cubicBezTo>
                  <a:cubicBezTo>
                    <a:pt x="43" y="4"/>
                    <a:pt x="40" y="6"/>
                    <a:pt x="39" y="8"/>
                  </a:cubicBezTo>
                  <a:cubicBezTo>
                    <a:pt x="0" y="21"/>
                    <a:pt x="104" y="108"/>
                    <a:pt x="114" y="120"/>
                  </a:cubicBezTo>
                  <a:cubicBezTo>
                    <a:pt x="125" y="132"/>
                    <a:pt x="220" y="228"/>
                    <a:pt x="220" y="274"/>
                  </a:cubicBezTo>
                  <a:cubicBezTo>
                    <a:pt x="220" y="320"/>
                    <a:pt x="250" y="462"/>
                    <a:pt x="268" y="479"/>
                  </a:cubicBezTo>
                  <a:cubicBezTo>
                    <a:pt x="286" y="495"/>
                    <a:pt x="406" y="523"/>
                    <a:pt x="421" y="557"/>
                  </a:cubicBezTo>
                  <a:cubicBezTo>
                    <a:pt x="433" y="586"/>
                    <a:pt x="458" y="596"/>
                    <a:pt x="465" y="567"/>
                  </a:cubicBezTo>
                  <a:lnTo>
                    <a:pt x="470" y="567"/>
                  </a:ln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83" name="Freeform 62">
              <a:extLst>
                <a:ext uri="{FF2B5EF4-FFF2-40B4-BE49-F238E27FC236}">
                  <a16:creationId xmlns:a16="http://schemas.microsoft.com/office/drawing/2014/main" id="{9FBC1AF6-DB8B-4C13-B0AE-AE107B9AAB8C}"/>
                </a:ext>
              </a:extLst>
            </p:cNvPr>
            <p:cNvSpPr>
              <a:spLocks/>
            </p:cNvSpPr>
            <p:nvPr/>
          </p:nvSpPr>
          <p:spPr bwMode="auto">
            <a:xfrm>
              <a:off x="7335838" y="4170363"/>
              <a:ext cx="131762" cy="41275"/>
            </a:xfrm>
            <a:custGeom>
              <a:avLst/>
              <a:gdLst>
                <a:gd name="T0" fmla="*/ 232 w 232"/>
                <a:gd name="T1" fmla="*/ 4 h 75"/>
                <a:gd name="T2" fmla="*/ 225 w 232"/>
                <a:gd name="T3" fmla="*/ 4 h 75"/>
                <a:gd name="T4" fmla="*/ 221 w 232"/>
                <a:gd name="T5" fmla="*/ 0 h 75"/>
                <a:gd name="T6" fmla="*/ 197 w 232"/>
                <a:gd name="T7" fmla="*/ 4 h 75"/>
                <a:gd name="T8" fmla="*/ 181 w 232"/>
                <a:gd name="T9" fmla="*/ 4 h 75"/>
                <a:gd name="T10" fmla="*/ 105 w 232"/>
                <a:gd name="T11" fmla="*/ 21 h 75"/>
                <a:gd name="T12" fmla="*/ 31 w 232"/>
                <a:gd name="T13" fmla="*/ 13 h 75"/>
                <a:gd name="T14" fmla="*/ 28 w 232"/>
                <a:gd name="T15" fmla="*/ 17 h 75"/>
                <a:gd name="T16" fmla="*/ 24 w 232"/>
                <a:gd name="T17" fmla="*/ 17 h 75"/>
                <a:gd name="T18" fmla="*/ 56 w 232"/>
                <a:gd name="T19" fmla="*/ 71 h 75"/>
                <a:gd name="T20" fmla="*/ 193 w 232"/>
                <a:gd name="T21" fmla="*/ 54 h 75"/>
                <a:gd name="T22" fmla="*/ 203 w 232"/>
                <a:gd name="T23" fmla="*/ 49 h 75"/>
                <a:gd name="T24" fmla="*/ 232 w 232"/>
                <a:gd name="T25" fmla="*/ 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2" h="75">
                  <a:moveTo>
                    <a:pt x="232" y="4"/>
                  </a:moveTo>
                  <a:cubicBezTo>
                    <a:pt x="225" y="4"/>
                    <a:pt x="225" y="4"/>
                    <a:pt x="225" y="4"/>
                  </a:cubicBezTo>
                  <a:cubicBezTo>
                    <a:pt x="225" y="2"/>
                    <a:pt x="224" y="0"/>
                    <a:pt x="221" y="0"/>
                  </a:cubicBezTo>
                  <a:cubicBezTo>
                    <a:pt x="218" y="0"/>
                    <a:pt x="209" y="2"/>
                    <a:pt x="197" y="4"/>
                  </a:cubicBezTo>
                  <a:cubicBezTo>
                    <a:pt x="181" y="4"/>
                    <a:pt x="181" y="4"/>
                    <a:pt x="181" y="4"/>
                  </a:cubicBezTo>
                  <a:cubicBezTo>
                    <a:pt x="149" y="10"/>
                    <a:pt x="111" y="18"/>
                    <a:pt x="105" y="21"/>
                  </a:cubicBezTo>
                  <a:cubicBezTo>
                    <a:pt x="94" y="25"/>
                    <a:pt x="31" y="13"/>
                    <a:pt x="31" y="13"/>
                  </a:cubicBezTo>
                  <a:cubicBezTo>
                    <a:pt x="29" y="14"/>
                    <a:pt x="29" y="16"/>
                    <a:pt x="28" y="17"/>
                  </a:cubicBezTo>
                  <a:cubicBezTo>
                    <a:pt x="26" y="17"/>
                    <a:pt x="24" y="17"/>
                    <a:pt x="24" y="17"/>
                  </a:cubicBezTo>
                  <a:cubicBezTo>
                    <a:pt x="0" y="46"/>
                    <a:pt x="17" y="75"/>
                    <a:pt x="56" y="71"/>
                  </a:cubicBezTo>
                  <a:cubicBezTo>
                    <a:pt x="95" y="67"/>
                    <a:pt x="176" y="54"/>
                    <a:pt x="193" y="54"/>
                  </a:cubicBezTo>
                  <a:cubicBezTo>
                    <a:pt x="197" y="54"/>
                    <a:pt x="200" y="52"/>
                    <a:pt x="203" y="49"/>
                  </a:cubicBezTo>
                  <a:cubicBezTo>
                    <a:pt x="216" y="44"/>
                    <a:pt x="231" y="17"/>
                    <a:pt x="232" y="4"/>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84" name="Freeform 63">
              <a:extLst>
                <a:ext uri="{FF2B5EF4-FFF2-40B4-BE49-F238E27FC236}">
                  <a16:creationId xmlns:a16="http://schemas.microsoft.com/office/drawing/2014/main" id="{DDE124C3-117C-4DBC-BB17-7303EF50DE59}"/>
                </a:ext>
              </a:extLst>
            </p:cNvPr>
            <p:cNvSpPr>
              <a:spLocks/>
            </p:cNvSpPr>
            <p:nvPr/>
          </p:nvSpPr>
          <p:spPr bwMode="auto">
            <a:xfrm>
              <a:off x="7329488" y="3509963"/>
              <a:ext cx="60325" cy="82550"/>
            </a:xfrm>
            <a:custGeom>
              <a:avLst/>
              <a:gdLst>
                <a:gd name="T0" fmla="*/ 89 w 106"/>
                <a:gd name="T1" fmla="*/ 2 h 147"/>
                <a:gd name="T2" fmla="*/ 73 w 106"/>
                <a:gd name="T3" fmla="*/ 9 h 147"/>
                <a:gd name="T4" fmla="*/ 40 w 106"/>
                <a:gd name="T5" fmla="*/ 143 h 147"/>
                <a:gd name="T6" fmla="*/ 55 w 106"/>
                <a:gd name="T7" fmla="*/ 136 h 147"/>
                <a:gd name="T8" fmla="*/ 100 w 106"/>
                <a:gd name="T9" fmla="*/ 68 h 147"/>
                <a:gd name="T10" fmla="*/ 95 w 106"/>
                <a:gd name="T11" fmla="*/ 68 h 147"/>
                <a:gd name="T12" fmla="*/ 97 w 106"/>
                <a:gd name="T13" fmla="*/ 13 h 147"/>
                <a:gd name="T14" fmla="*/ 106 w 106"/>
                <a:gd name="T15" fmla="*/ 13 h 147"/>
                <a:gd name="T16" fmla="*/ 89 w 106"/>
                <a:gd name="T17" fmla="*/ 2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147">
                  <a:moveTo>
                    <a:pt x="89" y="2"/>
                  </a:moveTo>
                  <a:cubicBezTo>
                    <a:pt x="83" y="2"/>
                    <a:pt x="78" y="5"/>
                    <a:pt x="73" y="9"/>
                  </a:cubicBezTo>
                  <a:cubicBezTo>
                    <a:pt x="26" y="30"/>
                    <a:pt x="0" y="147"/>
                    <a:pt x="40" y="143"/>
                  </a:cubicBezTo>
                  <a:cubicBezTo>
                    <a:pt x="45" y="143"/>
                    <a:pt x="50" y="140"/>
                    <a:pt x="55" y="136"/>
                  </a:cubicBezTo>
                  <a:cubicBezTo>
                    <a:pt x="73" y="127"/>
                    <a:pt x="90" y="97"/>
                    <a:pt x="100" y="68"/>
                  </a:cubicBezTo>
                  <a:cubicBezTo>
                    <a:pt x="95" y="68"/>
                    <a:pt x="95" y="68"/>
                    <a:pt x="95" y="68"/>
                  </a:cubicBezTo>
                  <a:cubicBezTo>
                    <a:pt x="101" y="45"/>
                    <a:pt x="103" y="24"/>
                    <a:pt x="97" y="13"/>
                  </a:cubicBezTo>
                  <a:cubicBezTo>
                    <a:pt x="106" y="13"/>
                    <a:pt x="106" y="13"/>
                    <a:pt x="106" y="13"/>
                  </a:cubicBezTo>
                  <a:cubicBezTo>
                    <a:pt x="103" y="5"/>
                    <a:pt x="98" y="0"/>
                    <a:pt x="89" y="2"/>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85" name="Freeform 64">
              <a:extLst>
                <a:ext uri="{FF2B5EF4-FFF2-40B4-BE49-F238E27FC236}">
                  <a16:creationId xmlns:a16="http://schemas.microsoft.com/office/drawing/2014/main" id="{3BED06B2-F96C-435D-9677-F91FBD9A81C2}"/>
                </a:ext>
              </a:extLst>
            </p:cNvPr>
            <p:cNvSpPr>
              <a:spLocks/>
            </p:cNvSpPr>
            <p:nvPr/>
          </p:nvSpPr>
          <p:spPr bwMode="auto">
            <a:xfrm>
              <a:off x="6823075" y="3930650"/>
              <a:ext cx="161925" cy="257175"/>
            </a:xfrm>
            <a:custGeom>
              <a:avLst/>
              <a:gdLst>
                <a:gd name="T0" fmla="*/ 116 w 284"/>
                <a:gd name="T1" fmla="*/ 92 h 452"/>
                <a:gd name="T2" fmla="*/ 51 w 284"/>
                <a:gd name="T3" fmla="*/ 12 h 452"/>
                <a:gd name="T4" fmla="*/ 40 w 284"/>
                <a:gd name="T5" fmla="*/ 12 h 452"/>
                <a:gd name="T6" fmla="*/ 29 w 284"/>
                <a:gd name="T7" fmla="*/ 0 h 452"/>
                <a:gd name="T8" fmla="*/ 14 w 284"/>
                <a:gd name="T9" fmla="*/ 88 h 452"/>
                <a:gd name="T10" fmla="*/ 74 w 284"/>
                <a:gd name="T11" fmla="*/ 171 h 452"/>
                <a:gd name="T12" fmla="*/ 141 w 284"/>
                <a:gd name="T13" fmla="*/ 350 h 452"/>
                <a:gd name="T14" fmla="*/ 236 w 284"/>
                <a:gd name="T15" fmla="*/ 441 h 452"/>
                <a:gd name="T16" fmla="*/ 269 w 284"/>
                <a:gd name="T17" fmla="*/ 441 h 452"/>
                <a:gd name="T18" fmla="*/ 284 w 284"/>
                <a:gd name="T19" fmla="*/ 424 h 452"/>
                <a:gd name="T20" fmla="*/ 278 w 284"/>
                <a:gd name="T21" fmla="*/ 424 h 452"/>
                <a:gd name="T22" fmla="*/ 275 w 284"/>
                <a:gd name="T23" fmla="*/ 408 h 452"/>
                <a:gd name="T24" fmla="*/ 251 w 284"/>
                <a:gd name="T25" fmla="*/ 369 h 452"/>
                <a:gd name="T26" fmla="*/ 261 w 284"/>
                <a:gd name="T27" fmla="*/ 369 h 452"/>
                <a:gd name="T28" fmla="*/ 236 w 284"/>
                <a:gd name="T29" fmla="*/ 312 h 452"/>
                <a:gd name="T30" fmla="*/ 230 w 284"/>
                <a:gd name="T31" fmla="*/ 286 h 452"/>
                <a:gd name="T32" fmla="*/ 222 w 284"/>
                <a:gd name="T33" fmla="*/ 286 h 452"/>
                <a:gd name="T34" fmla="*/ 201 w 284"/>
                <a:gd name="T35" fmla="*/ 231 h 452"/>
                <a:gd name="T36" fmla="*/ 209 w 284"/>
                <a:gd name="T37" fmla="*/ 231 h 452"/>
                <a:gd name="T38" fmla="*/ 187 w 284"/>
                <a:gd name="T39" fmla="*/ 187 h 452"/>
                <a:gd name="T40" fmla="*/ 161 w 284"/>
                <a:gd name="T41" fmla="*/ 149 h 452"/>
                <a:gd name="T42" fmla="*/ 151 w 284"/>
                <a:gd name="T43" fmla="*/ 149 h 452"/>
                <a:gd name="T44" fmla="*/ 110 w 284"/>
                <a:gd name="T45" fmla="*/ 96 h 452"/>
                <a:gd name="T46" fmla="*/ 109 w 284"/>
                <a:gd name="T47" fmla="*/ 94 h 452"/>
                <a:gd name="T48" fmla="*/ 118 w 284"/>
                <a:gd name="T49" fmla="*/ 94 h 452"/>
                <a:gd name="T50" fmla="*/ 116 w 284"/>
                <a:gd name="T51" fmla="*/ 9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4" h="452">
                  <a:moveTo>
                    <a:pt x="116" y="92"/>
                  </a:moveTo>
                  <a:cubicBezTo>
                    <a:pt x="104" y="69"/>
                    <a:pt x="71" y="33"/>
                    <a:pt x="51" y="12"/>
                  </a:cubicBezTo>
                  <a:cubicBezTo>
                    <a:pt x="40" y="12"/>
                    <a:pt x="40" y="12"/>
                    <a:pt x="40" y="12"/>
                  </a:cubicBezTo>
                  <a:cubicBezTo>
                    <a:pt x="33" y="5"/>
                    <a:pt x="29" y="0"/>
                    <a:pt x="29" y="0"/>
                  </a:cubicBezTo>
                  <a:cubicBezTo>
                    <a:pt x="0" y="4"/>
                    <a:pt x="0" y="67"/>
                    <a:pt x="14" y="88"/>
                  </a:cubicBezTo>
                  <a:cubicBezTo>
                    <a:pt x="29" y="108"/>
                    <a:pt x="57" y="96"/>
                    <a:pt x="74" y="171"/>
                  </a:cubicBezTo>
                  <a:cubicBezTo>
                    <a:pt x="92" y="246"/>
                    <a:pt x="127" y="320"/>
                    <a:pt x="141" y="350"/>
                  </a:cubicBezTo>
                  <a:cubicBezTo>
                    <a:pt x="155" y="379"/>
                    <a:pt x="215" y="420"/>
                    <a:pt x="236" y="441"/>
                  </a:cubicBezTo>
                  <a:cubicBezTo>
                    <a:pt x="247" y="452"/>
                    <a:pt x="260" y="449"/>
                    <a:pt x="269" y="441"/>
                  </a:cubicBezTo>
                  <a:cubicBezTo>
                    <a:pt x="276" y="438"/>
                    <a:pt x="282" y="431"/>
                    <a:pt x="284" y="424"/>
                  </a:cubicBezTo>
                  <a:cubicBezTo>
                    <a:pt x="278" y="424"/>
                    <a:pt x="278" y="424"/>
                    <a:pt x="278" y="424"/>
                  </a:cubicBezTo>
                  <a:cubicBezTo>
                    <a:pt x="279" y="418"/>
                    <a:pt x="278" y="413"/>
                    <a:pt x="275" y="408"/>
                  </a:cubicBezTo>
                  <a:cubicBezTo>
                    <a:pt x="269" y="397"/>
                    <a:pt x="260" y="383"/>
                    <a:pt x="251" y="369"/>
                  </a:cubicBezTo>
                  <a:cubicBezTo>
                    <a:pt x="261" y="369"/>
                    <a:pt x="261" y="369"/>
                    <a:pt x="261" y="369"/>
                  </a:cubicBezTo>
                  <a:cubicBezTo>
                    <a:pt x="249" y="350"/>
                    <a:pt x="238" y="329"/>
                    <a:pt x="236" y="312"/>
                  </a:cubicBezTo>
                  <a:cubicBezTo>
                    <a:pt x="235" y="304"/>
                    <a:pt x="233" y="296"/>
                    <a:pt x="230" y="286"/>
                  </a:cubicBezTo>
                  <a:cubicBezTo>
                    <a:pt x="222" y="286"/>
                    <a:pt x="222" y="286"/>
                    <a:pt x="222" y="286"/>
                  </a:cubicBezTo>
                  <a:cubicBezTo>
                    <a:pt x="217" y="270"/>
                    <a:pt x="210" y="252"/>
                    <a:pt x="201" y="231"/>
                  </a:cubicBezTo>
                  <a:cubicBezTo>
                    <a:pt x="209" y="231"/>
                    <a:pt x="209" y="231"/>
                    <a:pt x="209" y="231"/>
                  </a:cubicBezTo>
                  <a:cubicBezTo>
                    <a:pt x="202" y="217"/>
                    <a:pt x="195" y="203"/>
                    <a:pt x="187" y="187"/>
                  </a:cubicBezTo>
                  <a:cubicBezTo>
                    <a:pt x="178" y="171"/>
                    <a:pt x="169" y="159"/>
                    <a:pt x="161" y="149"/>
                  </a:cubicBezTo>
                  <a:cubicBezTo>
                    <a:pt x="151" y="149"/>
                    <a:pt x="151" y="149"/>
                    <a:pt x="151" y="149"/>
                  </a:cubicBezTo>
                  <a:cubicBezTo>
                    <a:pt x="135" y="130"/>
                    <a:pt x="121" y="117"/>
                    <a:pt x="110" y="96"/>
                  </a:cubicBezTo>
                  <a:cubicBezTo>
                    <a:pt x="109" y="95"/>
                    <a:pt x="109" y="95"/>
                    <a:pt x="109" y="94"/>
                  </a:cubicBezTo>
                  <a:cubicBezTo>
                    <a:pt x="118" y="94"/>
                    <a:pt x="118" y="94"/>
                    <a:pt x="118" y="94"/>
                  </a:cubicBezTo>
                  <a:cubicBezTo>
                    <a:pt x="117" y="93"/>
                    <a:pt x="117" y="93"/>
                    <a:pt x="116" y="92"/>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grpSp>
      <p:pic>
        <p:nvPicPr>
          <p:cNvPr id="86" name="Picture 65" descr="HCP.png">
            <a:extLst>
              <a:ext uri="{FF2B5EF4-FFF2-40B4-BE49-F238E27FC236}">
                <a16:creationId xmlns:a16="http://schemas.microsoft.com/office/drawing/2014/main" id="{F1EA5605-3D0F-4013-B269-46899EA9DB63}"/>
              </a:ext>
            </a:extLst>
          </p:cNvPr>
          <p:cNvPicPr>
            <a:picLocks noChangeAspect="1"/>
          </p:cNvPicPr>
          <p:nvPr/>
        </p:nvPicPr>
        <p:blipFill>
          <a:blip r:embed="rId3" cstate="email">
            <a:extLst>
              <a:ext uri="{28A0092B-C50C-407E-A947-70E740481C1C}">
                <a14:useLocalDpi xmlns:a14="http://schemas.microsoft.com/office/drawing/2010/main"/>
              </a:ext>
            </a:extLst>
          </a:blip>
          <a:srcRect r="15448"/>
          <a:stretch>
            <a:fillRect/>
          </a:stretch>
        </p:blipFill>
        <p:spPr>
          <a:xfrm>
            <a:off x="7444321" y="884814"/>
            <a:ext cx="955523" cy="1381726"/>
          </a:xfrm>
          <a:prstGeom prst="rect">
            <a:avLst/>
          </a:prstGeom>
        </p:spPr>
      </p:pic>
      <p:pic>
        <p:nvPicPr>
          <p:cNvPr id="87" name="Picture 66" descr="HDI_stackable.png">
            <a:extLst>
              <a:ext uri="{FF2B5EF4-FFF2-40B4-BE49-F238E27FC236}">
                <a16:creationId xmlns:a16="http://schemas.microsoft.com/office/drawing/2014/main" id="{1EC938D6-9FF4-4B9E-8E81-18B9069D619D}"/>
              </a:ext>
            </a:extLst>
          </p:cNvPr>
          <p:cNvPicPr>
            <a:picLocks noChangeAspect="1"/>
          </p:cNvPicPr>
          <p:nvPr/>
        </p:nvPicPr>
        <p:blipFill>
          <a:blip r:embed="rId4" cstate="email"/>
          <a:srcRect/>
          <a:stretch>
            <a:fillRect/>
          </a:stretch>
        </p:blipFill>
        <p:spPr>
          <a:xfrm>
            <a:off x="3671060" y="4031074"/>
            <a:ext cx="1386384" cy="823028"/>
          </a:xfrm>
          <a:prstGeom prst="rect">
            <a:avLst/>
          </a:prstGeom>
        </p:spPr>
      </p:pic>
      <p:grpSp>
        <p:nvGrpSpPr>
          <p:cNvPr id="88" name="Group 67">
            <a:extLst>
              <a:ext uri="{FF2B5EF4-FFF2-40B4-BE49-F238E27FC236}">
                <a16:creationId xmlns:a16="http://schemas.microsoft.com/office/drawing/2014/main" id="{8132E611-77E4-43B4-9047-4BA7F77B0D40}"/>
              </a:ext>
            </a:extLst>
          </p:cNvPr>
          <p:cNvGrpSpPr/>
          <p:nvPr/>
        </p:nvGrpSpPr>
        <p:grpSpPr>
          <a:xfrm>
            <a:off x="4329594" y="820111"/>
            <a:ext cx="1382970" cy="1048994"/>
            <a:chOff x="1069457" y="1636541"/>
            <a:chExt cx="2619218" cy="1986698"/>
          </a:xfrm>
        </p:grpSpPr>
        <p:pic>
          <p:nvPicPr>
            <p:cNvPr id="89" name="Picture 68" descr="HDI_stackable.png">
              <a:extLst>
                <a:ext uri="{FF2B5EF4-FFF2-40B4-BE49-F238E27FC236}">
                  <a16:creationId xmlns:a16="http://schemas.microsoft.com/office/drawing/2014/main" id="{299ED9A2-1C10-4068-9DDF-30B9EF5F4C2C}"/>
                </a:ext>
              </a:extLst>
            </p:cNvPr>
            <p:cNvPicPr>
              <a:picLocks noChangeAspect="1"/>
            </p:cNvPicPr>
            <p:nvPr/>
          </p:nvPicPr>
          <p:blipFill>
            <a:blip r:embed="rId4" cstate="email"/>
            <a:srcRect/>
            <a:stretch>
              <a:fillRect/>
            </a:stretch>
          </p:blipFill>
          <p:spPr>
            <a:xfrm>
              <a:off x="1076783" y="2072688"/>
              <a:ext cx="2611892" cy="1550551"/>
            </a:xfrm>
            <a:prstGeom prst="rect">
              <a:avLst/>
            </a:prstGeom>
          </p:spPr>
        </p:pic>
        <p:pic>
          <p:nvPicPr>
            <p:cNvPr id="90" name="Picture 69" descr="HDI_stackable.png">
              <a:extLst>
                <a:ext uri="{FF2B5EF4-FFF2-40B4-BE49-F238E27FC236}">
                  <a16:creationId xmlns:a16="http://schemas.microsoft.com/office/drawing/2014/main" id="{9DCFD42B-4FA1-4E4D-A26A-766A0E36FC8C}"/>
                </a:ext>
              </a:extLst>
            </p:cNvPr>
            <p:cNvPicPr>
              <a:picLocks noChangeAspect="1"/>
            </p:cNvPicPr>
            <p:nvPr/>
          </p:nvPicPr>
          <p:blipFill>
            <a:blip r:embed="rId4" cstate="email"/>
            <a:srcRect/>
            <a:stretch>
              <a:fillRect/>
            </a:stretch>
          </p:blipFill>
          <p:spPr>
            <a:xfrm>
              <a:off x="1069457" y="1636541"/>
              <a:ext cx="2611892" cy="1550552"/>
            </a:xfrm>
            <a:prstGeom prst="rect">
              <a:avLst/>
            </a:prstGeom>
          </p:spPr>
        </p:pic>
      </p:grpSp>
      <p:grpSp>
        <p:nvGrpSpPr>
          <p:cNvPr id="91" name="Group 70">
            <a:extLst>
              <a:ext uri="{FF2B5EF4-FFF2-40B4-BE49-F238E27FC236}">
                <a16:creationId xmlns:a16="http://schemas.microsoft.com/office/drawing/2014/main" id="{E8DCDFA3-51DE-43C2-A8D4-F521E79783BC}"/>
              </a:ext>
            </a:extLst>
          </p:cNvPr>
          <p:cNvGrpSpPr/>
          <p:nvPr/>
        </p:nvGrpSpPr>
        <p:grpSpPr>
          <a:xfrm>
            <a:off x="4348643" y="3419612"/>
            <a:ext cx="1382970" cy="1048994"/>
            <a:chOff x="1069457" y="1636541"/>
            <a:chExt cx="2619218" cy="1986698"/>
          </a:xfrm>
        </p:grpSpPr>
        <p:pic>
          <p:nvPicPr>
            <p:cNvPr id="92" name="Picture 71" descr="HDI_stackable.png">
              <a:extLst>
                <a:ext uri="{FF2B5EF4-FFF2-40B4-BE49-F238E27FC236}">
                  <a16:creationId xmlns:a16="http://schemas.microsoft.com/office/drawing/2014/main" id="{8993E6CF-BBFA-4099-9093-CB98888FDE85}"/>
                </a:ext>
              </a:extLst>
            </p:cNvPr>
            <p:cNvPicPr>
              <a:picLocks noChangeAspect="1"/>
            </p:cNvPicPr>
            <p:nvPr/>
          </p:nvPicPr>
          <p:blipFill>
            <a:blip r:embed="rId4" cstate="email"/>
            <a:srcRect/>
            <a:stretch>
              <a:fillRect/>
            </a:stretch>
          </p:blipFill>
          <p:spPr>
            <a:xfrm>
              <a:off x="1076783" y="2072688"/>
              <a:ext cx="2611892" cy="1550551"/>
            </a:xfrm>
            <a:prstGeom prst="rect">
              <a:avLst/>
            </a:prstGeom>
          </p:spPr>
        </p:pic>
        <p:pic>
          <p:nvPicPr>
            <p:cNvPr id="93" name="Picture 72" descr="HDI_stackable.png">
              <a:extLst>
                <a:ext uri="{FF2B5EF4-FFF2-40B4-BE49-F238E27FC236}">
                  <a16:creationId xmlns:a16="http://schemas.microsoft.com/office/drawing/2014/main" id="{D6F9EADE-ECC4-4AA6-9E85-1DAB23B6DA8C}"/>
                </a:ext>
              </a:extLst>
            </p:cNvPr>
            <p:cNvPicPr>
              <a:picLocks noChangeAspect="1"/>
            </p:cNvPicPr>
            <p:nvPr/>
          </p:nvPicPr>
          <p:blipFill>
            <a:blip r:embed="rId4" cstate="email"/>
            <a:srcRect/>
            <a:stretch>
              <a:fillRect/>
            </a:stretch>
          </p:blipFill>
          <p:spPr>
            <a:xfrm>
              <a:off x="1069457" y="1636541"/>
              <a:ext cx="2611892" cy="1550552"/>
            </a:xfrm>
            <a:prstGeom prst="rect">
              <a:avLst/>
            </a:prstGeom>
          </p:spPr>
        </p:pic>
      </p:grpSp>
      <p:grpSp>
        <p:nvGrpSpPr>
          <p:cNvPr id="94" name="Group 73">
            <a:extLst>
              <a:ext uri="{FF2B5EF4-FFF2-40B4-BE49-F238E27FC236}">
                <a16:creationId xmlns:a16="http://schemas.microsoft.com/office/drawing/2014/main" id="{595542C9-40CA-42A4-90FD-BDC6E3ABDC4F}"/>
              </a:ext>
            </a:extLst>
          </p:cNvPr>
          <p:cNvGrpSpPr/>
          <p:nvPr/>
        </p:nvGrpSpPr>
        <p:grpSpPr>
          <a:xfrm>
            <a:off x="3739466" y="1409111"/>
            <a:ext cx="1382970" cy="1048994"/>
            <a:chOff x="1069457" y="1636541"/>
            <a:chExt cx="2619218" cy="1986698"/>
          </a:xfrm>
        </p:grpSpPr>
        <p:pic>
          <p:nvPicPr>
            <p:cNvPr id="95" name="Picture 74" descr="HDI_stackable.png">
              <a:extLst>
                <a:ext uri="{FF2B5EF4-FFF2-40B4-BE49-F238E27FC236}">
                  <a16:creationId xmlns:a16="http://schemas.microsoft.com/office/drawing/2014/main" id="{AEA72BC6-E085-4763-95FF-DEFAA1FA372C}"/>
                </a:ext>
              </a:extLst>
            </p:cNvPr>
            <p:cNvPicPr>
              <a:picLocks noChangeAspect="1"/>
            </p:cNvPicPr>
            <p:nvPr/>
          </p:nvPicPr>
          <p:blipFill>
            <a:blip r:embed="rId4" cstate="email"/>
            <a:srcRect/>
            <a:stretch>
              <a:fillRect/>
            </a:stretch>
          </p:blipFill>
          <p:spPr>
            <a:xfrm>
              <a:off x="1076783" y="2072688"/>
              <a:ext cx="2611892" cy="1550551"/>
            </a:xfrm>
            <a:prstGeom prst="rect">
              <a:avLst/>
            </a:prstGeom>
          </p:spPr>
        </p:pic>
        <p:pic>
          <p:nvPicPr>
            <p:cNvPr id="96" name="Picture 75" descr="HDI_stackable.png">
              <a:extLst>
                <a:ext uri="{FF2B5EF4-FFF2-40B4-BE49-F238E27FC236}">
                  <a16:creationId xmlns:a16="http://schemas.microsoft.com/office/drawing/2014/main" id="{69972D50-0899-4829-9A17-CAA602BBD0F2}"/>
                </a:ext>
              </a:extLst>
            </p:cNvPr>
            <p:cNvPicPr>
              <a:picLocks noChangeAspect="1"/>
            </p:cNvPicPr>
            <p:nvPr/>
          </p:nvPicPr>
          <p:blipFill>
            <a:blip r:embed="rId4" cstate="email"/>
            <a:srcRect/>
            <a:stretch>
              <a:fillRect/>
            </a:stretch>
          </p:blipFill>
          <p:spPr>
            <a:xfrm>
              <a:off x="1069457" y="1636541"/>
              <a:ext cx="2611892" cy="1550552"/>
            </a:xfrm>
            <a:prstGeom prst="rect">
              <a:avLst/>
            </a:prstGeom>
          </p:spPr>
        </p:pic>
      </p:grpSp>
      <p:sp>
        <p:nvSpPr>
          <p:cNvPr id="97" name="Rounded Rectangle 76">
            <a:extLst>
              <a:ext uri="{FF2B5EF4-FFF2-40B4-BE49-F238E27FC236}">
                <a16:creationId xmlns:a16="http://schemas.microsoft.com/office/drawing/2014/main" id="{2C166B67-FA79-4197-8751-40C24539E5A0}"/>
              </a:ext>
            </a:extLst>
          </p:cNvPr>
          <p:cNvSpPr/>
          <p:nvPr/>
        </p:nvSpPr>
        <p:spPr>
          <a:xfrm>
            <a:off x="3645489" y="884814"/>
            <a:ext cx="5089874" cy="1381726"/>
          </a:xfrm>
          <a:prstGeom prst="roundRect">
            <a:avLst>
              <a:gd name="adj" fmla="val 28364"/>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98" name="Rounded Rectangle 77">
            <a:extLst>
              <a:ext uri="{FF2B5EF4-FFF2-40B4-BE49-F238E27FC236}">
                <a16:creationId xmlns:a16="http://schemas.microsoft.com/office/drawing/2014/main" id="{338FBE8F-515F-4AFA-AA3C-46E9E66B0601}"/>
              </a:ext>
            </a:extLst>
          </p:cNvPr>
          <p:cNvSpPr/>
          <p:nvPr/>
        </p:nvSpPr>
        <p:spPr>
          <a:xfrm>
            <a:off x="3645489" y="3313119"/>
            <a:ext cx="5089874" cy="1352821"/>
          </a:xfrm>
          <a:prstGeom prst="roundRect">
            <a:avLst>
              <a:gd name="adj" fmla="val 31767"/>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99" name="TextBox 78">
            <a:extLst>
              <a:ext uri="{FF2B5EF4-FFF2-40B4-BE49-F238E27FC236}">
                <a16:creationId xmlns:a16="http://schemas.microsoft.com/office/drawing/2014/main" id="{369CC4C0-A2A8-4708-AA33-7F5EF2783C59}"/>
              </a:ext>
            </a:extLst>
          </p:cNvPr>
          <p:cNvSpPr txBox="1"/>
          <p:nvPr/>
        </p:nvSpPr>
        <p:spPr>
          <a:xfrm>
            <a:off x="3410026" y="639919"/>
            <a:ext cx="1950863" cy="286232"/>
          </a:xfrm>
          <a:prstGeom prst="rect">
            <a:avLst/>
          </a:prstGeom>
          <a:noFill/>
        </p:spPr>
        <p:txBody>
          <a:bodyPr wrap="square" rtlCol="0">
            <a:spAutoFit/>
          </a:bodyPr>
          <a:lstStyle/>
          <a:p>
            <a:r>
              <a:rPr lang="en-US" sz="1400" dirty="0">
                <a:solidFill>
                  <a:schemeClr val="tx1"/>
                </a:solidFill>
                <a:latin typeface="+mn-lt"/>
              </a:rPr>
              <a:t>Primary Site </a:t>
            </a:r>
            <a:r>
              <a:rPr lang="de-DE" sz="1400" dirty="0">
                <a:solidFill>
                  <a:schemeClr val="tx1"/>
                </a:solidFill>
                <a:latin typeface="+mn-lt"/>
              </a:rPr>
              <a:t>(active)</a:t>
            </a:r>
            <a:endParaRPr lang="en-US" sz="1400" dirty="0">
              <a:solidFill>
                <a:schemeClr val="tx1"/>
              </a:solidFill>
              <a:latin typeface="+mn-lt"/>
            </a:endParaRPr>
          </a:p>
        </p:txBody>
      </p:sp>
      <p:pic>
        <p:nvPicPr>
          <p:cNvPr id="101" name="Picture 80" descr="HCP.png">
            <a:extLst>
              <a:ext uri="{FF2B5EF4-FFF2-40B4-BE49-F238E27FC236}">
                <a16:creationId xmlns:a16="http://schemas.microsoft.com/office/drawing/2014/main" id="{0D7F53C7-FFCA-4FFA-AF62-46BB2B2431F1}"/>
              </a:ext>
            </a:extLst>
          </p:cNvPr>
          <p:cNvPicPr>
            <a:picLocks noChangeAspect="1"/>
          </p:cNvPicPr>
          <p:nvPr/>
        </p:nvPicPr>
        <p:blipFill>
          <a:blip r:embed="rId3" cstate="email">
            <a:extLst>
              <a:ext uri="{28A0092B-C50C-407E-A947-70E740481C1C}">
                <a14:useLocalDpi xmlns:a14="http://schemas.microsoft.com/office/drawing/2010/main"/>
              </a:ext>
            </a:extLst>
          </a:blip>
          <a:srcRect r="15448"/>
          <a:stretch>
            <a:fillRect/>
          </a:stretch>
        </p:blipFill>
        <p:spPr>
          <a:xfrm>
            <a:off x="7444321" y="3313119"/>
            <a:ext cx="955523" cy="1381726"/>
          </a:xfrm>
          <a:prstGeom prst="rect">
            <a:avLst/>
          </a:prstGeom>
        </p:spPr>
      </p:pic>
      <p:cxnSp>
        <p:nvCxnSpPr>
          <p:cNvPr id="102" name="Straight Arrow Connector 81">
            <a:extLst>
              <a:ext uri="{FF2B5EF4-FFF2-40B4-BE49-F238E27FC236}">
                <a16:creationId xmlns:a16="http://schemas.microsoft.com/office/drawing/2014/main" id="{AF7C798D-C62D-459D-BC07-F5F32A19D2E8}"/>
              </a:ext>
            </a:extLst>
          </p:cNvPr>
          <p:cNvCxnSpPr/>
          <p:nvPr/>
        </p:nvCxnSpPr>
        <p:spPr>
          <a:xfrm>
            <a:off x="8045012" y="2211391"/>
            <a:ext cx="0" cy="1200485"/>
          </a:xfrm>
          <a:prstGeom prst="straightConnector1">
            <a:avLst/>
          </a:prstGeom>
          <a:ln w="12700" cmpd="sng">
            <a:solidFill>
              <a:srgbClr val="D06B00"/>
            </a:solidFill>
            <a:tailEnd type="arrow"/>
          </a:ln>
        </p:spPr>
        <p:style>
          <a:lnRef idx="1">
            <a:schemeClr val="accent1"/>
          </a:lnRef>
          <a:fillRef idx="0">
            <a:schemeClr val="accent1"/>
          </a:fillRef>
          <a:effectRef idx="0">
            <a:schemeClr val="accent1"/>
          </a:effectRef>
          <a:fontRef idx="minor">
            <a:schemeClr val="tx1"/>
          </a:fontRef>
        </p:style>
      </p:cxnSp>
      <p:sp>
        <p:nvSpPr>
          <p:cNvPr id="103" name="TextBox 82">
            <a:extLst>
              <a:ext uri="{FF2B5EF4-FFF2-40B4-BE49-F238E27FC236}">
                <a16:creationId xmlns:a16="http://schemas.microsoft.com/office/drawing/2014/main" id="{A7B1299B-EDF5-47D5-855E-0F27013FF8A8}"/>
              </a:ext>
            </a:extLst>
          </p:cNvPr>
          <p:cNvSpPr txBox="1"/>
          <p:nvPr/>
        </p:nvSpPr>
        <p:spPr>
          <a:xfrm>
            <a:off x="8053310" y="2543308"/>
            <a:ext cx="941283" cy="424732"/>
          </a:xfrm>
          <a:prstGeom prst="rect">
            <a:avLst/>
          </a:prstGeom>
          <a:noFill/>
          <a:ln>
            <a:noFill/>
          </a:ln>
        </p:spPr>
        <p:txBody>
          <a:bodyPr wrap="none" rtlCol="0">
            <a:spAutoFit/>
          </a:bodyPr>
          <a:lstStyle/>
          <a:p>
            <a:pPr algn="ctr"/>
            <a:r>
              <a:rPr lang="en-US" sz="1200" dirty="0">
                <a:solidFill>
                  <a:schemeClr val="tx1"/>
                </a:solidFill>
                <a:latin typeface="+mn-lt"/>
              </a:rPr>
              <a:t>HCP </a:t>
            </a:r>
          </a:p>
          <a:p>
            <a:pPr algn="ctr"/>
            <a:r>
              <a:rPr lang="en-US" sz="1200" dirty="0">
                <a:solidFill>
                  <a:schemeClr val="tx1"/>
                </a:solidFill>
                <a:latin typeface="+mn-lt"/>
              </a:rPr>
              <a:t>Replication</a:t>
            </a:r>
          </a:p>
        </p:txBody>
      </p:sp>
      <p:cxnSp>
        <p:nvCxnSpPr>
          <p:cNvPr id="104" name="Straight Arrow Connector 83">
            <a:extLst>
              <a:ext uri="{FF2B5EF4-FFF2-40B4-BE49-F238E27FC236}">
                <a16:creationId xmlns:a16="http://schemas.microsoft.com/office/drawing/2014/main" id="{0511CCEC-A125-4E9C-8809-597A32D5CAFA}"/>
              </a:ext>
            </a:extLst>
          </p:cNvPr>
          <p:cNvCxnSpPr/>
          <p:nvPr/>
        </p:nvCxnSpPr>
        <p:spPr>
          <a:xfrm>
            <a:off x="5683811" y="1360869"/>
            <a:ext cx="1976561" cy="0"/>
          </a:xfrm>
          <a:prstGeom prst="straightConnector1">
            <a:avLst/>
          </a:prstGeom>
          <a:ln w="9525"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84">
            <a:extLst>
              <a:ext uri="{FF2B5EF4-FFF2-40B4-BE49-F238E27FC236}">
                <a16:creationId xmlns:a16="http://schemas.microsoft.com/office/drawing/2014/main" id="{4F5573B2-78A5-4C04-9CA9-625E7967BF11}"/>
              </a:ext>
            </a:extLst>
          </p:cNvPr>
          <p:cNvCxnSpPr/>
          <p:nvPr/>
        </p:nvCxnSpPr>
        <p:spPr>
          <a:xfrm>
            <a:off x="5122436" y="1920743"/>
            <a:ext cx="2537936" cy="0"/>
          </a:xfrm>
          <a:prstGeom prst="straightConnector1">
            <a:avLst/>
          </a:prstGeom>
          <a:ln w="9525"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85">
            <a:extLst>
              <a:ext uri="{FF2B5EF4-FFF2-40B4-BE49-F238E27FC236}">
                <a16:creationId xmlns:a16="http://schemas.microsoft.com/office/drawing/2014/main" id="{C401063A-A93F-4B8A-B6B9-C1544C3F63C8}"/>
              </a:ext>
            </a:extLst>
          </p:cNvPr>
          <p:cNvCxnSpPr/>
          <p:nvPr/>
        </p:nvCxnSpPr>
        <p:spPr>
          <a:xfrm>
            <a:off x="5683811" y="3918308"/>
            <a:ext cx="1976561" cy="0"/>
          </a:xfrm>
          <a:prstGeom prst="straightConnector1">
            <a:avLst/>
          </a:prstGeom>
          <a:ln w="9525" cmpd="sng">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07" name="Straight Arrow Connector 86">
            <a:extLst>
              <a:ext uri="{FF2B5EF4-FFF2-40B4-BE49-F238E27FC236}">
                <a16:creationId xmlns:a16="http://schemas.microsoft.com/office/drawing/2014/main" id="{60CBCC14-F68F-40B9-A4CD-DF5B39237669}"/>
              </a:ext>
            </a:extLst>
          </p:cNvPr>
          <p:cNvCxnSpPr/>
          <p:nvPr/>
        </p:nvCxnSpPr>
        <p:spPr>
          <a:xfrm>
            <a:off x="5122436" y="4478183"/>
            <a:ext cx="2537936" cy="0"/>
          </a:xfrm>
          <a:prstGeom prst="straightConnector1">
            <a:avLst/>
          </a:prstGeom>
          <a:ln w="9525" cmpd="sng">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08" name="TextBox 87">
            <a:extLst>
              <a:ext uri="{FF2B5EF4-FFF2-40B4-BE49-F238E27FC236}">
                <a16:creationId xmlns:a16="http://schemas.microsoft.com/office/drawing/2014/main" id="{29D10989-F083-449B-82D3-8C6282BB4F76}"/>
              </a:ext>
            </a:extLst>
          </p:cNvPr>
          <p:cNvSpPr txBox="1"/>
          <p:nvPr/>
        </p:nvSpPr>
        <p:spPr>
          <a:xfrm>
            <a:off x="3488378" y="2171582"/>
            <a:ext cx="1090542" cy="258532"/>
          </a:xfrm>
          <a:prstGeom prst="rect">
            <a:avLst/>
          </a:prstGeom>
          <a:solidFill>
            <a:schemeClr val="bg1"/>
          </a:solidFill>
          <a:ln>
            <a:solidFill>
              <a:srgbClr val="FF0000"/>
            </a:solidFill>
          </a:ln>
        </p:spPr>
        <p:txBody>
          <a:bodyPr wrap="square" rtlCol="0">
            <a:spAutoFit/>
          </a:bodyPr>
          <a:lstStyle/>
          <a:p>
            <a:pPr algn="ctr"/>
            <a:r>
              <a:rPr lang="en-US" sz="1200" dirty="0">
                <a:solidFill>
                  <a:schemeClr val="tx1"/>
                </a:solidFill>
                <a:latin typeface="+mn-lt"/>
              </a:rPr>
              <a:t>HDI Cluster</a:t>
            </a:r>
          </a:p>
        </p:txBody>
      </p:sp>
      <p:sp>
        <p:nvSpPr>
          <p:cNvPr id="109" name="TextBox 88">
            <a:extLst>
              <a:ext uri="{FF2B5EF4-FFF2-40B4-BE49-F238E27FC236}">
                <a16:creationId xmlns:a16="http://schemas.microsoft.com/office/drawing/2014/main" id="{2EC56686-0366-465F-85F6-192C8AFF0094}"/>
              </a:ext>
            </a:extLst>
          </p:cNvPr>
          <p:cNvSpPr txBox="1"/>
          <p:nvPr/>
        </p:nvSpPr>
        <p:spPr>
          <a:xfrm>
            <a:off x="3325511" y="4106785"/>
            <a:ext cx="1416276" cy="258532"/>
          </a:xfrm>
          <a:prstGeom prst="rect">
            <a:avLst/>
          </a:prstGeom>
          <a:solidFill>
            <a:schemeClr val="bg1"/>
          </a:solidFill>
          <a:ln>
            <a:solidFill>
              <a:srgbClr val="0000FF"/>
            </a:solidFill>
          </a:ln>
        </p:spPr>
        <p:txBody>
          <a:bodyPr wrap="square" rtlCol="0">
            <a:spAutoFit/>
          </a:bodyPr>
          <a:lstStyle/>
          <a:p>
            <a:pPr algn="ctr"/>
            <a:r>
              <a:rPr lang="en-US" sz="1200" dirty="0">
                <a:solidFill>
                  <a:schemeClr val="tx1"/>
                </a:solidFill>
                <a:latin typeface="+mn-lt"/>
              </a:rPr>
              <a:t>HDI Single/VM</a:t>
            </a:r>
          </a:p>
        </p:txBody>
      </p:sp>
      <p:cxnSp>
        <p:nvCxnSpPr>
          <p:cNvPr id="110" name="Straight Arrow Connector 89">
            <a:extLst>
              <a:ext uri="{FF2B5EF4-FFF2-40B4-BE49-F238E27FC236}">
                <a16:creationId xmlns:a16="http://schemas.microsoft.com/office/drawing/2014/main" id="{5BD4213B-35D5-4720-9E31-7552EDACEDBF}"/>
              </a:ext>
            </a:extLst>
          </p:cNvPr>
          <p:cNvCxnSpPr>
            <a:stCxn id="112" idx="2"/>
            <a:endCxn id="113" idx="0"/>
          </p:cNvCxnSpPr>
          <p:nvPr/>
        </p:nvCxnSpPr>
        <p:spPr>
          <a:xfrm>
            <a:off x="5542629" y="1812283"/>
            <a:ext cx="0" cy="1554285"/>
          </a:xfrm>
          <a:prstGeom prst="straightConnector1">
            <a:avLst/>
          </a:prstGeom>
          <a:ln w="2540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11" name="Straight Arrow Connector 90">
            <a:extLst>
              <a:ext uri="{FF2B5EF4-FFF2-40B4-BE49-F238E27FC236}">
                <a16:creationId xmlns:a16="http://schemas.microsoft.com/office/drawing/2014/main" id="{A36DC7D3-6035-47D9-B33C-8E0A8F01E0BA}"/>
              </a:ext>
            </a:extLst>
          </p:cNvPr>
          <p:cNvCxnSpPr>
            <a:stCxn id="108" idx="2"/>
            <a:endCxn id="109" idx="0"/>
          </p:cNvCxnSpPr>
          <p:nvPr/>
        </p:nvCxnSpPr>
        <p:spPr>
          <a:xfrm>
            <a:off x="4033649" y="2430114"/>
            <a:ext cx="0" cy="1676671"/>
          </a:xfrm>
          <a:prstGeom prst="straightConnector1">
            <a:avLst/>
          </a:prstGeom>
          <a:ln w="2540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12" name="TextBox 91">
            <a:extLst>
              <a:ext uri="{FF2B5EF4-FFF2-40B4-BE49-F238E27FC236}">
                <a16:creationId xmlns:a16="http://schemas.microsoft.com/office/drawing/2014/main" id="{58ACD07B-CDEF-4B7F-9F9E-DF0450D05C51}"/>
              </a:ext>
            </a:extLst>
          </p:cNvPr>
          <p:cNvSpPr txBox="1"/>
          <p:nvPr/>
        </p:nvSpPr>
        <p:spPr>
          <a:xfrm>
            <a:off x="4944547" y="1553751"/>
            <a:ext cx="1196163" cy="258532"/>
          </a:xfrm>
          <a:prstGeom prst="rect">
            <a:avLst/>
          </a:prstGeom>
          <a:solidFill>
            <a:schemeClr val="bg1"/>
          </a:solidFill>
          <a:ln>
            <a:solidFill>
              <a:srgbClr val="FF0000"/>
            </a:solidFill>
          </a:ln>
        </p:spPr>
        <p:txBody>
          <a:bodyPr wrap="square" rtlCol="0">
            <a:spAutoFit/>
          </a:bodyPr>
          <a:lstStyle/>
          <a:p>
            <a:pPr algn="ctr"/>
            <a:r>
              <a:rPr lang="en-US" sz="1200" dirty="0">
                <a:solidFill>
                  <a:schemeClr val="tx1"/>
                </a:solidFill>
                <a:latin typeface="+mn-lt"/>
              </a:rPr>
              <a:t>HDI Cluster</a:t>
            </a:r>
          </a:p>
        </p:txBody>
      </p:sp>
      <p:sp>
        <p:nvSpPr>
          <p:cNvPr id="113" name="TextBox 92">
            <a:extLst>
              <a:ext uri="{FF2B5EF4-FFF2-40B4-BE49-F238E27FC236}">
                <a16:creationId xmlns:a16="http://schemas.microsoft.com/office/drawing/2014/main" id="{E8697731-A994-49C1-8237-FC473C08C80B}"/>
              </a:ext>
            </a:extLst>
          </p:cNvPr>
          <p:cNvSpPr txBox="1"/>
          <p:nvPr/>
        </p:nvSpPr>
        <p:spPr>
          <a:xfrm>
            <a:off x="4944547" y="3366568"/>
            <a:ext cx="1196163" cy="258532"/>
          </a:xfrm>
          <a:prstGeom prst="rect">
            <a:avLst/>
          </a:prstGeom>
          <a:solidFill>
            <a:schemeClr val="bg1"/>
          </a:solidFill>
          <a:ln>
            <a:solidFill>
              <a:srgbClr val="0000FF"/>
            </a:solidFill>
          </a:ln>
        </p:spPr>
        <p:txBody>
          <a:bodyPr wrap="square" rtlCol="0">
            <a:spAutoFit/>
          </a:bodyPr>
          <a:lstStyle/>
          <a:p>
            <a:pPr algn="ctr"/>
            <a:r>
              <a:rPr lang="en-US" sz="1200" dirty="0">
                <a:solidFill>
                  <a:schemeClr val="tx1"/>
                </a:solidFill>
                <a:latin typeface="+mn-lt"/>
              </a:rPr>
              <a:t>HDI Cluster</a:t>
            </a:r>
          </a:p>
        </p:txBody>
      </p:sp>
      <p:sp>
        <p:nvSpPr>
          <p:cNvPr id="114" name="TextBox 93">
            <a:extLst>
              <a:ext uri="{FF2B5EF4-FFF2-40B4-BE49-F238E27FC236}">
                <a16:creationId xmlns:a16="http://schemas.microsoft.com/office/drawing/2014/main" id="{CEA01B32-D9BE-4AD9-9752-5DD8D91D5067}"/>
              </a:ext>
            </a:extLst>
          </p:cNvPr>
          <p:cNvSpPr txBox="1"/>
          <p:nvPr/>
        </p:nvSpPr>
        <p:spPr>
          <a:xfrm>
            <a:off x="7330747" y="1885053"/>
            <a:ext cx="1200068" cy="258532"/>
          </a:xfrm>
          <a:prstGeom prst="rect">
            <a:avLst/>
          </a:prstGeom>
          <a:solidFill>
            <a:schemeClr val="bg1"/>
          </a:solidFill>
          <a:ln>
            <a:solidFill>
              <a:srgbClr val="D06B00"/>
            </a:solidFill>
          </a:ln>
        </p:spPr>
        <p:txBody>
          <a:bodyPr wrap="square" rtlCol="0">
            <a:spAutoFit/>
          </a:bodyPr>
          <a:lstStyle/>
          <a:p>
            <a:pPr algn="ctr"/>
            <a:r>
              <a:rPr lang="en-US" sz="1200" dirty="0">
                <a:solidFill>
                  <a:schemeClr val="tx1"/>
                </a:solidFill>
                <a:latin typeface="+mn-lt"/>
              </a:rPr>
              <a:t>Primary HCP</a:t>
            </a:r>
          </a:p>
        </p:txBody>
      </p:sp>
      <p:sp>
        <p:nvSpPr>
          <p:cNvPr id="115" name="TextBox 94">
            <a:extLst>
              <a:ext uri="{FF2B5EF4-FFF2-40B4-BE49-F238E27FC236}">
                <a16:creationId xmlns:a16="http://schemas.microsoft.com/office/drawing/2014/main" id="{8820FC29-7FA5-4D23-B592-304D59FD6A0F}"/>
              </a:ext>
            </a:extLst>
          </p:cNvPr>
          <p:cNvSpPr txBox="1"/>
          <p:nvPr/>
        </p:nvSpPr>
        <p:spPr>
          <a:xfrm>
            <a:off x="7330747" y="3419612"/>
            <a:ext cx="1200068" cy="258532"/>
          </a:xfrm>
          <a:prstGeom prst="rect">
            <a:avLst/>
          </a:prstGeom>
          <a:solidFill>
            <a:schemeClr val="bg1"/>
          </a:solidFill>
          <a:ln>
            <a:solidFill>
              <a:srgbClr val="D06B00"/>
            </a:solidFill>
          </a:ln>
        </p:spPr>
        <p:txBody>
          <a:bodyPr wrap="square" rtlCol="0">
            <a:spAutoFit/>
          </a:bodyPr>
          <a:lstStyle/>
          <a:p>
            <a:pPr algn="ctr"/>
            <a:r>
              <a:rPr lang="en-US" sz="1200" dirty="0">
                <a:solidFill>
                  <a:schemeClr val="tx1"/>
                </a:solidFill>
                <a:latin typeface="+mn-lt"/>
              </a:rPr>
              <a:t>Replica HCP</a:t>
            </a:r>
          </a:p>
        </p:txBody>
      </p:sp>
      <p:sp>
        <p:nvSpPr>
          <p:cNvPr id="116" name="TextBox 95">
            <a:extLst>
              <a:ext uri="{FF2B5EF4-FFF2-40B4-BE49-F238E27FC236}">
                <a16:creationId xmlns:a16="http://schemas.microsoft.com/office/drawing/2014/main" id="{101F5A0C-7ED3-42C6-9607-20CBE4FBE542}"/>
              </a:ext>
            </a:extLst>
          </p:cNvPr>
          <p:cNvSpPr txBox="1"/>
          <p:nvPr/>
        </p:nvSpPr>
        <p:spPr>
          <a:xfrm>
            <a:off x="6190801" y="965251"/>
            <a:ext cx="1422184" cy="424732"/>
          </a:xfrm>
          <a:prstGeom prst="rect">
            <a:avLst/>
          </a:prstGeom>
          <a:noFill/>
        </p:spPr>
        <p:txBody>
          <a:bodyPr wrap="none" rtlCol="0">
            <a:spAutoFit/>
          </a:bodyPr>
          <a:lstStyle/>
          <a:p>
            <a:pPr algn="ctr"/>
            <a:r>
              <a:rPr lang="en-US" sz="1200" dirty="0">
                <a:solidFill>
                  <a:schemeClr val="tx1"/>
                </a:solidFill>
                <a:latin typeface="+mn-lt"/>
              </a:rPr>
              <a:t>Reference &amp; store</a:t>
            </a:r>
          </a:p>
          <a:p>
            <a:pPr algn="ctr"/>
            <a:r>
              <a:rPr lang="en-US" sz="1200" dirty="0">
                <a:solidFill>
                  <a:schemeClr val="tx1"/>
                </a:solidFill>
                <a:latin typeface="+mn-lt"/>
              </a:rPr>
              <a:t> data</a:t>
            </a:r>
          </a:p>
        </p:txBody>
      </p:sp>
      <p:sp>
        <p:nvSpPr>
          <p:cNvPr id="117" name="TextBox 96">
            <a:extLst>
              <a:ext uri="{FF2B5EF4-FFF2-40B4-BE49-F238E27FC236}">
                <a16:creationId xmlns:a16="http://schemas.microsoft.com/office/drawing/2014/main" id="{17C35FF6-5D14-4793-8ADA-9E5F90792F0A}"/>
              </a:ext>
            </a:extLst>
          </p:cNvPr>
          <p:cNvSpPr txBox="1"/>
          <p:nvPr/>
        </p:nvSpPr>
        <p:spPr>
          <a:xfrm>
            <a:off x="6056149" y="3550620"/>
            <a:ext cx="1691489" cy="590931"/>
          </a:xfrm>
          <a:prstGeom prst="rect">
            <a:avLst/>
          </a:prstGeom>
          <a:noFill/>
        </p:spPr>
        <p:txBody>
          <a:bodyPr wrap="none" rtlCol="0">
            <a:spAutoFit/>
          </a:bodyPr>
          <a:lstStyle/>
          <a:p>
            <a:pPr algn="ctr"/>
            <a:r>
              <a:rPr lang="en-US" sz="1200" dirty="0">
                <a:solidFill>
                  <a:schemeClr val="tx1"/>
                </a:solidFill>
                <a:latin typeface="+mn-lt"/>
              </a:rPr>
              <a:t>Reference &amp; store</a:t>
            </a:r>
          </a:p>
          <a:p>
            <a:pPr algn="ctr"/>
            <a:r>
              <a:rPr lang="en-US" sz="1200" dirty="0">
                <a:solidFill>
                  <a:schemeClr val="tx1"/>
                </a:solidFill>
                <a:latin typeface="+mn-lt"/>
              </a:rPr>
              <a:t> data</a:t>
            </a:r>
          </a:p>
          <a:p>
            <a:pPr algn="ctr"/>
            <a:r>
              <a:rPr lang="en-US" sz="1200" dirty="0">
                <a:solidFill>
                  <a:schemeClr val="tx1"/>
                </a:solidFill>
                <a:latin typeface="+mn-lt"/>
              </a:rPr>
              <a:t>once failover </a:t>
            </a:r>
            <a:r>
              <a:rPr lang="en-US" sz="1200" dirty="0" err="1">
                <a:solidFill>
                  <a:schemeClr val="tx1"/>
                </a:solidFill>
                <a:latin typeface="+mn-lt"/>
              </a:rPr>
              <a:t>happend</a:t>
            </a:r>
            <a:endParaRPr lang="en-US" sz="1200" dirty="0">
              <a:solidFill>
                <a:schemeClr val="tx1"/>
              </a:solidFill>
              <a:latin typeface="+mn-lt"/>
            </a:endParaRPr>
          </a:p>
        </p:txBody>
      </p:sp>
      <p:sp>
        <p:nvSpPr>
          <p:cNvPr id="118" name="TextBox 97">
            <a:extLst>
              <a:ext uri="{FF2B5EF4-FFF2-40B4-BE49-F238E27FC236}">
                <a16:creationId xmlns:a16="http://schemas.microsoft.com/office/drawing/2014/main" id="{F5E16D3A-955D-446F-9B15-086D57F9DDE6}"/>
              </a:ext>
            </a:extLst>
          </p:cNvPr>
          <p:cNvSpPr txBox="1"/>
          <p:nvPr/>
        </p:nvSpPr>
        <p:spPr>
          <a:xfrm>
            <a:off x="3981548" y="2775526"/>
            <a:ext cx="795136" cy="286232"/>
          </a:xfrm>
          <a:prstGeom prst="rect">
            <a:avLst/>
          </a:prstGeom>
          <a:noFill/>
        </p:spPr>
        <p:txBody>
          <a:bodyPr wrap="square" rtlCol="0">
            <a:spAutoFit/>
          </a:bodyPr>
          <a:lstStyle>
            <a:defPPr>
              <a:defRPr lang="ja-JP"/>
            </a:defPPr>
            <a:lvl1pPr>
              <a:defRPr sz="1400">
                <a:solidFill>
                  <a:schemeClr val="tx1"/>
                </a:solidFill>
                <a:latin typeface="+mn-lt"/>
              </a:defRPr>
            </a:lvl1pPr>
          </a:lstStyle>
          <a:p>
            <a:r>
              <a:rPr lang="en-US" dirty="0"/>
              <a:t>failover</a:t>
            </a:r>
          </a:p>
        </p:txBody>
      </p:sp>
      <p:sp>
        <p:nvSpPr>
          <p:cNvPr id="120" name="TextBox 78">
            <a:extLst>
              <a:ext uri="{FF2B5EF4-FFF2-40B4-BE49-F238E27FC236}">
                <a16:creationId xmlns:a16="http://schemas.microsoft.com/office/drawing/2014/main" id="{E411D7CC-7E49-4079-868F-09170B8A2B14}"/>
              </a:ext>
            </a:extLst>
          </p:cNvPr>
          <p:cNvSpPr txBox="1"/>
          <p:nvPr/>
        </p:nvSpPr>
        <p:spPr>
          <a:xfrm>
            <a:off x="3410026" y="4697313"/>
            <a:ext cx="2472775" cy="286232"/>
          </a:xfrm>
          <a:prstGeom prst="rect">
            <a:avLst/>
          </a:prstGeom>
          <a:noFill/>
        </p:spPr>
        <p:txBody>
          <a:bodyPr wrap="square" rtlCol="0">
            <a:spAutoFit/>
          </a:bodyPr>
          <a:lstStyle/>
          <a:p>
            <a:r>
              <a:rPr lang="en-US" sz="1400" dirty="0">
                <a:solidFill>
                  <a:schemeClr val="tx1"/>
                </a:solidFill>
                <a:latin typeface="+mn-lt"/>
              </a:rPr>
              <a:t>Secondary Site </a:t>
            </a:r>
            <a:r>
              <a:rPr lang="de-DE" sz="1400" dirty="0">
                <a:solidFill>
                  <a:schemeClr val="tx1"/>
                </a:solidFill>
                <a:latin typeface="+mn-lt"/>
              </a:rPr>
              <a:t>(standby)</a:t>
            </a:r>
            <a:endParaRPr lang="en-US" sz="1400" dirty="0">
              <a:solidFill>
                <a:schemeClr val="tx1"/>
              </a:solidFill>
              <a:latin typeface="+mn-lt"/>
            </a:endParaRPr>
          </a:p>
        </p:txBody>
      </p:sp>
      <p:sp>
        <p:nvSpPr>
          <p:cNvPr id="121" name="TextBox 97">
            <a:extLst>
              <a:ext uri="{FF2B5EF4-FFF2-40B4-BE49-F238E27FC236}">
                <a16:creationId xmlns:a16="http://schemas.microsoft.com/office/drawing/2014/main" id="{8899D467-7420-44FC-9BC3-11B459B79F74}"/>
              </a:ext>
            </a:extLst>
          </p:cNvPr>
          <p:cNvSpPr txBox="1"/>
          <p:nvPr/>
        </p:nvSpPr>
        <p:spPr>
          <a:xfrm>
            <a:off x="5542628" y="2671054"/>
            <a:ext cx="795136" cy="286232"/>
          </a:xfrm>
          <a:prstGeom prst="rect">
            <a:avLst/>
          </a:prstGeom>
          <a:noFill/>
        </p:spPr>
        <p:txBody>
          <a:bodyPr wrap="square" rtlCol="0">
            <a:spAutoFit/>
          </a:bodyPr>
          <a:lstStyle>
            <a:defPPr>
              <a:defRPr lang="ja-JP"/>
            </a:defPPr>
            <a:lvl1pPr>
              <a:defRPr sz="1400">
                <a:solidFill>
                  <a:schemeClr val="tx1"/>
                </a:solidFill>
                <a:latin typeface="+mn-lt"/>
              </a:defRPr>
            </a:lvl1pPr>
          </a:lstStyle>
          <a:p>
            <a:r>
              <a:rPr lang="en-US" dirty="0"/>
              <a:t>failover</a:t>
            </a:r>
          </a:p>
        </p:txBody>
      </p:sp>
      <p:sp>
        <p:nvSpPr>
          <p:cNvPr id="100" name="動作設定ボタン: 戻る/前へ 99">
            <a:hlinkClick r:id="rId5" action="ppaction://hlinksldjump" highlightClick="1"/>
            <a:extLst>
              <a:ext uri="{FF2B5EF4-FFF2-40B4-BE49-F238E27FC236}">
                <a16:creationId xmlns:a16="http://schemas.microsoft.com/office/drawing/2014/main" id="{8B259E60-75EC-40C9-8B29-94B35A15D184}"/>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Tree>
    <p:extLst>
      <p:ext uri="{BB962C8B-B14F-4D97-AF65-F5344CB8AC3E}">
        <p14:creationId xmlns:p14="http://schemas.microsoft.com/office/powerpoint/2010/main" val="109038533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4341253" cy="369332"/>
          </a:xfrm>
        </p:spPr>
        <p:txBody>
          <a:bodyPr wrap="none"/>
          <a:lstStyle/>
          <a:p>
            <a:r>
              <a:rPr lang="en-US" altLang="ja-JP" dirty="0"/>
              <a:t>6-2</a:t>
            </a:r>
            <a:r>
              <a:rPr lang="en-US" altLang="ja-JP" b="1" dirty="0">
                <a:solidFill>
                  <a:schemeClr val="tx1"/>
                </a:solidFill>
                <a:latin typeface="+mj-lt"/>
                <a:ea typeface="ＭＳ Ｐゴシック" pitchFamily="50" charset="-128"/>
                <a:cs typeface="Arial" charset="0"/>
              </a:rPr>
              <a:t>. Typical </a:t>
            </a:r>
            <a:r>
              <a:rPr lang="en-US" altLang="ja-JP" dirty="0"/>
              <a:t>Errors and Actions (5)</a:t>
            </a:r>
            <a:endParaRPr kumimoji="1" lang="ja-JP" altLang="en-US" b="1" dirty="0">
              <a:solidFill>
                <a:schemeClr val="tx1"/>
              </a:solidFill>
              <a:latin typeface="+mj-lt"/>
            </a:endParaRPr>
          </a:p>
        </p:txBody>
      </p:sp>
      <p:sp>
        <p:nvSpPr>
          <p:cNvPr id="2" name="コンテンツ プレースホルダー 1">
            <a:extLst>
              <a:ext uri="{FF2B5EF4-FFF2-40B4-BE49-F238E27FC236}">
                <a16:creationId xmlns:a16="http://schemas.microsoft.com/office/drawing/2014/main" id="{B803DBA3-D443-4B96-93F8-25F7DE2D54EF}"/>
              </a:ext>
            </a:extLst>
          </p:cNvPr>
          <p:cNvSpPr>
            <a:spLocks noGrp="1"/>
          </p:cNvSpPr>
          <p:nvPr>
            <p:ph sz="quarter" idx="10"/>
          </p:nvPr>
        </p:nvSpPr>
        <p:spPr>
          <a:xfrm>
            <a:off x="329859" y="744545"/>
            <a:ext cx="8499348" cy="4067297"/>
          </a:xfrm>
        </p:spPr>
        <p:txBody>
          <a:bodyPr/>
          <a:lstStyle/>
          <a:p>
            <a:r>
              <a:rPr lang="en-US" altLang="ja-JP" sz="2000" dirty="0"/>
              <a:t>Error</a:t>
            </a:r>
          </a:p>
          <a:p>
            <a:pPr lvl="1"/>
            <a:r>
              <a:rPr lang="en-US" altLang="ja-JP" sz="1800" dirty="0"/>
              <a:t>“Temporary server failure. (&lt;error-message&gt;. error=Service Unavailable)“</a:t>
            </a:r>
          </a:p>
          <a:p>
            <a:r>
              <a:rPr lang="en-US" altLang="ja-JP" sz="2000" dirty="0"/>
              <a:t>Cause</a:t>
            </a:r>
          </a:p>
          <a:p>
            <a:pPr lvl="1"/>
            <a:r>
              <a:rPr lang="en-US" altLang="ja-JP" sz="1800" dirty="0"/>
              <a:t>HDI or HCP has a temporary error or in busy status</a:t>
            </a:r>
          </a:p>
          <a:p>
            <a:r>
              <a:rPr lang="en-US" altLang="ja-JP" sz="2000" dirty="0"/>
              <a:t>Action</a:t>
            </a:r>
          </a:p>
          <a:p>
            <a:pPr lvl="1"/>
            <a:r>
              <a:rPr lang="en-US" altLang="ja-JP" sz="1800" dirty="0">
                <a:cs typeface="Courier New" panose="02070309020205020404" pitchFamily="49" charset="0"/>
              </a:rPr>
              <a:t>Wait for a while and retry the operation</a:t>
            </a:r>
          </a:p>
          <a:p>
            <a:pPr lvl="1"/>
            <a:r>
              <a:rPr lang="en-US" altLang="ja-JP" sz="1800" dirty="0">
                <a:cs typeface="Courier New" panose="02070309020205020404" pitchFamily="49" charset="0"/>
              </a:rPr>
              <a:t>If this error continues happening, need to get logs of HDI or HCP</a:t>
            </a:r>
          </a:p>
        </p:txBody>
      </p:sp>
      <p:sp>
        <p:nvSpPr>
          <p:cNvPr id="62" name="コンテンツ プレースホルダー 1">
            <a:extLst>
              <a:ext uri="{FF2B5EF4-FFF2-40B4-BE49-F238E27FC236}">
                <a16:creationId xmlns:a16="http://schemas.microsoft.com/office/drawing/2014/main" id="{B803DBA3-D443-4B96-93F8-25F7DE2D54EF}"/>
              </a:ext>
            </a:extLst>
          </p:cNvPr>
          <p:cNvSpPr txBox="1">
            <a:spLocks/>
          </p:cNvSpPr>
          <p:nvPr/>
        </p:nvSpPr>
        <p:spPr>
          <a:xfrm>
            <a:off x="292384" y="2933110"/>
            <a:ext cx="8536823" cy="2118575"/>
          </a:xfrm>
          <a:prstGeom prst="rect">
            <a:avLst/>
          </a:prstGeom>
        </p:spPr>
        <p:txBody>
          <a:bodyPr/>
          <a:lstStyle>
            <a:lvl1pPr marL="342900" indent="-342900" algn="l" rtl="0" fontAlgn="base">
              <a:spcBef>
                <a:spcPct val="20000"/>
              </a:spcBef>
              <a:spcAft>
                <a:spcPct val="0"/>
              </a:spcAft>
              <a:buChar char="•"/>
              <a:defRPr kumimoji="1" sz="2400">
                <a:solidFill>
                  <a:schemeClr val="tx1"/>
                </a:solidFill>
                <a:latin typeface="+mn-lt"/>
                <a:ea typeface="+mn-ea"/>
                <a:cs typeface="+mn-cs"/>
              </a:defRPr>
            </a:lvl1pPr>
            <a:lvl2pPr marL="742950" indent="-285750" algn="l" rtl="0" fontAlgn="base">
              <a:spcBef>
                <a:spcPct val="20000"/>
              </a:spcBef>
              <a:spcAft>
                <a:spcPct val="0"/>
              </a:spcAft>
              <a:buChar char="–"/>
              <a:defRPr kumimoji="1" sz="2200">
                <a:solidFill>
                  <a:schemeClr val="tx1"/>
                </a:solidFill>
                <a:latin typeface="+mn-lt"/>
                <a:ea typeface="+mn-ea"/>
              </a:defRPr>
            </a:lvl2pPr>
            <a:lvl3pPr marL="1143000" indent="-228600" algn="l" rtl="0" fontAlgn="base">
              <a:spcBef>
                <a:spcPct val="20000"/>
              </a:spcBef>
              <a:spcAft>
                <a:spcPct val="0"/>
              </a:spcAft>
              <a:buChar char="•"/>
              <a:defRPr kumimoji="1" sz="2000">
                <a:solidFill>
                  <a:schemeClr val="tx1"/>
                </a:solidFill>
                <a:latin typeface="+mn-lt"/>
                <a:ea typeface="+mn-ea"/>
              </a:defRPr>
            </a:lvl3pPr>
            <a:lvl4pPr marL="1600200" indent="-228600" algn="l" rtl="0" fontAlgn="base">
              <a:spcBef>
                <a:spcPct val="20000"/>
              </a:spcBef>
              <a:spcAft>
                <a:spcPct val="0"/>
              </a:spcAft>
              <a:buChar char="–"/>
              <a:defRPr kumimoji="1" sz="1800">
                <a:solidFill>
                  <a:schemeClr val="tx1"/>
                </a:solidFill>
                <a:latin typeface="+mn-lt"/>
                <a:ea typeface="+mn-ea"/>
              </a:defRPr>
            </a:lvl4pPr>
            <a:lvl5pPr marL="2057400" indent="-228600" algn="l" rtl="0" fontAlgn="base">
              <a:spcBef>
                <a:spcPct val="20000"/>
              </a:spcBef>
              <a:spcAft>
                <a:spcPct val="0"/>
              </a:spcAft>
              <a:buChar char="»"/>
              <a:defRPr kumimoji="1" sz="18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800100" lvl="2" indent="0">
              <a:lnSpc>
                <a:spcPct val="100000"/>
              </a:lnSpc>
              <a:buFontTx/>
              <a:buNone/>
            </a:pPr>
            <a:endParaRPr lang="en-US" altLang="ja-JP" sz="1600" kern="0" dirty="0"/>
          </a:p>
          <a:p>
            <a:pPr marL="857250" lvl="1" indent="-457200">
              <a:lnSpc>
                <a:spcPct val="100000"/>
              </a:lnSpc>
              <a:buFont typeface="+mj-lt"/>
              <a:buAutoNum type="arabicPeriod"/>
            </a:pPr>
            <a:endParaRPr lang="en-US" altLang="ja-JP" sz="1800" kern="0" dirty="0"/>
          </a:p>
        </p:txBody>
      </p:sp>
      <p:sp>
        <p:nvSpPr>
          <p:cNvPr id="5" name="動作設定ボタン: 戻る/前へ 4">
            <a:hlinkClick r:id="rId3" action="ppaction://hlinksldjump" highlightClick="1"/>
            <a:extLst>
              <a:ext uri="{FF2B5EF4-FFF2-40B4-BE49-F238E27FC236}">
                <a16:creationId xmlns:a16="http://schemas.microsoft.com/office/drawing/2014/main" id="{BFA215F2-84CC-4CD0-AA0A-21DC57CEC706}"/>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Tree>
    <p:extLst>
      <p:ext uri="{BB962C8B-B14F-4D97-AF65-F5344CB8AC3E}">
        <p14:creationId xmlns:p14="http://schemas.microsoft.com/office/powerpoint/2010/main" val="32741514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4341253" cy="369332"/>
          </a:xfrm>
        </p:spPr>
        <p:txBody>
          <a:bodyPr wrap="none"/>
          <a:lstStyle/>
          <a:p>
            <a:r>
              <a:rPr lang="en-US" altLang="ja-JP" dirty="0"/>
              <a:t>6-2</a:t>
            </a:r>
            <a:r>
              <a:rPr lang="en-US" altLang="ja-JP" b="1" dirty="0">
                <a:solidFill>
                  <a:schemeClr val="tx1"/>
                </a:solidFill>
                <a:latin typeface="+mj-lt"/>
                <a:ea typeface="ＭＳ Ｐゴシック" pitchFamily="50" charset="-128"/>
                <a:cs typeface="Arial" charset="0"/>
              </a:rPr>
              <a:t>. Typical </a:t>
            </a:r>
            <a:r>
              <a:rPr lang="en-US" altLang="ja-JP" dirty="0"/>
              <a:t>Errors and Actions (6)</a:t>
            </a:r>
            <a:endParaRPr kumimoji="1" lang="ja-JP" altLang="en-US" b="1" dirty="0">
              <a:solidFill>
                <a:schemeClr val="tx1"/>
              </a:solidFill>
              <a:latin typeface="+mj-lt"/>
            </a:endParaRPr>
          </a:p>
        </p:txBody>
      </p:sp>
      <p:sp>
        <p:nvSpPr>
          <p:cNvPr id="2" name="コンテンツ プレースホルダー 1">
            <a:extLst>
              <a:ext uri="{FF2B5EF4-FFF2-40B4-BE49-F238E27FC236}">
                <a16:creationId xmlns:a16="http://schemas.microsoft.com/office/drawing/2014/main" id="{B803DBA3-D443-4B96-93F8-25F7DE2D54EF}"/>
              </a:ext>
            </a:extLst>
          </p:cNvPr>
          <p:cNvSpPr>
            <a:spLocks noGrp="1"/>
          </p:cNvSpPr>
          <p:nvPr>
            <p:ph sz="quarter" idx="10"/>
          </p:nvPr>
        </p:nvSpPr>
        <p:spPr>
          <a:xfrm>
            <a:off x="329859" y="744545"/>
            <a:ext cx="8499348" cy="4067297"/>
          </a:xfrm>
        </p:spPr>
        <p:txBody>
          <a:bodyPr/>
          <a:lstStyle/>
          <a:p>
            <a:r>
              <a:rPr lang="en-US" altLang="ja-JP" sz="2000" dirty="0"/>
              <a:t>Error</a:t>
            </a:r>
          </a:p>
          <a:p>
            <a:pPr lvl="1"/>
            <a:r>
              <a:rPr lang="en-US" altLang="ja-JP" sz="1800" dirty="0"/>
              <a:t>KAQM80101-E Execution of configuration backup is disabled.</a:t>
            </a:r>
          </a:p>
          <a:p>
            <a:r>
              <a:rPr lang="en-US" altLang="ja-JP" sz="2000" dirty="0"/>
              <a:t>Cause</a:t>
            </a:r>
          </a:p>
          <a:p>
            <a:pPr lvl="1"/>
            <a:r>
              <a:rPr lang="en-US" altLang="ja-JP" sz="1800" dirty="0"/>
              <a:t>Execution of </a:t>
            </a:r>
            <a:r>
              <a:rPr lang="en-US" altLang="ja-JP" sz="1800" dirty="0" err="1"/>
              <a:t>backup_configs</a:t>
            </a:r>
            <a:r>
              <a:rPr lang="en-US" altLang="ja-JP" sz="1800" dirty="0"/>
              <a:t> is disabled for safety.</a:t>
            </a:r>
          </a:p>
          <a:p>
            <a:pPr lvl="1"/>
            <a:r>
              <a:rPr lang="en-US" altLang="ja-JP" sz="1800" dirty="0" err="1"/>
              <a:t>complete_failback</a:t>
            </a:r>
            <a:r>
              <a:rPr lang="en-US" altLang="ja-JP" sz="1800" dirty="0"/>
              <a:t> script may not have been executed on the primary node after failback completed.</a:t>
            </a:r>
          </a:p>
          <a:p>
            <a:r>
              <a:rPr lang="en-US" altLang="ja-JP" sz="2000" dirty="0"/>
              <a:t>Action</a:t>
            </a:r>
          </a:p>
          <a:p>
            <a:pPr lvl="1"/>
            <a:r>
              <a:rPr lang="en-US" altLang="ja-JP" sz="1800" dirty="0">
                <a:cs typeface="Courier New" panose="02070309020205020404" pitchFamily="49" charset="0"/>
              </a:rPr>
              <a:t>Execute the following on the primary node.</a:t>
            </a:r>
            <a:br>
              <a:rPr lang="en-US" altLang="ja-JP" sz="1800" dirty="0">
                <a:cs typeface="Courier New" panose="02070309020205020404" pitchFamily="49" charset="0"/>
              </a:rPr>
            </a:br>
            <a:r>
              <a:rPr lang="en-US" altLang="ja-JP" sz="1600" dirty="0" err="1">
                <a:latin typeface="Courier New" panose="02070309020205020404" pitchFamily="49" charset="0"/>
                <a:cs typeface="Courier New" panose="02070309020205020404" pitchFamily="49" charset="0"/>
              </a:rPr>
              <a:t>sudo</a:t>
            </a:r>
            <a:r>
              <a:rPr lang="en-US" altLang="ja-JP" sz="1600" dirty="0">
                <a:latin typeface="Courier New" panose="02070309020205020404" pitchFamily="49" charset="0"/>
                <a:cs typeface="Courier New" panose="02070309020205020404" pitchFamily="49" charset="0"/>
              </a:rPr>
              <a:t> </a:t>
            </a:r>
            <a:r>
              <a:rPr lang="en-US" altLang="ja-JP" sz="1600" dirty="0" err="1">
                <a:latin typeface="Courier New" panose="02070309020205020404" pitchFamily="49" charset="0"/>
                <a:cs typeface="Courier New" panose="02070309020205020404" pitchFamily="49" charset="0"/>
              </a:rPr>
              <a:t>maintexec</a:t>
            </a:r>
            <a:r>
              <a:rPr lang="en-US" altLang="ja-JP" sz="1600" dirty="0">
                <a:latin typeface="Courier New" panose="02070309020205020404" pitchFamily="49" charset="0"/>
                <a:cs typeface="Courier New" panose="02070309020205020404" pitchFamily="49" charset="0"/>
              </a:rPr>
              <a:t> </a:t>
            </a:r>
            <a:r>
              <a:rPr lang="en-US" altLang="ja-JP" sz="1600" dirty="0" err="1">
                <a:latin typeface="Courier New" panose="02070309020205020404" pitchFamily="49" charset="0"/>
                <a:cs typeface="Courier New" panose="02070309020205020404" pitchFamily="49" charset="0"/>
              </a:rPr>
              <a:t>foscripts</a:t>
            </a:r>
            <a:r>
              <a:rPr lang="en-US" altLang="ja-JP" sz="1600" dirty="0">
                <a:latin typeface="Courier New" panose="02070309020205020404" pitchFamily="49" charset="0"/>
                <a:cs typeface="Courier New" panose="02070309020205020404" pitchFamily="49" charset="0"/>
              </a:rPr>
              <a:t>/</a:t>
            </a:r>
            <a:r>
              <a:rPr lang="en-US" altLang="ja-JP" sz="1600" dirty="0" err="1">
                <a:latin typeface="Courier New" panose="02070309020205020404" pitchFamily="49" charset="0"/>
                <a:cs typeface="Courier New" panose="02070309020205020404" pitchFamily="49" charset="0"/>
              </a:rPr>
              <a:t>complete_failback</a:t>
            </a:r>
            <a:endParaRPr lang="en-US" altLang="ja-JP" sz="1800" dirty="0">
              <a:latin typeface="Courier New" panose="02070309020205020404" pitchFamily="49" charset="0"/>
              <a:cs typeface="Courier New" panose="02070309020205020404" pitchFamily="49" charset="0"/>
            </a:endParaRPr>
          </a:p>
        </p:txBody>
      </p:sp>
      <p:sp>
        <p:nvSpPr>
          <p:cNvPr id="62" name="コンテンツ プレースホルダー 1">
            <a:extLst>
              <a:ext uri="{FF2B5EF4-FFF2-40B4-BE49-F238E27FC236}">
                <a16:creationId xmlns:a16="http://schemas.microsoft.com/office/drawing/2014/main" id="{B803DBA3-D443-4B96-93F8-25F7DE2D54EF}"/>
              </a:ext>
            </a:extLst>
          </p:cNvPr>
          <p:cNvSpPr txBox="1">
            <a:spLocks/>
          </p:cNvSpPr>
          <p:nvPr/>
        </p:nvSpPr>
        <p:spPr>
          <a:xfrm>
            <a:off x="292384" y="2933110"/>
            <a:ext cx="8536823" cy="2118575"/>
          </a:xfrm>
          <a:prstGeom prst="rect">
            <a:avLst/>
          </a:prstGeom>
        </p:spPr>
        <p:txBody>
          <a:bodyPr/>
          <a:lstStyle>
            <a:lvl1pPr marL="342900" indent="-342900" algn="l" rtl="0" fontAlgn="base">
              <a:spcBef>
                <a:spcPct val="20000"/>
              </a:spcBef>
              <a:spcAft>
                <a:spcPct val="0"/>
              </a:spcAft>
              <a:buChar char="•"/>
              <a:defRPr kumimoji="1" sz="2400">
                <a:solidFill>
                  <a:schemeClr val="tx1"/>
                </a:solidFill>
                <a:latin typeface="+mn-lt"/>
                <a:ea typeface="+mn-ea"/>
                <a:cs typeface="+mn-cs"/>
              </a:defRPr>
            </a:lvl1pPr>
            <a:lvl2pPr marL="742950" indent="-285750" algn="l" rtl="0" fontAlgn="base">
              <a:spcBef>
                <a:spcPct val="20000"/>
              </a:spcBef>
              <a:spcAft>
                <a:spcPct val="0"/>
              </a:spcAft>
              <a:buChar char="–"/>
              <a:defRPr kumimoji="1" sz="2200">
                <a:solidFill>
                  <a:schemeClr val="tx1"/>
                </a:solidFill>
                <a:latin typeface="+mn-lt"/>
                <a:ea typeface="+mn-ea"/>
              </a:defRPr>
            </a:lvl2pPr>
            <a:lvl3pPr marL="1143000" indent="-228600" algn="l" rtl="0" fontAlgn="base">
              <a:spcBef>
                <a:spcPct val="20000"/>
              </a:spcBef>
              <a:spcAft>
                <a:spcPct val="0"/>
              </a:spcAft>
              <a:buChar char="•"/>
              <a:defRPr kumimoji="1" sz="2000">
                <a:solidFill>
                  <a:schemeClr val="tx1"/>
                </a:solidFill>
                <a:latin typeface="+mn-lt"/>
                <a:ea typeface="+mn-ea"/>
              </a:defRPr>
            </a:lvl3pPr>
            <a:lvl4pPr marL="1600200" indent="-228600" algn="l" rtl="0" fontAlgn="base">
              <a:spcBef>
                <a:spcPct val="20000"/>
              </a:spcBef>
              <a:spcAft>
                <a:spcPct val="0"/>
              </a:spcAft>
              <a:buChar char="–"/>
              <a:defRPr kumimoji="1" sz="1800">
                <a:solidFill>
                  <a:schemeClr val="tx1"/>
                </a:solidFill>
                <a:latin typeface="+mn-lt"/>
                <a:ea typeface="+mn-ea"/>
              </a:defRPr>
            </a:lvl4pPr>
            <a:lvl5pPr marL="2057400" indent="-228600" algn="l" rtl="0" fontAlgn="base">
              <a:spcBef>
                <a:spcPct val="20000"/>
              </a:spcBef>
              <a:spcAft>
                <a:spcPct val="0"/>
              </a:spcAft>
              <a:buChar char="»"/>
              <a:defRPr kumimoji="1" sz="18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800100" lvl="2" indent="0">
              <a:lnSpc>
                <a:spcPct val="100000"/>
              </a:lnSpc>
              <a:buFontTx/>
              <a:buNone/>
            </a:pPr>
            <a:endParaRPr lang="en-US" altLang="ja-JP" sz="1600" kern="0" dirty="0"/>
          </a:p>
          <a:p>
            <a:pPr marL="857250" lvl="1" indent="-457200">
              <a:lnSpc>
                <a:spcPct val="100000"/>
              </a:lnSpc>
              <a:buFont typeface="+mj-lt"/>
              <a:buAutoNum type="arabicPeriod"/>
            </a:pPr>
            <a:endParaRPr lang="en-US" altLang="ja-JP" sz="1800" kern="0" dirty="0"/>
          </a:p>
        </p:txBody>
      </p:sp>
      <p:sp>
        <p:nvSpPr>
          <p:cNvPr id="5" name="動作設定ボタン: 戻る/前へ 4">
            <a:hlinkClick r:id="rId3" action="ppaction://hlinksldjump" highlightClick="1"/>
            <a:extLst>
              <a:ext uri="{FF2B5EF4-FFF2-40B4-BE49-F238E27FC236}">
                <a16:creationId xmlns:a16="http://schemas.microsoft.com/office/drawing/2014/main" id="{BFA215F2-84CC-4CD0-AA0A-21DC57CEC706}"/>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Tree>
    <p:extLst>
      <p:ext uri="{BB962C8B-B14F-4D97-AF65-F5344CB8AC3E}">
        <p14:creationId xmlns:p14="http://schemas.microsoft.com/office/powerpoint/2010/main" val="40988183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4341253" cy="369332"/>
          </a:xfrm>
        </p:spPr>
        <p:txBody>
          <a:bodyPr wrap="none"/>
          <a:lstStyle/>
          <a:p>
            <a:r>
              <a:rPr lang="en-US" altLang="ja-JP" dirty="0"/>
              <a:t>6-2</a:t>
            </a:r>
            <a:r>
              <a:rPr lang="en-US" altLang="ja-JP" b="1" dirty="0">
                <a:solidFill>
                  <a:schemeClr val="tx1"/>
                </a:solidFill>
                <a:latin typeface="+mj-lt"/>
                <a:ea typeface="ＭＳ Ｐゴシック" pitchFamily="50" charset="-128"/>
                <a:cs typeface="Arial" charset="0"/>
              </a:rPr>
              <a:t>. Typical </a:t>
            </a:r>
            <a:r>
              <a:rPr lang="en-US" altLang="ja-JP" dirty="0"/>
              <a:t>Errors and Actions (7)</a:t>
            </a:r>
            <a:endParaRPr kumimoji="1" lang="ja-JP" altLang="en-US" b="1" dirty="0">
              <a:solidFill>
                <a:schemeClr val="tx1"/>
              </a:solidFill>
              <a:latin typeface="+mj-lt"/>
            </a:endParaRPr>
          </a:p>
        </p:txBody>
      </p:sp>
      <p:sp>
        <p:nvSpPr>
          <p:cNvPr id="2" name="コンテンツ プレースホルダー 1">
            <a:extLst>
              <a:ext uri="{FF2B5EF4-FFF2-40B4-BE49-F238E27FC236}">
                <a16:creationId xmlns:a16="http://schemas.microsoft.com/office/drawing/2014/main" id="{B803DBA3-D443-4B96-93F8-25F7DE2D54EF}"/>
              </a:ext>
            </a:extLst>
          </p:cNvPr>
          <p:cNvSpPr>
            <a:spLocks noGrp="1"/>
          </p:cNvSpPr>
          <p:nvPr>
            <p:ph sz="quarter" idx="10"/>
          </p:nvPr>
        </p:nvSpPr>
        <p:spPr>
          <a:xfrm>
            <a:off x="329859" y="744545"/>
            <a:ext cx="8499348" cy="4067297"/>
          </a:xfrm>
        </p:spPr>
        <p:txBody>
          <a:bodyPr/>
          <a:lstStyle/>
          <a:p>
            <a:r>
              <a:rPr lang="en-US" altLang="ja-JP" sz="2000" dirty="0"/>
              <a:t>Error</a:t>
            </a:r>
          </a:p>
          <a:p>
            <a:pPr lvl="1"/>
            <a:r>
              <a:rPr lang="en-US" altLang="ja-JP" sz="1800" dirty="0"/>
              <a:t>“503 was returned for MQE query. (detail: MQE failure: HTTP return code=503, msg=Service Unavailable, error=Unable to service request. Query API is disabled. (code=503))”</a:t>
            </a:r>
          </a:p>
          <a:p>
            <a:r>
              <a:rPr lang="en-US" altLang="ja-JP" sz="2000" dirty="0"/>
              <a:t>Cause</a:t>
            </a:r>
          </a:p>
          <a:p>
            <a:pPr lvl="1"/>
            <a:r>
              <a:rPr lang="en-US" altLang="ja-JP" sz="1800" dirty="0"/>
              <a:t>MQE (Query API) is not enabled on the HCP.</a:t>
            </a:r>
          </a:p>
          <a:p>
            <a:pPr lvl="2"/>
            <a:r>
              <a:rPr lang="en-US" altLang="ja-JP" sz="1600" dirty="0"/>
              <a:t>MQE is used to clean up temporary objects on namespaces if Large File Transfer function is used</a:t>
            </a:r>
          </a:p>
          <a:p>
            <a:r>
              <a:rPr lang="en-US" altLang="ja-JP" sz="2000" dirty="0"/>
              <a:t>Action</a:t>
            </a:r>
          </a:p>
          <a:p>
            <a:pPr lvl="1"/>
            <a:r>
              <a:rPr lang="en-US" altLang="ja-JP" sz="1800" dirty="0">
                <a:cs typeface="Courier New" panose="02070309020205020404" pitchFamily="49" charset="0"/>
              </a:rPr>
              <a:t>Enable MQE and indexing on the HCP (HCP system level setting)</a:t>
            </a:r>
            <a:br>
              <a:rPr lang="en-US" altLang="ja-JP" sz="1800" dirty="0">
                <a:cs typeface="Courier New" panose="02070309020205020404" pitchFamily="49" charset="0"/>
              </a:rPr>
            </a:br>
            <a:r>
              <a:rPr lang="en-US" altLang="ja-JP" sz="1800" dirty="0">
                <a:cs typeface="Courier New" panose="02070309020205020404" pitchFamily="49" charset="0"/>
              </a:rPr>
              <a:t>(See </a:t>
            </a:r>
            <a:r>
              <a:rPr lang="en-US" altLang="ja-JP" sz="1800" dirty="0">
                <a:cs typeface="Courier New" panose="02070309020205020404" pitchFamily="49" charset="0"/>
                <a:hlinkClick r:id="rId3" action="ppaction://hlinksldjump"/>
              </a:rPr>
              <a:t>5-1 (8)</a:t>
            </a:r>
            <a:r>
              <a:rPr lang="en-US" altLang="ja-JP" sz="1800" dirty="0">
                <a:cs typeface="Courier New" panose="02070309020205020404" pitchFamily="49" charset="0"/>
              </a:rPr>
              <a:t>)</a:t>
            </a:r>
          </a:p>
          <a:p>
            <a:pPr lvl="2"/>
            <a:r>
              <a:rPr lang="en-US" altLang="ja-JP" sz="1600" dirty="0">
                <a:cs typeface="Courier New" panose="02070309020205020404" pitchFamily="49" charset="0"/>
              </a:rPr>
              <a:t>DO </a:t>
            </a:r>
            <a:r>
              <a:rPr lang="en-US" altLang="ja-JP" sz="1600" dirty="0">
                <a:solidFill>
                  <a:srgbClr val="FF0000"/>
                </a:solidFill>
                <a:cs typeface="Courier New" panose="02070309020205020404" pitchFamily="49" charset="0"/>
              </a:rPr>
              <a:t>NOT</a:t>
            </a:r>
            <a:r>
              <a:rPr lang="en-US" altLang="ja-JP" sz="1600" dirty="0">
                <a:cs typeface="Courier New" panose="02070309020205020404" pitchFamily="49" charset="0"/>
              </a:rPr>
              <a:t> enable Custom metadata indexing!! Indexing of CM is not required.</a:t>
            </a:r>
          </a:p>
        </p:txBody>
      </p:sp>
      <p:sp>
        <p:nvSpPr>
          <p:cNvPr id="62" name="コンテンツ プレースホルダー 1">
            <a:extLst>
              <a:ext uri="{FF2B5EF4-FFF2-40B4-BE49-F238E27FC236}">
                <a16:creationId xmlns:a16="http://schemas.microsoft.com/office/drawing/2014/main" id="{B803DBA3-D443-4B96-93F8-25F7DE2D54EF}"/>
              </a:ext>
            </a:extLst>
          </p:cNvPr>
          <p:cNvSpPr txBox="1">
            <a:spLocks/>
          </p:cNvSpPr>
          <p:nvPr/>
        </p:nvSpPr>
        <p:spPr>
          <a:xfrm>
            <a:off x="292384" y="2933110"/>
            <a:ext cx="8536823" cy="2118575"/>
          </a:xfrm>
          <a:prstGeom prst="rect">
            <a:avLst/>
          </a:prstGeom>
        </p:spPr>
        <p:txBody>
          <a:bodyPr/>
          <a:lstStyle>
            <a:lvl1pPr marL="342900" indent="-342900" algn="l" rtl="0" fontAlgn="base">
              <a:spcBef>
                <a:spcPct val="20000"/>
              </a:spcBef>
              <a:spcAft>
                <a:spcPct val="0"/>
              </a:spcAft>
              <a:buChar char="•"/>
              <a:defRPr kumimoji="1" sz="2400">
                <a:solidFill>
                  <a:schemeClr val="tx1"/>
                </a:solidFill>
                <a:latin typeface="+mn-lt"/>
                <a:ea typeface="+mn-ea"/>
                <a:cs typeface="+mn-cs"/>
              </a:defRPr>
            </a:lvl1pPr>
            <a:lvl2pPr marL="742950" indent="-285750" algn="l" rtl="0" fontAlgn="base">
              <a:spcBef>
                <a:spcPct val="20000"/>
              </a:spcBef>
              <a:spcAft>
                <a:spcPct val="0"/>
              </a:spcAft>
              <a:buChar char="–"/>
              <a:defRPr kumimoji="1" sz="2200">
                <a:solidFill>
                  <a:schemeClr val="tx1"/>
                </a:solidFill>
                <a:latin typeface="+mn-lt"/>
                <a:ea typeface="+mn-ea"/>
              </a:defRPr>
            </a:lvl2pPr>
            <a:lvl3pPr marL="1143000" indent="-228600" algn="l" rtl="0" fontAlgn="base">
              <a:spcBef>
                <a:spcPct val="20000"/>
              </a:spcBef>
              <a:spcAft>
                <a:spcPct val="0"/>
              </a:spcAft>
              <a:buChar char="•"/>
              <a:defRPr kumimoji="1" sz="2000">
                <a:solidFill>
                  <a:schemeClr val="tx1"/>
                </a:solidFill>
                <a:latin typeface="+mn-lt"/>
                <a:ea typeface="+mn-ea"/>
              </a:defRPr>
            </a:lvl3pPr>
            <a:lvl4pPr marL="1600200" indent="-228600" algn="l" rtl="0" fontAlgn="base">
              <a:spcBef>
                <a:spcPct val="20000"/>
              </a:spcBef>
              <a:spcAft>
                <a:spcPct val="0"/>
              </a:spcAft>
              <a:buChar char="–"/>
              <a:defRPr kumimoji="1" sz="1800">
                <a:solidFill>
                  <a:schemeClr val="tx1"/>
                </a:solidFill>
                <a:latin typeface="+mn-lt"/>
                <a:ea typeface="+mn-ea"/>
              </a:defRPr>
            </a:lvl4pPr>
            <a:lvl5pPr marL="2057400" indent="-228600" algn="l" rtl="0" fontAlgn="base">
              <a:spcBef>
                <a:spcPct val="20000"/>
              </a:spcBef>
              <a:spcAft>
                <a:spcPct val="0"/>
              </a:spcAft>
              <a:buChar char="»"/>
              <a:defRPr kumimoji="1" sz="18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800100" lvl="2" indent="0">
              <a:lnSpc>
                <a:spcPct val="100000"/>
              </a:lnSpc>
              <a:buFontTx/>
              <a:buNone/>
            </a:pPr>
            <a:endParaRPr lang="en-US" altLang="ja-JP" sz="1600" kern="0" dirty="0"/>
          </a:p>
          <a:p>
            <a:pPr marL="857250" lvl="1" indent="-457200">
              <a:lnSpc>
                <a:spcPct val="100000"/>
              </a:lnSpc>
              <a:buFont typeface="+mj-lt"/>
              <a:buAutoNum type="arabicPeriod"/>
            </a:pPr>
            <a:endParaRPr lang="en-US" altLang="ja-JP" sz="1800" kern="0" dirty="0"/>
          </a:p>
        </p:txBody>
      </p:sp>
      <p:sp>
        <p:nvSpPr>
          <p:cNvPr id="5" name="動作設定ボタン: 戻る/前へ 4">
            <a:hlinkClick r:id="rId4" action="ppaction://hlinksldjump" highlightClick="1"/>
            <a:extLst>
              <a:ext uri="{FF2B5EF4-FFF2-40B4-BE49-F238E27FC236}">
                <a16:creationId xmlns:a16="http://schemas.microsoft.com/office/drawing/2014/main" id="{BFA215F2-84CC-4CD0-AA0A-21DC57CEC706}"/>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Tree>
    <p:extLst>
      <p:ext uri="{BB962C8B-B14F-4D97-AF65-F5344CB8AC3E}">
        <p14:creationId xmlns:p14="http://schemas.microsoft.com/office/powerpoint/2010/main" val="206933440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4341253" cy="369332"/>
          </a:xfrm>
        </p:spPr>
        <p:txBody>
          <a:bodyPr wrap="none"/>
          <a:lstStyle/>
          <a:p>
            <a:r>
              <a:rPr lang="en-US" altLang="ja-JP" dirty="0"/>
              <a:t>6-2</a:t>
            </a:r>
            <a:r>
              <a:rPr lang="en-US" altLang="ja-JP" b="1" dirty="0">
                <a:solidFill>
                  <a:schemeClr val="tx1"/>
                </a:solidFill>
                <a:latin typeface="+mj-lt"/>
                <a:ea typeface="ＭＳ Ｐゴシック" pitchFamily="50" charset="-128"/>
                <a:cs typeface="Arial" charset="0"/>
              </a:rPr>
              <a:t>. Typical </a:t>
            </a:r>
            <a:r>
              <a:rPr lang="en-US" altLang="ja-JP" dirty="0"/>
              <a:t>Errors and Actions (8)</a:t>
            </a:r>
            <a:endParaRPr kumimoji="1" lang="ja-JP" altLang="en-US" b="1" dirty="0">
              <a:solidFill>
                <a:schemeClr val="tx1"/>
              </a:solidFill>
              <a:latin typeface="+mj-lt"/>
            </a:endParaRPr>
          </a:p>
        </p:txBody>
      </p:sp>
      <p:sp>
        <p:nvSpPr>
          <p:cNvPr id="2" name="コンテンツ プレースホルダー 1">
            <a:extLst>
              <a:ext uri="{FF2B5EF4-FFF2-40B4-BE49-F238E27FC236}">
                <a16:creationId xmlns:a16="http://schemas.microsoft.com/office/drawing/2014/main" id="{B803DBA3-D443-4B96-93F8-25F7DE2D54EF}"/>
              </a:ext>
            </a:extLst>
          </p:cNvPr>
          <p:cNvSpPr>
            <a:spLocks noGrp="1"/>
          </p:cNvSpPr>
          <p:nvPr>
            <p:ph sz="quarter" idx="10"/>
          </p:nvPr>
        </p:nvSpPr>
        <p:spPr>
          <a:xfrm>
            <a:off x="329859" y="744545"/>
            <a:ext cx="8499348" cy="4067297"/>
          </a:xfrm>
        </p:spPr>
        <p:txBody>
          <a:bodyPr/>
          <a:lstStyle/>
          <a:p>
            <a:r>
              <a:rPr lang="en-US" altLang="ja-JP" sz="2000" dirty="0"/>
              <a:t>Error</a:t>
            </a:r>
          </a:p>
          <a:p>
            <a:pPr lvl="1"/>
            <a:r>
              <a:rPr lang="en-US" altLang="ja-JP" sz="1800" dirty="0"/>
              <a:t>“403 was returned when enabling 'Search' for a namespace. (code=403, message=Forbidden, error=Cannot enable search for namespace when it is disabled for the tenant., body=)”</a:t>
            </a:r>
          </a:p>
          <a:p>
            <a:r>
              <a:rPr lang="en-US" altLang="ja-JP" sz="2000" dirty="0"/>
              <a:t>Cause</a:t>
            </a:r>
          </a:p>
          <a:p>
            <a:pPr lvl="1"/>
            <a:r>
              <a:rPr lang="en-US" altLang="ja-JP" sz="1800" dirty="0"/>
              <a:t>“Search” feature is not enabled on the HCP tenant.</a:t>
            </a:r>
          </a:p>
          <a:p>
            <a:pPr lvl="2"/>
            <a:r>
              <a:rPr lang="en-US" altLang="ja-JP" sz="1600" dirty="0"/>
              <a:t>MQE is used to clean up temporary objects on namespaces if Large File Transfer function is used</a:t>
            </a:r>
          </a:p>
          <a:p>
            <a:r>
              <a:rPr lang="en-US" altLang="ja-JP" sz="2000" dirty="0"/>
              <a:t>Action</a:t>
            </a:r>
          </a:p>
          <a:p>
            <a:pPr lvl="1"/>
            <a:r>
              <a:rPr lang="en-US" altLang="ja-JP" sz="1800" dirty="0">
                <a:cs typeface="Courier New" panose="02070309020205020404" pitchFamily="49" charset="0"/>
              </a:rPr>
              <a:t>Enable “Search” feature on the HCP tenant (See </a:t>
            </a:r>
            <a:r>
              <a:rPr lang="en-US" altLang="ja-JP" sz="1800" dirty="0">
                <a:cs typeface="Courier New" panose="02070309020205020404" pitchFamily="49" charset="0"/>
                <a:hlinkClick r:id="rId3" action="ppaction://hlinksldjump"/>
              </a:rPr>
              <a:t>5-1 (8)</a:t>
            </a:r>
            <a:r>
              <a:rPr lang="en-US" altLang="ja-JP" sz="1800" dirty="0">
                <a:cs typeface="Courier New" panose="02070309020205020404" pitchFamily="49" charset="0"/>
              </a:rPr>
              <a:t>)</a:t>
            </a:r>
            <a:endParaRPr lang="en-US" altLang="ja-JP" sz="1800" dirty="0">
              <a:latin typeface="Courier New" panose="02070309020205020404" pitchFamily="49" charset="0"/>
              <a:cs typeface="Courier New" panose="02070309020205020404" pitchFamily="49" charset="0"/>
            </a:endParaRPr>
          </a:p>
        </p:txBody>
      </p:sp>
      <p:sp>
        <p:nvSpPr>
          <p:cNvPr id="62" name="コンテンツ プレースホルダー 1">
            <a:extLst>
              <a:ext uri="{FF2B5EF4-FFF2-40B4-BE49-F238E27FC236}">
                <a16:creationId xmlns:a16="http://schemas.microsoft.com/office/drawing/2014/main" id="{B803DBA3-D443-4B96-93F8-25F7DE2D54EF}"/>
              </a:ext>
            </a:extLst>
          </p:cNvPr>
          <p:cNvSpPr txBox="1">
            <a:spLocks/>
          </p:cNvSpPr>
          <p:nvPr/>
        </p:nvSpPr>
        <p:spPr>
          <a:xfrm>
            <a:off x="292384" y="2933110"/>
            <a:ext cx="8536823" cy="2118575"/>
          </a:xfrm>
          <a:prstGeom prst="rect">
            <a:avLst/>
          </a:prstGeom>
        </p:spPr>
        <p:txBody>
          <a:bodyPr/>
          <a:lstStyle>
            <a:lvl1pPr marL="342900" indent="-342900" algn="l" rtl="0" fontAlgn="base">
              <a:spcBef>
                <a:spcPct val="20000"/>
              </a:spcBef>
              <a:spcAft>
                <a:spcPct val="0"/>
              </a:spcAft>
              <a:buChar char="•"/>
              <a:defRPr kumimoji="1" sz="2400">
                <a:solidFill>
                  <a:schemeClr val="tx1"/>
                </a:solidFill>
                <a:latin typeface="+mn-lt"/>
                <a:ea typeface="+mn-ea"/>
                <a:cs typeface="+mn-cs"/>
              </a:defRPr>
            </a:lvl1pPr>
            <a:lvl2pPr marL="742950" indent="-285750" algn="l" rtl="0" fontAlgn="base">
              <a:spcBef>
                <a:spcPct val="20000"/>
              </a:spcBef>
              <a:spcAft>
                <a:spcPct val="0"/>
              </a:spcAft>
              <a:buChar char="–"/>
              <a:defRPr kumimoji="1" sz="2200">
                <a:solidFill>
                  <a:schemeClr val="tx1"/>
                </a:solidFill>
                <a:latin typeface="+mn-lt"/>
                <a:ea typeface="+mn-ea"/>
              </a:defRPr>
            </a:lvl2pPr>
            <a:lvl3pPr marL="1143000" indent="-228600" algn="l" rtl="0" fontAlgn="base">
              <a:spcBef>
                <a:spcPct val="20000"/>
              </a:spcBef>
              <a:spcAft>
                <a:spcPct val="0"/>
              </a:spcAft>
              <a:buChar char="•"/>
              <a:defRPr kumimoji="1" sz="2000">
                <a:solidFill>
                  <a:schemeClr val="tx1"/>
                </a:solidFill>
                <a:latin typeface="+mn-lt"/>
                <a:ea typeface="+mn-ea"/>
              </a:defRPr>
            </a:lvl3pPr>
            <a:lvl4pPr marL="1600200" indent="-228600" algn="l" rtl="0" fontAlgn="base">
              <a:spcBef>
                <a:spcPct val="20000"/>
              </a:spcBef>
              <a:spcAft>
                <a:spcPct val="0"/>
              </a:spcAft>
              <a:buChar char="–"/>
              <a:defRPr kumimoji="1" sz="1800">
                <a:solidFill>
                  <a:schemeClr val="tx1"/>
                </a:solidFill>
                <a:latin typeface="+mn-lt"/>
                <a:ea typeface="+mn-ea"/>
              </a:defRPr>
            </a:lvl4pPr>
            <a:lvl5pPr marL="2057400" indent="-228600" algn="l" rtl="0" fontAlgn="base">
              <a:spcBef>
                <a:spcPct val="20000"/>
              </a:spcBef>
              <a:spcAft>
                <a:spcPct val="0"/>
              </a:spcAft>
              <a:buChar char="»"/>
              <a:defRPr kumimoji="1" sz="18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800100" lvl="2" indent="0">
              <a:lnSpc>
                <a:spcPct val="100000"/>
              </a:lnSpc>
              <a:buFontTx/>
              <a:buNone/>
            </a:pPr>
            <a:endParaRPr lang="en-US" altLang="ja-JP" sz="1600" kern="0" dirty="0"/>
          </a:p>
          <a:p>
            <a:pPr marL="857250" lvl="1" indent="-457200">
              <a:lnSpc>
                <a:spcPct val="100000"/>
              </a:lnSpc>
              <a:buFont typeface="+mj-lt"/>
              <a:buAutoNum type="arabicPeriod"/>
            </a:pPr>
            <a:endParaRPr lang="en-US" altLang="ja-JP" sz="1800" kern="0" dirty="0"/>
          </a:p>
        </p:txBody>
      </p:sp>
      <p:sp>
        <p:nvSpPr>
          <p:cNvPr id="5" name="動作設定ボタン: 戻る/前へ 4">
            <a:hlinkClick r:id="rId4" action="ppaction://hlinksldjump" highlightClick="1"/>
            <a:extLst>
              <a:ext uri="{FF2B5EF4-FFF2-40B4-BE49-F238E27FC236}">
                <a16:creationId xmlns:a16="http://schemas.microsoft.com/office/drawing/2014/main" id="{BFA215F2-84CC-4CD0-AA0A-21DC57CEC706}"/>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Tree>
    <p:extLst>
      <p:ext uri="{BB962C8B-B14F-4D97-AF65-F5344CB8AC3E}">
        <p14:creationId xmlns:p14="http://schemas.microsoft.com/office/powerpoint/2010/main" val="313150298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4341253" cy="369332"/>
          </a:xfrm>
        </p:spPr>
        <p:txBody>
          <a:bodyPr wrap="none"/>
          <a:lstStyle/>
          <a:p>
            <a:r>
              <a:rPr lang="en-US" altLang="ja-JP" dirty="0"/>
              <a:t>6-2</a:t>
            </a:r>
            <a:r>
              <a:rPr lang="en-US" altLang="ja-JP" b="1" dirty="0">
                <a:solidFill>
                  <a:schemeClr val="tx1"/>
                </a:solidFill>
                <a:latin typeface="+mj-lt"/>
                <a:ea typeface="ＭＳ Ｐゴシック" pitchFamily="50" charset="-128"/>
                <a:cs typeface="Arial" charset="0"/>
              </a:rPr>
              <a:t>. Typical </a:t>
            </a:r>
            <a:r>
              <a:rPr lang="en-US" altLang="ja-JP" dirty="0"/>
              <a:t>Errors and Actions (9)</a:t>
            </a:r>
            <a:endParaRPr kumimoji="1" lang="ja-JP" altLang="en-US" b="1" dirty="0">
              <a:solidFill>
                <a:schemeClr val="tx1"/>
              </a:solidFill>
              <a:latin typeface="+mj-lt"/>
            </a:endParaRPr>
          </a:p>
        </p:txBody>
      </p:sp>
      <p:sp>
        <p:nvSpPr>
          <p:cNvPr id="2" name="コンテンツ プレースホルダー 1">
            <a:extLst>
              <a:ext uri="{FF2B5EF4-FFF2-40B4-BE49-F238E27FC236}">
                <a16:creationId xmlns:a16="http://schemas.microsoft.com/office/drawing/2014/main" id="{B803DBA3-D443-4B96-93F8-25F7DE2D54EF}"/>
              </a:ext>
            </a:extLst>
          </p:cNvPr>
          <p:cNvSpPr>
            <a:spLocks noGrp="1"/>
          </p:cNvSpPr>
          <p:nvPr>
            <p:ph sz="quarter" idx="10"/>
          </p:nvPr>
        </p:nvSpPr>
        <p:spPr>
          <a:xfrm>
            <a:off x="329859" y="744545"/>
            <a:ext cx="8499348" cy="4067297"/>
          </a:xfrm>
        </p:spPr>
        <p:txBody>
          <a:bodyPr/>
          <a:lstStyle/>
          <a:p>
            <a:r>
              <a:rPr lang="en-US" altLang="ja-JP" sz="2000" dirty="0"/>
              <a:t>Error</a:t>
            </a:r>
          </a:p>
          <a:p>
            <a:pPr lvl="1"/>
            <a:r>
              <a:rPr lang="en-US" altLang="ja-JP" sz="1800" dirty="0"/>
              <a:t>Failure of file system re-creation on regular job (</a:t>
            </a:r>
            <a:r>
              <a:rPr lang="en-US" altLang="ja-JP" sz="1800" dirty="0" err="1"/>
              <a:t>sync_fs</a:t>
            </a:r>
            <a:r>
              <a:rPr lang="en-US" altLang="ja-JP" sz="1800" dirty="0"/>
              <a:t>) after changing storage policy</a:t>
            </a:r>
          </a:p>
          <a:p>
            <a:r>
              <a:rPr lang="en-US" altLang="ja-JP" sz="2000" dirty="0"/>
              <a:t>Cause</a:t>
            </a:r>
          </a:p>
          <a:p>
            <a:pPr lvl="1"/>
            <a:r>
              <a:rPr lang="en-US" altLang="ja-JP" sz="1800" dirty="0"/>
              <a:t>There is not enough storage resource or another file system already uses the LU(s) that the file system being recreated wants to use</a:t>
            </a:r>
          </a:p>
          <a:p>
            <a:r>
              <a:rPr lang="en-US" altLang="ja-JP" sz="2000" dirty="0"/>
              <a:t>Action</a:t>
            </a:r>
          </a:p>
          <a:p>
            <a:pPr lvl="1"/>
            <a:r>
              <a:rPr lang="en-US" altLang="ja-JP" sz="1800" dirty="0">
                <a:cs typeface="Courier New" panose="02070309020205020404" pitchFamily="49" charset="0"/>
              </a:rPr>
              <a:t>Execute the following command on the node to delete all file systems (so that we can recreate all of them)</a:t>
            </a:r>
            <a:br>
              <a:rPr lang="en-US" altLang="ja-JP" sz="1800" dirty="0">
                <a:cs typeface="Courier New" panose="02070309020205020404" pitchFamily="49" charset="0"/>
              </a:rPr>
            </a:br>
            <a:r>
              <a:rPr lang="en-US" altLang="ja-JP" sz="1600" dirty="0" err="1">
                <a:latin typeface="Courier New" panose="02070309020205020404" pitchFamily="49" charset="0"/>
                <a:cs typeface="Courier New" panose="02070309020205020404" pitchFamily="49" charset="0"/>
              </a:rPr>
              <a:t>sudo</a:t>
            </a:r>
            <a:r>
              <a:rPr lang="en-US" altLang="ja-JP" sz="1600" dirty="0">
                <a:latin typeface="Courier New" panose="02070309020205020404" pitchFamily="49" charset="0"/>
                <a:cs typeface="Courier New" panose="02070309020205020404" pitchFamily="49" charset="0"/>
              </a:rPr>
              <a:t> </a:t>
            </a:r>
            <a:r>
              <a:rPr lang="en-US" altLang="ja-JP" sz="1600" dirty="0" err="1">
                <a:latin typeface="Courier New" panose="02070309020205020404" pitchFamily="49" charset="0"/>
                <a:cs typeface="Courier New" panose="02070309020205020404" pitchFamily="49" charset="0"/>
              </a:rPr>
              <a:t>maintexec</a:t>
            </a:r>
            <a:r>
              <a:rPr lang="en-US" altLang="ja-JP" sz="1600" dirty="0">
                <a:latin typeface="Courier New" panose="02070309020205020404" pitchFamily="49" charset="0"/>
                <a:cs typeface="Courier New" panose="02070309020205020404" pitchFamily="49" charset="0"/>
              </a:rPr>
              <a:t> </a:t>
            </a:r>
            <a:r>
              <a:rPr lang="en-US" altLang="ja-JP" sz="1600" dirty="0" err="1">
                <a:latin typeface="Courier New" panose="02070309020205020404" pitchFamily="49" charset="0"/>
                <a:cs typeface="Courier New" panose="02070309020205020404" pitchFamily="49" charset="0"/>
              </a:rPr>
              <a:t>foscripts</a:t>
            </a:r>
            <a:r>
              <a:rPr lang="en-US" altLang="ja-JP" sz="1600" dirty="0">
                <a:latin typeface="Courier New" panose="02070309020205020404" pitchFamily="49" charset="0"/>
                <a:cs typeface="Courier New" panose="02070309020205020404" pitchFamily="49" charset="0"/>
              </a:rPr>
              <a:t>/</a:t>
            </a:r>
            <a:r>
              <a:rPr lang="en-US" altLang="ja-JP" sz="1600" dirty="0" err="1">
                <a:latin typeface="Courier New" panose="02070309020205020404" pitchFamily="49" charset="0"/>
                <a:cs typeface="Courier New" panose="02070309020205020404" pitchFamily="49" charset="0"/>
              </a:rPr>
              <a:t>delete_all_fs</a:t>
            </a:r>
            <a:endParaRPr lang="en-US" altLang="ja-JP" sz="1600" dirty="0">
              <a:latin typeface="Courier New" panose="02070309020205020404" pitchFamily="49" charset="0"/>
              <a:cs typeface="Courier New" panose="02070309020205020404" pitchFamily="49" charset="0"/>
            </a:endParaRPr>
          </a:p>
          <a:p>
            <a:pPr lvl="1"/>
            <a:r>
              <a:rPr lang="en-US" altLang="ja-JP" sz="1800" dirty="0">
                <a:cs typeface="Courier New" panose="02070309020205020404" pitchFamily="49" charset="0"/>
              </a:rPr>
              <a:t>Just wait for the next regular </a:t>
            </a:r>
            <a:r>
              <a:rPr lang="en-US" altLang="ja-JP" sz="1800" dirty="0" err="1">
                <a:cs typeface="Courier New" panose="02070309020205020404" pitchFamily="49" charset="0"/>
              </a:rPr>
              <a:t>sync_fs</a:t>
            </a:r>
            <a:r>
              <a:rPr lang="en-US" altLang="ja-JP" sz="1800" dirty="0">
                <a:cs typeface="Courier New" panose="02070309020205020404" pitchFamily="49" charset="0"/>
              </a:rPr>
              <a:t> execution or you can execute the following command manually</a:t>
            </a:r>
            <a:br>
              <a:rPr lang="en-US" altLang="ja-JP" sz="1800" dirty="0">
                <a:latin typeface="Courier New" panose="02070309020205020404" pitchFamily="49" charset="0"/>
                <a:cs typeface="Courier New" panose="02070309020205020404" pitchFamily="49" charset="0"/>
              </a:rPr>
            </a:br>
            <a:r>
              <a:rPr lang="en-US" altLang="ja-JP" sz="1600" dirty="0" err="1">
                <a:latin typeface="Courier New" panose="02070309020205020404" pitchFamily="49" charset="0"/>
                <a:cs typeface="Courier New" panose="02070309020205020404" pitchFamily="49" charset="0"/>
              </a:rPr>
              <a:t>sudo</a:t>
            </a:r>
            <a:r>
              <a:rPr lang="en-US" altLang="ja-JP" sz="1600" dirty="0">
                <a:latin typeface="Courier New" panose="02070309020205020404" pitchFamily="49" charset="0"/>
                <a:cs typeface="Courier New" panose="02070309020205020404" pitchFamily="49" charset="0"/>
              </a:rPr>
              <a:t> </a:t>
            </a:r>
            <a:r>
              <a:rPr lang="en-US" altLang="ja-JP" sz="1600" dirty="0" err="1">
                <a:latin typeface="Courier New" panose="02070309020205020404" pitchFamily="49" charset="0"/>
                <a:cs typeface="Courier New" panose="02070309020205020404" pitchFamily="49" charset="0"/>
              </a:rPr>
              <a:t>maintexec</a:t>
            </a:r>
            <a:r>
              <a:rPr lang="en-US" altLang="ja-JP" sz="1600" dirty="0">
                <a:latin typeface="Courier New" panose="02070309020205020404" pitchFamily="49" charset="0"/>
                <a:cs typeface="Courier New" panose="02070309020205020404" pitchFamily="49" charset="0"/>
              </a:rPr>
              <a:t> </a:t>
            </a:r>
            <a:r>
              <a:rPr lang="en-US" altLang="ja-JP" sz="1600" dirty="0" err="1">
                <a:latin typeface="Courier New" panose="02070309020205020404" pitchFamily="49" charset="0"/>
                <a:cs typeface="Courier New" panose="02070309020205020404" pitchFamily="49" charset="0"/>
              </a:rPr>
              <a:t>foscripts</a:t>
            </a:r>
            <a:r>
              <a:rPr lang="en-US" altLang="ja-JP" sz="1600" dirty="0">
                <a:latin typeface="Courier New" panose="02070309020205020404" pitchFamily="49" charset="0"/>
                <a:cs typeface="Courier New" panose="02070309020205020404" pitchFamily="49" charset="0"/>
              </a:rPr>
              <a:t>/</a:t>
            </a:r>
            <a:r>
              <a:rPr lang="en-US" altLang="ja-JP" sz="1600" dirty="0" err="1">
                <a:latin typeface="Courier New" panose="02070309020205020404" pitchFamily="49" charset="0"/>
                <a:cs typeface="Courier New" panose="02070309020205020404" pitchFamily="49" charset="0"/>
              </a:rPr>
              <a:t>sync_fs</a:t>
            </a:r>
            <a:endParaRPr lang="en-US" altLang="ja-JP" sz="1800" dirty="0">
              <a:latin typeface="Courier New" panose="02070309020205020404" pitchFamily="49" charset="0"/>
              <a:cs typeface="Courier New" panose="02070309020205020404" pitchFamily="49" charset="0"/>
            </a:endParaRPr>
          </a:p>
        </p:txBody>
      </p:sp>
      <p:sp>
        <p:nvSpPr>
          <p:cNvPr id="5" name="動作設定ボタン: 戻る/前へ 4">
            <a:hlinkClick r:id="rId3" action="ppaction://hlinksldjump" highlightClick="1"/>
            <a:extLst>
              <a:ext uri="{FF2B5EF4-FFF2-40B4-BE49-F238E27FC236}">
                <a16:creationId xmlns:a16="http://schemas.microsoft.com/office/drawing/2014/main" id="{BFA215F2-84CC-4CD0-AA0A-21DC57CEC706}"/>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Tree>
    <p:extLst>
      <p:ext uri="{BB962C8B-B14F-4D97-AF65-F5344CB8AC3E}">
        <p14:creationId xmlns:p14="http://schemas.microsoft.com/office/powerpoint/2010/main" val="230272296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4551246" cy="369332"/>
          </a:xfrm>
        </p:spPr>
        <p:txBody>
          <a:bodyPr wrap="none"/>
          <a:lstStyle/>
          <a:p>
            <a:r>
              <a:rPr lang="en-US" altLang="ja-JP" dirty="0"/>
              <a:t>6-2</a:t>
            </a:r>
            <a:r>
              <a:rPr lang="en-US" altLang="ja-JP" b="1" dirty="0">
                <a:solidFill>
                  <a:schemeClr val="tx1"/>
                </a:solidFill>
                <a:latin typeface="+mj-lt"/>
                <a:ea typeface="ＭＳ Ｐゴシック" pitchFamily="50" charset="-128"/>
                <a:cs typeface="Arial" charset="0"/>
              </a:rPr>
              <a:t>. Typical </a:t>
            </a:r>
            <a:r>
              <a:rPr lang="en-US" altLang="ja-JP" dirty="0"/>
              <a:t>Errors and Actions (10)</a:t>
            </a:r>
            <a:endParaRPr kumimoji="1" lang="ja-JP" altLang="en-US" b="1" dirty="0">
              <a:solidFill>
                <a:schemeClr val="tx1"/>
              </a:solidFill>
              <a:latin typeface="+mj-lt"/>
            </a:endParaRPr>
          </a:p>
        </p:txBody>
      </p:sp>
      <p:sp>
        <p:nvSpPr>
          <p:cNvPr id="2" name="コンテンツ プレースホルダー 1">
            <a:extLst>
              <a:ext uri="{FF2B5EF4-FFF2-40B4-BE49-F238E27FC236}">
                <a16:creationId xmlns:a16="http://schemas.microsoft.com/office/drawing/2014/main" id="{B803DBA3-D443-4B96-93F8-25F7DE2D54EF}"/>
              </a:ext>
            </a:extLst>
          </p:cNvPr>
          <p:cNvSpPr>
            <a:spLocks noGrp="1"/>
          </p:cNvSpPr>
          <p:nvPr>
            <p:ph sz="quarter" idx="10"/>
          </p:nvPr>
        </p:nvSpPr>
        <p:spPr>
          <a:xfrm>
            <a:off x="329859" y="744545"/>
            <a:ext cx="8499348" cy="4067297"/>
          </a:xfrm>
        </p:spPr>
        <p:txBody>
          <a:bodyPr/>
          <a:lstStyle/>
          <a:p>
            <a:r>
              <a:rPr lang="en-US" altLang="ja-JP" sz="2000" dirty="0"/>
              <a:t>Error</a:t>
            </a:r>
          </a:p>
          <a:p>
            <a:pPr lvl="1"/>
            <a:r>
              <a:rPr lang="en-US" altLang="ja-JP" sz="1800" dirty="0"/>
              <a:t>Failed to execute failover on replication link &lt;replication-link-name&gt; on HCP. error=Forbidden</a:t>
            </a:r>
          </a:p>
          <a:p>
            <a:r>
              <a:rPr lang="en-US" altLang="ja-JP" sz="2000" dirty="0"/>
              <a:t>Cause</a:t>
            </a:r>
          </a:p>
          <a:p>
            <a:pPr lvl="1"/>
            <a:r>
              <a:rPr lang="en-US" altLang="ja-JP" sz="1800" dirty="0"/>
              <a:t>A wrong user name or password was entered for HCP system-level administrator account when executing HCP failover</a:t>
            </a:r>
          </a:p>
          <a:p>
            <a:pPr lvl="2"/>
            <a:r>
              <a:rPr lang="en-US" altLang="ja-JP" sz="1600" dirty="0"/>
              <a:t>You might enter HCP </a:t>
            </a:r>
            <a:r>
              <a:rPr lang="en-US" altLang="ja-JP" sz="1600" i="1" dirty="0"/>
              <a:t>tenant</a:t>
            </a:r>
            <a:r>
              <a:rPr lang="en-US" altLang="ja-JP" sz="1600" dirty="0"/>
              <a:t> administrator account?</a:t>
            </a:r>
          </a:p>
          <a:p>
            <a:r>
              <a:rPr lang="en-US" altLang="ja-JP" sz="2000" dirty="0"/>
              <a:t>Action</a:t>
            </a:r>
          </a:p>
          <a:p>
            <a:pPr lvl="1"/>
            <a:r>
              <a:rPr lang="en-US" altLang="ja-JP" sz="1800" dirty="0">
                <a:cs typeface="Courier New" panose="02070309020205020404" pitchFamily="49" charset="0"/>
              </a:rPr>
              <a:t>Confirm the correct user name and password of HCP system-level administrator account, and execute the same command again.</a:t>
            </a:r>
            <a:br>
              <a:rPr lang="en-US" altLang="ja-JP" sz="1800" dirty="0">
                <a:cs typeface="Courier New" panose="02070309020205020404" pitchFamily="49" charset="0"/>
              </a:rPr>
            </a:br>
            <a:endParaRPr lang="en-US" altLang="ja-JP" sz="1800" dirty="0">
              <a:latin typeface="Courier New" panose="02070309020205020404" pitchFamily="49" charset="0"/>
              <a:cs typeface="Courier New" panose="02070309020205020404" pitchFamily="49" charset="0"/>
            </a:endParaRPr>
          </a:p>
        </p:txBody>
      </p:sp>
      <p:sp>
        <p:nvSpPr>
          <p:cNvPr id="5" name="動作設定ボタン: 戻る/前へ 4">
            <a:hlinkClick r:id="rId3" action="ppaction://hlinksldjump" highlightClick="1"/>
            <a:extLst>
              <a:ext uri="{FF2B5EF4-FFF2-40B4-BE49-F238E27FC236}">
                <a16:creationId xmlns:a16="http://schemas.microsoft.com/office/drawing/2014/main" id="{BFA215F2-84CC-4CD0-AA0A-21DC57CEC706}"/>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Tree>
    <p:extLst>
      <p:ext uri="{BB962C8B-B14F-4D97-AF65-F5344CB8AC3E}">
        <p14:creationId xmlns:p14="http://schemas.microsoft.com/office/powerpoint/2010/main" val="134654509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2603598" cy="369332"/>
          </a:xfrm>
        </p:spPr>
        <p:txBody>
          <a:bodyPr wrap="none"/>
          <a:lstStyle/>
          <a:p>
            <a:r>
              <a:rPr lang="en-US" altLang="ja-JP" dirty="0"/>
              <a:t>6-3</a:t>
            </a:r>
            <a:r>
              <a:rPr lang="en-US" altLang="ja-JP" b="1" dirty="0">
                <a:solidFill>
                  <a:schemeClr val="tx1"/>
                </a:solidFill>
                <a:latin typeface="+mj-lt"/>
                <a:ea typeface="ＭＳ Ｐゴシック" pitchFamily="50" charset="-128"/>
                <a:cs typeface="Arial" charset="0"/>
              </a:rPr>
              <a:t>. </a:t>
            </a:r>
            <a:r>
              <a:rPr lang="en-US" altLang="ja-JP" dirty="0"/>
              <a:t>Typical Q&amp;A</a:t>
            </a:r>
            <a:r>
              <a:rPr lang="en-US" altLang="ja-JP" b="1" dirty="0">
                <a:solidFill>
                  <a:schemeClr val="tx1"/>
                </a:solidFill>
                <a:latin typeface="+mj-lt"/>
                <a:ea typeface="ＭＳ Ｐゴシック" pitchFamily="50" charset="-128"/>
                <a:cs typeface="Arial" charset="0"/>
              </a:rPr>
              <a:t> (1)</a:t>
            </a:r>
            <a:endParaRPr kumimoji="1" lang="ja-JP" altLang="en-US" b="1" dirty="0">
              <a:solidFill>
                <a:schemeClr val="tx1"/>
              </a:solidFill>
              <a:latin typeface="+mj-lt"/>
            </a:endParaRPr>
          </a:p>
        </p:txBody>
      </p:sp>
      <p:sp>
        <p:nvSpPr>
          <p:cNvPr id="2" name="コンテンツ プレースホルダー 1">
            <a:extLst>
              <a:ext uri="{FF2B5EF4-FFF2-40B4-BE49-F238E27FC236}">
                <a16:creationId xmlns:a16="http://schemas.microsoft.com/office/drawing/2014/main" id="{B803DBA3-D443-4B96-93F8-25F7DE2D54EF}"/>
              </a:ext>
            </a:extLst>
          </p:cNvPr>
          <p:cNvSpPr>
            <a:spLocks noGrp="1"/>
          </p:cNvSpPr>
          <p:nvPr>
            <p:ph sz="quarter" idx="10"/>
          </p:nvPr>
        </p:nvSpPr>
        <p:spPr>
          <a:xfrm>
            <a:off x="329859" y="744545"/>
            <a:ext cx="8499348" cy="4067297"/>
          </a:xfrm>
        </p:spPr>
        <p:txBody>
          <a:bodyPr/>
          <a:lstStyle/>
          <a:p>
            <a:r>
              <a:rPr lang="en-US" altLang="ja-JP" sz="2000" dirty="0"/>
              <a:t>How can we failover unsupported file systems?</a:t>
            </a:r>
          </a:p>
          <a:p>
            <a:pPr lvl="1"/>
            <a:r>
              <a:rPr lang="en-US" altLang="ja-JP" sz="1800" dirty="0"/>
              <a:t>RWCS, ROCS, RHD</a:t>
            </a:r>
          </a:p>
          <a:p>
            <a:pPr lvl="2"/>
            <a:r>
              <a:rPr lang="en-US" altLang="ja-JP" sz="1600" dirty="0"/>
              <a:t>Just create the file system on the secondary node same as usual operation to create the 2</a:t>
            </a:r>
            <a:r>
              <a:rPr lang="en-US" altLang="ja-JP" sz="1600" baseline="30000" dirty="0"/>
              <a:t>nd</a:t>
            </a:r>
            <a:r>
              <a:rPr lang="en-US" altLang="ja-JP" sz="1600" dirty="0"/>
              <a:t> file system for the sharing</a:t>
            </a:r>
          </a:p>
          <a:p>
            <a:pPr lvl="2"/>
            <a:r>
              <a:rPr lang="en-US" altLang="ja-JP" sz="1600" dirty="0"/>
              <a:t>When failback case, you can delete file systems other than the “sharing” file system by </a:t>
            </a:r>
            <a:r>
              <a:rPr lang="en-US" altLang="ja-JP" sz="1600" dirty="0" err="1"/>
              <a:t>delete_all_fs</a:t>
            </a:r>
            <a:r>
              <a:rPr lang="en-US" altLang="ja-JP" sz="1600" dirty="0"/>
              <a:t> command with selecting file systems manually in preparation step of failback</a:t>
            </a:r>
          </a:p>
          <a:p>
            <a:pPr lvl="1"/>
            <a:r>
              <a:rPr lang="en-US" altLang="ja-JP" sz="1800" dirty="0"/>
              <a:t>Subtree file system</a:t>
            </a:r>
          </a:p>
          <a:p>
            <a:pPr lvl="2"/>
            <a:r>
              <a:rPr lang="en-US" altLang="ja-JP" sz="1600" dirty="0"/>
              <a:t>Unfortunately there is no way to failover Subtree file system.</a:t>
            </a:r>
          </a:p>
          <a:p>
            <a:r>
              <a:rPr lang="en-US" altLang="ja-JP" sz="2000" dirty="0"/>
              <a:t>Estimated failover time displayed on “Dry-run” failover looks different from actual failover time?</a:t>
            </a:r>
          </a:p>
          <a:p>
            <a:pPr lvl="1"/>
            <a:r>
              <a:rPr lang="en-US" altLang="ja-JP" sz="1800" dirty="0"/>
              <a:t>It’s just calculation result, so it could be different from actual result depending on network speed, workload on the nodes, </a:t>
            </a:r>
            <a:r>
              <a:rPr lang="en-US" altLang="ja-JP" sz="1800" dirty="0" err="1"/>
              <a:t>etc</a:t>
            </a:r>
            <a:endParaRPr lang="en-US" altLang="ja-JP" sz="1800" dirty="0"/>
          </a:p>
        </p:txBody>
      </p:sp>
      <p:sp>
        <p:nvSpPr>
          <p:cNvPr id="62" name="コンテンツ プレースホルダー 1">
            <a:extLst>
              <a:ext uri="{FF2B5EF4-FFF2-40B4-BE49-F238E27FC236}">
                <a16:creationId xmlns:a16="http://schemas.microsoft.com/office/drawing/2014/main" id="{B803DBA3-D443-4B96-93F8-25F7DE2D54EF}"/>
              </a:ext>
            </a:extLst>
          </p:cNvPr>
          <p:cNvSpPr txBox="1">
            <a:spLocks/>
          </p:cNvSpPr>
          <p:nvPr/>
        </p:nvSpPr>
        <p:spPr>
          <a:xfrm>
            <a:off x="292384" y="2933110"/>
            <a:ext cx="8536823" cy="2118575"/>
          </a:xfrm>
          <a:prstGeom prst="rect">
            <a:avLst/>
          </a:prstGeom>
        </p:spPr>
        <p:txBody>
          <a:bodyPr/>
          <a:lstStyle>
            <a:lvl1pPr marL="342900" indent="-342900" algn="l" rtl="0" fontAlgn="base">
              <a:spcBef>
                <a:spcPct val="20000"/>
              </a:spcBef>
              <a:spcAft>
                <a:spcPct val="0"/>
              </a:spcAft>
              <a:buChar char="•"/>
              <a:defRPr kumimoji="1" sz="2400">
                <a:solidFill>
                  <a:schemeClr val="tx1"/>
                </a:solidFill>
                <a:latin typeface="+mn-lt"/>
                <a:ea typeface="+mn-ea"/>
                <a:cs typeface="+mn-cs"/>
              </a:defRPr>
            </a:lvl1pPr>
            <a:lvl2pPr marL="742950" indent="-285750" algn="l" rtl="0" fontAlgn="base">
              <a:spcBef>
                <a:spcPct val="20000"/>
              </a:spcBef>
              <a:spcAft>
                <a:spcPct val="0"/>
              </a:spcAft>
              <a:buChar char="–"/>
              <a:defRPr kumimoji="1" sz="2200">
                <a:solidFill>
                  <a:schemeClr val="tx1"/>
                </a:solidFill>
                <a:latin typeface="+mn-lt"/>
                <a:ea typeface="+mn-ea"/>
              </a:defRPr>
            </a:lvl2pPr>
            <a:lvl3pPr marL="1143000" indent="-228600" algn="l" rtl="0" fontAlgn="base">
              <a:spcBef>
                <a:spcPct val="20000"/>
              </a:spcBef>
              <a:spcAft>
                <a:spcPct val="0"/>
              </a:spcAft>
              <a:buChar char="•"/>
              <a:defRPr kumimoji="1" sz="2000">
                <a:solidFill>
                  <a:schemeClr val="tx1"/>
                </a:solidFill>
                <a:latin typeface="+mn-lt"/>
                <a:ea typeface="+mn-ea"/>
              </a:defRPr>
            </a:lvl3pPr>
            <a:lvl4pPr marL="1600200" indent="-228600" algn="l" rtl="0" fontAlgn="base">
              <a:spcBef>
                <a:spcPct val="20000"/>
              </a:spcBef>
              <a:spcAft>
                <a:spcPct val="0"/>
              </a:spcAft>
              <a:buChar char="–"/>
              <a:defRPr kumimoji="1" sz="1800">
                <a:solidFill>
                  <a:schemeClr val="tx1"/>
                </a:solidFill>
                <a:latin typeface="+mn-lt"/>
                <a:ea typeface="+mn-ea"/>
              </a:defRPr>
            </a:lvl4pPr>
            <a:lvl5pPr marL="2057400" indent="-228600" algn="l" rtl="0" fontAlgn="base">
              <a:spcBef>
                <a:spcPct val="20000"/>
              </a:spcBef>
              <a:spcAft>
                <a:spcPct val="0"/>
              </a:spcAft>
              <a:buChar char="»"/>
              <a:defRPr kumimoji="1" sz="18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800100" lvl="2" indent="0">
              <a:lnSpc>
                <a:spcPct val="100000"/>
              </a:lnSpc>
              <a:buFontTx/>
              <a:buNone/>
            </a:pPr>
            <a:endParaRPr lang="en-US" altLang="ja-JP" sz="1600" kern="0" dirty="0"/>
          </a:p>
          <a:p>
            <a:pPr marL="857250" lvl="1" indent="-457200">
              <a:lnSpc>
                <a:spcPct val="100000"/>
              </a:lnSpc>
              <a:buFont typeface="+mj-lt"/>
              <a:buAutoNum type="arabicPeriod"/>
            </a:pPr>
            <a:endParaRPr lang="en-US" altLang="ja-JP" sz="1800" kern="0" dirty="0"/>
          </a:p>
        </p:txBody>
      </p:sp>
      <p:sp>
        <p:nvSpPr>
          <p:cNvPr id="5" name="動作設定ボタン: 戻る/前へ 4">
            <a:hlinkClick r:id="rId3" action="ppaction://hlinksldjump" highlightClick="1"/>
            <a:extLst>
              <a:ext uri="{FF2B5EF4-FFF2-40B4-BE49-F238E27FC236}">
                <a16:creationId xmlns:a16="http://schemas.microsoft.com/office/drawing/2014/main" id="{587D89E9-7850-4D24-A41B-C99BF241013E}"/>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Tree>
    <p:extLst>
      <p:ext uri="{BB962C8B-B14F-4D97-AF65-F5344CB8AC3E}">
        <p14:creationId xmlns:p14="http://schemas.microsoft.com/office/powerpoint/2010/main" val="285883476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2603598" cy="369332"/>
          </a:xfrm>
        </p:spPr>
        <p:txBody>
          <a:bodyPr wrap="none"/>
          <a:lstStyle/>
          <a:p>
            <a:r>
              <a:rPr lang="en-US" altLang="ja-JP" dirty="0"/>
              <a:t>6-3</a:t>
            </a:r>
            <a:r>
              <a:rPr lang="en-US" altLang="ja-JP" b="1" dirty="0">
                <a:solidFill>
                  <a:schemeClr val="tx1"/>
                </a:solidFill>
                <a:latin typeface="+mj-lt"/>
                <a:ea typeface="ＭＳ Ｐゴシック" pitchFamily="50" charset="-128"/>
                <a:cs typeface="Arial" charset="0"/>
              </a:rPr>
              <a:t>. Typical Q&amp;A (2)</a:t>
            </a:r>
            <a:endParaRPr kumimoji="1" lang="ja-JP" altLang="en-US" b="1" dirty="0">
              <a:solidFill>
                <a:schemeClr val="tx1"/>
              </a:solidFill>
              <a:latin typeface="+mj-lt"/>
            </a:endParaRPr>
          </a:p>
        </p:txBody>
      </p:sp>
      <p:sp>
        <p:nvSpPr>
          <p:cNvPr id="2" name="コンテンツ プレースホルダー 1">
            <a:extLst>
              <a:ext uri="{FF2B5EF4-FFF2-40B4-BE49-F238E27FC236}">
                <a16:creationId xmlns:a16="http://schemas.microsoft.com/office/drawing/2014/main" id="{B803DBA3-D443-4B96-93F8-25F7DE2D54EF}"/>
              </a:ext>
            </a:extLst>
          </p:cNvPr>
          <p:cNvSpPr>
            <a:spLocks noGrp="1"/>
          </p:cNvSpPr>
          <p:nvPr>
            <p:ph sz="quarter" idx="10"/>
          </p:nvPr>
        </p:nvSpPr>
        <p:spPr>
          <a:xfrm>
            <a:off x="329859" y="744545"/>
            <a:ext cx="8499348" cy="4067297"/>
          </a:xfrm>
        </p:spPr>
        <p:txBody>
          <a:bodyPr/>
          <a:lstStyle/>
          <a:p>
            <a:r>
              <a:rPr lang="en-US" altLang="ja-JP" sz="2000" dirty="0"/>
              <a:t>It looks sometimes the order of file systems to be failed over is not alphabetical order?</a:t>
            </a:r>
          </a:p>
          <a:p>
            <a:pPr lvl="1"/>
            <a:r>
              <a:rPr lang="en-US" altLang="ja-JP" sz="1800" dirty="0"/>
              <a:t>If multiple primary nodes failover to a secondary node (i.e. N to 1), this can happen depending on the timing that failover job on each pair is triggered</a:t>
            </a:r>
          </a:p>
          <a:p>
            <a:r>
              <a:rPr lang="en-US" altLang="ja-JP" sz="2000" dirty="0"/>
              <a:t>What happens If HDI versions are different between primary node and secondary node?</a:t>
            </a:r>
          </a:p>
          <a:p>
            <a:pPr lvl="1"/>
            <a:r>
              <a:rPr lang="en-US" altLang="ja-JP" sz="1800" dirty="0"/>
              <a:t>If Large File Transfer (LFT) function is enabled on the primary node but the secondary node doesn’t support LFT (i.e. less than 6.4.0), LFT settings are not restored on the secondary node. Furthermore, LFT settings are NOT failed back to the primary node!</a:t>
            </a:r>
          </a:p>
          <a:p>
            <a:pPr lvl="1"/>
            <a:r>
              <a:rPr lang="en-US" altLang="ja-JP" sz="1800" dirty="0"/>
              <a:t>Basically it works other than LFT settings but not fully tested.</a:t>
            </a:r>
          </a:p>
        </p:txBody>
      </p:sp>
      <p:sp>
        <p:nvSpPr>
          <p:cNvPr id="62" name="コンテンツ プレースホルダー 1">
            <a:extLst>
              <a:ext uri="{FF2B5EF4-FFF2-40B4-BE49-F238E27FC236}">
                <a16:creationId xmlns:a16="http://schemas.microsoft.com/office/drawing/2014/main" id="{B803DBA3-D443-4B96-93F8-25F7DE2D54EF}"/>
              </a:ext>
            </a:extLst>
          </p:cNvPr>
          <p:cNvSpPr txBox="1">
            <a:spLocks/>
          </p:cNvSpPr>
          <p:nvPr/>
        </p:nvSpPr>
        <p:spPr>
          <a:xfrm>
            <a:off x="292384" y="2933110"/>
            <a:ext cx="8536823" cy="2118575"/>
          </a:xfrm>
          <a:prstGeom prst="rect">
            <a:avLst/>
          </a:prstGeom>
        </p:spPr>
        <p:txBody>
          <a:bodyPr/>
          <a:lstStyle>
            <a:lvl1pPr marL="342900" indent="-342900" algn="l" rtl="0" fontAlgn="base">
              <a:spcBef>
                <a:spcPct val="20000"/>
              </a:spcBef>
              <a:spcAft>
                <a:spcPct val="0"/>
              </a:spcAft>
              <a:buChar char="•"/>
              <a:defRPr kumimoji="1" sz="2400">
                <a:solidFill>
                  <a:schemeClr val="tx1"/>
                </a:solidFill>
                <a:latin typeface="+mn-lt"/>
                <a:ea typeface="+mn-ea"/>
                <a:cs typeface="+mn-cs"/>
              </a:defRPr>
            </a:lvl1pPr>
            <a:lvl2pPr marL="742950" indent="-285750" algn="l" rtl="0" fontAlgn="base">
              <a:spcBef>
                <a:spcPct val="20000"/>
              </a:spcBef>
              <a:spcAft>
                <a:spcPct val="0"/>
              </a:spcAft>
              <a:buChar char="–"/>
              <a:defRPr kumimoji="1" sz="2200">
                <a:solidFill>
                  <a:schemeClr val="tx1"/>
                </a:solidFill>
                <a:latin typeface="+mn-lt"/>
                <a:ea typeface="+mn-ea"/>
              </a:defRPr>
            </a:lvl2pPr>
            <a:lvl3pPr marL="1143000" indent="-228600" algn="l" rtl="0" fontAlgn="base">
              <a:spcBef>
                <a:spcPct val="20000"/>
              </a:spcBef>
              <a:spcAft>
                <a:spcPct val="0"/>
              </a:spcAft>
              <a:buChar char="•"/>
              <a:defRPr kumimoji="1" sz="2000">
                <a:solidFill>
                  <a:schemeClr val="tx1"/>
                </a:solidFill>
                <a:latin typeface="+mn-lt"/>
                <a:ea typeface="+mn-ea"/>
              </a:defRPr>
            </a:lvl3pPr>
            <a:lvl4pPr marL="1600200" indent="-228600" algn="l" rtl="0" fontAlgn="base">
              <a:spcBef>
                <a:spcPct val="20000"/>
              </a:spcBef>
              <a:spcAft>
                <a:spcPct val="0"/>
              </a:spcAft>
              <a:buChar char="–"/>
              <a:defRPr kumimoji="1" sz="1800">
                <a:solidFill>
                  <a:schemeClr val="tx1"/>
                </a:solidFill>
                <a:latin typeface="+mn-lt"/>
                <a:ea typeface="+mn-ea"/>
              </a:defRPr>
            </a:lvl4pPr>
            <a:lvl5pPr marL="2057400" indent="-228600" algn="l" rtl="0" fontAlgn="base">
              <a:spcBef>
                <a:spcPct val="20000"/>
              </a:spcBef>
              <a:spcAft>
                <a:spcPct val="0"/>
              </a:spcAft>
              <a:buChar char="»"/>
              <a:defRPr kumimoji="1" sz="18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800100" lvl="2" indent="0">
              <a:lnSpc>
                <a:spcPct val="100000"/>
              </a:lnSpc>
              <a:buFontTx/>
              <a:buNone/>
            </a:pPr>
            <a:endParaRPr lang="en-US" altLang="ja-JP" sz="1600" kern="0" dirty="0"/>
          </a:p>
          <a:p>
            <a:pPr marL="857250" lvl="1" indent="-457200">
              <a:lnSpc>
                <a:spcPct val="100000"/>
              </a:lnSpc>
              <a:buFont typeface="+mj-lt"/>
              <a:buAutoNum type="arabicPeriod"/>
            </a:pPr>
            <a:endParaRPr lang="en-US" altLang="ja-JP" sz="1800" kern="0" dirty="0"/>
          </a:p>
        </p:txBody>
      </p:sp>
      <p:sp>
        <p:nvSpPr>
          <p:cNvPr id="5" name="動作設定ボタン: 戻る/前へ 4">
            <a:hlinkClick r:id="rId3" action="ppaction://hlinksldjump" highlightClick="1"/>
            <a:extLst>
              <a:ext uri="{FF2B5EF4-FFF2-40B4-BE49-F238E27FC236}">
                <a16:creationId xmlns:a16="http://schemas.microsoft.com/office/drawing/2014/main" id="{FE130739-0382-4B03-A0BD-BCE5D3246952}"/>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Tree>
    <p:extLst>
      <p:ext uri="{BB962C8B-B14F-4D97-AF65-F5344CB8AC3E}">
        <p14:creationId xmlns:p14="http://schemas.microsoft.com/office/powerpoint/2010/main" val="291479424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2603598" cy="369332"/>
          </a:xfrm>
        </p:spPr>
        <p:txBody>
          <a:bodyPr wrap="none"/>
          <a:lstStyle/>
          <a:p>
            <a:r>
              <a:rPr lang="en-US" altLang="ja-JP" dirty="0"/>
              <a:t>6-3</a:t>
            </a:r>
            <a:r>
              <a:rPr lang="en-US" altLang="ja-JP" b="1" dirty="0">
                <a:solidFill>
                  <a:schemeClr val="tx1"/>
                </a:solidFill>
                <a:latin typeface="+mj-lt"/>
                <a:ea typeface="ＭＳ Ｐゴシック" pitchFamily="50" charset="-128"/>
                <a:cs typeface="Arial" charset="0"/>
              </a:rPr>
              <a:t>. Typical Q&amp;A (3)</a:t>
            </a:r>
            <a:endParaRPr kumimoji="1" lang="ja-JP" altLang="en-US" b="1" dirty="0">
              <a:solidFill>
                <a:schemeClr val="tx1"/>
              </a:solidFill>
              <a:latin typeface="+mj-lt"/>
            </a:endParaRPr>
          </a:p>
        </p:txBody>
      </p:sp>
      <p:sp>
        <p:nvSpPr>
          <p:cNvPr id="2" name="コンテンツ プレースホルダー 1">
            <a:extLst>
              <a:ext uri="{FF2B5EF4-FFF2-40B4-BE49-F238E27FC236}">
                <a16:creationId xmlns:a16="http://schemas.microsoft.com/office/drawing/2014/main" id="{B803DBA3-D443-4B96-93F8-25F7DE2D54EF}"/>
              </a:ext>
            </a:extLst>
          </p:cNvPr>
          <p:cNvSpPr>
            <a:spLocks noGrp="1"/>
          </p:cNvSpPr>
          <p:nvPr>
            <p:ph sz="quarter" idx="10"/>
          </p:nvPr>
        </p:nvSpPr>
        <p:spPr>
          <a:xfrm>
            <a:off x="329859" y="744545"/>
            <a:ext cx="8499348" cy="4067297"/>
          </a:xfrm>
        </p:spPr>
        <p:txBody>
          <a:bodyPr/>
          <a:lstStyle/>
          <a:p>
            <a:r>
              <a:rPr lang="en-US" altLang="ja-JP" sz="2000" dirty="0"/>
              <a:t>It looks the same LU(s) is assigned to a file system on node0 and a file system on node1 when I run </a:t>
            </a:r>
            <a:r>
              <a:rPr lang="en-US" altLang="ja-JP" sz="2000" dirty="0" err="1"/>
              <a:t>dry_run_failover</a:t>
            </a:r>
            <a:r>
              <a:rPr lang="en-US" altLang="ja-JP" sz="2000" dirty="0"/>
              <a:t>?</a:t>
            </a:r>
          </a:p>
          <a:p>
            <a:pPr lvl="1"/>
            <a:r>
              <a:rPr lang="en-US" altLang="ja-JP" sz="1800" dirty="0" err="1"/>
              <a:t>dry_run_failover</a:t>
            </a:r>
            <a:r>
              <a:rPr lang="en-US" altLang="ja-JP" sz="1800" dirty="0"/>
              <a:t> can’t correctly simulate LU assignment if both node0 and node1 have file systems (so this is a restriction)</a:t>
            </a:r>
          </a:p>
          <a:p>
            <a:pPr lvl="1"/>
            <a:r>
              <a:rPr lang="en-US" altLang="ja-JP" sz="1800" dirty="0"/>
              <a:t>Use </a:t>
            </a:r>
            <a:r>
              <a:rPr lang="en-US" altLang="ja-JP" sz="1800" dirty="0" err="1"/>
              <a:t>check_resources</a:t>
            </a:r>
            <a:r>
              <a:rPr lang="en-US" altLang="ja-JP" sz="1800" dirty="0"/>
              <a:t> to see accurate LU assignment simulation</a:t>
            </a:r>
          </a:p>
          <a:p>
            <a:pPr lvl="1"/>
            <a:r>
              <a:rPr lang="en-US" altLang="ja-JP" sz="1800" dirty="0" err="1"/>
              <a:t>try_out_failover</a:t>
            </a:r>
            <a:r>
              <a:rPr lang="en-US" altLang="ja-JP" sz="1800" dirty="0"/>
              <a:t> and failover can do accurate LU assignment, so no worries!</a:t>
            </a:r>
          </a:p>
        </p:txBody>
      </p:sp>
      <p:sp>
        <p:nvSpPr>
          <p:cNvPr id="5" name="動作設定ボタン: 戻る/前へ 4">
            <a:hlinkClick r:id="rId3" action="ppaction://hlinksldjump" highlightClick="1"/>
            <a:extLst>
              <a:ext uri="{FF2B5EF4-FFF2-40B4-BE49-F238E27FC236}">
                <a16:creationId xmlns:a16="http://schemas.microsoft.com/office/drawing/2014/main" id="{FE130739-0382-4B03-A0BD-BCE5D3246952}"/>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Tree>
    <p:extLst>
      <p:ext uri="{BB962C8B-B14F-4D97-AF65-F5344CB8AC3E}">
        <p14:creationId xmlns:p14="http://schemas.microsoft.com/office/powerpoint/2010/main" val="258308917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2603598" cy="369332"/>
          </a:xfrm>
        </p:spPr>
        <p:txBody>
          <a:bodyPr wrap="none"/>
          <a:lstStyle/>
          <a:p>
            <a:r>
              <a:rPr lang="en-US" altLang="ja-JP" dirty="0"/>
              <a:t>6-3</a:t>
            </a:r>
            <a:r>
              <a:rPr lang="en-US" altLang="ja-JP" b="1" dirty="0">
                <a:solidFill>
                  <a:schemeClr val="tx1"/>
                </a:solidFill>
                <a:latin typeface="+mj-lt"/>
                <a:ea typeface="ＭＳ Ｐゴシック" pitchFamily="50" charset="-128"/>
                <a:cs typeface="Arial" charset="0"/>
              </a:rPr>
              <a:t>. Typical Q&amp;A (4)</a:t>
            </a:r>
            <a:endParaRPr kumimoji="1" lang="ja-JP" altLang="en-US" b="1" dirty="0">
              <a:solidFill>
                <a:schemeClr val="tx1"/>
              </a:solidFill>
              <a:latin typeface="+mj-lt"/>
            </a:endParaRPr>
          </a:p>
        </p:txBody>
      </p:sp>
      <p:sp>
        <p:nvSpPr>
          <p:cNvPr id="2" name="コンテンツ プレースホルダー 1">
            <a:extLst>
              <a:ext uri="{FF2B5EF4-FFF2-40B4-BE49-F238E27FC236}">
                <a16:creationId xmlns:a16="http://schemas.microsoft.com/office/drawing/2014/main" id="{B803DBA3-D443-4B96-93F8-25F7DE2D54EF}"/>
              </a:ext>
            </a:extLst>
          </p:cNvPr>
          <p:cNvSpPr>
            <a:spLocks noGrp="1"/>
          </p:cNvSpPr>
          <p:nvPr>
            <p:ph sz="quarter" idx="10"/>
          </p:nvPr>
        </p:nvSpPr>
        <p:spPr>
          <a:xfrm>
            <a:off x="329859" y="744545"/>
            <a:ext cx="8499348" cy="4067297"/>
          </a:xfrm>
        </p:spPr>
        <p:txBody>
          <a:bodyPr/>
          <a:lstStyle/>
          <a:p>
            <a:r>
              <a:rPr lang="en-US" altLang="ja-JP" sz="2000" dirty="0"/>
              <a:t>It doesn’t seem </a:t>
            </a:r>
            <a:r>
              <a:rPr lang="en-US" altLang="ja-JP" sz="2000" dirty="0" err="1"/>
              <a:t>check_resources</a:t>
            </a:r>
            <a:r>
              <a:rPr lang="en-US" altLang="ja-JP" sz="2000" dirty="0"/>
              <a:t> considers storage policy change for file systems that have been already synced on a secondary node.</a:t>
            </a:r>
          </a:p>
          <a:p>
            <a:pPr lvl="1"/>
            <a:r>
              <a:rPr lang="en-US" altLang="ja-JP" sz="1800" dirty="0"/>
              <a:t>That’s true. </a:t>
            </a:r>
            <a:r>
              <a:rPr lang="en-US" altLang="ja-JP" sz="1800" dirty="0" err="1"/>
              <a:t>check_resources</a:t>
            </a:r>
            <a:r>
              <a:rPr lang="en-US" altLang="ja-JP" sz="1800" dirty="0"/>
              <a:t> doesn’t check storage conflicts/shortage for file systems that are already created.</a:t>
            </a:r>
          </a:p>
          <a:p>
            <a:pPr lvl="1"/>
            <a:r>
              <a:rPr lang="en-US" altLang="ja-JP" sz="1800" dirty="0"/>
              <a:t>Regular execution of </a:t>
            </a:r>
            <a:r>
              <a:rPr lang="en-US" altLang="ja-JP" sz="1800" dirty="0" err="1"/>
              <a:t>sync_fs</a:t>
            </a:r>
            <a:r>
              <a:rPr lang="en-US" altLang="ja-JP" sz="1800" dirty="0"/>
              <a:t> will re-create the file systems where storage policy is changed, and send an alert if there is a conflict/shortage after the storage policy changed.</a:t>
            </a:r>
          </a:p>
        </p:txBody>
      </p:sp>
      <p:sp>
        <p:nvSpPr>
          <p:cNvPr id="5" name="動作設定ボタン: 戻る/前へ 4">
            <a:hlinkClick r:id="rId3" action="ppaction://hlinksldjump" highlightClick="1"/>
            <a:extLst>
              <a:ext uri="{FF2B5EF4-FFF2-40B4-BE49-F238E27FC236}">
                <a16:creationId xmlns:a16="http://schemas.microsoft.com/office/drawing/2014/main" id="{FE130739-0382-4B03-A0BD-BCE5D3246952}"/>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Tree>
    <p:extLst>
      <p:ext uri="{BB962C8B-B14F-4D97-AF65-F5344CB8AC3E}">
        <p14:creationId xmlns:p14="http://schemas.microsoft.com/office/powerpoint/2010/main" val="1114098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3716082" cy="369332"/>
          </a:xfrm>
        </p:spPr>
        <p:txBody>
          <a:bodyPr wrap="none"/>
          <a:lstStyle/>
          <a:p>
            <a:r>
              <a:rPr lang="en-US" altLang="ja-JP" dirty="0"/>
              <a:t>2-2</a:t>
            </a:r>
            <a:r>
              <a:rPr lang="en-US" altLang="ja-JP" b="1" dirty="0">
                <a:solidFill>
                  <a:schemeClr val="tx1"/>
                </a:solidFill>
                <a:latin typeface="+mj-lt"/>
                <a:ea typeface="ＭＳ Ｐゴシック" pitchFamily="50" charset="-128"/>
                <a:cs typeface="Arial" charset="0"/>
              </a:rPr>
              <a:t>. Configuration Example 2</a:t>
            </a:r>
            <a:endParaRPr kumimoji="1" lang="ja-JP" altLang="en-US" b="1" dirty="0">
              <a:solidFill>
                <a:schemeClr val="tx1"/>
              </a:solidFill>
              <a:latin typeface="+mj-lt"/>
            </a:endParaRPr>
          </a:p>
        </p:txBody>
      </p:sp>
      <p:sp>
        <p:nvSpPr>
          <p:cNvPr id="2" name="コンテンツ プレースホルダー 1">
            <a:extLst>
              <a:ext uri="{FF2B5EF4-FFF2-40B4-BE49-F238E27FC236}">
                <a16:creationId xmlns:a16="http://schemas.microsoft.com/office/drawing/2014/main" id="{B803DBA3-D443-4B96-93F8-25F7DE2D54EF}"/>
              </a:ext>
            </a:extLst>
          </p:cNvPr>
          <p:cNvSpPr>
            <a:spLocks noGrp="1"/>
          </p:cNvSpPr>
          <p:nvPr>
            <p:ph sz="quarter" idx="10"/>
          </p:nvPr>
        </p:nvSpPr>
        <p:spPr>
          <a:xfrm>
            <a:off x="329860" y="744546"/>
            <a:ext cx="3173333" cy="3877056"/>
          </a:xfrm>
        </p:spPr>
        <p:txBody>
          <a:bodyPr/>
          <a:lstStyle/>
          <a:p>
            <a:r>
              <a:rPr lang="de-DE" altLang="ja-JP" sz="2000" dirty="0"/>
              <a:t>HDIs are on Primary site and Secondary site</a:t>
            </a:r>
          </a:p>
          <a:p>
            <a:r>
              <a:rPr lang="de-DE" altLang="ja-JP" sz="2000" dirty="0"/>
              <a:t>HCP on Central site</a:t>
            </a:r>
          </a:p>
          <a:p>
            <a:endParaRPr lang="en-US" altLang="ja-JP" dirty="0"/>
          </a:p>
        </p:txBody>
      </p:sp>
      <p:pic>
        <p:nvPicPr>
          <p:cNvPr id="100" name="Picture 66" descr="HDI_stackable.png">
            <a:extLst>
              <a:ext uri="{FF2B5EF4-FFF2-40B4-BE49-F238E27FC236}">
                <a16:creationId xmlns:a16="http://schemas.microsoft.com/office/drawing/2014/main" id="{6E8A53A8-208B-469D-A33D-24345E39AD39}"/>
              </a:ext>
            </a:extLst>
          </p:cNvPr>
          <p:cNvPicPr>
            <a:picLocks noChangeAspect="1"/>
          </p:cNvPicPr>
          <p:nvPr/>
        </p:nvPicPr>
        <p:blipFill>
          <a:blip r:embed="rId3" cstate="email"/>
          <a:srcRect/>
          <a:stretch>
            <a:fillRect/>
          </a:stretch>
        </p:blipFill>
        <p:spPr>
          <a:xfrm>
            <a:off x="3786901" y="4064713"/>
            <a:ext cx="1343368" cy="797491"/>
          </a:xfrm>
          <a:prstGeom prst="rect">
            <a:avLst/>
          </a:prstGeom>
        </p:spPr>
      </p:pic>
      <p:grpSp>
        <p:nvGrpSpPr>
          <p:cNvPr id="119" name="Group 98">
            <a:extLst>
              <a:ext uri="{FF2B5EF4-FFF2-40B4-BE49-F238E27FC236}">
                <a16:creationId xmlns:a16="http://schemas.microsoft.com/office/drawing/2014/main" id="{56629018-938C-4938-B449-3D1053557B01}"/>
              </a:ext>
            </a:extLst>
          </p:cNvPr>
          <p:cNvGrpSpPr/>
          <p:nvPr/>
        </p:nvGrpSpPr>
        <p:grpSpPr>
          <a:xfrm>
            <a:off x="3018628" y="643214"/>
            <a:ext cx="6029836" cy="4365952"/>
            <a:chOff x="3215515" y="942704"/>
            <a:chExt cx="5832949" cy="4223394"/>
          </a:xfrm>
        </p:grpSpPr>
        <p:grpSp>
          <p:nvGrpSpPr>
            <p:cNvPr id="122" name="Group 5">
              <a:extLst>
                <a:ext uri="{FF2B5EF4-FFF2-40B4-BE49-F238E27FC236}">
                  <a16:creationId xmlns:a16="http://schemas.microsoft.com/office/drawing/2014/main" id="{E80B6DAD-87E3-46F2-B2E8-9862E0BB1A91}"/>
                </a:ext>
              </a:extLst>
            </p:cNvPr>
            <p:cNvGrpSpPr/>
            <p:nvPr/>
          </p:nvGrpSpPr>
          <p:grpSpPr>
            <a:xfrm>
              <a:off x="3215515" y="1325288"/>
              <a:ext cx="5691839" cy="2980470"/>
              <a:chOff x="379413" y="1706562"/>
              <a:chExt cx="8388350" cy="4054476"/>
            </a:xfrm>
            <a:pattFill prst="wdUpDiag">
              <a:fgClr>
                <a:schemeClr val="bg1">
                  <a:lumMod val="95000"/>
                </a:schemeClr>
              </a:fgClr>
              <a:bgClr>
                <a:schemeClr val="bg1">
                  <a:lumMod val="85000"/>
                </a:schemeClr>
              </a:bgClr>
            </a:pattFill>
            <a:effectLst>
              <a:outerShdw blurRad="177800" algn="ctr" rotWithShape="0">
                <a:schemeClr val="bg1"/>
              </a:outerShdw>
            </a:effectLst>
          </p:grpSpPr>
          <p:sp>
            <p:nvSpPr>
              <p:cNvPr id="154" name="Freeform 6">
                <a:extLst>
                  <a:ext uri="{FF2B5EF4-FFF2-40B4-BE49-F238E27FC236}">
                    <a16:creationId xmlns:a16="http://schemas.microsoft.com/office/drawing/2014/main" id="{7EB3C2BE-3330-477F-A00C-A4BF94B2406D}"/>
                  </a:ext>
                </a:extLst>
              </p:cNvPr>
              <p:cNvSpPr>
                <a:spLocks/>
              </p:cNvSpPr>
              <p:nvPr/>
            </p:nvSpPr>
            <p:spPr bwMode="auto">
              <a:xfrm>
                <a:off x="379413" y="2744788"/>
                <a:ext cx="88900" cy="28575"/>
              </a:xfrm>
              <a:custGeom>
                <a:avLst/>
                <a:gdLst>
                  <a:gd name="T0" fmla="*/ 99 w 158"/>
                  <a:gd name="T1" fmla="*/ 4 h 50"/>
                  <a:gd name="T2" fmla="*/ 7 w 158"/>
                  <a:gd name="T3" fmla="*/ 21 h 50"/>
                  <a:gd name="T4" fmla="*/ 74 w 158"/>
                  <a:gd name="T5" fmla="*/ 50 h 50"/>
                  <a:gd name="T6" fmla="*/ 148 w 158"/>
                  <a:gd name="T7" fmla="*/ 25 h 50"/>
                  <a:gd name="T8" fmla="*/ 99 w 158"/>
                  <a:gd name="T9" fmla="*/ 4 h 50"/>
                </a:gdLst>
                <a:ahLst/>
                <a:cxnLst>
                  <a:cxn ang="0">
                    <a:pos x="T0" y="T1"/>
                  </a:cxn>
                  <a:cxn ang="0">
                    <a:pos x="T2" y="T3"/>
                  </a:cxn>
                  <a:cxn ang="0">
                    <a:pos x="T4" y="T5"/>
                  </a:cxn>
                  <a:cxn ang="0">
                    <a:pos x="T6" y="T7"/>
                  </a:cxn>
                  <a:cxn ang="0">
                    <a:pos x="T8" y="T9"/>
                  </a:cxn>
                </a:cxnLst>
                <a:rect l="0" t="0" r="r" b="b"/>
                <a:pathLst>
                  <a:path w="158" h="50">
                    <a:moveTo>
                      <a:pt x="99" y="4"/>
                    </a:moveTo>
                    <a:cubicBezTo>
                      <a:pt x="56" y="0"/>
                      <a:pt x="14" y="4"/>
                      <a:pt x="7" y="21"/>
                    </a:cubicBezTo>
                    <a:cubicBezTo>
                      <a:pt x="0" y="37"/>
                      <a:pt x="46" y="50"/>
                      <a:pt x="74" y="50"/>
                    </a:cubicBezTo>
                    <a:cubicBezTo>
                      <a:pt x="102" y="50"/>
                      <a:pt x="158" y="29"/>
                      <a:pt x="148" y="25"/>
                    </a:cubicBezTo>
                    <a:cubicBezTo>
                      <a:pt x="137" y="21"/>
                      <a:pt x="99" y="4"/>
                      <a:pt x="99" y="4"/>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55" name="Freeform 7">
                <a:extLst>
                  <a:ext uri="{FF2B5EF4-FFF2-40B4-BE49-F238E27FC236}">
                    <a16:creationId xmlns:a16="http://schemas.microsoft.com/office/drawing/2014/main" id="{E773A44A-E3B4-4E30-BB3C-4D3FF68BAF64}"/>
                  </a:ext>
                </a:extLst>
              </p:cNvPr>
              <p:cNvSpPr>
                <a:spLocks noEditPoints="1"/>
              </p:cNvSpPr>
              <p:nvPr/>
            </p:nvSpPr>
            <p:spPr bwMode="auto">
              <a:xfrm>
                <a:off x="550863" y="2038350"/>
                <a:ext cx="3149600" cy="3722688"/>
              </a:xfrm>
              <a:custGeom>
                <a:avLst/>
                <a:gdLst>
                  <a:gd name="T0" fmla="*/ 4939 w 5544"/>
                  <a:gd name="T1" fmla="*/ 3942 h 6550"/>
                  <a:gd name="T2" fmla="*/ 4921 w 5544"/>
                  <a:gd name="T3" fmla="*/ 3763 h 6550"/>
                  <a:gd name="T4" fmla="*/ 4532 w 5544"/>
                  <a:gd name="T5" fmla="*/ 3424 h 6550"/>
                  <a:gd name="T6" fmla="*/ 4304 w 5544"/>
                  <a:gd name="T7" fmla="*/ 3287 h 6550"/>
                  <a:gd name="T8" fmla="*/ 3999 w 5544"/>
                  <a:gd name="T9" fmla="*/ 3284 h 6550"/>
                  <a:gd name="T10" fmla="*/ 3511 w 5544"/>
                  <a:gd name="T11" fmla="*/ 3287 h 6550"/>
                  <a:gd name="T12" fmla="*/ 3324 w 5544"/>
                  <a:gd name="T13" fmla="*/ 2930 h 6550"/>
                  <a:gd name="T14" fmla="*/ 2927 w 5544"/>
                  <a:gd name="T15" fmla="*/ 2738 h 6550"/>
                  <a:gd name="T16" fmla="*/ 3048 w 5544"/>
                  <a:gd name="T17" fmla="*/ 2381 h 6550"/>
                  <a:gd name="T18" fmla="*/ 3645 w 5544"/>
                  <a:gd name="T19" fmla="*/ 2464 h 6550"/>
                  <a:gd name="T20" fmla="*/ 3847 w 5544"/>
                  <a:gd name="T21" fmla="*/ 2063 h 6550"/>
                  <a:gd name="T22" fmla="*/ 4071 w 5544"/>
                  <a:gd name="T23" fmla="*/ 1777 h 6550"/>
                  <a:gd name="T24" fmla="*/ 4480 w 5544"/>
                  <a:gd name="T25" fmla="*/ 1558 h 6550"/>
                  <a:gd name="T26" fmla="*/ 4140 w 5544"/>
                  <a:gd name="T27" fmla="*/ 1454 h 6550"/>
                  <a:gd name="T28" fmla="*/ 4447 w 5544"/>
                  <a:gd name="T29" fmla="*/ 1341 h 6550"/>
                  <a:gd name="T30" fmla="*/ 4777 w 5544"/>
                  <a:gd name="T31" fmla="*/ 1466 h 6550"/>
                  <a:gd name="T32" fmla="*/ 4530 w 5544"/>
                  <a:gd name="T33" fmla="*/ 1091 h 6550"/>
                  <a:gd name="T34" fmla="*/ 4097 w 5544"/>
                  <a:gd name="T35" fmla="*/ 872 h 6550"/>
                  <a:gd name="T36" fmla="*/ 3713 w 5544"/>
                  <a:gd name="T37" fmla="*/ 1091 h 6550"/>
                  <a:gd name="T38" fmla="*/ 3548 w 5544"/>
                  <a:gd name="T39" fmla="*/ 1091 h 6550"/>
                  <a:gd name="T40" fmla="*/ 3089 w 5544"/>
                  <a:gd name="T41" fmla="*/ 872 h 6550"/>
                  <a:gd name="T42" fmla="*/ 3645 w 5544"/>
                  <a:gd name="T43" fmla="*/ 680 h 6550"/>
                  <a:gd name="T44" fmla="*/ 3586 w 5544"/>
                  <a:gd name="T45" fmla="*/ 460 h 6550"/>
                  <a:gd name="T46" fmla="*/ 3848 w 5544"/>
                  <a:gd name="T47" fmla="*/ 535 h 6550"/>
                  <a:gd name="T48" fmla="*/ 3728 w 5544"/>
                  <a:gd name="T49" fmla="*/ 614 h 6550"/>
                  <a:gd name="T50" fmla="*/ 4312 w 5544"/>
                  <a:gd name="T51" fmla="*/ 763 h 6550"/>
                  <a:gd name="T52" fmla="*/ 4424 w 5544"/>
                  <a:gd name="T53" fmla="*/ 597 h 6550"/>
                  <a:gd name="T54" fmla="*/ 3874 w 5544"/>
                  <a:gd name="T55" fmla="*/ 268 h 6550"/>
                  <a:gd name="T56" fmla="*/ 3418 w 5544"/>
                  <a:gd name="T57" fmla="*/ 456 h 6550"/>
                  <a:gd name="T58" fmla="*/ 3105 w 5544"/>
                  <a:gd name="T59" fmla="*/ 306 h 6550"/>
                  <a:gd name="T60" fmla="*/ 2904 w 5544"/>
                  <a:gd name="T61" fmla="*/ 495 h 6550"/>
                  <a:gd name="T62" fmla="*/ 2657 w 5544"/>
                  <a:gd name="T63" fmla="*/ 219 h 6550"/>
                  <a:gd name="T64" fmla="*/ 2392 w 5544"/>
                  <a:gd name="T65" fmla="*/ 98 h 6550"/>
                  <a:gd name="T66" fmla="*/ 2343 w 5544"/>
                  <a:gd name="T67" fmla="*/ 194 h 6550"/>
                  <a:gd name="T68" fmla="*/ 2098 w 5544"/>
                  <a:gd name="T69" fmla="*/ 156 h 6550"/>
                  <a:gd name="T70" fmla="*/ 2011 w 5544"/>
                  <a:gd name="T71" fmla="*/ 405 h 6550"/>
                  <a:gd name="T72" fmla="*/ 1351 w 5544"/>
                  <a:gd name="T73" fmla="*/ 389 h 6550"/>
                  <a:gd name="T74" fmla="*/ 555 w 5544"/>
                  <a:gd name="T75" fmla="*/ 323 h 6550"/>
                  <a:gd name="T76" fmla="*/ 271 w 5544"/>
                  <a:gd name="T77" fmla="*/ 597 h 6550"/>
                  <a:gd name="T78" fmla="*/ 199 w 5544"/>
                  <a:gd name="T79" fmla="*/ 895 h 6550"/>
                  <a:gd name="T80" fmla="*/ 269 w 5544"/>
                  <a:gd name="T81" fmla="*/ 1066 h 6550"/>
                  <a:gd name="T82" fmla="*/ 646 w 5544"/>
                  <a:gd name="T83" fmla="*/ 1009 h 6550"/>
                  <a:gd name="T84" fmla="*/ 869 w 5544"/>
                  <a:gd name="T85" fmla="*/ 822 h 6550"/>
                  <a:gd name="T86" fmla="*/ 1644 w 5544"/>
                  <a:gd name="T87" fmla="*/ 1308 h 6550"/>
                  <a:gd name="T88" fmla="*/ 2453 w 5544"/>
                  <a:gd name="T89" fmla="*/ 2694 h 6550"/>
                  <a:gd name="T90" fmla="*/ 2281 w 5544"/>
                  <a:gd name="T91" fmla="*/ 2344 h 6550"/>
                  <a:gd name="T92" fmla="*/ 3334 w 5544"/>
                  <a:gd name="T93" fmla="*/ 3189 h 6550"/>
                  <a:gd name="T94" fmla="*/ 3682 w 5544"/>
                  <a:gd name="T95" fmla="*/ 4183 h 6550"/>
                  <a:gd name="T96" fmla="*/ 3925 w 5544"/>
                  <a:gd name="T97" fmla="*/ 5917 h 6550"/>
                  <a:gd name="T98" fmla="*/ 4203 w 5544"/>
                  <a:gd name="T99" fmla="*/ 6529 h 6550"/>
                  <a:gd name="T100" fmla="*/ 4251 w 5544"/>
                  <a:gd name="T101" fmla="*/ 6169 h 6550"/>
                  <a:gd name="T102" fmla="*/ 4358 w 5544"/>
                  <a:gd name="T103" fmla="*/ 5838 h 6550"/>
                  <a:gd name="T104" fmla="*/ 4622 w 5544"/>
                  <a:gd name="T105" fmla="*/ 5572 h 6550"/>
                  <a:gd name="T106" fmla="*/ 4882 w 5544"/>
                  <a:gd name="T107" fmla="*/ 5299 h 6550"/>
                  <a:gd name="T108" fmla="*/ 5254 w 5544"/>
                  <a:gd name="T109" fmla="*/ 4934 h 6550"/>
                  <a:gd name="T110" fmla="*/ 5359 w 5544"/>
                  <a:gd name="T111" fmla="*/ 4522 h 6550"/>
                  <a:gd name="T112" fmla="*/ 3354 w 5544"/>
                  <a:gd name="T113" fmla="*/ 1640 h 6550"/>
                  <a:gd name="T114" fmla="*/ 3576 w 5544"/>
                  <a:gd name="T115" fmla="*/ 1695 h 6550"/>
                  <a:gd name="T116" fmla="*/ 3360 w 5544"/>
                  <a:gd name="T117" fmla="*/ 1695 h 6550"/>
                  <a:gd name="T118" fmla="*/ 3830 w 5544"/>
                  <a:gd name="T119" fmla="*/ 1633 h 6550"/>
                  <a:gd name="T120" fmla="*/ 1886 w 5544"/>
                  <a:gd name="T121" fmla="*/ 1483 h 6550"/>
                  <a:gd name="T122" fmla="*/ 4565 w 5544"/>
                  <a:gd name="T123" fmla="*/ 5400 h 6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544" h="6550">
                    <a:moveTo>
                      <a:pt x="5538" y="4162"/>
                    </a:moveTo>
                    <a:cubicBezTo>
                      <a:pt x="5536" y="4145"/>
                      <a:pt x="5529" y="4127"/>
                      <a:pt x="5519" y="4110"/>
                    </a:cubicBezTo>
                    <a:cubicBezTo>
                      <a:pt x="5528" y="4110"/>
                      <a:pt x="5528" y="4110"/>
                      <a:pt x="5528" y="4110"/>
                    </a:cubicBezTo>
                    <a:cubicBezTo>
                      <a:pt x="5514" y="4084"/>
                      <a:pt x="5493" y="4062"/>
                      <a:pt x="5477" y="4054"/>
                    </a:cubicBezTo>
                    <a:cubicBezTo>
                      <a:pt x="5461" y="4045"/>
                      <a:pt x="5431" y="4041"/>
                      <a:pt x="5407" y="4028"/>
                    </a:cubicBezTo>
                    <a:cubicBezTo>
                      <a:pt x="5393" y="4028"/>
                      <a:pt x="5393" y="4028"/>
                      <a:pt x="5393" y="4028"/>
                    </a:cubicBezTo>
                    <a:cubicBezTo>
                      <a:pt x="5385" y="4023"/>
                      <a:pt x="5377" y="4016"/>
                      <a:pt x="5372" y="4008"/>
                    </a:cubicBezTo>
                    <a:cubicBezTo>
                      <a:pt x="5364" y="3996"/>
                      <a:pt x="5351" y="3983"/>
                      <a:pt x="5337" y="3973"/>
                    </a:cubicBezTo>
                    <a:cubicBezTo>
                      <a:pt x="5349" y="3973"/>
                      <a:pt x="5349" y="3973"/>
                      <a:pt x="5349" y="3973"/>
                    </a:cubicBezTo>
                    <a:cubicBezTo>
                      <a:pt x="5323" y="3954"/>
                      <a:pt x="5291" y="3940"/>
                      <a:pt x="5277" y="3946"/>
                    </a:cubicBezTo>
                    <a:cubicBezTo>
                      <a:pt x="5256" y="3954"/>
                      <a:pt x="5220" y="3962"/>
                      <a:pt x="5192" y="3941"/>
                    </a:cubicBezTo>
                    <a:cubicBezTo>
                      <a:pt x="5170" y="3925"/>
                      <a:pt x="5137" y="3906"/>
                      <a:pt x="5116" y="3891"/>
                    </a:cubicBezTo>
                    <a:cubicBezTo>
                      <a:pt x="5103" y="3891"/>
                      <a:pt x="5103" y="3891"/>
                      <a:pt x="5103" y="3891"/>
                    </a:cubicBezTo>
                    <a:cubicBezTo>
                      <a:pt x="5100" y="3888"/>
                      <a:pt x="5097" y="3886"/>
                      <a:pt x="5094" y="3883"/>
                    </a:cubicBezTo>
                    <a:cubicBezTo>
                      <a:pt x="5076" y="3867"/>
                      <a:pt x="5031" y="3854"/>
                      <a:pt x="5010" y="3854"/>
                    </a:cubicBezTo>
                    <a:cubicBezTo>
                      <a:pt x="4988" y="3854"/>
                      <a:pt x="4992" y="3838"/>
                      <a:pt x="4960" y="3888"/>
                    </a:cubicBezTo>
                    <a:cubicBezTo>
                      <a:pt x="4942" y="3917"/>
                      <a:pt x="4945" y="3934"/>
                      <a:pt x="4939" y="3942"/>
                    </a:cubicBezTo>
                    <a:cubicBezTo>
                      <a:pt x="4934" y="3944"/>
                      <a:pt x="4925" y="3944"/>
                      <a:pt x="4911" y="3941"/>
                    </a:cubicBezTo>
                    <a:cubicBezTo>
                      <a:pt x="4885" y="3938"/>
                      <a:pt x="4884" y="3935"/>
                      <a:pt x="4894" y="3928"/>
                    </a:cubicBezTo>
                    <a:cubicBezTo>
                      <a:pt x="4897" y="3926"/>
                      <a:pt x="4900" y="3924"/>
                      <a:pt x="4904" y="3921"/>
                    </a:cubicBezTo>
                    <a:cubicBezTo>
                      <a:pt x="4915" y="3914"/>
                      <a:pt x="4928" y="3905"/>
                      <a:pt x="4940" y="3891"/>
                    </a:cubicBezTo>
                    <a:cubicBezTo>
                      <a:pt x="4937" y="3891"/>
                      <a:pt x="4937" y="3891"/>
                      <a:pt x="4937" y="3891"/>
                    </a:cubicBezTo>
                    <a:cubicBezTo>
                      <a:pt x="4939" y="3888"/>
                      <a:pt x="4941" y="3886"/>
                      <a:pt x="4943" y="3883"/>
                    </a:cubicBezTo>
                    <a:cubicBezTo>
                      <a:pt x="4955" y="3864"/>
                      <a:pt x="4957" y="3848"/>
                      <a:pt x="4953" y="3836"/>
                    </a:cubicBezTo>
                    <a:cubicBezTo>
                      <a:pt x="4961" y="3836"/>
                      <a:pt x="4961" y="3836"/>
                      <a:pt x="4961" y="3836"/>
                    </a:cubicBezTo>
                    <a:cubicBezTo>
                      <a:pt x="4956" y="3814"/>
                      <a:pt x="4934" y="3804"/>
                      <a:pt x="4911" y="3813"/>
                    </a:cubicBezTo>
                    <a:cubicBezTo>
                      <a:pt x="4904" y="3815"/>
                      <a:pt x="4901" y="3817"/>
                      <a:pt x="4897" y="3820"/>
                    </a:cubicBezTo>
                    <a:cubicBezTo>
                      <a:pt x="4873" y="3833"/>
                      <a:pt x="4889" y="3855"/>
                      <a:pt x="4837" y="3867"/>
                    </a:cubicBezTo>
                    <a:cubicBezTo>
                      <a:pt x="4790" y="3877"/>
                      <a:pt x="4783" y="3850"/>
                      <a:pt x="4802" y="3836"/>
                    </a:cubicBezTo>
                    <a:cubicBezTo>
                      <a:pt x="4803" y="3836"/>
                      <a:pt x="4803" y="3836"/>
                      <a:pt x="4803" y="3836"/>
                    </a:cubicBezTo>
                    <a:cubicBezTo>
                      <a:pt x="4804" y="3835"/>
                      <a:pt x="4806" y="3834"/>
                      <a:pt x="4807" y="3833"/>
                    </a:cubicBezTo>
                    <a:cubicBezTo>
                      <a:pt x="4810" y="3831"/>
                      <a:pt x="4813" y="3830"/>
                      <a:pt x="4816" y="3829"/>
                    </a:cubicBezTo>
                    <a:cubicBezTo>
                      <a:pt x="4835" y="3825"/>
                      <a:pt x="4862" y="3812"/>
                      <a:pt x="4884" y="3798"/>
                    </a:cubicBezTo>
                    <a:cubicBezTo>
                      <a:pt x="4904" y="3785"/>
                      <a:pt x="4921" y="3771"/>
                      <a:pt x="4921" y="3763"/>
                    </a:cubicBezTo>
                    <a:cubicBezTo>
                      <a:pt x="4921" y="3760"/>
                      <a:pt x="4921" y="3757"/>
                      <a:pt x="4921" y="3754"/>
                    </a:cubicBezTo>
                    <a:cubicBezTo>
                      <a:pt x="4913" y="3754"/>
                      <a:pt x="4913" y="3754"/>
                      <a:pt x="4913" y="3754"/>
                    </a:cubicBezTo>
                    <a:cubicBezTo>
                      <a:pt x="4911" y="3733"/>
                      <a:pt x="4902" y="3705"/>
                      <a:pt x="4879" y="3705"/>
                    </a:cubicBezTo>
                    <a:cubicBezTo>
                      <a:pt x="4873" y="3705"/>
                      <a:pt x="4869" y="3702"/>
                      <a:pt x="4865" y="3699"/>
                    </a:cubicBezTo>
                    <a:cubicBezTo>
                      <a:pt x="4878" y="3699"/>
                      <a:pt x="4878" y="3699"/>
                      <a:pt x="4878" y="3699"/>
                    </a:cubicBezTo>
                    <a:cubicBezTo>
                      <a:pt x="4861" y="3692"/>
                      <a:pt x="4860" y="3659"/>
                      <a:pt x="4831" y="3616"/>
                    </a:cubicBezTo>
                    <a:cubicBezTo>
                      <a:pt x="4821" y="3616"/>
                      <a:pt x="4821" y="3616"/>
                      <a:pt x="4821" y="3616"/>
                    </a:cubicBezTo>
                    <a:cubicBezTo>
                      <a:pt x="4819" y="3614"/>
                      <a:pt x="4818" y="3611"/>
                      <a:pt x="4816" y="3609"/>
                    </a:cubicBezTo>
                    <a:cubicBezTo>
                      <a:pt x="4804" y="3593"/>
                      <a:pt x="4790" y="3577"/>
                      <a:pt x="4775" y="3561"/>
                    </a:cubicBezTo>
                    <a:cubicBezTo>
                      <a:pt x="4786" y="3561"/>
                      <a:pt x="4786" y="3561"/>
                      <a:pt x="4786" y="3561"/>
                    </a:cubicBezTo>
                    <a:cubicBezTo>
                      <a:pt x="4750" y="3523"/>
                      <a:pt x="4709" y="3491"/>
                      <a:pt x="4678" y="3498"/>
                    </a:cubicBezTo>
                    <a:cubicBezTo>
                      <a:pt x="4635" y="3506"/>
                      <a:pt x="4611" y="3546"/>
                      <a:pt x="4590" y="3501"/>
                    </a:cubicBezTo>
                    <a:cubicBezTo>
                      <a:pt x="4586" y="3492"/>
                      <a:pt x="4582" y="3485"/>
                      <a:pt x="4578" y="3479"/>
                    </a:cubicBezTo>
                    <a:cubicBezTo>
                      <a:pt x="4569" y="3479"/>
                      <a:pt x="4569" y="3479"/>
                      <a:pt x="4569" y="3479"/>
                    </a:cubicBezTo>
                    <a:cubicBezTo>
                      <a:pt x="4552" y="3455"/>
                      <a:pt x="4535" y="3445"/>
                      <a:pt x="4524" y="3426"/>
                    </a:cubicBezTo>
                    <a:cubicBezTo>
                      <a:pt x="4523" y="3425"/>
                      <a:pt x="4523" y="3425"/>
                      <a:pt x="4522" y="3424"/>
                    </a:cubicBezTo>
                    <a:cubicBezTo>
                      <a:pt x="4532" y="3424"/>
                      <a:pt x="4532" y="3424"/>
                      <a:pt x="4532" y="3424"/>
                    </a:cubicBezTo>
                    <a:cubicBezTo>
                      <a:pt x="4532" y="3423"/>
                      <a:pt x="4531" y="3423"/>
                      <a:pt x="4530" y="3422"/>
                    </a:cubicBezTo>
                    <a:cubicBezTo>
                      <a:pt x="4516" y="3397"/>
                      <a:pt x="4481" y="3422"/>
                      <a:pt x="4470" y="3409"/>
                    </a:cubicBezTo>
                    <a:cubicBezTo>
                      <a:pt x="4460" y="3397"/>
                      <a:pt x="4460" y="3397"/>
                      <a:pt x="4460" y="3397"/>
                    </a:cubicBezTo>
                    <a:cubicBezTo>
                      <a:pt x="4460" y="3397"/>
                      <a:pt x="4414" y="3409"/>
                      <a:pt x="4439" y="3372"/>
                    </a:cubicBezTo>
                    <a:cubicBezTo>
                      <a:pt x="4444" y="3363"/>
                      <a:pt x="4449" y="3353"/>
                      <a:pt x="4453" y="3342"/>
                    </a:cubicBezTo>
                    <a:cubicBezTo>
                      <a:pt x="4448" y="3342"/>
                      <a:pt x="4448" y="3342"/>
                      <a:pt x="4448" y="3342"/>
                    </a:cubicBezTo>
                    <a:cubicBezTo>
                      <a:pt x="4456" y="3322"/>
                      <a:pt x="4460" y="3301"/>
                      <a:pt x="4461" y="3287"/>
                    </a:cubicBezTo>
                    <a:cubicBezTo>
                      <a:pt x="4467" y="3287"/>
                      <a:pt x="4467" y="3287"/>
                      <a:pt x="4467" y="3287"/>
                    </a:cubicBezTo>
                    <a:cubicBezTo>
                      <a:pt x="4468" y="3274"/>
                      <a:pt x="4467" y="3266"/>
                      <a:pt x="4463" y="3268"/>
                    </a:cubicBezTo>
                    <a:cubicBezTo>
                      <a:pt x="4462" y="3268"/>
                      <a:pt x="4460" y="3270"/>
                      <a:pt x="4458" y="3273"/>
                    </a:cubicBezTo>
                    <a:cubicBezTo>
                      <a:pt x="4458" y="3272"/>
                      <a:pt x="4458" y="3272"/>
                      <a:pt x="4457" y="3272"/>
                    </a:cubicBezTo>
                    <a:cubicBezTo>
                      <a:pt x="4446" y="3276"/>
                      <a:pt x="4429" y="3334"/>
                      <a:pt x="4411" y="3330"/>
                    </a:cubicBezTo>
                    <a:cubicBezTo>
                      <a:pt x="4393" y="3326"/>
                      <a:pt x="4408" y="3318"/>
                      <a:pt x="4372" y="3293"/>
                    </a:cubicBezTo>
                    <a:cubicBezTo>
                      <a:pt x="4369" y="3290"/>
                      <a:pt x="4365" y="3289"/>
                      <a:pt x="4362" y="3287"/>
                    </a:cubicBezTo>
                    <a:cubicBezTo>
                      <a:pt x="4376" y="3287"/>
                      <a:pt x="4376" y="3287"/>
                      <a:pt x="4376" y="3287"/>
                    </a:cubicBezTo>
                    <a:cubicBezTo>
                      <a:pt x="4352" y="3272"/>
                      <a:pt x="4320" y="3276"/>
                      <a:pt x="4302" y="3287"/>
                    </a:cubicBezTo>
                    <a:cubicBezTo>
                      <a:pt x="4304" y="3287"/>
                      <a:pt x="4304" y="3287"/>
                      <a:pt x="4304" y="3287"/>
                    </a:cubicBezTo>
                    <a:cubicBezTo>
                      <a:pt x="4291" y="3292"/>
                      <a:pt x="4281" y="3301"/>
                      <a:pt x="4281" y="3309"/>
                    </a:cubicBezTo>
                    <a:cubicBezTo>
                      <a:pt x="4281" y="3324"/>
                      <a:pt x="4273" y="3336"/>
                      <a:pt x="4267" y="3342"/>
                    </a:cubicBezTo>
                    <a:cubicBezTo>
                      <a:pt x="4260" y="3342"/>
                      <a:pt x="4260" y="3342"/>
                      <a:pt x="4260" y="3342"/>
                    </a:cubicBezTo>
                    <a:cubicBezTo>
                      <a:pt x="4256" y="3336"/>
                      <a:pt x="4249" y="3326"/>
                      <a:pt x="4242" y="3309"/>
                    </a:cubicBezTo>
                    <a:cubicBezTo>
                      <a:pt x="4232" y="3284"/>
                      <a:pt x="4182" y="3280"/>
                      <a:pt x="4158" y="3305"/>
                    </a:cubicBezTo>
                    <a:cubicBezTo>
                      <a:pt x="4146" y="3317"/>
                      <a:pt x="4137" y="3304"/>
                      <a:pt x="4129" y="3287"/>
                    </a:cubicBezTo>
                    <a:cubicBezTo>
                      <a:pt x="4137" y="3287"/>
                      <a:pt x="4137" y="3287"/>
                      <a:pt x="4137" y="3287"/>
                    </a:cubicBezTo>
                    <a:cubicBezTo>
                      <a:pt x="4127" y="3267"/>
                      <a:pt x="4118" y="3238"/>
                      <a:pt x="4108" y="3238"/>
                    </a:cubicBezTo>
                    <a:cubicBezTo>
                      <a:pt x="4100" y="3238"/>
                      <a:pt x="4088" y="3243"/>
                      <a:pt x="4076" y="3252"/>
                    </a:cubicBezTo>
                    <a:cubicBezTo>
                      <a:pt x="4059" y="3262"/>
                      <a:pt x="4042" y="3278"/>
                      <a:pt x="4031" y="3301"/>
                    </a:cubicBezTo>
                    <a:cubicBezTo>
                      <a:pt x="4017" y="3331"/>
                      <a:pt x="4018" y="3371"/>
                      <a:pt x="4012" y="3384"/>
                    </a:cubicBezTo>
                    <a:cubicBezTo>
                      <a:pt x="4006" y="3381"/>
                      <a:pt x="4001" y="3363"/>
                      <a:pt x="3999" y="3342"/>
                    </a:cubicBezTo>
                    <a:cubicBezTo>
                      <a:pt x="3992" y="3342"/>
                      <a:pt x="3992" y="3342"/>
                      <a:pt x="3992" y="3342"/>
                    </a:cubicBezTo>
                    <a:cubicBezTo>
                      <a:pt x="3990" y="3322"/>
                      <a:pt x="3990" y="3300"/>
                      <a:pt x="3992" y="3288"/>
                    </a:cubicBezTo>
                    <a:cubicBezTo>
                      <a:pt x="3992" y="3288"/>
                      <a:pt x="3992" y="3287"/>
                      <a:pt x="3993" y="3287"/>
                    </a:cubicBezTo>
                    <a:cubicBezTo>
                      <a:pt x="3998" y="3287"/>
                      <a:pt x="3998" y="3287"/>
                      <a:pt x="3998" y="3287"/>
                    </a:cubicBezTo>
                    <a:cubicBezTo>
                      <a:pt x="3999" y="3286"/>
                      <a:pt x="3999" y="3285"/>
                      <a:pt x="3999" y="3284"/>
                    </a:cubicBezTo>
                    <a:cubicBezTo>
                      <a:pt x="4002" y="3259"/>
                      <a:pt x="4041" y="3218"/>
                      <a:pt x="4013" y="3209"/>
                    </a:cubicBezTo>
                    <a:cubicBezTo>
                      <a:pt x="4001" y="3206"/>
                      <a:pt x="3986" y="3213"/>
                      <a:pt x="3972" y="3222"/>
                    </a:cubicBezTo>
                    <a:cubicBezTo>
                      <a:pt x="3957" y="3231"/>
                      <a:pt x="3943" y="3244"/>
                      <a:pt x="3931" y="3252"/>
                    </a:cubicBezTo>
                    <a:cubicBezTo>
                      <a:pt x="3929" y="3253"/>
                      <a:pt x="3927" y="3255"/>
                      <a:pt x="3925" y="3255"/>
                    </a:cubicBezTo>
                    <a:cubicBezTo>
                      <a:pt x="3919" y="3256"/>
                      <a:pt x="3912" y="3260"/>
                      <a:pt x="3904" y="3266"/>
                    </a:cubicBezTo>
                    <a:cubicBezTo>
                      <a:pt x="3886" y="3277"/>
                      <a:pt x="3861" y="3300"/>
                      <a:pt x="3844" y="3326"/>
                    </a:cubicBezTo>
                    <a:cubicBezTo>
                      <a:pt x="3825" y="3357"/>
                      <a:pt x="3814" y="3377"/>
                      <a:pt x="3796" y="3389"/>
                    </a:cubicBezTo>
                    <a:cubicBezTo>
                      <a:pt x="3775" y="3400"/>
                      <a:pt x="3745" y="3388"/>
                      <a:pt x="3752" y="3376"/>
                    </a:cubicBezTo>
                    <a:cubicBezTo>
                      <a:pt x="3756" y="3369"/>
                      <a:pt x="3739" y="3353"/>
                      <a:pt x="3720" y="3342"/>
                    </a:cubicBezTo>
                    <a:cubicBezTo>
                      <a:pt x="3706" y="3342"/>
                      <a:pt x="3706" y="3342"/>
                      <a:pt x="3706" y="3342"/>
                    </a:cubicBezTo>
                    <a:cubicBezTo>
                      <a:pt x="3692" y="3335"/>
                      <a:pt x="3679" y="3332"/>
                      <a:pt x="3675" y="3338"/>
                    </a:cubicBezTo>
                    <a:cubicBezTo>
                      <a:pt x="3673" y="3342"/>
                      <a:pt x="3669" y="3345"/>
                      <a:pt x="3665" y="3349"/>
                    </a:cubicBezTo>
                    <a:cubicBezTo>
                      <a:pt x="3650" y="3359"/>
                      <a:pt x="3630" y="3369"/>
                      <a:pt x="3608" y="3380"/>
                    </a:cubicBezTo>
                    <a:cubicBezTo>
                      <a:pt x="3576" y="3397"/>
                      <a:pt x="3548" y="3359"/>
                      <a:pt x="3541" y="3342"/>
                    </a:cubicBezTo>
                    <a:cubicBezTo>
                      <a:pt x="3541" y="3342"/>
                      <a:pt x="3541" y="3342"/>
                      <a:pt x="3541" y="3342"/>
                    </a:cubicBezTo>
                    <a:cubicBezTo>
                      <a:pt x="3532" y="3342"/>
                      <a:pt x="3532" y="3342"/>
                      <a:pt x="3532" y="3342"/>
                    </a:cubicBezTo>
                    <a:cubicBezTo>
                      <a:pt x="3525" y="3330"/>
                      <a:pt x="3516" y="3322"/>
                      <a:pt x="3511" y="3287"/>
                    </a:cubicBezTo>
                    <a:cubicBezTo>
                      <a:pt x="3518" y="3287"/>
                      <a:pt x="3518" y="3287"/>
                      <a:pt x="3518" y="3287"/>
                    </a:cubicBezTo>
                    <a:cubicBezTo>
                      <a:pt x="3518" y="3281"/>
                      <a:pt x="3517" y="3275"/>
                      <a:pt x="3516" y="3268"/>
                    </a:cubicBezTo>
                    <a:cubicBezTo>
                      <a:pt x="3515" y="3247"/>
                      <a:pt x="3516" y="3225"/>
                      <a:pt x="3518" y="3205"/>
                    </a:cubicBezTo>
                    <a:cubicBezTo>
                      <a:pt x="3512" y="3205"/>
                      <a:pt x="3512" y="3205"/>
                      <a:pt x="3512" y="3205"/>
                    </a:cubicBezTo>
                    <a:cubicBezTo>
                      <a:pt x="3514" y="3185"/>
                      <a:pt x="3517" y="3166"/>
                      <a:pt x="3521" y="3150"/>
                    </a:cubicBezTo>
                    <a:cubicBezTo>
                      <a:pt x="3527" y="3150"/>
                      <a:pt x="3527" y="3150"/>
                      <a:pt x="3527" y="3150"/>
                    </a:cubicBezTo>
                    <a:cubicBezTo>
                      <a:pt x="3529" y="3139"/>
                      <a:pt x="3531" y="3130"/>
                      <a:pt x="3534" y="3122"/>
                    </a:cubicBezTo>
                    <a:cubicBezTo>
                      <a:pt x="3539" y="3107"/>
                      <a:pt x="3529" y="3086"/>
                      <a:pt x="3514" y="3067"/>
                    </a:cubicBezTo>
                    <a:cubicBezTo>
                      <a:pt x="3504" y="3067"/>
                      <a:pt x="3504" y="3067"/>
                      <a:pt x="3504" y="3067"/>
                    </a:cubicBezTo>
                    <a:cubicBezTo>
                      <a:pt x="3486" y="3046"/>
                      <a:pt x="3463" y="3028"/>
                      <a:pt x="3450" y="3031"/>
                    </a:cubicBezTo>
                    <a:cubicBezTo>
                      <a:pt x="3425" y="3035"/>
                      <a:pt x="3401" y="3064"/>
                      <a:pt x="3376" y="3060"/>
                    </a:cubicBezTo>
                    <a:cubicBezTo>
                      <a:pt x="3351" y="3056"/>
                      <a:pt x="3362" y="3047"/>
                      <a:pt x="3323" y="3047"/>
                    </a:cubicBezTo>
                    <a:cubicBezTo>
                      <a:pt x="3289" y="3047"/>
                      <a:pt x="3310" y="3040"/>
                      <a:pt x="3320" y="3013"/>
                    </a:cubicBezTo>
                    <a:cubicBezTo>
                      <a:pt x="3325" y="3013"/>
                      <a:pt x="3325" y="3013"/>
                      <a:pt x="3325" y="3013"/>
                    </a:cubicBezTo>
                    <a:cubicBezTo>
                      <a:pt x="3327" y="3008"/>
                      <a:pt x="3329" y="3003"/>
                      <a:pt x="3330" y="2997"/>
                    </a:cubicBezTo>
                    <a:cubicBezTo>
                      <a:pt x="3334" y="2977"/>
                      <a:pt x="3329" y="2953"/>
                      <a:pt x="3331" y="2930"/>
                    </a:cubicBezTo>
                    <a:cubicBezTo>
                      <a:pt x="3324" y="2930"/>
                      <a:pt x="3324" y="2930"/>
                      <a:pt x="3324" y="2930"/>
                    </a:cubicBezTo>
                    <a:cubicBezTo>
                      <a:pt x="3326" y="2912"/>
                      <a:pt x="3331" y="2895"/>
                      <a:pt x="3348" y="2881"/>
                    </a:cubicBezTo>
                    <a:cubicBezTo>
                      <a:pt x="3350" y="2879"/>
                      <a:pt x="3351" y="2877"/>
                      <a:pt x="3352" y="2875"/>
                    </a:cubicBezTo>
                    <a:cubicBezTo>
                      <a:pt x="3355" y="2875"/>
                      <a:pt x="3355" y="2875"/>
                      <a:pt x="3355" y="2875"/>
                    </a:cubicBezTo>
                    <a:cubicBezTo>
                      <a:pt x="3378" y="2855"/>
                      <a:pt x="3382" y="2819"/>
                      <a:pt x="3376" y="2793"/>
                    </a:cubicBezTo>
                    <a:cubicBezTo>
                      <a:pt x="3368" y="2793"/>
                      <a:pt x="3368" y="2793"/>
                      <a:pt x="3368" y="2793"/>
                    </a:cubicBezTo>
                    <a:cubicBezTo>
                      <a:pt x="3364" y="2777"/>
                      <a:pt x="3357" y="2766"/>
                      <a:pt x="3348" y="2764"/>
                    </a:cubicBezTo>
                    <a:cubicBezTo>
                      <a:pt x="3323" y="2760"/>
                      <a:pt x="3277" y="2777"/>
                      <a:pt x="3246" y="2773"/>
                    </a:cubicBezTo>
                    <a:cubicBezTo>
                      <a:pt x="3214" y="2769"/>
                      <a:pt x="3189" y="2802"/>
                      <a:pt x="3200" y="2839"/>
                    </a:cubicBezTo>
                    <a:cubicBezTo>
                      <a:pt x="3211" y="2877"/>
                      <a:pt x="3182" y="2902"/>
                      <a:pt x="3172" y="2898"/>
                    </a:cubicBezTo>
                    <a:cubicBezTo>
                      <a:pt x="3161" y="2893"/>
                      <a:pt x="3147" y="2873"/>
                      <a:pt x="3108" y="2906"/>
                    </a:cubicBezTo>
                    <a:cubicBezTo>
                      <a:pt x="3070" y="2939"/>
                      <a:pt x="3056" y="2927"/>
                      <a:pt x="3017" y="2889"/>
                    </a:cubicBezTo>
                    <a:cubicBezTo>
                      <a:pt x="3012" y="2885"/>
                      <a:pt x="3007" y="2880"/>
                      <a:pt x="3003" y="2875"/>
                    </a:cubicBezTo>
                    <a:cubicBezTo>
                      <a:pt x="3014" y="2875"/>
                      <a:pt x="3014" y="2875"/>
                      <a:pt x="3014" y="2875"/>
                    </a:cubicBezTo>
                    <a:cubicBezTo>
                      <a:pt x="2988" y="2851"/>
                      <a:pt x="2962" y="2825"/>
                      <a:pt x="2947" y="2793"/>
                    </a:cubicBezTo>
                    <a:cubicBezTo>
                      <a:pt x="2939" y="2793"/>
                      <a:pt x="2939" y="2793"/>
                      <a:pt x="2939" y="2793"/>
                    </a:cubicBezTo>
                    <a:cubicBezTo>
                      <a:pt x="2934" y="2782"/>
                      <a:pt x="2930" y="2769"/>
                      <a:pt x="2929" y="2756"/>
                    </a:cubicBezTo>
                    <a:cubicBezTo>
                      <a:pt x="2928" y="2750"/>
                      <a:pt x="2927" y="2744"/>
                      <a:pt x="2927" y="2738"/>
                    </a:cubicBezTo>
                    <a:cubicBezTo>
                      <a:pt x="2934" y="2738"/>
                      <a:pt x="2934" y="2738"/>
                      <a:pt x="2934" y="2738"/>
                    </a:cubicBezTo>
                    <a:cubicBezTo>
                      <a:pt x="2931" y="2709"/>
                      <a:pt x="2929" y="2681"/>
                      <a:pt x="2930" y="2656"/>
                    </a:cubicBezTo>
                    <a:cubicBezTo>
                      <a:pt x="2923" y="2656"/>
                      <a:pt x="2923" y="2656"/>
                      <a:pt x="2923" y="2656"/>
                    </a:cubicBezTo>
                    <a:cubicBezTo>
                      <a:pt x="2924" y="2636"/>
                      <a:pt x="2927" y="2619"/>
                      <a:pt x="2932" y="2606"/>
                    </a:cubicBezTo>
                    <a:cubicBezTo>
                      <a:pt x="2933" y="2605"/>
                      <a:pt x="2934" y="2603"/>
                      <a:pt x="2934" y="2601"/>
                    </a:cubicBezTo>
                    <a:cubicBezTo>
                      <a:pt x="2939" y="2601"/>
                      <a:pt x="2939" y="2601"/>
                      <a:pt x="2939" y="2601"/>
                    </a:cubicBezTo>
                    <a:cubicBezTo>
                      <a:pt x="2949" y="2577"/>
                      <a:pt x="2952" y="2540"/>
                      <a:pt x="2944" y="2519"/>
                    </a:cubicBezTo>
                    <a:cubicBezTo>
                      <a:pt x="2936" y="2519"/>
                      <a:pt x="2936" y="2519"/>
                      <a:pt x="2936" y="2519"/>
                    </a:cubicBezTo>
                    <a:cubicBezTo>
                      <a:pt x="2933" y="2513"/>
                      <a:pt x="2930" y="2508"/>
                      <a:pt x="2925" y="2506"/>
                    </a:cubicBezTo>
                    <a:cubicBezTo>
                      <a:pt x="2911" y="2501"/>
                      <a:pt x="2928" y="2479"/>
                      <a:pt x="2948" y="2464"/>
                    </a:cubicBezTo>
                    <a:cubicBezTo>
                      <a:pt x="2950" y="2464"/>
                      <a:pt x="2950" y="2464"/>
                      <a:pt x="2950" y="2464"/>
                    </a:cubicBezTo>
                    <a:cubicBezTo>
                      <a:pt x="2954" y="2460"/>
                      <a:pt x="2958" y="2457"/>
                      <a:pt x="2963" y="2454"/>
                    </a:cubicBezTo>
                    <a:cubicBezTo>
                      <a:pt x="2967" y="2452"/>
                      <a:pt x="2971" y="2449"/>
                      <a:pt x="2975" y="2448"/>
                    </a:cubicBezTo>
                    <a:cubicBezTo>
                      <a:pt x="2981" y="2446"/>
                      <a:pt x="2989" y="2442"/>
                      <a:pt x="2997" y="2436"/>
                    </a:cubicBezTo>
                    <a:cubicBezTo>
                      <a:pt x="3020" y="2422"/>
                      <a:pt x="3046" y="2395"/>
                      <a:pt x="3052" y="2382"/>
                    </a:cubicBezTo>
                    <a:cubicBezTo>
                      <a:pt x="3052" y="2381"/>
                      <a:pt x="3052" y="2381"/>
                      <a:pt x="3052" y="2381"/>
                    </a:cubicBezTo>
                    <a:cubicBezTo>
                      <a:pt x="3048" y="2381"/>
                      <a:pt x="3048" y="2381"/>
                      <a:pt x="3048" y="2381"/>
                    </a:cubicBezTo>
                    <a:cubicBezTo>
                      <a:pt x="3060" y="2370"/>
                      <a:pt x="3091" y="2373"/>
                      <a:pt x="3126" y="2373"/>
                    </a:cubicBezTo>
                    <a:cubicBezTo>
                      <a:pt x="3165" y="2373"/>
                      <a:pt x="3172" y="2373"/>
                      <a:pt x="3211" y="2398"/>
                    </a:cubicBezTo>
                    <a:cubicBezTo>
                      <a:pt x="3229" y="2410"/>
                      <a:pt x="3240" y="2408"/>
                      <a:pt x="3246" y="2401"/>
                    </a:cubicBezTo>
                    <a:cubicBezTo>
                      <a:pt x="3255" y="2398"/>
                      <a:pt x="3259" y="2389"/>
                      <a:pt x="3261" y="2381"/>
                    </a:cubicBezTo>
                    <a:cubicBezTo>
                      <a:pt x="3256" y="2381"/>
                      <a:pt x="3256" y="2381"/>
                      <a:pt x="3256" y="2381"/>
                    </a:cubicBezTo>
                    <a:cubicBezTo>
                      <a:pt x="3256" y="2378"/>
                      <a:pt x="3256" y="2375"/>
                      <a:pt x="3256" y="2373"/>
                    </a:cubicBezTo>
                    <a:cubicBezTo>
                      <a:pt x="3256" y="2361"/>
                      <a:pt x="3278" y="2352"/>
                      <a:pt x="3320" y="2356"/>
                    </a:cubicBezTo>
                    <a:cubicBezTo>
                      <a:pt x="3363" y="2360"/>
                      <a:pt x="3415" y="2323"/>
                      <a:pt x="3425" y="2336"/>
                    </a:cubicBezTo>
                    <a:cubicBezTo>
                      <a:pt x="3436" y="2348"/>
                      <a:pt x="3457" y="2398"/>
                      <a:pt x="3478" y="2382"/>
                    </a:cubicBezTo>
                    <a:cubicBezTo>
                      <a:pt x="3499" y="2365"/>
                      <a:pt x="3506" y="2336"/>
                      <a:pt x="3513" y="2386"/>
                    </a:cubicBezTo>
                    <a:cubicBezTo>
                      <a:pt x="3520" y="2436"/>
                      <a:pt x="3538" y="2511"/>
                      <a:pt x="3570" y="2523"/>
                    </a:cubicBezTo>
                    <a:cubicBezTo>
                      <a:pt x="3601" y="2536"/>
                      <a:pt x="3584" y="2586"/>
                      <a:pt x="3615" y="2590"/>
                    </a:cubicBezTo>
                    <a:cubicBezTo>
                      <a:pt x="3621" y="2590"/>
                      <a:pt x="3625" y="2588"/>
                      <a:pt x="3629" y="2585"/>
                    </a:cubicBezTo>
                    <a:cubicBezTo>
                      <a:pt x="3646" y="2579"/>
                      <a:pt x="3657" y="2548"/>
                      <a:pt x="3660" y="2519"/>
                    </a:cubicBezTo>
                    <a:cubicBezTo>
                      <a:pt x="3653" y="2519"/>
                      <a:pt x="3653" y="2519"/>
                      <a:pt x="3653" y="2519"/>
                    </a:cubicBezTo>
                    <a:cubicBezTo>
                      <a:pt x="3654" y="2504"/>
                      <a:pt x="3654" y="2490"/>
                      <a:pt x="3651" y="2482"/>
                    </a:cubicBezTo>
                    <a:cubicBezTo>
                      <a:pt x="3649" y="2477"/>
                      <a:pt x="3647" y="2471"/>
                      <a:pt x="3645" y="2464"/>
                    </a:cubicBezTo>
                    <a:cubicBezTo>
                      <a:pt x="3653" y="2464"/>
                      <a:pt x="3653" y="2464"/>
                      <a:pt x="3653" y="2464"/>
                    </a:cubicBezTo>
                    <a:cubicBezTo>
                      <a:pt x="3646" y="2442"/>
                      <a:pt x="3637" y="2409"/>
                      <a:pt x="3627" y="2381"/>
                    </a:cubicBezTo>
                    <a:cubicBezTo>
                      <a:pt x="3619" y="2381"/>
                      <a:pt x="3619" y="2381"/>
                      <a:pt x="3619" y="2381"/>
                    </a:cubicBezTo>
                    <a:cubicBezTo>
                      <a:pt x="3613" y="2365"/>
                      <a:pt x="3607" y="2351"/>
                      <a:pt x="3601" y="2344"/>
                    </a:cubicBezTo>
                    <a:cubicBezTo>
                      <a:pt x="3597" y="2340"/>
                      <a:pt x="3596" y="2333"/>
                      <a:pt x="3596" y="2326"/>
                    </a:cubicBezTo>
                    <a:cubicBezTo>
                      <a:pt x="3603" y="2326"/>
                      <a:pt x="3603" y="2326"/>
                      <a:pt x="3603" y="2326"/>
                    </a:cubicBezTo>
                    <a:cubicBezTo>
                      <a:pt x="3602" y="2306"/>
                      <a:pt x="3619" y="2276"/>
                      <a:pt x="3642" y="2259"/>
                    </a:cubicBezTo>
                    <a:cubicBezTo>
                      <a:pt x="3644" y="2258"/>
                      <a:pt x="3646" y="2256"/>
                      <a:pt x="3649" y="2255"/>
                    </a:cubicBezTo>
                    <a:cubicBezTo>
                      <a:pt x="3650" y="2254"/>
                      <a:pt x="3652" y="2253"/>
                      <a:pt x="3654" y="2251"/>
                    </a:cubicBezTo>
                    <a:cubicBezTo>
                      <a:pt x="3654" y="2251"/>
                      <a:pt x="3655" y="2251"/>
                      <a:pt x="3655" y="2251"/>
                    </a:cubicBezTo>
                    <a:cubicBezTo>
                      <a:pt x="3658" y="2249"/>
                      <a:pt x="3662" y="2247"/>
                      <a:pt x="3665" y="2244"/>
                    </a:cubicBezTo>
                    <a:cubicBezTo>
                      <a:pt x="3664" y="2244"/>
                      <a:pt x="3664" y="2244"/>
                      <a:pt x="3664" y="2244"/>
                    </a:cubicBezTo>
                    <a:cubicBezTo>
                      <a:pt x="3680" y="2231"/>
                      <a:pt x="3698" y="2210"/>
                      <a:pt x="3714" y="2189"/>
                    </a:cubicBezTo>
                    <a:cubicBezTo>
                      <a:pt x="3717" y="2189"/>
                      <a:pt x="3717" y="2189"/>
                      <a:pt x="3717" y="2189"/>
                    </a:cubicBezTo>
                    <a:cubicBezTo>
                      <a:pt x="3738" y="2163"/>
                      <a:pt x="3758" y="2136"/>
                      <a:pt x="3770" y="2124"/>
                    </a:cubicBezTo>
                    <a:cubicBezTo>
                      <a:pt x="3772" y="2121"/>
                      <a:pt x="3775" y="2119"/>
                      <a:pt x="3778" y="2117"/>
                    </a:cubicBezTo>
                    <a:cubicBezTo>
                      <a:pt x="3811" y="2100"/>
                      <a:pt x="3865" y="2091"/>
                      <a:pt x="3847" y="2063"/>
                    </a:cubicBezTo>
                    <a:cubicBezTo>
                      <a:pt x="3845" y="2059"/>
                      <a:pt x="3843" y="2055"/>
                      <a:pt x="3841" y="2052"/>
                    </a:cubicBezTo>
                    <a:cubicBezTo>
                      <a:pt x="3850" y="2052"/>
                      <a:pt x="3850" y="2052"/>
                      <a:pt x="3850" y="2052"/>
                    </a:cubicBezTo>
                    <a:cubicBezTo>
                      <a:pt x="3831" y="2022"/>
                      <a:pt x="3815" y="1993"/>
                      <a:pt x="3813" y="1970"/>
                    </a:cubicBezTo>
                    <a:cubicBezTo>
                      <a:pt x="3806" y="1970"/>
                      <a:pt x="3806" y="1970"/>
                      <a:pt x="3806" y="1970"/>
                    </a:cubicBezTo>
                    <a:cubicBezTo>
                      <a:pt x="3806" y="1945"/>
                      <a:pt x="3827" y="1953"/>
                      <a:pt x="3837" y="1970"/>
                    </a:cubicBezTo>
                    <a:cubicBezTo>
                      <a:pt x="3848" y="1986"/>
                      <a:pt x="3890" y="1945"/>
                      <a:pt x="3879" y="1924"/>
                    </a:cubicBezTo>
                    <a:cubicBezTo>
                      <a:pt x="3878" y="1921"/>
                      <a:pt x="3877" y="1918"/>
                      <a:pt x="3876" y="1915"/>
                    </a:cubicBezTo>
                    <a:cubicBezTo>
                      <a:pt x="3884" y="1915"/>
                      <a:pt x="3884" y="1915"/>
                      <a:pt x="3884" y="1915"/>
                    </a:cubicBezTo>
                    <a:cubicBezTo>
                      <a:pt x="3879" y="1902"/>
                      <a:pt x="3879" y="1887"/>
                      <a:pt x="3886" y="1879"/>
                    </a:cubicBezTo>
                    <a:cubicBezTo>
                      <a:pt x="3889" y="1878"/>
                      <a:pt x="3893" y="1878"/>
                      <a:pt x="3897" y="1878"/>
                    </a:cubicBezTo>
                    <a:cubicBezTo>
                      <a:pt x="3906" y="1880"/>
                      <a:pt x="3913" y="1877"/>
                      <a:pt x="3917" y="1873"/>
                    </a:cubicBezTo>
                    <a:cubicBezTo>
                      <a:pt x="3930" y="1868"/>
                      <a:pt x="3933" y="1850"/>
                      <a:pt x="3925" y="1837"/>
                    </a:cubicBezTo>
                    <a:cubicBezTo>
                      <a:pt x="3924" y="1835"/>
                      <a:pt x="3924" y="1834"/>
                      <a:pt x="3923" y="1832"/>
                    </a:cubicBezTo>
                    <a:cubicBezTo>
                      <a:pt x="3917" y="1832"/>
                      <a:pt x="3917" y="1832"/>
                      <a:pt x="3917" y="1832"/>
                    </a:cubicBezTo>
                    <a:cubicBezTo>
                      <a:pt x="3920" y="1818"/>
                      <a:pt x="3947" y="1805"/>
                      <a:pt x="3967" y="1812"/>
                    </a:cubicBezTo>
                    <a:cubicBezTo>
                      <a:pt x="3992" y="1820"/>
                      <a:pt x="4073" y="1827"/>
                      <a:pt x="4084" y="1810"/>
                    </a:cubicBezTo>
                    <a:cubicBezTo>
                      <a:pt x="4089" y="1803"/>
                      <a:pt x="4081" y="1791"/>
                      <a:pt x="4071" y="1777"/>
                    </a:cubicBezTo>
                    <a:cubicBezTo>
                      <a:pt x="4081" y="1777"/>
                      <a:pt x="4081" y="1777"/>
                      <a:pt x="4081" y="1777"/>
                    </a:cubicBezTo>
                    <a:cubicBezTo>
                      <a:pt x="4069" y="1760"/>
                      <a:pt x="4052" y="1740"/>
                      <a:pt x="4052" y="1720"/>
                    </a:cubicBezTo>
                    <a:cubicBezTo>
                      <a:pt x="4052" y="1711"/>
                      <a:pt x="4055" y="1703"/>
                      <a:pt x="4059" y="1695"/>
                    </a:cubicBezTo>
                    <a:cubicBezTo>
                      <a:pt x="4056" y="1695"/>
                      <a:pt x="4056" y="1695"/>
                      <a:pt x="4056" y="1695"/>
                    </a:cubicBezTo>
                    <a:cubicBezTo>
                      <a:pt x="4070" y="1676"/>
                      <a:pt x="4095" y="1661"/>
                      <a:pt x="4112" y="1658"/>
                    </a:cubicBezTo>
                    <a:cubicBezTo>
                      <a:pt x="4136" y="1654"/>
                      <a:pt x="4168" y="1658"/>
                      <a:pt x="4172" y="1645"/>
                    </a:cubicBezTo>
                    <a:cubicBezTo>
                      <a:pt x="4172" y="1644"/>
                      <a:pt x="4173" y="1642"/>
                      <a:pt x="4174" y="1640"/>
                    </a:cubicBezTo>
                    <a:cubicBezTo>
                      <a:pt x="4179" y="1640"/>
                      <a:pt x="4179" y="1640"/>
                      <a:pt x="4179" y="1640"/>
                    </a:cubicBezTo>
                    <a:cubicBezTo>
                      <a:pt x="4181" y="1635"/>
                      <a:pt x="4188" y="1626"/>
                      <a:pt x="4196" y="1620"/>
                    </a:cubicBezTo>
                    <a:cubicBezTo>
                      <a:pt x="4204" y="1616"/>
                      <a:pt x="4212" y="1616"/>
                      <a:pt x="4214" y="1629"/>
                    </a:cubicBezTo>
                    <a:cubicBezTo>
                      <a:pt x="4217" y="1658"/>
                      <a:pt x="4214" y="1708"/>
                      <a:pt x="4242" y="1708"/>
                    </a:cubicBezTo>
                    <a:cubicBezTo>
                      <a:pt x="4270" y="1708"/>
                      <a:pt x="4305" y="1670"/>
                      <a:pt x="4316" y="1666"/>
                    </a:cubicBezTo>
                    <a:cubicBezTo>
                      <a:pt x="4327" y="1662"/>
                      <a:pt x="4393" y="1645"/>
                      <a:pt x="4408" y="1641"/>
                    </a:cubicBezTo>
                    <a:cubicBezTo>
                      <a:pt x="4418" y="1638"/>
                      <a:pt x="4470" y="1632"/>
                      <a:pt x="4489" y="1617"/>
                    </a:cubicBezTo>
                    <a:cubicBezTo>
                      <a:pt x="4499" y="1611"/>
                      <a:pt x="4505" y="1604"/>
                      <a:pt x="4502" y="1595"/>
                    </a:cubicBezTo>
                    <a:cubicBezTo>
                      <a:pt x="4497" y="1582"/>
                      <a:pt x="4493" y="1569"/>
                      <a:pt x="4488" y="1558"/>
                    </a:cubicBezTo>
                    <a:cubicBezTo>
                      <a:pt x="4480" y="1558"/>
                      <a:pt x="4480" y="1558"/>
                      <a:pt x="4480" y="1558"/>
                    </a:cubicBezTo>
                    <a:cubicBezTo>
                      <a:pt x="4474" y="1546"/>
                      <a:pt x="4469" y="1535"/>
                      <a:pt x="4464" y="1529"/>
                    </a:cubicBezTo>
                    <a:cubicBezTo>
                      <a:pt x="4453" y="1517"/>
                      <a:pt x="4443" y="1533"/>
                      <a:pt x="4429" y="1554"/>
                    </a:cubicBezTo>
                    <a:cubicBezTo>
                      <a:pt x="4427" y="1557"/>
                      <a:pt x="4424" y="1559"/>
                      <a:pt x="4421" y="1561"/>
                    </a:cubicBezTo>
                    <a:cubicBezTo>
                      <a:pt x="4411" y="1567"/>
                      <a:pt x="4400" y="1566"/>
                      <a:pt x="4393" y="1558"/>
                    </a:cubicBezTo>
                    <a:cubicBezTo>
                      <a:pt x="4383" y="1558"/>
                      <a:pt x="4383" y="1558"/>
                      <a:pt x="4383" y="1558"/>
                    </a:cubicBezTo>
                    <a:cubicBezTo>
                      <a:pt x="4376" y="1541"/>
                      <a:pt x="4386" y="1492"/>
                      <a:pt x="4362" y="1508"/>
                    </a:cubicBezTo>
                    <a:cubicBezTo>
                      <a:pt x="4337" y="1525"/>
                      <a:pt x="4334" y="1541"/>
                      <a:pt x="4319" y="1533"/>
                    </a:cubicBezTo>
                    <a:cubicBezTo>
                      <a:pt x="4310" y="1527"/>
                      <a:pt x="4300" y="1512"/>
                      <a:pt x="4295" y="1503"/>
                    </a:cubicBezTo>
                    <a:cubicBezTo>
                      <a:pt x="4304" y="1503"/>
                      <a:pt x="4304" y="1503"/>
                      <a:pt x="4304" y="1503"/>
                    </a:cubicBezTo>
                    <a:cubicBezTo>
                      <a:pt x="4301" y="1497"/>
                      <a:pt x="4298" y="1491"/>
                      <a:pt x="4298" y="1491"/>
                    </a:cubicBezTo>
                    <a:cubicBezTo>
                      <a:pt x="4298" y="1491"/>
                      <a:pt x="4333" y="1471"/>
                      <a:pt x="4309" y="1433"/>
                    </a:cubicBezTo>
                    <a:cubicBezTo>
                      <a:pt x="4305" y="1428"/>
                      <a:pt x="4302" y="1424"/>
                      <a:pt x="4298" y="1421"/>
                    </a:cubicBezTo>
                    <a:cubicBezTo>
                      <a:pt x="4286" y="1421"/>
                      <a:pt x="4286" y="1421"/>
                      <a:pt x="4286" y="1421"/>
                    </a:cubicBezTo>
                    <a:cubicBezTo>
                      <a:pt x="4268" y="1408"/>
                      <a:pt x="4246" y="1410"/>
                      <a:pt x="4223" y="1421"/>
                    </a:cubicBezTo>
                    <a:cubicBezTo>
                      <a:pt x="4221" y="1421"/>
                      <a:pt x="4221" y="1421"/>
                      <a:pt x="4221" y="1421"/>
                    </a:cubicBezTo>
                    <a:cubicBezTo>
                      <a:pt x="4219" y="1422"/>
                      <a:pt x="4216" y="1423"/>
                      <a:pt x="4213" y="1425"/>
                    </a:cubicBezTo>
                    <a:cubicBezTo>
                      <a:pt x="4178" y="1446"/>
                      <a:pt x="4182" y="1442"/>
                      <a:pt x="4140" y="1454"/>
                    </a:cubicBezTo>
                    <a:cubicBezTo>
                      <a:pt x="4097" y="1466"/>
                      <a:pt x="4076" y="1479"/>
                      <a:pt x="4076" y="1479"/>
                    </a:cubicBezTo>
                    <a:cubicBezTo>
                      <a:pt x="4076" y="1479"/>
                      <a:pt x="4082" y="1448"/>
                      <a:pt x="4094" y="1421"/>
                    </a:cubicBezTo>
                    <a:cubicBezTo>
                      <a:pt x="4089" y="1421"/>
                      <a:pt x="4089" y="1421"/>
                      <a:pt x="4089" y="1421"/>
                    </a:cubicBezTo>
                    <a:cubicBezTo>
                      <a:pt x="4094" y="1410"/>
                      <a:pt x="4099" y="1400"/>
                      <a:pt x="4106" y="1393"/>
                    </a:cubicBezTo>
                    <a:cubicBezTo>
                      <a:pt x="4129" y="1370"/>
                      <a:pt x="4197" y="1378"/>
                      <a:pt x="4223" y="1358"/>
                    </a:cubicBezTo>
                    <a:cubicBezTo>
                      <a:pt x="4227" y="1356"/>
                      <a:pt x="4232" y="1353"/>
                      <a:pt x="4235" y="1350"/>
                    </a:cubicBezTo>
                    <a:cubicBezTo>
                      <a:pt x="4236" y="1349"/>
                      <a:pt x="4237" y="1348"/>
                      <a:pt x="4238" y="1348"/>
                    </a:cubicBezTo>
                    <a:cubicBezTo>
                      <a:pt x="4263" y="1339"/>
                      <a:pt x="4305" y="1367"/>
                      <a:pt x="4305" y="1367"/>
                    </a:cubicBezTo>
                    <a:cubicBezTo>
                      <a:pt x="4305" y="1367"/>
                      <a:pt x="4307" y="1364"/>
                      <a:pt x="4310" y="1361"/>
                    </a:cubicBezTo>
                    <a:cubicBezTo>
                      <a:pt x="4311" y="1362"/>
                      <a:pt x="4312" y="1362"/>
                      <a:pt x="4312" y="1362"/>
                    </a:cubicBezTo>
                    <a:cubicBezTo>
                      <a:pt x="4312" y="1362"/>
                      <a:pt x="4319" y="1354"/>
                      <a:pt x="4326" y="1349"/>
                    </a:cubicBezTo>
                    <a:cubicBezTo>
                      <a:pt x="4330" y="1347"/>
                      <a:pt x="4334" y="1347"/>
                      <a:pt x="4334" y="1354"/>
                    </a:cubicBezTo>
                    <a:cubicBezTo>
                      <a:pt x="4334" y="1375"/>
                      <a:pt x="4327" y="1429"/>
                      <a:pt x="4348" y="1429"/>
                    </a:cubicBezTo>
                    <a:cubicBezTo>
                      <a:pt x="4369" y="1429"/>
                      <a:pt x="4429" y="1396"/>
                      <a:pt x="4404" y="1388"/>
                    </a:cubicBezTo>
                    <a:cubicBezTo>
                      <a:pt x="4390" y="1383"/>
                      <a:pt x="4398" y="1375"/>
                      <a:pt x="4412" y="1366"/>
                    </a:cubicBezTo>
                    <a:cubicBezTo>
                      <a:pt x="4412" y="1366"/>
                      <a:pt x="4412" y="1366"/>
                      <a:pt x="4412" y="1366"/>
                    </a:cubicBezTo>
                    <a:cubicBezTo>
                      <a:pt x="4421" y="1359"/>
                      <a:pt x="4435" y="1350"/>
                      <a:pt x="4447" y="1341"/>
                    </a:cubicBezTo>
                    <a:cubicBezTo>
                      <a:pt x="4473" y="1325"/>
                      <a:pt x="4517" y="1346"/>
                      <a:pt x="4531" y="1338"/>
                    </a:cubicBezTo>
                    <a:cubicBezTo>
                      <a:pt x="4532" y="1337"/>
                      <a:pt x="4534" y="1335"/>
                      <a:pt x="4535" y="1334"/>
                    </a:cubicBezTo>
                    <a:cubicBezTo>
                      <a:pt x="4536" y="1334"/>
                      <a:pt x="4537" y="1334"/>
                      <a:pt x="4537" y="1333"/>
                    </a:cubicBezTo>
                    <a:cubicBezTo>
                      <a:pt x="4548" y="1327"/>
                      <a:pt x="4556" y="1306"/>
                      <a:pt x="4569" y="1295"/>
                    </a:cubicBezTo>
                    <a:cubicBezTo>
                      <a:pt x="4573" y="1293"/>
                      <a:pt x="4576" y="1292"/>
                      <a:pt x="4580" y="1292"/>
                    </a:cubicBezTo>
                    <a:cubicBezTo>
                      <a:pt x="4605" y="1292"/>
                      <a:pt x="4615" y="1329"/>
                      <a:pt x="4580" y="1354"/>
                    </a:cubicBezTo>
                    <a:cubicBezTo>
                      <a:pt x="4545" y="1379"/>
                      <a:pt x="4541" y="1442"/>
                      <a:pt x="4524" y="1458"/>
                    </a:cubicBezTo>
                    <a:cubicBezTo>
                      <a:pt x="4506" y="1475"/>
                      <a:pt x="4517" y="1496"/>
                      <a:pt x="4545" y="1492"/>
                    </a:cubicBezTo>
                    <a:cubicBezTo>
                      <a:pt x="4573" y="1487"/>
                      <a:pt x="4598" y="1496"/>
                      <a:pt x="4622" y="1487"/>
                    </a:cubicBezTo>
                    <a:cubicBezTo>
                      <a:pt x="4647" y="1479"/>
                      <a:pt x="4661" y="1496"/>
                      <a:pt x="4668" y="1508"/>
                    </a:cubicBezTo>
                    <a:cubicBezTo>
                      <a:pt x="4672" y="1516"/>
                      <a:pt x="4682" y="1509"/>
                      <a:pt x="4689" y="1503"/>
                    </a:cubicBezTo>
                    <a:cubicBezTo>
                      <a:pt x="4690" y="1503"/>
                      <a:pt x="4690" y="1503"/>
                      <a:pt x="4690" y="1503"/>
                    </a:cubicBezTo>
                    <a:cubicBezTo>
                      <a:pt x="4694" y="1500"/>
                      <a:pt x="4697" y="1497"/>
                      <a:pt x="4700" y="1495"/>
                    </a:cubicBezTo>
                    <a:cubicBezTo>
                      <a:pt x="4710" y="1493"/>
                      <a:pt x="4744" y="1486"/>
                      <a:pt x="4756" y="1504"/>
                    </a:cubicBezTo>
                    <a:cubicBezTo>
                      <a:pt x="4763" y="1514"/>
                      <a:pt x="4769" y="1511"/>
                      <a:pt x="4772" y="1503"/>
                    </a:cubicBezTo>
                    <a:cubicBezTo>
                      <a:pt x="4777" y="1503"/>
                      <a:pt x="4777" y="1503"/>
                      <a:pt x="4777" y="1503"/>
                    </a:cubicBezTo>
                    <a:cubicBezTo>
                      <a:pt x="4782" y="1496"/>
                      <a:pt x="4783" y="1479"/>
                      <a:pt x="4777" y="1466"/>
                    </a:cubicBezTo>
                    <a:cubicBezTo>
                      <a:pt x="4769" y="1452"/>
                      <a:pt x="4760" y="1437"/>
                      <a:pt x="4752" y="1421"/>
                    </a:cubicBezTo>
                    <a:cubicBezTo>
                      <a:pt x="4743" y="1421"/>
                      <a:pt x="4743" y="1421"/>
                      <a:pt x="4743" y="1421"/>
                    </a:cubicBezTo>
                    <a:cubicBezTo>
                      <a:pt x="4740" y="1415"/>
                      <a:pt x="4737" y="1410"/>
                      <a:pt x="4735" y="1404"/>
                    </a:cubicBezTo>
                    <a:cubicBezTo>
                      <a:pt x="4724" y="1379"/>
                      <a:pt x="4710" y="1371"/>
                      <a:pt x="4682" y="1379"/>
                    </a:cubicBezTo>
                    <a:cubicBezTo>
                      <a:pt x="4659" y="1386"/>
                      <a:pt x="4650" y="1376"/>
                      <a:pt x="4638" y="1366"/>
                    </a:cubicBezTo>
                    <a:cubicBezTo>
                      <a:pt x="4650" y="1366"/>
                      <a:pt x="4650" y="1366"/>
                      <a:pt x="4650" y="1366"/>
                    </a:cubicBezTo>
                    <a:cubicBezTo>
                      <a:pt x="4646" y="1362"/>
                      <a:pt x="4641" y="1358"/>
                      <a:pt x="4636" y="1354"/>
                    </a:cubicBezTo>
                    <a:cubicBezTo>
                      <a:pt x="4618" y="1342"/>
                      <a:pt x="4604" y="1371"/>
                      <a:pt x="4618" y="1342"/>
                    </a:cubicBezTo>
                    <a:cubicBezTo>
                      <a:pt x="4632" y="1314"/>
                      <a:pt x="4639" y="1305"/>
                      <a:pt x="4648" y="1283"/>
                    </a:cubicBezTo>
                    <a:cubicBezTo>
                      <a:pt x="4643" y="1283"/>
                      <a:pt x="4643" y="1283"/>
                      <a:pt x="4643" y="1283"/>
                    </a:cubicBezTo>
                    <a:cubicBezTo>
                      <a:pt x="4650" y="1269"/>
                      <a:pt x="4668" y="1247"/>
                      <a:pt x="4673" y="1229"/>
                    </a:cubicBezTo>
                    <a:cubicBezTo>
                      <a:pt x="4678" y="1229"/>
                      <a:pt x="4678" y="1229"/>
                      <a:pt x="4678" y="1229"/>
                    </a:cubicBezTo>
                    <a:cubicBezTo>
                      <a:pt x="4683" y="1214"/>
                      <a:pt x="4681" y="1202"/>
                      <a:pt x="4661" y="1196"/>
                    </a:cubicBezTo>
                    <a:cubicBezTo>
                      <a:pt x="4615" y="1184"/>
                      <a:pt x="4601" y="1175"/>
                      <a:pt x="4594" y="1150"/>
                    </a:cubicBezTo>
                    <a:cubicBezTo>
                      <a:pt x="4593" y="1149"/>
                      <a:pt x="4592" y="1148"/>
                      <a:pt x="4592" y="1146"/>
                    </a:cubicBezTo>
                    <a:cubicBezTo>
                      <a:pt x="4583" y="1146"/>
                      <a:pt x="4583" y="1146"/>
                      <a:pt x="4583" y="1146"/>
                    </a:cubicBezTo>
                    <a:cubicBezTo>
                      <a:pt x="4573" y="1128"/>
                      <a:pt x="4548" y="1103"/>
                      <a:pt x="4530" y="1091"/>
                    </a:cubicBezTo>
                    <a:cubicBezTo>
                      <a:pt x="4542" y="1091"/>
                      <a:pt x="4542" y="1091"/>
                      <a:pt x="4542" y="1091"/>
                    </a:cubicBezTo>
                    <a:cubicBezTo>
                      <a:pt x="4532" y="1084"/>
                      <a:pt x="4524" y="1080"/>
                      <a:pt x="4520" y="1080"/>
                    </a:cubicBezTo>
                    <a:cubicBezTo>
                      <a:pt x="4506" y="1080"/>
                      <a:pt x="4438" y="1094"/>
                      <a:pt x="4435" y="1074"/>
                    </a:cubicBezTo>
                    <a:cubicBezTo>
                      <a:pt x="4432" y="1061"/>
                      <a:pt x="4425" y="1033"/>
                      <a:pt x="4416" y="1009"/>
                    </a:cubicBezTo>
                    <a:cubicBezTo>
                      <a:pt x="4408" y="1009"/>
                      <a:pt x="4408" y="1009"/>
                      <a:pt x="4408" y="1009"/>
                    </a:cubicBezTo>
                    <a:cubicBezTo>
                      <a:pt x="4402" y="995"/>
                      <a:pt x="4396" y="983"/>
                      <a:pt x="4390" y="976"/>
                    </a:cubicBezTo>
                    <a:cubicBezTo>
                      <a:pt x="4386" y="971"/>
                      <a:pt x="4380" y="963"/>
                      <a:pt x="4373" y="954"/>
                    </a:cubicBezTo>
                    <a:cubicBezTo>
                      <a:pt x="4383" y="954"/>
                      <a:pt x="4383" y="954"/>
                      <a:pt x="4383" y="954"/>
                    </a:cubicBezTo>
                    <a:cubicBezTo>
                      <a:pt x="4365" y="931"/>
                      <a:pt x="4338" y="895"/>
                      <a:pt x="4319" y="872"/>
                    </a:cubicBezTo>
                    <a:cubicBezTo>
                      <a:pt x="4309" y="872"/>
                      <a:pt x="4309" y="872"/>
                      <a:pt x="4309" y="872"/>
                    </a:cubicBezTo>
                    <a:cubicBezTo>
                      <a:pt x="4303" y="863"/>
                      <a:pt x="4297" y="857"/>
                      <a:pt x="4295" y="855"/>
                    </a:cubicBezTo>
                    <a:cubicBezTo>
                      <a:pt x="4284" y="847"/>
                      <a:pt x="4270" y="851"/>
                      <a:pt x="4239" y="901"/>
                    </a:cubicBezTo>
                    <a:cubicBezTo>
                      <a:pt x="4227" y="919"/>
                      <a:pt x="4216" y="932"/>
                      <a:pt x="4205" y="940"/>
                    </a:cubicBezTo>
                    <a:cubicBezTo>
                      <a:pt x="4189" y="949"/>
                      <a:pt x="4174" y="949"/>
                      <a:pt x="4161" y="942"/>
                    </a:cubicBezTo>
                    <a:cubicBezTo>
                      <a:pt x="4136" y="930"/>
                      <a:pt x="4109" y="943"/>
                      <a:pt x="4084" y="909"/>
                    </a:cubicBezTo>
                    <a:cubicBezTo>
                      <a:pt x="4072" y="893"/>
                      <a:pt x="4084" y="882"/>
                      <a:pt x="4097" y="872"/>
                    </a:cubicBezTo>
                    <a:cubicBezTo>
                      <a:pt x="4097" y="872"/>
                      <a:pt x="4097" y="872"/>
                      <a:pt x="4097" y="872"/>
                    </a:cubicBezTo>
                    <a:cubicBezTo>
                      <a:pt x="4109" y="863"/>
                      <a:pt x="4120" y="856"/>
                      <a:pt x="4115" y="847"/>
                    </a:cubicBezTo>
                    <a:cubicBezTo>
                      <a:pt x="4107" y="830"/>
                      <a:pt x="4070" y="822"/>
                      <a:pt x="4038" y="817"/>
                    </a:cubicBezTo>
                    <a:cubicBezTo>
                      <a:pt x="4068" y="817"/>
                      <a:pt x="4068" y="817"/>
                      <a:pt x="4068" y="817"/>
                    </a:cubicBezTo>
                    <a:cubicBezTo>
                      <a:pt x="4051" y="813"/>
                      <a:pt x="4034" y="811"/>
                      <a:pt x="4020" y="809"/>
                    </a:cubicBezTo>
                    <a:cubicBezTo>
                      <a:pt x="3985" y="805"/>
                      <a:pt x="3960" y="759"/>
                      <a:pt x="3907" y="755"/>
                    </a:cubicBezTo>
                    <a:cubicBezTo>
                      <a:pt x="3854" y="751"/>
                      <a:pt x="3791" y="763"/>
                      <a:pt x="3773" y="763"/>
                    </a:cubicBezTo>
                    <a:cubicBezTo>
                      <a:pt x="3769" y="763"/>
                      <a:pt x="3766" y="765"/>
                      <a:pt x="3764" y="768"/>
                    </a:cubicBezTo>
                    <a:cubicBezTo>
                      <a:pt x="3749" y="772"/>
                      <a:pt x="3749" y="800"/>
                      <a:pt x="3742" y="843"/>
                    </a:cubicBezTo>
                    <a:cubicBezTo>
                      <a:pt x="3737" y="879"/>
                      <a:pt x="3755" y="894"/>
                      <a:pt x="3747" y="903"/>
                    </a:cubicBezTo>
                    <a:cubicBezTo>
                      <a:pt x="3745" y="904"/>
                      <a:pt x="3744" y="904"/>
                      <a:pt x="3742" y="905"/>
                    </a:cubicBezTo>
                    <a:cubicBezTo>
                      <a:pt x="3725" y="909"/>
                      <a:pt x="3714" y="912"/>
                      <a:pt x="3711" y="917"/>
                    </a:cubicBezTo>
                    <a:cubicBezTo>
                      <a:pt x="3699" y="922"/>
                      <a:pt x="3700" y="927"/>
                      <a:pt x="3721" y="938"/>
                    </a:cubicBezTo>
                    <a:cubicBezTo>
                      <a:pt x="3753" y="955"/>
                      <a:pt x="3795" y="1021"/>
                      <a:pt x="3795" y="1021"/>
                    </a:cubicBezTo>
                    <a:cubicBezTo>
                      <a:pt x="3795" y="1021"/>
                      <a:pt x="3795" y="1059"/>
                      <a:pt x="3770" y="1080"/>
                    </a:cubicBezTo>
                    <a:cubicBezTo>
                      <a:pt x="3746" y="1101"/>
                      <a:pt x="3721" y="1121"/>
                      <a:pt x="3707" y="1096"/>
                    </a:cubicBezTo>
                    <a:cubicBezTo>
                      <a:pt x="3706" y="1094"/>
                      <a:pt x="3704" y="1093"/>
                      <a:pt x="3703" y="1091"/>
                    </a:cubicBezTo>
                    <a:cubicBezTo>
                      <a:pt x="3713" y="1091"/>
                      <a:pt x="3713" y="1091"/>
                      <a:pt x="3713" y="1091"/>
                    </a:cubicBezTo>
                    <a:cubicBezTo>
                      <a:pt x="3703" y="1074"/>
                      <a:pt x="3681" y="1072"/>
                      <a:pt x="3673" y="1081"/>
                    </a:cubicBezTo>
                    <a:cubicBezTo>
                      <a:pt x="3665" y="1083"/>
                      <a:pt x="3660" y="1090"/>
                      <a:pt x="3665" y="1101"/>
                    </a:cubicBezTo>
                    <a:cubicBezTo>
                      <a:pt x="3675" y="1126"/>
                      <a:pt x="3696" y="1138"/>
                      <a:pt x="3696" y="1163"/>
                    </a:cubicBezTo>
                    <a:cubicBezTo>
                      <a:pt x="3696" y="1188"/>
                      <a:pt x="3728" y="1250"/>
                      <a:pt x="3707" y="1271"/>
                    </a:cubicBezTo>
                    <a:cubicBezTo>
                      <a:pt x="3686" y="1292"/>
                      <a:pt x="3661" y="1275"/>
                      <a:pt x="3644" y="1279"/>
                    </a:cubicBezTo>
                    <a:cubicBezTo>
                      <a:pt x="3626" y="1284"/>
                      <a:pt x="3608" y="1246"/>
                      <a:pt x="3622" y="1238"/>
                    </a:cubicBezTo>
                    <a:cubicBezTo>
                      <a:pt x="3625" y="1236"/>
                      <a:pt x="3626" y="1233"/>
                      <a:pt x="3627" y="1229"/>
                    </a:cubicBezTo>
                    <a:cubicBezTo>
                      <a:pt x="3633" y="1229"/>
                      <a:pt x="3633" y="1229"/>
                      <a:pt x="3633" y="1229"/>
                    </a:cubicBezTo>
                    <a:cubicBezTo>
                      <a:pt x="3639" y="1211"/>
                      <a:pt x="3626" y="1163"/>
                      <a:pt x="3626" y="1163"/>
                    </a:cubicBezTo>
                    <a:cubicBezTo>
                      <a:pt x="3626" y="1163"/>
                      <a:pt x="3623" y="1166"/>
                      <a:pt x="3620" y="1172"/>
                    </a:cubicBezTo>
                    <a:cubicBezTo>
                      <a:pt x="3619" y="1169"/>
                      <a:pt x="3619" y="1167"/>
                      <a:pt x="3619" y="1167"/>
                    </a:cubicBezTo>
                    <a:cubicBezTo>
                      <a:pt x="3619" y="1167"/>
                      <a:pt x="3602" y="1196"/>
                      <a:pt x="3590" y="1207"/>
                    </a:cubicBezTo>
                    <a:cubicBezTo>
                      <a:pt x="3588" y="1207"/>
                      <a:pt x="3586" y="1204"/>
                      <a:pt x="3587" y="1196"/>
                    </a:cubicBezTo>
                    <a:cubicBezTo>
                      <a:pt x="3589" y="1170"/>
                      <a:pt x="3580" y="1160"/>
                      <a:pt x="3574" y="1146"/>
                    </a:cubicBezTo>
                    <a:cubicBezTo>
                      <a:pt x="3565" y="1146"/>
                      <a:pt x="3565" y="1146"/>
                      <a:pt x="3565" y="1146"/>
                    </a:cubicBezTo>
                    <a:cubicBezTo>
                      <a:pt x="3564" y="1141"/>
                      <a:pt x="3563" y="1136"/>
                      <a:pt x="3563" y="1130"/>
                    </a:cubicBezTo>
                    <a:cubicBezTo>
                      <a:pt x="3563" y="1117"/>
                      <a:pt x="3557" y="1103"/>
                      <a:pt x="3548" y="1091"/>
                    </a:cubicBezTo>
                    <a:cubicBezTo>
                      <a:pt x="3558" y="1091"/>
                      <a:pt x="3558" y="1091"/>
                      <a:pt x="3558" y="1091"/>
                    </a:cubicBezTo>
                    <a:cubicBezTo>
                      <a:pt x="3546" y="1073"/>
                      <a:pt x="3527" y="1059"/>
                      <a:pt x="3507" y="1064"/>
                    </a:cubicBezTo>
                    <a:cubicBezTo>
                      <a:pt x="3475" y="1073"/>
                      <a:pt x="3446" y="1080"/>
                      <a:pt x="3386" y="1067"/>
                    </a:cubicBezTo>
                    <a:cubicBezTo>
                      <a:pt x="3326" y="1055"/>
                      <a:pt x="3302" y="1046"/>
                      <a:pt x="3252" y="1017"/>
                    </a:cubicBezTo>
                    <a:cubicBezTo>
                      <a:pt x="3247" y="1014"/>
                      <a:pt x="3241" y="1011"/>
                      <a:pt x="3236" y="1009"/>
                    </a:cubicBezTo>
                    <a:cubicBezTo>
                      <a:pt x="3217" y="1009"/>
                      <a:pt x="3217" y="1009"/>
                      <a:pt x="3217" y="1009"/>
                    </a:cubicBezTo>
                    <a:cubicBezTo>
                      <a:pt x="3203" y="1005"/>
                      <a:pt x="3192" y="1006"/>
                      <a:pt x="3182" y="1009"/>
                    </a:cubicBezTo>
                    <a:cubicBezTo>
                      <a:pt x="3175" y="1009"/>
                      <a:pt x="3175" y="1009"/>
                      <a:pt x="3175" y="1009"/>
                    </a:cubicBezTo>
                    <a:cubicBezTo>
                      <a:pt x="3171" y="1011"/>
                      <a:pt x="3166" y="1012"/>
                      <a:pt x="3161" y="1013"/>
                    </a:cubicBezTo>
                    <a:cubicBezTo>
                      <a:pt x="3156" y="1014"/>
                      <a:pt x="3153" y="1012"/>
                      <a:pt x="3151" y="1009"/>
                    </a:cubicBezTo>
                    <a:cubicBezTo>
                      <a:pt x="3141" y="1009"/>
                      <a:pt x="3141" y="1009"/>
                      <a:pt x="3141" y="1009"/>
                    </a:cubicBezTo>
                    <a:cubicBezTo>
                      <a:pt x="3133" y="994"/>
                      <a:pt x="3132" y="965"/>
                      <a:pt x="3114" y="954"/>
                    </a:cubicBezTo>
                    <a:cubicBezTo>
                      <a:pt x="3127" y="954"/>
                      <a:pt x="3127" y="954"/>
                      <a:pt x="3127" y="954"/>
                    </a:cubicBezTo>
                    <a:cubicBezTo>
                      <a:pt x="3124" y="951"/>
                      <a:pt x="3120" y="948"/>
                      <a:pt x="3115" y="947"/>
                    </a:cubicBezTo>
                    <a:cubicBezTo>
                      <a:pt x="3083" y="938"/>
                      <a:pt x="3104" y="929"/>
                      <a:pt x="3096" y="875"/>
                    </a:cubicBezTo>
                    <a:cubicBezTo>
                      <a:pt x="3096" y="874"/>
                      <a:pt x="3096" y="873"/>
                      <a:pt x="3096" y="872"/>
                    </a:cubicBezTo>
                    <a:cubicBezTo>
                      <a:pt x="3089" y="872"/>
                      <a:pt x="3089" y="872"/>
                      <a:pt x="3089" y="872"/>
                    </a:cubicBezTo>
                    <a:cubicBezTo>
                      <a:pt x="3083" y="841"/>
                      <a:pt x="3076" y="835"/>
                      <a:pt x="3094" y="817"/>
                    </a:cubicBezTo>
                    <a:cubicBezTo>
                      <a:pt x="3097" y="817"/>
                      <a:pt x="3097" y="817"/>
                      <a:pt x="3097" y="817"/>
                    </a:cubicBezTo>
                    <a:cubicBezTo>
                      <a:pt x="3104" y="808"/>
                      <a:pt x="3119" y="797"/>
                      <a:pt x="3147" y="776"/>
                    </a:cubicBezTo>
                    <a:cubicBezTo>
                      <a:pt x="3169" y="760"/>
                      <a:pt x="3183" y="746"/>
                      <a:pt x="3194" y="735"/>
                    </a:cubicBezTo>
                    <a:cubicBezTo>
                      <a:pt x="3192" y="735"/>
                      <a:pt x="3192" y="735"/>
                      <a:pt x="3192" y="735"/>
                    </a:cubicBezTo>
                    <a:cubicBezTo>
                      <a:pt x="3218" y="708"/>
                      <a:pt x="3226" y="694"/>
                      <a:pt x="3267" y="689"/>
                    </a:cubicBezTo>
                    <a:cubicBezTo>
                      <a:pt x="3327" y="680"/>
                      <a:pt x="3349" y="726"/>
                      <a:pt x="3349" y="705"/>
                    </a:cubicBezTo>
                    <a:cubicBezTo>
                      <a:pt x="3349" y="701"/>
                      <a:pt x="3350" y="691"/>
                      <a:pt x="3351" y="680"/>
                    </a:cubicBezTo>
                    <a:cubicBezTo>
                      <a:pt x="3357" y="680"/>
                      <a:pt x="3357" y="680"/>
                      <a:pt x="3357" y="680"/>
                    </a:cubicBezTo>
                    <a:cubicBezTo>
                      <a:pt x="3360" y="659"/>
                      <a:pt x="3365" y="632"/>
                      <a:pt x="3369" y="615"/>
                    </a:cubicBezTo>
                    <a:cubicBezTo>
                      <a:pt x="3371" y="655"/>
                      <a:pt x="3439" y="660"/>
                      <a:pt x="3408" y="689"/>
                    </a:cubicBezTo>
                    <a:cubicBezTo>
                      <a:pt x="3376" y="718"/>
                      <a:pt x="3394" y="722"/>
                      <a:pt x="3418" y="722"/>
                    </a:cubicBezTo>
                    <a:cubicBezTo>
                      <a:pt x="3443" y="722"/>
                      <a:pt x="3489" y="693"/>
                      <a:pt x="3489" y="693"/>
                    </a:cubicBezTo>
                    <a:cubicBezTo>
                      <a:pt x="3489" y="693"/>
                      <a:pt x="3545" y="664"/>
                      <a:pt x="3559" y="689"/>
                    </a:cubicBezTo>
                    <a:cubicBezTo>
                      <a:pt x="3573" y="714"/>
                      <a:pt x="3573" y="739"/>
                      <a:pt x="3598" y="739"/>
                    </a:cubicBezTo>
                    <a:cubicBezTo>
                      <a:pt x="3621" y="739"/>
                      <a:pt x="3670" y="708"/>
                      <a:pt x="3633" y="680"/>
                    </a:cubicBezTo>
                    <a:cubicBezTo>
                      <a:pt x="3645" y="680"/>
                      <a:pt x="3645" y="680"/>
                      <a:pt x="3645" y="680"/>
                    </a:cubicBezTo>
                    <a:cubicBezTo>
                      <a:pt x="3642" y="677"/>
                      <a:pt x="3640" y="674"/>
                      <a:pt x="3636" y="672"/>
                    </a:cubicBezTo>
                    <a:cubicBezTo>
                      <a:pt x="3590" y="643"/>
                      <a:pt x="3562" y="647"/>
                      <a:pt x="3534" y="614"/>
                    </a:cubicBezTo>
                    <a:cubicBezTo>
                      <a:pt x="3527" y="606"/>
                      <a:pt x="3523" y="601"/>
                      <a:pt x="3519" y="597"/>
                    </a:cubicBezTo>
                    <a:cubicBezTo>
                      <a:pt x="3507" y="597"/>
                      <a:pt x="3507" y="597"/>
                      <a:pt x="3507" y="597"/>
                    </a:cubicBezTo>
                    <a:cubicBezTo>
                      <a:pt x="3503" y="596"/>
                      <a:pt x="3501" y="596"/>
                      <a:pt x="3497" y="597"/>
                    </a:cubicBezTo>
                    <a:cubicBezTo>
                      <a:pt x="3493" y="597"/>
                      <a:pt x="3493" y="597"/>
                      <a:pt x="3493" y="597"/>
                    </a:cubicBezTo>
                    <a:cubicBezTo>
                      <a:pt x="3490" y="599"/>
                      <a:pt x="3486" y="600"/>
                      <a:pt x="3481" y="601"/>
                    </a:cubicBezTo>
                    <a:cubicBezTo>
                      <a:pt x="3464" y="606"/>
                      <a:pt x="3456" y="602"/>
                      <a:pt x="3451" y="597"/>
                    </a:cubicBezTo>
                    <a:cubicBezTo>
                      <a:pt x="3440" y="597"/>
                      <a:pt x="3440" y="597"/>
                      <a:pt x="3440" y="597"/>
                    </a:cubicBezTo>
                    <a:cubicBezTo>
                      <a:pt x="3438" y="595"/>
                      <a:pt x="3435" y="593"/>
                      <a:pt x="3432" y="593"/>
                    </a:cubicBezTo>
                    <a:cubicBezTo>
                      <a:pt x="3422" y="593"/>
                      <a:pt x="3404" y="601"/>
                      <a:pt x="3397" y="585"/>
                    </a:cubicBezTo>
                    <a:cubicBezTo>
                      <a:pt x="3390" y="568"/>
                      <a:pt x="3401" y="564"/>
                      <a:pt x="3436" y="564"/>
                    </a:cubicBezTo>
                    <a:cubicBezTo>
                      <a:pt x="3471" y="564"/>
                      <a:pt x="3513" y="576"/>
                      <a:pt x="3513" y="576"/>
                    </a:cubicBezTo>
                    <a:cubicBezTo>
                      <a:pt x="3513" y="576"/>
                      <a:pt x="3556" y="560"/>
                      <a:pt x="3566" y="556"/>
                    </a:cubicBezTo>
                    <a:cubicBezTo>
                      <a:pt x="3573" y="553"/>
                      <a:pt x="3597" y="549"/>
                      <a:pt x="3612" y="537"/>
                    </a:cubicBezTo>
                    <a:cubicBezTo>
                      <a:pt x="3625" y="529"/>
                      <a:pt x="3634" y="519"/>
                      <a:pt x="3629" y="501"/>
                    </a:cubicBezTo>
                    <a:cubicBezTo>
                      <a:pt x="3621" y="474"/>
                      <a:pt x="3601" y="467"/>
                      <a:pt x="3586" y="460"/>
                    </a:cubicBezTo>
                    <a:cubicBezTo>
                      <a:pt x="3571" y="460"/>
                      <a:pt x="3571" y="460"/>
                      <a:pt x="3571" y="460"/>
                    </a:cubicBezTo>
                    <a:cubicBezTo>
                      <a:pt x="3569" y="459"/>
                      <a:pt x="3567" y="457"/>
                      <a:pt x="3566" y="456"/>
                    </a:cubicBezTo>
                    <a:cubicBezTo>
                      <a:pt x="3556" y="443"/>
                      <a:pt x="3587" y="427"/>
                      <a:pt x="3605" y="418"/>
                    </a:cubicBezTo>
                    <a:cubicBezTo>
                      <a:pt x="3622" y="410"/>
                      <a:pt x="3672" y="418"/>
                      <a:pt x="3672" y="418"/>
                    </a:cubicBezTo>
                    <a:cubicBezTo>
                      <a:pt x="3672" y="418"/>
                      <a:pt x="3703" y="422"/>
                      <a:pt x="3703" y="406"/>
                    </a:cubicBezTo>
                    <a:cubicBezTo>
                      <a:pt x="3703" y="406"/>
                      <a:pt x="3703" y="405"/>
                      <a:pt x="3703" y="405"/>
                    </a:cubicBezTo>
                    <a:cubicBezTo>
                      <a:pt x="3709" y="405"/>
                      <a:pt x="3709" y="405"/>
                      <a:pt x="3709" y="405"/>
                    </a:cubicBezTo>
                    <a:cubicBezTo>
                      <a:pt x="3709" y="404"/>
                      <a:pt x="3710" y="403"/>
                      <a:pt x="3710" y="402"/>
                    </a:cubicBezTo>
                    <a:cubicBezTo>
                      <a:pt x="3710" y="393"/>
                      <a:pt x="3708" y="383"/>
                      <a:pt x="3709" y="377"/>
                    </a:cubicBezTo>
                    <a:cubicBezTo>
                      <a:pt x="3711" y="378"/>
                      <a:pt x="3714" y="379"/>
                      <a:pt x="3718" y="381"/>
                    </a:cubicBezTo>
                    <a:cubicBezTo>
                      <a:pt x="3739" y="393"/>
                      <a:pt x="3718" y="431"/>
                      <a:pt x="3749" y="422"/>
                    </a:cubicBezTo>
                    <a:cubicBezTo>
                      <a:pt x="3781" y="414"/>
                      <a:pt x="3788" y="422"/>
                      <a:pt x="3806" y="435"/>
                    </a:cubicBezTo>
                    <a:cubicBezTo>
                      <a:pt x="3822" y="446"/>
                      <a:pt x="3805" y="490"/>
                      <a:pt x="3789" y="503"/>
                    </a:cubicBezTo>
                    <a:cubicBezTo>
                      <a:pt x="3783" y="505"/>
                      <a:pt x="3778" y="508"/>
                      <a:pt x="3773" y="512"/>
                    </a:cubicBezTo>
                    <a:cubicBezTo>
                      <a:pt x="3758" y="520"/>
                      <a:pt x="3747" y="531"/>
                      <a:pt x="3777" y="535"/>
                    </a:cubicBezTo>
                    <a:cubicBezTo>
                      <a:pt x="3816" y="539"/>
                      <a:pt x="3844" y="539"/>
                      <a:pt x="3844" y="539"/>
                    </a:cubicBezTo>
                    <a:cubicBezTo>
                      <a:pt x="3844" y="539"/>
                      <a:pt x="3846" y="537"/>
                      <a:pt x="3848" y="535"/>
                    </a:cubicBezTo>
                    <a:cubicBezTo>
                      <a:pt x="3850" y="535"/>
                      <a:pt x="3851" y="535"/>
                      <a:pt x="3851" y="535"/>
                    </a:cubicBezTo>
                    <a:cubicBezTo>
                      <a:pt x="3851" y="535"/>
                      <a:pt x="3875" y="506"/>
                      <a:pt x="3886" y="481"/>
                    </a:cubicBezTo>
                    <a:cubicBezTo>
                      <a:pt x="3888" y="477"/>
                      <a:pt x="3889" y="475"/>
                      <a:pt x="3891" y="472"/>
                    </a:cubicBezTo>
                    <a:cubicBezTo>
                      <a:pt x="3901" y="470"/>
                      <a:pt x="3912" y="479"/>
                      <a:pt x="3922" y="485"/>
                    </a:cubicBezTo>
                    <a:cubicBezTo>
                      <a:pt x="3933" y="492"/>
                      <a:pt x="3970" y="501"/>
                      <a:pt x="3957" y="513"/>
                    </a:cubicBezTo>
                    <a:cubicBezTo>
                      <a:pt x="3954" y="515"/>
                      <a:pt x="3951" y="516"/>
                      <a:pt x="3946" y="518"/>
                    </a:cubicBezTo>
                    <a:cubicBezTo>
                      <a:pt x="3930" y="524"/>
                      <a:pt x="3918" y="529"/>
                      <a:pt x="3909" y="536"/>
                    </a:cubicBezTo>
                    <a:cubicBezTo>
                      <a:pt x="3909" y="536"/>
                      <a:pt x="3909" y="536"/>
                      <a:pt x="3909" y="536"/>
                    </a:cubicBezTo>
                    <a:cubicBezTo>
                      <a:pt x="3909" y="536"/>
                      <a:pt x="3908" y="536"/>
                      <a:pt x="3908" y="536"/>
                    </a:cubicBezTo>
                    <a:cubicBezTo>
                      <a:pt x="3885" y="550"/>
                      <a:pt x="3877" y="565"/>
                      <a:pt x="3869" y="581"/>
                    </a:cubicBezTo>
                    <a:cubicBezTo>
                      <a:pt x="3865" y="588"/>
                      <a:pt x="3862" y="594"/>
                      <a:pt x="3858" y="599"/>
                    </a:cubicBezTo>
                    <a:cubicBezTo>
                      <a:pt x="3850" y="603"/>
                      <a:pt x="3838" y="603"/>
                      <a:pt x="3816" y="597"/>
                    </a:cubicBezTo>
                    <a:cubicBezTo>
                      <a:pt x="3789" y="597"/>
                      <a:pt x="3789" y="597"/>
                      <a:pt x="3789" y="597"/>
                    </a:cubicBezTo>
                    <a:cubicBezTo>
                      <a:pt x="3773" y="594"/>
                      <a:pt x="3759" y="594"/>
                      <a:pt x="3750" y="597"/>
                    </a:cubicBezTo>
                    <a:cubicBezTo>
                      <a:pt x="3745" y="597"/>
                      <a:pt x="3745" y="597"/>
                      <a:pt x="3745" y="597"/>
                    </a:cubicBezTo>
                    <a:cubicBezTo>
                      <a:pt x="3744" y="598"/>
                      <a:pt x="3744" y="599"/>
                      <a:pt x="3743" y="600"/>
                    </a:cubicBezTo>
                    <a:cubicBezTo>
                      <a:pt x="3737" y="603"/>
                      <a:pt x="3731" y="607"/>
                      <a:pt x="3728" y="614"/>
                    </a:cubicBezTo>
                    <a:cubicBezTo>
                      <a:pt x="3718" y="635"/>
                      <a:pt x="3725" y="701"/>
                      <a:pt x="3742" y="693"/>
                    </a:cubicBezTo>
                    <a:cubicBezTo>
                      <a:pt x="3760" y="685"/>
                      <a:pt x="3777" y="685"/>
                      <a:pt x="3799" y="676"/>
                    </a:cubicBezTo>
                    <a:cubicBezTo>
                      <a:pt x="3820" y="668"/>
                      <a:pt x="3904" y="685"/>
                      <a:pt x="3925" y="680"/>
                    </a:cubicBezTo>
                    <a:cubicBezTo>
                      <a:pt x="3946" y="676"/>
                      <a:pt x="3981" y="722"/>
                      <a:pt x="3992" y="714"/>
                    </a:cubicBezTo>
                    <a:cubicBezTo>
                      <a:pt x="4003" y="705"/>
                      <a:pt x="4024" y="730"/>
                      <a:pt x="4045" y="747"/>
                    </a:cubicBezTo>
                    <a:cubicBezTo>
                      <a:pt x="4052" y="753"/>
                      <a:pt x="4056" y="750"/>
                      <a:pt x="4059" y="746"/>
                    </a:cubicBezTo>
                    <a:cubicBezTo>
                      <a:pt x="4064" y="745"/>
                      <a:pt x="4067" y="740"/>
                      <a:pt x="4071" y="735"/>
                    </a:cubicBezTo>
                    <a:cubicBezTo>
                      <a:pt x="4069" y="735"/>
                      <a:pt x="4069" y="735"/>
                      <a:pt x="4069" y="735"/>
                    </a:cubicBezTo>
                    <a:cubicBezTo>
                      <a:pt x="4075" y="730"/>
                      <a:pt x="4083" y="730"/>
                      <a:pt x="4098" y="743"/>
                    </a:cubicBezTo>
                    <a:cubicBezTo>
                      <a:pt x="4136" y="776"/>
                      <a:pt x="4115" y="776"/>
                      <a:pt x="4136" y="776"/>
                    </a:cubicBezTo>
                    <a:cubicBezTo>
                      <a:pt x="4158" y="776"/>
                      <a:pt x="4203" y="780"/>
                      <a:pt x="4203" y="780"/>
                    </a:cubicBezTo>
                    <a:cubicBezTo>
                      <a:pt x="4203" y="780"/>
                      <a:pt x="4204" y="778"/>
                      <a:pt x="4204" y="775"/>
                    </a:cubicBezTo>
                    <a:cubicBezTo>
                      <a:pt x="4208" y="776"/>
                      <a:pt x="4210" y="776"/>
                      <a:pt x="4210" y="776"/>
                    </a:cubicBezTo>
                    <a:cubicBezTo>
                      <a:pt x="4210" y="776"/>
                      <a:pt x="4212" y="758"/>
                      <a:pt x="4223" y="748"/>
                    </a:cubicBezTo>
                    <a:cubicBezTo>
                      <a:pt x="4228" y="746"/>
                      <a:pt x="4234" y="745"/>
                      <a:pt x="4242" y="747"/>
                    </a:cubicBezTo>
                    <a:cubicBezTo>
                      <a:pt x="4274" y="754"/>
                      <a:pt x="4303" y="792"/>
                      <a:pt x="4305" y="774"/>
                    </a:cubicBezTo>
                    <a:cubicBezTo>
                      <a:pt x="4310" y="776"/>
                      <a:pt x="4313" y="774"/>
                      <a:pt x="4312" y="763"/>
                    </a:cubicBezTo>
                    <a:cubicBezTo>
                      <a:pt x="4311" y="753"/>
                      <a:pt x="4311" y="744"/>
                      <a:pt x="4310" y="735"/>
                    </a:cubicBezTo>
                    <a:cubicBezTo>
                      <a:pt x="4304" y="735"/>
                      <a:pt x="4304" y="735"/>
                      <a:pt x="4304" y="735"/>
                    </a:cubicBezTo>
                    <a:cubicBezTo>
                      <a:pt x="4302" y="716"/>
                      <a:pt x="4299" y="700"/>
                      <a:pt x="4281" y="685"/>
                    </a:cubicBezTo>
                    <a:cubicBezTo>
                      <a:pt x="4279" y="683"/>
                      <a:pt x="4277" y="681"/>
                      <a:pt x="4275" y="680"/>
                    </a:cubicBezTo>
                    <a:cubicBezTo>
                      <a:pt x="4287" y="680"/>
                      <a:pt x="4287" y="680"/>
                      <a:pt x="4287" y="680"/>
                    </a:cubicBezTo>
                    <a:cubicBezTo>
                      <a:pt x="4258" y="655"/>
                      <a:pt x="4213" y="639"/>
                      <a:pt x="4206" y="626"/>
                    </a:cubicBezTo>
                    <a:cubicBezTo>
                      <a:pt x="4201" y="617"/>
                      <a:pt x="4196" y="606"/>
                      <a:pt x="4198" y="597"/>
                    </a:cubicBezTo>
                    <a:cubicBezTo>
                      <a:pt x="4194" y="597"/>
                      <a:pt x="4194" y="597"/>
                      <a:pt x="4194" y="597"/>
                    </a:cubicBezTo>
                    <a:cubicBezTo>
                      <a:pt x="4194" y="596"/>
                      <a:pt x="4195" y="594"/>
                      <a:pt x="4196" y="593"/>
                    </a:cubicBezTo>
                    <a:cubicBezTo>
                      <a:pt x="4207" y="585"/>
                      <a:pt x="4256" y="597"/>
                      <a:pt x="4284" y="618"/>
                    </a:cubicBezTo>
                    <a:cubicBezTo>
                      <a:pt x="4313" y="639"/>
                      <a:pt x="4337" y="660"/>
                      <a:pt x="4358" y="643"/>
                    </a:cubicBezTo>
                    <a:cubicBezTo>
                      <a:pt x="4360" y="642"/>
                      <a:pt x="4361" y="641"/>
                      <a:pt x="4363" y="640"/>
                    </a:cubicBezTo>
                    <a:cubicBezTo>
                      <a:pt x="4364" y="639"/>
                      <a:pt x="4364" y="639"/>
                      <a:pt x="4365" y="639"/>
                    </a:cubicBezTo>
                    <a:cubicBezTo>
                      <a:pt x="4369" y="636"/>
                      <a:pt x="4373" y="633"/>
                      <a:pt x="4377" y="631"/>
                    </a:cubicBezTo>
                    <a:cubicBezTo>
                      <a:pt x="4387" y="624"/>
                      <a:pt x="4398" y="619"/>
                      <a:pt x="4405" y="613"/>
                    </a:cubicBezTo>
                    <a:cubicBezTo>
                      <a:pt x="4412" y="609"/>
                      <a:pt x="4418" y="606"/>
                      <a:pt x="4421" y="601"/>
                    </a:cubicBezTo>
                    <a:cubicBezTo>
                      <a:pt x="4422" y="600"/>
                      <a:pt x="4423" y="599"/>
                      <a:pt x="4424" y="597"/>
                    </a:cubicBezTo>
                    <a:cubicBezTo>
                      <a:pt x="4421" y="597"/>
                      <a:pt x="4421" y="597"/>
                      <a:pt x="4421" y="597"/>
                    </a:cubicBezTo>
                    <a:cubicBezTo>
                      <a:pt x="4433" y="581"/>
                      <a:pt x="4450" y="556"/>
                      <a:pt x="4450" y="556"/>
                    </a:cubicBezTo>
                    <a:cubicBezTo>
                      <a:pt x="4450" y="556"/>
                      <a:pt x="4417" y="550"/>
                      <a:pt x="4386" y="542"/>
                    </a:cubicBezTo>
                    <a:cubicBezTo>
                      <a:pt x="4410" y="542"/>
                      <a:pt x="4410" y="542"/>
                      <a:pt x="4410" y="542"/>
                    </a:cubicBezTo>
                    <a:cubicBezTo>
                      <a:pt x="4380" y="536"/>
                      <a:pt x="4344" y="525"/>
                      <a:pt x="4337" y="514"/>
                    </a:cubicBezTo>
                    <a:cubicBezTo>
                      <a:pt x="4323" y="493"/>
                      <a:pt x="4273" y="464"/>
                      <a:pt x="4259" y="464"/>
                    </a:cubicBezTo>
                    <a:cubicBezTo>
                      <a:pt x="4246" y="464"/>
                      <a:pt x="4213" y="488"/>
                      <a:pt x="4197" y="460"/>
                    </a:cubicBezTo>
                    <a:cubicBezTo>
                      <a:pt x="4188" y="460"/>
                      <a:pt x="4188" y="460"/>
                      <a:pt x="4188" y="460"/>
                    </a:cubicBezTo>
                    <a:cubicBezTo>
                      <a:pt x="4187" y="459"/>
                      <a:pt x="4186" y="458"/>
                      <a:pt x="4186" y="456"/>
                    </a:cubicBezTo>
                    <a:cubicBezTo>
                      <a:pt x="4180" y="439"/>
                      <a:pt x="4177" y="421"/>
                      <a:pt x="4174" y="405"/>
                    </a:cubicBezTo>
                    <a:cubicBezTo>
                      <a:pt x="4181" y="405"/>
                      <a:pt x="4181" y="405"/>
                      <a:pt x="4181" y="405"/>
                    </a:cubicBezTo>
                    <a:cubicBezTo>
                      <a:pt x="4176" y="380"/>
                      <a:pt x="4173" y="358"/>
                      <a:pt x="4164" y="356"/>
                    </a:cubicBezTo>
                    <a:cubicBezTo>
                      <a:pt x="4153" y="352"/>
                      <a:pt x="4056" y="336"/>
                      <a:pt x="4007" y="323"/>
                    </a:cubicBezTo>
                    <a:cubicBezTo>
                      <a:pt x="3985" y="323"/>
                      <a:pt x="3985" y="323"/>
                      <a:pt x="3985" y="323"/>
                    </a:cubicBezTo>
                    <a:cubicBezTo>
                      <a:pt x="3981" y="321"/>
                      <a:pt x="3977" y="320"/>
                      <a:pt x="3975" y="318"/>
                    </a:cubicBezTo>
                    <a:cubicBezTo>
                      <a:pt x="3957" y="308"/>
                      <a:pt x="3897" y="287"/>
                      <a:pt x="3859" y="268"/>
                    </a:cubicBezTo>
                    <a:cubicBezTo>
                      <a:pt x="3874" y="268"/>
                      <a:pt x="3874" y="268"/>
                      <a:pt x="3874" y="268"/>
                    </a:cubicBezTo>
                    <a:cubicBezTo>
                      <a:pt x="3862" y="262"/>
                      <a:pt x="3851" y="257"/>
                      <a:pt x="3844" y="252"/>
                    </a:cubicBezTo>
                    <a:cubicBezTo>
                      <a:pt x="3812" y="231"/>
                      <a:pt x="3766" y="202"/>
                      <a:pt x="3738" y="202"/>
                    </a:cubicBezTo>
                    <a:cubicBezTo>
                      <a:pt x="3710" y="202"/>
                      <a:pt x="3594" y="219"/>
                      <a:pt x="3573" y="214"/>
                    </a:cubicBezTo>
                    <a:cubicBezTo>
                      <a:pt x="3552" y="210"/>
                      <a:pt x="3488" y="223"/>
                      <a:pt x="3464" y="227"/>
                    </a:cubicBezTo>
                    <a:cubicBezTo>
                      <a:pt x="3460" y="227"/>
                      <a:pt x="3459" y="229"/>
                      <a:pt x="3458" y="231"/>
                    </a:cubicBezTo>
                    <a:cubicBezTo>
                      <a:pt x="3458" y="231"/>
                      <a:pt x="3457" y="231"/>
                      <a:pt x="3457" y="231"/>
                    </a:cubicBezTo>
                    <a:cubicBezTo>
                      <a:pt x="3432" y="235"/>
                      <a:pt x="3489" y="289"/>
                      <a:pt x="3436" y="302"/>
                    </a:cubicBezTo>
                    <a:cubicBezTo>
                      <a:pt x="3386" y="314"/>
                      <a:pt x="3390" y="321"/>
                      <a:pt x="3399" y="268"/>
                    </a:cubicBezTo>
                    <a:cubicBezTo>
                      <a:pt x="3405" y="268"/>
                      <a:pt x="3405" y="268"/>
                      <a:pt x="3405" y="268"/>
                    </a:cubicBezTo>
                    <a:cubicBezTo>
                      <a:pt x="3406" y="264"/>
                      <a:pt x="3406" y="261"/>
                      <a:pt x="3407" y="256"/>
                    </a:cubicBezTo>
                    <a:cubicBezTo>
                      <a:pt x="3418" y="194"/>
                      <a:pt x="3372" y="177"/>
                      <a:pt x="3326" y="202"/>
                    </a:cubicBezTo>
                    <a:cubicBezTo>
                      <a:pt x="3298" y="217"/>
                      <a:pt x="3261" y="229"/>
                      <a:pt x="3239" y="243"/>
                    </a:cubicBezTo>
                    <a:cubicBezTo>
                      <a:pt x="3221" y="253"/>
                      <a:pt x="3210" y="264"/>
                      <a:pt x="3218" y="277"/>
                    </a:cubicBezTo>
                    <a:cubicBezTo>
                      <a:pt x="3235" y="306"/>
                      <a:pt x="3214" y="327"/>
                      <a:pt x="3249" y="356"/>
                    </a:cubicBezTo>
                    <a:cubicBezTo>
                      <a:pt x="3284" y="385"/>
                      <a:pt x="3299" y="393"/>
                      <a:pt x="3344" y="389"/>
                    </a:cubicBezTo>
                    <a:cubicBezTo>
                      <a:pt x="3390" y="385"/>
                      <a:pt x="3436" y="398"/>
                      <a:pt x="3436" y="398"/>
                    </a:cubicBezTo>
                    <a:cubicBezTo>
                      <a:pt x="3436" y="398"/>
                      <a:pt x="3436" y="447"/>
                      <a:pt x="3418" y="456"/>
                    </a:cubicBezTo>
                    <a:cubicBezTo>
                      <a:pt x="3415" y="458"/>
                      <a:pt x="3411" y="459"/>
                      <a:pt x="3406" y="460"/>
                    </a:cubicBezTo>
                    <a:cubicBezTo>
                      <a:pt x="3400" y="460"/>
                      <a:pt x="3400" y="460"/>
                      <a:pt x="3400" y="460"/>
                    </a:cubicBezTo>
                    <a:cubicBezTo>
                      <a:pt x="3393" y="462"/>
                      <a:pt x="3387" y="465"/>
                      <a:pt x="3381" y="470"/>
                    </a:cubicBezTo>
                    <a:cubicBezTo>
                      <a:pt x="3374" y="474"/>
                      <a:pt x="3368" y="480"/>
                      <a:pt x="3365" y="489"/>
                    </a:cubicBezTo>
                    <a:cubicBezTo>
                      <a:pt x="3363" y="498"/>
                      <a:pt x="3357" y="505"/>
                      <a:pt x="3350" y="510"/>
                    </a:cubicBezTo>
                    <a:cubicBezTo>
                      <a:pt x="3340" y="516"/>
                      <a:pt x="3330" y="516"/>
                      <a:pt x="3330" y="510"/>
                    </a:cubicBezTo>
                    <a:cubicBezTo>
                      <a:pt x="3330" y="501"/>
                      <a:pt x="3338" y="480"/>
                      <a:pt x="3335" y="460"/>
                    </a:cubicBezTo>
                    <a:cubicBezTo>
                      <a:pt x="3328" y="460"/>
                      <a:pt x="3328" y="460"/>
                      <a:pt x="3328" y="460"/>
                    </a:cubicBezTo>
                    <a:cubicBezTo>
                      <a:pt x="3326" y="452"/>
                      <a:pt x="3323" y="445"/>
                      <a:pt x="3316" y="439"/>
                    </a:cubicBezTo>
                    <a:cubicBezTo>
                      <a:pt x="3292" y="418"/>
                      <a:pt x="3284" y="414"/>
                      <a:pt x="3256" y="435"/>
                    </a:cubicBezTo>
                    <a:cubicBezTo>
                      <a:pt x="3228" y="456"/>
                      <a:pt x="3225" y="464"/>
                      <a:pt x="3211" y="431"/>
                    </a:cubicBezTo>
                    <a:cubicBezTo>
                      <a:pt x="3207" y="422"/>
                      <a:pt x="3201" y="413"/>
                      <a:pt x="3194" y="405"/>
                    </a:cubicBezTo>
                    <a:cubicBezTo>
                      <a:pt x="3204" y="405"/>
                      <a:pt x="3204" y="405"/>
                      <a:pt x="3204" y="405"/>
                    </a:cubicBezTo>
                    <a:cubicBezTo>
                      <a:pt x="3186" y="382"/>
                      <a:pt x="3161" y="364"/>
                      <a:pt x="3161" y="364"/>
                    </a:cubicBezTo>
                    <a:cubicBezTo>
                      <a:pt x="3161" y="364"/>
                      <a:pt x="3146" y="343"/>
                      <a:pt x="3130" y="323"/>
                    </a:cubicBezTo>
                    <a:cubicBezTo>
                      <a:pt x="3120" y="323"/>
                      <a:pt x="3120" y="323"/>
                      <a:pt x="3120" y="323"/>
                    </a:cubicBezTo>
                    <a:cubicBezTo>
                      <a:pt x="3115" y="317"/>
                      <a:pt x="3110" y="311"/>
                      <a:pt x="3105" y="306"/>
                    </a:cubicBezTo>
                    <a:cubicBezTo>
                      <a:pt x="3084" y="285"/>
                      <a:pt x="3045" y="289"/>
                      <a:pt x="3042" y="310"/>
                    </a:cubicBezTo>
                    <a:cubicBezTo>
                      <a:pt x="3038" y="331"/>
                      <a:pt x="3049" y="352"/>
                      <a:pt x="3063" y="389"/>
                    </a:cubicBezTo>
                    <a:cubicBezTo>
                      <a:pt x="3074" y="420"/>
                      <a:pt x="3080" y="458"/>
                      <a:pt x="3068" y="472"/>
                    </a:cubicBezTo>
                    <a:cubicBezTo>
                      <a:pt x="3067" y="473"/>
                      <a:pt x="3066" y="474"/>
                      <a:pt x="3065" y="474"/>
                    </a:cubicBezTo>
                    <a:cubicBezTo>
                      <a:pt x="3059" y="475"/>
                      <a:pt x="3055" y="477"/>
                      <a:pt x="3051" y="480"/>
                    </a:cubicBezTo>
                    <a:cubicBezTo>
                      <a:pt x="3038" y="487"/>
                      <a:pt x="3035" y="502"/>
                      <a:pt x="3024" y="512"/>
                    </a:cubicBezTo>
                    <a:cubicBezTo>
                      <a:pt x="3023" y="513"/>
                      <a:pt x="3022" y="513"/>
                      <a:pt x="3020" y="514"/>
                    </a:cubicBezTo>
                    <a:cubicBezTo>
                      <a:pt x="2995" y="522"/>
                      <a:pt x="2985" y="501"/>
                      <a:pt x="2985" y="468"/>
                    </a:cubicBezTo>
                    <a:cubicBezTo>
                      <a:pt x="2985" y="465"/>
                      <a:pt x="2984" y="463"/>
                      <a:pt x="2984" y="460"/>
                    </a:cubicBezTo>
                    <a:cubicBezTo>
                      <a:pt x="2977" y="460"/>
                      <a:pt x="2977" y="460"/>
                      <a:pt x="2977" y="460"/>
                    </a:cubicBezTo>
                    <a:cubicBezTo>
                      <a:pt x="2976" y="437"/>
                      <a:pt x="2972" y="418"/>
                      <a:pt x="2973" y="405"/>
                    </a:cubicBezTo>
                    <a:cubicBezTo>
                      <a:pt x="2979" y="405"/>
                      <a:pt x="2979" y="405"/>
                      <a:pt x="2979" y="405"/>
                    </a:cubicBezTo>
                    <a:cubicBezTo>
                      <a:pt x="2979" y="400"/>
                      <a:pt x="2980" y="396"/>
                      <a:pt x="2981" y="393"/>
                    </a:cubicBezTo>
                    <a:cubicBezTo>
                      <a:pt x="2988" y="381"/>
                      <a:pt x="2953" y="402"/>
                      <a:pt x="2918" y="393"/>
                    </a:cubicBezTo>
                    <a:cubicBezTo>
                      <a:pt x="2901" y="389"/>
                      <a:pt x="2886" y="393"/>
                      <a:pt x="2878" y="400"/>
                    </a:cubicBezTo>
                    <a:cubicBezTo>
                      <a:pt x="2864" y="406"/>
                      <a:pt x="2861" y="419"/>
                      <a:pt x="2883" y="427"/>
                    </a:cubicBezTo>
                    <a:cubicBezTo>
                      <a:pt x="2914" y="438"/>
                      <a:pt x="2923" y="477"/>
                      <a:pt x="2904" y="495"/>
                    </a:cubicBezTo>
                    <a:cubicBezTo>
                      <a:pt x="2903" y="496"/>
                      <a:pt x="2902" y="497"/>
                      <a:pt x="2900" y="497"/>
                    </a:cubicBezTo>
                    <a:cubicBezTo>
                      <a:pt x="2869" y="510"/>
                      <a:pt x="2749" y="497"/>
                      <a:pt x="2710" y="497"/>
                    </a:cubicBezTo>
                    <a:cubicBezTo>
                      <a:pt x="2671" y="497"/>
                      <a:pt x="2615" y="510"/>
                      <a:pt x="2605" y="485"/>
                    </a:cubicBezTo>
                    <a:cubicBezTo>
                      <a:pt x="2600" y="475"/>
                      <a:pt x="2604" y="467"/>
                      <a:pt x="2612" y="460"/>
                    </a:cubicBezTo>
                    <a:cubicBezTo>
                      <a:pt x="2611" y="460"/>
                      <a:pt x="2611" y="460"/>
                      <a:pt x="2611" y="460"/>
                    </a:cubicBezTo>
                    <a:cubicBezTo>
                      <a:pt x="2624" y="452"/>
                      <a:pt x="2641" y="447"/>
                      <a:pt x="2654" y="447"/>
                    </a:cubicBezTo>
                    <a:cubicBezTo>
                      <a:pt x="2679" y="447"/>
                      <a:pt x="2753" y="452"/>
                      <a:pt x="2781" y="406"/>
                    </a:cubicBezTo>
                    <a:cubicBezTo>
                      <a:pt x="2781" y="406"/>
                      <a:pt x="2781" y="405"/>
                      <a:pt x="2781" y="405"/>
                    </a:cubicBezTo>
                    <a:cubicBezTo>
                      <a:pt x="2785" y="405"/>
                      <a:pt x="2785" y="405"/>
                      <a:pt x="2785" y="405"/>
                    </a:cubicBezTo>
                    <a:cubicBezTo>
                      <a:pt x="2785" y="404"/>
                      <a:pt x="2787" y="403"/>
                      <a:pt x="2788" y="402"/>
                    </a:cubicBezTo>
                    <a:cubicBezTo>
                      <a:pt x="2816" y="356"/>
                      <a:pt x="2752" y="348"/>
                      <a:pt x="2724" y="348"/>
                    </a:cubicBezTo>
                    <a:cubicBezTo>
                      <a:pt x="2704" y="348"/>
                      <a:pt x="2687" y="341"/>
                      <a:pt x="2667" y="323"/>
                    </a:cubicBezTo>
                    <a:cubicBezTo>
                      <a:pt x="2656" y="323"/>
                      <a:pt x="2656" y="323"/>
                      <a:pt x="2656" y="323"/>
                    </a:cubicBezTo>
                    <a:cubicBezTo>
                      <a:pt x="2650" y="317"/>
                      <a:pt x="2644" y="310"/>
                      <a:pt x="2637" y="302"/>
                    </a:cubicBezTo>
                    <a:cubicBezTo>
                      <a:pt x="2626" y="289"/>
                      <a:pt x="2625" y="278"/>
                      <a:pt x="2628" y="268"/>
                    </a:cubicBezTo>
                    <a:cubicBezTo>
                      <a:pt x="2634" y="268"/>
                      <a:pt x="2634" y="268"/>
                      <a:pt x="2634" y="268"/>
                    </a:cubicBezTo>
                    <a:cubicBezTo>
                      <a:pt x="2638" y="246"/>
                      <a:pt x="2662" y="230"/>
                      <a:pt x="2657" y="219"/>
                    </a:cubicBezTo>
                    <a:cubicBezTo>
                      <a:pt x="2650" y="202"/>
                      <a:pt x="2615" y="214"/>
                      <a:pt x="2583" y="214"/>
                    </a:cubicBezTo>
                    <a:cubicBezTo>
                      <a:pt x="2566" y="214"/>
                      <a:pt x="2544" y="206"/>
                      <a:pt x="2527" y="204"/>
                    </a:cubicBezTo>
                    <a:cubicBezTo>
                      <a:pt x="2541" y="204"/>
                      <a:pt x="2552" y="203"/>
                      <a:pt x="2556" y="197"/>
                    </a:cubicBezTo>
                    <a:cubicBezTo>
                      <a:pt x="2560" y="196"/>
                      <a:pt x="2562" y="195"/>
                      <a:pt x="2563" y="192"/>
                    </a:cubicBezTo>
                    <a:cubicBezTo>
                      <a:pt x="2565" y="190"/>
                      <a:pt x="2567" y="188"/>
                      <a:pt x="2568" y="186"/>
                    </a:cubicBezTo>
                    <a:cubicBezTo>
                      <a:pt x="2565" y="186"/>
                      <a:pt x="2565" y="186"/>
                      <a:pt x="2565" y="186"/>
                    </a:cubicBezTo>
                    <a:cubicBezTo>
                      <a:pt x="2574" y="177"/>
                      <a:pt x="2586" y="173"/>
                      <a:pt x="2587" y="160"/>
                    </a:cubicBezTo>
                    <a:cubicBezTo>
                      <a:pt x="2588" y="154"/>
                      <a:pt x="2591" y="143"/>
                      <a:pt x="2593" y="131"/>
                    </a:cubicBezTo>
                    <a:cubicBezTo>
                      <a:pt x="2599" y="131"/>
                      <a:pt x="2599" y="131"/>
                      <a:pt x="2599" y="131"/>
                    </a:cubicBezTo>
                    <a:cubicBezTo>
                      <a:pt x="2603" y="110"/>
                      <a:pt x="2608" y="87"/>
                      <a:pt x="2608" y="87"/>
                    </a:cubicBezTo>
                    <a:cubicBezTo>
                      <a:pt x="2608" y="87"/>
                      <a:pt x="2594" y="56"/>
                      <a:pt x="2570" y="70"/>
                    </a:cubicBezTo>
                    <a:cubicBezTo>
                      <a:pt x="2547" y="84"/>
                      <a:pt x="2540" y="92"/>
                      <a:pt x="2519" y="87"/>
                    </a:cubicBezTo>
                    <a:cubicBezTo>
                      <a:pt x="2503" y="83"/>
                      <a:pt x="2499" y="58"/>
                      <a:pt x="2483" y="48"/>
                    </a:cubicBezTo>
                    <a:cubicBezTo>
                      <a:pt x="2450" y="48"/>
                      <a:pt x="2450" y="48"/>
                      <a:pt x="2450" y="48"/>
                    </a:cubicBezTo>
                    <a:cubicBezTo>
                      <a:pt x="2444" y="51"/>
                      <a:pt x="2439" y="53"/>
                      <a:pt x="2434" y="57"/>
                    </a:cubicBezTo>
                    <a:cubicBezTo>
                      <a:pt x="2413" y="68"/>
                      <a:pt x="2407" y="85"/>
                      <a:pt x="2397" y="94"/>
                    </a:cubicBezTo>
                    <a:cubicBezTo>
                      <a:pt x="2396" y="95"/>
                      <a:pt x="2394" y="96"/>
                      <a:pt x="2392" y="98"/>
                    </a:cubicBezTo>
                    <a:cubicBezTo>
                      <a:pt x="2379" y="104"/>
                      <a:pt x="2364" y="107"/>
                      <a:pt x="2357" y="104"/>
                    </a:cubicBezTo>
                    <a:cubicBezTo>
                      <a:pt x="2348" y="98"/>
                      <a:pt x="2294" y="62"/>
                      <a:pt x="2294" y="62"/>
                    </a:cubicBezTo>
                    <a:cubicBezTo>
                      <a:pt x="2294" y="62"/>
                      <a:pt x="2221" y="58"/>
                      <a:pt x="2190" y="48"/>
                    </a:cubicBezTo>
                    <a:cubicBezTo>
                      <a:pt x="2174" y="48"/>
                      <a:pt x="2174" y="48"/>
                      <a:pt x="2174" y="48"/>
                    </a:cubicBezTo>
                    <a:cubicBezTo>
                      <a:pt x="2172" y="47"/>
                      <a:pt x="2170" y="46"/>
                      <a:pt x="2170" y="44"/>
                    </a:cubicBezTo>
                    <a:cubicBezTo>
                      <a:pt x="2165" y="27"/>
                      <a:pt x="2146" y="0"/>
                      <a:pt x="2094" y="5"/>
                    </a:cubicBezTo>
                    <a:cubicBezTo>
                      <a:pt x="2043" y="11"/>
                      <a:pt x="1954" y="47"/>
                      <a:pt x="1940" y="47"/>
                    </a:cubicBezTo>
                    <a:cubicBezTo>
                      <a:pt x="1929" y="47"/>
                      <a:pt x="1945" y="67"/>
                      <a:pt x="1943" y="76"/>
                    </a:cubicBezTo>
                    <a:cubicBezTo>
                      <a:pt x="1929" y="76"/>
                      <a:pt x="1913" y="74"/>
                      <a:pt x="1903" y="84"/>
                    </a:cubicBezTo>
                    <a:cubicBezTo>
                      <a:pt x="1896" y="87"/>
                      <a:pt x="1891" y="92"/>
                      <a:pt x="1888" y="102"/>
                    </a:cubicBezTo>
                    <a:cubicBezTo>
                      <a:pt x="1883" y="119"/>
                      <a:pt x="1909" y="119"/>
                      <a:pt x="1940" y="119"/>
                    </a:cubicBezTo>
                    <a:cubicBezTo>
                      <a:pt x="1970" y="119"/>
                      <a:pt x="2019" y="119"/>
                      <a:pt x="2034" y="111"/>
                    </a:cubicBezTo>
                    <a:cubicBezTo>
                      <a:pt x="2048" y="102"/>
                      <a:pt x="2118" y="83"/>
                      <a:pt x="2116" y="108"/>
                    </a:cubicBezTo>
                    <a:cubicBezTo>
                      <a:pt x="2113" y="133"/>
                      <a:pt x="2144" y="172"/>
                      <a:pt x="2160" y="166"/>
                    </a:cubicBezTo>
                    <a:cubicBezTo>
                      <a:pt x="2177" y="160"/>
                      <a:pt x="2209" y="124"/>
                      <a:pt x="2226" y="138"/>
                    </a:cubicBezTo>
                    <a:cubicBezTo>
                      <a:pt x="2242" y="152"/>
                      <a:pt x="2245" y="185"/>
                      <a:pt x="2261" y="194"/>
                    </a:cubicBezTo>
                    <a:cubicBezTo>
                      <a:pt x="2278" y="202"/>
                      <a:pt x="2322" y="202"/>
                      <a:pt x="2343" y="194"/>
                    </a:cubicBezTo>
                    <a:cubicBezTo>
                      <a:pt x="2364" y="185"/>
                      <a:pt x="2423" y="185"/>
                      <a:pt x="2449" y="191"/>
                    </a:cubicBezTo>
                    <a:cubicBezTo>
                      <a:pt x="2463" y="194"/>
                      <a:pt x="2493" y="201"/>
                      <a:pt x="2518" y="203"/>
                    </a:cubicBezTo>
                    <a:cubicBezTo>
                      <a:pt x="2513" y="203"/>
                      <a:pt x="2508" y="204"/>
                      <a:pt x="2506" y="208"/>
                    </a:cubicBezTo>
                    <a:cubicBezTo>
                      <a:pt x="2500" y="210"/>
                      <a:pt x="2496" y="214"/>
                      <a:pt x="2496" y="223"/>
                    </a:cubicBezTo>
                    <a:cubicBezTo>
                      <a:pt x="2496" y="248"/>
                      <a:pt x="2518" y="308"/>
                      <a:pt x="2518" y="328"/>
                    </a:cubicBezTo>
                    <a:cubicBezTo>
                      <a:pt x="2518" y="327"/>
                      <a:pt x="2517" y="327"/>
                      <a:pt x="2517" y="327"/>
                    </a:cubicBezTo>
                    <a:cubicBezTo>
                      <a:pt x="2515" y="325"/>
                      <a:pt x="2514" y="324"/>
                      <a:pt x="2513" y="323"/>
                    </a:cubicBezTo>
                    <a:cubicBezTo>
                      <a:pt x="2502" y="323"/>
                      <a:pt x="2502" y="323"/>
                      <a:pt x="2502" y="323"/>
                    </a:cubicBezTo>
                    <a:cubicBezTo>
                      <a:pt x="2489" y="306"/>
                      <a:pt x="2487" y="287"/>
                      <a:pt x="2478" y="268"/>
                    </a:cubicBezTo>
                    <a:cubicBezTo>
                      <a:pt x="2486" y="268"/>
                      <a:pt x="2486" y="268"/>
                      <a:pt x="2486" y="268"/>
                    </a:cubicBezTo>
                    <a:cubicBezTo>
                      <a:pt x="2484" y="262"/>
                      <a:pt x="2481" y="257"/>
                      <a:pt x="2478" y="252"/>
                    </a:cubicBezTo>
                    <a:cubicBezTo>
                      <a:pt x="2460" y="227"/>
                      <a:pt x="2432" y="231"/>
                      <a:pt x="2397" y="235"/>
                    </a:cubicBezTo>
                    <a:cubicBezTo>
                      <a:pt x="2362" y="239"/>
                      <a:pt x="2302" y="252"/>
                      <a:pt x="2284" y="248"/>
                    </a:cubicBezTo>
                    <a:cubicBezTo>
                      <a:pt x="2267" y="244"/>
                      <a:pt x="2281" y="244"/>
                      <a:pt x="2242" y="223"/>
                    </a:cubicBezTo>
                    <a:cubicBezTo>
                      <a:pt x="2203" y="202"/>
                      <a:pt x="2186" y="206"/>
                      <a:pt x="2158" y="186"/>
                    </a:cubicBezTo>
                    <a:cubicBezTo>
                      <a:pt x="2146" y="186"/>
                      <a:pt x="2146" y="186"/>
                      <a:pt x="2146" y="186"/>
                    </a:cubicBezTo>
                    <a:cubicBezTo>
                      <a:pt x="2126" y="168"/>
                      <a:pt x="2144" y="160"/>
                      <a:pt x="2098" y="156"/>
                    </a:cubicBezTo>
                    <a:cubicBezTo>
                      <a:pt x="2049" y="152"/>
                      <a:pt x="2052" y="185"/>
                      <a:pt x="2003" y="177"/>
                    </a:cubicBezTo>
                    <a:cubicBezTo>
                      <a:pt x="1954" y="169"/>
                      <a:pt x="1940" y="181"/>
                      <a:pt x="1890" y="177"/>
                    </a:cubicBezTo>
                    <a:cubicBezTo>
                      <a:pt x="1841" y="173"/>
                      <a:pt x="1816" y="169"/>
                      <a:pt x="1809" y="198"/>
                    </a:cubicBezTo>
                    <a:cubicBezTo>
                      <a:pt x="1802" y="227"/>
                      <a:pt x="1788" y="277"/>
                      <a:pt x="1767" y="277"/>
                    </a:cubicBezTo>
                    <a:cubicBezTo>
                      <a:pt x="1746" y="277"/>
                      <a:pt x="1721" y="306"/>
                      <a:pt x="1788" y="310"/>
                    </a:cubicBezTo>
                    <a:cubicBezTo>
                      <a:pt x="1855" y="314"/>
                      <a:pt x="1816" y="352"/>
                      <a:pt x="1876" y="348"/>
                    </a:cubicBezTo>
                    <a:cubicBezTo>
                      <a:pt x="1926" y="344"/>
                      <a:pt x="1970" y="343"/>
                      <a:pt x="1992" y="324"/>
                    </a:cubicBezTo>
                    <a:cubicBezTo>
                      <a:pt x="1993" y="324"/>
                      <a:pt x="1994" y="323"/>
                      <a:pt x="1995" y="323"/>
                    </a:cubicBezTo>
                    <a:cubicBezTo>
                      <a:pt x="1994" y="323"/>
                      <a:pt x="1994" y="323"/>
                      <a:pt x="1994" y="323"/>
                    </a:cubicBezTo>
                    <a:cubicBezTo>
                      <a:pt x="1998" y="319"/>
                      <a:pt x="2001" y="315"/>
                      <a:pt x="2003" y="310"/>
                    </a:cubicBezTo>
                    <a:cubicBezTo>
                      <a:pt x="2017" y="277"/>
                      <a:pt x="2028" y="277"/>
                      <a:pt x="2035" y="289"/>
                    </a:cubicBezTo>
                    <a:cubicBezTo>
                      <a:pt x="2042" y="302"/>
                      <a:pt x="2094" y="377"/>
                      <a:pt x="2094" y="377"/>
                    </a:cubicBezTo>
                    <a:cubicBezTo>
                      <a:pt x="2094" y="377"/>
                      <a:pt x="2130" y="410"/>
                      <a:pt x="2144" y="418"/>
                    </a:cubicBezTo>
                    <a:cubicBezTo>
                      <a:pt x="2158" y="427"/>
                      <a:pt x="2130" y="464"/>
                      <a:pt x="2102" y="443"/>
                    </a:cubicBezTo>
                    <a:cubicBezTo>
                      <a:pt x="2073" y="422"/>
                      <a:pt x="2021" y="427"/>
                      <a:pt x="1999" y="406"/>
                    </a:cubicBezTo>
                    <a:cubicBezTo>
                      <a:pt x="1999" y="406"/>
                      <a:pt x="1999" y="405"/>
                      <a:pt x="1998" y="405"/>
                    </a:cubicBezTo>
                    <a:cubicBezTo>
                      <a:pt x="2011" y="405"/>
                      <a:pt x="2011" y="405"/>
                      <a:pt x="2011" y="405"/>
                    </a:cubicBezTo>
                    <a:cubicBezTo>
                      <a:pt x="2009" y="404"/>
                      <a:pt x="2007" y="403"/>
                      <a:pt x="2006" y="402"/>
                    </a:cubicBezTo>
                    <a:cubicBezTo>
                      <a:pt x="1985" y="381"/>
                      <a:pt x="1928" y="372"/>
                      <a:pt x="1903" y="376"/>
                    </a:cubicBezTo>
                    <a:cubicBezTo>
                      <a:pt x="1879" y="380"/>
                      <a:pt x="1798" y="373"/>
                      <a:pt x="1784" y="373"/>
                    </a:cubicBezTo>
                    <a:cubicBezTo>
                      <a:pt x="1780" y="373"/>
                      <a:pt x="1772" y="377"/>
                      <a:pt x="1764" y="382"/>
                    </a:cubicBezTo>
                    <a:cubicBezTo>
                      <a:pt x="1745" y="393"/>
                      <a:pt x="1718" y="418"/>
                      <a:pt x="1718" y="418"/>
                    </a:cubicBezTo>
                    <a:cubicBezTo>
                      <a:pt x="1718" y="418"/>
                      <a:pt x="1715" y="413"/>
                      <a:pt x="1711" y="405"/>
                    </a:cubicBezTo>
                    <a:cubicBezTo>
                      <a:pt x="1720" y="405"/>
                      <a:pt x="1720" y="405"/>
                      <a:pt x="1720" y="405"/>
                    </a:cubicBezTo>
                    <a:cubicBezTo>
                      <a:pt x="1714" y="394"/>
                      <a:pt x="1703" y="375"/>
                      <a:pt x="1696" y="364"/>
                    </a:cubicBezTo>
                    <a:cubicBezTo>
                      <a:pt x="1691" y="357"/>
                      <a:pt x="1685" y="359"/>
                      <a:pt x="1679" y="365"/>
                    </a:cubicBezTo>
                    <a:cubicBezTo>
                      <a:pt x="1672" y="368"/>
                      <a:pt x="1663" y="378"/>
                      <a:pt x="1656" y="384"/>
                    </a:cubicBezTo>
                    <a:cubicBezTo>
                      <a:pt x="1655" y="384"/>
                      <a:pt x="1655" y="385"/>
                      <a:pt x="1654" y="385"/>
                    </a:cubicBezTo>
                    <a:cubicBezTo>
                      <a:pt x="1640" y="389"/>
                      <a:pt x="1598" y="352"/>
                      <a:pt x="1555" y="368"/>
                    </a:cubicBezTo>
                    <a:cubicBezTo>
                      <a:pt x="1544" y="373"/>
                      <a:pt x="1536" y="378"/>
                      <a:pt x="1530" y="382"/>
                    </a:cubicBezTo>
                    <a:cubicBezTo>
                      <a:pt x="1525" y="385"/>
                      <a:pt x="1520" y="389"/>
                      <a:pt x="1516" y="392"/>
                    </a:cubicBezTo>
                    <a:cubicBezTo>
                      <a:pt x="1507" y="397"/>
                      <a:pt x="1496" y="399"/>
                      <a:pt x="1467" y="397"/>
                    </a:cubicBezTo>
                    <a:cubicBezTo>
                      <a:pt x="1408" y="393"/>
                      <a:pt x="1393" y="381"/>
                      <a:pt x="1372" y="385"/>
                    </a:cubicBezTo>
                    <a:cubicBezTo>
                      <a:pt x="1351" y="389"/>
                      <a:pt x="1351" y="389"/>
                      <a:pt x="1351" y="389"/>
                    </a:cubicBezTo>
                    <a:cubicBezTo>
                      <a:pt x="1351" y="389"/>
                      <a:pt x="1351" y="390"/>
                      <a:pt x="1351" y="392"/>
                    </a:cubicBezTo>
                    <a:cubicBezTo>
                      <a:pt x="1345" y="393"/>
                      <a:pt x="1345" y="393"/>
                      <a:pt x="1345" y="393"/>
                    </a:cubicBezTo>
                    <a:cubicBezTo>
                      <a:pt x="1345" y="393"/>
                      <a:pt x="1348" y="410"/>
                      <a:pt x="1323" y="427"/>
                    </a:cubicBezTo>
                    <a:cubicBezTo>
                      <a:pt x="1299" y="443"/>
                      <a:pt x="1281" y="464"/>
                      <a:pt x="1264" y="439"/>
                    </a:cubicBezTo>
                    <a:cubicBezTo>
                      <a:pt x="1246" y="414"/>
                      <a:pt x="1235" y="414"/>
                      <a:pt x="1225" y="410"/>
                    </a:cubicBezTo>
                    <a:cubicBezTo>
                      <a:pt x="1222" y="409"/>
                      <a:pt x="1219" y="407"/>
                      <a:pt x="1216" y="405"/>
                    </a:cubicBezTo>
                    <a:cubicBezTo>
                      <a:pt x="1230" y="405"/>
                      <a:pt x="1230" y="405"/>
                      <a:pt x="1230" y="405"/>
                    </a:cubicBezTo>
                    <a:cubicBezTo>
                      <a:pt x="1219" y="400"/>
                      <a:pt x="1198" y="381"/>
                      <a:pt x="1154" y="393"/>
                    </a:cubicBezTo>
                    <a:cubicBezTo>
                      <a:pt x="1108" y="406"/>
                      <a:pt x="1059" y="332"/>
                      <a:pt x="1045" y="332"/>
                    </a:cubicBezTo>
                    <a:cubicBezTo>
                      <a:pt x="1031" y="332"/>
                      <a:pt x="883" y="368"/>
                      <a:pt x="855" y="360"/>
                    </a:cubicBezTo>
                    <a:cubicBezTo>
                      <a:pt x="834" y="354"/>
                      <a:pt x="783" y="332"/>
                      <a:pt x="747" y="323"/>
                    </a:cubicBezTo>
                    <a:cubicBezTo>
                      <a:pt x="693" y="323"/>
                      <a:pt x="693" y="323"/>
                      <a:pt x="693" y="323"/>
                    </a:cubicBezTo>
                    <a:cubicBezTo>
                      <a:pt x="665" y="327"/>
                      <a:pt x="632" y="332"/>
                      <a:pt x="632" y="332"/>
                    </a:cubicBezTo>
                    <a:cubicBezTo>
                      <a:pt x="632" y="332"/>
                      <a:pt x="609" y="327"/>
                      <a:pt x="590" y="323"/>
                    </a:cubicBezTo>
                    <a:cubicBezTo>
                      <a:pt x="557" y="323"/>
                      <a:pt x="557" y="323"/>
                      <a:pt x="557" y="323"/>
                    </a:cubicBezTo>
                    <a:cubicBezTo>
                      <a:pt x="557" y="323"/>
                      <a:pt x="556" y="323"/>
                      <a:pt x="556" y="323"/>
                    </a:cubicBezTo>
                    <a:cubicBezTo>
                      <a:pt x="556" y="323"/>
                      <a:pt x="555" y="323"/>
                      <a:pt x="555" y="323"/>
                    </a:cubicBezTo>
                    <a:cubicBezTo>
                      <a:pt x="545" y="323"/>
                      <a:pt x="545" y="323"/>
                      <a:pt x="545" y="323"/>
                    </a:cubicBezTo>
                    <a:cubicBezTo>
                      <a:pt x="531" y="327"/>
                      <a:pt x="514" y="331"/>
                      <a:pt x="501" y="323"/>
                    </a:cubicBezTo>
                    <a:cubicBezTo>
                      <a:pt x="489" y="323"/>
                      <a:pt x="489" y="323"/>
                      <a:pt x="489" y="323"/>
                    </a:cubicBezTo>
                    <a:cubicBezTo>
                      <a:pt x="489" y="323"/>
                      <a:pt x="489" y="323"/>
                      <a:pt x="489" y="323"/>
                    </a:cubicBezTo>
                    <a:cubicBezTo>
                      <a:pt x="472" y="302"/>
                      <a:pt x="440" y="289"/>
                      <a:pt x="440" y="289"/>
                    </a:cubicBezTo>
                    <a:cubicBezTo>
                      <a:pt x="440" y="289"/>
                      <a:pt x="430" y="321"/>
                      <a:pt x="412" y="336"/>
                    </a:cubicBezTo>
                    <a:cubicBezTo>
                      <a:pt x="411" y="337"/>
                      <a:pt x="409" y="339"/>
                      <a:pt x="408" y="339"/>
                    </a:cubicBezTo>
                    <a:cubicBezTo>
                      <a:pt x="383" y="348"/>
                      <a:pt x="330" y="364"/>
                      <a:pt x="320" y="356"/>
                    </a:cubicBezTo>
                    <a:cubicBezTo>
                      <a:pt x="309" y="348"/>
                      <a:pt x="218" y="389"/>
                      <a:pt x="218" y="389"/>
                    </a:cubicBezTo>
                    <a:cubicBezTo>
                      <a:pt x="218" y="389"/>
                      <a:pt x="166" y="402"/>
                      <a:pt x="152" y="398"/>
                    </a:cubicBezTo>
                    <a:cubicBezTo>
                      <a:pt x="147" y="397"/>
                      <a:pt x="136" y="400"/>
                      <a:pt x="125" y="405"/>
                    </a:cubicBezTo>
                    <a:cubicBezTo>
                      <a:pt x="129" y="405"/>
                      <a:pt x="129" y="405"/>
                      <a:pt x="129" y="405"/>
                    </a:cubicBezTo>
                    <a:cubicBezTo>
                      <a:pt x="106" y="413"/>
                      <a:pt x="72" y="435"/>
                      <a:pt x="77" y="447"/>
                    </a:cubicBezTo>
                    <a:cubicBezTo>
                      <a:pt x="84" y="464"/>
                      <a:pt x="77" y="497"/>
                      <a:pt x="134" y="497"/>
                    </a:cubicBezTo>
                    <a:cubicBezTo>
                      <a:pt x="190" y="497"/>
                      <a:pt x="193" y="522"/>
                      <a:pt x="214" y="527"/>
                    </a:cubicBezTo>
                    <a:cubicBezTo>
                      <a:pt x="236" y="531"/>
                      <a:pt x="243" y="527"/>
                      <a:pt x="267" y="552"/>
                    </a:cubicBezTo>
                    <a:cubicBezTo>
                      <a:pt x="289" y="573"/>
                      <a:pt x="291" y="595"/>
                      <a:pt x="271" y="597"/>
                    </a:cubicBezTo>
                    <a:cubicBezTo>
                      <a:pt x="264" y="597"/>
                      <a:pt x="264" y="597"/>
                      <a:pt x="264" y="597"/>
                    </a:cubicBezTo>
                    <a:cubicBezTo>
                      <a:pt x="263" y="597"/>
                      <a:pt x="262" y="597"/>
                      <a:pt x="260" y="597"/>
                    </a:cubicBezTo>
                    <a:cubicBezTo>
                      <a:pt x="229" y="593"/>
                      <a:pt x="193" y="585"/>
                      <a:pt x="172" y="564"/>
                    </a:cubicBezTo>
                    <a:cubicBezTo>
                      <a:pt x="151" y="543"/>
                      <a:pt x="151" y="543"/>
                      <a:pt x="151" y="543"/>
                    </a:cubicBezTo>
                    <a:cubicBezTo>
                      <a:pt x="112" y="564"/>
                      <a:pt x="112" y="564"/>
                      <a:pt x="112" y="564"/>
                    </a:cubicBezTo>
                    <a:cubicBezTo>
                      <a:pt x="63" y="568"/>
                      <a:pt x="0" y="597"/>
                      <a:pt x="0" y="597"/>
                    </a:cubicBezTo>
                    <a:cubicBezTo>
                      <a:pt x="0" y="597"/>
                      <a:pt x="17" y="635"/>
                      <a:pt x="49" y="660"/>
                    </a:cubicBezTo>
                    <a:cubicBezTo>
                      <a:pt x="81" y="685"/>
                      <a:pt x="158" y="685"/>
                      <a:pt x="158" y="685"/>
                    </a:cubicBezTo>
                    <a:cubicBezTo>
                      <a:pt x="158" y="685"/>
                      <a:pt x="205" y="688"/>
                      <a:pt x="228" y="671"/>
                    </a:cubicBezTo>
                    <a:cubicBezTo>
                      <a:pt x="232" y="669"/>
                      <a:pt x="236" y="667"/>
                      <a:pt x="239" y="664"/>
                    </a:cubicBezTo>
                    <a:cubicBezTo>
                      <a:pt x="241" y="662"/>
                      <a:pt x="243" y="660"/>
                      <a:pt x="245" y="659"/>
                    </a:cubicBezTo>
                    <a:cubicBezTo>
                      <a:pt x="262" y="649"/>
                      <a:pt x="281" y="652"/>
                      <a:pt x="292" y="655"/>
                    </a:cubicBezTo>
                    <a:cubicBezTo>
                      <a:pt x="306" y="660"/>
                      <a:pt x="281" y="714"/>
                      <a:pt x="243" y="710"/>
                    </a:cubicBezTo>
                    <a:cubicBezTo>
                      <a:pt x="204" y="705"/>
                      <a:pt x="158" y="714"/>
                      <a:pt x="126" y="743"/>
                    </a:cubicBezTo>
                    <a:cubicBezTo>
                      <a:pt x="95" y="772"/>
                      <a:pt x="67" y="776"/>
                      <a:pt x="81" y="809"/>
                    </a:cubicBezTo>
                    <a:cubicBezTo>
                      <a:pt x="95" y="843"/>
                      <a:pt x="148" y="884"/>
                      <a:pt x="151" y="905"/>
                    </a:cubicBezTo>
                    <a:cubicBezTo>
                      <a:pt x="153" y="919"/>
                      <a:pt x="179" y="909"/>
                      <a:pt x="199" y="895"/>
                    </a:cubicBezTo>
                    <a:cubicBezTo>
                      <a:pt x="210" y="888"/>
                      <a:pt x="221" y="880"/>
                      <a:pt x="226" y="872"/>
                    </a:cubicBezTo>
                    <a:cubicBezTo>
                      <a:pt x="222" y="872"/>
                      <a:pt x="222" y="872"/>
                      <a:pt x="222" y="872"/>
                    </a:cubicBezTo>
                    <a:cubicBezTo>
                      <a:pt x="229" y="851"/>
                      <a:pt x="264" y="851"/>
                      <a:pt x="253" y="897"/>
                    </a:cubicBezTo>
                    <a:cubicBezTo>
                      <a:pt x="243" y="942"/>
                      <a:pt x="288" y="951"/>
                      <a:pt x="288" y="951"/>
                    </a:cubicBezTo>
                    <a:cubicBezTo>
                      <a:pt x="288" y="951"/>
                      <a:pt x="290" y="949"/>
                      <a:pt x="291" y="946"/>
                    </a:cubicBezTo>
                    <a:cubicBezTo>
                      <a:pt x="293" y="946"/>
                      <a:pt x="295" y="947"/>
                      <a:pt x="295" y="947"/>
                    </a:cubicBezTo>
                    <a:cubicBezTo>
                      <a:pt x="295" y="947"/>
                      <a:pt x="306" y="926"/>
                      <a:pt x="316" y="917"/>
                    </a:cubicBezTo>
                    <a:cubicBezTo>
                      <a:pt x="317" y="916"/>
                      <a:pt x="319" y="916"/>
                      <a:pt x="320" y="918"/>
                    </a:cubicBezTo>
                    <a:cubicBezTo>
                      <a:pt x="331" y="926"/>
                      <a:pt x="366" y="963"/>
                      <a:pt x="366" y="963"/>
                    </a:cubicBezTo>
                    <a:cubicBezTo>
                      <a:pt x="366" y="963"/>
                      <a:pt x="371" y="959"/>
                      <a:pt x="379" y="954"/>
                    </a:cubicBezTo>
                    <a:cubicBezTo>
                      <a:pt x="379" y="954"/>
                      <a:pt x="379" y="954"/>
                      <a:pt x="379" y="954"/>
                    </a:cubicBezTo>
                    <a:cubicBezTo>
                      <a:pt x="380" y="954"/>
                      <a:pt x="381" y="953"/>
                      <a:pt x="381" y="953"/>
                    </a:cubicBezTo>
                    <a:cubicBezTo>
                      <a:pt x="396" y="944"/>
                      <a:pt x="417" y="935"/>
                      <a:pt x="426" y="951"/>
                    </a:cubicBezTo>
                    <a:cubicBezTo>
                      <a:pt x="440" y="976"/>
                      <a:pt x="405" y="996"/>
                      <a:pt x="384" y="1009"/>
                    </a:cubicBezTo>
                    <a:cubicBezTo>
                      <a:pt x="382" y="1009"/>
                      <a:pt x="382" y="1009"/>
                      <a:pt x="382" y="1009"/>
                    </a:cubicBezTo>
                    <a:cubicBezTo>
                      <a:pt x="354" y="1023"/>
                      <a:pt x="290" y="1052"/>
                      <a:pt x="274" y="1063"/>
                    </a:cubicBezTo>
                    <a:cubicBezTo>
                      <a:pt x="273" y="1064"/>
                      <a:pt x="271" y="1065"/>
                      <a:pt x="269" y="1066"/>
                    </a:cubicBezTo>
                    <a:cubicBezTo>
                      <a:pt x="268" y="1067"/>
                      <a:pt x="268" y="1067"/>
                      <a:pt x="267" y="1067"/>
                    </a:cubicBezTo>
                    <a:cubicBezTo>
                      <a:pt x="266" y="1068"/>
                      <a:pt x="265" y="1069"/>
                      <a:pt x="264" y="1069"/>
                    </a:cubicBezTo>
                    <a:cubicBezTo>
                      <a:pt x="254" y="1076"/>
                      <a:pt x="240" y="1084"/>
                      <a:pt x="225" y="1091"/>
                    </a:cubicBezTo>
                    <a:cubicBezTo>
                      <a:pt x="227" y="1091"/>
                      <a:pt x="227" y="1091"/>
                      <a:pt x="227" y="1091"/>
                    </a:cubicBezTo>
                    <a:cubicBezTo>
                      <a:pt x="202" y="1104"/>
                      <a:pt x="175" y="1117"/>
                      <a:pt x="165" y="1117"/>
                    </a:cubicBezTo>
                    <a:cubicBezTo>
                      <a:pt x="148" y="1117"/>
                      <a:pt x="141" y="1167"/>
                      <a:pt x="172" y="1163"/>
                    </a:cubicBezTo>
                    <a:cubicBezTo>
                      <a:pt x="204" y="1159"/>
                      <a:pt x="292" y="1121"/>
                      <a:pt x="317" y="1109"/>
                    </a:cubicBezTo>
                    <a:cubicBezTo>
                      <a:pt x="341" y="1096"/>
                      <a:pt x="350" y="1150"/>
                      <a:pt x="413" y="1113"/>
                    </a:cubicBezTo>
                    <a:cubicBezTo>
                      <a:pt x="425" y="1106"/>
                      <a:pt x="434" y="1099"/>
                      <a:pt x="443" y="1091"/>
                    </a:cubicBezTo>
                    <a:cubicBezTo>
                      <a:pt x="444" y="1091"/>
                      <a:pt x="444" y="1091"/>
                      <a:pt x="444" y="1091"/>
                    </a:cubicBezTo>
                    <a:cubicBezTo>
                      <a:pt x="478" y="1065"/>
                      <a:pt x="495" y="1035"/>
                      <a:pt x="508" y="1022"/>
                    </a:cubicBezTo>
                    <a:cubicBezTo>
                      <a:pt x="510" y="1022"/>
                      <a:pt x="512" y="1021"/>
                      <a:pt x="514" y="1021"/>
                    </a:cubicBezTo>
                    <a:cubicBezTo>
                      <a:pt x="531" y="1026"/>
                      <a:pt x="535" y="1055"/>
                      <a:pt x="563" y="1063"/>
                    </a:cubicBezTo>
                    <a:cubicBezTo>
                      <a:pt x="576" y="1067"/>
                      <a:pt x="588" y="1062"/>
                      <a:pt x="599" y="1054"/>
                    </a:cubicBezTo>
                    <a:cubicBezTo>
                      <a:pt x="615" y="1045"/>
                      <a:pt x="629" y="1029"/>
                      <a:pt x="640" y="1021"/>
                    </a:cubicBezTo>
                    <a:cubicBezTo>
                      <a:pt x="644" y="1019"/>
                      <a:pt x="647" y="1014"/>
                      <a:pt x="651" y="1009"/>
                    </a:cubicBezTo>
                    <a:cubicBezTo>
                      <a:pt x="646" y="1009"/>
                      <a:pt x="646" y="1009"/>
                      <a:pt x="646" y="1009"/>
                    </a:cubicBezTo>
                    <a:cubicBezTo>
                      <a:pt x="656" y="990"/>
                      <a:pt x="660" y="964"/>
                      <a:pt x="648" y="967"/>
                    </a:cubicBezTo>
                    <a:cubicBezTo>
                      <a:pt x="630" y="972"/>
                      <a:pt x="584" y="967"/>
                      <a:pt x="584" y="967"/>
                    </a:cubicBezTo>
                    <a:cubicBezTo>
                      <a:pt x="584" y="967"/>
                      <a:pt x="592" y="962"/>
                      <a:pt x="602" y="954"/>
                    </a:cubicBezTo>
                    <a:cubicBezTo>
                      <a:pt x="603" y="954"/>
                      <a:pt x="603" y="954"/>
                      <a:pt x="603" y="954"/>
                    </a:cubicBezTo>
                    <a:cubicBezTo>
                      <a:pt x="618" y="943"/>
                      <a:pt x="640" y="923"/>
                      <a:pt x="640" y="909"/>
                    </a:cubicBezTo>
                    <a:cubicBezTo>
                      <a:pt x="640" y="898"/>
                      <a:pt x="642" y="885"/>
                      <a:pt x="648" y="872"/>
                    </a:cubicBezTo>
                    <a:cubicBezTo>
                      <a:pt x="644" y="872"/>
                      <a:pt x="644" y="872"/>
                      <a:pt x="644" y="872"/>
                    </a:cubicBezTo>
                    <a:cubicBezTo>
                      <a:pt x="649" y="861"/>
                      <a:pt x="657" y="852"/>
                      <a:pt x="669" y="847"/>
                    </a:cubicBezTo>
                    <a:cubicBezTo>
                      <a:pt x="697" y="834"/>
                      <a:pt x="697" y="843"/>
                      <a:pt x="679" y="893"/>
                    </a:cubicBezTo>
                    <a:cubicBezTo>
                      <a:pt x="664" y="937"/>
                      <a:pt x="703" y="925"/>
                      <a:pt x="727" y="908"/>
                    </a:cubicBezTo>
                    <a:cubicBezTo>
                      <a:pt x="732" y="905"/>
                      <a:pt x="736" y="902"/>
                      <a:pt x="740" y="898"/>
                    </a:cubicBezTo>
                    <a:cubicBezTo>
                      <a:pt x="760" y="888"/>
                      <a:pt x="785" y="935"/>
                      <a:pt x="821" y="907"/>
                    </a:cubicBezTo>
                    <a:cubicBezTo>
                      <a:pt x="821" y="907"/>
                      <a:pt x="822" y="906"/>
                      <a:pt x="822" y="906"/>
                    </a:cubicBezTo>
                    <a:cubicBezTo>
                      <a:pt x="824" y="905"/>
                      <a:pt x="826" y="904"/>
                      <a:pt x="827" y="903"/>
                    </a:cubicBezTo>
                    <a:cubicBezTo>
                      <a:pt x="839" y="894"/>
                      <a:pt x="846" y="883"/>
                      <a:pt x="851" y="872"/>
                    </a:cubicBezTo>
                    <a:cubicBezTo>
                      <a:pt x="846" y="872"/>
                      <a:pt x="846" y="872"/>
                      <a:pt x="846" y="872"/>
                    </a:cubicBezTo>
                    <a:cubicBezTo>
                      <a:pt x="855" y="847"/>
                      <a:pt x="855" y="822"/>
                      <a:pt x="869" y="822"/>
                    </a:cubicBezTo>
                    <a:cubicBezTo>
                      <a:pt x="890" y="822"/>
                      <a:pt x="929" y="868"/>
                      <a:pt x="950" y="851"/>
                    </a:cubicBezTo>
                    <a:cubicBezTo>
                      <a:pt x="971" y="834"/>
                      <a:pt x="1025" y="885"/>
                      <a:pt x="1060" y="885"/>
                    </a:cubicBezTo>
                    <a:cubicBezTo>
                      <a:pt x="1096" y="885"/>
                      <a:pt x="1214" y="926"/>
                      <a:pt x="1235" y="926"/>
                    </a:cubicBezTo>
                    <a:cubicBezTo>
                      <a:pt x="1257" y="926"/>
                      <a:pt x="1320" y="955"/>
                      <a:pt x="1323" y="1009"/>
                    </a:cubicBezTo>
                    <a:cubicBezTo>
                      <a:pt x="1327" y="1063"/>
                      <a:pt x="1348" y="1059"/>
                      <a:pt x="1369" y="1059"/>
                    </a:cubicBezTo>
                    <a:cubicBezTo>
                      <a:pt x="1390" y="1059"/>
                      <a:pt x="1440" y="1080"/>
                      <a:pt x="1440" y="1101"/>
                    </a:cubicBezTo>
                    <a:cubicBezTo>
                      <a:pt x="1440" y="1121"/>
                      <a:pt x="1426" y="1205"/>
                      <a:pt x="1461" y="1225"/>
                    </a:cubicBezTo>
                    <a:cubicBezTo>
                      <a:pt x="1496" y="1246"/>
                      <a:pt x="1528" y="1279"/>
                      <a:pt x="1542" y="1271"/>
                    </a:cubicBezTo>
                    <a:cubicBezTo>
                      <a:pt x="1549" y="1267"/>
                      <a:pt x="1549" y="1248"/>
                      <a:pt x="1545" y="1229"/>
                    </a:cubicBezTo>
                    <a:cubicBezTo>
                      <a:pt x="1552" y="1229"/>
                      <a:pt x="1552" y="1229"/>
                      <a:pt x="1552" y="1229"/>
                    </a:cubicBezTo>
                    <a:cubicBezTo>
                      <a:pt x="1548" y="1209"/>
                      <a:pt x="1540" y="1188"/>
                      <a:pt x="1531" y="1184"/>
                    </a:cubicBezTo>
                    <a:cubicBezTo>
                      <a:pt x="1518" y="1178"/>
                      <a:pt x="1520" y="1161"/>
                      <a:pt x="1519" y="1146"/>
                    </a:cubicBezTo>
                    <a:cubicBezTo>
                      <a:pt x="1513" y="1146"/>
                      <a:pt x="1513" y="1146"/>
                      <a:pt x="1513" y="1146"/>
                    </a:cubicBezTo>
                    <a:cubicBezTo>
                      <a:pt x="1512" y="1142"/>
                      <a:pt x="1512" y="1137"/>
                      <a:pt x="1510" y="1134"/>
                    </a:cubicBezTo>
                    <a:cubicBezTo>
                      <a:pt x="1503" y="1117"/>
                      <a:pt x="1531" y="1117"/>
                      <a:pt x="1542" y="1146"/>
                    </a:cubicBezTo>
                    <a:cubicBezTo>
                      <a:pt x="1552" y="1175"/>
                      <a:pt x="1580" y="1230"/>
                      <a:pt x="1598" y="1230"/>
                    </a:cubicBezTo>
                    <a:cubicBezTo>
                      <a:pt x="1616" y="1230"/>
                      <a:pt x="1654" y="1279"/>
                      <a:pt x="1644" y="1308"/>
                    </a:cubicBezTo>
                    <a:cubicBezTo>
                      <a:pt x="1633" y="1338"/>
                      <a:pt x="1647" y="1397"/>
                      <a:pt x="1679" y="1397"/>
                    </a:cubicBezTo>
                    <a:cubicBezTo>
                      <a:pt x="1711" y="1397"/>
                      <a:pt x="1757" y="1438"/>
                      <a:pt x="1771" y="1442"/>
                    </a:cubicBezTo>
                    <a:cubicBezTo>
                      <a:pt x="1785" y="1446"/>
                      <a:pt x="1793" y="1482"/>
                      <a:pt x="1793" y="1494"/>
                    </a:cubicBezTo>
                    <a:cubicBezTo>
                      <a:pt x="1793" y="1507"/>
                      <a:pt x="1820" y="1562"/>
                      <a:pt x="1820" y="1591"/>
                    </a:cubicBezTo>
                    <a:cubicBezTo>
                      <a:pt x="1820" y="1620"/>
                      <a:pt x="1809" y="1737"/>
                      <a:pt x="1806" y="1783"/>
                    </a:cubicBezTo>
                    <a:cubicBezTo>
                      <a:pt x="1802" y="1829"/>
                      <a:pt x="1834" y="1907"/>
                      <a:pt x="1869" y="1949"/>
                    </a:cubicBezTo>
                    <a:cubicBezTo>
                      <a:pt x="1904" y="1991"/>
                      <a:pt x="1898" y="2084"/>
                      <a:pt x="1919" y="2100"/>
                    </a:cubicBezTo>
                    <a:cubicBezTo>
                      <a:pt x="1940" y="2117"/>
                      <a:pt x="1992" y="2149"/>
                      <a:pt x="2024" y="2145"/>
                    </a:cubicBezTo>
                    <a:cubicBezTo>
                      <a:pt x="2056" y="2140"/>
                      <a:pt x="2077" y="2169"/>
                      <a:pt x="2105" y="2228"/>
                    </a:cubicBezTo>
                    <a:cubicBezTo>
                      <a:pt x="2133" y="2286"/>
                      <a:pt x="2161" y="2382"/>
                      <a:pt x="2183" y="2390"/>
                    </a:cubicBezTo>
                    <a:cubicBezTo>
                      <a:pt x="2204" y="2398"/>
                      <a:pt x="2239" y="2427"/>
                      <a:pt x="2221" y="2448"/>
                    </a:cubicBezTo>
                    <a:cubicBezTo>
                      <a:pt x="2204" y="2469"/>
                      <a:pt x="2175" y="2515"/>
                      <a:pt x="2207" y="2515"/>
                    </a:cubicBezTo>
                    <a:cubicBezTo>
                      <a:pt x="2239" y="2515"/>
                      <a:pt x="2249" y="2494"/>
                      <a:pt x="2274" y="2531"/>
                    </a:cubicBezTo>
                    <a:cubicBezTo>
                      <a:pt x="2299" y="2569"/>
                      <a:pt x="2330" y="2590"/>
                      <a:pt x="2327" y="2615"/>
                    </a:cubicBezTo>
                    <a:cubicBezTo>
                      <a:pt x="2323" y="2640"/>
                      <a:pt x="2355" y="2648"/>
                      <a:pt x="2369" y="2652"/>
                    </a:cubicBezTo>
                    <a:cubicBezTo>
                      <a:pt x="2383" y="2656"/>
                      <a:pt x="2413" y="2726"/>
                      <a:pt x="2443" y="2701"/>
                    </a:cubicBezTo>
                    <a:cubicBezTo>
                      <a:pt x="2447" y="2699"/>
                      <a:pt x="2450" y="2697"/>
                      <a:pt x="2453" y="2694"/>
                    </a:cubicBezTo>
                    <a:cubicBezTo>
                      <a:pt x="2464" y="2682"/>
                      <a:pt x="2462" y="2669"/>
                      <a:pt x="2455" y="2656"/>
                    </a:cubicBezTo>
                    <a:cubicBezTo>
                      <a:pt x="2446" y="2656"/>
                      <a:pt x="2446" y="2656"/>
                      <a:pt x="2446" y="2656"/>
                    </a:cubicBezTo>
                    <a:cubicBezTo>
                      <a:pt x="2433" y="2635"/>
                      <a:pt x="2407" y="2615"/>
                      <a:pt x="2391" y="2601"/>
                    </a:cubicBezTo>
                    <a:cubicBezTo>
                      <a:pt x="2403" y="2601"/>
                      <a:pt x="2403" y="2601"/>
                      <a:pt x="2403" y="2601"/>
                    </a:cubicBezTo>
                    <a:cubicBezTo>
                      <a:pt x="2397" y="2597"/>
                      <a:pt x="2393" y="2593"/>
                      <a:pt x="2390" y="2590"/>
                    </a:cubicBezTo>
                    <a:cubicBezTo>
                      <a:pt x="2375" y="2575"/>
                      <a:pt x="2380" y="2549"/>
                      <a:pt x="2369" y="2519"/>
                    </a:cubicBezTo>
                    <a:cubicBezTo>
                      <a:pt x="2361" y="2519"/>
                      <a:pt x="2361" y="2519"/>
                      <a:pt x="2361" y="2519"/>
                    </a:cubicBezTo>
                    <a:cubicBezTo>
                      <a:pt x="2355" y="2507"/>
                      <a:pt x="2347" y="2494"/>
                      <a:pt x="2334" y="2482"/>
                    </a:cubicBezTo>
                    <a:cubicBezTo>
                      <a:pt x="2327" y="2475"/>
                      <a:pt x="2322" y="2469"/>
                      <a:pt x="2317" y="2464"/>
                    </a:cubicBezTo>
                    <a:cubicBezTo>
                      <a:pt x="2327" y="2464"/>
                      <a:pt x="2327" y="2464"/>
                      <a:pt x="2327" y="2464"/>
                    </a:cubicBezTo>
                    <a:cubicBezTo>
                      <a:pt x="2299" y="2432"/>
                      <a:pt x="2295" y="2406"/>
                      <a:pt x="2277" y="2381"/>
                    </a:cubicBezTo>
                    <a:cubicBezTo>
                      <a:pt x="2267" y="2381"/>
                      <a:pt x="2267" y="2381"/>
                      <a:pt x="2267" y="2381"/>
                    </a:cubicBezTo>
                    <a:cubicBezTo>
                      <a:pt x="2264" y="2377"/>
                      <a:pt x="2261" y="2373"/>
                      <a:pt x="2256" y="2369"/>
                    </a:cubicBezTo>
                    <a:cubicBezTo>
                      <a:pt x="2241" y="2354"/>
                      <a:pt x="2226" y="2340"/>
                      <a:pt x="2219" y="2326"/>
                    </a:cubicBezTo>
                    <a:cubicBezTo>
                      <a:pt x="2228" y="2326"/>
                      <a:pt x="2228" y="2326"/>
                      <a:pt x="2228" y="2326"/>
                    </a:cubicBezTo>
                    <a:cubicBezTo>
                      <a:pt x="2216" y="2308"/>
                      <a:pt x="2214" y="2291"/>
                      <a:pt x="2234" y="2274"/>
                    </a:cubicBezTo>
                    <a:cubicBezTo>
                      <a:pt x="2264" y="2257"/>
                      <a:pt x="2268" y="2309"/>
                      <a:pt x="2281" y="2344"/>
                    </a:cubicBezTo>
                    <a:cubicBezTo>
                      <a:pt x="2295" y="2382"/>
                      <a:pt x="2369" y="2457"/>
                      <a:pt x="2401" y="2490"/>
                    </a:cubicBezTo>
                    <a:cubicBezTo>
                      <a:pt x="2432" y="2523"/>
                      <a:pt x="2489" y="2640"/>
                      <a:pt x="2506" y="2640"/>
                    </a:cubicBezTo>
                    <a:cubicBezTo>
                      <a:pt x="2524" y="2640"/>
                      <a:pt x="2573" y="2706"/>
                      <a:pt x="2573" y="2706"/>
                    </a:cubicBezTo>
                    <a:cubicBezTo>
                      <a:pt x="2573" y="2706"/>
                      <a:pt x="2601" y="2760"/>
                      <a:pt x="2591" y="2777"/>
                    </a:cubicBezTo>
                    <a:cubicBezTo>
                      <a:pt x="2580" y="2793"/>
                      <a:pt x="2605" y="2856"/>
                      <a:pt x="2630" y="2873"/>
                    </a:cubicBezTo>
                    <a:cubicBezTo>
                      <a:pt x="2654" y="2889"/>
                      <a:pt x="2762" y="2890"/>
                      <a:pt x="2767" y="2952"/>
                    </a:cubicBezTo>
                    <a:cubicBezTo>
                      <a:pt x="2768" y="2968"/>
                      <a:pt x="2786" y="3047"/>
                      <a:pt x="2825" y="3047"/>
                    </a:cubicBezTo>
                    <a:cubicBezTo>
                      <a:pt x="2863" y="3047"/>
                      <a:pt x="2915" y="3027"/>
                      <a:pt x="2925" y="3039"/>
                    </a:cubicBezTo>
                    <a:cubicBezTo>
                      <a:pt x="2935" y="3051"/>
                      <a:pt x="2964" y="3095"/>
                      <a:pt x="2985" y="3076"/>
                    </a:cubicBezTo>
                    <a:cubicBezTo>
                      <a:pt x="2989" y="3075"/>
                      <a:pt x="2992" y="3072"/>
                      <a:pt x="2995" y="3068"/>
                    </a:cubicBezTo>
                    <a:cubicBezTo>
                      <a:pt x="2995" y="3068"/>
                      <a:pt x="2996" y="3068"/>
                      <a:pt x="2996" y="3067"/>
                    </a:cubicBezTo>
                    <a:cubicBezTo>
                      <a:pt x="2992" y="3067"/>
                      <a:pt x="2992" y="3067"/>
                      <a:pt x="2992" y="3067"/>
                    </a:cubicBezTo>
                    <a:cubicBezTo>
                      <a:pt x="3010" y="3042"/>
                      <a:pt x="3015" y="3031"/>
                      <a:pt x="3045" y="3031"/>
                    </a:cubicBezTo>
                    <a:cubicBezTo>
                      <a:pt x="3077" y="3031"/>
                      <a:pt x="3091" y="3060"/>
                      <a:pt x="3108" y="3080"/>
                    </a:cubicBezTo>
                    <a:cubicBezTo>
                      <a:pt x="3126" y="3101"/>
                      <a:pt x="3175" y="3155"/>
                      <a:pt x="3200" y="3151"/>
                    </a:cubicBezTo>
                    <a:cubicBezTo>
                      <a:pt x="3225" y="3147"/>
                      <a:pt x="3256" y="3185"/>
                      <a:pt x="3274" y="3172"/>
                    </a:cubicBezTo>
                    <a:cubicBezTo>
                      <a:pt x="3292" y="3160"/>
                      <a:pt x="3320" y="3180"/>
                      <a:pt x="3334" y="3189"/>
                    </a:cubicBezTo>
                    <a:cubicBezTo>
                      <a:pt x="3348" y="3197"/>
                      <a:pt x="3377" y="3228"/>
                      <a:pt x="3374" y="3278"/>
                    </a:cubicBezTo>
                    <a:cubicBezTo>
                      <a:pt x="3370" y="3328"/>
                      <a:pt x="3422" y="3338"/>
                      <a:pt x="3443" y="3351"/>
                    </a:cubicBezTo>
                    <a:cubicBezTo>
                      <a:pt x="3464" y="3363"/>
                      <a:pt x="3492" y="3392"/>
                      <a:pt x="3510" y="3413"/>
                    </a:cubicBezTo>
                    <a:cubicBezTo>
                      <a:pt x="3527" y="3434"/>
                      <a:pt x="3566" y="3438"/>
                      <a:pt x="3577" y="3451"/>
                    </a:cubicBezTo>
                    <a:cubicBezTo>
                      <a:pt x="3587" y="3463"/>
                      <a:pt x="3594" y="3488"/>
                      <a:pt x="3626" y="3467"/>
                    </a:cubicBezTo>
                    <a:cubicBezTo>
                      <a:pt x="3645" y="3455"/>
                      <a:pt x="3650" y="3437"/>
                      <a:pt x="3651" y="3424"/>
                    </a:cubicBezTo>
                    <a:cubicBezTo>
                      <a:pt x="3657" y="3424"/>
                      <a:pt x="3657" y="3424"/>
                      <a:pt x="3657" y="3424"/>
                    </a:cubicBezTo>
                    <a:cubicBezTo>
                      <a:pt x="3658" y="3417"/>
                      <a:pt x="3658" y="3411"/>
                      <a:pt x="3658" y="3408"/>
                    </a:cubicBezTo>
                    <a:cubicBezTo>
                      <a:pt x="3669" y="3407"/>
                      <a:pt x="3691" y="3405"/>
                      <a:pt x="3703" y="3418"/>
                    </a:cubicBezTo>
                    <a:cubicBezTo>
                      <a:pt x="3721" y="3434"/>
                      <a:pt x="3732" y="3488"/>
                      <a:pt x="3742" y="3496"/>
                    </a:cubicBezTo>
                    <a:cubicBezTo>
                      <a:pt x="3753" y="3505"/>
                      <a:pt x="3774" y="3567"/>
                      <a:pt x="3760" y="3613"/>
                    </a:cubicBezTo>
                    <a:cubicBezTo>
                      <a:pt x="3746" y="3659"/>
                      <a:pt x="3749" y="3705"/>
                      <a:pt x="3735" y="3705"/>
                    </a:cubicBezTo>
                    <a:cubicBezTo>
                      <a:pt x="3721" y="3705"/>
                      <a:pt x="3682" y="3748"/>
                      <a:pt x="3661" y="3761"/>
                    </a:cubicBezTo>
                    <a:cubicBezTo>
                      <a:pt x="3640" y="3773"/>
                      <a:pt x="3605" y="3842"/>
                      <a:pt x="3608" y="3863"/>
                    </a:cubicBezTo>
                    <a:cubicBezTo>
                      <a:pt x="3612" y="3883"/>
                      <a:pt x="3624" y="3949"/>
                      <a:pt x="3617" y="3978"/>
                    </a:cubicBezTo>
                    <a:cubicBezTo>
                      <a:pt x="3610" y="4008"/>
                      <a:pt x="3584" y="4037"/>
                      <a:pt x="3594" y="4083"/>
                    </a:cubicBezTo>
                    <a:cubicBezTo>
                      <a:pt x="3605" y="4129"/>
                      <a:pt x="3679" y="4141"/>
                      <a:pt x="3682" y="4183"/>
                    </a:cubicBezTo>
                    <a:cubicBezTo>
                      <a:pt x="3686" y="4224"/>
                      <a:pt x="3739" y="4316"/>
                      <a:pt x="3746" y="4358"/>
                    </a:cubicBezTo>
                    <a:cubicBezTo>
                      <a:pt x="3753" y="4399"/>
                      <a:pt x="3791" y="4447"/>
                      <a:pt x="3791" y="4505"/>
                    </a:cubicBezTo>
                    <a:cubicBezTo>
                      <a:pt x="3791" y="4564"/>
                      <a:pt x="3897" y="4599"/>
                      <a:pt x="3915" y="4603"/>
                    </a:cubicBezTo>
                    <a:cubicBezTo>
                      <a:pt x="3932" y="4607"/>
                      <a:pt x="3964" y="4645"/>
                      <a:pt x="3989" y="4657"/>
                    </a:cubicBezTo>
                    <a:cubicBezTo>
                      <a:pt x="4013" y="4669"/>
                      <a:pt x="4034" y="4694"/>
                      <a:pt x="4052" y="4728"/>
                    </a:cubicBezTo>
                    <a:cubicBezTo>
                      <a:pt x="4070" y="4761"/>
                      <a:pt x="4066" y="4811"/>
                      <a:pt x="4066" y="4823"/>
                    </a:cubicBezTo>
                    <a:cubicBezTo>
                      <a:pt x="4066" y="4836"/>
                      <a:pt x="4056" y="4965"/>
                      <a:pt x="4045" y="5040"/>
                    </a:cubicBezTo>
                    <a:cubicBezTo>
                      <a:pt x="4034" y="5115"/>
                      <a:pt x="4070" y="5185"/>
                      <a:pt x="4049" y="5206"/>
                    </a:cubicBezTo>
                    <a:cubicBezTo>
                      <a:pt x="4028" y="5227"/>
                      <a:pt x="3989" y="5235"/>
                      <a:pt x="4010" y="5260"/>
                    </a:cubicBezTo>
                    <a:cubicBezTo>
                      <a:pt x="4031" y="5285"/>
                      <a:pt x="3985" y="5302"/>
                      <a:pt x="3985" y="5314"/>
                    </a:cubicBezTo>
                    <a:cubicBezTo>
                      <a:pt x="3985" y="5327"/>
                      <a:pt x="4013" y="5393"/>
                      <a:pt x="3999" y="5422"/>
                    </a:cubicBezTo>
                    <a:cubicBezTo>
                      <a:pt x="3985" y="5452"/>
                      <a:pt x="3975" y="5493"/>
                      <a:pt x="3964" y="5518"/>
                    </a:cubicBezTo>
                    <a:cubicBezTo>
                      <a:pt x="3953" y="5543"/>
                      <a:pt x="3929" y="5568"/>
                      <a:pt x="3936" y="5605"/>
                    </a:cubicBezTo>
                    <a:cubicBezTo>
                      <a:pt x="3943" y="5643"/>
                      <a:pt x="3908" y="5630"/>
                      <a:pt x="3908" y="5668"/>
                    </a:cubicBezTo>
                    <a:cubicBezTo>
                      <a:pt x="3908" y="5705"/>
                      <a:pt x="3939" y="5689"/>
                      <a:pt x="3932" y="5734"/>
                    </a:cubicBezTo>
                    <a:cubicBezTo>
                      <a:pt x="3925" y="5780"/>
                      <a:pt x="3908" y="5793"/>
                      <a:pt x="3908" y="5826"/>
                    </a:cubicBezTo>
                    <a:cubicBezTo>
                      <a:pt x="3908" y="5859"/>
                      <a:pt x="3925" y="5905"/>
                      <a:pt x="3925" y="5917"/>
                    </a:cubicBezTo>
                    <a:cubicBezTo>
                      <a:pt x="3925" y="5930"/>
                      <a:pt x="3908" y="5971"/>
                      <a:pt x="3883" y="6005"/>
                    </a:cubicBezTo>
                    <a:cubicBezTo>
                      <a:pt x="3858" y="6038"/>
                      <a:pt x="3841" y="6059"/>
                      <a:pt x="3844" y="6080"/>
                    </a:cubicBezTo>
                    <a:cubicBezTo>
                      <a:pt x="3848" y="6100"/>
                      <a:pt x="3872" y="6125"/>
                      <a:pt x="3869" y="6138"/>
                    </a:cubicBezTo>
                    <a:cubicBezTo>
                      <a:pt x="3865" y="6150"/>
                      <a:pt x="3834" y="6192"/>
                      <a:pt x="3837" y="6221"/>
                    </a:cubicBezTo>
                    <a:cubicBezTo>
                      <a:pt x="3841" y="6250"/>
                      <a:pt x="3872" y="6238"/>
                      <a:pt x="3879" y="6258"/>
                    </a:cubicBezTo>
                    <a:cubicBezTo>
                      <a:pt x="3887" y="6279"/>
                      <a:pt x="3837" y="6296"/>
                      <a:pt x="3858" y="6317"/>
                    </a:cubicBezTo>
                    <a:cubicBezTo>
                      <a:pt x="3879" y="6338"/>
                      <a:pt x="3908" y="6333"/>
                      <a:pt x="3901" y="6383"/>
                    </a:cubicBezTo>
                    <a:cubicBezTo>
                      <a:pt x="3893" y="6433"/>
                      <a:pt x="3939" y="6446"/>
                      <a:pt x="3950" y="6458"/>
                    </a:cubicBezTo>
                    <a:cubicBezTo>
                      <a:pt x="3960" y="6471"/>
                      <a:pt x="3981" y="6500"/>
                      <a:pt x="3999" y="6500"/>
                    </a:cubicBezTo>
                    <a:cubicBezTo>
                      <a:pt x="4016" y="6500"/>
                      <a:pt x="4030" y="6488"/>
                      <a:pt x="4038" y="6443"/>
                    </a:cubicBezTo>
                    <a:cubicBezTo>
                      <a:pt x="4043" y="6443"/>
                      <a:pt x="4043" y="6443"/>
                      <a:pt x="4043" y="6443"/>
                    </a:cubicBezTo>
                    <a:cubicBezTo>
                      <a:pt x="4044" y="6441"/>
                      <a:pt x="4044" y="6439"/>
                      <a:pt x="4045" y="6437"/>
                    </a:cubicBezTo>
                    <a:cubicBezTo>
                      <a:pt x="4046" y="6430"/>
                      <a:pt x="4048" y="6425"/>
                      <a:pt x="4051" y="6421"/>
                    </a:cubicBezTo>
                    <a:cubicBezTo>
                      <a:pt x="4066" y="6417"/>
                      <a:pt x="4084" y="6443"/>
                      <a:pt x="4059" y="6467"/>
                    </a:cubicBezTo>
                    <a:cubicBezTo>
                      <a:pt x="4024" y="6500"/>
                      <a:pt x="4006" y="6516"/>
                      <a:pt x="4017" y="6516"/>
                    </a:cubicBezTo>
                    <a:cubicBezTo>
                      <a:pt x="4027" y="6516"/>
                      <a:pt x="4080" y="6550"/>
                      <a:pt x="4108" y="6550"/>
                    </a:cubicBezTo>
                    <a:cubicBezTo>
                      <a:pt x="4136" y="6550"/>
                      <a:pt x="4193" y="6533"/>
                      <a:pt x="4203" y="6529"/>
                    </a:cubicBezTo>
                    <a:cubicBezTo>
                      <a:pt x="4214" y="6525"/>
                      <a:pt x="4288" y="6513"/>
                      <a:pt x="4298" y="6500"/>
                    </a:cubicBezTo>
                    <a:cubicBezTo>
                      <a:pt x="4299" y="6500"/>
                      <a:pt x="4301" y="6499"/>
                      <a:pt x="4302" y="6498"/>
                    </a:cubicBezTo>
                    <a:cubicBezTo>
                      <a:pt x="4298" y="6498"/>
                      <a:pt x="4298" y="6498"/>
                      <a:pt x="4298" y="6498"/>
                    </a:cubicBezTo>
                    <a:cubicBezTo>
                      <a:pt x="4299" y="6488"/>
                      <a:pt x="4237" y="6491"/>
                      <a:pt x="4207" y="6479"/>
                    </a:cubicBezTo>
                    <a:cubicBezTo>
                      <a:pt x="4194" y="6474"/>
                      <a:pt x="4176" y="6460"/>
                      <a:pt x="4160" y="6443"/>
                    </a:cubicBezTo>
                    <a:cubicBezTo>
                      <a:pt x="4170" y="6443"/>
                      <a:pt x="4170" y="6443"/>
                      <a:pt x="4170" y="6443"/>
                    </a:cubicBezTo>
                    <a:cubicBezTo>
                      <a:pt x="4146" y="6420"/>
                      <a:pt x="4123" y="6390"/>
                      <a:pt x="4118" y="6375"/>
                    </a:cubicBezTo>
                    <a:cubicBezTo>
                      <a:pt x="4117" y="6371"/>
                      <a:pt x="4116" y="6366"/>
                      <a:pt x="4116" y="6361"/>
                    </a:cubicBezTo>
                    <a:cubicBezTo>
                      <a:pt x="4109" y="6361"/>
                      <a:pt x="4109" y="6361"/>
                      <a:pt x="4109" y="6361"/>
                    </a:cubicBezTo>
                    <a:cubicBezTo>
                      <a:pt x="4107" y="6343"/>
                      <a:pt x="4108" y="6322"/>
                      <a:pt x="4115" y="6306"/>
                    </a:cubicBezTo>
                    <a:cubicBezTo>
                      <a:pt x="4120" y="6306"/>
                      <a:pt x="4120" y="6306"/>
                      <a:pt x="4120" y="6306"/>
                    </a:cubicBezTo>
                    <a:cubicBezTo>
                      <a:pt x="4124" y="6297"/>
                      <a:pt x="4129" y="6288"/>
                      <a:pt x="4136" y="6283"/>
                    </a:cubicBezTo>
                    <a:cubicBezTo>
                      <a:pt x="4152" y="6273"/>
                      <a:pt x="4181" y="6246"/>
                      <a:pt x="4205" y="6224"/>
                    </a:cubicBezTo>
                    <a:cubicBezTo>
                      <a:pt x="4203" y="6224"/>
                      <a:pt x="4203" y="6224"/>
                      <a:pt x="4203" y="6224"/>
                    </a:cubicBezTo>
                    <a:cubicBezTo>
                      <a:pt x="4214" y="6213"/>
                      <a:pt x="4223" y="6204"/>
                      <a:pt x="4228" y="6200"/>
                    </a:cubicBezTo>
                    <a:cubicBezTo>
                      <a:pt x="4234" y="6195"/>
                      <a:pt x="4240" y="6183"/>
                      <a:pt x="4246" y="6169"/>
                    </a:cubicBezTo>
                    <a:cubicBezTo>
                      <a:pt x="4251" y="6169"/>
                      <a:pt x="4251" y="6169"/>
                      <a:pt x="4251" y="6169"/>
                    </a:cubicBezTo>
                    <a:cubicBezTo>
                      <a:pt x="4260" y="6148"/>
                      <a:pt x="4266" y="6122"/>
                      <a:pt x="4259" y="6117"/>
                    </a:cubicBezTo>
                    <a:cubicBezTo>
                      <a:pt x="4249" y="6109"/>
                      <a:pt x="4196" y="6117"/>
                      <a:pt x="4189" y="6104"/>
                    </a:cubicBezTo>
                    <a:cubicBezTo>
                      <a:pt x="4186" y="6099"/>
                      <a:pt x="4184" y="6094"/>
                      <a:pt x="4186" y="6087"/>
                    </a:cubicBezTo>
                    <a:cubicBezTo>
                      <a:pt x="4180" y="6087"/>
                      <a:pt x="4180" y="6087"/>
                      <a:pt x="4180" y="6087"/>
                    </a:cubicBezTo>
                    <a:cubicBezTo>
                      <a:pt x="4184" y="6077"/>
                      <a:pt x="4192" y="6065"/>
                      <a:pt x="4210" y="6051"/>
                    </a:cubicBezTo>
                    <a:cubicBezTo>
                      <a:pt x="4218" y="6045"/>
                      <a:pt x="4224" y="6038"/>
                      <a:pt x="4230" y="6032"/>
                    </a:cubicBezTo>
                    <a:cubicBezTo>
                      <a:pt x="4232" y="6032"/>
                      <a:pt x="4232" y="6032"/>
                      <a:pt x="4232" y="6032"/>
                    </a:cubicBezTo>
                    <a:cubicBezTo>
                      <a:pt x="4258" y="6005"/>
                      <a:pt x="4272" y="5974"/>
                      <a:pt x="4284" y="5963"/>
                    </a:cubicBezTo>
                    <a:cubicBezTo>
                      <a:pt x="4288" y="5960"/>
                      <a:pt x="4293" y="5955"/>
                      <a:pt x="4299" y="5949"/>
                    </a:cubicBezTo>
                    <a:cubicBezTo>
                      <a:pt x="4296" y="5949"/>
                      <a:pt x="4296" y="5949"/>
                      <a:pt x="4296" y="5949"/>
                    </a:cubicBezTo>
                    <a:cubicBezTo>
                      <a:pt x="4309" y="5936"/>
                      <a:pt x="4323" y="5920"/>
                      <a:pt x="4330" y="5901"/>
                    </a:cubicBezTo>
                    <a:cubicBezTo>
                      <a:pt x="4331" y="5898"/>
                      <a:pt x="4331" y="5896"/>
                      <a:pt x="4332" y="5894"/>
                    </a:cubicBezTo>
                    <a:cubicBezTo>
                      <a:pt x="4337" y="5894"/>
                      <a:pt x="4337" y="5894"/>
                      <a:pt x="4337" y="5894"/>
                    </a:cubicBezTo>
                    <a:cubicBezTo>
                      <a:pt x="4346" y="5869"/>
                      <a:pt x="4325" y="5884"/>
                      <a:pt x="4305" y="5884"/>
                    </a:cubicBezTo>
                    <a:cubicBezTo>
                      <a:pt x="4284" y="5884"/>
                      <a:pt x="4273" y="5838"/>
                      <a:pt x="4273" y="5817"/>
                    </a:cubicBezTo>
                    <a:cubicBezTo>
                      <a:pt x="4273" y="5816"/>
                      <a:pt x="4274" y="5816"/>
                      <a:pt x="4274" y="5815"/>
                    </a:cubicBezTo>
                    <a:cubicBezTo>
                      <a:pt x="4290" y="5813"/>
                      <a:pt x="4328" y="5832"/>
                      <a:pt x="4358" y="5838"/>
                    </a:cubicBezTo>
                    <a:cubicBezTo>
                      <a:pt x="4372" y="5841"/>
                      <a:pt x="4378" y="5839"/>
                      <a:pt x="4381" y="5835"/>
                    </a:cubicBezTo>
                    <a:cubicBezTo>
                      <a:pt x="4391" y="5833"/>
                      <a:pt x="4390" y="5824"/>
                      <a:pt x="4388" y="5812"/>
                    </a:cubicBezTo>
                    <a:cubicBezTo>
                      <a:pt x="4380" y="5812"/>
                      <a:pt x="4380" y="5812"/>
                      <a:pt x="4380" y="5812"/>
                    </a:cubicBezTo>
                    <a:cubicBezTo>
                      <a:pt x="4379" y="5806"/>
                      <a:pt x="4377" y="5799"/>
                      <a:pt x="4376" y="5793"/>
                    </a:cubicBezTo>
                    <a:cubicBezTo>
                      <a:pt x="4374" y="5782"/>
                      <a:pt x="4376" y="5768"/>
                      <a:pt x="4379" y="5757"/>
                    </a:cubicBezTo>
                    <a:cubicBezTo>
                      <a:pt x="4384" y="5757"/>
                      <a:pt x="4384" y="5757"/>
                      <a:pt x="4384" y="5757"/>
                    </a:cubicBezTo>
                    <a:cubicBezTo>
                      <a:pt x="4386" y="5749"/>
                      <a:pt x="4389" y="5742"/>
                      <a:pt x="4393" y="5737"/>
                    </a:cubicBezTo>
                    <a:cubicBezTo>
                      <a:pt x="4397" y="5736"/>
                      <a:pt x="4400" y="5736"/>
                      <a:pt x="4404" y="5739"/>
                    </a:cubicBezTo>
                    <a:cubicBezTo>
                      <a:pt x="4425" y="5751"/>
                      <a:pt x="4534" y="5734"/>
                      <a:pt x="4548" y="5730"/>
                    </a:cubicBezTo>
                    <a:cubicBezTo>
                      <a:pt x="4550" y="5730"/>
                      <a:pt x="4552" y="5728"/>
                      <a:pt x="4554" y="5726"/>
                    </a:cubicBezTo>
                    <a:cubicBezTo>
                      <a:pt x="4554" y="5726"/>
                      <a:pt x="4555" y="5726"/>
                      <a:pt x="4555" y="5726"/>
                    </a:cubicBezTo>
                    <a:cubicBezTo>
                      <a:pt x="4563" y="5724"/>
                      <a:pt x="4578" y="5700"/>
                      <a:pt x="4593" y="5675"/>
                    </a:cubicBezTo>
                    <a:cubicBezTo>
                      <a:pt x="4589" y="5675"/>
                      <a:pt x="4589" y="5675"/>
                      <a:pt x="4589" y="5675"/>
                    </a:cubicBezTo>
                    <a:cubicBezTo>
                      <a:pt x="4599" y="5657"/>
                      <a:pt x="4609" y="5639"/>
                      <a:pt x="4615" y="5630"/>
                    </a:cubicBezTo>
                    <a:cubicBezTo>
                      <a:pt x="4618" y="5627"/>
                      <a:pt x="4619" y="5623"/>
                      <a:pt x="4621" y="5620"/>
                    </a:cubicBezTo>
                    <a:cubicBezTo>
                      <a:pt x="4625" y="5620"/>
                      <a:pt x="4625" y="5620"/>
                      <a:pt x="4625" y="5620"/>
                    </a:cubicBezTo>
                    <a:cubicBezTo>
                      <a:pt x="4636" y="5601"/>
                      <a:pt x="4638" y="5583"/>
                      <a:pt x="4622" y="5572"/>
                    </a:cubicBezTo>
                    <a:cubicBezTo>
                      <a:pt x="4614" y="5566"/>
                      <a:pt x="4598" y="5552"/>
                      <a:pt x="4584" y="5538"/>
                    </a:cubicBezTo>
                    <a:cubicBezTo>
                      <a:pt x="4573" y="5538"/>
                      <a:pt x="4573" y="5538"/>
                      <a:pt x="4573" y="5538"/>
                    </a:cubicBezTo>
                    <a:cubicBezTo>
                      <a:pt x="4558" y="5523"/>
                      <a:pt x="4545" y="5509"/>
                      <a:pt x="4542" y="5503"/>
                    </a:cubicBezTo>
                    <a:cubicBezTo>
                      <a:pt x="4540" y="5500"/>
                      <a:pt x="4540" y="5492"/>
                      <a:pt x="4542" y="5483"/>
                    </a:cubicBezTo>
                    <a:cubicBezTo>
                      <a:pt x="4548" y="5483"/>
                      <a:pt x="4548" y="5483"/>
                      <a:pt x="4548" y="5483"/>
                    </a:cubicBezTo>
                    <a:cubicBezTo>
                      <a:pt x="4551" y="5461"/>
                      <a:pt x="4562" y="5424"/>
                      <a:pt x="4569" y="5403"/>
                    </a:cubicBezTo>
                    <a:cubicBezTo>
                      <a:pt x="4573" y="5431"/>
                      <a:pt x="4576" y="5522"/>
                      <a:pt x="4615" y="5535"/>
                    </a:cubicBezTo>
                    <a:cubicBezTo>
                      <a:pt x="4665" y="5551"/>
                      <a:pt x="4693" y="5560"/>
                      <a:pt x="4738" y="5510"/>
                    </a:cubicBezTo>
                    <a:cubicBezTo>
                      <a:pt x="4747" y="5500"/>
                      <a:pt x="4756" y="5491"/>
                      <a:pt x="4764" y="5483"/>
                    </a:cubicBezTo>
                    <a:cubicBezTo>
                      <a:pt x="4766" y="5483"/>
                      <a:pt x="4766" y="5483"/>
                      <a:pt x="4766" y="5483"/>
                    </a:cubicBezTo>
                    <a:cubicBezTo>
                      <a:pt x="4796" y="5450"/>
                      <a:pt x="4819" y="5425"/>
                      <a:pt x="4827" y="5400"/>
                    </a:cubicBezTo>
                    <a:cubicBezTo>
                      <a:pt x="4821" y="5400"/>
                      <a:pt x="4821" y="5400"/>
                      <a:pt x="4821" y="5400"/>
                    </a:cubicBezTo>
                    <a:cubicBezTo>
                      <a:pt x="4822" y="5398"/>
                      <a:pt x="4823" y="5396"/>
                      <a:pt x="4823" y="5393"/>
                    </a:cubicBezTo>
                    <a:cubicBezTo>
                      <a:pt x="4825" y="5376"/>
                      <a:pt x="4828" y="5360"/>
                      <a:pt x="4834" y="5346"/>
                    </a:cubicBezTo>
                    <a:cubicBezTo>
                      <a:pt x="4839" y="5346"/>
                      <a:pt x="4839" y="5346"/>
                      <a:pt x="4839" y="5346"/>
                    </a:cubicBezTo>
                    <a:cubicBezTo>
                      <a:pt x="4844" y="5331"/>
                      <a:pt x="4851" y="5318"/>
                      <a:pt x="4860" y="5311"/>
                    </a:cubicBezTo>
                    <a:cubicBezTo>
                      <a:pt x="4867" y="5307"/>
                      <a:pt x="4874" y="5305"/>
                      <a:pt x="4882" y="5299"/>
                    </a:cubicBezTo>
                    <a:cubicBezTo>
                      <a:pt x="4890" y="5295"/>
                      <a:pt x="4899" y="5286"/>
                      <a:pt x="4910" y="5263"/>
                    </a:cubicBezTo>
                    <a:cubicBezTo>
                      <a:pt x="4905" y="5263"/>
                      <a:pt x="4905" y="5263"/>
                      <a:pt x="4905" y="5263"/>
                    </a:cubicBezTo>
                    <a:cubicBezTo>
                      <a:pt x="4906" y="5261"/>
                      <a:pt x="4907" y="5259"/>
                      <a:pt x="4908" y="5257"/>
                    </a:cubicBezTo>
                    <a:cubicBezTo>
                      <a:pt x="4927" y="5208"/>
                      <a:pt x="4943" y="5236"/>
                      <a:pt x="4961" y="5208"/>
                    </a:cubicBezTo>
                    <a:cubicBezTo>
                      <a:pt x="4965" y="5208"/>
                      <a:pt x="4965" y="5208"/>
                      <a:pt x="4965" y="5208"/>
                    </a:cubicBezTo>
                    <a:cubicBezTo>
                      <a:pt x="4968" y="5205"/>
                      <a:pt x="4971" y="5200"/>
                      <a:pt x="4974" y="5194"/>
                    </a:cubicBezTo>
                    <a:cubicBezTo>
                      <a:pt x="4984" y="5172"/>
                      <a:pt x="4977" y="5149"/>
                      <a:pt x="4971" y="5126"/>
                    </a:cubicBezTo>
                    <a:cubicBezTo>
                      <a:pt x="4963" y="5126"/>
                      <a:pt x="4963" y="5126"/>
                      <a:pt x="4963" y="5126"/>
                    </a:cubicBezTo>
                    <a:cubicBezTo>
                      <a:pt x="4958" y="5106"/>
                      <a:pt x="4955" y="5087"/>
                      <a:pt x="4965" y="5071"/>
                    </a:cubicBezTo>
                    <a:cubicBezTo>
                      <a:pt x="4969" y="5071"/>
                      <a:pt x="4969" y="5071"/>
                      <a:pt x="4969" y="5071"/>
                    </a:cubicBezTo>
                    <a:cubicBezTo>
                      <a:pt x="4972" y="5066"/>
                      <a:pt x="4975" y="5061"/>
                      <a:pt x="4981" y="5056"/>
                    </a:cubicBezTo>
                    <a:cubicBezTo>
                      <a:pt x="4992" y="5047"/>
                      <a:pt x="5006" y="5038"/>
                      <a:pt x="5020" y="5028"/>
                    </a:cubicBezTo>
                    <a:cubicBezTo>
                      <a:pt x="5023" y="5026"/>
                      <a:pt x="5026" y="5024"/>
                      <a:pt x="5029" y="5022"/>
                    </a:cubicBezTo>
                    <a:cubicBezTo>
                      <a:pt x="5029" y="5022"/>
                      <a:pt x="5030" y="5022"/>
                      <a:pt x="5030" y="5022"/>
                    </a:cubicBezTo>
                    <a:cubicBezTo>
                      <a:pt x="5062" y="5002"/>
                      <a:pt x="5090" y="4986"/>
                      <a:pt x="5090" y="4986"/>
                    </a:cubicBezTo>
                    <a:cubicBezTo>
                      <a:pt x="5090" y="4986"/>
                      <a:pt x="5112" y="4973"/>
                      <a:pt x="5154" y="4961"/>
                    </a:cubicBezTo>
                    <a:cubicBezTo>
                      <a:pt x="5195" y="4949"/>
                      <a:pt x="5238" y="4956"/>
                      <a:pt x="5254" y="4934"/>
                    </a:cubicBezTo>
                    <a:cubicBezTo>
                      <a:pt x="5257" y="4934"/>
                      <a:pt x="5257" y="4934"/>
                      <a:pt x="5257" y="4934"/>
                    </a:cubicBezTo>
                    <a:cubicBezTo>
                      <a:pt x="5259" y="4932"/>
                      <a:pt x="5261" y="4930"/>
                      <a:pt x="5263" y="4927"/>
                    </a:cubicBezTo>
                    <a:cubicBezTo>
                      <a:pt x="5272" y="4910"/>
                      <a:pt x="5282" y="4879"/>
                      <a:pt x="5294" y="4852"/>
                    </a:cubicBezTo>
                    <a:cubicBezTo>
                      <a:pt x="5290" y="4852"/>
                      <a:pt x="5290" y="4852"/>
                      <a:pt x="5290" y="4852"/>
                    </a:cubicBezTo>
                    <a:cubicBezTo>
                      <a:pt x="5294" y="4841"/>
                      <a:pt x="5300" y="4831"/>
                      <a:pt x="5305" y="4823"/>
                    </a:cubicBezTo>
                    <a:cubicBezTo>
                      <a:pt x="5311" y="4815"/>
                      <a:pt x="5317" y="4806"/>
                      <a:pt x="5323" y="4797"/>
                    </a:cubicBezTo>
                    <a:cubicBezTo>
                      <a:pt x="5327" y="4797"/>
                      <a:pt x="5327" y="4797"/>
                      <a:pt x="5327" y="4797"/>
                    </a:cubicBezTo>
                    <a:cubicBezTo>
                      <a:pt x="5343" y="4770"/>
                      <a:pt x="5355" y="4739"/>
                      <a:pt x="5347" y="4723"/>
                    </a:cubicBezTo>
                    <a:cubicBezTo>
                      <a:pt x="5346" y="4721"/>
                      <a:pt x="5346" y="4718"/>
                      <a:pt x="5346" y="4714"/>
                    </a:cubicBezTo>
                    <a:cubicBezTo>
                      <a:pt x="5339" y="4714"/>
                      <a:pt x="5339" y="4714"/>
                      <a:pt x="5339" y="4714"/>
                    </a:cubicBezTo>
                    <a:cubicBezTo>
                      <a:pt x="5340" y="4700"/>
                      <a:pt x="5345" y="4680"/>
                      <a:pt x="5351" y="4659"/>
                    </a:cubicBezTo>
                    <a:cubicBezTo>
                      <a:pt x="5356" y="4659"/>
                      <a:pt x="5356" y="4659"/>
                      <a:pt x="5356" y="4659"/>
                    </a:cubicBezTo>
                    <a:cubicBezTo>
                      <a:pt x="5364" y="4630"/>
                      <a:pt x="5374" y="4599"/>
                      <a:pt x="5372" y="4586"/>
                    </a:cubicBezTo>
                    <a:cubicBezTo>
                      <a:pt x="5371" y="4584"/>
                      <a:pt x="5371" y="4580"/>
                      <a:pt x="5370" y="4577"/>
                    </a:cubicBezTo>
                    <a:cubicBezTo>
                      <a:pt x="5362" y="4577"/>
                      <a:pt x="5362" y="4577"/>
                      <a:pt x="5362" y="4577"/>
                    </a:cubicBezTo>
                    <a:cubicBezTo>
                      <a:pt x="5358" y="4563"/>
                      <a:pt x="5352" y="4543"/>
                      <a:pt x="5353" y="4522"/>
                    </a:cubicBezTo>
                    <a:cubicBezTo>
                      <a:pt x="5359" y="4522"/>
                      <a:pt x="5359" y="4522"/>
                      <a:pt x="5359" y="4522"/>
                    </a:cubicBezTo>
                    <a:cubicBezTo>
                      <a:pt x="5359" y="4500"/>
                      <a:pt x="5365" y="4476"/>
                      <a:pt x="5389" y="4453"/>
                    </a:cubicBezTo>
                    <a:cubicBezTo>
                      <a:pt x="5394" y="4449"/>
                      <a:pt x="5398" y="4444"/>
                      <a:pt x="5403" y="4440"/>
                    </a:cubicBezTo>
                    <a:cubicBezTo>
                      <a:pt x="5400" y="4440"/>
                      <a:pt x="5400" y="4440"/>
                      <a:pt x="5400" y="4440"/>
                    </a:cubicBezTo>
                    <a:cubicBezTo>
                      <a:pt x="5418" y="4422"/>
                      <a:pt x="5434" y="4403"/>
                      <a:pt x="5449" y="4385"/>
                    </a:cubicBezTo>
                    <a:cubicBezTo>
                      <a:pt x="5452" y="4385"/>
                      <a:pt x="5452" y="4385"/>
                      <a:pt x="5452" y="4385"/>
                    </a:cubicBezTo>
                    <a:cubicBezTo>
                      <a:pt x="5479" y="4351"/>
                      <a:pt x="5500" y="4320"/>
                      <a:pt x="5502" y="4308"/>
                    </a:cubicBezTo>
                    <a:cubicBezTo>
                      <a:pt x="5502" y="4306"/>
                      <a:pt x="5503" y="4304"/>
                      <a:pt x="5503" y="4303"/>
                    </a:cubicBezTo>
                    <a:cubicBezTo>
                      <a:pt x="5498" y="4303"/>
                      <a:pt x="5498" y="4303"/>
                      <a:pt x="5498" y="4303"/>
                    </a:cubicBezTo>
                    <a:cubicBezTo>
                      <a:pt x="5502" y="4290"/>
                      <a:pt x="5510" y="4270"/>
                      <a:pt x="5518" y="4248"/>
                    </a:cubicBezTo>
                    <a:cubicBezTo>
                      <a:pt x="5523" y="4248"/>
                      <a:pt x="5523" y="4248"/>
                      <a:pt x="5523" y="4248"/>
                    </a:cubicBezTo>
                    <a:cubicBezTo>
                      <a:pt x="5533" y="4219"/>
                      <a:pt x="5543" y="4188"/>
                      <a:pt x="5544" y="4165"/>
                    </a:cubicBezTo>
                    <a:cubicBezTo>
                      <a:pt x="5537" y="4165"/>
                      <a:pt x="5537" y="4165"/>
                      <a:pt x="5537" y="4165"/>
                    </a:cubicBezTo>
                    <a:cubicBezTo>
                      <a:pt x="5537" y="4164"/>
                      <a:pt x="5538" y="4163"/>
                      <a:pt x="5538" y="4162"/>
                    </a:cubicBezTo>
                    <a:close/>
                    <a:moveTo>
                      <a:pt x="3360" y="1695"/>
                    </a:moveTo>
                    <a:cubicBezTo>
                      <a:pt x="3353" y="1695"/>
                      <a:pt x="3353" y="1695"/>
                      <a:pt x="3353" y="1695"/>
                    </a:cubicBezTo>
                    <a:cubicBezTo>
                      <a:pt x="3354" y="1690"/>
                      <a:pt x="3354" y="1686"/>
                      <a:pt x="3355" y="1683"/>
                    </a:cubicBezTo>
                    <a:cubicBezTo>
                      <a:pt x="3356" y="1673"/>
                      <a:pt x="3355" y="1658"/>
                      <a:pt x="3354" y="1640"/>
                    </a:cubicBezTo>
                    <a:cubicBezTo>
                      <a:pt x="3361" y="1640"/>
                      <a:pt x="3361" y="1640"/>
                      <a:pt x="3361" y="1640"/>
                    </a:cubicBezTo>
                    <a:cubicBezTo>
                      <a:pt x="3359" y="1613"/>
                      <a:pt x="3356" y="1579"/>
                      <a:pt x="3365" y="1558"/>
                    </a:cubicBezTo>
                    <a:cubicBezTo>
                      <a:pt x="3365" y="1558"/>
                      <a:pt x="3365" y="1558"/>
                      <a:pt x="3365" y="1558"/>
                    </a:cubicBezTo>
                    <a:cubicBezTo>
                      <a:pt x="3361" y="1558"/>
                      <a:pt x="3361" y="1558"/>
                      <a:pt x="3361" y="1558"/>
                    </a:cubicBezTo>
                    <a:cubicBezTo>
                      <a:pt x="3377" y="1528"/>
                      <a:pt x="3416" y="1516"/>
                      <a:pt x="3443" y="1512"/>
                    </a:cubicBezTo>
                    <a:cubicBezTo>
                      <a:pt x="3471" y="1508"/>
                      <a:pt x="3531" y="1533"/>
                      <a:pt x="3542" y="1529"/>
                    </a:cubicBezTo>
                    <a:cubicBezTo>
                      <a:pt x="3552" y="1525"/>
                      <a:pt x="3601" y="1525"/>
                      <a:pt x="3626" y="1529"/>
                    </a:cubicBezTo>
                    <a:cubicBezTo>
                      <a:pt x="3648" y="1533"/>
                      <a:pt x="3678" y="1592"/>
                      <a:pt x="3672" y="1608"/>
                    </a:cubicBezTo>
                    <a:cubicBezTo>
                      <a:pt x="3654" y="1610"/>
                      <a:pt x="3629" y="1590"/>
                      <a:pt x="3629" y="1562"/>
                    </a:cubicBezTo>
                    <a:cubicBezTo>
                      <a:pt x="3629" y="1560"/>
                      <a:pt x="3629" y="1559"/>
                      <a:pt x="3629" y="1558"/>
                    </a:cubicBezTo>
                    <a:cubicBezTo>
                      <a:pt x="3626" y="1558"/>
                      <a:pt x="3626" y="1558"/>
                      <a:pt x="3626" y="1558"/>
                    </a:cubicBezTo>
                    <a:cubicBezTo>
                      <a:pt x="3625" y="1560"/>
                      <a:pt x="3624" y="1563"/>
                      <a:pt x="3622" y="1567"/>
                    </a:cubicBezTo>
                    <a:cubicBezTo>
                      <a:pt x="3622" y="1567"/>
                      <a:pt x="3622" y="1566"/>
                      <a:pt x="3622" y="1566"/>
                    </a:cubicBezTo>
                    <a:cubicBezTo>
                      <a:pt x="3622" y="1537"/>
                      <a:pt x="3598" y="1620"/>
                      <a:pt x="3612" y="1645"/>
                    </a:cubicBezTo>
                    <a:cubicBezTo>
                      <a:pt x="3623" y="1665"/>
                      <a:pt x="3600" y="1686"/>
                      <a:pt x="3583" y="1695"/>
                    </a:cubicBezTo>
                    <a:cubicBezTo>
                      <a:pt x="3577" y="1695"/>
                      <a:pt x="3577" y="1695"/>
                      <a:pt x="3577" y="1695"/>
                    </a:cubicBezTo>
                    <a:cubicBezTo>
                      <a:pt x="3577" y="1695"/>
                      <a:pt x="3576" y="1695"/>
                      <a:pt x="3576" y="1695"/>
                    </a:cubicBezTo>
                    <a:cubicBezTo>
                      <a:pt x="3576" y="1695"/>
                      <a:pt x="3576" y="1695"/>
                      <a:pt x="3576" y="1695"/>
                    </a:cubicBezTo>
                    <a:cubicBezTo>
                      <a:pt x="3562" y="1695"/>
                      <a:pt x="3562" y="1695"/>
                      <a:pt x="3562" y="1695"/>
                    </a:cubicBezTo>
                    <a:cubicBezTo>
                      <a:pt x="3554" y="1686"/>
                      <a:pt x="3548" y="1665"/>
                      <a:pt x="3548" y="1640"/>
                    </a:cubicBezTo>
                    <a:cubicBezTo>
                      <a:pt x="3555" y="1640"/>
                      <a:pt x="3555" y="1640"/>
                      <a:pt x="3555" y="1640"/>
                    </a:cubicBezTo>
                    <a:cubicBezTo>
                      <a:pt x="3554" y="1634"/>
                      <a:pt x="3554" y="1627"/>
                      <a:pt x="3555" y="1620"/>
                    </a:cubicBezTo>
                    <a:cubicBezTo>
                      <a:pt x="3558" y="1593"/>
                      <a:pt x="3545" y="1568"/>
                      <a:pt x="3523" y="1558"/>
                    </a:cubicBezTo>
                    <a:cubicBezTo>
                      <a:pt x="3479" y="1558"/>
                      <a:pt x="3479" y="1558"/>
                      <a:pt x="3479" y="1558"/>
                    </a:cubicBezTo>
                    <a:cubicBezTo>
                      <a:pt x="3476" y="1559"/>
                      <a:pt x="3473" y="1562"/>
                      <a:pt x="3470" y="1564"/>
                    </a:cubicBezTo>
                    <a:cubicBezTo>
                      <a:pt x="3444" y="1575"/>
                      <a:pt x="3430" y="1602"/>
                      <a:pt x="3418" y="1612"/>
                    </a:cubicBezTo>
                    <a:cubicBezTo>
                      <a:pt x="3404" y="1625"/>
                      <a:pt x="3404" y="1695"/>
                      <a:pt x="3408" y="1712"/>
                    </a:cubicBezTo>
                    <a:cubicBezTo>
                      <a:pt x="3410" y="1724"/>
                      <a:pt x="3411" y="1760"/>
                      <a:pt x="3396" y="1776"/>
                    </a:cubicBezTo>
                    <a:cubicBezTo>
                      <a:pt x="3395" y="1776"/>
                      <a:pt x="3395" y="1777"/>
                      <a:pt x="3393" y="1777"/>
                    </a:cubicBezTo>
                    <a:cubicBezTo>
                      <a:pt x="3394" y="1777"/>
                      <a:pt x="3394" y="1777"/>
                      <a:pt x="3394" y="1777"/>
                    </a:cubicBezTo>
                    <a:cubicBezTo>
                      <a:pt x="3389" y="1781"/>
                      <a:pt x="3384" y="1784"/>
                      <a:pt x="3376" y="1783"/>
                    </a:cubicBezTo>
                    <a:cubicBezTo>
                      <a:pt x="3372" y="1782"/>
                      <a:pt x="3368" y="1780"/>
                      <a:pt x="3365" y="1777"/>
                    </a:cubicBezTo>
                    <a:cubicBezTo>
                      <a:pt x="3380" y="1777"/>
                      <a:pt x="3380" y="1777"/>
                      <a:pt x="3380" y="1777"/>
                    </a:cubicBezTo>
                    <a:cubicBezTo>
                      <a:pt x="3357" y="1771"/>
                      <a:pt x="3357" y="1725"/>
                      <a:pt x="3360" y="1695"/>
                    </a:cubicBezTo>
                    <a:close/>
                    <a:moveTo>
                      <a:pt x="3573" y="1783"/>
                    </a:moveTo>
                    <a:cubicBezTo>
                      <a:pt x="3572" y="1781"/>
                      <a:pt x="3572" y="1779"/>
                      <a:pt x="3571" y="1777"/>
                    </a:cubicBezTo>
                    <a:cubicBezTo>
                      <a:pt x="3579" y="1777"/>
                      <a:pt x="3579" y="1777"/>
                      <a:pt x="3579" y="1777"/>
                    </a:cubicBezTo>
                    <a:cubicBezTo>
                      <a:pt x="3576" y="1769"/>
                      <a:pt x="3576" y="1765"/>
                      <a:pt x="3577" y="1763"/>
                    </a:cubicBezTo>
                    <a:cubicBezTo>
                      <a:pt x="3577" y="1763"/>
                      <a:pt x="3578" y="1762"/>
                      <a:pt x="3579" y="1761"/>
                    </a:cubicBezTo>
                    <a:cubicBezTo>
                      <a:pt x="3581" y="1760"/>
                      <a:pt x="3585" y="1759"/>
                      <a:pt x="3587" y="1753"/>
                    </a:cubicBezTo>
                    <a:cubicBezTo>
                      <a:pt x="3588" y="1750"/>
                      <a:pt x="3592" y="1746"/>
                      <a:pt x="3598" y="1742"/>
                    </a:cubicBezTo>
                    <a:cubicBezTo>
                      <a:pt x="3618" y="1730"/>
                      <a:pt x="3647" y="1716"/>
                      <a:pt x="3647" y="1716"/>
                    </a:cubicBezTo>
                    <a:cubicBezTo>
                      <a:pt x="3647" y="1716"/>
                      <a:pt x="3648" y="1715"/>
                      <a:pt x="3648" y="1714"/>
                    </a:cubicBezTo>
                    <a:cubicBezTo>
                      <a:pt x="3651" y="1713"/>
                      <a:pt x="3654" y="1712"/>
                      <a:pt x="3654" y="1712"/>
                    </a:cubicBezTo>
                    <a:cubicBezTo>
                      <a:pt x="3654" y="1712"/>
                      <a:pt x="3659" y="1705"/>
                      <a:pt x="3666" y="1695"/>
                    </a:cubicBezTo>
                    <a:cubicBezTo>
                      <a:pt x="3663" y="1695"/>
                      <a:pt x="3663" y="1695"/>
                      <a:pt x="3663" y="1695"/>
                    </a:cubicBezTo>
                    <a:cubicBezTo>
                      <a:pt x="3676" y="1678"/>
                      <a:pt x="3695" y="1655"/>
                      <a:pt x="3709" y="1640"/>
                    </a:cubicBezTo>
                    <a:cubicBezTo>
                      <a:pt x="3712" y="1640"/>
                      <a:pt x="3712" y="1640"/>
                      <a:pt x="3712" y="1640"/>
                    </a:cubicBezTo>
                    <a:cubicBezTo>
                      <a:pt x="3718" y="1634"/>
                      <a:pt x="3723" y="1629"/>
                      <a:pt x="3728" y="1625"/>
                    </a:cubicBezTo>
                    <a:cubicBezTo>
                      <a:pt x="3729" y="1624"/>
                      <a:pt x="3731" y="1624"/>
                      <a:pt x="3732" y="1625"/>
                    </a:cubicBezTo>
                    <a:cubicBezTo>
                      <a:pt x="3742" y="1633"/>
                      <a:pt x="3816" y="1612"/>
                      <a:pt x="3830" y="1633"/>
                    </a:cubicBezTo>
                    <a:cubicBezTo>
                      <a:pt x="3844" y="1654"/>
                      <a:pt x="3816" y="1658"/>
                      <a:pt x="3781" y="1675"/>
                    </a:cubicBezTo>
                    <a:cubicBezTo>
                      <a:pt x="3746" y="1691"/>
                      <a:pt x="3735" y="1687"/>
                      <a:pt x="3721" y="1708"/>
                    </a:cubicBezTo>
                    <a:cubicBezTo>
                      <a:pt x="3718" y="1712"/>
                      <a:pt x="3714" y="1716"/>
                      <a:pt x="3709" y="1719"/>
                    </a:cubicBezTo>
                    <a:cubicBezTo>
                      <a:pt x="3695" y="1727"/>
                      <a:pt x="3677" y="1734"/>
                      <a:pt x="3662" y="1744"/>
                    </a:cubicBezTo>
                    <a:cubicBezTo>
                      <a:pt x="3654" y="1749"/>
                      <a:pt x="3646" y="1755"/>
                      <a:pt x="3640" y="1762"/>
                    </a:cubicBezTo>
                    <a:cubicBezTo>
                      <a:pt x="3635" y="1767"/>
                      <a:pt x="3630" y="1772"/>
                      <a:pt x="3624" y="1777"/>
                    </a:cubicBezTo>
                    <a:cubicBezTo>
                      <a:pt x="3624" y="1777"/>
                      <a:pt x="3623" y="1777"/>
                      <a:pt x="3623" y="1777"/>
                    </a:cubicBezTo>
                    <a:cubicBezTo>
                      <a:pt x="3623" y="1777"/>
                      <a:pt x="3623" y="1777"/>
                      <a:pt x="3623" y="1777"/>
                    </a:cubicBezTo>
                    <a:cubicBezTo>
                      <a:pt x="3603" y="1792"/>
                      <a:pt x="3579" y="1797"/>
                      <a:pt x="3573" y="1783"/>
                    </a:cubicBezTo>
                    <a:close/>
                    <a:moveTo>
                      <a:pt x="1792" y="1388"/>
                    </a:moveTo>
                    <a:cubicBezTo>
                      <a:pt x="1786" y="1384"/>
                      <a:pt x="1779" y="1375"/>
                      <a:pt x="1772" y="1366"/>
                    </a:cubicBezTo>
                    <a:cubicBezTo>
                      <a:pt x="1782" y="1366"/>
                      <a:pt x="1782" y="1366"/>
                      <a:pt x="1782" y="1366"/>
                    </a:cubicBezTo>
                    <a:cubicBezTo>
                      <a:pt x="1771" y="1351"/>
                      <a:pt x="1760" y="1333"/>
                      <a:pt x="1760" y="1325"/>
                    </a:cubicBezTo>
                    <a:cubicBezTo>
                      <a:pt x="1761" y="1325"/>
                      <a:pt x="1762" y="1324"/>
                      <a:pt x="1764" y="1325"/>
                    </a:cubicBezTo>
                    <a:cubicBezTo>
                      <a:pt x="1774" y="1329"/>
                      <a:pt x="1795" y="1354"/>
                      <a:pt x="1806" y="1354"/>
                    </a:cubicBezTo>
                    <a:cubicBezTo>
                      <a:pt x="1816" y="1354"/>
                      <a:pt x="1869" y="1404"/>
                      <a:pt x="1883" y="1421"/>
                    </a:cubicBezTo>
                    <a:cubicBezTo>
                      <a:pt x="1895" y="1435"/>
                      <a:pt x="1897" y="1471"/>
                      <a:pt x="1886" y="1483"/>
                    </a:cubicBezTo>
                    <a:cubicBezTo>
                      <a:pt x="1870" y="1487"/>
                      <a:pt x="1859" y="1443"/>
                      <a:pt x="1855" y="1421"/>
                    </a:cubicBezTo>
                    <a:cubicBezTo>
                      <a:pt x="1848" y="1421"/>
                      <a:pt x="1848" y="1421"/>
                      <a:pt x="1848" y="1421"/>
                    </a:cubicBezTo>
                    <a:cubicBezTo>
                      <a:pt x="1844" y="1400"/>
                      <a:pt x="1809" y="1400"/>
                      <a:pt x="1792" y="1388"/>
                    </a:cubicBezTo>
                    <a:close/>
                    <a:moveTo>
                      <a:pt x="3455" y="1475"/>
                    </a:moveTo>
                    <a:cubicBezTo>
                      <a:pt x="3443" y="1478"/>
                      <a:pt x="3406" y="1466"/>
                      <a:pt x="3376" y="1466"/>
                    </a:cubicBezTo>
                    <a:cubicBezTo>
                      <a:pt x="3344" y="1466"/>
                      <a:pt x="3351" y="1442"/>
                      <a:pt x="3337" y="1446"/>
                    </a:cubicBezTo>
                    <a:cubicBezTo>
                      <a:pt x="3323" y="1450"/>
                      <a:pt x="3291" y="1458"/>
                      <a:pt x="3270" y="1471"/>
                    </a:cubicBezTo>
                    <a:cubicBezTo>
                      <a:pt x="3249" y="1483"/>
                      <a:pt x="3214" y="1481"/>
                      <a:pt x="3214" y="1458"/>
                    </a:cubicBezTo>
                    <a:cubicBezTo>
                      <a:pt x="3214" y="1446"/>
                      <a:pt x="3216" y="1439"/>
                      <a:pt x="3221" y="1434"/>
                    </a:cubicBezTo>
                    <a:cubicBezTo>
                      <a:pt x="3230" y="1430"/>
                      <a:pt x="3245" y="1427"/>
                      <a:pt x="3267" y="1417"/>
                    </a:cubicBezTo>
                    <a:cubicBezTo>
                      <a:pt x="3313" y="1396"/>
                      <a:pt x="3362" y="1338"/>
                      <a:pt x="3383" y="1363"/>
                    </a:cubicBezTo>
                    <a:cubicBezTo>
                      <a:pt x="3404" y="1388"/>
                      <a:pt x="3443" y="1417"/>
                      <a:pt x="3468" y="1421"/>
                    </a:cubicBezTo>
                    <a:cubicBezTo>
                      <a:pt x="3489" y="1424"/>
                      <a:pt x="3468" y="1462"/>
                      <a:pt x="3455" y="1475"/>
                    </a:cubicBezTo>
                    <a:close/>
                    <a:moveTo>
                      <a:pt x="4565" y="5400"/>
                    </a:moveTo>
                    <a:cubicBezTo>
                      <a:pt x="4565" y="5399"/>
                      <a:pt x="4566" y="5398"/>
                      <a:pt x="4566" y="5397"/>
                    </a:cubicBezTo>
                    <a:cubicBezTo>
                      <a:pt x="4567" y="5394"/>
                      <a:pt x="4568" y="5395"/>
                      <a:pt x="4569" y="5400"/>
                    </a:cubicBezTo>
                    <a:lnTo>
                      <a:pt x="4565" y="5400"/>
                    </a:ln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56" name="Freeform 8">
                <a:extLst>
                  <a:ext uri="{FF2B5EF4-FFF2-40B4-BE49-F238E27FC236}">
                    <a16:creationId xmlns:a16="http://schemas.microsoft.com/office/drawing/2014/main" id="{91B51B0B-4276-49F9-9D61-A697622C0407}"/>
                  </a:ext>
                </a:extLst>
              </p:cNvPr>
              <p:cNvSpPr>
                <a:spLocks/>
              </p:cNvSpPr>
              <p:nvPr/>
            </p:nvSpPr>
            <p:spPr bwMode="auto">
              <a:xfrm>
                <a:off x="1836738" y="2000250"/>
                <a:ext cx="92075" cy="60325"/>
              </a:xfrm>
              <a:custGeom>
                <a:avLst/>
                <a:gdLst>
                  <a:gd name="T0" fmla="*/ 24 w 164"/>
                  <a:gd name="T1" fmla="*/ 96 h 104"/>
                  <a:gd name="T2" fmla="*/ 103 w 164"/>
                  <a:gd name="T3" fmla="*/ 91 h 104"/>
                  <a:gd name="T4" fmla="*/ 150 w 164"/>
                  <a:gd name="T5" fmla="*/ 79 h 104"/>
                  <a:gd name="T6" fmla="*/ 151 w 164"/>
                  <a:gd name="T7" fmla="*/ 59 h 104"/>
                  <a:gd name="T8" fmla="*/ 158 w 164"/>
                  <a:gd name="T9" fmla="*/ 59 h 104"/>
                  <a:gd name="T10" fmla="*/ 143 w 164"/>
                  <a:gd name="T11" fmla="*/ 3 h 104"/>
                  <a:gd name="T12" fmla="*/ 33 w 164"/>
                  <a:gd name="T13" fmla="*/ 50 h 104"/>
                  <a:gd name="T14" fmla="*/ 24 w 164"/>
                  <a:gd name="T15" fmla="*/ 56 h 104"/>
                  <a:gd name="T16" fmla="*/ 24 w 164"/>
                  <a:gd name="T17" fmla="*/ 9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104">
                    <a:moveTo>
                      <a:pt x="24" y="96"/>
                    </a:moveTo>
                    <a:cubicBezTo>
                      <a:pt x="42" y="96"/>
                      <a:pt x="89" y="77"/>
                      <a:pt x="103" y="91"/>
                    </a:cubicBezTo>
                    <a:cubicBezTo>
                      <a:pt x="117" y="104"/>
                      <a:pt x="153" y="93"/>
                      <a:pt x="150" y="79"/>
                    </a:cubicBezTo>
                    <a:cubicBezTo>
                      <a:pt x="150" y="76"/>
                      <a:pt x="151" y="68"/>
                      <a:pt x="151" y="59"/>
                    </a:cubicBezTo>
                    <a:cubicBezTo>
                      <a:pt x="158" y="59"/>
                      <a:pt x="158" y="59"/>
                      <a:pt x="158" y="59"/>
                    </a:cubicBezTo>
                    <a:cubicBezTo>
                      <a:pt x="160" y="38"/>
                      <a:pt x="164" y="5"/>
                      <a:pt x="143" y="3"/>
                    </a:cubicBezTo>
                    <a:cubicBezTo>
                      <a:pt x="115" y="0"/>
                      <a:pt x="75" y="34"/>
                      <a:pt x="33" y="50"/>
                    </a:cubicBezTo>
                    <a:cubicBezTo>
                      <a:pt x="29" y="52"/>
                      <a:pt x="26" y="54"/>
                      <a:pt x="24" y="56"/>
                    </a:cubicBezTo>
                    <a:cubicBezTo>
                      <a:pt x="0" y="68"/>
                      <a:pt x="6" y="96"/>
                      <a:pt x="24" y="96"/>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57" name="Freeform 9">
                <a:extLst>
                  <a:ext uri="{FF2B5EF4-FFF2-40B4-BE49-F238E27FC236}">
                    <a16:creationId xmlns:a16="http://schemas.microsoft.com/office/drawing/2014/main" id="{FA6E8803-01E2-43DC-835E-914D1A405A97}"/>
                  </a:ext>
                </a:extLst>
              </p:cNvPr>
              <p:cNvSpPr>
                <a:spLocks/>
              </p:cNvSpPr>
              <p:nvPr/>
            </p:nvSpPr>
            <p:spPr bwMode="auto">
              <a:xfrm>
                <a:off x="2028825" y="1989138"/>
                <a:ext cx="146050" cy="65088"/>
              </a:xfrm>
              <a:custGeom>
                <a:avLst/>
                <a:gdLst>
                  <a:gd name="T0" fmla="*/ 51 w 257"/>
                  <a:gd name="T1" fmla="*/ 77 h 115"/>
                  <a:gd name="T2" fmla="*/ 145 w 257"/>
                  <a:gd name="T3" fmla="*/ 74 h 115"/>
                  <a:gd name="T4" fmla="*/ 175 w 257"/>
                  <a:gd name="T5" fmla="*/ 104 h 115"/>
                  <a:gd name="T6" fmla="*/ 241 w 257"/>
                  <a:gd name="T7" fmla="*/ 115 h 115"/>
                  <a:gd name="T8" fmla="*/ 249 w 257"/>
                  <a:gd name="T9" fmla="*/ 81 h 115"/>
                  <a:gd name="T10" fmla="*/ 257 w 257"/>
                  <a:gd name="T11" fmla="*/ 81 h 115"/>
                  <a:gd name="T12" fmla="*/ 243 w 257"/>
                  <a:gd name="T13" fmla="*/ 50 h 115"/>
                  <a:gd name="T14" fmla="*/ 189 w 257"/>
                  <a:gd name="T15" fmla="*/ 14 h 115"/>
                  <a:gd name="T16" fmla="*/ 76 w 257"/>
                  <a:gd name="T17" fmla="*/ 3 h 115"/>
                  <a:gd name="T18" fmla="*/ 23 w 257"/>
                  <a:gd name="T19" fmla="*/ 13 h 115"/>
                  <a:gd name="T20" fmla="*/ 4 w 257"/>
                  <a:gd name="T21" fmla="*/ 40 h 115"/>
                  <a:gd name="T22" fmla="*/ 51 w 257"/>
                  <a:gd name="T23" fmla="*/ 7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7" h="115">
                    <a:moveTo>
                      <a:pt x="51" y="77"/>
                    </a:moveTo>
                    <a:cubicBezTo>
                      <a:pt x="79" y="77"/>
                      <a:pt x="140" y="60"/>
                      <a:pt x="145" y="74"/>
                    </a:cubicBezTo>
                    <a:cubicBezTo>
                      <a:pt x="149" y="88"/>
                      <a:pt x="142" y="99"/>
                      <a:pt x="175" y="104"/>
                    </a:cubicBezTo>
                    <a:cubicBezTo>
                      <a:pt x="208" y="110"/>
                      <a:pt x="222" y="115"/>
                      <a:pt x="241" y="115"/>
                    </a:cubicBezTo>
                    <a:cubicBezTo>
                      <a:pt x="253" y="115"/>
                      <a:pt x="254" y="99"/>
                      <a:pt x="249" y="81"/>
                    </a:cubicBezTo>
                    <a:cubicBezTo>
                      <a:pt x="257" y="81"/>
                      <a:pt x="257" y="81"/>
                      <a:pt x="257" y="81"/>
                    </a:cubicBezTo>
                    <a:cubicBezTo>
                      <a:pt x="254" y="71"/>
                      <a:pt x="249" y="60"/>
                      <a:pt x="243" y="50"/>
                    </a:cubicBezTo>
                    <a:cubicBezTo>
                      <a:pt x="226" y="25"/>
                      <a:pt x="231" y="28"/>
                      <a:pt x="189" y="14"/>
                    </a:cubicBezTo>
                    <a:cubicBezTo>
                      <a:pt x="147" y="0"/>
                      <a:pt x="104" y="0"/>
                      <a:pt x="76" y="3"/>
                    </a:cubicBezTo>
                    <a:cubicBezTo>
                      <a:pt x="56" y="5"/>
                      <a:pt x="36" y="2"/>
                      <a:pt x="23" y="13"/>
                    </a:cubicBezTo>
                    <a:cubicBezTo>
                      <a:pt x="14" y="17"/>
                      <a:pt x="7" y="25"/>
                      <a:pt x="4" y="40"/>
                    </a:cubicBezTo>
                    <a:cubicBezTo>
                      <a:pt x="0" y="60"/>
                      <a:pt x="23" y="77"/>
                      <a:pt x="51" y="77"/>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58" name="Freeform 10">
                <a:extLst>
                  <a:ext uri="{FF2B5EF4-FFF2-40B4-BE49-F238E27FC236}">
                    <a16:creationId xmlns:a16="http://schemas.microsoft.com/office/drawing/2014/main" id="{7CB4A61A-1B09-46BB-871D-601069BFE3BE}"/>
                  </a:ext>
                </a:extLst>
              </p:cNvPr>
              <p:cNvSpPr>
                <a:spLocks/>
              </p:cNvSpPr>
              <p:nvPr/>
            </p:nvSpPr>
            <p:spPr bwMode="auto">
              <a:xfrm>
                <a:off x="2255838" y="2144713"/>
                <a:ext cx="103187" cy="49213"/>
              </a:xfrm>
              <a:custGeom>
                <a:avLst/>
                <a:gdLst>
                  <a:gd name="T0" fmla="*/ 55 w 183"/>
                  <a:gd name="T1" fmla="*/ 83 h 88"/>
                  <a:gd name="T2" fmla="*/ 152 w 183"/>
                  <a:gd name="T3" fmla="*/ 69 h 88"/>
                  <a:gd name="T4" fmla="*/ 162 w 183"/>
                  <a:gd name="T5" fmla="*/ 63 h 88"/>
                  <a:gd name="T6" fmla="*/ 161 w 183"/>
                  <a:gd name="T7" fmla="*/ 17 h 88"/>
                  <a:gd name="T8" fmla="*/ 120 w 183"/>
                  <a:gd name="T9" fmla="*/ 0 h 88"/>
                  <a:gd name="T10" fmla="*/ 94 w 183"/>
                  <a:gd name="T11" fmla="*/ 0 h 88"/>
                  <a:gd name="T12" fmla="*/ 38 w 183"/>
                  <a:gd name="T13" fmla="*/ 29 h 88"/>
                  <a:gd name="T14" fmla="*/ 4 w 183"/>
                  <a:gd name="T15" fmla="*/ 66 h 88"/>
                  <a:gd name="T16" fmla="*/ 55 w 183"/>
                  <a:gd name="T17" fmla="*/ 8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88">
                    <a:moveTo>
                      <a:pt x="55" y="83"/>
                    </a:moveTo>
                    <a:cubicBezTo>
                      <a:pt x="86" y="77"/>
                      <a:pt x="131" y="71"/>
                      <a:pt x="152" y="69"/>
                    </a:cubicBezTo>
                    <a:cubicBezTo>
                      <a:pt x="156" y="68"/>
                      <a:pt x="159" y="66"/>
                      <a:pt x="162" y="63"/>
                    </a:cubicBezTo>
                    <a:cubicBezTo>
                      <a:pt x="180" y="57"/>
                      <a:pt x="183" y="20"/>
                      <a:pt x="161" y="17"/>
                    </a:cubicBezTo>
                    <a:cubicBezTo>
                      <a:pt x="146" y="16"/>
                      <a:pt x="133" y="5"/>
                      <a:pt x="120" y="0"/>
                    </a:cubicBezTo>
                    <a:cubicBezTo>
                      <a:pt x="94" y="0"/>
                      <a:pt x="94" y="0"/>
                      <a:pt x="94" y="0"/>
                    </a:cubicBezTo>
                    <a:cubicBezTo>
                      <a:pt x="81" y="5"/>
                      <a:pt x="57" y="17"/>
                      <a:pt x="38" y="29"/>
                    </a:cubicBezTo>
                    <a:cubicBezTo>
                      <a:pt x="17" y="42"/>
                      <a:pt x="0" y="56"/>
                      <a:pt x="4" y="66"/>
                    </a:cubicBezTo>
                    <a:cubicBezTo>
                      <a:pt x="7" y="74"/>
                      <a:pt x="25" y="88"/>
                      <a:pt x="55" y="83"/>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59" name="Freeform 11">
                <a:extLst>
                  <a:ext uri="{FF2B5EF4-FFF2-40B4-BE49-F238E27FC236}">
                    <a16:creationId xmlns:a16="http://schemas.microsoft.com/office/drawing/2014/main" id="{4DC4A6A0-2343-4591-8339-7C486FD60B4C}"/>
                  </a:ext>
                </a:extLst>
              </p:cNvPr>
              <p:cNvSpPr>
                <a:spLocks/>
              </p:cNvSpPr>
              <p:nvPr/>
            </p:nvSpPr>
            <p:spPr bwMode="auto">
              <a:xfrm>
                <a:off x="2211388" y="2014538"/>
                <a:ext cx="414337" cy="127000"/>
              </a:xfrm>
              <a:custGeom>
                <a:avLst/>
                <a:gdLst>
                  <a:gd name="T0" fmla="*/ 26 w 731"/>
                  <a:gd name="T1" fmla="*/ 61 h 222"/>
                  <a:gd name="T2" fmla="*/ 124 w 731"/>
                  <a:gd name="T3" fmla="*/ 114 h 222"/>
                  <a:gd name="T4" fmla="*/ 232 w 731"/>
                  <a:gd name="T5" fmla="*/ 158 h 222"/>
                  <a:gd name="T6" fmla="*/ 314 w 731"/>
                  <a:gd name="T7" fmla="*/ 208 h 222"/>
                  <a:gd name="T8" fmla="*/ 389 w 731"/>
                  <a:gd name="T9" fmla="*/ 216 h 222"/>
                  <a:gd name="T10" fmla="*/ 495 w 731"/>
                  <a:gd name="T11" fmla="*/ 208 h 222"/>
                  <a:gd name="T12" fmla="*/ 673 w 731"/>
                  <a:gd name="T13" fmla="*/ 219 h 222"/>
                  <a:gd name="T14" fmla="*/ 730 w 731"/>
                  <a:gd name="T15" fmla="*/ 189 h 222"/>
                  <a:gd name="T16" fmla="*/ 703 w 731"/>
                  <a:gd name="T17" fmla="*/ 173 h 222"/>
                  <a:gd name="T18" fmla="*/ 720 w 731"/>
                  <a:gd name="T19" fmla="*/ 173 h 222"/>
                  <a:gd name="T20" fmla="*/ 633 w 731"/>
                  <a:gd name="T21" fmla="*/ 154 h 222"/>
                  <a:gd name="T22" fmla="*/ 457 w 731"/>
                  <a:gd name="T23" fmla="*/ 154 h 222"/>
                  <a:gd name="T24" fmla="*/ 349 w 731"/>
                  <a:gd name="T25" fmla="*/ 154 h 222"/>
                  <a:gd name="T26" fmla="*/ 278 w 731"/>
                  <a:gd name="T27" fmla="*/ 118 h 222"/>
                  <a:gd name="T28" fmla="*/ 243 w 731"/>
                  <a:gd name="T29" fmla="*/ 90 h 222"/>
                  <a:gd name="T30" fmla="*/ 231 w 731"/>
                  <a:gd name="T31" fmla="*/ 90 h 222"/>
                  <a:gd name="T32" fmla="*/ 176 w 731"/>
                  <a:gd name="T33" fmla="*/ 58 h 222"/>
                  <a:gd name="T34" fmla="*/ 94 w 731"/>
                  <a:gd name="T35" fmla="*/ 36 h 222"/>
                  <a:gd name="T36" fmla="*/ 91 w 731"/>
                  <a:gd name="T37" fmla="*/ 35 h 222"/>
                  <a:gd name="T38" fmla="*/ 113 w 731"/>
                  <a:gd name="T39" fmla="*/ 35 h 222"/>
                  <a:gd name="T40" fmla="*/ 100 w 731"/>
                  <a:gd name="T41" fmla="*/ 32 h 222"/>
                  <a:gd name="T42" fmla="*/ 20 w 731"/>
                  <a:gd name="T43" fmla="*/ 4 h 222"/>
                  <a:gd name="T44" fmla="*/ 18 w 731"/>
                  <a:gd name="T45" fmla="*/ 13 h 222"/>
                  <a:gd name="T46" fmla="*/ 14 w 731"/>
                  <a:gd name="T47" fmla="*/ 8 h 222"/>
                  <a:gd name="T48" fmla="*/ 26 w 731"/>
                  <a:gd name="T49" fmla="*/ 61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31" h="222">
                    <a:moveTo>
                      <a:pt x="26" y="61"/>
                    </a:moveTo>
                    <a:cubicBezTo>
                      <a:pt x="51" y="75"/>
                      <a:pt x="94" y="100"/>
                      <a:pt x="124" y="114"/>
                    </a:cubicBezTo>
                    <a:cubicBezTo>
                      <a:pt x="155" y="128"/>
                      <a:pt x="213" y="130"/>
                      <a:pt x="232" y="158"/>
                    </a:cubicBezTo>
                    <a:cubicBezTo>
                      <a:pt x="251" y="186"/>
                      <a:pt x="314" y="208"/>
                      <a:pt x="314" y="208"/>
                    </a:cubicBezTo>
                    <a:cubicBezTo>
                      <a:pt x="389" y="216"/>
                      <a:pt x="389" y="216"/>
                      <a:pt x="389" y="216"/>
                    </a:cubicBezTo>
                    <a:cubicBezTo>
                      <a:pt x="389" y="216"/>
                      <a:pt x="441" y="202"/>
                      <a:pt x="495" y="208"/>
                    </a:cubicBezTo>
                    <a:cubicBezTo>
                      <a:pt x="549" y="214"/>
                      <a:pt x="629" y="222"/>
                      <a:pt x="673" y="219"/>
                    </a:cubicBezTo>
                    <a:cubicBezTo>
                      <a:pt x="718" y="216"/>
                      <a:pt x="725" y="200"/>
                      <a:pt x="730" y="189"/>
                    </a:cubicBezTo>
                    <a:cubicBezTo>
                      <a:pt x="731" y="184"/>
                      <a:pt x="719" y="178"/>
                      <a:pt x="703" y="173"/>
                    </a:cubicBezTo>
                    <a:cubicBezTo>
                      <a:pt x="720" y="173"/>
                      <a:pt x="720" y="173"/>
                      <a:pt x="720" y="173"/>
                    </a:cubicBezTo>
                    <a:cubicBezTo>
                      <a:pt x="695" y="162"/>
                      <a:pt x="648" y="152"/>
                      <a:pt x="633" y="154"/>
                    </a:cubicBezTo>
                    <a:cubicBezTo>
                      <a:pt x="612" y="157"/>
                      <a:pt x="492" y="157"/>
                      <a:pt x="457" y="154"/>
                    </a:cubicBezTo>
                    <a:cubicBezTo>
                      <a:pt x="422" y="151"/>
                      <a:pt x="377" y="151"/>
                      <a:pt x="349" y="154"/>
                    </a:cubicBezTo>
                    <a:cubicBezTo>
                      <a:pt x="321" y="157"/>
                      <a:pt x="300" y="132"/>
                      <a:pt x="278" y="118"/>
                    </a:cubicBezTo>
                    <a:cubicBezTo>
                      <a:pt x="270" y="112"/>
                      <a:pt x="257" y="101"/>
                      <a:pt x="243" y="90"/>
                    </a:cubicBezTo>
                    <a:cubicBezTo>
                      <a:pt x="231" y="90"/>
                      <a:pt x="231" y="90"/>
                      <a:pt x="231" y="90"/>
                    </a:cubicBezTo>
                    <a:cubicBezTo>
                      <a:pt x="212" y="76"/>
                      <a:pt x="191" y="61"/>
                      <a:pt x="176" y="58"/>
                    </a:cubicBezTo>
                    <a:cubicBezTo>
                      <a:pt x="148" y="53"/>
                      <a:pt x="152" y="53"/>
                      <a:pt x="94" y="36"/>
                    </a:cubicBezTo>
                    <a:cubicBezTo>
                      <a:pt x="93" y="36"/>
                      <a:pt x="92" y="36"/>
                      <a:pt x="91" y="35"/>
                    </a:cubicBezTo>
                    <a:cubicBezTo>
                      <a:pt x="113" y="35"/>
                      <a:pt x="113" y="35"/>
                      <a:pt x="113" y="35"/>
                    </a:cubicBezTo>
                    <a:cubicBezTo>
                      <a:pt x="109" y="34"/>
                      <a:pt x="105" y="33"/>
                      <a:pt x="100" y="32"/>
                    </a:cubicBezTo>
                    <a:cubicBezTo>
                      <a:pt x="70" y="23"/>
                      <a:pt x="20" y="12"/>
                      <a:pt x="20" y="4"/>
                    </a:cubicBezTo>
                    <a:cubicBezTo>
                      <a:pt x="20" y="1"/>
                      <a:pt x="19" y="5"/>
                      <a:pt x="18" y="13"/>
                    </a:cubicBezTo>
                    <a:cubicBezTo>
                      <a:pt x="15" y="11"/>
                      <a:pt x="14" y="10"/>
                      <a:pt x="14" y="8"/>
                    </a:cubicBezTo>
                    <a:cubicBezTo>
                      <a:pt x="14" y="0"/>
                      <a:pt x="0" y="47"/>
                      <a:pt x="26" y="61"/>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60" name="Freeform 12">
                <a:extLst>
                  <a:ext uri="{FF2B5EF4-FFF2-40B4-BE49-F238E27FC236}">
                    <a16:creationId xmlns:a16="http://schemas.microsoft.com/office/drawing/2014/main" id="{34BE9994-A41E-4ED8-95DA-55D35FBBEBC7}"/>
                  </a:ext>
                </a:extLst>
              </p:cNvPr>
              <p:cNvSpPr>
                <a:spLocks/>
              </p:cNvSpPr>
              <p:nvPr/>
            </p:nvSpPr>
            <p:spPr bwMode="auto">
              <a:xfrm>
                <a:off x="3921125" y="2354263"/>
                <a:ext cx="242887" cy="107950"/>
              </a:xfrm>
              <a:custGeom>
                <a:avLst/>
                <a:gdLst>
                  <a:gd name="T0" fmla="*/ 373 w 427"/>
                  <a:gd name="T1" fmla="*/ 112 h 189"/>
                  <a:gd name="T2" fmla="*/ 375 w 427"/>
                  <a:gd name="T3" fmla="*/ 112 h 189"/>
                  <a:gd name="T4" fmla="*/ 408 w 427"/>
                  <a:gd name="T5" fmla="*/ 46 h 189"/>
                  <a:gd name="T6" fmla="*/ 402 w 427"/>
                  <a:gd name="T7" fmla="*/ 40 h 189"/>
                  <a:gd name="T8" fmla="*/ 389 w 427"/>
                  <a:gd name="T9" fmla="*/ 40 h 189"/>
                  <a:gd name="T10" fmla="*/ 317 w 427"/>
                  <a:gd name="T11" fmla="*/ 14 h 189"/>
                  <a:gd name="T12" fmla="*/ 228 w 427"/>
                  <a:gd name="T13" fmla="*/ 33 h 189"/>
                  <a:gd name="T14" fmla="*/ 176 w 427"/>
                  <a:gd name="T15" fmla="*/ 40 h 189"/>
                  <a:gd name="T16" fmla="*/ 141 w 427"/>
                  <a:gd name="T17" fmla="*/ 40 h 189"/>
                  <a:gd name="T18" fmla="*/ 132 w 427"/>
                  <a:gd name="T19" fmla="*/ 33 h 189"/>
                  <a:gd name="T20" fmla="*/ 28 w 427"/>
                  <a:gd name="T21" fmla="*/ 14 h 189"/>
                  <a:gd name="T22" fmla="*/ 19 w 427"/>
                  <a:gd name="T23" fmla="*/ 72 h 189"/>
                  <a:gd name="T24" fmla="*/ 68 w 427"/>
                  <a:gd name="T25" fmla="*/ 130 h 189"/>
                  <a:gd name="T26" fmla="*/ 148 w 427"/>
                  <a:gd name="T27" fmla="*/ 147 h 189"/>
                  <a:gd name="T28" fmla="*/ 214 w 427"/>
                  <a:gd name="T29" fmla="*/ 175 h 189"/>
                  <a:gd name="T30" fmla="*/ 296 w 427"/>
                  <a:gd name="T31" fmla="*/ 136 h 189"/>
                  <a:gd name="T32" fmla="*/ 369 w 427"/>
                  <a:gd name="T33" fmla="*/ 117 h 189"/>
                  <a:gd name="T34" fmla="*/ 373 w 427"/>
                  <a:gd name="T35" fmla="*/ 11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7" h="189">
                    <a:moveTo>
                      <a:pt x="373" y="112"/>
                    </a:moveTo>
                    <a:cubicBezTo>
                      <a:pt x="374" y="112"/>
                      <a:pt x="375" y="112"/>
                      <a:pt x="375" y="112"/>
                    </a:cubicBezTo>
                    <a:cubicBezTo>
                      <a:pt x="375" y="112"/>
                      <a:pt x="427" y="65"/>
                      <a:pt x="408" y="46"/>
                    </a:cubicBezTo>
                    <a:cubicBezTo>
                      <a:pt x="406" y="44"/>
                      <a:pt x="404" y="42"/>
                      <a:pt x="402" y="40"/>
                    </a:cubicBezTo>
                    <a:cubicBezTo>
                      <a:pt x="389" y="40"/>
                      <a:pt x="389" y="40"/>
                      <a:pt x="389" y="40"/>
                    </a:cubicBezTo>
                    <a:cubicBezTo>
                      <a:pt x="368" y="26"/>
                      <a:pt x="335" y="16"/>
                      <a:pt x="317" y="14"/>
                    </a:cubicBezTo>
                    <a:cubicBezTo>
                      <a:pt x="296" y="11"/>
                      <a:pt x="275" y="33"/>
                      <a:pt x="228" y="33"/>
                    </a:cubicBezTo>
                    <a:cubicBezTo>
                      <a:pt x="208" y="33"/>
                      <a:pt x="190" y="37"/>
                      <a:pt x="176" y="40"/>
                    </a:cubicBezTo>
                    <a:cubicBezTo>
                      <a:pt x="141" y="40"/>
                      <a:pt x="141" y="40"/>
                      <a:pt x="141" y="40"/>
                    </a:cubicBezTo>
                    <a:cubicBezTo>
                      <a:pt x="138" y="39"/>
                      <a:pt x="134" y="37"/>
                      <a:pt x="132" y="33"/>
                    </a:cubicBezTo>
                    <a:cubicBezTo>
                      <a:pt x="113" y="11"/>
                      <a:pt x="35" y="0"/>
                      <a:pt x="28" y="14"/>
                    </a:cubicBezTo>
                    <a:cubicBezTo>
                      <a:pt x="19" y="32"/>
                      <a:pt x="0" y="33"/>
                      <a:pt x="19" y="72"/>
                    </a:cubicBezTo>
                    <a:cubicBezTo>
                      <a:pt x="38" y="111"/>
                      <a:pt x="52" y="133"/>
                      <a:pt x="68" y="130"/>
                    </a:cubicBezTo>
                    <a:cubicBezTo>
                      <a:pt x="85" y="128"/>
                      <a:pt x="141" y="125"/>
                      <a:pt x="148" y="147"/>
                    </a:cubicBezTo>
                    <a:cubicBezTo>
                      <a:pt x="155" y="169"/>
                      <a:pt x="174" y="189"/>
                      <a:pt x="214" y="175"/>
                    </a:cubicBezTo>
                    <a:cubicBezTo>
                      <a:pt x="254" y="161"/>
                      <a:pt x="287" y="153"/>
                      <a:pt x="296" y="136"/>
                    </a:cubicBezTo>
                    <a:cubicBezTo>
                      <a:pt x="305" y="119"/>
                      <a:pt x="369" y="117"/>
                      <a:pt x="369" y="117"/>
                    </a:cubicBezTo>
                    <a:cubicBezTo>
                      <a:pt x="369" y="117"/>
                      <a:pt x="371" y="115"/>
                      <a:pt x="373" y="112"/>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61" name="Freeform 13">
                <a:extLst>
                  <a:ext uri="{FF2B5EF4-FFF2-40B4-BE49-F238E27FC236}">
                    <a16:creationId xmlns:a16="http://schemas.microsoft.com/office/drawing/2014/main" id="{75ECF75A-A0EA-4E6E-A431-7B41F433CD67}"/>
                  </a:ext>
                </a:extLst>
              </p:cNvPr>
              <p:cNvSpPr>
                <a:spLocks/>
              </p:cNvSpPr>
              <p:nvPr/>
            </p:nvSpPr>
            <p:spPr bwMode="auto">
              <a:xfrm>
                <a:off x="2525713" y="3562350"/>
                <a:ext cx="220662" cy="93663"/>
              </a:xfrm>
              <a:custGeom>
                <a:avLst/>
                <a:gdLst>
                  <a:gd name="T0" fmla="*/ 377 w 388"/>
                  <a:gd name="T1" fmla="*/ 153 h 166"/>
                  <a:gd name="T2" fmla="*/ 386 w 388"/>
                  <a:gd name="T3" fmla="*/ 146 h 166"/>
                  <a:gd name="T4" fmla="*/ 368 w 388"/>
                  <a:gd name="T5" fmla="*/ 112 h 166"/>
                  <a:gd name="T6" fmla="*/ 358 w 388"/>
                  <a:gd name="T7" fmla="*/ 112 h 166"/>
                  <a:gd name="T8" fmla="*/ 316 w 388"/>
                  <a:gd name="T9" fmla="*/ 92 h 166"/>
                  <a:gd name="T10" fmla="*/ 238 w 388"/>
                  <a:gd name="T11" fmla="*/ 57 h 166"/>
                  <a:gd name="T12" fmla="*/ 251 w 388"/>
                  <a:gd name="T13" fmla="*/ 57 h 166"/>
                  <a:gd name="T14" fmla="*/ 217 w 388"/>
                  <a:gd name="T15" fmla="*/ 29 h 166"/>
                  <a:gd name="T16" fmla="*/ 115 w 388"/>
                  <a:gd name="T17" fmla="*/ 0 h 166"/>
                  <a:gd name="T18" fmla="*/ 10 w 388"/>
                  <a:gd name="T19" fmla="*/ 29 h 166"/>
                  <a:gd name="T20" fmla="*/ 10 w 388"/>
                  <a:gd name="T21" fmla="*/ 31 h 166"/>
                  <a:gd name="T22" fmla="*/ 3 w 388"/>
                  <a:gd name="T23" fmla="*/ 33 h 166"/>
                  <a:gd name="T24" fmla="*/ 77 w 388"/>
                  <a:gd name="T25" fmla="*/ 63 h 166"/>
                  <a:gd name="T26" fmla="*/ 207 w 388"/>
                  <a:gd name="T27" fmla="*/ 75 h 166"/>
                  <a:gd name="T28" fmla="*/ 302 w 388"/>
                  <a:gd name="T29" fmla="*/ 146 h 166"/>
                  <a:gd name="T30" fmla="*/ 377 w 388"/>
                  <a:gd name="T31" fmla="*/ 15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8" h="166">
                    <a:moveTo>
                      <a:pt x="377" y="153"/>
                    </a:moveTo>
                    <a:cubicBezTo>
                      <a:pt x="382" y="152"/>
                      <a:pt x="386" y="149"/>
                      <a:pt x="386" y="146"/>
                    </a:cubicBezTo>
                    <a:cubicBezTo>
                      <a:pt x="388" y="138"/>
                      <a:pt x="380" y="124"/>
                      <a:pt x="368" y="112"/>
                    </a:cubicBezTo>
                    <a:cubicBezTo>
                      <a:pt x="358" y="112"/>
                      <a:pt x="358" y="112"/>
                      <a:pt x="358" y="112"/>
                    </a:cubicBezTo>
                    <a:cubicBezTo>
                      <a:pt x="344" y="100"/>
                      <a:pt x="328" y="90"/>
                      <a:pt x="316" y="92"/>
                    </a:cubicBezTo>
                    <a:cubicBezTo>
                      <a:pt x="298" y="95"/>
                      <a:pt x="265" y="78"/>
                      <a:pt x="238" y="57"/>
                    </a:cubicBezTo>
                    <a:cubicBezTo>
                      <a:pt x="251" y="57"/>
                      <a:pt x="251" y="57"/>
                      <a:pt x="251" y="57"/>
                    </a:cubicBezTo>
                    <a:cubicBezTo>
                      <a:pt x="238" y="48"/>
                      <a:pt x="226" y="39"/>
                      <a:pt x="217" y="29"/>
                    </a:cubicBezTo>
                    <a:cubicBezTo>
                      <a:pt x="189" y="0"/>
                      <a:pt x="136" y="0"/>
                      <a:pt x="115" y="0"/>
                    </a:cubicBezTo>
                    <a:cubicBezTo>
                      <a:pt x="94" y="0"/>
                      <a:pt x="10" y="29"/>
                      <a:pt x="10" y="29"/>
                    </a:cubicBezTo>
                    <a:cubicBezTo>
                      <a:pt x="10" y="30"/>
                      <a:pt x="10" y="31"/>
                      <a:pt x="10" y="31"/>
                    </a:cubicBezTo>
                    <a:cubicBezTo>
                      <a:pt x="6" y="33"/>
                      <a:pt x="3" y="33"/>
                      <a:pt x="3" y="33"/>
                    </a:cubicBezTo>
                    <a:cubicBezTo>
                      <a:pt x="0" y="75"/>
                      <a:pt x="35" y="63"/>
                      <a:pt x="77" y="63"/>
                    </a:cubicBezTo>
                    <a:cubicBezTo>
                      <a:pt x="119" y="63"/>
                      <a:pt x="193" y="54"/>
                      <a:pt x="207" y="75"/>
                    </a:cubicBezTo>
                    <a:cubicBezTo>
                      <a:pt x="221" y="96"/>
                      <a:pt x="285" y="129"/>
                      <a:pt x="302" y="146"/>
                    </a:cubicBezTo>
                    <a:cubicBezTo>
                      <a:pt x="319" y="161"/>
                      <a:pt x="367" y="166"/>
                      <a:pt x="377" y="153"/>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62" name="Freeform 14">
                <a:extLst>
                  <a:ext uri="{FF2B5EF4-FFF2-40B4-BE49-F238E27FC236}">
                    <a16:creationId xmlns:a16="http://schemas.microsoft.com/office/drawing/2014/main" id="{0C17E53F-2EF9-4342-A91E-C27AA9F8B3C8}"/>
                  </a:ext>
                </a:extLst>
              </p:cNvPr>
              <p:cNvSpPr>
                <a:spLocks/>
              </p:cNvSpPr>
              <p:nvPr/>
            </p:nvSpPr>
            <p:spPr bwMode="auto">
              <a:xfrm>
                <a:off x="2928938" y="3683000"/>
                <a:ext cx="42862" cy="47625"/>
              </a:xfrm>
              <a:custGeom>
                <a:avLst/>
                <a:gdLst>
                  <a:gd name="T0" fmla="*/ 58 w 74"/>
                  <a:gd name="T1" fmla="*/ 64 h 85"/>
                  <a:gd name="T2" fmla="*/ 74 w 74"/>
                  <a:gd name="T3" fmla="*/ 37 h 85"/>
                  <a:gd name="T4" fmla="*/ 67 w 74"/>
                  <a:gd name="T5" fmla="*/ 37 h 85"/>
                  <a:gd name="T6" fmla="*/ 32 w 74"/>
                  <a:gd name="T7" fmla="*/ 4 h 85"/>
                  <a:gd name="T8" fmla="*/ 47 w 74"/>
                  <a:gd name="T9" fmla="*/ 71 h 85"/>
                  <a:gd name="T10" fmla="*/ 58 w 74"/>
                  <a:gd name="T11" fmla="*/ 64 h 85"/>
                </a:gdLst>
                <a:ahLst/>
                <a:cxnLst>
                  <a:cxn ang="0">
                    <a:pos x="T0" y="T1"/>
                  </a:cxn>
                  <a:cxn ang="0">
                    <a:pos x="T2" y="T3"/>
                  </a:cxn>
                  <a:cxn ang="0">
                    <a:pos x="T4" y="T5"/>
                  </a:cxn>
                  <a:cxn ang="0">
                    <a:pos x="T6" y="T7"/>
                  </a:cxn>
                  <a:cxn ang="0">
                    <a:pos x="T8" y="T9"/>
                  </a:cxn>
                  <a:cxn ang="0">
                    <a:pos x="T10" y="T11"/>
                  </a:cxn>
                </a:cxnLst>
                <a:rect l="0" t="0" r="r" b="b"/>
                <a:pathLst>
                  <a:path w="74" h="85">
                    <a:moveTo>
                      <a:pt x="58" y="64"/>
                    </a:moveTo>
                    <a:cubicBezTo>
                      <a:pt x="69" y="58"/>
                      <a:pt x="74" y="48"/>
                      <a:pt x="74" y="37"/>
                    </a:cubicBezTo>
                    <a:cubicBezTo>
                      <a:pt x="67" y="37"/>
                      <a:pt x="67" y="37"/>
                      <a:pt x="67" y="37"/>
                    </a:cubicBezTo>
                    <a:cubicBezTo>
                      <a:pt x="65" y="18"/>
                      <a:pt x="51" y="0"/>
                      <a:pt x="32" y="4"/>
                    </a:cubicBezTo>
                    <a:cubicBezTo>
                      <a:pt x="0" y="11"/>
                      <a:pt x="8" y="85"/>
                      <a:pt x="47" y="71"/>
                    </a:cubicBezTo>
                    <a:cubicBezTo>
                      <a:pt x="51" y="70"/>
                      <a:pt x="55" y="67"/>
                      <a:pt x="58" y="64"/>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63" name="Freeform 15">
                <a:extLst>
                  <a:ext uri="{FF2B5EF4-FFF2-40B4-BE49-F238E27FC236}">
                    <a16:creationId xmlns:a16="http://schemas.microsoft.com/office/drawing/2014/main" id="{68F73557-7297-426B-B0A0-6D28793938DD}"/>
                  </a:ext>
                </a:extLst>
              </p:cNvPr>
              <p:cNvSpPr>
                <a:spLocks/>
              </p:cNvSpPr>
              <p:nvPr/>
            </p:nvSpPr>
            <p:spPr bwMode="auto">
              <a:xfrm>
                <a:off x="6378575" y="3933825"/>
                <a:ext cx="61912" cy="144463"/>
              </a:xfrm>
              <a:custGeom>
                <a:avLst/>
                <a:gdLst>
                  <a:gd name="T0" fmla="*/ 99 w 108"/>
                  <a:gd name="T1" fmla="*/ 102 h 253"/>
                  <a:gd name="T2" fmla="*/ 93 w 108"/>
                  <a:gd name="T3" fmla="*/ 88 h 253"/>
                  <a:gd name="T4" fmla="*/ 101 w 108"/>
                  <a:gd name="T5" fmla="*/ 88 h 253"/>
                  <a:gd name="T6" fmla="*/ 53 w 108"/>
                  <a:gd name="T7" fmla="*/ 15 h 253"/>
                  <a:gd name="T8" fmla="*/ 49 w 108"/>
                  <a:gd name="T9" fmla="*/ 19 h 253"/>
                  <a:gd name="T10" fmla="*/ 47 w 108"/>
                  <a:gd name="T11" fmla="*/ 19 h 253"/>
                  <a:gd name="T12" fmla="*/ 43 w 108"/>
                  <a:gd name="T13" fmla="*/ 248 h 253"/>
                  <a:gd name="T14" fmla="*/ 77 w 108"/>
                  <a:gd name="T15" fmla="*/ 225 h 253"/>
                  <a:gd name="T16" fmla="*/ 81 w 108"/>
                  <a:gd name="T17" fmla="*/ 225 h 253"/>
                  <a:gd name="T18" fmla="*/ 108 w 108"/>
                  <a:gd name="T19" fmla="*/ 143 h 253"/>
                  <a:gd name="T20" fmla="*/ 102 w 108"/>
                  <a:gd name="T21" fmla="*/ 143 h 253"/>
                  <a:gd name="T22" fmla="*/ 99 w 108"/>
                  <a:gd name="T23" fmla="*/ 102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 h="253">
                    <a:moveTo>
                      <a:pt x="99" y="102"/>
                    </a:moveTo>
                    <a:cubicBezTo>
                      <a:pt x="97" y="99"/>
                      <a:pt x="95" y="94"/>
                      <a:pt x="93" y="88"/>
                    </a:cubicBezTo>
                    <a:cubicBezTo>
                      <a:pt x="101" y="88"/>
                      <a:pt x="101" y="88"/>
                      <a:pt x="101" y="88"/>
                    </a:cubicBezTo>
                    <a:cubicBezTo>
                      <a:pt x="90" y="60"/>
                      <a:pt x="81" y="0"/>
                      <a:pt x="53" y="15"/>
                    </a:cubicBezTo>
                    <a:cubicBezTo>
                      <a:pt x="52" y="15"/>
                      <a:pt x="51" y="17"/>
                      <a:pt x="49" y="19"/>
                    </a:cubicBezTo>
                    <a:cubicBezTo>
                      <a:pt x="48" y="19"/>
                      <a:pt x="48" y="19"/>
                      <a:pt x="47" y="19"/>
                    </a:cubicBezTo>
                    <a:cubicBezTo>
                      <a:pt x="24" y="31"/>
                      <a:pt x="0" y="231"/>
                      <a:pt x="43" y="248"/>
                    </a:cubicBezTo>
                    <a:cubicBezTo>
                      <a:pt x="56" y="253"/>
                      <a:pt x="68" y="243"/>
                      <a:pt x="77" y="225"/>
                    </a:cubicBezTo>
                    <a:cubicBezTo>
                      <a:pt x="81" y="225"/>
                      <a:pt x="81" y="225"/>
                      <a:pt x="81" y="225"/>
                    </a:cubicBezTo>
                    <a:cubicBezTo>
                      <a:pt x="94" y="205"/>
                      <a:pt x="104" y="171"/>
                      <a:pt x="108" y="143"/>
                    </a:cubicBezTo>
                    <a:cubicBezTo>
                      <a:pt x="102" y="143"/>
                      <a:pt x="102" y="143"/>
                      <a:pt x="102" y="143"/>
                    </a:cubicBezTo>
                    <a:cubicBezTo>
                      <a:pt x="104" y="124"/>
                      <a:pt x="103" y="108"/>
                      <a:pt x="99" y="102"/>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64" name="Freeform 16">
                <a:extLst>
                  <a:ext uri="{FF2B5EF4-FFF2-40B4-BE49-F238E27FC236}">
                    <a16:creationId xmlns:a16="http://schemas.microsoft.com/office/drawing/2014/main" id="{76F23937-8B98-41F0-8FEF-24B3DDFBEBA7}"/>
                  </a:ext>
                </a:extLst>
              </p:cNvPr>
              <p:cNvSpPr>
                <a:spLocks/>
              </p:cNvSpPr>
              <p:nvPr/>
            </p:nvSpPr>
            <p:spPr bwMode="auto">
              <a:xfrm>
                <a:off x="4694238" y="3063875"/>
                <a:ext cx="53975" cy="57150"/>
              </a:xfrm>
              <a:custGeom>
                <a:avLst/>
                <a:gdLst>
                  <a:gd name="T0" fmla="*/ 66 w 95"/>
                  <a:gd name="T1" fmla="*/ 89 h 100"/>
                  <a:gd name="T2" fmla="*/ 88 w 95"/>
                  <a:gd name="T3" fmla="*/ 66 h 100"/>
                  <a:gd name="T4" fmla="*/ 89 w 95"/>
                  <a:gd name="T5" fmla="*/ 28 h 100"/>
                  <a:gd name="T6" fmla="*/ 80 w 95"/>
                  <a:gd name="T7" fmla="*/ 28 h 100"/>
                  <a:gd name="T8" fmla="*/ 49 w 95"/>
                  <a:gd name="T9" fmla="*/ 0 h 100"/>
                  <a:gd name="T10" fmla="*/ 21 w 95"/>
                  <a:gd name="T11" fmla="*/ 83 h 100"/>
                  <a:gd name="T12" fmla="*/ 66 w 95"/>
                  <a:gd name="T13" fmla="*/ 89 h 100"/>
                </a:gdLst>
                <a:ahLst/>
                <a:cxnLst>
                  <a:cxn ang="0">
                    <a:pos x="T0" y="T1"/>
                  </a:cxn>
                  <a:cxn ang="0">
                    <a:pos x="T2" y="T3"/>
                  </a:cxn>
                  <a:cxn ang="0">
                    <a:pos x="T4" y="T5"/>
                  </a:cxn>
                  <a:cxn ang="0">
                    <a:pos x="T6" y="T7"/>
                  </a:cxn>
                  <a:cxn ang="0">
                    <a:pos x="T8" y="T9"/>
                  </a:cxn>
                  <a:cxn ang="0">
                    <a:pos x="T10" y="T11"/>
                  </a:cxn>
                  <a:cxn ang="0">
                    <a:pos x="T12" y="T13"/>
                  </a:cxn>
                </a:cxnLst>
                <a:rect l="0" t="0" r="r" b="b"/>
                <a:pathLst>
                  <a:path w="95" h="100">
                    <a:moveTo>
                      <a:pt x="66" y="89"/>
                    </a:moveTo>
                    <a:cubicBezTo>
                      <a:pt x="73" y="85"/>
                      <a:pt x="81" y="77"/>
                      <a:pt x="88" y="66"/>
                    </a:cubicBezTo>
                    <a:cubicBezTo>
                      <a:pt x="95" y="54"/>
                      <a:pt x="94" y="41"/>
                      <a:pt x="89" y="28"/>
                    </a:cubicBezTo>
                    <a:cubicBezTo>
                      <a:pt x="80" y="28"/>
                      <a:pt x="80" y="28"/>
                      <a:pt x="80" y="28"/>
                    </a:cubicBezTo>
                    <a:cubicBezTo>
                      <a:pt x="73" y="12"/>
                      <a:pt x="59" y="0"/>
                      <a:pt x="49" y="0"/>
                    </a:cubicBezTo>
                    <a:cubicBezTo>
                      <a:pt x="16" y="0"/>
                      <a:pt x="0" y="62"/>
                      <a:pt x="21" y="83"/>
                    </a:cubicBezTo>
                    <a:cubicBezTo>
                      <a:pt x="36" y="98"/>
                      <a:pt x="52" y="100"/>
                      <a:pt x="66" y="89"/>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65" name="Freeform 17">
                <a:extLst>
                  <a:ext uri="{FF2B5EF4-FFF2-40B4-BE49-F238E27FC236}">
                    <a16:creationId xmlns:a16="http://schemas.microsoft.com/office/drawing/2014/main" id="{F9DB44F6-01A9-4470-B178-9D9687EAF690}"/>
                  </a:ext>
                </a:extLst>
              </p:cNvPr>
              <p:cNvSpPr>
                <a:spLocks/>
              </p:cNvSpPr>
              <p:nvPr/>
            </p:nvSpPr>
            <p:spPr bwMode="auto">
              <a:xfrm>
                <a:off x="4565650" y="3079750"/>
                <a:ext cx="30162" cy="33338"/>
              </a:xfrm>
              <a:custGeom>
                <a:avLst/>
                <a:gdLst>
                  <a:gd name="T0" fmla="*/ 40 w 55"/>
                  <a:gd name="T1" fmla="*/ 46 h 57"/>
                  <a:gd name="T2" fmla="*/ 49 w 55"/>
                  <a:gd name="T3" fmla="*/ 37 h 57"/>
                  <a:gd name="T4" fmla="*/ 28 w 55"/>
                  <a:gd name="T5" fmla="*/ 15 h 57"/>
                  <a:gd name="T6" fmla="*/ 8 w 55"/>
                  <a:gd name="T7" fmla="*/ 37 h 57"/>
                  <a:gd name="T8" fmla="*/ 40 w 55"/>
                  <a:gd name="T9" fmla="*/ 46 h 57"/>
                </a:gdLst>
                <a:ahLst/>
                <a:cxnLst>
                  <a:cxn ang="0">
                    <a:pos x="T0" y="T1"/>
                  </a:cxn>
                  <a:cxn ang="0">
                    <a:pos x="T2" y="T3"/>
                  </a:cxn>
                  <a:cxn ang="0">
                    <a:pos x="T4" y="T5"/>
                  </a:cxn>
                  <a:cxn ang="0">
                    <a:pos x="T6" y="T7"/>
                  </a:cxn>
                  <a:cxn ang="0">
                    <a:pos x="T8" y="T9"/>
                  </a:cxn>
                </a:cxnLst>
                <a:rect l="0" t="0" r="r" b="b"/>
                <a:pathLst>
                  <a:path w="55" h="57">
                    <a:moveTo>
                      <a:pt x="40" y="46"/>
                    </a:moveTo>
                    <a:cubicBezTo>
                      <a:pt x="44" y="44"/>
                      <a:pt x="48" y="41"/>
                      <a:pt x="49" y="37"/>
                    </a:cubicBezTo>
                    <a:cubicBezTo>
                      <a:pt x="55" y="24"/>
                      <a:pt x="45" y="0"/>
                      <a:pt x="28" y="15"/>
                    </a:cubicBezTo>
                    <a:cubicBezTo>
                      <a:pt x="22" y="17"/>
                      <a:pt x="15" y="23"/>
                      <a:pt x="8" y="37"/>
                    </a:cubicBezTo>
                    <a:cubicBezTo>
                      <a:pt x="0" y="51"/>
                      <a:pt x="29" y="57"/>
                      <a:pt x="40" y="46"/>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66" name="Freeform 18">
                <a:extLst>
                  <a:ext uri="{FF2B5EF4-FFF2-40B4-BE49-F238E27FC236}">
                    <a16:creationId xmlns:a16="http://schemas.microsoft.com/office/drawing/2014/main" id="{321CDED7-B269-48CB-B5BC-CDFEEE60C70C}"/>
                  </a:ext>
                </a:extLst>
              </p:cNvPr>
              <p:cNvSpPr>
                <a:spLocks/>
              </p:cNvSpPr>
              <p:nvPr/>
            </p:nvSpPr>
            <p:spPr bwMode="auto">
              <a:xfrm>
                <a:off x="4800600" y="3133725"/>
                <a:ext cx="88900" cy="55563"/>
              </a:xfrm>
              <a:custGeom>
                <a:avLst/>
                <a:gdLst>
                  <a:gd name="T0" fmla="*/ 97 w 157"/>
                  <a:gd name="T1" fmla="*/ 96 h 98"/>
                  <a:gd name="T2" fmla="*/ 136 w 157"/>
                  <a:gd name="T3" fmla="*/ 88 h 98"/>
                  <a:gd name="T4" fmla="*/ 150 w 157"/>
                  <a:gd name="T5" fmla="*/ 50 h 98"/>
                  <a:gd name="T6" fmla="*/ 146 w 157"/>
                  <a:gd name="T7" fmla="*/ 42 h 98"/>
                  <a:gd name="T8" fmla="*/ 137 w 157"/>
                  <a:gd name="T9" fmla="*/ 42 h 98"/>
                  <a:gd name="T10" fmla="*/ 87 w 157"/>
                  <a:gd name="T11" fmla="*/ 13 h 98"/>
                  <a:gd name="T12" fmla="*/ 13 w 157"/>
                  <a:gd name="T13" fmla="*/ 13 h 98"/>
                  <a:gd name="T14" fmla="*/ 51 w 157"/>
                  <a:gd name="T15" fmla="*/ 58 h 98"/>
                  <a:gd name="T16" fmla="*/ 97 w 157"/>
                  <a:gd name="T17" fmla="*/ 9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 h="98">
                    <a:moveTo>
                      <a:pt x="97" y="96"/>
                    </a:moveTo>
                    <a:cubicBezTo>
                      <a:pt x="105" y="98"/>
                      <a:pt x="125" y="98"/>
                      <a:pt x="136" y="88"/>
                    </a:cubicBezTo>
                    <a:cubicBezTo>
                      <a:pt x="148" y="83"/>
                      <a:pt x="157" y="72"/>
                      <a:pt x="150" y="50"/>
                    </a:cubicBezTo>
                    <a:cubicBezTo>
                      <a:pt x="148" y="47"/>
                      <a:pt x="147" y="44"/>
                      <a:pt x="146" y="42"/>
                    </a:cubicBezTo>
                    <a:cubicBezTo>
                      <a:pt x="137" y="42"/>
                      <a:pt x="137" y="42"/>
                      <a:pt x="137" y="42"/>
                    </a:cubicBezTo>
                    <a:cubicBezTo>
                      <a:pt x="122" y="13"/>
                      <a:pt x="96" y="13"/>
                      <a:pt x="87" y="13"/>
                    </a:cubicBezTo>
                    <a:cubicBezTo>
                      <a:pt x="76" y="13"/>
                      <a:pt x="30" y="0"/>
                      <a:pt x="13" y="13"/>
                    </a:cubicBezTo>
                    <a:cubicBezTo>
                      <a:pt x="0" y="22"/>
                      <a:pt x="34" y="50"/>
                      <a:pt x="51" y="58"/>
                    </a:cubicBezTo>
                    <a:cubicBezTo>
                      <a:pt x="69" y="67"/>
                      <a:pt x="83" y="92"/>
                      <a:pt x="97" y="96"/>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67" name="Freeform 19">
                <a:extLst>
                  <a:ext uri="{FF2B5EF4-FFF2-40B4-BE49-F238E27FC236}">
                    <a16:creationId xmlns:a16="http://schemas.microsoft.com/office/drawing/2014/main" id="{A69EB9E7-0DEF-477E-96E9-7F069E97E240}"/>
                  </a:ext>
                </a:extLst>
              </p:cNvPr>
              <p:cNvSpPr>
                <a:spLocks/>
              </p:cNvSpPr>
              <p:nvPr/>
            </p:nvSpPr>
            <p:spPr bwMode="auto">
              <a:xfrm>
                <a:off x="4264025" y="2660650"/>
                <a:ext cx="115887" cy="127000"/>
              </a:xfrm>
              <a:custGeom>
                <a:avLst/>
                <a:gdLst>
                  <a:gd name="T0" fmla="*/ 21 w 204"/>
                  <a:gd name="T1" fmla="*/ 150 h 221"/>
                  <a:gd name="T2" fmla="*/ 53 w 204"/>
                  <a:gd name="T3" fmla="*/ 217 h 221"/>
                  <a:gd name="T4" fmla="*/ 137 w 204"/>
                  <a:gd name="T5" fmla="*/ 183 h 221"/>
                  <a:gd name="T6" fmla="*/ 192 w 204"/>
                  <a:gd name="T7" fmla="*/ 133 h 221"/>
                  <a:gd name="T8" fmla="*/ 196 w 204"/>
                  <a:gd name="T9" fmla="*/ 133 h 221"/>
                  <a:gd name="T10" fmla="*/ 204 w 204"/>
                  <a:gd name="T11" fmla="*/ 104 h 221"/>
                  <a:gd name="T12" fmla="*/ 198 w 204"/>
                  <a:gd name="T13" fmla="*/ 50 h 221"/>
                  <a:gd name="T14" fmla="*/ 190 w 204"/>
                  <a:gd name="T15" fmla="*/ 50 h 221"/>
                  <a:gd name="T16" fmla="*/ 176 w 204"/>
                  <a:gd name="T17" fmla="*/ 21 h 221"/>
                  <a:gd name="T18" fmla="*/ 116 w 204"/>
                  <a:gd name="T19" fmla="*/ 5 h 221"/>
                  <a:gd name="T20" fmla="*/ 60 w 204"/>
                  <a:gd name="T21" fmla="*/ 50 h 221"/>
                  <a:gd name="T22" fmla="*/ 43 w 204"/>
                  <a:gd name="T23" fmla="*/ 50 h 221"/>
                  <a:gd name="T24" fmla="*/ 35 w 204"/>
                  <a:gd name="T25" fmla="*/ 55 h 221"/>
                  <a:gd name="T26" fmla="*/ 21 w 204"/>
                  <a:gd name="T27" fmla="*/ 88 h 221"/>
                  <a:gd name="T28" fmla="*/ 21 w 204"/>
                  <a:gd name="T29" fmla="*/ 15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4" h="221">
                    <a:moveTo>
                      <a:pt x="21" y="150"/>
                    </a:moveTo>
                    <a:cubicBezTo>
                      <a:pt x="0" y="163"/>
                      <a:pt x="25" y="212"/>
                      <a:pt x="53" y="217"/>
                    </a:cubicBezTo>
                    <a:cubicBezTo>
                      <a:pt x="81" y="221"/>
                      <a:pt x="113" y="196"/>
                      <a:pt x="137" y="183"/>
                    </a:cubicBezTo>
                    <a:cubicBezTo>
                      <a:pt x="156" y="174"/>
                      <a:pt x="181" y="157"/>
                      <a:pt x="192" y="133"/>
                    </a:cubicBezTo>
                    <a:cubicBezTo>
                      <a:pt x="196" y="133"/>
                      <a:pt x="196" y="133"/>
                      <a:pt x="196" y="133"/>
                    </a:cubicBezTo>
                    <a:cubicBezTo>
                      <a:pt x="201" y="124"/>
                      <a:pt x="204" y="115"/>
                      <a:pt x="204" y="104"/>
                    </a:cubicBezTo>
                    <a:cubicBezTo>
                      <a:pt x="204" y="84"/>
                      <a:pt x="202" y="66"/>
                      <a:pt x="198" y="50"/>
                    </a:cubicBezTo>
                    <a:cubicBezTo>
                      <a:pt x="190" y="50"/>
                      <a:pt x="190" y="50"/>
                      <a:pt x="190" y="50"/>
                    </a:cubicBezTo>
                    <a:cubicBezTo>
                      <a:pt x="186" y="38"/>
                      <a:pt x="182" y="28"/>
                      <a:pt x="176" y="21"/>
                    </a:cubicBezTo>
                    <a:cubicBezTo>
                      <a:pt x="162" y="5"/>
                      <a:pt x="137" y="0"/>
                      <a:pt x="116" y="5"/>
                    </a:cubicBezTo>
                    <a:cubicBezTo>
                      <a:pt x="84" y="11"/>
                      <a:pt x="81" y="50"/>
                      <a:pt x="60" y="50"/>
                    </a:cubicBezTo>
                    <a:cubicBezTo>
                      <a:pt x="43" y="50"/>
                      <a:pt x="43" y="50"/>
                      <a:pt x="43" y="50"/>
                    </a:cubicBezTo>
                    <a:cubicBezTo>
                      <a:pt x="40" y="52"/>
                      <a:pt x="37" y="53"/>
                      <a:pt x="35" y="55"/>
                    </a:cubicBezTo>
                    <a:cubicBezTo>
                      <a:pt x="24" y="61"/>
                      <a:pt x="17" y="71"/>
                      <a:pt x="21" y="88"/>
                    </a:cubicBezTo>
                    <a:cubicBezTo>
                      <a:pt x="28" y="117"/>
                      <a:pt x="42" y="138"/>
                      <a:pt x="21" y="150"/>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68" name="Freeform 20">
                <a:extLst>
                  <a:ext uri="{FF2B5EF4-FFF2-40B4-BE49-F238E27FC236}">
                    <a16:creationId xmlns:a16="http://schemas.microsoft.com/office/drawing/2014/main" id="{CCB85DF5-F543-46BE-B260-83954295C522}"/>
                  </a:ext>
                </a:extLst>
              </p:cNvPr>
              <p:cNvSpPr>
                <a:spLocks/>
              </p:cNvSpPr>
              <p:nvPr/>
            </p:nvSpPr>
            <p:spPr bwMode="auto">
              <a:xfrm>
                <a:off x="4335463" y="2565400"/>
                <a:ext cx="225425" cy="246063"/>
              </a:xfrm>
              <a:custGeom>
                <a:avLst/>
                <a:gdLst>
                  <a:gd name="T0" fmla="*/ 99 w 397"/>
                  <a:gd name="T1" fmla="*/ 208 h 435"/>
                  <a:gd name="T2" fmla="*/ 180 w 397"/>
                  <a:gd name="T3" fmla="*/ 258 h 435"/>
                  <a:gd name="T4" fmla="*/ 64 w 397"/>
                  <a:gd name="T5" fmla="*/ 381 h 435"/>
                  <a:gd name="T6" fmla="*/ 156 w 397"/>
                  <a:gd name="T7" fmla="*/ 395 h 435"/>
                  <a:gd name="T8" fmla="*/ 152 w 397"/>
                  <a:gd name="T9" fmla="*/ 432 h 435"/>
                  <a:gd name="T10" fmla="*/ 169 w 397"/>
                  <a:gd name="T11" fmla="*/ 428 h 435"/>
                  <a:gd name="T12" fmla="*/ 193 w 397"/>
                  <a:gd name="T13" fmla="*/ 408 h 435"/>
                  <a:gd name="T14" fmla="*/ 208 w 397"/>
                  <a:gd name="T15" fmla="*/ 403 h 435"/>
                  <a:gd name="T16" fmla="*/ 321 w 397"/>
                  <a:gd name="T17" fmla="*/ 424 h 435"/>
                  <a:gd name="T18" fmla="*/ 350 w 397"/>
                  <a:gd name="T19" fmla="*/ 412 h 435"/>
                  <a:gd name="T20" fmla="*/ 397 w 397"/>
                  <a:gd name="T21" fmla="*/ 357 h 435"/>
                  <a:gd name="T22" fmla="*/ 391 w 397"/>
                  <a:gd name="T23" fmla="*/ 357 h 435"/>
                  <a:gd name="T24" fmla="*/ 392 w 397"/>
                  <a:gd name="T25" fmla="*/ 349 h 435"/>
                  <a:gd name="T26" fmla="*/ 370 w 397"/>
                  <a:gd name="T27" fmla="*/ 303 h 435"/>
                  <a:gd name="T28" fmla="*/ 379 w 397"/>
                  <a:gd name="T29" fmla="*/ 303 h 435"/>
                  <a:gd name="T30" fmla="*/ 328 w 397"/>
                  <a:gd name="T31" fmla="*/ 253 h 435"/>
                  <a:gd name="T32" fmla="*/ 295 w 397"/>
                  <a:gd name="T33" fmla="*/ 220 h 435"/>
                  <a:gd name="T34" fmla="*/ 285 w 397"/>
                  <a:gd name="T35" fmla="*/ 220 h 435"/>
                  <a:gd name="T36" fmla="*/ 247 w 397"/>
                  <a:gd name="T37" fmla="*/ 165 h 435"/>
                  <a:gd name="T38" fmla="*/ 257 w 397"/>
                  <a:gd name="T39" fmla="*/ 165 h 435"/>
                  <a:gd name="T40" fmla="*/ 240 w 397"/>
                  <a:gd name="T41" fmla="*/ 145 h 435"/>
                  <a:gd name="T42" fmla="*/ 283 w 397"/>
                  <a:gd name="T43" fmla="*/ 83 h 435"/>
                  <a:gd name="T44" fmla="*/ 280 w 397"/>
                  <a:gd name="T45" fmla="*/ 83 h 435"/>
                  <a:gd name="T46" fmla="*/ 287 w 397"/>
                  <a:gd name="T47" fmla="*/ 49 h 435"/>
                  <a:gd name="T48" fmla="*/ 204 w 397"/>
                  <a:gd name="T49" fmla="*/ 28 h 435"/>
                  <a:gd name="T50" fmla="*/ 255 w 397"/>
                  <a:gd name="T51" fmla="*/ 28 h 435"/>
                  <a:gd name="T52" fmla="*/ 166 w 397"/>
                  <a:gd name="T53" fmla="*/ 12 h 435"/>
                  <a:gd name="T54" fmla="*/ 121 w 397"/>
                  <a:gd name="T55" fmla="*/ 13 h 435"/>
                  <a:gd name="T56" fmla="*/ 89 w 397"/>
                  <a:gd name="T57" fmla="*/ 46 h 435"/>
                  <a:gd name="T58" fmla="*/ 29 w 397"/>
                  <a:gd name="T59" fmla="*/ 50 h 435"/>
                  <a:gd name="T60" fmla="*/ 25 w 397"/>
                  <a:gd name="T61" fmla="*/ 125 h 435"/>
                  <a:gd name="T62" fmla="*/ 99 w 397"/>
                  <a:gd name="T63" fmla="*/ 208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7" h="435">
                    <a:moveTo>
                      <a:pt x="99" y="208"/>
                    </a:moveTo>
                    <a:cubicBezTo>
                      <a:pt x="134" y="224"/>
                      <a:pt x="208" y="241"/>
                      <a:pt x="180" y="258"/>
                    </a:cubicBezTo>
                    <a:cubicBezTo>
                      <a:pt x="152" y="274"/>
                      <a:pt x="71" y="356"/>
                      <a:pt x="64" y="381"/>
                    </a:cubicBezTo>
                    <a:cubicBezTo>
                      <a:pt x="57" y="406"/>
                      <a:pt x="156" y="395"/>
                      <a:pt x="156" y="395"/>
                    </a:cubicBezTo>
                    <a:cubicBezTo>
                      <a:pt x="156" y="395"/>
                      <a:pt x="134" y="424"/>
                      <a:pt x="152" y="432"/>
                    </a:cubicBezTo>
                    <a:cubicBezTo>
                      <a:pt x="158" y="435"/>
                      <a:pt x="164" y="433"/>
                      <a:pt x="169" y="428"/>
                    </a:cubicBezTo>
                    <a:cubicBezTo>
                      <a:pt x="177" y="424"/>
                      <a:pt x="184" y="415"/>
                      <a:pt x="193" y="408"/>
                    </a:cubicBezTo>
                    <a:cubicBezTo>
                      <a:pt x="198" y="405"/>
                      <a:pt x="203" y="403"/>
                      <a:pt x="208" y="403"/>
                    </a:cubicBezTo>
                    <a:cubicBezTo>
                      <a:pt x="237" y="403"/>
                      <a:pt x="293" y="424"/>
                      <a:pt x="321" y="424"/>
                    </a:cubicBezTo>
                    <a:cubicBezTo>
                      <a:pt x="330" y="424"/>
                      <a:pt x="340" y="419"/>
                      <a:pt x="350" y="412"/>
                    </a:cubicBezTo>
                    <a:cubicBezTo>
                      <a:pt x="371" y="401"/>
                      <a:pt x="392" y="378"/>
                      <a:pt x="397" y="357"/>
                    </a:cubicBezTo>
                    <a:cubicBezTo>
                      <a:pt x="391" y="357"/>
                      <a:pt x="391" y="357"/>
                      <a:pt x="391" y="357"/>
                    </a:cubicBezTo>
                    <a:cubicBezTo>
                      <a:pt x="391" y="355"/>
                      <a:pt x="392" y="352"/>
                      <a:pt x="392" y="349"/>
                    </a:cubicBezTo>
                    <a:cubicBezTo>
                      <a:pt x="390" y="336"/>
                      <a:pt x="381" y="319"/>
                      <a:pt x="370" y="303"/>
                    </a:cubicBezTo>
                    <a:cubicBezTo>
                      <a:pt x="379" y="303"/>
                      <a:pt x="379" y="303"/>
                      <a:pt x="379" y="303"/>
                    </a:cubicBezTo>
                    <a:cubicBezTo>
                      <a:pt x="365" y="282"/>
                      <a:pt x="346" y="263"/>
                      <a:pt x="328" y="253"/>
                    </a:cubicBezTo>
                    <a:cubicBezTo>
                      <a:pt x="317" y="248"/>
                      <a:pt x="306" y="235"/>
                      <a:pt x="295" y="220"/>
                    </a:cubicBezTo>
                    <a:cubicBezTo>
                      <a:pt x="285" y="220"/>
                      <a:pt x="285" y="220"/>
                      <a:pt x="285" y="220"/>
                    </a:cubicBezTo>
                    <a:cubicBezTo>
                      <a:pt x="271" y="201"/>
                      <a:pt x="258" y="180"/>
                      <a:pt x="247" y="165"/>
                    </a:cubicBezTo>
                    <a:cubicBezTo>
                      <a:pt x="257" y="165"/>
                      <a:pt x="257" y="165"/>
                      <a:pt x="257" y="165"/>
                    </a:cubicBezTo>
                    <a:cubicBezTo>
                      <a:pt x="250" y="156"/>
                      <a:pt x="245" y="149"/>
                      <a:pt x="240" y="145"/>
                    </a:cubicBezTo>
                    <a:cubicBezTo>
                      <a:pt x="226" y="135"/>
                      <a:pt x="262" y="108"/>
                      <a:pt x="283" y="83"/>
                    </a:cubicBezTo>
                    <a:cubicBezTo>
                      <a:pt x="280" y="83"/>
                      <a:pt x="280" y="83"/>
                      <a:pt x="280" y="83"/>
                    </a:cubicBezTo>
                    <a:cubicBezTo>
                      <a:pt x="290" y="70"/>
                      <a:pt x="295" y="58"/>
                      <a:pt x="287" y="49"/>
                    </a:cubicBezTo>
                    <a:cubicBezTo>
                      <a:pt x="271" y="30"/>
                      <a:pt x="236" y="31"/>
                      <a:pt x="204" y="28"/>
                    </a:cubicBezTo>
                    <a:cubicBezTo>
                      <a:pt x="255" y="28"/>
                      <a:pt x="255" y="28"/>
                      <a:pt x="255" y="28"/>
                    </a:cubicBezTo>
                    <a:cubicBezTo>
                      <a:pt x="224" y="23"/>
                      <a:pt x="185" y="26"/>
                      <a:pt x="166" y="12"/>
                    </a:cubicBezTo>
                    <a:cubicBezTo>
                      <a:pt x="150" y="0"/>
                      <a:pt x="135" y="4"/>
                      <a:pt x="121" y="13"/>
                    </a:cubicBezTo>
                    <a:cubicBezTo>
                      <a:pt x="109" y="20"/>
                      <a:pt x="98" y="33"/>
                      <a:pt x="89" y="46"/>
                    </a:cubicBezTo>
                    <a:cubicBezTo>
                      <a:pt x="71" y="71"/>
                      <a:pt x="50" y="41"/>
                      <a:pt x="29" y="50"/>
                    </a:cubicBezTo>
                    <a:cubicBezTo>
                      <a:pt x="0" y="61"/>
                      <a:pt x="11" y="104"/>
                      <a:pt x="25" y="125"/>
                    </a:cubicBezTo>
                    <a:cubicBezTo>
                      <a:pt x="39" y="145"/>
                      <a:pt x="64" y="191"/>
                      <a:pt x="99" y="208"/>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69" name="Freeform 21">
                <a:extLst>
                  <a:ext uri="{FF2B5EF4-FFF2-40B4-BE49-F238E27FC236}">
                    <a16:creationId xmlns:a16="http://schemas.microsoft.com/office/drawing/2014/main" id="{72F48D3F-13A6-4DD8-ADED-EAD44B7B7D74}"/>
                  </a:ext>
                </a:extLst>
              </p:cNvPr>
              <p:cNvSpPr>
                <a:spLocks/>
              </p:cNvSpPr>
              <p:nvPr/>
            </p:nvSpPr>
            <p:spPr bwMode="auto">
              <a:xfrm>
                <a:off x="6918325" y="2024063"/>
                <a:ext cx="14287" cy="17463"/>
              </a:xfrm>
              <a:custGeom>
                <a:avLst/>
                <a:gdLst>
                  <a:gd name="T0" fmla="*/ 15 w 24"/>
                  <a:gd name="T1" fmla="*/ 17 h 30"/>
                  <a:gd name="T2" fmla="*/ 20 w 24"/>
                  <a:gd name="T3" fmla="*/ 17 h 30"/>
                  <a:gd name="T4" fmla="*/ 13 w 24"/>
                  <a:gd name="T5" fmla="*/ 10 h 30"/>
                  <a:gd name="T6" fmla="*/ 11 w 24"/>
                  <a:gd name="T7" fmla="*/ 30 h 30"/>
                  <a:gd name="T8" fmla="*/ 15 w 24"/>
                  <a:gd name="T9" fmla="*/ 17 h 30"/>
                </a:gdLst>
                <a:ahLst/>
                <a:cxnLst>
                  <a:cxn ang="0">
                    <a:pos x="T0" y="T1"/>
                  </a:cxn>
                  <a:cxn ang="0">
                    <a:pos x="T2" y="T3"/>
                  </a:cxn>
                  <a:cxn ang="0">
                    <a:pos x="T4" y="T5"/>
                  </a:cxn>
                  <a:cxn ang="0">
                    <a:pos x="T6" y="T7"/>
                  </a:cxn>
                  <a:cxn ang="0">
                    <a:pos x="T8" y="T9"/>
                  </a:cxn>
                </a:cxnLst>
                <a:rect l="0" t="0" r="r" b="b"/>
                <a:pathLst>
                  <a:path w="24" h="30">
                    <a:moveTo>
                      <a:pt x="15" y="17"/>
                    </a:moveTo>
                    <a:cubicBezTo>
                      <a:pt x="20" y="17"/>
                      <a:pt x="20" y="17"/>
                      <a:pt x="20" y="17"/>
                    </a:cubicBezTo>
                    <a:cubicBezTo>
                      <a:pt x="24" y="3"/>
                      <a:pt x="14" y="0"/>
                      <a:pt x="13" y="10"/>
                    </a:cubicBezTo>
                    <a:cubicBezTo>
                      <a:pt x="9" y="4"/>
                      <a:pt x="0" y="9"/>
                      <a:pt x="11" y="30"/>
                    </a:cubicBezTo>
                    <a:cubicBezTo>
                      <a:pt x="13" y="25"/>
                      <a:pt x="15" y="21"/>
                      <a:pt x="15" y="17"/>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70" name="Freeform 22">
                <a:extLst>
                  <a:ext uri="{FF2B5EF4-FFF2-40B4-BE49-F238E27FC236}">
                    <a16:creationId xmlns:a16="http://schemas.microsoft.com/office/drawing/2014/main" id="{EDC0E1CE-7745-4D94-BAC6-8D55C3A4A830}"/>
                  </a:ext>
                </a:extLst>
              </p:cNvPr>
              <p:cNvSpPr>
                <a:spLocks noEditPoints="1"/>
              </p:cNvSpPr>
              <p:nvPr/>
            </p:nvSpPr>
            <p:spPr bwMode="auto">
              <a:xfrm>
                <a:off x="4090988" y="2022475"/>
                <a:ext cx="4667250" cy="3163888"/>
              </a:xfrm>
              <a:custGeom>
                <a:avLst/>
                <a:gdLst>
                  <a:gd name="T0" fmla="*/ 8203 w 8214"/>
                  <a:gd name="T1" fmla="*/ 508 h 5566"/>
                  <a:gd name="T2" fmla="*/ 7312 w 8214"/>
                  <a:gd name="T3" fmla="*/ 354 h 5566"/>
                  <a:gd name="T4" fmla="*/ 6760 w 8214"/>
                  <a:gd name="T5" fmla="*/ 171 h 5566"/>
                  <a:gd name="T6" fmla="*/ 6189 w 8214"/>
                  <a:gd name="T7" fmla="*/ 362 h 5566"/>
                  <a:gd name="T8" fmla="*/ 5429 w 8214"/>
                  <a:gd name="T9" fmla="*/ 213 h 5566"/>
                  <a:gd name="T10" fmla="*/ 4938 w 8214"/>
                  <a:gd name="T11" fmla="*/ 75 h 5566"/>
                  <a:gd name="T12" fmla="*/ 4084 w 8214"/>
                  <a:gd name="T13" fmla="*/ 266 h 5566"/>
                  <a:gd name="T14" fmla="*/ 3869 w 8214"/>
                  <a:gd name="T15" fmla="*/ 295 h 5566"/>
                  <a:gd name="T16" fmla="*/ 3680 w 8214"/>
                  <a:gd name="T17" fmla="*/ 624 h 5566"/>
                  <a:gd name="T18" fmla="*/ 3653 w 8214"/>
                  <a:gd name="T19" fmla="*/ 231 h 5566"/>
                  <a:gd name="T20" fmla="*/ 3209 w 8214"/>
                  <a:gd name="T21" fmla="*/ 487 h 5566"/>
                  <a:gd name="T22" fmla="*/ 2658 w 8214"/>
                  <a:gd name="T23" fmla="*/ 566 h 5566"/>
                  <a:gd name="T24" fmla="*/ 2218 w 8214"/>
                  <a:gd name="T25" fmla="*/ 678 h 5566"/>
                  <a:gd name="T26" fmla="*/ 1726 w 8214"/>
                  <a:gd name="T27" fmla="*/ 307 h 5566"/>
                  <a:gd name="T28" fmla="*/ 1182 w 8214"/>
                  <a:gd name="T29" fmla="*/ 951 h 5566"/>
                  <a:gd name="T30" fmla="*/ 1496 w 8214"/>
                  <a:gd name="T31" fmla="*/ 779 h 5566"/>
                  <a:gd name="T32" fmla="*/ 1701 w 8214"/>
                  <a:gd name="T33" fmla="*/ 959 h 5566"/>
                  <a:gd name="T34" fmla="*/ 1183 w 8214"/>
                  <a:gd name="T35" fmla="*/ 1132 h 5566"/>
                  <a:gd name="T36" fmla="*/ 785 w 8214"/>
                  <a:gd name="T37" fmla="*/ 1406 h 5566"/>
                  <a:gd name="T38" fmla="*/ 528 w 8214"/>
                  <a:gd name="T39" fmla="*/ 2079 h 5566"/>
                  <a:gd name="T40" fmla="*/ 877 w 8214"/>
                  <a:gd name="T41" fmla="*/ 1804 h 5566"/>
                  <a:gd name="T42" fmla="*/ 1454 w 8214"/>
                  <a:gd name="T43" fmla="*/ 1881 h 5566"/>
                  <a:gd name="T44" fmla="*/ 1267 w 8214"/>
                  <a:gd name="T45" fmla="*/ 1615 h 5566"/>
                  <a:gd name="T46" fmla="*/ 1760 w 8214"/>
                  <a:gd name="T47" fmla="*/ 1868 h 5566"/>
                  <a:gd name="T48" fmla="*/ 1862 w 8214"/>
                  <a:gd name="T49" fmla="*/ 2408 h 5566"/>
                  <a:gd name="T50" fmla="*/ 1354 w 8214"/>
                  <a:gd name="T51" fmla="*/ 2271 h 5566"/>
                  <a:gd name="T52" fmla="*/ 497 w 8214"/>
                  <a:gd name="T53" fmla="*/ 2130 h 5566"/>
                  <a:gd name="T54" fmla="*/ 223 w 8214"/>
                  <a:gd name="T55" fmla="*/ 3388 h 5566"/>
                  <a:gd name="T56" fmla="*/ 1179 w 8214"/>
                  <a:gd name="T57" fmla="*/ 3952 h 5566"/>
                  <a:gd name="T58" fmla="*/ 1945 w 8214"/>
                  <a:gd name="T59" fmla="*/ 5427 h 5566"/>
                  <a:gd name="T60" fmla="*/ 2232 w 8214"/>
                  <a:gd name="T61" fmla="*/ 5016 h 5566"/>
                  <a:gd name="T62" fmla="*/ 2428 w 8214"/>
                  <a:gd name="T63" fmla="*/ 4549 h 5566"/>
                  <a:gd name="T64" fmla="*/ 2361 w 8214"/>
                  <a:gd name="T65" fmla="*/ 4137 h 5566"/>
                  <a:gd name="T66" fmla="*/ 2728 w 8214"/>
                  <a:gd name="T67" fmla="*/ 3643 h 5566"/>
                  <a:gd name="T68" fmla="*/ 2694 w 8214"/>
                  <a:gd name="T69" fmla="*/ 3315 h 5566"/>
                  <a:gd name="T70" fmla="*/ 2304 w 8214"/>
                  <a:gd name="T71" fmla="*/ 2957 h 5566"/>
                  <a:gd name="T72" fmla="*/ 2156 w 8214"/>
                  <a:gd name="T73" fmla="*/ 2491 h 5566"/>
                  <a:gd name="T74" fmla="*/ 3153 w 8214"/>
                  <a:gd name="T75" fmla="*/ 2902 h 5566"/>
                  <a:gd name="T76" fmla="*/ 2908 w 8214"/>
                  <a:gd name="T77" fmla="*/ 2683 h 5566"/>
                  <a:gd name="T78" fmla="*/ 3183 w 8214"/>
                  <a:gd name="T79" fmla="*/ 2621 h 5566"/>
                  <a:gd name="T80" fmla="*/ 3957 w 8214"/>
                  <a:gd name="T81" fmla="*/ 3498 h 5566"/>
                  <a:gd name="T82" fmla="*/ 4121 w 8214"/>
                  <a:gd name="T83" fmla="*/ 3040 h 5566"/>
                  <a:gd name="T84" fmla="*/ 4549 w 8214"/>
                  <a:gd name="T85" fmla="*/ 2771 h 5566"/>
                  <a:gd name="T86" fmla="*/ 4909 w 8214"/>
                  <a:gd name="T87" fmla="*/ 3232 h 5566"/>
                  <a:gd name="T88" fmla="*/ 5305 w 8214"/>
                  <a:gd name="T89" fmla="*/ 3177 h 5566"/>
                  <a:gd name="T90" fmla="*/ 5239 w 8214"/>
                  <a:gd name="T91" fmla="*/ 2925 h 5566"/>
                  <a:gd name="T92" fmla="*/ 5615 w 8214"/>
                  <a:gd name="T93" fmla="*/ 2683 h 5566"/>
                  <a:gd name="T94" fmla="*/ 5771 w 8214"/>
                  <a:gd name="T95" fmla="*/ 2216 h 5566"/>
                  <a:gd name="T96" fmla="*/ 5754 w 8214"/>
                  <a:gd name="T97" fmla="*/ 1859 h 5566"/>
                  <a:gd name="T98" fmla="*/ 6080 w 8214"/>
                  <a:gd name="T99" fmla="*/ 2147 h 5566"/>
                  <a:gd name="T100" fmla="*/ 6138 w 8214"/>
                  <a:gd name="T101" fmla="*/ 1804 h 5566"/>
                  <a:gd name="T102" fmla="*/ 6577 w 8214"/>
                  <a:gd name="T103" fmla="*/ 1448 h 5566"/>
                  <a:gd name="T104" fmla="*/ 6692 w 8214"/>
                  <a:gd name="T105" fmla="*/ 1485 h 5566"/>
                  <a:gd name="T106" fmla="*/ 6474 w 8214"/>
                  <a:gd name="T107" fmla="*/ 1211 h 5566"/>
                  <a:gd name="T108" fmla="*/ 6989 w 8214"/>
                  <a:gd name="T109" fmla="*/ 932 h 5566"/>
                  <a:gd name="T110" fmla="*/ 7287 w 8214"/>
                  <a:gd name="T111" fmla="*/ 981 h 5566"/>
                  <a:gd name="T112" fmla="*/ 7513 w 8214"/>
                  <a:gd name="T113" fmla="*/ 1036 h 5566"/>
                  <a:gd name="T114" fmla="*/ 2985 w 8214"/>
                  <a:gd name="T115" fmla="*/ 2040 h 5566"/>
                  <a:gd name="T116" fmla="*/ 2695 w 8214"/>
                  <a:gd name="T117" fmla="*/ 1722 h 5566"/>
                  <a:gd name="T118" fmla="*/ 1905 w 8214"/>
                  <a:gd name="T119" fmla="*/ 1722 h 5566"/>
                  <a:gd name="T120" fmla="*/ 2272 w 8214"/>
                  <a:gd name="T121" fmla="*/ 1599 h 5566"/>
                  <a:gd name="T122" fmla="*/ 2105 w 8214"/>
                  <a:gd name="T123" fmla="*/ 3962 h 5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214" h="5566">
                    <a:moveTo>
                      <a:pt x="7633" y="890"/>
                    </a:moveTo>
                    <a:cubicBezTo>
                      <a:pt x="7739" y="890"/>
                      <a:pt x="7703" y="899"/>
                      <a:pt x="7788" y="895"/>
                    </a:cubicBezTo>
                    <a:cubicBezTo>
                      <a:pt x="7872" y="890"/>
                      <a:pt x="7904" y="841"/>
                      <a:pt x="7985" y="816"/>
                    </a:cubicBezTo>
                    <a:cubicBezTo>
                      <a:pt x="8066" y="791"/>
                      <a:pt x="8129" y="774"/>
                      <a:pt x="8154" y="786"/>
                    </a:cubicBezTo>
                    <a:cubicBezTo>
                      <a:pt x="8170" y="794"/>
                      <a:pt x="8191" y="794"/>
                      <a:pt x="8198" y="785"/>
                    </a:cubicBezTo>
                    <a:cubicBezTo>
                      <a:pt x="8206" y="781"/>
                      <a:pt x="8210" y="773"/>
                      <a:pt x="8202" y="762"/>
                    </a:cubicBezTo>
                    <a:cubicBezTo>
                      <a:pt x="8193" y="762"/>
                      <a:pt x="8193" y="762"/>
                      <a:pt x="8193" y="762"/>
                    </a:cubicBezTo>
                    <a:cubicBezTo>
                      <a:pt x="8178" y="744"/>
                      <a:pt x="8153" y="723"/>
                      <a:pt x="8140" y="707"/>
                    </a:cubicBezTo>
                    <a:cubicBezTo>
                      <a:pt x="8150" y="707"/>
                      <a:pt x="8150" y="707"/>
                      <a:pt x="8150" y="707"/>
                    </a:cubicBezTo>
                    <a:cubicBezTo>
                      <a:pt x="8142" y="696"/>
                      <a:pt x="8137" y="688"/>
                      <a:pt x="8140" y="682"/>
                    </a:cubicBezTo>
                    <a:cubicBezTo>
                      <a:pt x="8158" y="677"/>
                      <a:pt x="8176" y="673"/>
                      <a:pt x="8189" y="663"/>
                    </a:cubicBezTo>
                    <a:cubicBezTo>
                      <a:pt x="8200" y="657"/>
                      <a:pt x="8209" y="648"/>
                      <a:pt x="8213" y="632"/>
                    </a:cubicBezTo>
                    <a:cubicBezTo>
                      <a:pt x="8214" y="630"/>
                      <a:pt x="8214" y="627"/>
                      <a:pt x="8214" y="624"/>
                    </a:cubicBezTo>
                    <a:cubicBezTo>
                      <a:pt x="8208" y="624"/>
                      <a:pt x="8208" y="624"/>
                      <a:pt x="8208" y="624"/>
                    </a:cubicBezTo>
                    <a:cubicBezTo>
                      <a:pt x="8208" y="608"/>
                      <a:pt x="8199" y="589"/>
                      <a:pt x="8194" y="569"/>
                    </a:cubicBezTo>
                    <a:cubicBezTo>
                      <a:pt x="8201" y="569"/>
                      <a:pt x="8201" y="569"/>
                      <a:pt x="8201" y="569"/>
                    </a:cubicBezTo>
                    <a:cubicBezTo>
                      <a:pt x="8194" y="547"/>
                      <a:pt x="8189" y="524"/>
                      <a:pt x="8203" y="508"/>
                    </a:cubicBezTo>
                    <a:cubicBezTo>
                      <a:pt x="8209" y="501"/>
                      <a:pt x="8210" y="494"/>
                      <a:pt x="8211" y="487"/>
                    </a:cubicBezTo>
                    <a:cubicBezTo>
                      <a:pt x="8204" y="487"/>
                      <a:pt x="8204" y="487"/>
                      <a:pt x="8204" y="487"/>
                    </a:cubicBezTo>
                    <a:cubicBezTo>
                      <a:pt x="8202" y="464"/>
                      <a:pt x="8175" y="442"/>
                      <a:pt x="8150" y="432"/>
                    </a:cubicBezTo>
                    <a:cubicBezTo>
                      <a:pt x="8166" y="432"/>
                      <a:pt x="8166" y="432"/>
                      <a:pt x="8166" y="432"/>
                    </a:cubicBezTo>
                    <a:cubicBezTo>
                      <a:pt x="8159" y="429"/>
                      <a:pt x="8153" y="426"/>
                      <a:pt x="8146" y="424"/>
                    </a:cubicBezTo>
                    <a:cubicBezTo>
                      <a:pt x="8111" y="416"/>
                      <a:pt x="7974" y="433"/>
                      <a:pt x="7946" y="416"/>
                    </a:cubicBezTo>
                    <a:cubicBezTo>
                      <a:pt x="7918" y="400"/>
                      <a:pt x="7872" y="379"/>
                      <a:pt x="7858" y="391"/>
                    </a:cubicBezTo>
                    <a:cubicBezTo>
                      <a:pt x="7857" y="392"/>
                      <a:pt x="7857" y="392"/>
                      <a:pt x="7856" y="393"/>
                    </a:cubicBezTo>
                    <a:cubicBezTo>
                      <a:pt x="7854" y="394"/>
                      <a:pt x="7853" y="394"/>
                      <a:pt x="7851" y="395"/>
                    </a:cubicBezTo>
                    <a:cubicBezTo>
                      <a:pt x="7837" y="408"/>
                      <a:pt x="7805" y="474"/>
                      <a:pt x="7805" y="474"/>
                    </a:cubicBezTo>
                    <a:cubicBezTo>
                      <a:pt x="7805" y="474"/>
                      <a:pt x="7781" y="483"/>
                      <a:pt x="7760" y="445"/>
                    </a:cubicBezTo>
                    <a:cubicBezTo>
                      <a:pt x="7757" y="440"/>
                      <a:pt x="7752" y="436"/>
                      <a:pt x="7745" y="432"/>
                    </a:cubicBezTo>
                    <a:cubicBezTo>
                      <a:pt x="7757" y="432"/>
                      <a:pt x="7757" y="432"/>
                      <a:pt x="7757" y="432"/>
                    </a:cubicBezTo>
                    <a:cubicBezTo>
                      <a:pt x="7724" y="405"/>
                      <a:pt x="7626" y="408"/>
                      <a:pt x="7594" y="408"/>
                    </a:cubicBezTo>
                    <a:cubicBezTo>
                      <a:pt x="7559" y="408"/>
                      <a:pt x="7520" y="416"/>
                      <a:pt x="7481" y="420"/>
                    </a:cubicBezTo>
                    <a:cubicBezTo>
                      <a:pt x="7442" y="424"/>
                      <a:pt x="7421" y="437"/>
                      <a:pt x="7393" y="408"/>
                    </a:cubicBezTo>
                    <a:cubicBezTo>
                      <a:pt x="7365" y="379"/>
                      <a:pt x="7326" y="366"/>
                      <a:pt x="7312" y="354"/>
                    </a:cubicBezTo>
                    <a:cubicBezTo>
                      <a:pt x="7310" y="352"/>
                      <a:pt x="7308" y="351"/>
                      <a:pt x="7304" y="350"/>
                    </a:cubicBezTo>
                    <a:cubicBezTo>
                      <a:pt x="7275" y="350"/>
                      <a:pt x="7275" y="350"/>
                      <a:pt x="7275" y="350"/>
                    </a:cubicBezTo>
                    <a:cubicBezTo>
                      <a:pt x="7253" y="348"/>
                      <a:pt x="7224" y="348"/>
                      <a:pt x="7194" y="350"/>
                    </a:cubicBezTo>
                    <a:cubicBezTo>
                      <a:pt x="7159" y="350"/>
                      <a:pt x="7159" y="350"/>
                      <a:pt x="7159" y="350"/>
                    </a:cubicBezTo>
                    <a:cubicBezTo>
                      <a:pt x="7100" y="358"/>
                      <a:pt x="7041" y="358"/>
                      <a:pt x="7041" y="358"/>
                    </a:cubicBezTo>
                    <a:cubicBezTo>
                      <a:pt x="7041" y="358"/>
                      <a:pt x="7035" y="355"/>
                      <a:pt x="7025" y="350"/>
                    </a:cubicBezTo>
                    <a:cubicBezTo>
                      <a:pt x="7011" y="350"/>
                      <a:pt x="7011" y="350"/>
                      <a:pt x="7011" y="350"/>
                    </a:cubicBezTo>
                    <a:cubicBezTo>
                      <a:pt x="6999" y="343"/>
                      <a:pt x="6983" y="334"/>
                      <a:pt x="6964" y="321"/>
                    </a:cubicBezTo>
                    <a:cubicBezTo>
                      <a:pt x="6950" y="311"/>
                      <a:pt x="6936" y="302"/>
                      <a:pt x="6923" y="295"/>
                    </a:cubicBezTo>
                    <a:cubicBezTo>
                      <a:pt x="6937" y="295"/>
                      <a:pt x="6937" y="295"/>
                      <a:pt x="6937" y="295"/>
                    </a:cubicBezTo>
                    <a:cubicBezTo>
                      <a:pt x="6908" y="278"/>
                      <a:pt x="6882" y="266"/>
                      <a:pt x="6872" y="266"/>
                    </a:cubicBezTo>
                    <a:cubicBezTo>
                      <a:pt x="6858" y="266"/>
                      <a:pt x="6749" y="287"/>
                      <a:pt x="6724" y="266"/>
                    </a:cubicBezTo>
                    <a:cubicBezTo>
                      <a:pt x="6700" y="246"/>
                      <a:pt x="6675" y="233"/>
                      <a:pt x="6657" y="233"/>
                    </a:cubicBezTo>
                    <a:cubicBezTo>
                      <a:pt x="6647" y="233"/>
                      <a:pt x="6638" y="222"/>
                      <a:pt x="6637" y="213"/>
                    </a:cubicBezTo>
                    <a:cubicBezTo>
                      <a:pt x="6630" y="213"/>
                      <a:pt x="6630" y="213"/>
                      <a:pt x="6630" y="213"/>
                    </a:cubicBezTo>
                    <a:cubicBezTo>
                      <a:pt x="6630" y="208"/>
                      <a:pt x="6633" y="204"/>
                      <a:pt x="6640" y="204"/>
                    </a:cubicBezTo>
                    <a:cubicBezTo>
                      <a:pt x="6661" y="204"/>
                      <a:pt x="6760" y="171"/>
                      <a:pt x="6760" y="171"/>
                    </a:cubicBezTo>
                    <a:cubicBezTo>
                      <a:pt x="6760" y="171"/>
                      <a:pt x="6756" y="165"/>
                      <a:pt x="6750" y="158"/>
                    </a:cubicBezTo>
                    <a:cubicBezTo>
                      <a:pt x="6760" y="158"/>
                      <a:pt x="6760" y="158"/>
                      <a:pt x="6760" y="158"/>
                    </a:cubicBezTo>
                    <a:cubicBezTo>
                      <a:pt x="6750" y="144"/>
                      <a:pt x="6728" y="121"/>
                      <a:pt x="6703" y="121"/>
                    </a:cubicBezTo>
                    <a:cubicBezTo>
                      <a:pt x="6668" y="121"/>
                      <a:pt x="6605" y="100"/>
                      <a:pt x="6587" y="100"/>
                    </a:cubicBezTo>
                    <a:cubicBezTo>
                      <a:pt x="6581" y="100"/>
                      <a:pt x="6579" y="102"/>
                      <a:pt x="6577" y="105"/>
                    </a:cubicBezTo>
                    <a:cubicBezTo>
                      <a:pt x="6571" y="106"/>
                      <a:pt x="6570" y="110"/>
                      <a:pt x="6567" y="114"/>
                    </a:cubicBezTo>
                    <a:cubicBezTo>
                      <a:pt x="6564" y="115"/>
                      <a:pt x="6558" y="115"/>
                      <a:pt x="6548" y="113"/>
                    </a:cubicBezTo>
                    <a:cubicBezTo>
                      <a:pt x="6513" y="104"/>
                      <a:pt x="6465" y="130"/>
                      <a:pt x="6457" y="104"/>
                    </a:cubicBezTo>
                    <a:cubicBezTo>
                      <a:pt x="6451" y="88"/>
                      <a:pt x="6441" y="89"/>
                      <a:pt x="6432" y="97"/>
                    </a:cubicBezTo>
                    <a:cubicBezTo>
                      <a:pt x="6413" y="105"/>
                      <a:pt x="6394" y="154"/>
                      <a:pt x="6432" y="167"/>
                    </a:cubicBezTo>
                    <a:cubicBezTo>
                      <a:pt x="6485" y="183"/>
                      <a:pt x="6535" y="167"/>
                      <a:pt x="6549" y="192"/>
                    </a:cubicBezTo>
                    <a:cubicBezTo>
                      <a:pt x="6563" y="217"/>
                      <a:pt x="6549" y="229"/>
                      <a:pt x="6549" y="246"/>
                    </a:cubicBezTo>
                    <a:cubicBezTo>
                      <a:pt x="6549" y="262"/>
                      <a:pt x="6520" y="308"/>
                      <a:pt x="6503" y="316"/>
                    </a:cubicBezTo>
                    <a:cubicBezTo>
                      <a:pt x="6485" y="325"/>
                      <a:pt x="6464" y="304"/>
                      <a:pt x="6429" y="325"/>
                    </a:cubicBezTo>
                    <a:cubicBezTo>
                      <a:pt x="6394" y="345"/>
                      <a:pt x="6306" y="329"/>
                      <a:pt x="6295" y="341"/>
                    </a:cubicBezTo>
                    <a:cubicBezTo>
                      <a:pt x="6284" y="354"/>
                      <a:pt x="6263" y="308"/>
                      <a:pt x="6246" y="316"/>
                    </a:cubicBezTo>
                    <a:cubicBezTo>
                      <a:pt x="6234" y="322"/>
                      <a:pt x="6211" y="347"/>
                      <a:pt x="6189" y="362"/>
                    </a:cubicBezTo>
                    <a:cubicBezTo>
                      <a:pt x="6180" y="368"/>
                      <a:pt x="6171" y="372"/>
                      <a:pt x="6164" y="370"/>
                    </a:cubicBezTo>
                    <a:cubicBezTo>
                      <a:pt x="6153" y="368"/>
                      <a:pt x="6140" y="361"/>
                      <a:pt x="6129" y="350"/>
                    </a:cubicBezTo>
                    <a:cubicBezTo>
                      <a:pt x="6118" y="350"/>
                      <a:pt x="6118" y="350"/>
                      <a:pt x="6118" y="350"/>
                    </a:cubicBezTo>
                    <a:cubicBezTo>
                      <a:pt x="6109" y="338"/>
                      <a:pt x="6102" y="324"/>
                      <a:pt x="6102" y="308"/>
                    </a:cubicBezTo>
                    <a:cubicBezTo>
                      <a:pt x="6102" y="304"/>
                      <a:pt x="6101" y="299"/>
                      <a:pt x="6101" y="295"/>
                    </a:cubicBezTo>
                    <a:cubicBezTo>
                      <a:pt x="6108" y="295"/>
                      <a:pt x="6108" y="295"/>
                      <a:pt x="6108" y="295"/>
                    </a:cubicBezTo>
                    <a:cubicBezTo>
                      <a:pt x="6106" y="263"/>
                      <a:pt x="6097" y="228"/>
                      <a:pt x="6087" y="221"/>
                    </a:cubicBezTo>
                    <a:cubicBezTo>
                      <a:pt x="6082" y="217"/>
                      <a:pt x="6065" y="214"/>
                      <a:pt x="6045" y="213"/>
                    </a:cubicBezTo>
                    <a:cubicBezTo>
                      <a:pt x="5969" y="213"/>
                      <a:pt x="5969" y="213"/>
                      <a:pt x="5969" y="213"/>
                    </a:cubicBezTo>
                    <a:cubicBezTo>
                      <a:pt x="5940" y="217"/>
                      <a:pt x="5862" y="225"/>
                      <a:pt x="5843" y="239"/>
                    </a:cubicBezTo>
                    <a:cubicBezTo>
                      <a:pt x="5839" y="241"/>
                      <a:pt x="5836" y="243"/>
                      <a:pt x="5834" y="246"/>
                    </a:cubicBezTo>
                    <a:cubicBezTo>
                      <a:pt x="5831" y="249"/>
                      <a:pt x="5827" y="252"/>
                      <a:pt x="5823" y="254"/>
                    </a:cubicBezTo>
                    <a:cubicBezTo>
                      <a:pt x="5805" y="264"/>
                      <a:pt x="5781" y="271"/>
                      <a:pt x="5763" y="271"/>
                    </a:cubicBezTo>
                    <a:cubicBezTo>
                      <a:pt x="5738" y="271"/>
                      <a:pt x="5717" y="241"/>
                      <a:pt x="5664" y="233"/>
                    </a:cubicBezTo>
                    <a:cubicBezTo>
                      <a:pt x="5612" y="225"/>
                      <a:pt x="5495" y="221"/>
                      <a:pt x="5481" y="225"/>
                    </a:cubicBezTo>
                    <a:cubicBezTo>
                      <a:pt x="5471" y="228"/>
                      <a:pt x="5445" y="222"/>
                      <a:pt x="5438" y="213"/>
                    </a:cubicBezTo>
                    <a:cubicBezTo>
                      <a:pt x="5429" y="213"/>
                      <a:pt x="5429" y="213"/>
                      <a:pt x="5429" y="213"/>
                    </a:cubicBezTo>
                    <a:cubicBezTo>
                      <a:pt x="5429" y="210"/>
                      <a:pt x="5429" y="207"/>
                      <a:pt x="5433" y="204"/>
                    </a:cubicBezTo>
                    <a:cubicBezTo>
                      <a:pt x="5442" y="196"/>
                      <a:pt x="5460" y="177"/>
                      <a:pt x="5471" y="158"/>
                    </a:cubicBezTo>
                    <a:cubicBezTo>
                      <a:pt x="5475" y="158"/>
                      <a:pt x="5475" y="158"/>
                      <a:pt x="5475" y="158"/>
                    </a:cubicBezTo>
                    <a:cubicBezTo>
                      <a:pt x="5488" y="138"/>
                      <a:pt x="5494" y="117"/>
                      <a:pt x="5478" y="104"/>
                    </a:cubicBezTo>
                    <a:cubicBezTo>
                      <a:pt x="5447" y="80"/>
                      <a:pt x="5380" y="79"/>
                      <a:pt x="5347" y="75"/>
                    </a:cubicBezTo>
                    <a:cubicBezTo>
                      <a:pt x="5310" y="75"/>
                      <a:pt x="5310" y="75"/>
                      <a:pt x="5310" y="75"/>
                    </a:cubicBezTo>
                    <a:cubicBezTo>
                      <a:pt x="5287" y="72"/>
                      <a:pt x="5260" y="69"/>
                      <a:pt x="5225" y="75"/>
                    </a:cubicBezTo>
                    <a:cubicBezTo>
                      <a:pt x="5225" y="75"/>
                      <a:pt x="5224" y="75"/>
                      <a:pt x="5224" y="75"/>
                    </a:cubicBezTo>
                    <a:cubicBezTo>
                      <a:pt x="5213" y="75"/>
                      <a:pt x="5213" y="75"/>
                      <a:pt x="5213" y="75"/>
                    </a:cubicBezTo>
                    <a:cubicBezTo>
                      <a:pt x="5179" y="86"/>
                      <a:pt x="5169" y="105"/>
                      <a:pt x="5150" y="83"/>
                    </a:cubicBezTo>
                    <a:cubicBezTo>
                      <a:pt x="5149" y="81"/>
                      <a:pt x="5148" y="80"/>
                      <a:pt x="5147" y="79"/>
                    </a:cubicBezTo>
                    <a:cubicBezTo>
                      <a:pt x="5157" y="80"/>
                      <a:pt x="5169" y="86"/>
                      <a:pt x="5123" y="63"/>
                    </a:cubicBezTo>
                    <a:cubicBezTo>
                      <a:pt x="5049" y="25"/>
                      <a:pt x="5006" y="62"/>
                      <a:pt x="4992" y="42"/>
                    </a:cubicBezTo>
                    <a:cubicBezTo>
                      <a:pt x="4990" y="38"/>
                      <a:pt x="4988" y="35"/>
                      <a:pt x="4987" y="33"/>
                    </a:cubicBezTo>
                    <a:cubicBezTo>
                      <a:pt x="4981" y="44"/>
                      <a:pt x="4968" y="58"/>
                      <a:pt x="4940" y="75"/>
                    </a:cubicBezTo>
                    <a:cubicBezTo>
                      <a:pt x="4939" y="75"/>
                      <a:pt x="4939" y="75"/>
                      <a:pt x="4939" y="75"/>
                    </a:cubicBezTo>
                    <a:cubicBezTo>
                      <a:pt x="4938" y="75"/>
                      <a:pt x="4938" y="75"/>
                      <a:pt x="4938" y="75"/>
                    </a:cubicBezTo>
                    <a:cubicBezTo>
                      <a:pt x="4890" y="103"/>
                      <a:pt x="4858" y="109"/>
                      <a:pt x="4844" y="113"/>
                    </a:cubicBezTo>
                    <a:cubicBezTo>
                      <a:pt x="4830" y="117"/>
                      <a:pt x="4732" y="97"/>
                      <a:pt x="4732" y="83"/>
                    </a:cubicBezTo>
                    <a:cubicBezTo>
                      <a:pt x="4731" y="80"/>
                      <a:pt x="4731" y="78"/>
                      <a:pt x="4731" y="75"/>
                    </a:cubicBezTo>
                    <a:cubicBezTo>
                      <a:pt x="4724" y="75"/>
                      <a:pt x="4724" y="75"/>
                      <a:pt x="4724" y="75"/>
                    </a:cubicBezTo>
                    <a:cubicBezTo>
                      <a:pt x="4718" y="0"/>
                      <a:pt x="4680" y="78"/>
                      <a:pt x="4648" y="103"/>
                    </a:cubicBezTo>
                    <a:cubicBezTo>
                      <a:pt x="4648" y="104"/>
                      <a:pt x="4647" y="104"/>
                      <a:pt x="4647" y="104"/>
                    </a:cubicBezTo>
                    <a:cubicBezTo>
                      <a:pt x="4612" y="121"/>
                      <a:pt x="4587" y="146"/>
                      <a:pt x="4552" y="137"/>
                    </a:cubicBezTo>
                    <a:cubicBezTo>
                      <a:pt x="4517" y="129"/>
                      <a:pt x="4460" y="129"/>
                      <a:pt x="4425" y="146"/>
                    </a:cubicBezTo>
                    <a:cubicBezTo>
                      <a:pt x="4414" y="151"/>
                      <a:pt x="4405" y="154"/>
                      <a:pt x="4395" y="158"/>
                    </a:cubicBezTo>
                    <a:cubicBezTo>
                      <a:pt x="4400" y="158"/>
                      <a:pt x="4400" y="158"/>
                      <a:pt x="4400" y="158"/>
                    </a:cubicBezTo>
                    <a:cubicBezTo>
                      <a:pt x="4374" y="168"/>
                      <a:pt x="4352" y="172"/>
                      <a:pt x="4324" y="196"/>
                    </a:cubicBezTo>
                    <a:cubicBezTo>
                      <a:pt x="4316" y="202"/>
                      <a:pt x="4307" y="208"/>
                      <a:pt x="4297" y="213"/>
                    </a:cubicBezTo>
                    <a:cubicBezTo>
                      <a:pt x="4296" y="213"/>
                      <a:pt x="4296" y="213"/>
                      <a:pt x="4296" y="213"/>
                    </a:cubicBezTo>
                    <a:cubicBezTo>
                      <a:pt x="4263" y="228"/>
                      <a:pt x="4228" y="237"/>
                      <a:pt x="4228" y="237"/>
                    </a:cubicBezTo>
                    <a:cubicBezTo>
                      <a:pt x="4228" y="237"/>
                      <a:pt x="4168" y="233"/>
                      <a:pt x="4137" y="233"/>
                    </a:cubicBezTo>
                    <a:cubicBezTo>
                      <a:pt x="4116" y="233"/>
                      <a:pt x="4091" y="233"/>
                      <a:pt x="4084" y="241"/>
                    </a:cubicBezTo>
                    <a:cubicBezTo>
                      <a:pt x="4074" y="245"/>
                      <a:pt x="4070" y="252"/>
                      <a:pt x="4084" y="266"/>
                    </a:cubicBezTo>
                    <a:cubicBezTo>
                      <a:pt x="4112" y="296"/>
                      <a:pt x="4197" y="325"/>
                      <a:pt x="4207" y="341"/>
                    </a:cubicBezTo>
                    <a:cubicBezTo>
                      <a:pt x="4218" y="358"/>
                      <a:pt x="4231" y="405"/>
                      <a:pt x="4215" y="419"/>
                    </a:cubicBezTo>
                    <a:cubicBezTo>
                      <a:pt x="4198" y="427"/>
                      <a:pt x="4175" y="421"/>
                      <a:pt x="4172" y="387"/>
                    </a:cubicBezTo>
                    <a:cubicBezTo>
                      <a:pt x="4170" y="368"/>
                      <a:pt x="4168" y="358"/>
                      <a:pt x="4161" y="350"/>
                    </a:cubicBezTo>
                    <a:cubicBezTo>
                      <a:pt x="4150" y="350"/>
                      <a:pt x="4150" y="350"/>
                      <a:pt x="4150" y="350"/>
                    </a:cubicBezTo>
                    <a:cubicBezTo>
                      <a:pt x="4143" y="344"/>
                      <a:pt x="4133" y="340"/>
                      <a:pt x="4116" y="333"/>
                    </a:cubicBezTo>
                    <a:cubicBezTo>
                      <a:pt x="4075" y="317"/>
                      <a:pt x="4077" y="328"/>
                      <a:pt x="4045" y="295"/>
                    </a:cubicBezTo>
                    <a:cubicBezTo>
                      <a:pt x="4056" y="295"/>
                      <a:pt x="4056" y="295"/>
                      <a:pt x="4056" y="295"/>
                    </a:cubicBezTo>
                    <a:cubicBezTo>
                      <a:pt x="4054" y="292"/>
                      <a:pt x="4051" y="290"/>
                      <a:pt x="4048" y="287"/>
                    </a:cubicBezTo>
                    <a:cubicBezTo>
                      <a:pt x="4019" y="256"/>
                      <a:pt x="3988" y="254"/>
                      <a:pt x="3968" y="268"/>
                    </a:cubicBezTo>
                    <a:cubicBezTo>
                      <a:pt x="3961" y="272"/>
                      <a:pt x="3955" y="277"/>
                      <a:pt x="3950" y="283"/>
                    </a:cubicBezTo>
                    <a:cubicBezTo>
                      <a:pt x="3935" y="305"/>
                      <a:pt x="3941" y="344"/>
                      <a:pt x="3929" y="358"/>
                    </a:cubicBezTo>
                    <a:cubicBezTo>
                      <a:pt x="3929" y="358"/>
                      <a:pt x="3929" y="358"/>
                      <a:pt x="3929" y="358"/>
                    </a:cubicBezTo>
                    <a:cubicBezTo>
                      <a:pt x="3910" y="362"/>
                      <a:pt x="3888" y="375"/>
                      <a:pt x="3881" y="350"/>
                    </a:cubicBezTo>
                    <a:cubicBezTo>
                      <a:pt x="3874" y="350"/>
                      <a:pt x="3874" y="350"/>
                      <a:pt x="3874" y="350"/>
                    </a:cubicBezTo>
                    <a:cubicBezTo>
                      <a:pt x="3873" y="348"/>
                      <a:pt x="3873" y="347"/>
                      <a:pt x="3873" y="345"/>
                    </a:cubicBezTo>
                    <a:cubicBezTo>
                      <a:pt x="3872" y="331"/>
                      <a:pt x="3871" y="311"/>
                      <a:pt x="3869" y="295"/>
                    </a:cubicBezTo>
                    <a:cubicBezTo>
                      <a:pt x="3876" y="295"/>
                      <a:pt x="3876" y="295"/>
                      <a:pt x="3876" y="295"/>
                    </a:cubicBezTo>
                    <a:cubicBezTo>
                      <a:pt x="3873" y="271"/>
                      <a:pt x="3869" y="254"/>
                      <a:pt x="3857" y="266"/>
                    </a:cubicBezTo>
                    <a:cubicBezTo>
                      <a:pt x="3854" y="267"/>
                      <a:pt x="3850" y="270"/>
                      <a:pt x="3845" y="279"/>
                    </a:cubicBezTo>
                    <a:cubicBezTo>
                      <a:pt x="3820" y="321"/>
                      <a:pt x="3810" y="321"/>
                      <a:pt x="3810" y="341"/>
                    </a:cubicBezTo>
                    <a:cubicBezTo>
                      <a:pt x="3810" y="362"/>
                      <a:pt x="3831" y="383"/>
                      <a:pt x="3824" y="420"/>
                    </a:cubicBezTo>
                    <a:cubicBezTo>
                      <a:pt x="3817" y="458"/>
                      <a:pt x="3817" y="483"/>
                      <a:pt x="3827" y="483"/>
                    </a:cubicBezTo>
                    <a:cubicBezTo>
                      <a:pt x="3838" y="483"/>
                      <a:pt x="3862" y="445"/>
                      <a:pt x="3894" y="437"/>
                    </a:cubicBezTo>
                    <a:cubicBezTo>
                      <a:pt x="3926" y="429"/>
                      <a:pt x="3982" y="408"/>
                      <a:pt x="3986" y="445"/>
                    </a:cubicBezTo>
                    <a:cubicBezTo>
                      <a:pt x="3989" y="478"/>
                      <a:pt x="4015" y="492"/>
                      <a:pt x="3999" y="505"/>
                    </a:cubicBezTo>
                    <a:cubicBezTo>
                      <a:pt x="3998" y="506"/>
                      <a:pt x="3997" y="507"/>
                      <a:pt x="3996" y="508"/>
                    </a:cubicBezTo>
                    <a:cubicBezTo>
                      <a:pt x="3960" y="524"/>
                      <a:pt x="3922" y="516"/>
                      <a:pt x="3915" y="491"/>
                    </a:cubicBezTo>
                    <a:cubicBezTo>
                      <a:pt x="3914" y="489"/>
                      <a:pt x="3914" y="488"/>
                      <a:pt x="3913" y="487"/>
                    </a:cubicBezTo>
                    <a:cubicBezTo>
                      <a:pt x="3905" y="487"/>
                      <a:pt x="3905" y="487"/>
                      <a:pt x="3905" y="487"/>
                    </a:cubicBezTo>
                    <a:cubicBezTo>
                      <a:pt x="3895" y="471"/>
                      <a:pt x="3873" y="473"/>
                      <a:pt x="3852" y="491"/>
                    </a:cubicBezTo>
                    <a:cubicBezTo>
                      <a:pt x="3827" y="512"/>
                      <a:pt x="3774" y="587"/>
                      <a:pt x="3774" y="587"/>
                    </a:cubicBezTo>
                    <a:cubicBezTo>
                      <a:pt x="3774" y="587"/>
                      <a:pt x="3714" y="619"/>
                      <a:pt x="3689" y="624"/>
                    </a:cubicBezTo>
                    <a:cubicBezTo>
                      <a:pt x="3680" y="624"/>
                      <a:pt x="3680" y="624"/>
                      <a:pt x="3680" y="624"/>
                    </a:cubicBezTo>
                    <a:cubicBezTo>
                      <a:pt x="3680" y="624"/>
                      <a:pt x="3679" y="624"/>
                      <a:pt x="3679" y="624"/>
                    </a:cubicBezTo>
                    <a:cubicBezTo>
                      <a:pt x="3671" y="618"/>
                      <a:pt x="3691" y="591"/>
                      <a:pt x="3713" y="569"/>
                    </a:cubicBezTo>
                    <a:cubicBezTo>
                      <a:pt x="3715" y="569"/>
                      <a:pt x="3715" y="569"/>
                      <a:pt x="3715" y="569"/>
                    </a:cubicBezTo>
                    <a:cubicBezTo>
                      <a:pt x="3724" y="560"/>
                      <a:pt x="3734" y="551"/>
                      <a:pt x="3742" y="545"/>
                    </a:cubicBezTo>
                    <a:cubicBezTo>
                      <a:pt x="3761" y="531"/>
                      <a:pt x="3777" y="506"/>
                      <a:pt x="3782" y="487"/>
                    </a:cubicBezTo>
                    <a:cubicBezTo>
                      <a:pt x="3776" y="487"/>
                      <a:pt x="3776" y="487"/>
                      <a:pt x="3776" y="487"/>
                    </a:cubicBezTo>
                    <a:cubicBezTo>
                      <a:pt x="3778" y="480"/>
                      <a:pt x="3777" y="474"/>
                      <a:pt x="3774" y="470"/>
                    </a:cubicBezTo>
                    <a:cubicBezTo>
                      <a:pt x="3770" y="465"/>
                      <a:pt x="3766" y="450"/>
                      <a:pt x="3762" y="432"/>
                    </a:cubicBezTo>
                    <a:cubicBezTo>
                      <a:pt x="3769" y="432"/>
                      <a:pt x="3769" y="432"/>
                      <a:pt x="3769" y="432"/>
                    </a:cubicBezTo>
                    <a:cubicBezTo>
                      <a:pt x="3763" y="404"/>
                      <a:pt x="3759" y="367"/>
                      <a:pt x="3763" y="354"/>
                    </a:cubicBezTo>
                    <a:cubicBezTo>
                      <a:pt x="3764" y="352"/>
                      <a:pt x="3765" y="351"/>
                      <a:pt x="3765" y="350"/>
                    </a:cubicBezTo>
                    <a:cubicBezTo>
                      <a:pt x="3760" y="350"/>
                      <a:pt x="3760" y="350"/>
                      <a:pt x="3760" y="350"/>
                    </a:cubicBezTo>
                    <a:cubicBezTo>
                      <a:pt x="3769" y="333"/>
                      <a:pt x="3786" y="312"/>
                      <a:pt x="3770" y="295"/>
                    </a:cubicBezTo>
                    <a:cubicBezTo>
                      <a:pt x="3779" y="295"/>
                      <a:pt x="3779" y="295"/>
                      <a:pt x="3779" y="295"/>
                    </a:cubicBezTo>
                    <a:cubicBezTo>
                      <a:pt x="3777" y="291"/>
                      <a:pt x="3773" y="287"/>
                      <a:pt x="3767" y="283"/>
                    </a:cubicBezTo>
                    <a:cubicBezTo>
                      <a:pt x="3732" y="262"/>
                      <a:pt x="3707" y="237"/>
                      <a:pt x="3679" y="225"/>
                    </a:cubicBezTo>
                    <a:cubicBezTo>
                      <a:pt x="3670" y="221"/>
                      <a:pt x="3662" y="225"/>
                      <a:pt x="3653" y="231"/>
                    </a:cubicBezTo>
                    <a:cubicBezTo>
                      <a:pt x="3630" y="243"/>
                      <a:pt x="3607" y="283"/>
                      <a:pt x="3588" y="296"/>
                    </a:cubicBezTo>
                    <a:cubicBezTo>
                      <a:pt x="3563" y="312"/>
                      <a:pt x="3567" y="333"/>
                      <a:pt x="3535" y="337"/>
                    </a:cubicBezTo>
                    <a:cubicBezTo>
                      <a:pt x="3503" y="341"/>
                      <a:pt x="3482" y="391"/>
                      <a:pt x="3535" y="420"/>
                    </a:cubicBezTo>
                    <a:cubicBezTo>
                      <a:pt x="3588" y="449"/>
                      <a:pt x="3605" y="470"/>
                      <a:pt x="3591" y="487"/>
                    </a:cubicBezTo>
                    <a:cubicBezTo>
                      <a:pt x="3591" y="487"/>
                      <a:pt x="3591" y="487"/>
                      <a:pt x="3591" y="487"/>
                    </a:cubicBezTo>
                    <a:cubicBezTo>
                      <a:pt x="3591" y="487"/>
                      <a:pt x="3591" y="487"/>
                      <a:pt x="3591" y="487"/>
                    </a:cubicBezTo>
                    <a:cubicBezTo>
                      <a:pt x="3584" y="489"/>
                      <a:pt x="3576" y="489"/>
                      <a:pt x="3567" y="487"/>
                    </a:cubicBezTo>
                    <a:cubicBezTo>
                      <a:pt x="3542" y="487"/>
                      <a:pt x="3542" y="487"/>
                      <a:pt x="3542" y="487"/>
                    </a:cubicBezTo>
                    <a:cubicBezTo>
                      <a:pt x="3528" y="483"/>
                      <a:pt x="3517" y="479"/>
                      <a:pt x="3517" y="479"/>
                    </a:cubicBezTo>
                    <a:cubicBezTo>
                      <a:pt x="3517" y="479"/>
                      <a:pt x="3472" y="454"/>
                      <a:pt x="3443" y="454"/>
                    </a:cubicBezTo>
                    <a:cubicBezTo>
                      <a:pt x="3419" y="454"/>
                      <a:pt x="3391" y="439"/>
                      <a:pt x="3365" y="432"/>
                    </a:cubicBezTo>
                    <a:cubicBezTo>
                      <a:pt x="3386" y="432"/>
                      <a:pt x="3386" y="432"/>
                      <a:pt x="3386" y="432"/>
                    </a:cubicBezTo>
                    <a:cubicBezTo>
                      <a:pt x="3377" y="429"/>
                      <a:pt x="3367" y="426"/>
                      <a:pt x="3358" y="424"/>
                    </a:cubicBezTo>
                    <a:cubicBezTo>
                      <a:pt x="3333" y="421"/>
                      <a:pt x="3286" y="420"/>
                      <a:pt x="3266" y="432"/>
                    </a:cubicBezTo>
                    <a:cubicBezTo>
                      <a:pt x="3269" y="432"/>
                      <a:pt x="3269" y="432"/>
                      <a:pt x="3269" y="432"/>
                    </a:cubicBezTo>
                    <a:cubicBezTo>
                      <a:pt x="3262" y="434"/>
                      <a:pt x="3257" y="437"/>
                      <a:pt x="3253" y="441"/>
                    </a:cubicBezTo>
                    <a:cubicBezTo>
                      <a:pt x="3245" y="452"/>
                      <a:pt x="3227" y="475"/>
                      <a:pt x="3209" y="487"/>
                    </a:cubicBezTo>
                    <a:cubicBezTo>
                      <a:pt x="3207" y="487"/>
                      <a:pt x="3207" y="487"/>
                      <a:pt x="3207" y="487"/>
                    </a:cubicBezTo>
                    <a:cubicBezTo>
                      <a:pt x="3199" y="491"/>
                      <a:pt x="3191" y="491"/>
                      <a:pt x="3183" y="487"/>
                    </a:cubicBezTo>
                    <a:cubicBezTo>
                      <a:pt x="3170" y="487"/>
                      <a:pt x="3170" y="487"/>
                      <a:pt x="3170" y="487"/>
                    </a:cubicBezTo>
                    <a:cubicBezTo>
                      <a:pt x="3148" y="472"/>
                      <a:pt x="3144" y="459"/>
                      <a:pt x="3109" y="474"/>
                    </a:cubicBezTo>
                    <a:cubicBezTo>
                      <a:pt x="3070" y="491"/>
                      <a:pt x="3032" y="462"/>
                      <a:pt x="3010" y="487"/>
                    </a:cubicBezTo>
                    <a:cubicBezTo>
                      <a:pt x="3005" y="493"/>
                      <a:pt x="3002" y="498"/>
                      <a:pt x="3000" y="501"/>
                    </a:cubicBezTo>
                    <a:cubicBezTo>
                      <a:pt x="2994" y="502"/>
                      <a:pt x="2984" y="497"/>
                      <a:pt x="2958" y="487"/>
                    </a:cubicBezTo>
                    <a:cubicBezTo>
                      <a:pt x="2940" y="487"/>
                      <a:pt x="2940" y="487"/>
                      <a:pt x="2940" y="487"/>
                    </a:cubicBezTo>
                    <a:cubicBezTo>
                      <a:pt x="2940" y="487"/>
                      <a:pt x="2940" y="487"/>
                      <a:pt x="2940" y="487"/>
                    </a:cubicBezTo>
                    <a:cubicBezTo>
                      <a:pt x="2893" y="469"/>
                      <a:pt x="2886" y="485"/>
                      <a:pt x="2863" y="500"/>
                    </a:cubicBezTo>
                    <a:cubicBezTo>
                      <a:pt x="2855" y="505"/>
                      <a:pt x="2845" y="509"/>
                      <a:pt x="2830" y="512"/>
                    </a:cubicBezTo>
                    <a:cubicBezTo>
                      <a:pt x="2772" y="523"/>
                      <a:pt x="2734" y="503"/>
                      <a:pt x="2715" y="520"/>
                    </a:cubicBezTo>
                    <a:cubicBezTo>
                      <a:pt x="2711" y="522"/>
                      <a:pt x="2707" y="524"/>
                      <a:pt x="2704" y="529"/>
                    </a:cubicBezTo>
                    <a:cubicBezTo>
                      <a:pt x="2686" y="554"/>
                      <a:pt x="2662" y="599"/>
                      <a:pt x="2651" y="570"/>
                    </a:cubicBezTo>
                    <a:cubicBezTo>
                      <a:pt x="2651" y="570"/>
                      <a:pt x="2651" y="570"/>
                      <a:pt x="2651" y="569"/>
                    </a:cubicBezTo>
                    <a:cubicBezTo>
                      <a:pt x="2660" y="569"/>
                      <a:pt x="2660" y="569"/>
                      <a:pt x="2660" y="569"/>
                    </a:cubicBezTo>
                    <a:cubicBezTo>
                      <a:pt x="2659" y="568"/>
                      <a:pt x="2659" y="568"/>
                      <a:pt x="2658" y="566"/>
                    </a:cubicBezTo>
                    <a:cubicBezTo>
                      <a:pt x="2650" y="544"/>
                      <a:pt x="2674" y="509"/>
                      <a:pt x="2679" y="487"/>
                    </a:cubicBezTo>
                    <a:cubicBezTo>
                      <a:pt x="2672" y="487"/>
                      <a:pt x="2672" y="487"/>
                      <a:pt x="2672" y="487"/>
                    </a:cubicBezTo>
                    <a:cubicBezTo>
                      <a:pt x="2673" y="482"/>
                      <a:pt x="2672" y="478"/>
                      <a:pt x="2669" y="474"/>
                    </a:cubicBezTo>
                    <a:cubicBezTo>
                      <a:pt x="2651" y="458"/>
                      <a:pt x="2577" y="466"/>
                      <a:pt x="2567" y="479"/>
                    </a:cubicBezTo>
                    <a:cubicBezTo>
                      <a:pt x="2556" y="491"/>
                      <a:pt x="2563" y="537"/>
                      <a:pt x="2570" y="554"/>
                    </a:cubicBezTo>
                    <a:cubicBezTo>
                      <a:pt x="2576" y="568"/>
                      <a:pt x="2585" y="617"/>
                      <a:pt x="2574" y="624"/>
                    </a:cubicBezTo>
                    <a:cubicBezTo>
                      <a:pt x="2567" y="624"/>
                      <a:pt x="2567" y="624"/>
                      <a:pt x="2567" y="624"/>
                    </a:cubicBezTo>
                    <a:cubicBezTo>
                      <a:pt x="2567" y="624"/>
                      <a:pt x="2567" y="624"/>
                      <a:pt x="2567" y="624"/>
                    </a:cubicBezTo>
                    <a:cubicBezTo>
                      <a:pt x="2546" y="612"/>
                      <a:pt x="2549" y="570"/>
                      <a:pt x="2528" y="574"/>
                    </a:cubicBezTo>
                    <a:cubicBezTo>
                      <a:pt x="2507" y="579"/>
                      <a:pt x="2482" y="591"/>
                      <a:pt x="2472" y="599"/>
                    </a:cubicBezTo>
                    <a:cubicBezTo>
                      <a:pt x="2461" y="608"/>
                      <a:pt x="2419" y="608"/>
                      <a:pt x="2408" y="624"/>
                    </a:cubicBezTo>
                    <a:cubicBezTo>
                      <a:pt x="2399" y="639"/>
                      <a:pt x="2408" y="675"/>
                      <a:pt x="2400" y="687"/>
                    </a:cubicBezTo>
                    <a:cubicBezTo>
                      <a:pt x="2383" y="691"/>
                      <a:pt x="2368" y="707"/>
                      <a:pt x="2331" y="678"/>
                    </a:cubicBezTo>
                    <a:cubicBezTo>
                      <a:pt x="2303" y="657"/>
                      <a:pt x="2295" y="660"/>
                      <a:pt x="2289" y="666"/>
                    </a:cubicBezTo>
                    <a:cubicBezTo>
                      <a:pt x="2282" y="668"/>
                      <a:pt x="2280" y="674"/>
                      <a:pt x="2275" y="678"/>
                    </a:cubicBezTo>
                    <a:cubicBezTo>
                      <a:pt x="2273" y="679"/>
                      <a:pt x="2271" y="681"/>
                      <a:pt x="2269" y="682"/>
                    </a:cubicBezTo>
                    <a:cubicBezTo>
                      <a:pt x="2251" y="694"/>
                      <a:pt x="2220" y="707"/>
                      <a:pt x="2218" y="678"/>
                    </a:cubicBezTo>
                    <a:cubicBezTo>
                      <a:pt x="2215" y="653"/>
                      <a:pt x="2219" y="639"/>
                      <a:pt x="2212" y="624"/>
                    </a:cubicBezTo>
                    <a:cubicBezTo>
                      <a:pt x="2203" y="624"/>
                      <a:pt x="2203" y="624"/>
                      <a:pt x="2203" y="624"/>
                    </a:cubicBezTo>
                    <a:cubicBezTo>
                      <a:pt x="2200" y="619"/>
                      <a:pt x="2194" y="614"/>
                      <a:pt x="2187" y="608"/>
                    </a:cubicBezTo>
                    <a:cubicBezTo>
                      <a:pt x="2155" y="583"/>
                      <a:pt x="2179" y="583"/>
                      <a:pt x="2222" y="599"/>
                    </a:cubicBezTo>
                    <a:cubicBezTo>
                      <a:pt x="2264" y="616"/>
                      <a:pt x="2317" y="624"/>
                      <a:pt x="2394" y="595"/>
                    </a:cubicBezTo>
                    <a:cubicBezTo>
                      <a:pt x="2436" y="579"/>
                      <a:pt x="2464" y="569"/>
                      <a:pt x="2476" y="559"/>
                    </a:cubicBezTo>
                    <a:cubicBezTo>
                      <a:pt x="2494" y="550"/>
                      <a:pt x="2496" y="542"/>
                      <a:pt x="2478" y="533"/>
                    </a:cubicBezTo>
                    <a:cubicBezTo>
                      <a:pt x="2461" y="524"/>
                      <a:pt x="2446" y="504"/>
                      <a:pt x="2428" y="487"/>
                    </a:cubicBezTo>
                    <a:cubicBezTo>
                      <a:pt x="2417" y="487"/>
                      <a:pt x="2417" y="487"/>
                      <a:pt x="2417" y="487"/>
                    </a:cubicBezTo>
                    <a:cubicBezTo>
                      <a:pt x="2402" y="474"/>
                      <a:pt x="2386" y="462"/>
                      <a:pt x="2365" y="459"/>
                    </a:cubicBezTo>
                    <a:cubicBezTo>
                      <a:pt x="2316" y="451"/>
                      <a:pt x="2243" y="487"/>
                      <a:pt x="2165" y="454"/>
                    </a:cubicBezTo>
                    <a:cubicBezTo>
                      <a:pt x="2146" y="445"/>
                      <a:pt x="2130" y="438"/>
                      <a:pt x="2117" y="432"/>
                    </a:cubicBezTo>
                    <a:cubicBezTo>
                      <a:pt x="2133" y="432"/>
                      <a:pt x="2133" y="432"/>
                      <a:pt x="2133" y="432"/>
                    </a:cubicBezTo>
                    <a:cubicBezTo>
                      <a:pt x="2088" y="411"/>
                      <a:pt x="2071" y="402"/>
                      <a:pt x="2045" y="395"/>
                    </a:cubicBezTo>
                    <a:cubicBezTo>
                      <a:pt x="2032" y="392"/>
                      <a:pt x="1988" y="371"/>
                      <a:pt x="1935" y="350"/>
                    </a:cubicBezTo>
                    <a:cubicBezTo>
                      <a:pt x="1918" y="350"/>
                      <a:pt x="1918" y="350"/>
                      <a:pt x="1918" y="350"/>
                    </a:cubicBezTo>
                    <a:cubicBezTo>
                      <a:pt x="1851" y="324"/>
                      <a:pt x="1773" y="299"/>
                      <a:pt x="1726" y="307"/>
                    </a:cubicBezTo>
                    <a:cubicBezTo>
                      <a:pt x="1699" y="313"/>
                      <a:pt x="1657" y="329"/>
                      <a:pt x="1612" y="350"/>
                    </a:cubicBezTo>
                    <a:cubicBezTo>
                      <a:pt x="1610" y="350"/>
                      <a:pt x="1610" y="350"/>
                      <a:pt x="1610" y="350"/>
                    </a:cubicBezTo>
                    <a:cubicBezTo>
                      <a:pt x="1554" y="376"/>
                      <a:pt x="1494" y="408"/>
                      <a:pt x="1450" y="432"/>
                    </a:cubicBezTo>
                    <a:cubicBezTo>
                      <a:pt x="1451" y="432"/>
                      <a:pt x="1451" y="432"/>
                      <a:pt x="1451" y="432"/>
                    </a:cubicBezTo>
                    <a:cubicBezTo>
                      <a:pt x="1413" y="454"/>
                      <a:pt x="1385" y="470"/>
                      <a:pt x="1380" y="474"/>
                    </a:cubicBezTo>
                    <a:cubicBezTo>
                      <a:pt x="1366" y="487"/>
                      <a:pt x="1345" y="537"/>
                      <a:pt x="1299" y="579"/>
                    </a:cubicBezTo>
                    <a:cubicBezTo>
                      <a:pt x="1282" y="594"/>
                      <a:pt x="1260" y="610"/>
                      <a:pt x="1235" y="624"/>
                    </a:cubicBezTo>
                    <a:cubicBezTo>
                      <a:pt x="1234" y="624"/>
                      <a:pt x="1234" y="624"/>
                      <a:pt x="1234" y="624"/>
                    </a:cubicBezTo>
                    <a:cubicBezTo>
                      <a:pt x="1196" y="646"/>
                      <a:pt x="1153" y="664"/>
                      <a:pt x="1114" y="673"/>
                    </a:cubicBezTo>
                    <a:cubicBezTo>
                      <a:pt x="1103" y="676"/>
                      <a:pt x="1092" y="681"/>
                      <a:pt x="1082" y="688"/>
                    </a:cubicBezTo>
                    <a:cubicBezTo>
                      <a:pt x="1021" y="723"/>
                      <a:pt x="958" y="818"/>
                      <a:pt x="958" y="832"/>
                    </a:cubicBezTo>
                    <a:cubicBezTo>
                      <a:pt x="958" y="849"/>
                      <a:pt x="986" y="911"/>
                      <a:pt x="979" y="924"/>
                    </a:cubicBezTo>
                    <a:cubicBezTo>
                      <a:pt x="972" y="936"/>
                      <a:pt x="993" y="999"/>
                      <a:pt x="1032" y="1015"/>
                    </a:cubicBezTo>
                    <a:cubicBezTo>
                      <a:pt x="1070" y="1032"/>
                      <a:pt x="1137" y="1028"/>
                      <a:pt x="1141" y="1003"/>
                    </a:cubicBezTo>
                    <a:cubicBezTo>
                      <a:pt x="1142" y="997"/>
                      <a:pt x="1146" y="989"/>
                      <a:pt x="1151" y="981"/>
                    </a:cubicBezTo>
                    <a:cubicBezTo>
                      <a:pt x="1155" y="981"/>
                      <a:pt x="1155" y="981"/>
                      <a:pt x="1155" y="981"/>
                    </a:cubicBezTo>
                    <a:cubicBezTo>
                      <a:pt x="1162" y="970"/>
                      <a:pt x="1172" y="958"/>
                      <a:pt x="1182" y="951"/>
                    </a:cubicBezTo>
                    <a:cubicBezTo>
                      <a:pt x="1192" y="946"/>
                      <a:pt x="1200" y="948"/>
                      <a:pt x="1201" y="961"/>
                    </a:cubicBezTo>
                    <a:cubicBezTo>
                      <a:pt x="1204" y="999"/>
                      <a:pt x="1239" y="1057"/>
                      <a:pt x="1232" y="1082"/>
                    </a:cubicBezTo>
                    <a:cubicBezTo>
                      <a:pt x="1225" y="1107"/>
                      <a:pt x="1232" y="1132"/>
                      <a:pt x="1257" y="1128"/>
                    </a:cubicBezTo>
                    <a:cubicBezTo>
                      <a:pt x="1282" y="1123"/>
                      <a:pt x="1412" y="1090"/>
                      <a:pt x="1412" y="1090"/>
                    </a:cubicBezTo>
                    <a:cubicBezTo>
                      <a:pt x="1412" y="1090"/>
                      <a:pt x="1416" y="1088"/>
                      <a:pt x="1422" y="1084"/>
                    </a:cubicBezTo>
                    <a:cubicBezTo>
                      <a:pt x="1430" y="1079"/>
                      <a:pt x="1456" y="1062"/>
                      <a:pt x="1454" y="1036"/>
                    </a:cubicBezTo>
                    <a:cubicBezTo>
                      <a:pt x="1447" y="1036"/>
                      <a:pt x="1447" y="1036"/>
                      <a:pt x="1447" y="1036"/>
                    </a:cubicBezTo>
                    <a:cubicBezTo>
                      <a:pt x="1444" y="1019"/>
                      <a:pt x="1456" y="999"/>
                      <a:pt x="1470" y="981"/>
                    </a:cubicBezTo>
                    <a:cubicBezTo>
                      <a:pt x="1473" y="981"/>
                      <a:pt x="1473" y="981"/>
                      <a:pt x="1473" y="981"/>
                    </a:cubicBezTo>
                    <a:cubicBezTo>
                      <a:pt x="1487" y="963"/>
                      <a:pt x="1505" y="947"/>
                      <a:pt x="1510" y="940"/>
                    </a:cubicBezTo>
                    <a:cubicBezTo>
                      <a:pt x="1516" y="934"/>
                      <a:pt x="1529" y="916"/>
                      <a:pt x="1534" y="899"/>
                    </a:cubicBezTo>
                    <a:cubicBezTo>
                      <a:pt x="1528" y="899"/>
                      <a:pt x="1528" y="899"/>
                      <a:pt x="1528" y="899"/>
                    </a:cubicBezTo>
                    <a:cubicBezTo>
                      <a:pt x="1530" y="885"/>
                      <a:pt x="1526" y="872"/>
                      <a:pt x="1507" y="865"/>
                    </a:cubicBezTo>
                    <a:cubicBezTo>
                      <a:pt x="1485" y="858"/>
                      <a:pt x="1466" y="852"/>
                      <a:pt x="1457" y="844"/>
                    </a:cubicBezTo>
                    <a:cubicBezTo>
                      <a:pt x="1469" y="844"/>
                      <a:pt x="1469" y="844"/>
                      <a:pt x="1469" y="844"/>
                    </a:cubicBezTo>
                    <a:cubicBezTo>
                      <a:pt x="1453" y="834"/>
                      <a:pt x="1452" y="821"/>
                      <a:pt x="1482" y="790"/>
                    </a:cubicBezTo>
                    <a:cubicBezTo>
                      <a:pt x="1487" y="786"/>
                      <a:pt x="1491" y="782"/>
                      <a:pt x="1496" y="779"/>
                    </a:cubicBezTo>
                    <a:cubicBezTo>
                      <a:pt x="1535" y="757"/>
                      <a:pt x="1566" y="784"/>
                      <a:pt x="1620" y="720"/>
                    </a:cubicBezTo>
                    <a:cubicBezTo>
                      <a:pt x="1624" y="715"/>
                      <a:pt x="1627" y="711"/>
                      <a:pt x="1630" y="707"/>
                    </a:cubicBezTo>
                    <a:cubicBezTo>
                      <a:pt x="1633" y="707"/>
                      <a:pt x="1633" y="707"/>
                      <a:pt x="1633" y="707"/>
                    </a:cubicBezTo>
                    <a:cubicBezTo>
                      <a:pt x="1668" y="659"/>
                      <a:pt x="1645" y="636"/>
                      <a:pt x="1651" y="624"/>
                    </a:cubicBezTo>
                    <a:cubicBezTo>
                      <a:pt x="1648" y="624"/>
                      <a:pt x="1648" y="624"/>
                      <a:pt x="1648" y="624"/>
                    </a:cubicBezTo>
                    <a:cubicBezTo>
                      <a:pt x="1653" y="622"/>
                      <a:pt x="1660" y="621"/>
                      <a:pt x="1673" y="620"/>
                    </a:cubicBezTo>
                    <a:cubicBezTo>
                      <a:pt x="1739" y="616"/>
                      <a:pt x="1810" y="612"/>
                      <a:pt x="1796" y="637"/>
                    </a:cubicBezTo>
                    <a:cubicBezTo>
                      <a:pt x="1787" y="652"/>
                      <a:pt x="1753" y="678"/>
                      <a:pt x="1717" y="702"/>
                    </a:cubicBezTo>
                    <a:cubicBezTo>
                      <a:pt x="1716" y="704"/>
                      <a:pt x="1714" y="705"/>
                      <a:pt x="1712" y="706"/>
                    </a:cubicBezTo>
                    <a:cubicBezTo>
                      <a:pt x="1692" y="719"/>
                      <a:pt x="1671" y="732"/>
                      <a:pt x="1655" y="741"/>
                    </a:cubicBezTo>
                    <a:cubicBezTo>
                      <a:pt x="1609" y="766"/>
                      <a:pt x="1616" y="811"/>
                      <a:pt x="1634" y="836"/>
                    </a:cubicBezTo>
                    <a:cubicBezTo>
                      <a:pt x="1651" y="861"/>
                      <a:pt x="1658" y="920"/>
                      <a:pt x="1690" y="911"/>
                    </a:cubicBezTo>
                    <a:cubicBezTo>
                      <a:pt x="1722" y="903"/>
                      <a:pt x="1761" y="874"/>
                      <a:pt x="1796" y="878"/>
                    </a:cubicBezTo>
                    <a:cubicBezTo>
                      <a:pt x="1831" y="882"/>
                      <a:pt x="1901" y="874"/>
                      <a:pt x="1912" y="874"/>
                    </a:cubicBezTo>
                    <a:cubicBezTo>
                      <a:pt x="1922" y="874"/>
                      <a:pt x="1962" y="921"/>
                      <a:pt x="1949" y="936"/>
                    </a:cubicBezTo>
                    <a:cubicBezTo>
                      <a:pt x="1921" y="944"/>
                      <a:pt x="1886" y="940"/>
                      <a:pt x="1827" y="944"/>
                    </a:cubicBezTo>
                    <a:cubicBezTo>
                      <a:pt x="1770" y="948"/>
                      <a:pt x="1708" y="949"/>
                      <a:pt x="1701" y="959"/>
                    </a:cubicBezTo>
                    <a:cubicBezTo>
                      <a:pt x="1697" y="961"/>
                      <a:pt x="1694" y="963"/>
                      <a:pt x="1694" y="965"/>
                    </a:cubicBezTo>
                    <a:cubicBezTo>
                      <a:pt x="1694" y="978"/>
                      <a:pt x="1775" y="1007"/>
                      <a:pt x="1746" y="1028"/>
                    </a:cubicBezTo>
                    <a:cubicBezTo>
                      <a:pt x="1718" y="1048"/>
                      <a:pt x="1690" y="1024"/>
                      <a:pt x="1655" y="1019"/>
                    </a:cubicBezTo>
                    <a:cubicBezTo>
                      <a:pt x="1620" y="1015"/>
                      <a:pt x="1599" y="1073"/>
                      <a:pt x="1588" y="1107"/>
                    </a:cubicBezTo>
                    <a:cubicBezTo>
                      <a:pt x="1581" y="1130"/>
                      <a:pt x="1591" y="1164"/>
                      <a:pt x="1582" y="1176"/>
                    </a:cubicBezTo>
                    <a:cubicBezTo>
                      <a:pt x="1577" y="1178"/>
                      <a:pt x="1570" y="1177"/>
                      <a:pt x="1559" y="1173"/>
                    </a:cubicBezTo>
                    <a:cubicBezTo>
                      <a:pt x="1540" y="1173"/>
                      <a:pt x="1540" y="1173"/>
                      <a:pt x="1540" y="1173"/>
                    </a:cubicBezTo>
                    <a:cubicBezTo>
                      <a:pt x="1494" y="1158"/>
                      <a:pt x="1460" y="1157"/>
                      <a:pt x="1447" y="1165"/>
                    </a:cubicBezTo>
                    <a:cubicBezTo>
                      <a:pt x="1433" y="1173"/>
                      <a:pt x="1407" y="1158"/>
                      <a:pt x="1372" y="1170"/>
                    </a:cubicBezTo>
                    <a:cubicBezTo>
                      <a:pt x="1369" y="1171"/>
                      <a:pt x="1366" y="1172"/>
                      <a:pt x="1363" y="1173"/>
                    </a:cubicBezTo>
                    <a:cubicBezTo>
                      <a:pt x="1356" y="1173"/>
                      <a:pt x="1356" y="1173"/>
                      <a:pt x="1356" y="1173"/>
                    </a:cubicBezTo>
                    <a:cubicBezTo>
                      <a:pt x="1339" y="1178"/>
                      <a:pt x="1329" y="1177"/>
                      <a:pt x="1295" y="1177"/>
                    </a:cubicBezTo>
                    <a:cubicBezTo>
                      <a:pt x="1250" y="1177"/>
                      <a:pt x="1250" y="1177"/>
                      <a:pt x="1250" y="1177"/>
                    </a:cubicBezTo>
                    <a:cubicBezTo>
                      <a:pt x="1221" y="1182"/>
                      <a:pt x="1221" y="1182"/>
                      <a:pt x="1221" y="1182"/>
                    </a:cubicBezTo>
                    <a:cubicBezTo>
                      <a:pt x="1221" y="1182"/>
                      <a:pt x="1217" y="1179"/>
                      <a:pt x="1212" y="1173"/>
                    </a:cubicBezTo>
                    <a:cubicBezTo>
                      <a:pt x="1202" y="1173"/>
                      <a:pt x="1202" y="1173"/>
                      <a:pt x="1202" y="1173"/>
                    </a:cubicBezTo>
                    <a:cubicBezTo>
                      <a:pt x="1194" y="1164"/>
                      <a:pt x="1185" y="1150"/>
                      <a:pt x="1183" y="1132"/>
                    </a:cubicBezTo>
                    <a:cubicBezTo>
                      <a:pt x="1183" y="1127"/>
                      <a:pt x="1183" y="1123"/>
                      <a:pt x="1183" y="1118"/>
                    </a:cubicBezTo>
                    <a:cubicBezTo>
                      <a:pt x="1189" y="1118"/>
                      <a:pt x="1189" y="1118"/>
                      <a:pt x="1189" y="1118"/>
                    </a:cubicBezTo>
                    <a:cubicBezTo>
                      <a:pt x="1189" y="1088"/>
                      <a:pt x="1202" y="1056"/>
                      <a:pt x="1186" y="1048"/>
                    </a:cubicBezTo>
                    <a:cubicBezTo>
                      <a:pt x="1172" y="1042"/>
                      <a:pt x="1129" y="1049"/>
                      <a:pt x="1107" y="1064"/>
                    </a:cubicBezTo>
                    <a:cubicBezTo>
                      <a:pt x="1098" y="1069"/>
                      <a:pt x="1091" y="1075"/>
                      <a:pt x="1088" y="1082"/>
                    </a:cubicBezTo>
                    <a:cubicBezTo>
                      <a:pt x="1078" y="1107"/>
                      <a:pt x="1067" y="1153"/>
                      <a:pt x="1081" y="1173"/>
                    </a:cubicBezTo>
                    <a:cubicBezTo>
                      <a:pt x="1091" y="1188"/>
                      <a:pt x="1113" y="1211"/>
                      <a:pt x="1114" y="1221"/>
                    </a:cubicBezTo>
                    <a:cubicBezTo>
                      <a:pt x="1112" y="1221"/>
                      <a:pt x="1109" y="1220"/>
                      <a:pt x="1105" y="1219"/>
                    </a:cubicBezTo>
                    <a:cubicBezTo>
                      <a:pt x="1069" y="1207"/>
                      <a:pt x="1024" y="1203"/>
                      <a:pt x="995" y="1223"/>
                    </a:cubicBezTo>
                    <a:cubicBezTo>
                      <a:pt x="991" y="1225"/>
                      <a:pt x="986" y="1228"/>
                      <a:pt x="982" y="1232"/>
                    </a:cubicBezTo>
                    <a:cubicBezTo>
                      <a:pt x="954" y="1256"/>
                      <a:pt x="905" y="1310"/>
                      <a:pt x="905" y="1310"/>
                    </a:cubicBezTo>
                    <a:cubicBezTo>
                      <a:pt x="883" y="1310"/>
                      <a:pt x="883" y="1310"/>
                      <a:pt x="883" y="1310"/>
                    </a:cubicBezTo>
                    <a:cubicBezTo>
                      <a:pt x="864" y="1314"/>
                      <a:pt x="842" y="1319"/>
                      <a:pt x="831" y="1328"/>
                    </a:cubicBezTo>
                    <a:cubicBezTo>
                      <a:pt x="830" y="1328"/>
                      <a:pt x="830" y="1329"/>
                      <a:pt x="830" y="1329"/>
                    </a:cubicBezTo>
                    <a:cubicBezTo>
                      <a:pt x="830" y="1329"/>
                      <a:pt x="829" y="1329"/>
                      <a:pt x="829" y="1329"/>
                    </a:cubicBezTo>
                    <a:cubicBezTo>
                      <a:pt x="822" y="1333"/>
                      <a:pt x="817" y="1338"/>
                      <a:pt x="817" y="1344"/>
                    </a:cubicBezTo>
                    <a:cubicBezTo>
                      <a:pt x="817" y="1369"/>
                      <a:pt x="817" y="1402"/>
                      <a:pt x="785" y="1406"/>
                    </a:cubicBezTo>
                    <a:cubicBezTo>
                      <a:pt x="754" y="1410"/>
                      <a:pt x="711" y="1423"/>
                      <a:pt x="669" y="1431"/>
                    </a:cubicBezTo>
                    <a:cubicBezTo>
                      <a:pt x="650" y="1435"/>
                      <a:pt x="640" y="1441"/>
                      <a:pt x="631" y="1448"/>
                    </a:cubicBezTo>
                    <a:cubicBezTo>
                      <a:pt x="630" y="1448"/>
                      <a:pt x="630" y="1448"/>
                      <a:pt x="630" y="1448"/>
                    </a:cubicBezTo>
                    <a:cubicBezTo>
                      <a:pt x="621" y="1453"/>
                      <a:pt x="609" y="1458"/>
                      <a:pt x="588" y="1460"/>
                    </a:cubicBezTo>
                    <a:cubicBezTo>
                      <a:pt x="569" y="1462"/>
                      <a:pt x="556" y="1467"/>
                      <a:pt x="550" y="1472"/>
                    </a:cubicBezTo>
                    <a:cubicBezTo>
                      <a:pt x="532" y="1481"/>
                      <a:pt x="538" y="1496"/>
                      <a:pt x="571" y="1502"/>
                    </a:cubicBezTo>
                    <a:cubicBezTo>
                      <a:pt x="616" y="1510"/>
                      <a:pt x="687" y="1544"/>
                      <a:pt x="690" y="1581"/>
                    </a:cubicBezTo>
                    <a:cubicBezTo>
                      <a:pt x="694" y="1618"/>
                      <a:pt x="687" y="1660"/>
                      <a:pt x="669" y="1697"/>
                    </a:cubicBezTo>
                    <a:cubicBezTo>
                      <a:pt x="657" y="1723"/>
                      <a:pt x="585" y="1706"/>
                      <a:pt x="542" y="1706"/>
                    </a:cubicBezTo>
                    <a:cubicBezTo>
                      <a:pt x="500" y="1706"/>
                      <a:pt x="416" y="1689"/>
                      <a:pt x="380" y="1706"/>
                    </a:cubicBezTo>
                    <a:cubicBezTo>
                      <a:pt x="345" y="1722"/>
                      <a:pt x="352" y="1806"/>
                      <a:pt x="363" y="1843"/>
                    </a:cubicBezTo>
                    <a:cubicBezTo>
                      <a:pt x="373" y="1880"/>
                      <a:pt x="359" y="1901"/>
                      <a:pt x="345" y="1914"/>
                    </a:cubicBezTo>
                    <a:cubicBezTo>
                      <a:pt x="331" y="1926"/>
                      <a:pt x="328" y="1964"/>
                      <a:pt x="345" y="1980"/>
                    </a:cubicBezTo>
                    <a:cubicBezTo>
                      <a:pt x="363" y="1997"/>
                      <a:pt x="377" y="2034"/>
                      <a:pt x="391" y="2039"/>
                    </a:cubicBezTo>
                    <a:cubicBezTo>
                      <a:pt x="405" y="2043"/>
                      <a:pt x="451" y="2026"/>
                      <a:pt x="468" y="2047"/>
                    </a:cubicBezTo>
                    <a:cubicBezTo>
                      <a:pt x="486" y="2068"/>
                      <a:pt x="504" y="2118"/>
                      <a:pt x="514" y="2105"/>
                    </a:cubicBezTo>
                    <a:cubicBezTo>
                      <a:pt x="518" y="2100"/>
                      <a:pt x="523" y="2090"/>
                      <a:pt x="528" y="2079"/>
                    </a:cubicBezTo>
                    <a:cubicBezTo>
                      <a:pt x="532" y="2079"/>
                      <a:pt x="532" y="2079"/>
                      <a:pt x="532" y="2079"/>
                    </a:cubicBezTo>
                    <a:cubicBezTo>
                      <a:pt x="537" y="2068"/>
                      <a:pt x="543" y="2056"/>
                      <a:pt x="549" y="2050"/>
                    </a:cubicBezTo>
                    <a:cubicBezTo>
                      <a:pt x="551" y="2049"/>
                      <a:pt x="554" y="2049"/>
                      <a:pt x="556" y="2051"/>
                    </a:cubicBezTo>
                    <a:cubicBezTo>
                      <a:pt x="574" y="2063"/>
                      <a:pt x="616" y="2047"/>
                      <a:pt x="648" y="2043"/>
                    </a:cubicBezTo>
                    <a:cubicBezTo>
                      <a:pt x="656" y="2042"/>
                      <a:pt x="663" y="2038"/>
                      <a:pt x="670" y="2033"/>
                    </a:cubicBezTo>
                    <a:cubicBezTo>
                      <a:pt x="684" y="2025"/>
                      <a:pt x="695" y="2011"/>
                      <a:pt x="708" y="1997"/>
                    </a:cubicBezTo>
                    <a:cubicBezTo>
                      <a:pt x="706" y="1997"/>
                      <a:pt x="706" y="1997"/>
                      <a:pt x="706" y="1997"/>
                    </a:cubicBezTo>
                    <a:cubicBezTo>
                      <a:pt x="713" y="1989"/>
                      <a:pt x="720" y="1982"/>
                      <a:pt x="729" y="1976"/>
                    </a:cubicBezTo>
                    <a:cubicBezTo>
                      <a:pt x="755" y="1959"/>
                      <a:pt x="748" y="1956"/>
                      <a:pt x="739" y="1942"/>
                    </a:cubicBezTo>
                    <a:cubicBezTo>
                      <a:pt x="748" y="1942"/>
                      <a:pt x="748" y="1942"/>
                      <a:pt x="748" y="1942"/>
                    </a:cubicBezTo>
                    <a:cubicBezTo>
                      <a:pt x="745" y="1938"/>
                      <a:pt x="742" y="1933"/>
                      <a:pt x="739" y="1926"/>
                    </a:cubicBezTo>
                    <a:cubicBezTo>
                      <a:pt x="730" y="1906"/>
                      <a:pt x="757" y="1883"/>
                      <a:pt x="780" y="1859"/>
                    </a:cubicBezTo>
                    <a:cubicBezTo>
                      <a:pt x="778" y="1859"/>
                      <a:pt x="778" y="1859"/>
                      <a:pt x="778" y="1859"/>
                    </a:cubicBezTo>
                    <a:cubicBezTo>
                      <a:pt x="782" y="1855"/>
                      <a:pt x="785" y="1851"/>
                      <a:pt x="789" y="1847"/>
                    </a:cubicBezTo>
                    <a:cubicBezTo>
                      <a:pt x="813" y="1818"/>
                      <a:pt x="859" y="1843"/>
                      <a:pt x="870" y="1810"/>
                    </a:cubicBezTo>
                    <a:cubicBezTo>
                      <a:pt x="870" y="1808"/>
                      <a:pt x="871" y="1806"/>
                      <a:pt x="871" y="1804"/>
                    </a:cubicBezTo>
                    <a:cubicBezTo>
                      <a:pt x="877" y="1804"/>
                      <a:pt x="877" y="1804"/>
                      <a:pt x="877" y="1804"/>
                    </a:cubicBezTo>
                    <a:cubicBezTo>
                      <a:pt x="885" y="1778"/>
                      <a:pt x="889" y="1737"/>
                      <a:pt x="905" y="1723"/>
                    </a:cubicBezTo>
                    <a:cubicBezTo>
                      <a:pt x="907" y="1723"/>
                      <a:pt x="909" y="1722"/>
                      <a:pt x="912" y="1722"/>
                    </a:cubicBezTo>
                    <a:cubicBezTo>
                      <a:pt x="940" y="1727"/>
                      <a:pt x="979" y="1747"/>
                      <a:pt x="1004" y="1747"/>
                    </a:cubicBezTo>
                    <a:cubicBezTo>
                      <a:pt x="1015" y="1747"/>
                      <a:pt x="1034" y="1737"/>
                      <a:pt x="1051" y="1725"/>
                    </a:cubicBezTo>
                    <a:cubicBezTo>
                      <a:pt x="1053" y="1724"/>
                      <a:pt x="1054" y="1723"/>
                      <a:pt x="1055" y="1722"/>
                    </a:cubicBezTo>
                    <a:cubicBezTo>
                      <a:pt x="1055" y="1722"/>
                      <a:pt x="1055" y="1722"/>
                      <a:pt x="1055" y="1722"/>
                    </a:cubicBezTo>
                    <a:cubicBezTo>
                      <a:pt x="1072" y="1710"/>
                      <a:pt x="1088" y="1697"/>
                      <a:pt x="1095" y="1693"/>
                    </a:cubicBezTo>
                    <a:cubicBezTo>
                      <a:pt x="1109" y="1685"/>
                      <a:pt x="1162" y="1689"/>
                      <a:pt x="1169" y="1727"/>
                    </a:cubicBezTo>
                    <a:cubicBezTo>
                      <a:pt x="1176" y="1764"/>
                      <a:pt x="1236" y="1810"/>
                      <a:pt x="1250" y="1818"/>
                    </a:cubicBezTo>
                    <a:cubicBezTo>
                      <a:pt x="1264" y="1826"/>
                      <a:pt x="1356" y="1860"/>
                      <a:pt x="1370" y="1872"/>
                    </a:cubicBezTo>
                    <a:cubicBezTo>
                      <a:pt x="1384" y="1885"/>
                      <a:pt x="1405" y="1922"/>
                      <a:pt x="1412" y="1955"/>
                    </a:cubicBezTo>
                    <a:cubicBezTo>
                      <a:pt x="1418" y="1986"/>
                      <a:pt x="1454" y="2021"/>
                      <a:pt x="1463" y="2004"/>
                    </a:cubicBezTo>
                    <a:cubicBezTo>
                      <a:pt x="1467" y="2004"/>
                      <a:pt x="1469" y="2002"/>
                      <a:pt x="1471" y="1997"/>
                    </a:cubicBezTo>
                    <a:cubicBezTo>
                      <a:pt x="1465" y="1997"/>
                      <a:pt x="1465" y="1997"/>
                      <a:pt x="1465" y="1997"/>
                    </a:cubicBezTo>
                    <a:cubicBezTo>
                      <a:pt x="1465" y="1984"/>
                      <a:pt x="1460" y="1963"/>
                      <a:pt x="1455" y="1942"/>
                    </a:cubicBezTo>
                    <a:cubicBezTo>
                      <a:pt x="1463" y="1942"/>
                      <a:pt x="1463" y="1942"/>
                      <a:pt x="1463" y="1942"/>
                    </a:cubicBezTo>
                    <a:cubicBezTo>
                      <a:pt x="1456" y="1917"/>
                      <a:pt x="1450" y="1891"/>
                      <a:pt x="1454" y="1881"/>
                    </a:cubicBezTo>
                    <a:cubicBezTo>
                      <a:pt x="1454" y="1881"/>
                      <a:pt x="1454" y="1880"/>
                      <a:pt x="1454" y="1880"/>
                    </a:cubicBezTo>
                    <a:cubicBezTo>
                      <a:pt x="1479" y="1885"/>
                      <a:pt x="1507" y="1872"/>
                      <a:pt x="1507" y="1872"/>
                    </a:cubicBezTo>
                    <a:cubicBezTo>
                      <a:pt x="1507" y="1872"/>
                      <a:pt x="1506" y="1871"/>
                      <a:pt x="1506" y="1871"/>
                    </a:cubicBezTo>
                    <a:cubicBezTo>
                      <a:pt x="1511" y="1869"/>
                      <a:pt x="1514" y="1868"/>
                      <a:pt x="1514" y="1868"/>
                    </a:cubicBezTo>
                    <a:cubicBezTo>
                      <a:pt x="1514" y="1868"/>
                      <a:pt x="1510" y="1865"/>
                      <a:pt x="1503" y="1859"/>
                    </a:cubicBezTo>
                    <a:cubicBezTo>
                      <a:pt x="1491" y="1859"/>
                      <a:pt x="1491" y="1859"/>
                      <a:pt x="1491" y="1859"/>
                    </a:cubicBezTo>
                    <a:cubicBezTo>
                      <a:pt x="1470" y="1843"/>
                      <a:pt x="1433" y="1814"/>
                      <a:pt x="1415" y="1806"/>
                    </a:cubicBezTo>
                    <a:cubicBezTo>
                      <a:pt x="1415" y="1805"/>
                      <a:pt x="1414" y="1805"/>
                      <a:pt x="1413" y="1804"/>
                    </a:cubicBezTo>
                    <a:cubicBezTo>
                      <a:pt x="1427" y="1804"/>
                      <a:pt x="1427" y="1804"/>
                      <a:pt x="1427" y="1804"/>
                    </a:cubicBezTo>
                    <a:cubicBezTo>
                      <a:pt x="1426" y="1803"/>
                      <a:pt x="1424" y="1802"/>
                      <a:pt x="1422" y="1801"/>
                    </a:cubicBezTo>
                    <a:cubicBezTo>
                      <a:pt x="1398" y="1789"/>
                      <a:pt x="1352" y="1764"/>
                      <a:pt x="1331" y="1722"/>
                    </a:cubicBezTo>
                    <a:cubicBezTo>
                      <a:pt x="1331" y="1722"/>
                      <a:pt x="1331" y="1722"/>
                      <a:pt x="1331" y="1722"/>
                    </a:cubicBezTo>
                    <a:cubicBezTo>
                      <a:pt x="1321" y="1722"/>
                      <a:pt x="1321" y="1722"/>
                      <a:pt x="1321" y="1722"/>
                    </a:cubicBezTo>
                    <a:cubicBezTo>
                      <a:pt x="1306" y="1697"/>
                      <a:pt x="1280" y="1684"/>
                      <a:pt x="1265" y="1667"/>
                    </a:cubicBezTo>
                    <a:cubicBezTo>
                      <a:pt x="1276" y="1667"/>
                      <a:pt x="1276" y="1667"/>
                      <a:pt x="1276" y="1667"/>
                    </a:cubicBezTo>
                    <a:cubicBezTo>
                      <a:pt x="1266" y="1657"/>
                      <a:pt x="1259" y="1646"/>
                      <a:pt x="1260" y="1631"/>
                    </a:cubicBezTo>
                    <a:cubicBezTo>
                      <a:pt x="1261" y="1623"/>
                      <a:pt x="1263" y="1618"/>
                      <a:pt x="1267" y="1615"/>
                    </a:cubicBezTo>
                    <a:cubicBezTo>
                      <a:pt x="1284" y="1609"/>
                      <a:pt x="1315" y="1628"/>
                      <a:pt x="1335" y="1652"/>
                    </a:cubicBezTo>
                    <a:cubicBezTo>
                      <a:pt x="1363" y="1685"/>
                      <a:pt x="1433" y="1731"/>
                      <a:pt x="1458" y="1760"/>
                    </a:cubicBezTo>
                    <a:cubicBezTo>
                      <a:pt x="1482" y="1789"/>
                      <a:pt x="1521" y="1801"/>
                      <a:pt x="1532" y="1839"/>
                    </a:cubicBezTo>
                    <a:cubicBezTo>
                      <a:pt x="1542" y="1876"/>
                      <a:pt x="1574" y="1918"/>
                      <a:pt x="1584" y="1934"/>
                    </a:cubicBezTo>
                    <a:cubicBezTo>
                      <a:pt x="1595" y="1951"/>
                      <a:pt x="1601" y="2084"/>
                      <a:pt x="1612" y="2104"/>
                    </a:cubicBezTo>
                    <a:cubicBezTo>
                      <a:pt x="1618" y="2117"/>
                      <a:pt x="1643" y="2099"/>
                      <a:pt x="1666" y="2079"/>
                    </a:cubicBezTo>
                    <a:cubicBezTo>
                      <a:pt x="1667" y="2079"/>
                      <a:pt x="1667" y="2079"/>
                      <a:pt x="1667" y="2079"/>
                    </a:cubicBezTo>
                    <a:cubicBezTo>
                      <a:pt x="1685" y="2064"/>
                      <a:pt x="1703" y="2046"/>
                      <a:pt x="1711" y="2038"/>
                    </a:cubicBezTo>
                    <a:cubicBezTo>
                      <a:pt x="1725" y="2025"/>
                      <a:pt x="1748" y="2017"/>
                      <a:pt x="1758" y="1997"/>
                    </a:cubicBezTo>
                    <a:cubicBezTo>
                      <a:pt x="1754" y="1997"/>
                      <a:pt x="1754" y="1997"/>
                      <a:pt x="1754" y="1997"/>
                    </a:cubicBezTo>
                    <a:cubicBezTo>
                      <a:pt x="1755" y="1993"/>
                      <a:pt x="1757" y="1989"/>
                      <a:pt x="1757" y="1984"/>
                    </a:cubicBezTo>
                    <a:cubicBezTo>
                      <a:pt x="1759" y="1968"/>
                      <a:pt x="1748" y="1954"/>
                      <a:pt x="1736" y="1942"/>
                    </a:cubicBezTo>
                    <a:cubicBezTo>
                      <a:pt x="1747" y="1942"/>
                      <a:pt x="1747" y="1942"/>
                      <a:pt x="1747" y="1942"/>
                    </a:cubicBezTo>
                    <a:cubicBezTo>
                      <a:pt x="1733" y="1928"/>
                      <a:pt x="1715" y="1916"/>
                      <a:pt x="1707" y="1909"/>
                    </a:cubicBezTo>
                    <a:cubicBezTo>
                      <a:pt x="1703" y="1905"/>
                      <a:pt x="1705" y="1901"/>
                      <a:pt x="1711" y="1897"/>
                    </a:cubicBezTo>
                    <a:cubicBezTo>
                      <a:pt x="1722" y="1891"/>
                      <a:pt x="1737" y="1884"/>
                      <a:pt x="1748" y="1877"/>
                    </a:cubicBezTo>
                    <a:cubicBezTo>
                      <a:pt x="1752" y="1874"/>
                      <a:pt x="1757" y="1871"/>
                      <a:pt x="1760" y="1868"/>
                    </a:cubicBezTo>
                    <a:cubicBezTo>
                      <a:pt x="1763" y="1865"/>
                      <a:pt x="1766" y="1862"/>
                      <a:pt x="1769" y="1859"/>
                    </a:cubicBezTo>
                    <a:cubicBezTo>
                      <a:pt x="1768" y="1859"/>
                      <a:pt x="1768" y="1859"/>
                      <a:pt x="1768" y="1859"/>
                    </a:cubicBezTo>
                    <a:cubicBezTo>
                      <a:pt x="1785" y="1845"/>
                      <a:pt x="1806" y="1832"/>
                      <a:pt x="1817" y="1851"/>
                    </a:cubicBezTo>
                    <a:cubicBezTo>
                      <a:pt x="1831" y="1876"/>
                      <a:pt x="1824" y="1976"/>
                      <a:pt x="1831" y="1993"/>
                    </a:cubicBezTo>
                    <a:cubicBezTo>
                      <a:pt x="1838" y="2009"/>
                      <a:pt x="1908" y="2034"/>
                      <a:pt x="1923" y="2055"/>
                    </a:cubicBezTo>
                    <a:cubicBezTo>
                      <a:pt x="1937" y="2076"/>
                      <a:pt x="1996" y="2084"/>
                      <a:pt x="2007" y="2072"/>
                    </a:cubicBezTo>
                    <a:cubicBezTo>
                      <a:pt x="2018" y="2059"/>
                      <a:pt x="2074" y="2080"/>
                      <a:pt x="2088" y="2084"/>
                    </a:cubicBezTo>
                    <a:cubicBezTo>
                      <a:pt x="2102" y="2088"/>
                      <a:pt x="2144" y="2076"/>
                      <a:pt x="2172" y="2068"/>
                    </a:cubicBezTo>
                    <a:cubicBezTo>
                      <a:pt x="2201" y="2059"/>
                      <a:pt x="2229" y="2034"/>
                      <a:pt x="2225" y="2088"/>
                    </a:cubicBezTo>
                    <a:cubicBezTo>
                      <a:pt x="2222" y="2143"/>
                      <a:pt x="2211" y="2226"/>
                      <a:pt x="2176" y="2267"/>
                    </a:cubicBezTo>
                    <a:cubicBezTo>
                      <a:pt x="2152" y="2295"/>
                      <a:pt x="2151" y="2314"/>
                      <a:pt x="2141" y="2323"/>
                    </a:cubicBezTo>
                    <a:cubicBezTo>
                      <a:pt x="2138" y="2325"/>
                      <a:pt x="2133" y="2325"/>
                      <a:pt x="2126" y="2325"/>
                    </a:cubicBezTo>
                    <a:cubicBezTo>
                      <a:pt x="2110" y="2325"/>
                      <a:pt x="2095" y="2326"/>
                      <a:pt x="2083" y="2332"/>
                    </a:cubicBezTo>
                    <a:cubicBezTo>
                      <a:pt x="2072" y="2311"/>
                      <a:pt x="2056" y="2294"/>
                      <a:pt x="2035" y="2300"/>
                    </a:cubicBezTo>
                    <a:cubicBezTo>
                      <a:pt x="2004" y="2309"/>
                      <a:pt x="1969" y="2312"/>
                      <a:pt x="1938" y="2332"/>
                    </a:cubicBezTo>
                    <a:cubicBezTo>
                      <a:pt x="1923" y="2340"/>
                      <a:pt x="1910" y="2350"/>
                      <a:pt x="1898" y="2367"/>
                    </a:cubicBezTo>
                    <a:cubicBezTo>
                      <a:pt x="1882" y="2389"/>
                      <a:pt x="1871" y="2402"/>
                      <a:pt x="1862" y="2408"/>
                    </a:cubicBezTo>
                    <a:cubicBezTo>
                      <a:pt x="1861" y="2408"/>
                      <a:pt x="1861" y="2408"/>
                      <a:pt x="1861" y="2408"/>
                    </a:cubicBezTo>
                    <a:cubicBezTo>
                      <a:pt x="1859" y="2409"/>
                      <a:pt x="1857" y="2409"/>
                      <a:pt x="1855" y="2408"/>
                    </a:cubicBezTo>
                    <a:cubicBezTo>
                      <a:pt x="1844" y="2408"/>
                      <a:pt x="1844" y="2408"/>
                      <a:pt x="1844" y="2408"/>
                    </a:cubicBezTo>
                    <a:cubicBezTo>
                      <a:pt x="1843" y="2407"/>
                      <a:pt x="1842" y="2406"/>
                      <a:pt x="1841" y="2405"/>
                    </a:cubicBezTo>
                    <a:cubicBezTo>
                      <a:pt x="1838" y="2396"/>
                      <a:pt x="1862" y="2375"/>
                      <a:pt x="1887" y="2353"/>
                    </a:cubicBezTo>
                    <a:cubicBezTo>
                      <a:pt x="1889" y="2353"/>
                      <a:pt x="1889" y="2353"/>
                      <a:pt x="1889" y="2353"/>
                    </a:cubicBezTo>
                    <a:cubicBezTo>
                      <a:pt x="1915" y="2329"/>
                      <a:pt x="1944" y="2303"/>
                      <a:pt x="1936" y="2292"/>
                    </a:cubicBezTo>
                    <a:cubicBezTo>
                      <a:pt x="1922" y="2271"/>
                      <a:pt x="1837" y="2280"/>
                      <a:pt x="1792" y="2280"/>
                    </a:cubicBezTo>
                    <a:cubicBezTo>
                      <a:pt x="1777" y="2280"/>
                      <a:pt x="1763" y="2276"/>
                      <a:pt x="1750" y="2271"/>
                    </a:cubicBezTo>
                    <a:cubicBezTo>
                      <a:pt x="1732" y="2271"/>
                      <a:pt x="1732" y="2271"/>
                      <a:pt x="1732" y="2271"/>
                    </a:cubicBezTo>
                    <a:cubicBezTo>
                      <a:pt x="1708" y="2261"/>
                      <a:pt x="1686" y="2247"/>
                      <a:pt x="1666" y="2242"/>
                    </a:cubicBezTo>
                    <a:cubicBezTo>
                      <a:pt x="1630" y="2234"/>
                      <a:pt x="1613" y="2319"/>
                      <a:pt x="1578" y="2361"/>
                    </a:cubicBezTo>
                    <a:cubicBezTo>
                      <a:pt x="1555" y="2389"/>
                      <a:pt x="1523" y="2369"/>
                      <a:pt x="1496" y="2353"/>
                    </a:cubicBezTo>
                    <a:cubicBezTo>
                      <a:pt x="1510" y="2353"/>
                      <a:pt x="1510" y="2353"/>
                      <a:pt x="1510" y="2353"/>
                    </a:cubicBezTo>
                    <a:cubicBezTo>
                      <a:pt x="1493" y="2344"/>
                      <a:pt x="1477" y="2334"/>
                      <a:pt x="1464" y="2334"/>
                    </a:cubicBezTo>
                    <a:cubicBezTo>
                      <a:pt x="1433" y="2334"/>
                      <a:pt x="1373" y="2280"/>
                      <a:pt x="1373" y="2280"/>
                    </a:cubicBezTo>
                    <a:cubicBezTo>
                      <a:pt x="1373" y="2280"/>
                      <a:pt x="1365" y="2276"/>
                      <a:pt x="1354" y="2271"/>
                    </a:cubicBezTo>
                    <a:cubicBezTo>
                      <a:pt x="1337" y="2271"/>
                      <a:pt x="1337" y="2271"/>
                      <a:pt x="1337" y="2271"/>
                    </a:cubicBezTo>
                    <a:cubicBezTo>
                      <a:pt x="1318" y="2263"/>
                      <a:pt x="1295" y="2255"/>
                      <a:pt x="1282" y="2255"/>
                    </a:cubicBezTo>
                    <a:cubicBezTo>
                      <a:pt x="1266" y="2255"/>
                      <a:pt x="1239" y="2232"/>
                      <a:pt x="1219" y="2216"/>
                    </a:cubicBezTo>
                    <a:cubicBezTo>
                      <a:pt x="1231" y="2216"/>
                      <a:pt x="1231" y="2216"/>
                      <a:pt x="1231" y="2216"/>
                    </a:cubicBezTo>
                    <a:cubicBezTo>
                      <a:pt x="1218" y="2206"/>
                      <a:pt x="1206" y="2196"/>
                      <a:pt x="1200" y="2196"/>
                    </a:cubicBezTo>
                    <a:cubicBezTo>
                      <a:pt x="1187" y="2196"/>
                      <a:pt x="1152" y="2162"/>
                      <a:pt x="1173" y="2145"/>
                    </a:cubicBezTo>
                    <a:cubicBezTo>
                      <a:pt x="1202" y="2133"/>
                      <a:pt x="1254" y="2161"/>
                      <a:pt x="1230" y="2079"/>
                    </a:cubicBezTo>
                    <a:cubicBezTo>
                      <a:pt x="1238" y="2079"/>
                      <a:pt x="1238" y="2079"/>
                      <a:pt x="1238" y="2079"/>
                    </a:cubicBezTo>
                    <a:cubicBezTo>
                      <a:pt x="1237" y="2076"/>
                      <a:pt x="1237" y="2074"/>
                      <a:pt x="1236" y="2071"/>
                    </a:cubicBezTo>
                    <a:cubicBezTo>
                      <a:pt x="1208" y="1979"/>
                      <a:pt x="1112" y="1997"/>
                      <a:pt x="1088" y="2009"/>
                    </a:cubicBezTo>
                    <a:cubicBezTo>
                      <a:pt x="1063" y="2022"/>
                      <a:pt x="887" y="2018"/>
                      <a:pt x="873" y="2018"/>
                    </a:cubicBezTo>
                    <a:cubicBezTo>
                      <a:pt x="859" y="2018"/>
                      <a:pt x="757" y="2059"/>
                      <a:pt x="725" y="2076"/>
                    </a:cubicBezTo>
                    <a:cubicBezTo>
                      <a:pt x="723" y="2077"/>
                      <a:pt x="721" y="2078"/>
                      <a:pt x="719" y="2079"/>
                    </a:cubicBezTo>
                    <a:cubicBezTo>
                      <a:pt x="721" y="2079"/>
                      <a:pt x="721" y="2079"/>
                      <a:pt x="721" y="2079"/>
                    </a:cubicBezTo>
                    <a:cubicBezTo>
                      <a:pt x="720" y="2079"/>
                      <a:pt x="719" y="2080"/>
                      <a:pt x="718" y="2080"/>
                    </a:cubicBezTo>
                    <a:cubicBezTo>
                      <a:pt x="687" y="2097"/>
                      <a:pt x="630" y="2118"/>
                      <a:pt x="616" y="2126"/>
                    </a:cubicBezTo>
                    <a:cubicBezTo>
                      <a:pt x="602" y="2134"/>
                      <a:pt x="528" y="2109"/>
                      <a:pt x="497" y="2130"/>
                    </a:cubicBezTo>
                    <a:cubicBezTo>
                      <a:pt x="464" y="2152"/>
                      <a:pt x="433" y="2183"/>
                      <a:pt x="416" y="2195"/>
                    </a:cubicBezTo>
                    <a:cubicBezTo>
                      <a:pt x="414" y="2196"/>
                      <a:pt x="413" y="2196"/>
                      <a:pt x="412" y="2196"/>
                    </a:cubicBezTo>
                    <a:cubicBezTo>
                      <a:pt x="409" y="2196"/>
                      <a:pt x="405" y="2198"/>
                      <a:pt x="401" y="2202"/>
                    </a:cubicBezTo>
                    <a:cubicBezTo>
                      <a:pt x="387" y="2208"/>
                      <a:pt x="360" y="2237"/>
                      <a:pt x="342" y="2292"/>
                    </a:cubicBezTo>
                    <a:cubicBezTo>
                      <a:pt x="321" y="2353"/>
                      <a:pt x="343" y="2405"/>
                      <a:pt x="310" y="2427"/>
                    </a:cubicBezTo>
                    <a:cubicBezTo>
                      <a:pt x="280" y="2442"/>
                      <a:pt x="230" y="2464"/>
                      <a:pt x="195" y="2487"/>
                    </a:cubicBezTo>
                    <a:cubicBezTo>
                      <a:pt x="179" y="2497"/>
                      <a:pt x="165" y="2507"/>
                      <a:pt x="156" y="2517"/>
                    </a:cubicBezTo>
                    <a:cubicBezTo>
                      <a:pt x="128" y="2550"/>
                      <a:pt x="106" y="2679"/>
                      <a:pt x="71" y="2733"/>
                    </a:cubicBezTo>
                    <a:cubicBezTo>
                      <a:pt x="35" y="2787"/>
                      <a:pt x="71" y="2837"/>
                      <a:pt x="78" y="2870"/>
                    </a:cubicBezTo>
                    <a:cubicBezTo>
                      <a:pt x="85" y="2904"/>
                      <a:pt x="109" y="2966"/>
                      <a:pt x="71" y="3024"/>
                    </a:cubicBezTo>
                    <a:cubicBezTo>
                      <a:pt x="39" y="3072"/>
                      <a:pt x="35" y="3100"/>
                      <a:pt x="26" y="3111"/>
                    </a:cubicBezTo>
                    <a:cubicBezTo>
                      <a:pt x="25" y="3111"/>
                      <a:pt x="25" y="3111"/>
                      <a:pt x="24" y="3112"/>
                    </a:cubicBezTo>
                    <a:cubicBezTo>
                      <a:pt x="22" y="3112"/>
                      <a:pt x="20" y="3113"/>
                      <a:pt x="20" y="3115"/>
                    </a:cubicBezTo>
                    <a:cubicBezTo>
                      <a:pt x="19" y="3115"/>
                      <a:pt x="19" y="3116"/>
                      <a:pt x="18" y="3116"/>
                    </a:cubicBezTo>
                    <a:cubicBezTo>
                      <a:pt x="0" y="3120"/>
                      <a:pt x="35" y="3137"/>
                      <a:pt x="42" y="3178"/>
                    </a:cubicBezTo>
                    <a:cubicBezTo>
                      <a:pt x="49" y="3220"/>
                      <a:pt x="11" y="3261"/>
                      <a:pt x="78" y="3299"/>
                    </a:cubicBezTo>
                    <a:cubicBezTo>
                      <a:pt x="145" y="3336"/>
                      <a:pt x="206" y="3338"/>
                      <a:pt x="223" y="3388"/>
                    </a:cubicBezTo>
                    <a:cubicBezTo>
                      <a:pt x="241" y="3438"/>
                      <a:pt x="299" y="3553"/>
                      <a:pt x="299" y="3553"/>
                    </a:cubicBezTo>
                    <a:cubicBezTo>
                      <a:pt x="299" y="3553"/>
                      <a:pt x="363" y="3619"/>
                      <a:pt x="395" y="3648"/>
                    </a:cubicBezTo>
                    <a:cubicBezTo>
                      <a:pt x="414" y="3666"/>
                      <a:pt x="425" y="3667"/>
                      <a:pt x="433" y="3658"/>
                    </a:cubicBezTo>
                    <a:cubicBezTo>
                      <a:pt x="438" y="3656"/>
                      <a:pt x="442" y="3651"/>
                      <a:pt x="445" y="3643"/>
                    </a:cubicBezTo>
                    <a:cubicBezTo>
                      <a:pt x="440" y="3643"/>
                      <a:pt x="440" y="3643"/>
                      <a:pt x="440" y="3643"/>
                    </a:cubicBezTo>
                    <a:cubicBezTo>
                      <a:pt x="442" y="3640"/>
                      <a:pt x="443" y="3636"/>
                      <a:pt x="444" y="3632"/>
                    </a:cubicBezTo>
                    <a:cubicBezTo>
                      <a:pt x="451" y="3603"/>
                      <a:pt x="493" y="3598"/>
                      <a:pt x="542" y="3598"/>
                    </a:cubicBezTo>
                    <a:cubicBezTo>
                      <a:pt x="592" y="3598"/>
                      <a:pt x="627" y="3611"/>
                      <a:pt x="676" y="3603"/>
                    </a:cubicBezTo>
                    <a:cubicBezTo>
                      <a:pt x="689" y="3600"/>
                      <a:pt x="702" y="3593"/>
                      <a:pt x="713" y="3584"/>
                    </a:cubicBezTo>
                    <a:cubicBezTo>
                      <a:pt x="743" y="3563"/>
                      <a:pt x="766" y="3526"/>
                      <a:pt x="780" y="3514"/>
                    </a:cubicBezTo>
                    <a:cubicBezTo>
                      <a:pt x="800" y="3505"/>
                      <a:pt x="871" y="3495"/>
                      <a:pt x="916" y="3528"/>
                    </a:cubicBezTo>
                    <a:cubicBezTo>
                      <a:pt x="961" y="3561"/>
                      <a:pt x="954" y="3607"/>
                      <a:pt x="979" y="3636"/>
                    </a:cubicBezTo>
                    <a:cubicBezTo>
                      <a:pt x="1004" y="3665"/>
                      <a:pt x="1046" y="3648"/>
                      <a:pt x="1078" y="3619"/>
                    </a:cubicBezTo>
                    <a:cubicBezTo>
                      <a:pt x="1109" y="3590"/>
                      <a:pt x="1095" y="3603"/>
                      <a:pt x="1134" y="3627"/>
                    </a:cubicBezTo>
                    <a:cubicBezTo>
                      <a:pt x="1173" y="3653"/>
                      <a:pt x="1190" y="3677"/>
                      <a:pt x="1155" y="3715"/>
                    </a:cubicBezTo>
                    <a:cubicBezTo>
                      <a:pt x="1120" y="3752"/>
                      <a:pt x="1141" y="3810"/>
                      <a:pt x="1120" y="3869"/>
                    </a:cubicBezTo>
                    <a:cubicBezTo>
                      <a:pt x="1099" y="3927"/>
                      <a:pt x="1140" y="3927"/>
                      <a:pt x="1179" y="3952"/>
                    </a:cubicBezTo>
                    <a:cubicBezTo>
                      <a:pt x="1217" y="3977"/>
                      <a:pt x="1250" y="4139"/>
                      <a:pt x="1271" y="4168"/>
                    </a:cubicBezTo>
                    <a:cubicBezTo>
                      <a:pt x="1292" y="4197"/>
                      <a:pt x="1264" y="4281"/>
                      <a:pt x="1289" y="4331"/>
                    </a:cubicBezTo>
                    <a:cubicBezTo>
                      <a:pt x="1314" y="4380"/>
                      <a:pt x="1325" y="4411"/>
                      <a:pt x="1296" y="4436"/>
                    </a:cubicBezTo>
                    <a:cubicBezTo>
                      <a:pt x="1268" y="4461"/>
                      <a:pt x="1232" y="4509"/>
                      <a:pt x="1229" y="4593"/>
                    </a:cubicBezTo>
                    <a:cubicBezTo>
                      <a:pt x="1225" y="4676"/>
                      <a:pt x="1243" y="4734"/>
                      <a:pt x="1257" y="4763"/>
                    </a:cubicBezTo>
                    <a:cubicBezTo>
                      <a:pt x="1271" y="4792"/>
                      <a:pt x="1306" y="4871"/>
                      <a:pt x="1324" y="4900"/>
                    </a:cubicBezTo>
                    <a:cubicBezTo>
                      <a:pt x="1342" y="4929"/>
                      <a:pt x="1402" y="4983"/>
                      <a:pt x="1406" y="5029"/>
                    </a:cubicBezTo>
                    <a:cubicBezTo>
                      <a:pt x="1409" y="5075"/>
                      <a:pt x="1359" y="5146"/>
                      <a:pt x="1377" y="5171"/>
                    </a:cubicBezTo>
                    <a:cubicBezTo>
                      <a:pt x="1394" y="5196"/>
                      <a:pt x="1405" y="5233"/>
                      <a:pt x="1437" y="5266"/>
                    </a:cubicBezTo>
                    <a:cubicBezTo>
                      <a:pt x="1468" y="5300"/>
                      <a:pt x="1479" y="5370"/>
                      <a:pt x="1479" y="5370"/>
                    </a:cubicBezTo>
                    <a:cubicBezTo>
                      <a:pt x="1479" y="5370"/>
                      <a:pt x="1489" y="5399"/>
                      <a:pt x="1493" y="5445"/>
                    </a:cubicBezTo>
                    <a:cubicBezTo>
                      <a:pt x="1496" y="5491"/>
                      <a:pt x="1500" y="5520"/>
                      <a:pt x="1535" y="5541"/>
                    </a:cubicBezTo>
                    <a:cubicBezTo>
                      <a:pt x="1570" y="5562"/>
                      <a:pt x="1595" y="5566"/>
                      <a:pt x="1613" y="5545"/>
                    </a:cubicBezTo>
                    <a:cubicBezTo>
                      <a:pt x="1630" y="5524"/>
                      <a:pt x="1705" y="5483"/>
                      <a:pt x="1751" y="5488"/>
                    </a:cubicBezTo>
                    <a:cubicBezTo>
                      <a:pt x="1793" y="5491"/>
                      <a:pt x="1852" y="5498"/>
                      <a:pt x="1896" y="5470"/>
                    </a:cubicBezTo>
                    <a:cubicBezTo>
                      <a:pt x="1903" y="5466"/>
                      <a:pt x="1909" y="5462"/>
                      <a:pt x="1915" y="5458"/>
                    </a:cubicBezTo>
                    <a:cubicBezTo>
                      <a:pt x="1924" y="5450"/>
                      <a:pt x="1935" y="5439"/>
                      <a:pt x="1945" y="5427"/>
                    </a:cubicBezTo>
                    <a:cubicBezTo>
                      <a:pt x="1943" y="5427"/>
                      <a:pt x="1943" y="5427"/>
                      <a:pt x="1943" y="5427"/>
                    </a:cubicBezTo>
                    <a:cubicBezTo>
                      <a:pt x="1958" y="5411"/>
                      <a:pt x="1973" y="5391"/>
                      <a:pt x="1987" y="5373"/>
                    </a:cubicBezTo>
                    <a:cubicBezTo>
                      <a:pt x="1991" y="5373"/>
                      <a:pt x="1991" y="5373"/>
                      <a:pt x="1991" y="5373"/>
                    </a:cubicBezTo>
                    <a:cubicBezTo>
                      <a:pt x="2016" y="5339"/>
                      <a:pt x="2040" y="5306"/>
                      <a:pt x="2052" y="5291"/>
                    </a:cubicBezTo>
                    <a:cubicBezTo>
                      <a:pt x="2053" y="5291"/>
                      <a:pt x="2053" y="5290"/>
                      <a:pt x="2053" y="5290"/>
                    </a:cubicBezTo>
                    <a:cubicBezTo>
                      <a:pt x="2050" y="5290"/>
                      <a:pt x="2050" y="5290"/>
                      <a:pt x="2050" y="5290"/>
                    </a:cubicBezTo>
                    <a:cubicBezTo>
                      <a:pt x="2064" y="5275"/>
                      <a:pt x="2082" y="5255"/>
                      <a:pt x="2097" y="5235"/>
                    </a:cubicBezTo>
                    <a:cubicBezTo>
                      <a:pt x="2101" y="5235"/>
                      <a:pt x="2101" y="5235"/>
                      <a:pt x="2101" y="5235"/>
                    </a:cubicBezTo>
                    <a:cubicBezTo>
                      <a:pt x="2117" y="5214"/>
                      <a:pt x="2130" y="5192"/>
                      <a:pt x="2126" y="5175"/>
                    </a:cubicBezTo>
                    <a:cubicBezTo>
                      <a:pt x="2125" y="5168"/>
                      <a:pt x="2122" y="5161"/>
                      <a:pt x="2119" y="5153"/>
                    </a:cubicBezTo>
                    <a:cubicBezTo>
                      <a:pt x="2110" y="5153"/>
                      <a:pt x="2110" y="5153"/>
                      <a:pt x="2110" y="5153"/>
                    </a:cubicBezTo>
                    <a:cubicBezTo>
                      <a:pt x="2102" y="5134"/>
                      <a:pt x="2092" y="5114"/>
                      <a:pt x="2091" y="5098"/>
                    </a:cubicBezTo>
                    <a:cubicBezTo>
                      <a:pt x="2098" y="5098"/>
                      <a:pt x="2098" y="5098"/>
                      <a:pt x="2098" y="5098"/>
                    </a:cubicBezTo>
                    <a:cubicBezTo>
                      <a:pt x="2096" y="5088"/>
                      <a:pt x="2097" y="5079"/>
                      <a:pt x="2104" y="5074"/>
                    </a:cubicBezTo>
                    <a:cubicBezTo>
                      <a:pt x="2129" y="5061"/>
                      <a:pt x="2190" y="5050"/>
                      <a:pt x="2214" y="5034"/>
                    </a:cubicBezTo>
                    <a:cubicBezTo>
                      <a:pt x="2224" y="5029"/>
                      <a:pt x="2231" y="5023"/>
                      <a:pt x="2232" y="5017"/>
                    </a:cubicBezTo>
                    <a:cubicBezTo>
                      <a:pt x="2232" y="5016"/>
                      <a:pt x="2232" y="5016"/>
                      <a:pt x="2232" y="5016"/>
                    </a:cubicBezTo>
                    <a:cubicBezTo>
                      <a:pt x="2225" y="5016"/>
                      <a:pt x="2225" y="5016"/>
                      <a:pt x="2225" y="5016"/>
                    </a:cubicBezTo>
                    <a:cubicBezTo>
                      <a:pt x="2225" y="5004"/>
                      <a:pt x="2222" y="4983"/>
                      <a:pt x="2217" y="4961"/>
                    </a:cubicBezTo>
                    <a:cubicBezTo>
                      <a:pt x="2225" y="4961"/>
                      <a:pt x="2225" y="4961"/>
                      <a:pt x="2225" y="4961"/>
                    </a:cubicBezTo>
                    <a:cubicBezTo>
                      <a:pt x="2218" y="4931"/>
                      <a:pt x="2209" y="4897"/>
                      <a:pt x="2204" y="4879"/>
                    </a:cubicBezTo>
                    <a:cubicBezTo>
                      <a:pt x="2196" y="4879"/>
                      <a:pt x="2196" y="4879"/>
                      <a:pt x="2196" y="4879"/>
                    </a:cubicBezTo>
                    <a:cubicBezTo>
                      <a:pt x="2195" y="4876"/>
                      <a:pt x="2194" y="4873"/>
                      <a:pt x="2194" y="4871"/>
                    </a:cubicBezTo>
                    <a:cubicBezTo>
                      <a:pt x="2190" y="4860"/>
                      <a:pt x="2196" y="4843"/>
                      <a:pt x="2206" y="4824"/>
                    </a:cubicBezTo>
                    <a:cubicBezTo>
                      <a:pt x="2211" y="4824"/>
                      <a:pt x="2211" y="4824"/>
                      <a:pt x="2211" y="4824"/>
                    </a:cubicBezTo>
                    <a:cubicBezTo>
                      <a:pt x="2219" y="4807"/>
                      <a:pt x="2232" y="4787"/>
                      <a:pt x="2246" y="4767"/>
                    </a:cubicBezTo>
                    <a:cubicBezTo>
                      <a:pt x="2252" y="4759"/>
                      <a:pt x="2259" y="4750"/>
                      <a:pt x="2268" y="4741"/>
                    </a:cubicBezTo>
                    <a:cubicBezTo>
                      <a:pt x="2265" y="4741"/>
                      <a:pt x="2265" y="4741"/>
                      <a:pt x="2265" y="4741"/>
                    </a:cubicBezTo>
                    <a:cubicBezTo>
                      <a:pt x="2285" y="4721"/>
                      <a:pt x="2310" y="4701"/>
                      <a:pt x="2327" y="4686"/>
                    </a:cubicBezTo>
                    <a:cubicBezTo>
                      <a:pt x="2329" y="4686"/>
                      <a:pt x="2329" y="4686"/>
                      <a:pt x="2329" y="4686"/>
                    </a:cubicBezTo>
                    <a:cubicBezTo>
                      <a:pt x="2341" y="4676"/>
                      <a:pt x="2351" y="4668"/>
                      <a:pt x="2355" y="4663"/>
                    </a:cubicBezTo>
                    <a:cubicBezTo>
                      <a:pt x="2363" y="4653"/>
                      <a:pt x="2386" y="4631"/>
                      <a:pt x="2406" y="4604"/>
                    </a:cubicBezTo>
                    <a:cubicBezTo>
                      <a:pt x="2402" y="4604"/>
                      <a:pt x="2402" y="4604"/>
                      <a:pt x="2402" y="4604"/>
                    </a:cubicBezTo>
                    <a:cubicBezTo>
                      <a:pt x="2414" y="4587"/>
                      <a:pt x="2424" y="4568"/>
                      <a:pt x="2428" y="4549"/>
                    </a:cubicBezTo>
                    <a:cubicBezTo>
                      <a:pt x="2433" y="4549"/>
                      <a:pt x="2433" y="4549"/>
                      <a:pt x="2433" y="4549"/>
                    </a:cubicBezTo>
                    <a:cubicBezTo>
                      <a:pt x="2434" y="4546"/>
                      <a:pt x="2436" y="4542"/>
                      <a:pt x="2436" y="4538"/>
                    </a:cubicBezTo>
                    <a:cubicBezTo>
                      <a:pt x="2439" y="4515"/>
                      <a:pt x="2437" y="4490"/>
                      <a:pt x="2435" y="4467"/>
                    </a:cubicBezTo>
                    <a:cubicBezTo>
                      <a:pt x="2428" y="4467"/>
                      <a:pt x="2428" y="4467"/>
                      <a:pt x="2428" y="4467"/>
                    </a:cubicBezTo>
                    <a:cubicBezTo>
                      <a:pt x="2426" y="4446"/>
                      <a:pt x="2424" y="4427"/>
                      <a:pt x="2425" y="4412"/>
                    </a:cubicBezTo>
                    <a:cubicBezTo>
                      <a:pt x="2431" y="4412"/>
                      <a:pt x="2431" y="4412"/>
                      <a:pt x="2431" y="4412"/>
                    </a:cubicBezTo>
                    <a:cubicBezTo>
                      <a:pt x="2432" y="4403"/>
                      <a:pt x="2433" y="4395"/>
                      <a:pt x="2436" y="4389"/>
                    </a:cubicBezTo>
                    <a:cubicBezTo>
                      <a:pt x="2446" y="4368"/>
                      <a:pt x="2443" y="4350"/>
                      <a:pt x="2430" y="4330"/>
                    </a:cubicBezTo>
                    <a:cubicBezTo>
                      <a:pt x="2421" y="4330"/>
                      <a:pt x="2421" y="4330"/>
                      <a:pt x="2421" y="4330"/>
                    </a:cubicBezTo>
                    <a:cubicBezTo>
                      <a:pt x="2416" y="4322"/>
                      <a:pt x="2409" y="4314"/>
                      <a:pt x="2401" y="4306"/>
                    </a:cubicBezTo>
                    <a:cubicBezTo>
                      <a:pt x="2394" y="4297"/>
                      <a:pt x="2388" y="4287"/>
                      <a:pt x="2383" y="4275"/>
                    </a:cubicBezTo>
                    <a:cubicBezTo>
                      <a:pt x="2391" y="4275"/>
                      <a:pt x="2391" y="4275"/>
                      <a:pt x="2391" y="4275"/>
                    </a:cubicBezTo>
                    <a:cubicBezTo>
                      <a:pt x="2379" y="4247"/>
                      <a:pt x="2374" y="4214"/>
                      <a:pt x="2369" y="4192"/>
                    </a:cubicBezTo>
                    <a:cubicBezTo>
                      <a:pt x="2362" y="4192"/>
                      <a:pt x="2362" y="4192"/>
                      <a:pt x="2362" y="4192"/>
                    </a:cubicBezTo>
                    <a:cubicBezTo>
                      <a:pt x="2360" y="4187"/>
                      <a:pt x="2359" y="4182"/>
                      <a:pt x="2357" y="4179"/>
                    </a:cubicBezTo>
                    <a:cubicBezTo>
                      <a:pt x="2353" y="4173"/>
                      <a:pt x="2353" y="4157"/>
                      <a:pt x="2355" y="4137"/>
                    </a:cubicBezTo>
                    <a:cubicBezTo>
                      <a:pt x="2361" y="4137"/>
                      <a:pt x="2361" y="4137"/>
                      <a:pt x="2361" y="4137"/>
                    </a:cubicBezTo>
                    <a:cubicBezTo>
                      <a:pt x="2363" y="4110"/>
                      <a:pt x="2369" y="4075"/>
                      <a:pt x="2378" y="4055"/>
                    </a:cubicBezTo>
                    <a:cubicBezTo>
                      <a:pt x="2374" y="4055"/>
                      <a:pt x="2374" y="4055"/>
                      <a:pt x="2374" y="4055"/>
                    </a:cubicBezTo>
                    <a:cubicBezTo>
                      <a:pt x="2377" y="4049"/>
                      <a:pt x="2380" y="4045"/>
                      <a:pt x="2384" y="4043"/>
                    </a:cubicBezTo>
                    <a:cubicBezTo>
                      <a:pt x="2393" y="4040"/>
                      <a:pt x="2407" y="4022"/>
                      <a:pt x="2422" y="4000"/>
                    </a:cubicBezTo>
                    <a:cubicBezTo>
                      <a:pt x="2425" y="4000"/>
                      <a:pt x="2425" y="4000"/>
                      <a:pt x="2425" y="4000"/>
                    </a:cubicBezTo>
                    <a:cubicBezTo>
                      <a:pt x="2444" y="3974"/>
                      <a:pt x="2464" y="3941"/>
                      <a:pt x="2480" y="3918"/>
                    </a:cubicBezTo>
                    <a:cubicBezTo>
                      <a:pt x="2476" y="3918"/>
                      <a:pt x="2476" y="3918"/>
                      <a:pt x="2476" y="3918"/>
                    </a:cubicBezTo>
                    <a:cubicBezTo>
                      <a:pt x="2477" y="3917"/>
                      <a:pt x="2478" y="3916"/>
                      <a:pt x="2479" y="3915"/>
                    </a:cubicBezTo>
                    <a:cubicBezTo>
                      <a:pt x="2487" y="3903"/>
                      <a:pt x="2501" y="3884"/>
                      <a:pt x="2517" y="3863"/>
                    </a:cubicBezTo>
                    <a:cubicBezTo>
                      <a:pt x="2520" y="3863"/>
                      <a:pt x="2520" y="3863"/>
                      <a:pt x="2520" y="3863"/>
                    </a:cubicBezTo>
                    <a:cubicBezTo>
                      <a:pt x="2541" y="3835"/>
                      <a:pt x="2566" y="3804"/>
                      <a:pt x="2589" y="3781"/>
                    </a:cubicBezTo>
                    <a:cubicBezTo>
                      <a:pt x="2586" y="3781"/>
                      <a:pt x="2586" y="3781"/>
                      <a:pt x="2586" y="3781"/>
                    </a:cubicBezTo>
                    <a:cubicBezTo>
                      <a:pt x="2602" y="3766"/>
                      <a:pt x="2616" y="3755"/>
                      <a:pt x="2627" y="3752"/>
                    </a:cubicBezTo>
                    <a:cubicBezTo>
                      <a:pt x="2640" y="3749"/>
                      <a:pt x="2656" y="3739"/>
                      <a:pt x="2672" y="3726"/>
                    </a:cubicBezTo>
                    <a:cubicBezTo>
                      <a:pt x="2673" y="3726"/>
                      <a:pt x="2673" y="3726"/>
                      <a:pt x="2673" y="3726"/>
                    </a:cubicBezTo>
                    <a:cubicBezTo>
                      <a:pt x="2701" y="3703"/>
                      <a:pt x="2727" y="3669"/>
                      <a:pt x="2733" y="3643"/>
                    </a:cubicBezTo>
                    <a:cubicBezTo>
                      <a:pt x="2728" y="3643"/>
                      <a:pt x="2728" y="3643"/>
                      <a:pt x="2728" y="3643"/>
                    </a:cubicBezTo>
                    <a:cubicBezTo>
                      <a:pt x="2728" y="3642"/>
                      <a:pt x="2729" y="3641"/>
                      <a:pt x="2729" y="3640"/>
                    </a:cubicBezTo>
                    <a:cubicBezTo>
                      <a:pt x="2730" y="3629"/>
                      <a:pt x="2739" y="3611"/>
                      <a:pt x="2751" y="3588"/>
                    </a:cubicBezTo>
                    <a:cubicBezTo>
                      <a:pt x="2755" y="3588"/>
                      <a:pt x="2755" y="3588"/>
                      <a:pt x="2755" y="3588"/>
                    </a:cubicBezTo>
                    <a:cubicBezTo>
                      <a:pt x="2768" y="3563"/>
                      <a:pt x="2787" y="3534"/>
                      <a:pt x="2803" y="3506"/>
                    </a:cubicBezTo>
                    <a:cubicBezTo>
                      <a:pt x="2799" y="3506"/>
                      <a:pt x="2799" y="3506"/>
                      <a:pt x="2799" y="3506"/>
                    </a:cubicBezTo>
                    <a:cubicBezTo>
                      <a:pt x="2812" y="3485"/>
                      <a:pt x="2824" y="3466"/>
                      <a:pt x="2831" y="3451"/>
                    </a:cubicBezTo>
                    <a:cubicBezTo>
                      <a:pt x="2835" y="3451"/>
                      <a:pt x="2835" y="3451"/>
                      <a:pt x="2835" y="3451"/>
                    </a:cubicBezTo>
                    <a:cubicBezTo>
                      <a:pt x="2840" y="3441"/>
                      <a:pt x="2844" y="3433"/>
                      <a:pt x="2844" y="3428"/>
                    </a:cubicBezTo>
                    <a:cubicBezTo>
                      <a:pt x="2846" y="3417"/>
                      <a:pt x="2853" y="3394"/>
                      <a:pt x="2860" y="3369"/>
                    </a:cubicBezTo>
                    <a:cubicBezTo>
                      <a:pt x="2855" y="3369"/>
                      <a:pt x="2855" y="3369"/>
                      <a:pt x="2855" y="3369"/>
                    </a:cubicBezTo>
                    <a:cubicBezTo>
                      <a:pt x="2860" y="3350"/>
                      <a:pt x="2865" y="3331"/>
                      <a:pt x="2867" y="3314"/>
                    </a:cubicBezTo>
                    <a:cubicBezTo>
                      <a:pt x="2873" y="3314"/>
                      <a:pt x="2873" y="3314"/>
                      <a:pt x="2873" y="3314"/>
                    </a:cubicBezTo>
                    <a:cubicBezTo>
                      <a:pt x="2877" y="3292"/>
                      <a:pt x="2879" y="3274"/>
                      <a:pt x="2873" y="3265"/>
                    </a:cubicBezTo>
                    <a:cubicBezTo>
                      <a:pt x="2855" y="3240"/>
                      <a:pt x="2718" y="3303"/>
                      <a:pt x="2700" y="3311"/>
                    </a:cubicBezTo>
                    <a:cubicBezTo>
                      <a:pt x="2699" y="3312"/>
                      <a:pt x="2697" y="3313"/>
                      <a:pt x="2695" y="3314"/>
                    </a:cubicBezTo>
                    <a:cubicBezTo>
                      <a:pt x="2697" y="3314"/>
                      <a:pt x="2697" y="3314"/>
                      <a:pt x="2697" y="3314"/>
                    </a:cubicBezTo>
                    <a:cubicBezTo>
                      <a:pt x="2696" y="3315"/>
                      <a:pt x="2694" y="3315"/>
                      <a:pt x="2694" y="3315"/>
                    </a:cubicBezTo>
                    <a:cubicBezTo>
                      <a:pt x="2676" y="3324"/>
                      <a:pt x="2627" y="3357"/>
                      <a:pt x="2570" y="3353"/>
                    </a:cubicBezTo>
                    <a:cubicBezTo>
                      <a:pt x="2539" y="3351"/>
                      <a:pt x="2533" y="3333"/>
                      <a:pt x="2533" y="3314"/>
                    </a:cubicBezTo>
                    <a:cubicBezTo>
                      <a:pt x="2539" y="3314"/>
                      <a:pt x="2539" y="3314"/>
                      <a:pt x="2539" y="3314"/>
                    </a:cubicBezTo>
                    <a:cubicBezTo>
                      <a:pt x="2538" y="3297"/>
                      <a:pt x="2543" y="3278"/>
                      <a:pt x="2542" y="3265"/>
                    </a:cubicBezTo>
                    <a:cubicBezTo>
                      <a:pt x="2541" y="3258"/>
                      <a:pt x="2535" y="3246"/>
                      <a:pt x="2528" y="3232"/>
                    </a:cubicBezTo>
                    <a:cubicBezTo>
                      <a:pt x="2519" y="3232"/>
                      <a:pt x="2519" y="3232"/>
                      <a:pt x="2519" y="3232"/>
                    </a:cubicBezTo>
                    <a:cubicBezTo>
                      <a:pt x="2509" y="3214"/>
                      <a:pt x="2497" y="3193"/>
                      <a:pt x="2485" y="3177"/>
                    </a:cubicBezTo>
                    <a:cubicBezTo>
                      <a:pt x="2495" y="3177"/>
                      <a:pt x="2495" y="3177"/>
                      <a:pt x="2495" y="3177"/>
                    </a:cubicBezTo>
                    <a:cubicBezTo>
                      <a:pt x="2482" y="3157"/>
                      <a:pt x="2470" y="3142"/>
                      <a:pt x="2464" y="3141"/>
                    </a:cubicBezTo>
                    <a:cubicBezTo>
                      <a:pt x="2456" y="3138"/>
                      <a:pt x="2438" y="3120"/>
                      <a:pt x="2421" y="3094"/>
                    </a:cubicBezTo>
                    <a:cubicBezTo>
                      <a:pt x="2411" y="3094"/>
                      <a:pt x="2411" y="3094"/>
                      <a:pt x="2411" y="3094"/>
                    </a:cubicBezTo>
                    <a:cubicBezTo>
                      <a:pt x="2400" y="3078"/>
                      <a:pt x="2390" y="3060"/>
                      <a:pt x="2384" y="3041"/>
                    </a:cubicBezTo>
                    <a:cubicBezTo>
                      <a:pt x="2383" y="3040"/>
                      <a:pt x="2383" y="3040"/>
                      <a:pt x="2383" y="3040"/>
                    </a:cubicBezTo>
                    <a:cubicBezTo>
                      <a:pt x="2391" y="3040"/>
                      <a:pt x="2391" y="3040"/>
                      <a:pt x="2391" y="3040"/>
                    </a:cubicBezTo>
                    <a:cubicBezTo>
                      <a:pt x="2391" y="3039"/>
                      <a:pt x="2391" y="3038"/>
                      <a:pt x="2390" y="3037"/>
                    </a:cubicBezTo>
                    <a:cubicBezTo>
                      <a:pt x="2379" y="3005"/>
                      <a:pt x="2346" y="2981"/>
                      <a:pt x="2316" y="2957"/>
                    </a:cubicBezTo>
                    <a:cubicBezTo>
                      <a:pt x="2304" y="2957"/>
                      <a:pt x="2304" y="2957"/>
                      <a:pt x="2304" y="2957"/>
                    </a:cubicBezTo>
                    <a:cubicBezTo>
                      <a:pt x="2288" y="2945"/>
                      <a:pt x="2274" y="2933"/>
                      <a:pt x="2264" y="2921"/>
                    </a:cubicBezTo>
                    <a:cubicBezTo>
                      <a:pt x="2261" y="2916"/>
                      <a:pt x="2258" y="2910"/>
                      <a:pt x="2256" y="2902"/>
                    </a:cubicBezTo>
                    <a:cubicBezTo>
                      <a:pt x="2264" y="2902"/>
                      <a:pt x="2264" y="2902"/>
                      <a:pt x="2264" y="2902"/>
                    </a:cubicBezTo>
                    <a:cubicBezTo>
                      <a:pt x="2258" y="2882"/>
                      <a:pt x="2258" y="2852"/>
                      <a:pt x="2258" y="2820"/>
                    </a:cubicBezTo>
                    <a:cubicBezTo>
                      <a:pt x="2252" y="2820"/>
                      <a:pt x="2252" y="2820"/>
                      <a:pt x="2252" y="2820"/>
                    </a:cubicBezTo>
                    <a:cubicBezTo>
                      <a:pt x="2252" y="2802"/>
                      <a:pt x="2252" y="2783"/>
                      <a:pt x="2251" y="2765"/>
                    </a:cubicBezTo>
                    <a:cubicBezTo>
                      <a:pt x="2258" y="2765"/>
                      <a:pt x="2258" y="2765"/>
                      <a:pt x="2258" y="2765"/>
                    </a:cubicBezTo>
                    <a:cubicBezTo>
                      <a:pt x="2257" y="2742"/>
                      <a:pt x="2254" y="2721"/>
                      <a:pt x="2246" y="2704"/>
                    </a:cubicBezTo>
                    <a:cubicBezTo>
                      <a:pt x="2243" y="2697"/>
                      <a:pt x="2240" y="2690"/>
                      <a:pt x="2237" y="2683"/>
                    </a:cubicBezTo>
                    <a:cubicBezTo>
                      <a:pt x="2228" y="2683"/>
                      <a:pt x="2228" y="2683"/>
                      <a:pt x="2228" y="2683"/>
                    </a:cubicBezTo>
                    <a:cubicBezTo>
                      <a:pt x="2220" y="2665"/>
                      <a:pt x="2213" y="2647"/>
                      <a:pt x="2205" y="2628"/>
                    </a:cubicBezTo>
                    <a:cubicBezTo>
                      <a:pt x="2213" y="2628"/>
                      <a:pt x="2213" y="2628"/>
                      <a:pt x="2213" y="2628"/>
                    </a:cubicBezTo>
                    <a:cubicBezTo>
                      <a:pt x="2202" y="2599"/>
                      <a:pt x="2191" y="2571"/>
                      <a:pt x="2181" y="2546"/>
                    </a:cubicBezTo>
                    <a:cubicBezTo>
                      <a:pt x="2172" y="2546"/>
                      <a:pt x="2172" y="2546"/>
                      <a:pt x="2172" y="2546"/>
                    </a:cubicBezTo>
                    <a:cubicBezTo>
                      <a:pt x="2169" y="2537"/>
                      <a:pt x="2165" y="2529"/>
                      <a:pt x="2162" y="2521"/>
                    </a:cubicBezTo>
                    <a:cubicBezTo>
                      <a:pt x="2157" y="2510"/>
                      <a:pt x="2152" y="2500"/>
                      <a:pt x="2147" y="2491"/>
                    </a:cubicBezTo>
                    <a:cubicBezTo>
                      <a:pt x="2156" y="2491"/>
                      <a:pt x="2156" y="2491"/>
                      <a:pt x="2156" y="2491"/>
                    </a:cubicBezTo>
                    <a:cubicBezTo>
                      <a:pt x="2154" y="2487"/>
                      <a:pt x="2152" y="2484"/>
                      <a:pt x="2151" y="2481"/>
                    </a:cubicBezTo>
                    <a:cubicBezTo>
                      <a:pt x="2183" y="2471"/>
                      <a:pt x="2224" y="2457"/>
                      <a:pt x="2229" y="2479"/>
                    </a:cubicBezTo>
                    <a:cubicBezTo>
                      <a:pt x="2236" y="2509"/>
                      <a:pt x="2275" y="2571"/>
                      <a:pt x="2282" y="2617"/>
                    </a:cubicBezTo>
                    <a:cubicBezTo>
                      <a:pt x="2289" y="2662"/>
                      <a:pt x="2327" y="2646"/>
                      <a:pt x="2331" y="2687"/>
                    </a:cubicBezTo>
                    <a:cubicBezTo>
                      <a:pt x="2334" y="2729"/>
                      <a:pt x="2370" y="2829"/>
                      <a:pt x="2384" y="2841"/>
                    </a:cubicBezTo>
                    <a:cubicBezTo>
                      <a:pt x="2398" y="2854"/>
                      <a:pt x="2461" y="2920"/>
                      <a:pt x="2472" y="2945"/>
                    </a:cubicBezTo>
                    <a:cubicBezTo>
                      <a:pt x="2482" y="2970"/>
                      <a:pt x="2496" y="3004"/>
                      <a:pt x="2507" y="3066"/>
                    </a:cubicBezTo>
                    <a:cubicBezTo>
                      <a:pt x="2517" y="3128"/>
                      <a:pt x="2528" y="3212"/>
                      <a:pt x="2556" y="3224"/>
                    </a:cubicBezTo>
                    <a:cubicBezTo>
                      <a:pt x="2584" y="3236"/>
                      <a:pt x="2679" y="3203"/>
                      <a:pt x="2697" y="3191"/>
                    </a:cubicBezTo>
                    <a:cubicBezTo>
                      <a:pt x="2715" y="3178"/>
                      <a:pt x="2831" y="3112"/>
                      <a:pt x="2873" y="3107"/>
                    </a:cubicBezTo>
                    <a:cubicBezTo>
                      <a:pt x="2915" y="3103"/>
                      <a:pt x="2922" y="3070"/>
                      <a:pt x="2975" y="3058"/>
                    </a:cubicBezTo>
                    <a:cubicBezTo>
                      <a:pt x="2997" y="3052"/>
                      <a:pt x="3017" y="3041"/>
                      <a:pt x="3035" y="3028"/>
                    </a:cubicBezTo>
                    <a:cubicBezTo>
                      <a:pt x="3062" y="3008"/>
                      <a:pt x="3086" y="2983"/>
                      <a:pt x="3108" y="2962"/>
                    </a:cubicBezTo>
                    <a:cubicBezTo>
                      <a:pt x="3110" y="2961"/>
                      <a:pt x="3111" y="2959"/>
                      <a:pt x="3113" y="2957"/>
                    </a:cubicBezTo>
                    <a:cubicBezTo>
                      <a:pt x="3110" y="2957"/>
                      <a:pt x="3110" y="2957"/>
                      <a:pt x="3110" y="2957"/>
                    </a:cubicBezTo>
                    <a:cubicBezTo>
                      <a:pt x="3123" y="2943"/>
                      <a:pt x="3137" y="2923"/>
                      <a:pt x="3149" y="2902"/>
                    </a:cubicBezTo>
                    <a:cubicBezTo>
                      <a:pt x="3153" y="2902"/>
                      <a:pt x="3153" y="2902"/>
                      <a:pt x="3153" y="2902"/>
                    </a:cubicBezTo>
                    <a:cubicBezTo>
                      <a:pt x="3172" y="2871"/>
                      <a:pt x="3189" y="2838"/>
                      <a:pt x="3198" y="2820"/>
                    </a:cubicBezTo>
                    <a:cubicBezTo>
                      <a:pt x="3194" y="2820"/>
                      <a:pt x="3194" y="2820"/>
                      <a:pt x="3194" y="2820"/>
                    </a:cubicBezTo>
                    <a:cubicBezTo>
                      <a:pt x="3204" y="2800"/>
                      <a:pt x="3223" y="2784"/>
                      <a:pt x="3228" y="2765"/>
                    </a:cubicBezTo>
                    <a:cubicBezTo>
                      <a:pt x="3234" y="2765"/>
                      <a:pt x="3234" y="2765"/>
                      <a:pt x="3234" y="2765"/>
                    </a:cubicBezTo>
                    <a:cubicBezTo>
                      <a:pt x="3237" y="2755"/>
                      <a:pt x="3238" y="2745"/>
                      <a:pt x="3232" y="2733"/>
                    </a:cubicBezTo>
                    <a:cubicBezTo>
                      <a:pt x="3224" y="2718"/>
                      <a:pt x="3204" y="2699"/>
                      <a:pt x="3182" y="2683"/>
                    </a:cubicBezTo>
                    <a:cubicBezTo>
                      <a:pt x="3169" y="2683"/>
                      <a:pt x="3169" y="2683"/>
                      <a:pt x="3169" y="2683"/>
                    </a:cubicBezTo>
                    <a:cubicBezTo>
                      <a:pt x="3145" y="2666"/>
                      <a:pt x="3119" y="2652"/>
                      <a:pt x="3105" y="2650"/>
                    </a:cubicBezTo>
                    <a:cubicBezTo>
                      <a:pt x="3094" y="2648"/>
                      <a:pt x="3088" y="2639"/>
                      <a:pt x="3084" y="2628"/>
                    </a:cubicBezTo>
                    <a:cubicBezTo>
                      <a:pt x="3092" y="2628"/>
                      <a:pt x="3092" y="2628"/>
                      <a:pt x="3092" y="2628"/>
                    </a:cubicBezTo>
                    <a:cubicBezTo>
                      <a:pt x="3084" y="2611"/>
                      <a:pt x="3081" y="2588"/>
                      <a:pt x="3070" y="2588"/>
                    </a:cubicBezTo>
                    <a:cubicBezTo>
                      <a:pt x="3065" y="2588"/>
                      <a:pt x="3062" y="2590"/>
                      <a:pt x="3060" y="2593"/>
                    </a:cubicBezTo>
                    <a:cubicBezTo>
                      <a:pt x="3046" y="2596"/>
                      <a:pt x="3046" y="2622"/>
                      <a:pt x="3014" y="2642"/>
                    </a:cubicBezTo>
                    <a:cubicBezTo>
                      <a:pt x="2994" y="2653"/>
                      <a:pt x="2974" y="2672"/>
                      <a:pt x="2956" y="2684"/>
                    </a:cubicBezTo>
                    <a:cubicBezTo>
                      <a:pt x="2945" y="2691"/>
                      <a:pt x="2934" y="2694"/>
                      <a:pt x="2925" y="2691"/>
                    </a:cubicBezTo>
                    <a:cubicBezTo>
                      <a:pt x="2919" y="2689"/>
                      <a:pt x="2917" y="2686"/>
                      <a:pt x="2915" y="2683"/>
                    </a:cubicBezTo>
                    <a:cubicBezTo>
                      <a:pt x="2908" y="2683"/>
                      <a:pt x="2908" y="2683"/>
                      <a:pt x="2908" y="2683"/>
                    </a:cubicBezTo>
                    <a:cubicBezTo>
                      <a:pt x="2908" y="2671"/>
                      <a:pt x="2913" y="2654"/>
                      <a:pt x="2887" y="2629"/>
                    </a:cubicBezTo>
                    <a:cubicBezTo>
                      <a:pt x="2887" y="2629"/>
                      <a:pt x="2886" y="2628"/>
                      <a:pt x="2886" y="2628"/>
                    </a:cubicBezTo>
                    <a:cubicBezTo>
                      <a:pt x="2896" y="2628"/>
                      <a:pt x="2896" y="2628"/>
                      <a:pt x="2896" y="2628"/>
                    </a:cubicBezTo>
                    <a:cubicBezTo>
                      <a:pt x="2895" y="2627"/>
                      <a:pt x="2895" y="2626"/>
                      <a:pt x="2894" y="2625"/>
                    </a:cubicBezTo>
                    <a:cubicBezTo>
                      <a:pt x="2855" y="2588"/>
                      <a:pt x="2841" y="2579"/>
                      <a:pt x="2841" y="2550"/>
                    </a:cubicBezTo>
                    <a:cubicBezTo>
                      <a:pt x="2841" y="2549"/>
                      <a:pt x="2840" y="2547"/>
                      <a:pt x="2840" y="2546"/>
                    </a:cubicBezTo>
                    <a:cubicBezTo>
                      <a:pt x="2832" y="2546"/>
                      <a:pt x="2832" y="2546"/>
                      <a:pt x="2832" y="2546"/>
                    </a:cubicBezTo>
                    <a:cubicBezTo>
                      <a:pt x="2826" y="2530"/>
                      <a:pt x="2808" y="2511"/>
                      <a:pt x="2789" y="2491"/>
                    </a:cubicBezTo>
                    <a:cubicBezTo>
                      <a:pt x="2800" y="2491"/>
                      <a:pt x="2800" y="2491"/>
                      <a:pt x="2800" y="2491"/>
                    </a:cubicBezTo>
                    <a:cubicBezTo>
                      <a:pt x="2780" y="2469"/>
                      <a:pt x="2760" y="2446"/>
                      <a:pt x="2756" y="2425"/>
                    </a:cubicBezTo>
                    <a:cubicBezTo>
                      <a:pt x="2755" y="2420"/>
                      <a:pt x="2756" y="2414"/>
                      <a:pt x="2757" y="2408"/>
                    </a:cubicBezTo>
                    <a:cubicBezTo>
                      <a:pt x="2752" y="2408"/>
                      <a:pt x="2752" y="2408"/>
                      <a:pt x="2752" y="2408"/>
                    </a:cubicBezTo>
                    <a:cubicBezTo>
                      <a:pt x="2762" y="2371"/>
                      <a:pt x="2806" y="2336"/>
                      <a:pt x="2820" y="2367"/>
                    </a:cubicBezTo>
                    <a:cubicBezTo>
                      <a:pt x="2838" y="2405"/>
                      <a:pt x="2852" y="2463"/>
                      <a:pt x="2898" y="2488"/>
                    </a:cubicBezTo>
                    <a:cubicBezTo>
                      <a:pt x="2943" y="2513"/>
                      <a:pt x="2986" y="2554"/>
                      <a:pt x="3007" y="2563"/>
                    </a:cubicBezTo>
                    <a:cubicBezTo>
                      <a:pt x="3028" y="2571"/>
                      <a:pt x="3081" y="2517"/>
                      <a:pt x="3098" y="2525"/>
                    </a:cubicBezTo>
                    <a:cubicBezTo>
                      <a:pt x="3116" y="2533"/>
                      <a:pt x="3151" y="2608"/>
                      <a:pt x="3183" y="2621"/>
                    </a:cubicBezTo>
                    <a:cubicBezTo>
                      <a:pt x="3215" y="2633"/>
                      <a:pt x="3320" y="2637"/>
                      <a:pt x="3338" y="2637"/>
                    </a:cubicBezTo>
                    <a:cubicBezTo>
                      <a:pt x="3354" y="2637"/>
                      <a:pt x="3416" y="2641"/>
                      <a:pt x="3438" y="2623"/>
                    </a:cubicBezTo>
                    <a:cubicBezTo>
                      <a:pt x="3443" y="2620"/>
                      <a:pt x="3448" y="2617"/>
                      <a:pt x="3450" y="2612"/>
                    </a:cubicBezTo>
                    <a:cubicBezTo>
                      <a:pt x="3455" y="2604"/>
                      <a:pt x="3459" y="2598"/>
                      <a:pt x="3464" y="2595"/>
                    </a:cubicBezTo>
                    <a:cubicBezTo>
                      <a:pt x="3470" y="2592"/>
                      <a:pt x="3477" y="2592"/>
                      <a:pt x="3486" y="2592"/>
                    </a:cubicBezTo>
                    <a:cubicBezTo>
                      <a:pt x="3503" y="2592"/>
                      <a:pt x="3535" y="2667"/>
                      <a:pt x="3560" y="2675"/>
                    </a:cubicBezTo>
                    <a:cubicBezTo>
                      <a:pt x="3584" y="2683"/>
                      <a:pt x="3630" y="2679"/>
                      <a:pt x="3626" y="2733"/>
                    </a:cubicBezTo>
                    <a:cubicBezTo>
                      <a:pt x="3623" y="2787"/>
                      <a:pt x="3648" y="2833"/>
                      <a:pt x="3672" y="2837"/>
                    </a:cubicBezTo>
                    <a:cubicBezTo>
                      <a:pt x="3679" y="2838"/>
                      <a:pt x="3689" y="2833"/>
                      <a:pt x="3699" y="2826"/>
                    </a:cubicBezTo>
                    <a:cubicBezTo>
                      <a:pt x="3702" y="2824"/>
                      <a:pt x="3705" y="2822"/>
                      <a:pt x="3709" y="2820"/>
                    </a:cubicBezTo>
                    <a:cubicBezTo>
                      <a:pt x="3708" y="2820"/>
                      <a:pt x="3708" y="2820"/>
                      <a:pt x="3708" y="2820"/>
                    </a:cubicBezTo>
                    <a:cubicBezTo>
                      <a:pt x="3731" y="2801"/>
                      <a:pt x="3753" y="2775"/>
                      <a:pt x="3753" y="2775"/>
                    </a:cubicBezTo>
                    <a:cubicBezTo>
                      <a:pt x="3753" y="2775"/>
                      <a:pt x="3753" y="2879"/>
                      <a:pt x="3750" y="2916"/>
                    </a:cubicBezTo>
                    <a:cubicBezTo>
                      <a:pt x="3746" y="2954"/>
                      <a:pt x="3788" y="3091"/>
                      <a:pt x="3788" y="3091"/>
                    </a:cubicBezTo>
                    <a:cubicBezTo>
                      <a:pt x="3788" y="3091"/>
                      <a:pt x="3841" y="3220"/>
                      <a:pt x="3855" y="3249"/>
                    </a:cubicBezTo>
                    <a:cubicBezTo>
                      <a:pt x="3869" y="3278"/>
                      <a:pt x="3929" y="3365"/>
                      <a:pt x="3929" y="3403"/>
                    </a:cubicBezTo>
                    <a:cubicBezTo>
                      <a:pt x="3929" y="3440"/>
                      <a:pt x="3936" y="3498"/>
                      <a:pt x="3957" y="3498"/>
                    </a:cubicBezTo>
                    <a:cubicBezTo>
                      <a:pt x="3969" y="3498"/>
                      <a:pt x="3981" y="3477"/>
                      <a:pt x="3994" y="3451"/>
                    </a:cubicBezTo>
                    <a:cubicBezTo>
                      <a:pt x="3998" y="3451"/>
                      <a:pt x="3998" y="3451"/>
                      <a:pt x="3998" y="3451"/>
                    </a:cubicBezTo>
                    <a:cubicBezTo>
                      <a:pt x="4009" y="3430"/>
                      <a:pt x="4019" y="3406"/>
                      <a:pt x="4031" y="3386"/>
                    </a:cubicBezTo>
                    <a:cubicBezTo>
                      <a:pt x="4034" y="3380"/>
                      <a:pt x="4038" y="3375"/>
                      <a:pt x="4041" y="3369"/>
                    </a:cubicBezTo>
                    <a:cubicBezTo>
                      <a:pt x="4037" y="3369"/>
                      <a:pt x="4037" y="3369"/>
                      <a:pt x="4037" y="3369"/>
                    </a:cubicBezTo>
                    <a:cubicBezTo>
                      <a:pt x="4049" y="3350"/>
                      <a:pt x="4060" y="3332"/>
                      <a:pt x="4069" y="3314"/>
                    </a:cubicBezTo>
                    <a:cubicBezTo>
                      <a:pt x="4073" y="3314"/>
                      <a:pt x="4073" y="3314"/>
                      <a:pt x="4073" y="3314"/>
                    </a:cubicBezTo>
                    <a:cubicBezTo>
                      <a:pt x="4082" y="3298"/>
                      <a:pt x="4089" y="3282"/>
                      <a:pt x="4093" y="3266"/>
                    </a:cubicBezTo>
                    <a:cubicBezTo>
                      <a:pt x="4095" y="3257"/>
                      <a:pt x="4096" y="3245"/>
                      <a:pt x="4096" y="3232"/>
                    </a:cubicBezTo>
                    <a:cubicBezTo>
                      <a:pt x="4089" y="3232"/>
                      <a:pt x="4089" y="3232"/>
                      <a:pt x="4089" y="3232"/>
                    </a:cubicBezTo>
                    <a:cubicBezTo>
                      <a:pt x="4089" y="3214"/>
                      <a:pt x="4087" y="3195"/>
                      <a:pt x="4085" y="3177"/>
                    </a:cubicBezTo>
                    <a:cubicBezTo>
                      <a:pt x="4092" y="3177"/>
                      <a:pt x="4092" y="3177"/>
                      <a:pt x="4092" y="3177"/>
                    </a:cubicBezTo>
                    <a:cubicBezTo>
                      <a:pt x="4089" y="3144"/>
                      <a:pt x="4084" y="3114"/>
                      <a:pt x="4084" y="3099"/>
                    </a:cubicBezTo>
                    <a:cubicBezTo>
                      <a:pt x="4084" y="3098"/>
                      <a:pt x="4084" y="3096"/>
                      <a:pt x="4084" y="3094"/>
                    </a:cubicBezTo>
                    <a:cubicBezTo>
                      <a:pt x="4078" y="3094"/>
                      <a:pt x="4078" y="3094"/>
                      <a:pt x="4078" y="3094"/>
                    </a:cubicBezTo>
                    <a:cubicBezTo>
                      <a:pt x="4081" y="3075"/>
                      <a:pt x="4095" y="3057"/>
                      <a:pt x="4121" y="3040"/>
                    </a:cubicBezTo>
                    <a:cubicBezTo>
                      <a:pt x="4121" y="3040"/>
                      <a:pt x="4121" y="3040"/>
                      <a:pt x="4121" y="3040"/>
                    </a:cubicBezTo>
                    <a:cubicBezTo>
                      <a:pt x="4124" y="3038"/>
                      <a:pt x="4127" y="3036"/>
                      <a:pt x="4131" y="3034"/>
                    </a:cubicBezTo>
                    <a:cubicBezTo>
                      <a:pt x="4136" y="3030"/>
                      <a:pt x="4141" y="3027"/>
                      <a:pt x="4148" y="3024"/>
                    </a:cubicBezTo>
                    <a:cubicBezTo>
                      <a:pt x="4154" y="3021"/>
                      <a:pt x="4160" y="3017"/>
                      <a:pt x="4166" y="3013"/>
                    </a:cubicBezTo>
                    <a:cubicBezTo>
                      <a:pt x="4186" y="2999"/>
                      <a:pt x="4204" y="2979"/>
                      <a:pt x="4221" y="2957"/>
                    </a:cubicBezTo>
                    <a:cubicBezTo>
                      <a:pt x="4218" y="2957"/>
                      <a:pt x="4218" y="2957"/>
                      <a:pt x="4218" y="2957"/>
                    </a:cubicBezTo>
                    <a:cubicBezTo>
                      <a:pt x="4233" y="2938"/>
                      <a:pt x="4248" y="2918"/>
                      <a:pt x="4263" y="2902"/>
                    </a:cubicBezTo>
                    <a:cubicBezTo>
                      <a:pt x="4265" y="2902"/>
                      <a:pt x="4265" y="2902"/>
                      <a:pt x="4265" y="2902"/>
                    </a:cubicBezTo>
                    <a:cubicBezTo>
                      <a:pt x="4270" y="2897"/>
                      <a:pt x="4276" y="2892"/>
                      <a:pt x="4281" y="2887"/>
                    </a:cubicBezTo>
                    <a:cubicBezTo>
                      <a:pt x="4303" y="2867"/>
                      <a:pt x="4313" y="2841"/>
                      <a:pt x="4329" y="2820"/>
                    </a:cubicBezTo>
                    <a:cubicBezTo>
                      <a:pt x="4326" y="2820"/>
                      <a:pt x="4326" y="2820"/>
                      <a:pt x="4326" y="2820"/>
                    </a:cubicBezTo>
                    <a:cubicBezTo>
                      <a:pt x="4341" y="2804"/>
                      <a:pt x="4361" y="2791"/>
                      <a:pt x="4398" y="2791"/>
                    </a:cubicBezTo>
                    <a:cubicBezTo>
                      <a:pt x="4482" y="2791"/>
                      <a:pt x="4475" y="2791"/>
                      <a:pt x="4496" y="2767"/>
                    </a:cubicBezTo>
                    <a:cubicBezTo>
                      <a:pt x="4497" y="2766"/>
                      <a:pt x="4497" y="2766"/>
                      <a:pt x="4497" y="2765"/>
                    </a:cubicBezTo>
                    <a:cubicBezTo>
                      <a:pt x="4500" y="2765"/>
                      <a:pt x="4500" y="2765"/>
                      <a:pt x="4500" y="2765"/>
                    </a:cubicBezTo>
                    <a:cubicBezTo>
                      <a:pt x="4501" y="2764"/>
                      <a:pt x="4502" y="2763"/>
                      <a:pt x="4503" y="2762"/>
                    </a:cubicBezTo>
                    <a:cubicBezTo>
                      <a:pt x="4509" y="2755"/>
                      <a:pt x="4515" y="2749"/>
                      <a:pt x="4521" y="2744"/>
                    </a:cubicBezTo>
                    <a:cubicBezTo>
                      <a:pt x="4532" y="2738"/>
                      <a:pt x="4543" y="2743"/>
                      <a:pt x="4549" y="2771"/>
                    </a:cubicBezTo>
                    <a:cubicBezTo>
                      <a:pt x="4559" y="2816"/>
                      <a:pt x="4619" y="2883"/>
                      <a:pt x="4630" y="2900"/>
                    </a:cubicBezTo>
                    <a:cubicBezTo>
                      <a:pt x="4640" y="2916"/>
                      <a:pt x="4662" y="2962"/>
                      <a:pt x="4658" y="3012"/>
                    </a:cubicBezTo>
                    <a:cubicBezTo>
                      <a:pt x="4655" y="3062"/>
                      <a:pt x="4637" y="3198"/>
                      <a:pt x="4655" y="3198"/>
                    </a:cubicBezTo>
                    <a:cubicBezTo>
                      <a:pt x="4659" y="3198"/>
                      <a:pt x="4665" y="3190"/>
                      <a:pt x="4673" y="3177"/>
                    </a:cubicBezTo>
                    <a:cubicBezTo>
                      <a:pt x="4677" y="3177"/>
                      <a:pt x="4677" y="3177"/>
                      <a:pt x="4677" y="3177"/>
                    </a:cubicBezTo>
                    <a:cubicBezTo>
                      <a:pt x="4689" y="3157"/>
                      <a:pt x="4705" y="3123"/>
                      <a:pt x="4718" y="3094"/>
                    </a:cubicBezTo>
                    <a:cubicBezTo>
                      <a:pt x="4713" y="3094"/>
                      <a:pt x="4713" y="3094"/>
                      <a:pt x="4713" y="3094"/>
                    </a:cubicBezTo>
                    <a:cubicBezTo>
                      <a:pt x="4724" y="3069"/>
                      <a:pt x="4732" y="3049"/>
                      <a:pt x="4732" y="3049"/>
                    </a:cubicBezTo>
                    <a:cubicBezTo>
                      <a:pt x="4732" y="3049"/>
                      <a:pt x="4738" y="3045"/>
                      <a:pt x="4746" y="3040"/>
                    </a:cubicBezTo>
                    <a:cubicBezTo>
                      <a:pt x="4746" y="3040"/>
                      <a:pt x="4746" y="3040"/>
                      <a:pt x="4746" y="3040"/>
                    </a:cubicBezTo>
                    <a:cubicBezTo>
                      <a:pt x="4747" y="3039"/>
                      <a:pt x="4749" y="3037"/>
                      <a:pt x="4751" y="3036"/>
                    </a:cubicBezTo>
                    <a:cubicBezTo>
                      <a:pt x="4773" y="3023"/>
                      <a:pt x="4808" y="3008"/>
                      <a:pt x="4806" y="3054"/>
                    </a:cubicBezTo>
                    <a:cubicBezTo>
                      <a:pt x="4802" y="3120"/>
                      <a:pt x="4813" y="3191"/>
                      <a:pt x="4813" y="3232"/>
                    </a:cubicBezTo>
                    <a:cubicBezTo>
                      <a:pt x="4813" y="3274"/>
                      <a:pt x="4876" y="3374"/>
                      <a:pt x="4876" y="3349"/>
                    </a:cubicBezTo>
                    <a:cubicBezTo>
                      <a:pt x="4876" y="3341"/>
                      <a:pt x="4879" y="3328"/>
                      <a:pt x="4883" y="3314"/>
                    </a:cubicBezTo>
                    <a:cubicBezTo>
                      <a:pt x="4888" y="3314"/>
                      <a:pt x="4888" y="3314"/>
                      <a:pt x="4888" y="3314"/>
                    </a:cubicBezTo>
                    <a:cubicBezTo>
                      <a:pt x="4895" y="3289"/>
                      <a:pt x="4905" y="3257"/>
                      <a:pt x="4909" y="3232"/>
                    </a:cubicBezTo>
                    <a:cubicBezTo>
                      <a:pt x="4903" y="3232"/>
                      <a:pt x="4903" y="3232"/>
                      <a:pt x="4903" y="3232"/>
                    </a:cubicBezTo>
                    <a:cubicBezTo>
                      <a:pt x="4904" y="3226"/>
                      <a:pt x="4905" y="3221"/>
                      <a:pt x="4905" y="3216"/>
                    </a:cubicBezTo>
                    <a:cubicBezTo>
                      <a:pt x="4905" y="3178"/>
                      <a:pt x="4922" y="3195"/>
                      <a:pt x="4968" y="3232"/>
                    </a:cubicBezTo>
                    <a:cubicBezTo>
                      <a:pt x="5013" y="3270"/>
                      <a:pt x="5045" y="3345"/>
                      <a:pt x="5045" y="3345"/>
                    </a:cubicBezTo>
                    <a:cubicBezTo>
                      <a:pt x="5045" y="3345"/>
                      <a:pt x="5089" y="3485"/>
                      <a:pt x="5096" y="3506"/>
                    </a:cubicBezTo>
                    <a:cubicBezTo>
                      <a:pt x="5100" y="3517"/>
                      <a:pt x="5118" y="3486"/>
                      <a:pt x="5134" y="3451"/>
                    </a:cubicBezTo>
                    <a:cubicBezTo>
                      <a:pt x="5139" y="3451"/>
                      <a:pt x="5139" y="3451"/>
                      <a:pt x="5139" y="3451"/>
                    </a:cubicBezTo>
                    <a:cubicBezTo>
                      <a:pt x="5153" y="3422"/>
                      <a:pt x="5167" y="3390"/>
                      <a:pt x="5172" y="3378"/>
                    </a:cubicBezTo>
                    <a:cubicBezTo>
                      <a:pt x="5173" y="3374"/>
                      <a:pt x="5174" y="3372"/>
                      <a:pt x="5176" y="3369"/>
                    </a:cubicBezTo>
                    <a:cubicBezTo>
                      <a:pt x="5171" y="3369"/>
                      <a:pt x="5171" y="3369"/>
                      <a:pt x="5171" y="3369"/>
                    </a:cubicBezTo>
                    <a:cubicBezTo>
                      <a:pt x="5179" y="3353"/>
                      <a:pt x="5188" y="3343"/>
                      <a:pt x="5211" y="3336"/>
                    </a:cubicBezTo>
                    <a:cubicBezTo>
                      <a:pt x="5230" y="3331"/>
                      <a:pt x="5252" y="3329"/>
                      <a:pt x="5267" y="3314"/>
                    </a:cubicBezTo>
                    <a:cubicBezTo>
                      <a:pt x="5269" y="3314"/>
                      <a:pt x="5269" y="3314"/>
                      <a:pt x="5269" y="3314"/>
                    </a:cubicBezTo>
                    <a:cubicBezTo>
                      <a:pt x="5279" y="3307"/>
                      <a:pt x="5287" y="3296"/>
                      <a:pt x="5291" y="3278"/>
                    </a:cubicBezTo>
                    <a:cubicBezTo>
                      <a:pt x="5295" y="3263"/>
                      <a:pt x="5300" y="3248"/>
                      <a:pt x="5305" y="3232"/>
                    </a:cubicBezTo>
                    <a:cubicBezTo>
                      <a:pt x="5299" y="3232"/>
                      <a:pt x="5299" y="3232"/>
                      <a:pt x="5299" y="3232"/>
                    </a:cubicBezTo>
                    <a:cubicBezTo>
                      <a:pt x="5304" y="3214"/>
                      <a:pt x="5307" y="3196"/>
                      <a:pt x="5305" y="3177"/>
                    </a:cubicBezTo>
                    <a:cubicBezTo>
                      <a:pt x="5312" y="3177"/>
                      <a:pt x="5312" y="3177"/>
                      <a:pt x="5312" y="3177"/>
                    </a:cubicBezTo>
                    <a:cubicBezTo>
                      <a:pt x="5311" y="3157"/>
                      <a:pt x="5306" y="3137"/>
                      <a:pt x="5291" y="3116"/>
                    </a:cubicBezTo>
                    <a:cubicBezTo>
                      <a:pt x="5286" y="3108"/>
                      <a:pt x="5282" y="3102"/>
                      <a:pt x="5277" y="3094"/>
                    </a:cubicBezTo>
                    <a:cubicBezTo>
                      <a:pt x="5268" y="3094"/>
                      <a:pt x="5268" y="3094"/>
                      <a:pt x="5268" y="3094"/>
                    </a:cubicBezTo>
                    <a:cubicBezTo>
                      <a:pt x="5255" y="3074"/>
                      <a:pt x="5243" y="3055"/>
                      <a:pt x="5232" y="3040"/>
                    </a:cubicBezTo>
                    <a:cubicBezTo>
                      <a:pt x="5242" y="3040"/>
                      <a:pt x="5242" y="3040"/>
                      <a:pt x="5242" y="3040"/>
                    </a:cubicBezTo>
                    <a:cubicBezTo>
                      <a:pt x="5226" y="3017"/>
                      <a:pt x="5213" y="2998"/>
                      <a:pt x="5196" y="2983"/>
                    </a:cubicBezTo>
                    <a:cubicBezTo>
                      <a:pt x="5189" y="2976"/>
                      <a:pt x="5182" y="2967"/>
                      <a:pt x="5176" y="2957"/>
                    </a:cubicBezTo>
                    <a:cubicBezTo>
                      <a:pt x="5167" y="2957"/>
                      <a:pt x="5167" y="2957"/>
                      <a:pt x="5167" y="2957"/>
                    </a:cubicBezTo>
                    <a:cubicBezTo>
                      <a:pt x="5155" y="2938"/>
                      <a:pt x="5146" y="2917"/>
                      <a:pt x="5141" y="2902"/>
                    </a:cubicBezTo>
                    <a:cubicBezTo>
                      <a:pt x="5149" y="2902"/>
                      <a:pt x="5149" y="2902"/>
                      <a:pt x="5149" y="2902"/>
                    </a:cubicBezTo>
                    <a:cubicBezTo>
                      <a:pt x="5143" y="2889"/>
                      <a:pt x="5140" y="2879"/>
                      <a:pt x="5140" y="2879"/>
                    </a:cubicBezTo>
                    <a:cubicBezTo>
                      <a:pt x="5140" y="2879"/>
                      <a:pt x="5169" y="2848"/>
                      <a:pt x="5195" y="2820"/>
                    </a:cubicBezTo>
                    <a:cubicBezTo>
                      <a:pt x="5192" y="2820"/>
                      <a:pt x="5192" y="2820"/>
                      <a:pt x="5192" y="2820"/>
                    </a:cubicBezTo>
                    <a:cubicBezTo>
                      <a:pt x="5204" y="2807"/>
                      <a:pt x="5215" y="2795"/>
                      <a:pt x="5221" y="2787"/>
                    </a:cubicBezTo>
                    <a:cubicBezTo>
                      <a:pt x="5242" y="2762"/>
                      <a:pt x="5274" y="2779"/>
                      <a:pt x="5278" y="2808"/>
                    </a:cubicBezTo>
                    <a:cubicBezTo>
                      <a:pt x="5281" y="2837"/>
                      <a:pt x="5246" y="2862"/>
                      <a:pt x="5239" y="2925"/>
                    </a:cubicBezTo>
                    <a:cubicBezTo>
                      <a:pt x="5232" y="2987"/>
                      <a:pt x="5281" y="3008"/>
                      <a:pt x="5295" y="2987"/>
                    </a:cubicBezTo>
                    <a:cubicBezTo>
                      <a:pt x="5298" y="2986"/>
                      <a:pt x="5300" y="2985"/>
                      <a:pt x="5302" y="2983"/>
                    </a:cubicBezTo>
                    <a:cubicBezTo>
                      <a:pt x="5306" y="2976"/>
                      <a:pt x="5312" y="2967"/>
                      <a:pt x="5319" y="2957"/>
                    </a:cubicBezTo>
                    <a:cubicBezTo>
                      <a:pt x="5315" y="2957"/>
                      <a:pt x="5315" y="2957"/>
                      <a:pt x="5315" y="2957"/>
                    </a:cubicBezTo>
                    <a:cubicBezTo>
                      <a:pt x="5330" y="2936"/>
                      <a:pt x="5345" y="2912"/>
                      <a:pt x="5345" y="2904"/>
                    </a:cubicBezTo>
                    <a:cubicBezTo>
                      <a:pt x="5345" y="2903"/>
                      <a:pt x="5344" y="2903"/>
                      <a:pt x="5344" y="2902"/>
                    </a:cubicBezTo>
                    <a:cubicBezTo>
                      <a:pt x="5350" y="2902"/>
                      <a:pt x="5350" y="2902"/>
                      <a:pt x="5350" y="2902"/>
                    </a:cubicBezTo>
                    <a:cubicBezTo>
                      <a:pt x="5351" y="2901"/>
                      <a:pt x="5351" y="2900"/>
                      <a:pt x="5351" y="2899"/>
                    </a:cubicBezTo>
                    <a:cubicBezTo>
                      <a:pt x="5351" y="2887"/>
                      <a:pt x="5326" y="2891"/>
                      <a:pt x="5323" y="2845"/>
                    </a:cubicBezTo>
                    <a:cubicBezTo>
                      <a:pt x="5322" y="2836"/>
                      <a:pt x="5324" y="2828"/>
                      <a:pt x="5327" y="2820"/>
                    </a:cubicBezTo>
                    <a:cubicBezTo>
                      <a:pt x="5322" y="2820"/>
                      <a:pt x="5322" y="2820"/>
                      <a:pt x="5322" y="2820"/>
                    </a:cubicBezTo>
                    <a:cubicBezTo>
                      <a:pt x="5334" y="2791"/>
                      <a:pt x="5366" y="2773"/>
                      <a:pt x="5380" y="2783"/>
                    </a:cubicBezTo>
                    <a:cubicBezTo>
                      <a:pt x="5397" y="2796"/>
                      <a:pt x="5510" y="2767"/>
                      <a:pt x="5563" y="2733"/>
                    </a:cubicBezTo>
                    <a:cubicBezTo>
                      <a:pt x="5564" y="2732"/>
                      <a:pt x="5565" y="2732"/>
                      <a:pt x="5566" y="2731"/>
                    </a:cubicBezTo>
                    <a:cubicBezTo>
                      <a:pt x="5567" y="2730"/>
                      <a:pt x="5568" y="2730"/>
                      <a:pt x="5569" y="2729"/>
                    </a:cubicBezTo>
                    <a:cubicBezTo>
                      <a:pt x="5588" y="2717"/>
                      <a:pt x="5604" y="2700"/>
                      <a:pt x="5619" y="2683"/>
                    </a:cubicBezTo>
                    <a:cubicBezTo>
                      <a:pt x="5615" y="2683"/>
                      <a:pt x="5615" y="2683"/>
                      <a:pt x="5615" y="2683"/>
                    </a:cubicBezTo>
                    <a:cubicBezTo>
                      <a:pt x="5630" y="2664"/>
                      <a:pt x="5643" y="2644"/>
                      <a:pt x="5655" y="2628"/>
                    </a:cubicBezTo>
                    <a:cubicBezTo>
                      <a:pt x="5659" y="2628"/>
                      <a:pt x="5659" y="2628"/>
                      <a:pt x="5659" y="2628"/>
                    </a:cubicBezTo>
                    <a:cubicBezTo>
                      <a:pt x="5668" y="2615"/>
                      <a:pt x="5677" y="2604"/>
                      <a:pt x="5686" y="2596"/>
                    </a:cubicBezTo>
                    <a:cubicBezTo>
                      <a:pt x="5697" y="2586"/>
                      <a:pt x="5717" y="2567"/>
                      <a:pt x="5739" y="2546"/>
                    </a:cubicBezTo>
                    <a:cubicBezTo>
                      <a:pt x="5737" y="2546"/>
                      <a:pt x="5737" y="2546"/>
                      <a:pt x="5737" y="2546"/>
                    </a:cubicBezTo>
                    <a:cubicBezTo>
                      <a:pt x="5754" y="2528"/>
                      <a:pt x="5772" y="2509"/>
                      <a:pt x="5786" y="2491"/>
                    </a:cubicBezTo>
                    <a:cubicBezTo>
                      <a:pt x="5789" y="2491"/>
                      <a:pt x="5789" y="2491"/>
                      <a:pt x="5789" y="2491"/>
                    </a:cubicBezTo>
                    <a:cubicBezTo>
                      <a:pt x="5809" y="2466"/>
                      <a:pt x="5822" y="2442"/>
                      <a:pt x="5819" y="2425"/>
                    </a:cubicBezTo>
                    <a:cubicBezTo>
                      <a:pt x="5819" y="2420"/>
                      <a:pt x="5818" y="2414"/>
                      <a:pt x="5818" y="2408"/>
                    </a:cubicBezTo>
                    <a:cubicBezTo>
                      <a:pt x="5811" y="2408"/>
                      <a:pt x="5811" y="2408"/>
                      <a:pt x="5811" y="2408"/>
                    </a:cubicBezTo>
                    <a:cubicBezTo>
                      <a:pt x="5810" y="2391"/>
                      <a:pt x="5810" y="2373"/>
                      <a:pt x="5808" y="2353"/>
                    </a:cubicBezTo>
                    <a:cubicBezTo>
                      <a:pt x="5815" y="2353"/>
                      <a:pt x="5815" y="2353"/>
                      <a:pt x="5815" y="2353"/>
                    </a:cubicBezTo>
                    <a:cubicBezTo>
                      <a:pt x="5814" y="2327"/>
                      <a:pt x="5811" y="2299"/>
                      <a:pt x="5800" y="2271"/>
                    </a:cubicBezTo>
                    <a:cubicBezTo>
                      <a:pt x="5791" y="2271"/>
                      <a:pt x="5791" y="2271"/>
                      <a:pt x="5791" y="2271"/>
                    </a:cubicBezTo>
                    <a:cubicBezTo>
                      <a:pt x="5790" y="2268"/>
                      <a:pt x="5789" y="2266"/>
                      <a:pt x="5788" y="2263"/>
                    </a:cubicBezTo>
                    <a:cubicBezTo>
                      <a:pt x="5780" y="2245"/>
                      <a:pt x="5771" y="2230"/>
                      <a:pt x="5761" y="2216"/>
                    </a:cubicBezTo>
                    <a:cubicBezTo>
                      <a:pt x="5771" y="2216"/>
                      <a:pt x="5771" y="2216"/>
                      <a:pt x="5771" y="2216"/>
                    </a:cubicBezTo>
                    <a:cubicBezTo>
                      <a:pt x="5749" y="2182"/>
                      <a:pt x="5728" y="2156"/>
                      <a:pt x="5717" y="2138"/>
                    </a:cubicBezTo>
                    <a:cubicBezTo>
                      <a:pt x="5716" y="2137"/>
                      <a:pt x="5717" y="2135"/>
                      <a:pt x="5717" y="2134"/>
                    </a:cubicBezTo>
                    <a:cubicBezTo>
                      <a:pt x="5710" y="2134"/>
                      <a:pt x="5710" y="2134"/>
                      <a:pt x="5710" y="2134"/>
                    </a:cubicBezTo>
                    <a:cubicBezTo>
                      <a:pt x="5715" y="2117"/>
                      <a:pt x="5771" y="2109"/>
                      <a:pt x="5802" y="2079"/>
                    </a:cubicBezTo>
                    <a:cubicBezTo>
                      <a:pt x="5804" y="2079"/>
                      <a:pt x="5804" y="2079"/>
                      <a:pt x="5804" y="2079"/>
                    </a:cubicBezTo>
                    <a:cubicBezTo>
                      <a:pt x="5807" y="2077"/>
                      <a:pt x="5810" y="2074"/>
                      <a:pt x="5812" y="2072"/>
                    </a:cubicBezTo>
                    <a:cubicBezTo>
                      <a:pt x="5848" y="2034"/>
                      <a:pt x="5812" y="2001"/>
                      <a:pt x="5795" y="2005"/>
                    </a:cubicBezTo>
                    <a:cubicBezTo>
                      <a:pt x="5777" y="2009"/>
                      <a:pt x="5731" y="2022"/>
                      <a:pt x="5714" y="2018"/>
                    </a:cubicBezTo>
                    <a:cubicBezTo>
                      <a:pt x="5704" y="2015"/>
                      <a:pt x="5696" y="2007"/>
                      <a:pt x="5686" y="1997"/>
                    </a:cubicBezTo>
                    <a:cubicBezTo>
                      <a:pt x="5675" y="1997"/>
                      <a:pt x="5675" y="1997"/>
                      <a:pt x="5675" y="1997"/>
                    </a:cubicBezTo>
                    <a:cubicBezTo>
                      <a:pt x="5669" y="1989"/>
                      <a:pt x="5661" y="1981"/>
                      <a:pt x="5651" y="1972"/>
                    </a:cubicBezTo>
                    <a:cubicBezTo>
                      <a:pt x="5640" y="1963"/>
                      <a:pt x="5639" y="1952"/>
                      <a:pt x="5642" y="1942"/>
                    </a:cubicBezTo>
                    <a:cubicBezTo>
                      <a:pt x="5648" y="1942"/>
                      <a:pt x="5648" y="1942"/>
                      <a:pt x="5648" y="1942"/>
                    </a:cubicBezTo>
                    <a:cubicBezTo>
                      <a:pt x="5649" y="1931"/>
                      <a:pt x="5656" y="1922"/>
                      <a:pt x="5664" y="1916"/>
                    </a:cubicBezTo>
                    <a:cubicBezTo>
                      <a:pt x="5668" y="1914"/>
                      <a:pt x="5672" y="1913"/>
                      <a:pt x="5676" y="1914"/>
                    </a:cubicBezTo>
                    <a:cubicBezTo>
                      <a:pt x="5682" y="1915"/>
                      <a:pt x="5691" y="1911"/>
                      <a:pt x="5701" y="1903"/>
                    </a:cubicBezTo>
                    <a:cubicBezTo>
                      <a:pt x="5717" y="1894"/>
                      <a:pt x="5738" y="1875"/>
                      <a:pt x="5754" y="1859"/>
                    </a:cubicBezTo>
                    <a:cubicBezTo>
                      <a:pt x="5752" y="1859"/>
                      <a:pt x="5752" y="1859"/>
                      <a:pt x="5752" y="1859"/>
                    </a:cubicBezTo>
                    <a:cubicBezTo>
                      <a:pt x="5755" y="1856"/>
                      <a:pt x="5758" y="1854"/>
                      <a:pt x="5760" y="1851"/>
                    </a:cubicBezTo>
                    <a:cubicBezTo>
                      <a:pt x="5781" y="1831"/>
                      <a:pt x="5813" y="1814"/>
                      <a:pt x="5802" y="1835"/>
                    </a:cubicBezTo>
                    <a:cubicBezTo>
                      <a:pt x="5792" y="1856"/>
                      <a:pt x="5767" y="1930"/>
                      <a:pt x="5795" y="1934"/>
                    </a:cubicBezTo>
                    <a:cubicBezTo>
                      <a:pt x="5806" y="1936"/>
                      <a:pt x="5824" y="1927"/>
                      <a:pt x="5841" y="1915"/>
                    </a:cubicBezTo>
                    <a:cubicBezTo>
                      <a:pt x="5858" y="1904"/>
                      <a:pt x="5875" y="1891"/>
                      <a:pt x="5888" y="1882"/>
                    </a:cubicBezTo>
                    <a:cubicBezTo>
                      <a:pt x="5894" y="1878"/>
                      <a:pt x="5899" y="1875"/>
                      <a:pt x="5901" y="1876"/>
                    </a:cubicBezTo>
                    <a:cubicBezTo>
                      <a:pt x="5911" y="1880"/>
                      <a:pt x="5929" y="1934"/>
                      <a:pt x="5918" y="1959"/>
                    </a:cubicBezTo>
                    <a:cubicBezTo>
                      <a:pt x="5908" y="1984"/>
                      <a:pt x="5908" y="2026"/>
                      <a:pt x="5922" y="2022"/>
                    </a:cubicBezTo>
                    <a:cubicBezTo>
                      <a:pt x="5925" y="2021"/>
                      <a:pt x="5928" y="2019"/>
                      <a:pt x="5932" y="2016"/>
                    </a:cubicBezTo>
                    <a:cubicBezTo>
                      <a:pt x="5938" y="2013"/>
                      <a:pt x="5948" y="2004"/>
                      <a:pt x="5956" y="1997"/>
                    </a:cubicBezTo>
                    <a:cubicBezTo>
                      <a:pt x="5955" y="1997"/>
                      <a:pt x="5955" y="1997"/>
                      <a:pt x="5955" y="1997"/>
                    </a:cubicBezTo>
                    <a:cubicBezTo>
                      <a:pt x="5962" y="1991"/>
                      <a:pt x="5968" y="1988"/>
                      <a:pt x="5971" y="1993"/>
                    </a:cubicBezTo>
                    <a:cubicBezTo>
                      <a:pt x="5978" y="2005"/>
                      <a:pt x="6014" y="2030"/>
                      <a:pt x="5996" y="2076"/>
                    </a:cubicBezTo>
                    <a:cubicBezTo>
                      <a:pt x="5978" y="2122"/>
                      <a:pt x="5943" y="2138"/>
                      <a:pt x="5985" y="2167"/>
                    </a:cubicBezTo>
                    <a:cubicBezTo>
                      <a:pt x="6014" y="2187"/>
                      <a:pt x="6030" y="2182"/>
                      <a:pt x="6047" y="2170"/>
                    </a:cubicBezTo>
                    <a:cubicBezTo>
                      <a:pt x="6057" y="2164"/>
                      <a:pt x="6067" y="2155"/>
                      <a:pt x="6080" y="2147"/>
                    </a:cubicBezTo>
                    <a:cubicBezTo>
                      <a:pt x="6084" y="2144"/>
                      <a:pt x="6088" y="2139"/>
                      <a:pt x="6092" y="2134"/>
                    </a:cubicBezTo>
                    <a:cubicBezTo>
                      <a:pt x="6088" y="2134"/>
                      <a:pt x="6088" y="2134"/>
                      <a:pt x="6088" y="2134"/>
                    </a:cubicBezTo>
                    <a:cubicBezTo>
                      <a:pt x="6098" y="2119"/>
                      <a:pt x="6106" y="2099"/>
                      <a:pt x="6110" y="2079"/>
                    </a:cubicBezTo>
                    <a:cubicBezTo>
                      <a:pt x="6116" y="2079"/>
                      <a:pt x="6116" y="2079"/>
                      <a:pt x="6116" y="2079"/>
                    </a:cubicBezTo>
                    <a:cubicBezTo>
                      <a:pt x="6123" y="2050"/>
                      <a:pt x="6124" y="2020"/>
                      <a:pt x="6115" y="2005"/>
                    </a:cubicBezTo>
                    <a:cubicBezTo>
                      <a:pt x="6114" y="2003"/>
                      <a:pt x="6112" y="2000"/>
                      <a:pt x="6110" y="1997"/>
                    </a:cubicBezTo>
                    <a:cubicBezTo>
                      <a:pt x="6100" y="1997"/>
                      <a:pt x="6100" y="1997"/>
                      <a:pt x="6100" y="1997"/>
                    </a:cubicBezTo>
                    <a:cubicBezTo>
                      <a:pt x="6090" y="1980"/>
                      <a:pt x="6077" y="1960"/>
                      <a:pt x="6066" y="1942"/>
                    </a:cubicBezTo>
                    <a:cubicBezTo>
                      <a:pt x="6075" y="1942"/>
                      <a:pt x="6075" y="1942"/>
                      <a:pt x="6075" y="1942"/>
                    </a:cubicBezTo>
                    <a:cubicBezTo>
                      <a:pt x="6064" y="1923"/>
                      <a:pt x="6055" y="1906"/>
                      <a:pt x="6055" y="1897"/>
                    </a:cubicBezTo>
                    <a:cubicBezTo>
                      <a:pt x="6055" y="1894"/>
                      <a:pt x="6058" y="1891"/>
                      <a:pt x="6061" y="1888"/>
                    </a:cubicBezTo>
                    <a:cubicBezTo>
                      <a:pt x="6074" y="1881"/>
                      <a:pt x="6096" y="1876"/>
                      <a:pt x="6109" y="1866"/>
                    </a:cubicBezTo>
                    <a:cubicBezTo>
                      <a:pt x="6112" y="1864"/>
                      <a:pt x="6115" y="1862"/>
                      <a:pt x="6118" y="1859"/>
                    </a:cubicBezTo>
                    <a:cubicBezTo>
                      <a:pt x="6115" y="1859"/>
                      <a:pt x="6115" y="1859"/>
                      <a:pt x="6115" y="1859"/>
                    </a:cubicBezTo>
                    <a:cubicBezTo>
                      <a:pt x="6117" y="1856"/>
                      <a:pt x="6119" y="1852"/>
                      <a:pt x="6119" y="1847"/>
                    </a:cubicBezTo>
                    <a:cubicBezTo>
                      <a:pt x="6119" y="1831"/>
                      <a:pt x="6125" y="1816"/>
                      <a:pt x="6134" y="1804"/>
                    </a:cubicBezTo>
                    <a:cubicBezTo>
                      <a:pt x="6138" y="1804"/>
                      <a:pt x="6138" y="1804"/>
                      <a:pt x="6138" y="1804"/>
                    </a:cubicBezTo>
                    <a:cubicBezTo>
                      <a:pt x="6148" y="1790"/>
                      <a:pt x="6161" y="1779"/>
                      <a:pt x="6175" y="1772"/>
                    </a:cubicBezTo>
                    <a:cubicBezTo>
                      <a:pt x="6176" y="1772"/>
                      <a:pt x="6177" y="1771"/>
                      <a:pt x="6178" y="1770"/>
                    </a:cubicBezTo>
                    <a:cubicBezTo>
                      <a:pt x="6178" y="1770"/>
                      <a:pt x="6178" y="1770"/>
                      <a:pt x="6178" y="1770"/>
                    </a:cubicBezTo>
                    <a:cubicBezTo>
                      <a:pt x="6194" y="1760"/>
                      <a:pt x="6213" y="1735"/>
                      <a:pt x="6226" y="1725"/>
                    </a:cubicBezTo>
                    <a:cubicBezTo>
                      <a:pt x="6230" y="1723"/>
                      <a:pt x="6233" y="1723"/>
                      <a:pt x="6235" y="1727"/>
                    </a:cubicBezTo>
                    <a:cubicBezTo>
                      <a:pt x="6245" y="1742"/>
                      <a:pt x="6301" y="1761"/>
                      <a:pt x="6322" y="1743"/>
                    </a:cubicBezTo>
                    <a:cubicBezTo>
                      <a:pt x="6327" y="1741"/>
                      <a:pt x="6331" y="1739"/>
                      <a:pt x="6333" y="1735"/>
                    </a:cubicBezTo>
                    <a:cubicBezTo>
                      <a:pt x="6336" y="1732"/>
                      <a:pt x="6339" y="1727"/>
                      <a:pt x="6343" y="1722"/>
                    </a:cubicBezTo>
                    <a:cubicBezTo>
                      <a:pt x="6341" y="1722"/>
                      <a:pt x="6341" y="1722"/>
                      <a:pt x="6341" y="1722"/>
                    </a:cubicBezTo>
                    <a:cubicBezTo>
                      <a:pt x="6353" y="1708"/>
                      <a:pt x="6372" y="1688"/>
                      <a:pt x="6393" y="1667"/>
                    </a:cubicBezTo>
                    <a:cubicBezTo>
                      <a:pt x="6395" y="1667"/>
                      <a:pt x="6395" y="1667"/>
                      <a:pt x="6395" y="1667"/>
                    </a:cubicBezTo>
                    <a:cubicBezTo>
                      <a:pt x="6423" y="1640"/>
                      <a:pt x="6454" y="1610"/>
                      <a:pt x="6481" y="1585"/>
                    </a:cubicBezTo>
                    <a:cubicBezTo>
                      <a:pt x="6479" y="1585"/>
                      <a:pt x="6479" y="1585"/>
                      <a:pt x="6479" y="1585"/>
                    </a:cubicBezTo>
                    <a:cubicBezTo>
                      <a:pt x="6483" y="1581"/>
                      <a:pt x="6488" y="1576"/>
                      <a:pt x="6492" y="1573"/>
                    </a:cubicBezTo>
                    <a:cubicBezTo>
                      <a:pt x="6508" y="1559"/>
                      <a:pt x="6520" y="1545"/>
                      <a:pt x="6531" y="1530"/>
                    </a:cubicBezTo>
                    <a:cubicBezTo>
                      <a:pt x="6535" y="1530"/>
                      <a:pt x="6535" y="1530"/>
                      <a:pt x="6535" y="1530"/>
                    </a:cubicBezTo>
                    <a:cubicBezTo>
                      <a:pt x="6554" y="1504"/>
                      <a:pt x="6568" y="1476"/>
                      <a:pt x="6577" y="1448"/>
                    </a:cubicBezTo>
                    <a:cubicBezTo>
                      <a:pt x="6572" y="1448"/>
                      <a:pt x="6572" y="1448"/>
                      <a:pt x="6572" y="1448"/>
                    </a:cubicBezTo>
                    <a:cubicBezTo>
                      <a:pt x="6577" y="1434"/>
                      <a:pt x="6580" y="1420"/>
                      <a:pt x="6584" y="1406"/>
                    </a:cubicBezTo>
                    <a:cubicBezTo>
                      <a:pt x="6585" y="1402"/>
                      <a:pt x="6586" y="1397"/>
                      <a:pt x="6587" y="1393"/>
                    </a:cubicBezTo>
                    <a:cubicBezTo>
                      <a:pt x="6593" y="1393"/>
                      <a:pt x="6593" y="1393"/>
                      <a:pt x="6593" y="1393"/>
                    </a:cubicBezTo>
                    <a:cubicBezTo>
                      <a:pt x="6601" y="1361"/>
                      <a:pt x="6611" y="1335"/>
                      <a:pt x="6616" y="1310"/>
                    </a:cubicBezTo>
                    <a:cubicBezTo>
                      <a:pt x="6611" y="1310"/>
                      <a:pt x="6611" y="1310"/>
                      <a:pt x="6611" y="1310"/>
                    </a:cubicBezTo>
                    <a:cubicBezTo>
                      <a:pt x="6613" y="1295"/>
                      <a:pt x="6614" y="1281"/>
                      <a:pt x="6612" y="1265"/>
                    </a:cubicBezTo>
                    <a:cubicBezTo>
                      <a:pt x="6633" y="1323"/>
                      <a:pt x="6637" y="1365"/>
                      <a:pt x="6633" y="1410"/>
                    </a:cubicBezTo>
                    <a:cubicBezTo>
                      <a:pt x="6630" y="1456"/>
                      <a:pt x="6633" y="1552"/>
                      <a:pt x="6640" y="1564"/>
                    </a:cubicBezTo>
                    <a:cubicBezTo>
                      <a:pt x="6647" y="1577"/>
                      <a:pt x="6675" y="1606"/>
                      <a:pt x="6693" y="1598"/>
                    </a:cubicBezTo>
                    <a:cubicBezTo>
                      <a:pt x="6694" y="1597"/>
                      <a:pt x="6695" y="1595"/>
                      <a:pt x="6695" y="1594"/>
                    </a:cubicBezTo>
                    <a:cubicBezTo>
                      <a:pt x="6697" y="1594"/>
                      <a:pt x="6698" y="1594"/>
                      <a:pt x="6700" y="1593"/>
                    </a:cubicBezTo>
                    <a:cubicBezTo>
                      <a:pt x="6702" y="1592"/>
                      <a:pt x="6704" y="1589"/>
                      <a:pt x="6705" y="1585"/>
                    </a:cubicBezTo>
                    <a:cubicBezTo>
                      <a:pt x="6699" y="1585"/>
                      <a:pt x="6699" y="1585"/>
                      <a:pt x="6699" y="1585"/>
                    </a:cubicBezTo>
                    <a:cubicBezTo>
                      <a:pt x="6700" y="1571"/>
                      <a:pt x="6697" y="1550"/>
                      <a:pt x="6693" y="1530"/>
                    </a:cubicBezTo>
                    <a:cubicBezTo>
                      <a:pt x="6700" y="1530"/>
                      <a:pt x="6700" y="1530"/>
                      <a:pt x="6700" y="1530"/>
                    </a:cubicBezTo>
                    <a:cubicBezTo>
                      <a:pt x="6697" y="1510"/>
                      <a:pt x="6692" y="1492"/>
                      <a:pt x="6692" y="1485"/>
                    </a:cubicBezTo>
                    <a:cubicBezTo>
                      <a:pt x="6692" y="1473"/>
                      <a:pt x="6705" y="1457"/>
                      <a:pt x="6717" y="1448"/>
                    </a:cubicBezTo>
                    <a:cubicBezTo>
                      <a:pt x="6717" y="1448"/>
                      <a:pt x="6717" y="1448"/>
                      <a:pt x="6717" y="1448"/>
                    </a:cubicBezTo>
                    <a:cubicBezTo>
                      <a:pt x="6720" y="1446"/>
                      <a:pt x="6722" y="1444"/>
                      <a:pt x="6725" y="1444"/>
                    </a:cubicBezTo>
                    <a:cubicBezTo>
                      <a:pt x="6733" y="1441"/>
                      <a:pt x="6731" y="1418"/>
                      <a:pt x="6726" y="1393"/>
                    </a:cubicBezTo>
                    <a:cubicBezTo>
                      <a:pt x="6733" y="1393"/>
                      <a:pt x="6733" y="1393"/>
                      <a:pt x="6733" y="1393"/>
                    </a:cubicBezTo>
                    <a:cubicBezTo>
                      <a:pt x="6729" y="1372"/>
                      <a:pt x="6722" y="1349"/>
                      <a:pt x="6714" y="1335"/>
                    </a:cubicBezTo>
                    <a:cubicBezTo>
                      <a:pt x="6708" y="1326"/>
                      <a:pt x="6701" y="1317"/>
                      <a:pt x="6695" y="1310"/>
                    </a:cubicBezTo>
                    <a:cubicBezTo>
                      <a:pt x="6685" y="1310"/>
                      <a:pt x="6685" y="1310"/>
                      <a:pt x="6685" y="1310"/>
                    </a:cubicBezTo>
                    <a:cubicBezTo>
                      <a:pt x="6676" y="1299"/>
                      <a:pt x="6670" y="1292"/>
                      <a:pt x="6679" y="1290"/>
                    </a:cubicBezTo>
                    <a:cubicBezTo>
                      <a:pt x="6689" y="1287"/>
                      <a:pt x="6701" y="1269"/>
                      <a:pt x="6703" y="1256"/>
                    </a:cubicBezTo>
                    <a:cubicBezTo>
                      <a:pt x="6708" y="1256"/>
                      <a:pt x="6708" y="1256"/>
                      <a:pt x="6708" y="1256"/>
                    </a:cubicBezTo>
                    <a:cubicBezTo>
                      <a:pt x="6710" y="1249"/>
                      <a:pt x="6710" y="1243"/>
                      <a:pt x="6707" y="1240"/>
                    </a:cubicBezTo>
                    <a:cubicBezTo>
                      <a:pt x="6696" y="1231"/>
                      <a:pt x="6703" y="1202"/>
                      <a:pt x="6678" y="1211"/>
                    </a:cubicBezTo>
                    <a:cubicBezTo>
                      <a:pt x="6665" y="1215"/>
                      <a:pt x="6634" y="1210"/>
                      <a:pt x="6621" y="1223"/>
                    </a:cubicBezTo>
                    <a:cubicBezTo>
                      <a:pt x="6617" y="1225"/>
                      <a:pt x="6613" y="1228"/>
                      <a:pt x="6611" y="1232"/>
                    </a:cubicBezTo>
                    <a:cubicBezTo>
                      <a:pt x="6600" y="1202"/>
                      <a:pt x="6580" y="1182"/>
                      <a:pt x="6555" y="1186"/>
                    </a:cubicBezTo>
                    <a:cubicBezTo>
                      <a:pt x="6523" y="1190"/>
                      <a:pt x="6506" y="1211"/>
                      <a:pt x="6474" y="1211"/>
                    </a:cubicBezTo>
                    <a:cubicBezTo>
                      <a:pt x="6455" y="1211"/>
                      <a:pt x="6456" y="1190"/>
                      <a:pt x="6458" y="1173"/>
                    </a:cubicBezTo>
                    <a:cubicBezTo>
                      <a:pt x="6451" y="1173"/>
                      <a:pt x="6451" y="1173"/>
                      <a:pt x="6451" y="1173"/>
                    </a:cubicBezTo>
                    <a:cubicBezTo>
                      <a:pt x="6452" y="1164"/>
                      <a:pt x="6451" y="1157"/>
                      <a:pt x="6446" y="1157"/>
                    </a:cubicBezTo>
                    <a:cubicBezTo>
                      <a:pt x="6439" y="1157"/>
                      <a:pt x="6426" y="1172"/>
                      <a:pt x="6413" y="1182"/>
                    </a:cubicBezTo>
                    <a:cubicBezTo>
                      <a:pt x="6405" y="1187"/>
                      <a:pt x="6396" y="1188"/>
                      <a:pt x="6390" y="1177"/>
                    </a:cubicBezTo>
                    <a:cubicBezTo>
                      <a:pt x="6389" y="1176"/>
                      <a:pt x="6389" y="1175"/>
                      <a:pt x="6389" y="1173"/>
                    </a:cubicBezTo>
                    <a:cubicBezTo>
                      <a:pt x="6381" y="1173"/>
                      <a:pt x="6381" y="1173"/>
                      <a:pt x="6381" y="1173"/>
                    </a:cubicBezTo>
                    <a:cubicBezTo>
                      <a:pt x="6379" y="1146"/>
                      <a:pt x="6437" y="1113"/>
                      <a:pt x="6485" y="1094"/>
                    </a:cubicBezTo>
                    <a:cubicBezTo>
                      <a:pt x="6492" y="1092"/>
                      <a:pt x="6499" y="1088"/>
                      <a:pt x="6506" y="1082"/>
                    </a:cubicBezTo>
                    <a:cubicBezTo>
                      <a:pt x="6523" y="1072"/>
                      <a:pt x="6542" y="1055"/>
                      <a:pt x="6561" y="1036"/>
                    </a:cubicBezTo>
                    <a:cubicBezTo>
                      <a:pt x="6559" y="1036"/>
                      <a:pt x="6559" y="1036"/>
                      <a:pt x="6559" y="1036"/>
                    </a:cubicBezTo>
                    <a:cubicBezTo>
                      <a:pt x="6578" y="1017"/>
                      <a:pt x="6597" y="997"/>
                      <a:pt x="6614" y="981"/>
                    </a:cubicBezTo>
                    <a:cubicBezTo>
                      <a:pt x="6617" y="981"/>
                      <a:pt x="6617" y="981"/>
                      <a:pt x="6617" y="981"/>
                    </a:cubicBezTo>
                    <a:cubicBezTo>
                      <a:pt x="6629" y="969"/>
                      <a:pt x="6640" y="960"/>
                      <a:pt x="6649" y="953"/>
                    </a:cubicBezTo>
                    <a:cubicBezTo>
                      <a:pt x="6654" y="951"/>
                      <a:pt x="6658" y="949"/>
                      <a:pt x="6661" y="949"/>
                    </a:cubicBezTo>
                    <a:cubicBezTo>
                      <a:pt x="6696" y="945"/>
                      <a:pt x="6785" y="957"/>
                      <a:pt x="6862" y="953"/>
                    </a:cubicBezTo>
                    <a:cubicBezTo>
                      <a:pt x="6939" y="949"/>
                      <a:pt x="6964" y="911"/>
                      <a:pt x="6989" y="932"/>
                    </a:cubicBezTo>
                    <a:cubicBezTo>
                      <a:pt x="7013" y="953"/>
                      <a:pt x="7066" y="978"/>
                      <a:pt x="7098" y="974"/>
                    </a:cubicBezTo>
                    <a:cubicBezTo>
                      <a:pt x="7115" y="971"/>
                      <a:pt x="7119" y="971"/>
                      <a:pt x="7127" y="965"/>
                    </a:cubicBezTo>
                    <a:cubicBezTo>
                      <a:pt x="7135" y="962"/>
                      <a:pt x="7141" y="954"/>
                      <a:pt x="7171" y="928"/>
                    </a:cubicBezTo>
                    <a:cubicBezTo>
                      <a:pt x="7184" y="917"/>
                      <a:pt x="7197" y="907"/>
                      <a:pt x="7209" y="899"/>
                    </a:cubicBezTo>
                    <a:cubicBezTo>
                      <a:pt x="7209" y="899"/>
                      <a:pt x="7209" y="899"/>
                      <a:pt x="7209" y="899"/>
                    </a:cubicBezTo>
                    <a:cubicBezTo>
                      <a:pt x="7236" y="879"/>
                      <a:pt x="7260" y="863"/>
                      <a:pt x="7277" y="844"/>
                    </a:cubicBezTo>
                    <a:cubicBezTo>
                      <a:pt x="7280" y="844"/>
                      <a:pt x="7280" y="844"/>
                      <a:pt x="7280" y="844"/>
                    </a:cubicBezTo>
                    <a:cubicBezTo>
                      <a:pt x="7283" y="840"/>
                      <a:pt x="7288" y="836"/>
                      <a:pt x="7291" y="832"/>
                    </a:cubicBezTo>
                    <a:cubicBezTo>
                      <a:pt x="7297" y="825"/>
                      <a:pt x="7305" y="818"/>
                      <a:pt x="7313" y="811"/>
                    </a:cubicBezTo>
                    <a:cubicBezTo>
                      <a:pt x="7342" y="794"/>
                      <a:pt x="7377" y="788"/>
                      <a:pt x="7379" y="811"/>
                    </a:cubicBezTo>
                    <a:cubicBezTo>
                      <a:pt x="7383" y="845"/>
                      <a:pt x="7372" y="878"/>
                      <a:pt x="7401" y="878"/>
                    </a:cubicBezTo>
                    <a:cubicBezTo>
                      <a:pt x="7429" y="878"/>
                      <a:pt x="7471" y="845"/>
                      <a:pt x="7506" y="828"/>
                    </a:cubicBezTo>
                    <a:cubicBezTo>
                      <a:pt x="7527" y="818"/>
                      <a:pt x="7546" y="807"/>
                      <a:pt x="7557" y="799"/>
                    </a:cubicBezTo>
                    <a:cubicBezTo>
                      <a:pt x="7561" y="797"/>
                      <a:pt x="7564" y="795"/>
                      <a:pt x="7567" y="793"/>
                    </a:cubicBezTo>
                    <a:cubicBezTo>
                      <a:pt x="7548" y="808"/>
                      <a:pt x="7430" y="903"/>
                      <a:pt x="7393" y="930"/>
                    </a:cubicBezTo>
                    <a:cubicBezTo>
                      <a:pt x="7368" y="946"/>
                      <a:pt x="7324" y="959"/>
                      <a:pt x="7287" y="981"/>
                    </a:cubicBezTo>
                    <a:cubicBezTo>
                      <a:pt x="7287" y="981"/>
                      <a:pt x="7287" y="981"/>
                      <a:pt x="7287" y="981"/>
                    </a:cubicBezTo>
                    <a:cubicBezTo>
                      <a:pt x="7267" y="992"/>
                      <a:pt x="7248" y="1006"/>
                      <a:pt x="7235" y="1024"/>
                    </a:cubicBezTo>
                    <a:cubicBezTo>
                      <a:pt x="7200" y="1073"/>
                      <a:pt x="7179" y="1090"/>
                      <a:pt x="7182" y="1144"/>
                    </a:cubicBezTo>
                    <a:cubicBezTo>
                      <a:pt x="7186" y="1198"/>
                      <a:pt x="7246" y="1269"/>
                      <a:pt x="7217" y="1319"/>
                    </a:cubicBezTo>
                    <a:cubicBezTo>
                      <a:pt x="7189" y="1369"/>
                      <a:pt x="7179" y="1440"/>
                      <a:pt x="7179" y="1440"/>
                    </a:cubicBezTo>
                    <a:cubicBezTo>
                      <a:pt x="7179" y="1440"/>
                      <a:pt x="7191" y="1419"/>
                      <a:pt x="7212" y="1393"/>
                    </a:cubicBezTo>
                    <a:cubicBezTo>
                      <a:pt x="7215" y="1393"/>
                      <a:pt x="7215" y="1393"/>
                      <a:pt x="7215" y="1393"/>
                    </a:cubicBezTo>
                    <a:cubicBezTo>
                      <a:pt x="7233" y="1370"/>
                      <a:pt x="7258" y="1341"/>
                      <a:pt x="7287" y="1319"/>
                    </a:cubicBezTo>
                    <a:cubicBezTo>
                      <a:pt x="7291" y="1316"/>
                      <a:pt x="7294" y="1313"/>
                      <a:pt x="7297" y="1310"/>
                    </a:cubicBezTo>
                    <a:cubicBezTo>
                      <a:pt x="7296" y="1310"/>
                      <a:pt x="7296" y="1310"/>
                      <a:pt x="7296" y="1310"/>
                    </a:cubicBezTo>
                    <a:cubicBezTo>
                      <a:pt x="7316" y="1293"/>
                      <a:pt x="7333" y="1274"/>
                      <a:pt x="7348" y="1256"/>
                    </a:cubicBezTo>
                    <a:cubicBezTo>
                      <a:pt x="7351" y="1256"/>
                      <a:pt x="7351" y="1256"/>
                      <a:pt x="7351" y="1256"/>
                    </a:cubicBezTo>
                    <a:cubicBezTo>
                      <a:pt x="7375" y="1227"/>
                      <a:pt x="7392" y="1200"/>
                      <a:pt x="7404" y="1186"/>
                    </a:cubicBezTo>
                    <a:cubicBezTo>
                      <a:pt x="7406" y="1183"/>
                      <a:pt x="7408" y="1181"/>
                      <a:pt x="7411" y="1179"/>
                    </a:cubicBezTo>
                    <a:cubicBezTo>
                      <a:pt x="7438" y="1163"/>
                      <a:pt x="7482" y="1156"/>
                      <a:pt x="7482" y="1132"/>
                    </a:cubicBezTo>
                    <a:cubicBezTo>
                      <a:pt x="7482" y="1128"/>
                      <a:pt x="7483" y="1123"/>
                      <a:pt x="7483" y="1118"/>
                    </a:cubicBezTo>
                    <a:cubicBezTo>
                      <a:pt x="7489" y="1118"/>
                      <a:pt x="7489" y="1118"/>
                      <a:pt x="7489" y="1118"/>
                    </a:cubicBezTo>
                    <a:cubicBezTo>
                      <a:pt x="7492" y="1093"/>
                      <a:pt x="7504" y="1064"/>
                      <a:pt x="7513" y="1036"/>
                    </a:cubicBezTo>
                    <a:cubicBezTo>
                      <a:pt x="7508" y="1036"/>
                      <a:pt x="7508" y="1036"/>
                      <a:pt x="7508" y="1036"/>
                    </a:cubicBezTo>
                    <a:cubicBezTo>
                      <a:pt x="7509" y="1035"/>
                      <a:pt x="7509" y="1033"/>
                      <a:pt x="7510" y="1032"/>
                    </a:cubicBezTo>
                    <a:cubicBezTo>
                      <a:pt x="7519" y="1004"/>
                      <a:pt x="7498" y="1005"/>
                      <a:pt x="7504" y="981"/>
                    </a:cubicBezTo>
                    <a:cubicBezTo>
                      <a:pt x="7509" y="981"/>
                      <a:pt x="7509" y="981"/>
                      <a:pt x="7509" y="981"/>
                    </a:cubicBezTo>
                    <a:cubicBezTo>
                      <a:pt x="7510" y="976"/>
                      <a:pt x="7512" y="970"/>
                      <a:pt x="7516" y="961"/>
                    </a:cubicBezTo>
                    <a:cubicBezTo>
                      <a:pt x="7529" y="937"/>
                      <a:pt x="7533" y="916"/>
                      <a:pt x="7555" y="902"/>
                    </a:cubicBezTo>
                    <a:cubicBezTo>
                      <a:pt x="7571" y="895"/>
                      <a:pt x="7595" y="890"/>
                      <a:pt x="7633" y="890"/>
                    </a:cubicBezTo>
                    <a:close/>
                    <a:moveTo>
                      <a:pt x="3007" y="1622"/>
                    </a:moveTo>
                    <a:cubicBezTo>
                      <a:pt x="2986" y="1633"/>
                      <a:pt x="2934" y="1641"/>
                      <a:pt x="2915" y="1618"/>
                    </a:cubicBezTo>
                    <a:cubicBezTo>
                      <a:pt x="2904" y="1605"/>
                      <a:pt x="2884" y="1607"/>
                      <a:pt x="2868" y="1619"/>
                    </a:cubicBezTo>
                    <a:cubicBezTo>
                      <a:pt x="2851" y="1628"/>
                      <a:pt x="2836" y="1648"/>
                      <a:pt x="2834" y="1672"/>
                    </a:cubicBezTo>
                    <a:cubicBezTo>
                      <a:pt x="2831" y="1718"/>
                      <a:pt x="2848" y="1685"/>
                      <a:pt x="2870" y="1702"/>
                    </a:cubicBezTo>
                    <a:cubicBezTo>
                      <a:pt x="2891" y="1718"/>
                      <a:pt x="2898" y="1743"/>
                      <a:pt x="2912" y="1768"/>
                    </a:cubicBezTo>
                    <a:cubicBezTo>
                      <a:pt x="2926" y="1793"/>
                      <a:pt x="2950" y="1785"/>
                      <a:pt x="2968" y="1806"/>
                    </a:cubicBezTo>
                    <a:cubicBezTo>
                      <a:pt x="2986" y="1826"/>
                      <a:pt x="2919" y="1851"/>
                      <a:pt x="2947" y="1876"/>
                    </a:cubicBezTo>
                    <a:cubicBezTo>
                      <a:pt x="2975" y="1901"/>
                      <a:pt x="2989" y="2001"/>
                      <a:pt x="2993" y="2026"/>
                    </a:cubicBezTo>
                    <a:cubicBezTo>
                      <a:pt x="2994" y="2031"/>
                      <a:pt x="2990" y="2036"/>
                      <a:pt x="2985" y="2040"/>
                    </a:cubicBezTo>
                    <a:cubicBezTo>
                      <a:pt x="2961" y="2052"/>
                      <a:pt x="2915" y="2058"/>
                      <a:pt x="2897" y="2055"/>
                    </a:cubicBezTo>
                    <a:cubicBezTo>
                      <a:pt x="2873" y="2051"/>
                      <a:pt x="2799" y="2022"/>
                      <a:pt x="2774" y="2013"/>
                    </a:cubicBezTo>
                    <a:cubicBezTo>
                      <a:pt x="2769" y="2012"/>
                      <a:pt x="2764" y="2005"/>
                      <a:pt x="2760" y="1997"/>
                    </a:cubicBezTo>
                    <a:cubicBezTo>
                      <a:pt x="2751" y="1997"/>
                      <a:pt x="2751" y="1997"/>
                      <a:pt x="2751" y="1997"/>
                    </a:cubicBezTo>
                    <a:cubicBezTo>
                      <a:pt x="2745" y="1981"/>
                      <a:pt x="2742" y="1959"/>
                      <a:pt x="2742" y="1942"/>
                    </a:cubicBezTo>
                    <a:cubicBezTo>
                      <a:pt x="2749" y="1942"/>
                      <a:pt x="2749" y="1942"/>
                      <a:pt x="2749" y="1942"/>
                    </a:cubicBezTo>
                    <a:cubicBezTo>
                      <a:pt x="2749" y="1928"/>
                      <a:pt x="2751" y="1916"/>
                      <a:pt x="2757" y="1910"/>
                    </a:cubicBezTo>
                    <a:cubicBezTo>
                      <a:pt x="2758" y="1910"/>
                      <a:pt x="2759" y="1909"/>
                      <a:pt x="2760" y="1910"/>
                    </a:cubicBezTo>
                    <a:cubicBezTo>
                      <a:pt x="2777" y="1912"/>
                      <a:pt x="2787" y="1909"/>
                      <a:pt x="2798" y="1901"/>
                    </a:cubicBezTo>
                    <a:cubicBezTo>
                      <a:pt x="2809" y="1894"/>
                      <a:pt x="2820" y="1881"/>
                      <a:pt x="2841" y="1860"/>
                    </a:cubicBezTo>
                    <a:cubicBezTo>
                      <a:pt x="2841" y="1859"/>
                      <a:pt x="2841" y="1859"/>
                      <a:pt x="2841" y="1859"/>
                    </a:cubicBezTo>
                    <a:cubicBezTo>
                      <a:pt x="2838" y="1859"/>
                      <a:pt x="2838" y="1859"/>
                      <a:pt x="2838" y="1859"/>
                    </a:cubicBezTo>
                    <a:cubicBezTo>
                      <a:pt x="2859" y="1829"/>
                      <a:pt x="2798" y="1813"/>
                      <a:pt x="2767" y="1804"/>
                    </a:cubicBezTo>
                    <a:cubicBezTo>
                      <a:pt x="2789" y="1804"/>
                      <a:pt x="2789" y="1804"/>
                      <a:pt x="2789" y="1804"/>
                    </a:cubicBezTo>
                    <a:cubicBezTo>
                      <a:pt x="2778" y="1801"/>
                      <a:pt x="2769" y="1799"/>
                      <a:pt x="2763" y="1797"/>
                    </a:cubicBezTo>
                    <a:cubicBezTo>
                      <a:pt x="2748" y="1792"/>
                      <a:pt x="2724" y="1756"/>
                      <a:pt x="2704" y="1722"/>
                    </a:cubicBezTo>
                    <a:cubicBezTo>
                      <a:pt x="2695" y="1722"/>
                      <a:pt x="2695" y="1722"/>
                      <a:pt x="2695" y="1722"/>
                    </a:cubicBezTo>
                    <a:cubicBezTo>
                      <a:pt x="2682" y="1702"/>
                      <a:pt x="2672" y="1683"/>
                      <a:pt x="2665" y="1672"/>
                    </a:cubicBezTo>
                    <a:cubicBezTo>
                      <a:pt x="2664" y="1671"/>
                      <a:pt x="2664" y="1669"/>
                      <a:pt x="2663" y="1667"/>
                    </a:cubicBezTo>
                    <a:cubicBezTo>
                      <a:pt x="2672" y="1667"/>
                      <a:pt x="2672" y="1667"/>
                      <a:pt x="2672" y="1667"/>
                    </a:cubicBezTo>
                    <a:cubicBezTo>
                      <a:pt x="2659" y="1645"/>
                      <a:pt x="2664" y="1613"/>
                      <a:pt x="2686" y="1585"/>
                    </a:cubicBezTo>
                    <a:cubicBezTo>
                      <a:pt x="2683" y="1585"/>
                      <a:pt x="2683" y="1585"/>
                      <a:pt x="2683" y="1585"/>
                    </a:cubicBezTo>
                    <a:cubicBezTo>
                      <a:pt x="2689" y="1578"/>
                      <a:pt x="2696" y="1571"/>
                      <a:pt x="2704" y="1564"/>
                    </a:cubicBezTo>
                    <a:cubicBezTo>
                      <a:pt x="2725" y="1548"/>
                      <a:pt x="2782" y="1585"/>
                      <a:pt x="2810" y="1564"/>
                    </a:cubicBezTo>
                    <a:cubicBezTo>
                      <a:pt x="2825" y="1553"/>
                      <a:pt x="2840" y="1540"/>
                      <a:pt x="2853" y="1530"/>
                    </a:cubicBezTo>
                    <a:cubicBezTo>
                      <a:pt x="2854" y="1530"/>
                      <a:pt x="2854" y="1530"/>
                      <a:pt x="2854" y="1530"/>
                    </a:cubicBezTo>
                    <a:cubicBezTo>
                      <a:pt x="2865" y="1521"/>
                      <a:pt x="2873" y="1515"/>
                      <a:pt x="2879" y="1510"/>
                    </a:cubicBezTo>
                    <a:cubicBezTo>
                      <a:pt x="2893" y="1504"/>
                      <a:pt x="2958" y="1524"/>
                      <a:pt x="2968" y="1548"/>
                    </a:cubicBezTo>
                    <a:cubicBezTo>
                      <a:pt x="2979" y="1572"/>
                      <a:pt x="3020" y="1610"/>
                      <a:pt x="3007" y="1622"/>
                    </a:cubicBezTo>
                    <a:close/>
                    <a:moveTo>
                      <a:pt x="1907" y="1804"/>
                    </a:moveTo>
                    <a:cubicBezTo>
                      <a:pt x="1913" y="1804"/>
                      <a:pt x="1913" y="1804"/>
                      <a:pt x="1913" y="1804"/>
                    </a:cubicBezTo>
                    <a:cubicBezTo>
                      <a:pt x="1915" y="1788"/>
                      <a:pt x="1914" y="1772"/>
                      <a:pt x="1904" y="1768"/>
                    </a:cubicBezTo>
                    <a:cubicBezTo>
                      <a:pt x="1891" y="1763"/>
                      <a:pt x="1897" y="1741"/>
                      <a:pt x="1909" y="1722"/>
                    </a:cubicBezTo>
                    <a:cubicBezTo>
                      <a:pt x="1905" y="1722"/>
                      <a:pt x="1905" y="1722"/>
                      <a:pt x="1905" y="1722"/>
                    </a:cubicBezTo>
                    <a:cubicBezTo>
                      <a:pt x="1911" y="1712"/>
                      <a:pt x="1919" y="1703"/>
                      <a:pt x="1926" y="1697"/>
                    </a:cubicBezTo>
                    <a:cubicBezTo>
                      <a:pt x="1934" y="1691"/>
                      <a:pt x="1943" y="1680"/>
                      <a:pt x="1952" y="1667"/>
                    </a:cubicBezTo>
                    <a:cubicBezTo>
                      <a:pt x="1956" y="1667"/>
                      <a:pt x="1956" y="1667"/>
                      <a:pt x="1956" y="1667"/>
                    </a:cubicBezTo>
                    <a:cubicBezTo>
                      <a:pt x="1971" y="1647"/>
                      <a:pt x="1986" y="1620"/>
                      <a:pt x="1999" y="1593"/>
                    </a:cubicBezTo>
                    <a:cubicBezTo>
                      <a:pt x="2001" y="1590"/>
                      <a:pt x="2003" y="1588"/>
                      <a:pt x="2004" y="1585"/>
                    </a:cubicBezTo>
                    <a:cubicBezTo>
                      <a:pt x="2000" y="1585"/>
                      <a:pt x="2000" y="1585"/>
                      <a:pt x="2000" y="1585"/>
                    </a:cubicBezTo>
                    <a:cubicBezTo>
                      <a:pt x="2020" y="1555"/>
                      <a:pt x="2044" y="1552"/>
                      <a:pt x="2060" y="1556"/>
                    </a:cubicBezTo>
                    <a:cubicBezTo>
                      <a:pt x="2077" y="1560"/>
                      <a:pt x="2116" y="1635"/>
                      <a:pt x="2127" y="1660"/>
                    </a:cubicBezTo>
                    <a:cubicBezTo>
                      <a:pt x="2134" y="1677"/>
                      <a:pt x="2152" y="1667"/>
                      <a:pt x="2168" y="1656"/>
                    </a:cubicBezTo>
                    <a:cubicBezTo>
                      <a:pt x="2178" y="1650"/>
                      <a:pt x="2187" y="1643"/>
                      <a:pt x="2193" y="1639"/>
                    </a:cubicBezTo>
                    <a:cubicBezTo>
                      <a:pt x="2207" y="1631"/>
                      <a:pt x="2228" y="1606"/>
                      <a:pt x="2232" y="1585"/>
                    </a:cubicBezTo>
                    <a:cubicBezTo>
                      <a:pt x="2232" y="1585"/>
                      <a:pt x="2232" y="1585"/>
                      <a:pt x="2232" y="1585"/>
                    </a:cubicBezTo>
                    <a:cubicBezTo>
                      <a:pt x="2227" y="1585"/>
                      <a:pt x="2227" y="1585"/>
                      <a:pt x="2227" y="1585"/>
                    </a:cubicBezTo>
                    <a:cubicBezTo>
                      <a:pt x="2234" y="1567"/>
                      <a:pt x="2263" y="1556"/>
                      <a:pt x="2296" y="1556"/>
                    </a:cubicBezTo>
                    <a:cubicBezTo>
                      <a:pt x="2321" y="1556"/>
                      <a:pt x="2312" y="1573"/>
                      <a:pt x="2295" y="1586"/>
                    </a:cubicBezTo>
                    <a:cubicBezTo>
                      <a:pt x="2290" y="1589"/>
                      <a:pt x="2286" y="1592"/>
                      <a:pt x="2281" y="1593"/>
                    </a:cubicBezTo>
                    <a:cubicBezTo>
                      <a:pt x="2277" y="1595"/>
                      <a:pt x="2274" y="1597"/>
                      <a:pt x="2272" y="1599"/>
                    </a:cubicBezTo>
                    <a:cubicBezTo>
                      <a:pt x="2252" y="1608"/>
                      <a:pt x="2266" y="1623"/>
                      <a:pt x="2306" y="1639"/>
                    </a:cubicBezTo>
                    <a:cubicBezTo>
                      <a:pt x="2348" y="1656"/>
                      <a:pt x="2387" y="1702"/>
                      <a:pt x="2433" y="1731"/>
                    </a:cubicBezTo>
                    <a:cubicBezTo>
                      <a:pt x="2479" y="1760"/>
                      <a:pt x="2486" y="1818"/>
                      <a:pt x="2458" y="1826"/>
                    </a:cubicBezTo>
                    <a:cubicBezTo>
                      <a:pt x="2429" y="1835"/>
                      <a:pt x="2345" y="1843"/>
                      <a:pt x="2313" y="1839"/>
                    </a:cubicBezTo>
                    <a:cubicBezTo>
                      <a:pt x="2292" y="1836"/>
                      <a:pt x="2268" y="1818"/>
                      <a:pt x="2240" y="1804"/>
                    </a:cubicBezTo>
                    <a:cubicBezTo>
                      <a:pt x="2255" y="1804"/>
                      <a:pt x="2255" y="1804"/>
                      <a:pt x="2255" y="1804"/>
                    </a:cubicBezTo>
                    <a:cubicBezTo>
                      <a:pt x="2239" y="1796"/>
                      <a:pt x="2222" y="1788"/>
                      <a:pt x="2204" y="1785"/>
                    </a:cubicBezTo>
                    <a:cubicBezTo>
                      <a:pt x="2166" y="1778"/>
                      <a:pt x="2123" y="1780"/>
                      <a:pt x="2098" y="1796"/>
                    </a:cubicBezTo>
                    <a:cubicBezTo>
                      <a:pt x="2089" y="1801"/>
                      <a:pt x="2082" y="1806"/>
                      <a:pt x="2077" y="1814"/>
                    </a:cubicBezTo>
                    <a:cubicBezTo>
                      <a:pt x="2060" y="1843"/>
                      <a:pt x="1996" y="1831"/>
                      <a:pt x="1968" y="1831"/>
                    </a:cubicBezTo>
                    <a:cubicBezTo>
                      <a:pt x="1940" y="1831"/>
                      <a:pt x="1905" y="1872"/>
                      <a:pt x="1898" y="1856"/>
                    </a:cubicBezTo>
                    <a:cubicBezTo>
                      <a:pt x="1898" y="1856"/>
                      <a:pt x="1906" y="1828"/>
                      <a:pt x="1907" y="1804"/>
                    </a:cubicBezTo>
                    <a:close/>
                    <a:moveTo>
                      <a:pt x="2074" y="3863"/>
                    </a:moveTo>
                    <a:cubicBezTo>
                      <a:pt x="2076" y="3853"/>
                      <a:pt x="2078" y="3844"/>
                      <a:pt x="2081" y="3840"/>
                    </a:cubicBezTo>
                    <a:cubicBezTo>
                      <a:pt x="2082" y="3837"/>
                      <a:pt x="2084" y="3835"/>
                      <a:pt x="2086" y="3833"/>
                    </a:cubicBezTo>
                    <a:cubicBezTo>
                      <a:pt x="2107" y="3822"/>
                      <a:pt x="2147" y="3821"/>
                      <a:pt x="2155" y="3835"/>
                    </a:cubicBezTo>
                    <a:cubicBezTo>
                      <a:pt x="2169" y="3862"/>
                      <a:pt x="2135" y="3938"/>
                      <a:pt x="2105" y="3962"/>
                    </a:cubicBezTo>
                    <a:cubicBezTo>
                      <a:pt x="2100" y="3964"/>
                      <a:pt x="2095" y="3965"/>
                      <a:pt x="2091" y="3964"/>
                    </a:cubicBezTo>
                    <a:cubicBezTo>
                      <a:pt x="2077" y="3961"/>
                      <a:pt x="2072" y="3941"/>
                      <a:pt x="2071" y="3918"/>
                    </a:cubicBezTo>
                    <a:cubicBezTo>
                      <a:pt x="2064" y="3918"/>
                      <a:pt x="2064" y="3918"/>
                      <a:pt x="2064" y="3918"/>
                    </a:cubicBezTo>
                    <a:cubicBezTo>
                      <a:pt x="2063" y="3899"/>
                      <a:pt x="2065" y="3878"/>
                      <a:pt x="2068" y="3863"/>
                    </a:cubicBezTo>
                    <a:lnTo>
                      <a:pt x="2074" y="3863"/>
                    </a:lnTo>
                    <a:close/>
                    <a:moveTo>
                      <a:pt x="2067" y="899"/>
                    </a:moveTo>
                    <a:cubicBezTo>
                      <a:pt x="2039" y="891"/>
                      <a:pt x="2011" y="871"/>
                      <a:pt x="2018" y="849"/>
                    </a:cubicBezTo>
                    <a:cubicBezTo>
                      <a:pt x="2018" y="847"/>
                      <a:pt x="2019" y="845"/>
                      <a:pt x="2020" y="844"/>
                    </a:cubicBezTo>
                    <a:cubicBezTo>
                      <a:pt x="2024" y="844"/>
                      <a:pt x="2024" y="844"/>
                      <a:pt x="2024" y="844"/>
                    </a:cubicBezTo>
                    <a:cubicBezTo>
                      <a:pt x="2027" y="837"/>
                      <a:pt x="2031" y="832"/>
                      <a:pt x="2035" y="828"/>
                    </a:cubicBezTo>
                    <a:cubicBezTo>
                      <a:pt x="2068" y="816"/>
                      <a:pt x="2130" y="867"/>
                      <a:pt x="2116" y="890"/>
                    </a:cubicBezTo>
                    <a:cubicBezTo>
                      <a:pt x="2114" y="894"/>
                      <a:pt x="2110" y="897"/>
                      <a:pt x="2106" y="899"/>
                    </a:cubicBezTo>
                    <a:lnTo>
                      <a:pt x="2067" y="899"/>
                    </a:ln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71" name="Freeform 23">
                <a:extLst>
                  <a:ext uri="{FF2B5EF4-FFF2-40B4-BE49-F238E27FC236}">
                    <a16:creationId xmlns:a16="http://schemas.microsoft.com/office/drawing/2014/main" id="{22F12F07-279E-4415-99FB-7C59F534E230}"/>
                  </a:ext>
                </a:extLst>
              </p:cNvPr>
              <p:cNvSpPr>
                <a:spLocks/>
              </p:cNvSpPr>
              <p:nvPr/>
            </p:nvSpPr>
            <p:spPr bwMode="auto">
              <a:xfrm>
                <a:off x="5718175" y="2051050"/>
                <a:ext cx="422275" cy="207963"/>
              </a:xfrm>
              <a:custGeom>
                <a:avLst/>
                <a:gdLst>
                  <a:gd name="T0" fmla="*/ 21 w 745"/>
                  <a:gd name="T1" fmla="*/ 296 h 367"/>
                  <a:gd name="T2" fmla="*/ 126 w 745"/>
                  <a:gd name="T3" fmla="*/ 334 h 367"/>
                  <a:gd name="T4" fmla="*/ 238 w 745"/>
                  <a:gd name="T5" fmla="*/ 345 h 367"/>
                  <a:gd name="T6" fmla="*/ 252 w 745"/>
                  <a:gd name="T7" fmla="*/ 334 h 367"/>
                  <a:gd name="T8" fmla="*/ 262 w 745"/>
                  <a:gd name="T9" fmla="*/ 301 h 367"/>
                  <a:gd name="T10" fmla="*/ 254 w 745"/>
                  <a:gd name="T11" fmla="*/ 301 h 367"/>
                  <a:gd name="T12" fmla="*/ 232 w 745"/>
                  <a:gd name="T13" fmla="*/ 267 h 367"/>
                  <a:gd name="T14" fmla="*/ 217 w 745"/>
                  <a:gd name="T15" fmla="*/ 246 h 367"/>
                  <a:gd name="T16" fmla="*/ 224 w 745"/>
                  <a:gd name="T17" fmla="*/ 246 h 367"/>
                  <a:gd name="T18" fmla="*/ 256 w 745"/>
                  <a:gd name="T19" fmla="*/ 197 h 367"/>
                  <a:gd name="T20" fmla="*/ 301 w 745"/>
                  <a:gd name="T21" fmla="*/ 167 h 367"/>
                  <a:gd name="T22" fmla="*/ 397 w 745"/>
                  <a:gd name="T23" fmla="*/ 126 h 367"/>
                  <a:gd name="T24" fmla="*/ 612 w 745"/>
                  <a:gd name="T25" fmla="*/ 126 h 367"/>
                  <a:gd name="T26" fmla="*/ 671 w 745"/>
                  <a:gd name="T27" fmla="*/ 109 h 367"/>
                  <a:gd name="T28" fmla="*/ 671 w 745"/>
                  <a:gd name="T29" fmla="*/ 109 h 367"/>
                  <a:gd name="T30" fmla="*/ 742 w 745"/>
                  <a:gd name="T31" fmla="*/ 39 h 367"/>
                  <a:gd name="T32" fmla="*/ 744 w 745"/>
                  <a:gd name="T33" fmla="*/ 26 h 367"/>
                  <a:gd name="T34" fmla="*/ 735 w 745"/>
                  <a:gd name="T35" fmla="*/ 26 h 367"/>
                  <a:gd name="T36" fmla="*/ 658 w 745"/>
                  <a:gd name="T37" fmla="*/ 26 h 367"/>
                  <a:gd name="T38" fmla="*/ 653 w 745"/>
                  <a:gd name="T39" fmla="*/ 31 h 367"/>
                  <a:gd name="T40" fmla="*/ 520 w 745"/>
                  <a:gd name="T41" fmla="*/ 39 h 367"/>
                  <a:gd name="T42" fmla="*/ 295 w 745"/>
                  <a:gd name="T43" fmla="*/ 72 h 367"/>
                  <a:gd name="T44" fmla="*/ 270 w 745"/>
                  <a:gd name="T45" fmla="*/ 82 h 367"/>
                  <a:gd name="T46" fmla="*/ 190 w 745"/>
                  <a:gd name="T47" fmla="*/ 151 h 367"/>
                  <a:gd name="T48" fmla="*/ 165 w 745"/>
                  <a:gd name="T49" fmla="*/ 164 h 367"/>
                  <a:gd name="T50" fmla="*/ 164 w 745"/>
                  <a:gd name="T51" fmla="*/ 164 h 367"/>
                  <a:gd name="T52" fmla="*/ 55 w 745"/>
                  <a:gd name="T53" fmla="*/ 222 h 367"/>
                  <a:gd name="T54" fmla="*/ 52 w 745"/>
                  <a:gd name="T55" fmla="*/ 224 h 367"/>
                  <a:gd name="T56" fmla="*/ 49 w 745"/>
                  <a:gd name="T57" fmla="*/ 226 h 367"/>
                  <a:gd name="T58" fmla="*/ 21 w 745"/>
                  <a:gd name="T59" fmla="*/ 296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45" h="367">
                    <a:moveTo>
                      <a:pt x="21" y="296"/>
                    </a:moveTo>
                    <a:cubicBezTo>
                      <a:pt x="42" y="305"/>
                      <a:pt x="87" y="309"/>
                      <a:pt x="126" y="334"/>
                    </a:cubicBezTo>
                    <a:cubicBezTo>
                      <a:pt x="161" y="357"/>
                      <a:pt x="210" y="367"/>
                      <a:pt x="238" y="345"/>
                    </a:cubicBezTo>
                    <a:cubicBezTo>
                      <a:pt x="243" y="342"/>
                      <a:pt x="248" y="339"/>
                      <a:pt x="252" y="334"/>
                    </a:cubicBezTo>
                    <a:cubicBezTo>
                      <a:pt x="261" y="324"/>
                      <a:pt x="263" y="312"/>
                      <a:pt x="262" y="301"/>
                    </a:cubicBezTo>
                    <a:cubicBezTo>
                      <a:pt x="254" y="301"/>
                      <a:pt x="254" y="301"/>
                      <a:pt x="254" y="301"/>
                    </a:cubicBezTo>
                    <a:cubicBezTo>
                      <a:pt x="252" y="284"/>
                      <a:pt x="242" y="270"/>
                      <a:pt x="232" y="267"/>
                    </a:cubicBezTo>
                    <a:cubicBezTo>
                      <a:pt x="224" y="265"/>
                      <a:pt x="217" y="257"/>
                      <a:pt x="217" y="246"/>
                    </a:cubicBezTo>
                    <a:cubicBezTo>
                      <a:pt x="224" y="246"/>
                      <a:pt x="224" y="246"/>
                      <a:pt x="224" y="246"/>
                    </a:cubicBezTo>
                    <a:cubicBezTo>
                      <a:pt x="222" y="233"/>
                      <a:pt x="229" y="214"/>
                      <a:pt x="256" y="197"/>
                    </a:cubicBezTo>
                    <a:cubicBezTo>
                      <a:pt x="271" y="187"/>
                      <a:pt x="286" y="177"/>
                      <a:pt x="301" y="167"/>
                    </a:cubicBezTo>
                    <a:cubicBezTo>
                      <a:pt x="332" y="148"/>
                      <a:pt x="364" y="131"/>
                      <a:pt x="397" y="126"/>
                    </a:cubicBezTo>
                    <a:cubicBezTo>
                      <a:pt x="450" y="118"/>
                      <a:pt x="570" y="113"/>
                      <a:pt x="612" y="126"/>
                    </a:cubicBezTo>
                    <a:cubicBezTo>
                      <a:pt x="630" y="131"/>
                      <a:pt x="651" y="122"/>
                      <a:pt x="671" y="109"/>
                    </a:cubicBezTo>
                    <a:cubicBezTo>
                      <a:pt x="671" y="109"/>
                      <a:pt x="671" y="109"/>
                      <a:pt x="671" y="109"/>
                    </a:cubicBezTo>
                    <a:cubicBezTo>
                      <a:pt x="702" y="90"/>
                      <a:pt x="731" y="57"/>
                      <a:pt x="742" y="39"/>
                    </a:cubicBezTo>
                    <a:cubicBezTo>
                      <a:pt x="745" y="34"/>
                      <a:pt x="745" y="30"/>
                      <a:pt x="744" y="26"/>
                    </a:cubicBezTo>
                    <a:cubicBezTo>
                      <a:pt x="735" y="26"/>
                      <a:pt x="735" y="26"/>
                      <a:pt x="735" y="26"/>
                    </a:cubicBezTo>
                    <a:cubicBezTo>
                      <a:pt x="724" y="8"/>
                      <a:pt x="675" y="0"/>
                      <a:pt x="658" y="26"/>
                    </a:cubicBezTo>
                    <a:cubicBezTo>
                      <a:pt x="657" y="28"/>
                      <a:pt x="654" y="29"/>
                      <a:pt x="653" y="31"/>
                    </a:cubicBezTo>
                    <a:cubicBezTo>
                      <a:pt x="619" y="52"/>
                      <a:pt x="539" y="46"/>
                      <a:pt x="520" y="39"/>
                    </a:cubicBezTo>
                    <a:cubicBezTo>
                      <a:pt x="499" y="30"/>
                      <a:pt x="330" y="72"/>
                      <a:pt x="295" y="72"/>
                    </a:cubicBezTo>
                    <a:cubicBezTo>
                      <a:pt x="285" y="72"/>
                      <a:pt x="277" y="76"/>
                      <a:pt x="270" y="82"/>
                    </a:cubicBezTo>
                    <a:cubicBezTo>
                      <a:pt x="246" y="95"/>
                      <a:pt x="229" y="131"/>
                      <a:pt x="190" y="151"/>
                    </a:cubicBezTo>
                    <a:cubicBezTo>
                      <a:pt x="182" y="155"/>
                      <a:pt x="174" y="159"/>
                      <a:pt x="165" y="164"/>
                    </a:cubicBezTo>
                    <a:cubicBezTo>
                      <a:pt x="164" y="164"/>
                      <a:pt x="164" y="164"/>
                      <a:pt x="164" y="164"/>
                    </a:cubicBezTo>
                    <a:cubicBezTo>
                      <a:pt x="121" y="186"/>
                      <a:pt x="75" y="212"/>
                      <a:pt x="55" y="222"/>
                    </a:cubicBezTo>
                    <a:cubicBezTo>
                      <a:pt x="54" y="222"/>
                      <a:pt x="53" y="223"/>
                      <a:pt x="52" y="224"/>
                    </a:cubicBezTo>
                    <a:cubicBezTo>
                      <a:pt x="51" y="225"/>
                      <a:pt x="50" y="225"/>
                      <a:pt x="49" y="226"/>
                    </a:cubicBezTo>
                    <a:cubicBezTo>
                      <a:pt x="24" y="238"/>
                      <a:pt x="0" y="288"/>
                      <a:pt x="21" y="296"/>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72" name="Freeform 24">
                <a:extLst>
                  <a:ext uri="{FF2B5EF4-FFF2-40B4-BE49-F238E27FC236}">
                    <a16:creationId xmlns:a16="http://schemas.microsoft.com/office/drawing/2014/main" id="{0C46DE25-9DF6-4C00-BEB4-D6C7F6A24965}"/>
                  </a:ext>
                </a:extLst>
              </p:cNvPr>
              <p:cNvSpPr>
                <a:spLocks/>
              </p:cNvSpPr>
              <p:nvPr/>
            </p:nvSpPr>
            <p:spPr bwMode="auto">
              <a:xfrm>
                <a:off x="7559675" y="3038475"/>
                <a:ext cx="306387" cy="296863"/>
              </a:xfrm>
              <a:custGeom>
                <a:avLst/>
                <a:gdLst>
                  <a:gd name="T0" fmla="*/ 376 w 539"/>
                  <a:gd name="T1" fmla="*/ 247 h 523"/>
                  <a:gd name="T2" fmla="*/ 374 w 539"/>
                  <a:gd name="T3" fmla="*/ 248 h 523"/>
                  <a:gd name="T4" fmla="*/ 290 w 539"/>
                  <a:gd name="T5" fmla="*/ 286 h 523"/>
                  <a:gd name="T6" fmla="*/ 258 w 539"/>
                  <a:gd name="T7" fmla="*/ 311 h 523"/>
                  <a:gd name="T8" fmla="*/ 121 w 539"/>
                  <a:gd name="T9" fmla="*/ 311 h 523"/>
                  <a:gd name="T10" fmla="*/ 61 w 539"/>
                  <a:gd name="T11" fmla="*/ 373 h 523"/>
                  <a:gd name="T12" fmla="*/ 18 w 539"/>
                  <a:gd name="T13" fmla="*/ 390 h 523"/>
                  <a:gd name="T14" fmla="*/ 4 w 539"/>
                  <a:gd name="T15" fmla="*/ 427 h 523"/>
                  <a:gd name="T16" fmla="*/ 61 w 539"/>
                  <a:gd name="T17" fmla="*/ 523 h 523"/>
                  <a:gd name="T18" fmla="*/ 89 w 539"/>
                  <a:gd name="T19" fmla="*/ 512 h 523"/>
                  <a:gd name="T20" fmla="*/ 112 w 539"/>
                  <a:gd name="T21" fmla="*/ 485 h 523"/>
                  <a:gd name="T22" fmla="*/ 107 w 539"/>
                  <a:gd name="T23" fmla="*/ 485 h 523"/>
                  <a:gd name="T24" fmla="*/ 110 w 539"/>
                  <a:gd name="T25" fmla="*/ 460 h 523"/>
                  <a:gd name="T26" fmla="*/ 184 w 539"/>
                  <a:gd name="T27" fmla="*/ 456 h 523"/>
                  <a:gd name="T28" fmla="*/ 216 w 539"/>
                  <a:gd name="T29" fmla="*/ 430 h 523"/>
                  <a:gd name="T30" fmla="*/ 220 w 539"/>
                  <a:gd name="T31" fmla="*/ 430 h 523"/>
                  <a:gd name="T32" fmla="*/ 237 w 539"/>
                  <a:gd name="T33" fmla="*/ 394 h 523"/>
                  <a:gd name="T34" fmla="*/ 262 w 539"/>
                  <a:gd name="T35" fmla="*/ 419 h 523"/>
                  <a:gd name="T36" fmla="*/ 303 w 539"/>
                  <a:gd name="T37" fmla="*/ 413 h 523"/>
                  <a:gd name="T38" fmla="*/ 324 w 539"/>
                  <a:gd name="T39" fmla="*/ 381 h 523"/>
                  <a:gd name="T40" fmla="*/ 328 w 539"/>
                  <a:gd name="T41" fmla="*/ 376 h 523"/>
                  <a:gd name="T42" fmla="*/ 409 w 539"/>
                  <a:gd name="T43" fmla="*/ 340 h 523"/>
                  <a:gd name="T44" fmla="*/ 482 w 539"/>
                  <a:gd name="T45" fmla="*/ 293 h 523"/>
                  <a:gd name="T46" fmla="*/ 485 w 539"/>
                  <a:gd name="T47" fmla="*/ 293 h 523"/>
                  <a:gd name="T48" fmla="*/ 490 w 539"/>
                  <a:gd name="T49" fmla="*/ 286 h 523"/>
                  <a:gd name="T50" fmla="*/ 494 w 539"/>
                  <a:gd name="T51" fmla="*/ 211 h 523"/>
                  <a:gd name="T52" fmla="*/ 488 w 539"/>
                  <a:gd name="T53" fmla="*/ 211 h 523"/>
                  <a:gd name="T54" fmla="*/ 501 w 539"/>
                  <a:gd name="T55" fmla="*/ 169 h 523"/>
                  <a:gd name="T56" fmla="*/ 524 w 539"/>
                  <a:gd name="T57" fmla="*/ 156 h 523"/>
                  <a:gd name="T58" fmla="*/ 527 w 539"/>
                  <a:gd name="T59" fmla="*/ 156 h 523"/>
                  <a:gd name="T60" fmla="*/ 522 w 539"/>
                  <a:gd name="T61" fmla="*/ 99 h 523"/>
                  <a:gd name="T62" fmla="*/ 511 w 539"/>
                  <a:gd name="T63" fmla="*/ 73 h 523"/>
                  <a:gd name="T64" fmla="*/ 503 w 539"/>
                  <a:gd name="T65" fmla="*/ 73 h 523"/>
                  <a:gd name="T66" fmla="*/ 481 w 539"/>
                  <a:gd name="T67" fmla="*/ 18 h 523"/>
                  <a:gd name="T68" fmla="*/ 490 w 539"/>
                  <a:gd name="T69" fmla="*/ 18 h 523"/>
                  <a:gd name="T70" fmla="*/ 458 w 539"/>
                  <a:gd name="T71" fmla="*/ 11 h 523"/>
                  <a:gd name="T72" fmla="*/ 457 w 539"/>
                  <a:gd name="T73" fmla="*/ 13 h 523"/>
                  <a:gd name="T74" fmla="*/ 452 w 539"/>
                  <a:gd name="T75" fmla="*/ 15 h 523"/>
                  <a:gd name="T76" fmla="*/ 420 w 539"/>
                  <a:gd name="T77" fmla="*/ 157 h 523"/>
                  <a:gd name="T78" fmla="*/ 376 w 539"/>
                  <a:gd name="T79" fmla="*/ 247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9" h="523">
                    <a:moveTo>
                      <a:pt x="376" y="247"/>
                    </a:moveTo>
                    <a:cubicBezTo>
                      <a:pt x="375" y="248"/>
                      <a:pt x="374" y="248"/>
                      <a:pt x="374" y="248"/>
                    </a:cubicBezTo>
                    <a:cubicBezTo>
                      <a:pt x="363" y="248"/>
                      <a:pt x="320" y="267"/>
                      <a:pt x="290" y="286"/>
                    </a:cubicBezTo>
                    <a:cubicBezTo>
                      <a:pt x="276" y="295"/>
                      <a:pt x="265" y="303"/>
                      <a:pt x="258" y="311"/>
                    </a:cubicBezTo>
                    <a:cubicBezTo>
                      <a:pt x="237" y="336"/>
                      <a:pt x="135" y="290"/>
                      <a:pt x="121" y="311"/>
                    </a:cubicBezTo>
                    <a:cubicBezTo>
                      <a:pt x="107" y="332"/>
                      <a:pt x="79" y="356"/>
                      <a:pt x="61" y="373"/>
                    </a:cubicBezTo>
                    <a:cubicBezTo>
                      <a:pt x="48" y="379"/>
                      <a:pt x="29" y="380"/>
                      <a:pt x="18" y="390"/>
                    </a:cubicBezTo>
                    <a:cubicBezTo>
                      <a:pt x="7" y="395"/>
                      <a:pt x="0" y="405"/>
                      <a:pt x="4" y="427"/>
                    </a:cubicBezTo>
                    <a:cubicBezTo>
                      <a:pt x="15" y="477"/>
                      <a:pt x="40" y="523"/>
                      <a:pt x="61" y="523"/>
                    </a:cubicBezTo>
                    <a:cubicBezTo>
                      <a:pt x="70" y="523"/>
                      <a:pt x="80" y="520"/>
                      <a:pt x="89" y="512"/>
                    </a:cubicBezTo>
                    <a:cubicBezTo>
                      <a:pt x="98" y="507"/>
                      <a:pt x="107" y="499"/>
                      <a:pt x="112" y="485"/>
                    </a:cubicBezTo>
                    <a:cubicBezTo>
                      <a:pt x="107" y="485"/>
                      <a:pt x="107" y="485"/>
                      <a:pt x="107" y="485"/>
                    </a:cubicBezTo>
                    <a:cubicBezTo>
                      <a:pt x="109" y="478"/>
                      <a:pt x="110" y="470"/>
                      <a:pt x="110" y="460"/>
                    </a:cubicBezTo>
                    <a:cubicBezTo>
                      <a:pt x="110" y="415"/>
                      <a:pt x="159" y="460"/>
                      <a:pt x="184" y="456"/>
                    </a:cubicBezTo>
                    <a:cubicBezTo>
                      <a:pt x="198" y="454"/>
                      <a:pt x="208" y="444"/>
                      <a:pt x="216" y="430"/>
                    </a:cubicBezTo>
                    <a:cubicBezTo>
                      <a:pt x="220" y="430"/>
                      <a:pt x="220" y="430"/>
                      <a:pt x="220" y="430"/>
                    </a:cubicBezTo>
                    <a:cubicBezTo>
                      <a:pt x="227" y="420"/>
                      <a:pt x="232" y="408"/>
                      <a:pt x="237" y="394"/>
                    </a:cubicBezTo>
                    <a:cubicBezTo>
                      <a:pt x="239" y="403"/>
                      <a:pt x="245" y="414"/>
                      <a:pt x="262" y="419"/>
                    </a:cubicBezTo>
                    <a:cubicBezTo>
                      <a:pt x="281" y="425"/>
                      <a:pt x="294" y="421"/>
                      <a:pt x="303" y="413"/>
                    </a:cubicBezTo>
                    <a:cubicBezTo>
                      <a:pt x="318" y="406"/>
                      <a:pt x="324" y="389"/>
                      <a:pt x="324" y="381"/>
                    </a:cubicBezTo>
                    <a:cubicBezTo>
                      <a:pt x="324" y="380"/>
                      <a:pt x="326" y="378"/>
                      <a:pt x="328" y="376"/>
                    </a:cubicBezTo>
                    <a:cubicBezTo>
                      <a:pt x="350" y="364"/>
                      <a:pt x="398" y="350"/>
                      <a:pt x="409" y="340"/>
                    </a:cubicBezTo>
                    <a:cubicBezTo>
                      <a:pt x="423" y="328"/>
                      <a:pt x="473" y="309"/>
                      <a:pt x="482" y="293"/>
                    </a:cubicBezTo>
                    <a:cubicBezTo>
                      <a:pt x="485" y="293"/>
                      <a:pt x="485" y="293"/>
                      <a:pt x="485" y="293"/>
                    </a:cubicBezTo>
                    <a:cubicBezTo>
                      <a:pt x="488" y="290"/>
                      <a:pt x="490" y="288"/>
                      <a:pt x="490" y="286"/>
                    </a:cubicBezTo>
                    <a:cubicBezTo>
                      <a:pt x="492" y="276"/>
                      <a:pt x="492" y="241"/>
                      <a:pt x="494" y="211"/>
                    </a:cubicBezTo>
                    <a:cubicBezTo>
                      <a:pt x="488" y="211"/>
                      <a:pt x="488" y="211"/>
                      <a:pt x="488" y="211"/>
                    </a:cubicBezTo>
                    <a:cubicBezTo>
                      <a:pt x="490" y="190"/>
                      <a:pt x="494" y="173"/>
                      <a:pt x="501" y="169"/>
                    </a:cubicBezTo>
                    <a:cubicBezTo>
                      <a:pt x="509" y="165"/>
                      <a:pt x="519" y="163"/>
                      <a:pt x="524" y="156"/>
                    </a:cubicBezTo>
                    <a:cubicBezTo>
                      <a:pt x="527" y="156"/>
                      <a:pt x="527" y="156"/>
                      <a:pt x="527" y="156"/>
                    </a:cubicBezTo>
                    <a:cubicBezTo>
                      <a:pt x="536" y="149"/>
                      <a:pt x="539" y="135"/>
                      <a:pt x="522" y="99"/>
                    </a:cubicBezTo>
                    <a:cubicBezTo>
                      <a:pt x="517" y="90"/>
                      <a:pt x="514" y="82"/>
                      <a:pt x="511" y="73"/>
                    </a:cubicBezTo>
                    <a:cubicBezTo>
                      <a:pt x="503" y="73"/>
                      <a:pt x="503" y="73"/>
                      <a:pt x="503" y="73"/>
                    </a:cubicBezTo>
                    <a:cubicBezTo>
                      <a:pt x="494" y="50"/>
                      <a:pt x="488" y="30"/>
                      <a:pt x="481" y="18"/>
                    </a:cubicBezTo>
                    <a:cubicBezTo>
                      <a:pt x="490" y="18"/>
                      <a:pt x="490" y="18"/>
                      <a:pt x="490" y="18"/>
                    </a:cubicBezTo>
                    <a:cubicBezTo>
                      <a:pt x="482" y="5"/>
                      <a:pt x="474" y="0"/>
                      <a:pt x="458" y="11"/>
                    </a:cubicBezTo>
                    <a:cubicBezTo>
                      <a:pt x="458" y="12"/>
                      <a:pt x="457" y="12"/>
                      <a:pt x="457" y="13"/>
                    </a:cubicBezTo>
                    <a:cubicBezTo>
                      <a:pt x="455" y="14"/>
                      <a:pt x="454" y="14"/>
                      <a:pt x="452" y="15"/>
                    </a:cubicBezTo>
                    <a:cubicBezTo>
                      <a:pt x="426" y="34"/>
                      <a:pt x="441" y="107"/>
                      <a:pt x="420" y="157"/>
                    </a:cubicBezTo>
                    <a:cubicBezTo>
                      <a:pt x="403" y="197"/>
                      <a:pt x="388" y="235"/>
                      <a:pt x="376" y="247"/>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73" name="Freeform 25">
                <a:extLst>
                  <a:ext uri="{FF2B5EF4-FFF2-40B4-BE49-F238E27FC236}">
                    <a16:creationId xmlns:a16="http://schemas.microsoft.com/office/drawing/2014/main" id="{2E4DCCA0-9538-40A1-AF39-A31AED5063DE}"/>
                  </a:ext>
                </a:extLst>
              </p:cNvPr>
              <p:cNvSpPr>
                <a:spLocks/>
              </p:cNvSpPr>
              <p:nvPr/>
            </p:nvSpPr>
            <p:spPr bwMode="auto">
              <a:xfrm>
                <a:off x="6992938" y="4365625"/>
                <a:ext cx="228600" cy="92075"/>
              </a:xfrm>
              <a:custGeom>
                <a:avLst/>
                <a:gdLst>
                  <a:gd name="T0" fmla="*/ 389 w 402"/>
                  <a:gd name="T1" fmla="*/ 146 h 162"/>
                  <a:gd name="T2" fmla="*/ 398 w 402"/>
                  <a:gd name="T3" fmla="*/ 138 h 162"/>
                  <a:gd name="T4" fmla="*/ 342 w 402"/>
                  <a:gd name="T5" fmla="*/ 75 h 162"/>
                  <a:gd name="T6" fmla="*/ 314 w 402"/>
                  <a:gd name="T7" fmla="*/ 70 h 162"/>
                  <a:gd name="T8" fmla="*/ 289 w 402"/>
                  <a:gd name="T9" fmla="*/ 70 h 162"/>
                  <a:gd name="T10" fmla="*/ 230 w 402"/>
                  <a:gd name="T11" fmla="*/ 55 h 162"/>
                  <a:gd name="T12" fmla="*/ 191 w 402"/>
                  <a:gd name="T13" fmla="*/ 74 h 162"/>
                  <a:gd name="T14" fmla="*/ 189 w 402"/>
                  <a:gd name="T15" fmla="*/ 70 h 162"/>
                  <a:gd name="T16" fmla="*/ 177 w 402"/>
                  <a:gd name="T17" fmla="*/ 70 h 162"/>
                  <a:gd name="T18" fmla="*/ 173 w 402"/>
                  <a:gd name="T19" fmla="*/ 67 h 162"/>
                  <a:gd name="T20" fmla="*/ 74 w 402"/>
                  <a:gd name="T21" fmla="*/ 34 h 162"/>
                  <a:gd name="T22" fmla="*/ 63 w 402"/>
                  <a:gd name="T23" fmla="*/ 15 h 162"/>
                  <a:gd name="T24" fmla="*/ 73 w 402"/>
                  <a:gd name="T25" fmla="*/ 15 h 162"/>
                  <a:gd name="T26" fmla="*/ 40 w 402"/>
                  <a:gd name="T27" fmla="*/ 8 h 162"/>
                  <a:gd name="T28" fmla="*/ 25 w 402"/>
                  <a:gd name="T29" fmla="*/ 21 h 162"/>
                  <a:gd name="T30" fmla="*/ 43 w 402"/>
                  <a:gd name="T31" fmla="*/ 96 h 162"/>
                  <a:gd name="T32" fmla="*/ 127 w 402"/>
                  <a:gd name="T33" fmla="*/ 109 h 162"/>
                  <a:gd name="T34" fmla="*/ 182 w 402"/>
                  <a:gd name="T35" fmla="*/ 92 h 162"/>
                  <a:gd name="T36" fmla="*/ 186 w 402"/>
                  <a:gd name="T37" fmla="*/ 90 h 162"/>
                  <a:gd name="T38" fmla="*/ 194 w 402"/>
                  <a:gd name="T39" fmla="*/ 104 h 162"/>
                  <a:gd name="T40" fmla="*/ 282 w 402"/>
                  <a:gd name="T41" fmla="*/ 142 h 162"/>
                  <a:gd name="T42" fmla="*/ 389 w 402"/>
                  <a:gd name="T43" fmla="*/ 14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2" h="162">
                    <a:moveTo>
                      <a:pt x="389" y="146"/>
                    </a:moveTo>
                    <a:cubicBezTo>
                      <a:pt x="394" y="145"/>
                      <a:pt x="397" y="143"/>
                      <a:pt x="398" y="138"/>
                    </a:cubicBezTo>
                    <a:cubicBezTo>
                      <a:pt x="402" y="113"/>
                      <a:pt x="359" y="75"/>
                      <a:pt x="342" y="75"/>
                    </a:cubicBezTo>
                    <a:cubicBezTo>
                      <a:pt x="337" y="75"/>
                      <a:pt x="326" y="73"/>
                      <a:pt x="314" y="70"/>
                    </a:cubicBezTo>
                    <a:cubicBezTo>
                      <a:pt x="289" y="70"/>
                      <a:pt x="289" y="70"/>
                      <a:pt x="289" y="70"/>
                    </a:cubicBezTo>
                    <a:cubicBezTo>
                      <a:pt x="260" y="63"/>
                      <a:pt x="230" y="55"/>
                      <a:pt x="230" y="55"/>
                    </a:cubicBezTo>
                    <a:cubicBezTo>
                      <a:pt x="217" y="61"/>
                      <a:pt x="200" y="66"/>
                      <a:pt x="191" y="74"/>
                    </a:cubicBezTo>
                    <a:cubicBezTo>
                      <a:pt x="191" y="73"/>
                      <a:pt x="190" y="72"/>
                      <a:pt x="189" y="70"/>
                    </a:cubicBezTo>
                    <a:cubicBezTo>
                      <a:pt x="177" y="70"/>
                      <a:pt x="177" y="70"/>
                      <a:pt x="177" y="70"/>
                    </a:cubicBezTo>
                    <a:cubicBezTo>
                      <a:pt x="176" y="69"/>
                      <a:pt x="175" y="68"/>
                      <a:pt x="173" y="67"/>
                    </a:cubicBezTo>
                    <a:cubicBezTo>
                      <a:pt x="134" y="42"/>
                      <a:pt x="89" y="67"/>
                      <a:pt x="74" y="34"/>
                    </a:cubicBezTo>
                    <a:cubicBezTo>
                      <a:pt x="71" y="26"/>
                      <a:pt x="67" y="20"/>
                      <a:pt x="63" y="15"/>
                    </a:cubicBezTo>
                    <a:cubicBezTo>
                      <a:pt x="73" y="15"/>
                      <a:pt x="73" y="15"/>
                      <a:pt x="73" y="15"/>
                    </a:cubicBezTo>
                    <a:cubicBezTo>
                      <a:pt x="63" y="1"/>
                      <a:pt x="51" y="0"/>
                      <a:pt x="40" y="8"/>
                    </a:cubicBezTo>
                    <a:cubicBezTo>
                      <a:pt x="35" y="10"/>
                      <a:pt x="30" y="15"/>
                      <a:pt x="25" y="21"/>
                    </a:cubicBezTo>
                    <a:cubicBezTo>
                      <a:pt x="0" y="59"/>
                      <a:pt x="32" y="88"/>
                      <a:pt x="43" y="96"/>
                    </a:cubicBezTo>
                    <a:cubicBezTo>
                      <a:pt x="53" y="104"/>
                      <a:pt x="92" y="113"/>
                      <a:pt x="127" y="109"/>
                    </a:cubicBezTo>
                    <a:cubicBezTo>
                      <a:pt x="148" y="106"/>
                      <a:pt x="172" y="101"/>
                      <a:pt x="182" y="92"/>
                    </a:cubicBezTo>
                    <a:cubicBezTo>
                      <a:pt x="183" y="92"/>
                      <a:pt x="184" y="91"/>
                      <a:pt x="186" y="90"/>
                    </a:cubicBezTo>
                    <a:cubicBezTo>
                      <a:pt x="187" y="94"/>
                      <a:pt x="189" y="99"/>
                      <a:pt x="194" y="104"/>
                    </a:cubicBezTo>
                    <a:cubicBezTo>
                      <a:pt x="222" y="134"/>
                      <a:pt x="240" y="146"/>
                      <a:pt x="282" y="142"/>
                    </a:cubicBezTo>
                    <a:cubicBezTo>
                      <a:pt x="321" y="138"/>
                      <a:pt x="377" y="162"/>
                      <a:pt x="389" y="146"/>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74" name="Freeform 26">
                <a:extLst>
                  <a:ext uri="{FF2B5EF4-FFF2-40B4-BE49-F238E27FC236}">
                    <a16:creationId xmlns:a16="http://schemas.microsoft.com/office/drawing/2014/main" id="{AA3F45CF-F0BE-4581-B91A-318048A976E6}"/>
                  </a:ext>
                </a:extLst>
              </p:cNvPr>
              <p:cNvSpPr>
                <a:spLocks/>
              </p:cNvSpPr>
              <p:nvPr/>
            </p:nvSpPr>
            <p:spPr bwMode="auto">
              <a:xfrm>
                <a:off x="7316788" y="4456113"/>
                <a:ext cx="38100" cy="44450"/>
              </a:xfrm>
              <a:custGeom>
                <a:avLst/>
                <a:gdLst>
                  <a:gd name="T0" fmla="*/ 7 w 67"/>
                  <a:gd name="T1" fmla="*/ 33 h 79"/>
                  <a:gd name="T2" fmla="*/ 55 w 67"/>
                  <a:gd name="T3" fmla="*/ 62 h 79"/>
                  <a:gd name="T4" fmla="*/ 67 w 67"/>
                  <a:gd name="T5" fmla="*/ 49 h 79"/>
                  <a:gd name="T6" fmla="*/ 62 w 67"/>
                  <a:gd name="T7" fmla="*/ 49 h 79"/>
                  <a:gd name="T8" fmla="*/ 63 w 67"/>
                  <a:gd name="T9" fmla="*/ 45 h 79"/>
                  <a:gd name="T10" fmla="*/ 7 w 67"/>
                  <a:gd name="T11" fmla="*/ 33 h 79"/>
                </a:gdLst>
                <a:ahLst/>
                <a:cxnLst>
                  <a:cxn ang="0">
                    <a:pos x="T0" y="T1"/>
                  </a:cxn>
                  <a:cxn ang="0">
                    <a:pos x="T2" y="T3"/>
                  </a:cxn>
                  <a:cxn ang="0">
                    <a:pos x="T4" y="T5"/>
                  </a:cxn>
                  <a:cxn ang="0">
                    <a:pos x="T6" y="T7"/>
                  </a:cxn>
                  <a:cxn ang="0">
                    <a:pos x="T8" y="T9"/>
                  </a:cxn>
                  <a:cxn ang="0">
                    <a:pos x="T10" y="T11"/>
                  </a:cxn>
                </a:cxnLst>
                <a:rect l="0" t="0" r="r" b="b"/>
                <a:pathLst>
                  <a:path w="67" h="79">
                    <a:moveTo>
                      <a:pt x="7" y="33"/>
                    </a:moveTo>
                    <a:cubicBezTo>
                      <a:pt x="0" y="63"/>
                      <a:pt x="38" y="79"/>
                      <a:pt x="55" y="62"/>
                    </a:cubicBezTo>
                    <a:cubicBezTo>
                      <a:pt x="60" y="60"/>
                      <a:pt x="65" y="56"/>
                      <a:pt x="67" y="49"/>
                    </a:cubicBezTo>
                    <a:cubicBezTo>
                      <a:pt x="62" y="49"/>
                      <a:pt x="62" y="49"/>
                      <a:pt x="62" y="49"/>
                    </a:cubicBezTo>
                    <a:cubicBezTo>
                      <a:pt x="62" y="47"/>
                      <a:pt x="63" y="47"/>
                      <a:pt x="63" y="45"/>
                    </a:cubicBezTo>
                    <a:cubicBezTo>
                      <a:pt x="66" y="4"/>
                      <a:pt x="14" y="0"/>
                      <a:pt x="7" y="33"/>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75" name="Freeform 27">
                <a:extLst>
                  <a:ext uri="{FF2B5EF4-FFF2-40B4-BE49-F238E27FC236}">
                    <a16:creationId xmlns:a16="http://schemas.microsoft.com/office/drawing/2014/main" id="{313446D3-5EA9-42B3-AC3E-29088A43AAE7}"/>
                  </a:ext>
                </a:extLst>
              </p:cNvPr>
              <p:cNvSpPr>
                <a:spLocks/>
              </p:cNvSpPr>
              <p:nvPr/>
            </p:nvSpPr>
            <p:spPr bwMode="auto">
              <a:xfrm>
                <a:off x="7302500" y="4225925"/>
                <a:ext cx="125412" cy="134938"/>
              </a:xfrm>
              <a:custGeom>
                <a:avLst/>
                <a:gdLst>
                  <a:gd name="T0" fmla="*/ 28 w 221"/>
                  <a:gd name="T1" fmla="*/ 162 h 237"/>
                  <a:gd name="T2" fmla="*/ 98 w 221"/>
                  <a:gd name="T3" fmla="*/ 123 h 237"/>
                  <a:gd name="T4" fmla="*/ 100 w 221"/>
                  <a:gd name="T5" fmla="*/ 123 h 237"/>
                  <a:gd name="T6" fmla="*/ 107 w 221"/>
                  <a:gd name="T7" fmla="*/ 117 h 237"/>
                  <a:gd name="T8" fmla="*/ 123 w 221"/>
                  <a:gd name="T9" fmla="*/ 121 h 237"/>
                  <a:gd name="T10" fmla="*/ 144 w 221"/>
                  <a:gd name="T11" fmla="*/ 200 h 237"/>
                  <a:gd name="T12" fmla="*/ 215 w 221"/>
                  <a:gd name="T13" fmla="*/ 233 h 237"/>
                  <a:gd name="T14" fmla="*/ 214 w 221"/>
                  <a:gd name="T15" fmla="*/ 229 h 237"/>
                  <a:gd name="T16" fmla="*/ 221 w 221"/>
                  <a:gd name="T17" fmla="*/ 229 h 237"/>
                  <a:gd name="T18" fmla="*/ 215 w 221"/>
                  <a:gd name="T19" fmla="*/ 178 h 237"/>
                  <a:gd name="T20" fmla="*/ 208 w 221"/>
                  <a:gd name="T21" fmla="*/ 178 h 237"/>
                  <a:gd name="T22" fmla="*/ 187 w 221"/>
                  <a:gd name="T23" fmla="*/ 123 h 237"/>
                  <a:gd name="T24" fmla="*/ 196 w 221"/>
                  <a:gd name="T25" fmla="*/ 123 h 237"/>
                  <a:gd name="T26" fmla="*/ 179 w 221"/>
                  <a:gd name="T27" fmla="*/ 104 h 237"/>
                  <a:gd name="T28" fmla="*/ 137 w 221"/>
                  <a:gd name="T29" fmla="*/ 62 h 237"/>
                  <a:gd name="T30" fmla="*/ 155 w 221"/>
                  <a:gd name="T31" fmla="*/ 62 h 237"/>
                  <a:gd name="T32" fmla="*/ 209 w 221"/>
                  <a:gd name="T33" fmla="*/ 53 h 237"/>
                  <a:gd name="T34" fmla="*/ 221 w 221"/>
                  <a:gd name="T35" fmla="*/ 41 h 237"/>
                  <a:gd name="T36" fmla="*/ 216 w 221"/>
                  <a:gd name="T37" fmla="*/ 41 h 237"/>
                  <a:gd name="T38" fmla="*/ 215 w 221"/>
                  <a:gd name="T39" fmla="*/ 25 h 237"/>
                  <a:gd name="T40" fmla="*/ 116 w 221"/>
                  <a:gd name="T41" fmla="*/ 17 h 237"/>
                  <a:gd name="T42" fmla="*/ 63 w 221"/>
                  <a:gd name="T43" fmla="*/ 0 h 237"/>
                  <a:gd name="T44" fmla="*/ 39 w 221"/>
                  <a:gd name="T45" fmla="*/ 71 h 237"/>
                  <a:gd name="T46" fmla="*/ 28 w 221"/>
                  <a:gd name="T47" fmla="*/ 1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237">
                    <a:moveTo>
                      <a:pt x="28" y="162"/>
                    </a:moveTo>
                    <a:cubicBezTo>
                      <a:pt x="47" y="176"/>
                      <a:pt x="77" y="140"/>
                      <a:pt x="98" y="123"/>
                    </a:cubicBezTo>
                    <a:cubicBezTo>
                      <a:pt x="100" y="123"/>
                      <a:pt x="100" y="123"/>
                      <a:pt x="100" y="123"/>
                    </a:cubicBezTo>
                    <a:cubicBezTo>
                      <a:pt x="102" y="121"/>
                      <a:pt x="105" y="119"/>
                      <a:pt x="107" y="117"/>
                    </a:cubicBezTo>
                    <a:cubicBezTo>
                      <a:pt x="114" y="114"/>
                      <a:pt x="120" y="114"/>
                      <a:pt x="123" y="121"/>
                    </a:cubicBezTo>
                    <a:cubicBezTo>
                      <a:pt x="137" y="150"/>
                      <a:pt x="120" y="162"/>
                      <a:pt x="144" y="200"/>
                    </a:cubicBezTo>
                    <a:cubicBezTo>
                      <a:pt x="169" y="237"/>
                      <a:pt x="215" y="233"/>
                      <a:pt x="215" y="233"/>
                    </a:cubicBezTo>
                    <a:cubicBezTo>
                      <a:pt x="215" y="233"/>
                      <a:pt x="215" y="231"/>
                      <a:pt x="214" y="229"/>
                    </a:cubicBezTo>
                    <a:cubicBezTo>
                      <a:pt x="219" y="229"/>
                      <a:pt x="221" y="229"/>
                      <a:pt x="221" y="229"/>
                    </a:cubicBezTo>
                    <a:cubicBezTo>
                      <a:pt x="221" y="229"/>
                      <a:pt x="220" y="205"/>
                      <a:pt x="215" y="178"/>
                    </a:cubicBezTo>
                    <a:cubicBezTo>
                      <a:pt x="208" y="178"/>
                      <a:pt x="208" y="178"/>
                      <a:pt x="208" y="178"/>
                    </a:cubicBezTo>
                    <a:cubicBezTo>
                      <a:pt x="204" y="159"/>
                      <a:pt x="197" y="138"/>
                      <a:pt x="187" y="123"/>
                    </a:cubicBezTo>
                    <a:cubicBezTo>
                      <a:pt x="196" y="123"/>
                      <a:pt x="196" y="123"/>
                      <a:pt x="196" y="123"/>
                    </a:cubicBezTo>
                    <a:cubicBezTo>
                      <a:pt x="191" y="115"/>
                      <a:pt x="186" y="108"/>
                      <a:pt x="179" y="104"/>
                    </a:cubicBezTo>
                    <a:cubicBezTo>
                      <a:pt x="154" y="88"/>
                      <a:pt x="135" y="70"/>
                      <a:pt x="137" y="62"/>
                    </a:cubicBezTo>
                    <a:cubicBezTo>
                      <a:pt x="141" y="61"/>
                      <a:pt x="146" y="61"/>
                      <a:pt x="155" y="62"/>
                    </a:cubicBezTo>
                    <a:cubicBezTo>
                      <a:pt x="181" y="67"/>
                      <a:pt x="200" y="62"/>
                      <a:pt x="209" y="53"/>
                    </a:cubicBezTo>
                    <a:cubicBezTo>
                      <a:pt x="215" y="50"/>
                      <a:pt x="219" y="46"/>
                      <a:pt x="221" y="41"/>
                    </a:cubicBezTo>
                    <a:cubicBezTo>
                      <a:pt x="216" y="41"/>
                      <a:pt x="216" y="41"/>
                      <a:pt x="216" y="41"/>
                    </a:cubicBezTo>
                    <a:cubicBezTo>
                      <a:pt x="217" y="36"/>
                      <a:pt x="217" y="31"/>
                      <a:pt x="215" y="25"/>
                    </a:cubicBezTo>
                    <a:cubicBezTo>
                      <a:pt x="204" y="0"/>
                      <a:pt x="137" y="13"/>
                      <a:pt x="116" y="17"/>
                    </a:cubicBezTo>
                    <a:cubicBezTo>
                      <a:pt x="95" y="21"/>
                      <a:pt x="63" y="0"/>
                      <a:pt x="63" y="0"/>
                    </a:cubicBezTo>
                    <a:cubicBezTo>
                      <a:pt x="42" y="8"/>
                      <a:pt x="46" y="29"/>
                      <a:pt x="39" y="71"/>
                    </a:cubicBezTo>
                    <a:cubicBezTo>
                      <a:pt x="32" y="112"/>
                      <a:pt x="0" y="141"/>
                      <a:pt x="28" y="162"/>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76" name="Freeform 28">
                <a:extLst>
                  <a:ext uri="{FF2B5EF4-FFF2-40B4-BE49-F238E27FC236}">
                    <a16:creationId xmlns:a16="http://schemas.microsoft.com/office/drawing/2014/main" id="{0FFE2920-FC42-44C4-84B8-3F95772EC077}"/>
                  </a:ext>
                </a:extLst>
              </p:cNvPr>
              <p:cNvSpPr>
                <a:spLocks/>
              </p:cNvSpPr>
              <p:nvPr/>
            </p:nvSpPr>
            <p:spPr bwMode="auto">
              <a:xfrm>
                <a:off x="7502525" y="4137025"/>
                <a:ext cx="58737" cy="96838"/>
              </a:xfrm>
              <a:custGeom>
                <a:avLst/>
                <a:gdLst>
                  <a:gd name="T0" fmla="*/ 91 w 105"/>
                  <a:gd name="T1" fmla="*/ 17 h 170"/>
                  <a:gd name="T2" fmla="*/ 42 w 105"/>
                  <a:gd name="T3" fmla="*/ 166 h 170"/>
                  <a:gd name="T4" fmla="*/ 75 w 105"/>
                  <a:gd name="T5" fmla="*/ 144 h 170"/>
                  <a:gd name="T6" fmla="*/ 79 w 105"/>
                  <a:gd name="T7" fmla="*/ 144 h 170"/>
                  <a:gd name="T8" fmla="*/ 105 w 105"/>
                  <a:gd name="T9" fmla="*/ 62 h 170"/>
                  <a:gd name="T10" fmla="*/ 99 w 105"/>
                  <a:gd name="T11" fmla="*/ 62 h 170"/>
                  <a:gd name="T12" fmla="*/ 91 w 105"/>
                  <a:gd name="T13" fmla="*/ 17 h 170"/>
                </a:gdLst>
                <a:ahLst/>
                <a:cxnLst>
                  <a:cxn ang="0">
                    <a:pos x="T0" y="T1"/>
                  </a:cxn>
                  <a:cxn ang="0">
                    <a:pos x="T2" y="T3"/>
                  </a:cxn>
                  <a:cxn ang="0">
                    <a:pos x="T4" y="T5"/>
                  </a:cxn>
                  <a:cxn ang="0">
                    <a:pos x="T6" y="T7"/>
                  </a:cxn>
                  <a:cxn ang="0">
                    <a:pos x="T8" y="T9"/>
                  </a:cxn>
                  <a:cxn ang="0">
                    <a:pos x="T10" y="T11"/>
                  </a:cxn>
                  <a:cxn ang="0">
                    <a:pos x="T12" y="T13"/>
                  </a:cxn>
                </a:cxnLst>
                <a:rect l="0" t="0" r="r" b="b"/>
                <a:pathLst>
                  <a:path w="105" h="170">
                    <a:moveTo>
                      <a:pt x="91" y="17"/>
                    </a:moveTo>
                    <a:cubicBezTo>
                      <a:pt x="59" y="0"/>
                      <a:pt x="0" y="154"/>
                      <a:pt x="42" y="166"/>
                    </a:cubicBezTo>
                    <a:cubicBezTo>
                      <a:pt x="54" y="170"/>
                      <a:pt x="65" y="160"/>
                      <a:pt x="75" y="144"/>
                    </a:cubicBezTo>
                    <a:cubicBezTo>
                      <a:pt x="79" y="144"/>
                      <a:pt x="79" y="144"/>
                      <a:pt x="79" y="144"/>
                    </a:cubicBezTo>
                    <a:cubicBezTo>
                      <a:pt x="92" y="123"/>
                      <a:pt x="102" y="90"/>
                      <a:pt x="105" y="62"/>
                    </a:cubicBezTo>
                    <a:cubicBezTo>
                      <a:pt x="99" y="62"/>
                      <a:pt x="99" y="62"/>
                      <a:pt x="99" y="62"/>
                    </a:cubicBezTo>
                    <a:cubicBezTo>
                      <a:pt x="101" y="39"/>
                      <a:pt x="99" y="21"/>
                      <a:pt x="91" y="17"/>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77" name="Freeform 29">
                <a:extLst>
                  <a:ext uri="{FF2B5EF4-FFF2-40B4-BE49-F238E27FC236}">
                    <a16:creationId xmlns:a16="http://schemas.microsoft.com/office/drawing/2014/main" id="{EAE7FCD1-9B4C-4FD4-B6DC-E37746080442}"/>
                  </a:ext>
                </a:extLst>
              </p:cNvPr>
              <p:cNvSpPr>
                <a:spLocks/>
              </p:cNvSpPr>
              <p:nvPr/>
            </p:nvSpPr>
            <p:spPr bwMode="auto">
              <a:xfrm>
                <a:off x="7078663" y="4014788"/>
                <a:ext cx="239712" cy="306388"/>
              </a:xfrm>
              <a:custGeom>
                <a:avLst/>
                <a:gdLst>
                  <a:gd name="T0" fmla="*/ 267 w 422"/>
                  <a:gd name="T1" fmla="*/ 102 h 538"/>
                  <a:gd name="T2" fmla="*/ 183 w 422"/>
                  <a:gd name="T3" fmla="*/ 177 h 538"/>
                  <a:gd name="T4" fmla="*/ 176 w 422"/>
                  <a:gd name="T5" fmla="*/ 182 h 538"/>
                  <a:gd name="T6" fmla="*/ 133 w 422"/>
                  <a:gd name="T7" fmla="*/ 197 h 538"/>
                  <a:gd name="T8" fmla="*/ 116 w 422"/>
                  <a:gd name="T9" fmla="*/ 208 h 538"/>
                  <a:gd name="T10" fmla="*/ 84 w 422"/>
                  <a:gd name="T11" fmla="*/ 264 h 538"/>
                  <a:gd name="T12" fmla="*/ 14 w 422"/>
                  <a:gd name="T13" fmla="*/ 243 h 538"/>
                  <a:gd name="T14" fmla="*/ 35 w 422"/>
                  <a:gd name="T15" fmla="*/ 405 h 538"/>
                  <a:gd name="T16" fmla="*/ 140 w 422"/>
                  <a:gd name="T17" fmla="*/ 513 h 538"/>
                  <a:gd name="T18" fmla="*/ 218 w 422"/>
                  <a:gd name="T19" fmla="*/ 522 h 538"/>
                  <a:gd name="T20" fmla="*/ 320 w 422"/>
                  <a:gd name="T21" fmla="*/ 501 h 538"/>
                  <a:gd name="T22" fmla="*/ 319 w 422"/>
                  <a:gd name="T23" fmla="*/ 495 h 538"/>
                  <a:gd name="T24" fmla="*/ 326 w 422"/>
                  <a:gd name="T25" fmla="*/ 495 h 538"/>
                  <a:gd name="T26" fmla="*/ 327 w 422"/>
                  <a:gd name="T27" fmla="*/ 413 h 538"/>
                  <a:gd name="T28" fmla="*/ 321 w 422"/>
                  <a:gd name="T29" fmla="*/ 413 h 538"/>
                  <a:gd name="T30" fmla="*/ 345 w 422"/>
                  <a:gd name="T31" fmla="*/ 368 h 538"/>
                  <a:gd name="T32" fmla="*/ 354 w 422"/>
                  <a:gd name="T33" fmla="*/ 358 h 538"/>
                  <a:gd name="T34" fmla="*/ 357 w 422"/>
                  <a:gd name="T35" fmla="*/ 358 h 538"/>
                  <a:gd name="T36" fmla="*/ 408 w 422"/>
                  <a:gd name="T37" fmla="*/ 276 h 538"/>
                  <a:gd name="T38" fmla="*/ 402 w 422"/>
                  <a:gd name="T39" fmla="*/ 276 h 538"/>
                  <a:gd name="T40" fmla="*/ 397 w 422"/>
                  <a:gd name="T41" fmla="*/ 256 h 538"/>
                  <a:gd name="T42" fmla="*/ 383 w 422"/>
                  <a:gd name="T43" fmla="*/ 221 h 538"/>
                  <a:gd name="T44" fmla="*/ 392 w 422"/>
                  <a:gd name="T45" fmla="*/ 221 h 538"/>
                  <a:gd name="T46" fmla="*/ 376 w 422"/>
                  <a:gd name="T47" fmla="*/ 139 h 538"/>
                  <a:gd name="T48" fmla="*/ 376 w 422"/>
                  <a:gd name="T49" fmla="*/ 138 h 538"/>
                  <a:gd name="T50" fmla="*/ 375 w 422"/>
                  <a:gd name="T51" fmla="*/ 138 h 538"/>
                  <a:gd name="T52" fmla="*/ 422 w 422"/>
                  <a:gd name="T53" fmla="*/ 89 h 538"/>
                  <a:gd name="T54" fmla="*/ 373 w 422"/>
                  <a:gd name="T55" fmla="*/ 83 h 538"/>
                  <a:gd name="T56" fmla="*/ 383 w 422"/>
                  <a:gd name="T57" fmla="*/ 83 h 538"/>
                  <a:gd name="T58" fmla="*/ 362 w 422"/>
                  <a:gd name="T59" fmla="*/ 6 h 538"/>
                  <a:gd name="T60" fmla="*/ 360 w 422"/>
                  <a:gd name="T61" fmla="*/ 1 h 538"/>
                  <a:gd name="T62" fmla="*/ 350 w 422"/>
                  <a:gd name="T63" fmla="*/ 1 h 538"/>
                  <a:gd name="T64" fmla="*/ 338 w 422"/>
                  <a:gd name="T65" fmla="*/ 1 h 538"/>
                  <a:gd name="T66" fmla="*/ 335 w 422"/>
                  <a:gd name="T67" fmla="*/ 1 h 538"/>
                  <a:gd name="T68" fmla="*/ 331 w 422"/>
                  <a:gd name="T69" fmla="*/ 4 h 538"/>
                  <a:gd name="T70" fmla="*/ 295 w 422"/>
                  <a:gd name="T71" fmla="*/ 48 h 538"/>
                  <a:gd name="T72" fmla="*/ 267 w 422"/>
                  <a:gd name="T73" fmla="*/ 102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2" h="538">
                    <a:moveTo>
                      <a:pt x="267" y="102"/>
                    </a:moveTo>
                    <a:cubicBezTo>
                      <a:pt x="200" y="102"/>
                      <a:pt x="197" y="164"/>
                      <a:pt x="183" y="177"/>
                    </a:cubicBezTo>
                    <a:cubicBezTo>
                      <a:pt x="180" y="179"/>
                      <a:pt x="178" y="180"/>
                      <a:pt x="176" y="182"/>
                    </a:cubicBezTo>
                    <a:cubicBezTo>
                      <a:pt x="165" y="188"/>
                      <a:pt x="152" y="191"/>
                      <a:pt x="133" y="197"/>
                    </a:cubicBezTo>
                    <a:cubicBezTo>
                      <a:pt x="126" y="199"/>
                      <a:pt x="121" y="203"/>
                      <a:pt x="116" y="208"/>
                    </a:cubicBezTo>
                    <a:cubicBezTo>
                      <a:pt x="97" y="220"/>
                      <a:pt x="90" y="246"/>
                      <a:pt x="84" y="264"/>
                    </a:cubicBezTo>
                    <a:cubicBezTo>
                      <a:pt x="77" y="285"/>
                      <a:pt x="28" y="227"/>
                      <a:pt x="14" y="243"/>
                    </a:cubicBezTo>
                    <a:cubicBezTo>
                      <a:pt x="0" y="260"/>
                      <a:pt x="10" y="339"/>
                      <a:pt x="35" y="405"/>
                    </a:cubicBezTo>
                    <a:cubicBezTo>
                      <a:pt x="59" y="472"/>
                      <a:pt x="123" y="513"/>
                      <a:pt x="140" y="513"/>
                    </a:cubicBezTo>
                    <a:cubicBezTo>
                      <a:pt x="158" y="513"/>
                      <a:pt x="193" y="513"/>
                      <a:pt x="218" y="522"/>
                    </a:cubicBezTo>
                    <a:cubicBezTo>
                      <a:pt x="242" y="530"/>
                      <a:pt x="323" y="538"/>
                      <a:pt x="320" y="501"/>
                    </a:cubicBezTo>
                    <a:cubicBezTo>
                      <a:pt x="320" y="499"/>
                      <a:pt x="319" y="497"/>
                      <a:pt x="319" y="495"/>
                    </a:cubicBezTo>
                    <a:cubicBezTo>
                      <a:pt x="326" y="495"/>
                      <a:pt x="326" y="495"/>
                      <a:pt x="326" y="495"/>
                    </a:cubicBezTo>
                    <a:cubicBezTo>
                      <a:pt x="324" y="472"/>
                      <a:pt x="321" y="442"/>
                      <a:pt x="327" y="413"/>
                    </a:cubicBezTo>
                    <a:cubicBezTo>
                      <a:pt x="321" y="413"/>
                      <a:pt x="321" y="413"/>
                      <a:pt x="321" y="413"/>
                    </a:cubicBezTo>
                    <a:cubicBezTo>
                      <a:pt x="325" y="397"/>
                      <a:pt x="332" y="381"/>
                      <a:pt x="345" y="368"/>
                    </a:cubicBezTo>
                    <a:cubicBezTo>
                      <a:pt x="348" y="364"/>
                      <a:pt x="351" y="361"/>
                      <a:pt x="354" y="358"/>
                    </a:cubicBezTo>
                    <a:cubicBezTo>
                      <a:pt x="357" y="358"/>
                      <a:pt x="357" y="358"/>
                      <a:pt x="357" y="358"/>
                    </a:cubicBezTo>
                    <a:cubicBezTo>
                      <a:pt x="384" y="330"/>
                      <a:pt x="409" y="310"/>
                      <a:pt x="408" y="276"/>
                    </a:cubicBezTo>
                    <a:cubicBezTo>
                      <a:pt x="402" y="276"/>
                      <a:pt x="402" y="276"/>
                      <a:pt x="402" y="276"/>
                    </a:cubicBezTo>
                    <a:cubicBezTo>
                      <a:pt x="401" y="269"/>
                      <a:pt x="400" y="263"/>
                      <a:pt x="397" y="256"/>
                    </a:cubicBezTo>
                    <a:cubicBezTo>
                      <a:pt x="393" y="243"/>
                      <a:pt x="388" y="231"/>
                      <a:pt x="383" y="221"/>
                    </a:cubicBezTo>
                    <a:cubicBezTo>
                      <a:pt x="392" y="221"/>
                      <a:pt x="392" y="221"/>
                      <a:pt x="392" y="221"/>
                    </a:cubicBezTo>
                    <a:cubicBezTo>
                      <a:pt x="374" y="184"/>
                      <a:pt x="356" y="159"/>
                      <a:pt x="376" y="139"/>
                    </a:cubicBezTo>
                    <a:cubicBezTo>
                      <a:pt x="376" y="139"/>
                      <a:pt x="376" y="139"/>
                      <a:pt x="376" y="138"/>
                    </a:cubicBezTo>
                    <a:cubicBezTo>
                      <a:pt x="375" y="138"/>
                      <a:pt x="375" y="138"/>
                      <a:pt x="375" y="138"/>
                    </a:cubicBezTo>
                    <a:cubicBezTo>
                      <a:pt x="398" y="117"/>
                      <a:pt x="422" y="109"/>
                      <a:pt x="422" y="89"/>
                    </a:cubicBezTo>
                    <a:cubicBezTo>
                      <a:pt x="422" y="75"/>
                      <a:pt x="393" y="109"/>
                      <a:pt x="373" y="83"/>
                    </a:cubicBezTo>
                    <a:cubicBezTo>
                      <a:pt x="383" y="83"/>
                      <a:pt x="383" y="83"/>
                      <a:pt x="383" y="83"/>
                    </a:cubicBezTo>
                    <a:cubicBezTo>
                      <a:pt x="373" y="75"/>
                      <a:pt x="364" y="53"/>
                      <a:pt x="362" y="6"/>
                    </a:cubicBezTo>
                    <a:cubicBezTo>
                      <a:pt x="362" y="4"/>
                      <a:pt x="361" y="3"/>
                      <a:pt x="360" y="1"/>
                    </a:cubicBezTo>
                    <a:cubicBezTo>
                      <a:pt x="350" y="1"/>
                      <a:pt x="350" y="1"/>
                      <a:pt x="350" y="1"/>
                    </a:cubicBezTo>
                    <a:cubicBezTo>
                      <a:pt x="347" y="0"/>
                      <a:pt x="343" y="0"/>
                      <a:pt x="338" y="1"/>
                    </a:cubicBezTo>
                    <a:cubicBezTo>
                      <a:pt x="335" y="1"/>
                      <a:pt x="335" y="1"/>
                      <a:pt x="335" y="1"/>
                    </a:cubicBezTo>
                    <a:cubicBezTo>
                      <a:pt x="334" y="2"/>
                      <a:pt x="333" y="3"/>
                      <a:pt x="331" y="4"/>
                    </a:cubicBezTo>
                    <a:cubicBezTo>
                      <a:pt x="315" y="13"/>
                      <a:pt x="297" y="31"/>
                      <a:pt x="295" y="48"/>
                    </a:cubicBezTo>
                    <a:cubicBezTo>
                      <a:pt x="292" y="77"/>
                      <a:pt x="334" y="102"/>
                      <a:pt x="267" y="102"/>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78" name="Freeform 30">
                <a:extLst>
                  <a:ext uri="{FF2B5EF4-FFF2-40B4-BE49-F238E27FC236}">
                    <a16:creationId xmlns:a16="http://schemas.microsoft.com/office/drawing/2014/main" id="{45875EA8-DE54-4FBE-AE8A-0AE1993D4AF8}"/>
                  </a:ext>
                </a:extLst>
              </p:cNvPr>
              <p:cNvSpPr>
                <a:spLocks/>
              </p:cNvSpPr>
              <p:nvPr/>
            </p:nvSpPr>
            <p:spPr bwMode="auto">
              <a:xfrm>
                <a:off x="7318375" y="3687763"/>
                <a:ext cx="131762" cy="219075"/>
              </a:xfrm>
              <a:custGeom>
                <a:avLst/>
                <a:gdLst>
                  <a:gd name="T0" fmla="*/ 21 w 232"/>
                  <a:gd name="T1" fmla="*/ 166 h 386"/>
                  <a:gd name="T2" fmla="*/ 99 w 232"/>
                  <a:gd name="T3" fmla="*/ 274 h 386"/>
                  <a:gd name="T4" fmla="*/ 21 w 232"/>
                  <a:gd name="T5" fmla="*/ 374 h 386"/>
                  <a:gd name="T6" fmla="*/ 40 w 232"/>
                  <a:gd name="T7" fmla="*/ 374 h 386"/>
                  <a:gd name="T8" fmla="*/ 115 w 232"/>
                  <a:gd name="T9" fmla="*/ 303 h 386"/>
                  <a:gd name="T10" fmla="*/ 112 w 232"/>
                  <a:gd name="T11" fmla="*/ 303 h 386"/>
                  <a:gd name="T12" fmla="*/ 130 w 232"/>
                  <a:gd name="T13" fmla="*/ 278 h 386"/>
                  <a:gd name="T14" fmla="*/ 211 w 232"/>
                  <a:gd name="T15" fmla="*/ 245 h 386"/>
                  <a:gd name="T16" fmla="*/ 221 w 232"/>
                  <a:gd name="T17" fmla="*/ 237 h 386"/>
                  <a:gd name="T18" fmla="*/ 232 w 232"/>
                  <a:gd name="T19" fmla="*/ 216 h 386"/>
                  <a:gd name="T20" fmla="*/ 162 w 232"/>
                  <a:gd name="T21" fmla="*/ 195 h 386"/>
                  <a:gd name="T22" fmla="*/ 108 w 232"/>
                  <a:gd name="T23" fmla="*/ 165 h 386"/>
                  <a:gd name="T24" fmla="*/ 102 w 232"/>
                  <a:gd name="T25" fmla="*/ 165 h 386"/>
                  <a:gd name="T26" fmla="*/ 139 w 232"/>
                  <a:gd name="T27" fmla="*/ 111 h 386"/>
                  <a:gd name="T28" fmla="*/ 141 w 232"/>
                  <a:gd name="T29" fmla="*/ 111 h 386"/>
                  <a:gd name="T30" fmla="*/ 169 w 232"/>
                  <a:gd name="T31" fmla="*/ 58 h 386"/>
                  <a:gd name="T32" fmla="*/ 157 w 232"/>
                  <a:gd name="T33" fmla="*/ 28 h 386"/>
                  <a:gd name="T34" fmla="*/ 148 w 232"/>
                  <a:gd name="T35" fmla="*/ 28 h 386"/>
                  <a:gd name="T36" fmla="*/ 106 w 232"/>
                  <a:gd name="T37" fmla="*/ 0 h 386"/>
                  <a:gd name="T38" fmla="*/ 74 w 232"/>
                  <a:gd name="T39" fmla="*/ 75 h 386"/>
                  <a:gd name="T40" fmla="*/ 21 w 232"/>
                  <a:gd name="T41" fmla="*/ 16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2" h="386">
                    <a:moveTo>
                      <a:pt x="21" y="166"/>
                    </a:moveTo>
                    <a:cubicBezTo>
                      <a:pt x="42" y="216"/>
                      <a:pt x="116" y="253"/>
                      <a:pt x="99" y="274"/>
                    </a:cubicBezTo>
                    <a:cubicBezTo>
                      <a:pt x="81" y="295"/>
                      <a:pt x="28" y="337"/>
                      <a:pt x="21" y="374"/>
                    </a:cubicBezTo>
                    <a:cubicBezTo>
                      <a:pt x="19" y="386"/>
                      <a:pt x="27" y="384"/>
                      <a:pt x="40" y="374"/>
                    </a:cubicBezTo>
                    <a:cubicBezTo>
                      <a:pt x="58" y="364"/>
                      <a:pt x="91" y="331"/>
                      <a:pt x="115" y="303"/>
                    </a:cubicBezTo>
                    <a:cubicBezTo>
                      <a:pt x="112" y="303"/>
                      <a:pt x="112" y="303"/>
                      <a:pt x="112" y="303"/>
                    </a:cubicBezTo>
                    <a:cubicBezTo>
                      <a:pt x="119" y="293"/>
                      <a:pt x="126" y="285"/>
                      <a:pt x="130" y="278"/>
                    </a:cubicBezTo>
                    <a:cubicBezTo>
                      <a:pt x="153" y="244"/>
                      <a:pt x="196" y="258"/>
                      <a:pt x="211" y="245"/>
                    </a:cubicBezTo>
                    <a:cubicBezTo>
                      <a:pt x="216" y="243"/>
                      <a:pt x="219" y="241"/>
                      <a:pt x="221" y="237"/>
                    </a:cubicBezTo>
                    <a:cubicBezTo>
                      <a:pt x="232" y="216"/>
                      <a:pt x="232" y="216"/>
                      <a:pt x="232" y="216"/>
                    </a:cubicBezTo>
                    <a:cubicBezTo>
                      <a:pt x="232" y="216"/>
                      <a:pt x="193" y="208"/>
                      <a:pt x="162" y="195"/>
                    </a:cubicBezTo>
                    <a:cubicBezTo>
                      <a:pt x="130" y="183"/>
                      <a:pt x="93" y="226"/>
                      <a:pt x="108" y="165"/>
                    </a:cubicBezTo>
                    <a:cubicBezTo>
                      <a:pt x="102" y="165"/>
                      <a:pt x="102" y="165"/>
                      <a:pt x="102" y="165"/>
                    </a:cubicBezTo>
                    <a:cubicBezTo>
                      <a:pt x="110" y="135"/>
                      <a:pt x="126" y="121"/>
                      <a:pt x="139" y="111"/>
                    </a:cubicBezTo>
                    <a:cubicBezTo>
                      <a:pt x="141" y="111"/>
                      <a:pt x="141" y="111"/>
                      <a:pt x="141" y="111"/>
                    </a:cubicBezTo>
                    <a:cubicBezTo>
                      <a:pt x="159" y="95"/>
                      <a:pt x="175" y="87"/>
                      <a:pt x="169" y="58"/>
                    </a:cubicBezTo>
                    <a:cubicBezTo>
                      <a:pt x="166" y="46"/>
                      <a:pt x="162" y="36"/>
                      <a:pt x="157" y="28"/>
                    </a:cubicBezTo>
                    <a:cubicBezTo>
                      <a:pt x="148" y="28"/>
                      <a:pt x="148" y="28"/>
                      <a:pt x="148" y="28"/>
                    </a:cubicBezTo>
                    <a:cubicBezTo>
                      <a:pt x="133" y="6"/>
                      <a:pt x="113" y="0"/>
                      <a:pt x="106" y="0"/>
                    </a:cubicBezTo>
                    <a:cubicBezTo>
                      <a:pt x="81" y="0"/>
                      <a:pt x="109" y="45"/>
                      <a:pt x="74" y="75"/>
                    </a:cubicBezTo>
                    <a:cubicBezTo>
                      <a:pt x="39" y="104"/>
                      <a:pt x="0" y="116"/>
                      <a:pt x="21" y="166"/>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79" name="Freeform 31">
                <a:extLst>
                  <a:ext uri="{FF2B5EF4-FFF2-40B4-BE49-F238E27FC236}">
                    <a16:creationId xmlns:a16="http://schemas.microsoft.com/office/drawing/2014/main" id="{EBE37DDC-2DED-4B9E-9EE5-F673A6154189}"/>
                  </a:ext>
                </a:extLst>
              </p:cNvPr>
              <p:cNvSpPr>
                <a:spLocks/>
              </p:cNvSpPr>
              <p:nvPr/>
            </p:nvSpPr>
            <p:spPr bwMode="auto">
              <a:xfrm>
                <a:off x="2247900" y="2098675"/>
                <a:ext cx="58737" cy="42863"/>
              </a:xfrm>
              <a:custGeom>
                <a:avLst/>
                <a:gdLst>
                  <a:gd name="T0" fmla="*/ 27 w 105"/>
                  <a:gd name="T1" fmla="*/ 13 h 75"/>
                  <a:gd name="T2" fmla="*/ 11 w 105"/>
                  <a:gd name="T3" fmla="*/ 30 h 75"/>
                  <a:gd name="T4" fmla="*/ 93 w 105"/>
                  <a:gd name="T5" fmla="*/ 42 h 75"/>
                  <a:gd name="T6" fmla="*/ 82 w 105"/>
                  <a:gd name="T7" fmla="*/ 26 h 75"/>
                  <a:gd name="T8" fmla="*/ 93 w 105"/>
                  <a:gd name="T9" fmla="*/ 26 h 75"/>
                  <a:gd name="T10" fmla="*/ 27 w 105"/>
                  <a:gd name="T11" fmla="*/ 13 h 75"/>
                </a:gdLst>
                <a:ahLst/>
                <a:cxnLst>
                  <a:cxn ang="0">
                    <a:pos x="T0" y="T1"/>
                  </a:cxn>
                  <a:cxn ang="0">
                    <a:pos x="T2" y="T3"/>
                  </a:cxn>
                  <a:cxn ang="0">
                    <a:pos x="T4" y="T5"/>
                  </a:cxn>
                  <a:cxn ang="0">
                    <a:pos x="T6" y="T7"/>
                  </a:cxn>
                  <a:cxn ang="0">
                    <a:pos x="T8" y="T9"/>
                  </a:cxn>
                  <a:cxn ang="0">
                    <a:pos x="T10" y="T11"/>
                  </a:cxn>
                </a:cxnLst>
                <a:rect l="0" t="0" r="r" b="b"/>
                <a:pathLst>
                  <a:path w="105" h="75">
                    <a:moveTo>
                      <a:pt x="27" y="13"/>
                    </a:moveTo>
                    <a:cubicBezTo>
                      <a:pt x="20" y="16"/>
                      <a:pt x="14" y="22"/>
                      <a:pt x="11" y="30"/>
                    </a:cubicBezTo>
                    <a:cubicBezTo>
                      <a:pt x="0" y="60"/>
                      <a:pt x="105" y="75"/>
                      <a:pt x="93" y="42"/>
                    </a:cubicBezTo>
                    <a:cubicBezTo>
                      <a:pt x="91" y="35"/>
                      <a:pt x="87" y="30"/>
                      <a:pt x="82" y="26"/>
                    </a:cubicBezTo>
                    <a:cubicBezTo>
                      <a:pt x="93" y="26"/>
                      <a:pt x="93" y="26"/>
                      <a:pt x="93" y="26"/>
                    </a:cubicBezTo>
                    <a:cubicBezTo>
                      <a:pt x="77" y="7"/>
                      <a:pt x="45" y="0"/>
                      <a:pt x="27" y="13"/>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80" name="Freeform 32">
                <a:extLst>
                  <a:ext uri="{FF2B5EF4-FFF2-40B4-BE49-F238E27FC236}">
                    <a16:creationId xmlns:a16="http://schemas.microsoft.com/office/drawing/2014/main" id="{764EB98C-28B4-4D66-8B95-5E945332BC6A}"/>
                  </a:ext>
                </a:extLst>
              </p:cNvPr>
              <p:cNvSpPr>
                <a:spLocks/>
              </p:cNvSpPr>
              <p:nvPr/>
            </p:nvSpPr>
            <p:spPr bwMode="auto">
              <a:xfrm>
                <a:off x="520700" y="2690813"/>
                <a:ext cx="77787" cy="65088"/>
              </a:xfrm>
              <a:custGeom>
                <a:avLst/>
                <a:gdLst>
                  <a:gd name="T0" fmla="*/ 109 w 137"/>
                  <a:gd name="T1" fmla="*/ 7 h 116"/>
                  <a:gd name="T2" fmla="*/ 80 w 137"/>
                  <a:gd name="T3" fmla="*/ 63 h 116"/>
                  <a:gd name="T4" fmla="*/ 74 w 137"/>
                  <a:gd name="T5" fmla="*/ 66 h 116"/>
                  <a:gd name="T6" fmla="*/ 31 w 137"/>
                  <a:gd name="T7" fmla="*/ 82 h 116"/>
                  <a:gd name="T8" fmla="*/ 33 w 137"/>
                  <a:gd name="T9" fmla="*/ 82 h 116"/>
                  <a:gd name="T10" fmla="*/ 19 w 137"/>
                  <a:gd name="T11" fmla="*/ 107 h 116"/>
                  <a:gd name="T12" fmla="*/ 117 w 137"/>
                  <a:gd name="T13" fmla="*/ 91 h 116"/>
                  <a:gd name="T14" fmla="*/ 120 w 137"/>
                  <a:gd name="T15" fmla="*/ 82 h 116"/>
                  <a:gd name="T16" fmla="*/ 126 w 137"/>
                  <a:gd name="T17" fmla="*/ 82 h 116"/>
                  <a:gd name="T18" fmla="*/ 127 w 137"/>
                  <a:gd name="T19" fmla="*/ 3 h 116"/>
                  <a:gd name="T20" fmla="*/ 109 w 137"/>
                  <a:gd name="T21" fmla="*/ 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116">
                    <a:moveTo>
                      <a:pt x="109" y="7"/>
                    </a:moveTo>
                    <a:cubicBezTo>
                      <a:pt x="93" y="11"/>
                      <a:pt x="96" y="47"/>
                      <a:pt x="80" y="63"/>
                    </a:cubicBezTo>
                    <a:cubicBezTo>
                      <a:pt x="78" y="64"/>
                      <a:pt x="77" y="65"/>
                      <a:pt x="74" y="66"/>
                    </a:cubicBezTo>
                    <a:cubicBezTo>
                      <a:pt x="59" y="69"/>
                      <a:pt x="43" y="75"/>
                      <a:pt x="31" y="82"/>
                    </a:cubicBezTo>
                    <a:cubicBezTo>
                      <a:pt x="33" y="82"/>
                      <a:pt x="33" y="82"/>
                      <a:pt x="33" y="82"/>
                    </a:cubicBezTo>
                    <a:cubicBezTo>
                      <a:pt x="12" y="91"/>
                      <a:pt x="0" y="102"/>
                      <a:pt x="19" y="107"/>
                    </a:cubicBezTo>
                    <a:cubicBezTo>
                      <a:pt x="47" y="116"/>
                      <a:pt x="110" y="103"/>
                      <a:pt x="117" y="91"/>
                    </a:cubicBezTo>
                    <a:cubicBezTo>
                      <a:pt x="118" y="89"/>
                      <a:pt x="119" y="86"/>
                      <a:pt x="120" y="82"/>
                    </a:cubicBezTo>
                    <a:cubicBezTo>
                      <a:pt x="126" y="82"/>
                      <a:pt x="126" y="82"/>
                      <a:pt x="126" y="82"/>
                    </a:cubicBezTo>
                    <a:cubicBezTo>
                      <a:pt x="132" y="62"/>
                      <a:pt x="137" y="7"/>
                      <a:pt x="127" y="3"/>
                    </a:cubicBezTo>
                    <a:cubicBezTo>
                      <a:pt x="118" y="0"/>
                      <a:pt x="113" y="2"/>
                      <a:pt x="109" y="7"/>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81" name="Freeform 33">
                <a:extLst>
                  <a:ext uri="{FF2B5EF4-FFF2-40B4-BE49-F238E27FC236}">
                    <a16:creationId xmlns:a16="http://schemas.microsoft.com/office/drawing/2014/main" id="{6A4405C4-F9A7-4E6A-9833-55EDDEE91C56}"/>
                  </a:ext>
                </a:extLst>
              </p:cNvPr>
              <p:cNvSpPr>
                <a:spLocks/>
              </p:cNvSpPr>
              <p:nvPr/>
            </p:nvSpPr>
            <p:spPr bwMode="auto">
              <a:xfrm>
                <a:off x="7023100" y="2065338"/>
                <a:ext cx="1587" cy="1588"/>
              </a:xfrm>
              <a:custGeom>
                <a:avLst/>
                <a:gdLst>
                  <a:gd name="T0" fmla="*/ 3 w 5"/>
                  <a:gd name="T1" fmla="*/ 0 h 2"/>
                  <a:gd name="T2" fmla="*/ 0 w 5"/>
                  <a:gd name="T3" fmla="*/ 0 h 2"/>
                  <a:gd name="T4" fmla="*/ 3 w 5"/>
                  <a:gd name="T5" fmla="*/ 0 h 2"/>
                </a:gdLst>
                <a:ahLst/>
                <a:cxnLst>
                  <a:cxn ang="0">
                    <a:pos x="T0" y="T1"/>
                  </a:cxn>
                  <a:cxn ang="0">
                    <a:pos x="T2" y="T3"/>
                  </a:cxn>
                  <a:cxn ang="0">
                    <a:pos x="T4" y="T5"/>
                  </a:cxn>
                </a:cxnLst>
                <a:rect l="0" t="0" r="r" b="b"/>
                <a:pathLst>
                  <a:path w="5" h="2">
                    <a:moveTo>
                      <a:pt x="3" y="0"/>
                    </a:moveTo>
                    <a:cubicBezTo>
                      <a:pt x="0" y="0"/>
                      <a:pt x="0" y="0"/>
                      <a:pt x="0" y="0"/>
                    </a:cubicBezTo>
                    <a:cubicBezTo>
                      <a:pt x="3" y="1"/>
                      <a:pt x="5" y="2"/>
                      <a:pt x="3" y="0"/>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82" name="Freeform 34">
                <a:extLst>
                  <a:ext uri="{FF2B5EF4-FFF2-40B4-BE49-F238E27FC236}">
                    <a16:creationId xmlns:a16="http://schemas.microsoft.com/office/drawing/2014/main" id="{2A93A40B-E881-439D-B939-9FA86A128535}"/>
                  </a:ext>
                </a:extLst>
              </p:cNvPr>
              <p:cNvSpPr>
                <a:spLocks/>
              </p:cNvSpPr>
              <p:nvPr/>
            </p:nvSpPr>
            <p:spPr bwMode="auto">
              <a:xfrm>
                <a:off x="3033713" y="2890838"/>
                <a:ext cx="6350" cy="1588"/>
              </a:xfrm>
              <a:custGeom>
                <a:avLst/>
                <a:gdLst>
                  <a:gd name="T0" fmla="*/ 11 w 11"/>
                  <a:gd name="T1" fmla="*/ 3 h 3"/>
                  <a:gd name="T2" fmla="*/ 0 w 11"/>
                  <a:gd name="T3" fmla="*/ 3 h 3"/>
                  <a:gd name="T4" fmla="*/ 11 w 11"/>
                  <a:gd name="T5" fmla="*/ 3 h 3"/>
                </a:gdLst>
                <a:ahLst/>
                <a:cxnLst>
                  <a:cxn ang="0">
                    <a:pos x="T0" y="T1"/>
                  </a:cxn>
                  <a:cxn ang="0">
                    <a:pos x="T2" y="T3"/>
                  </a:cxn>
                  <a:cxn ang="0">
                    <a:pos x="T4" y="T5"/>
                  </a:cxn>
                </a:cxnLst>
                <a:rect l="0" t="0" r="r" b="b"/>
                <a:pathLst>
                  <a:path w="11" h="3">
                    <a:moveTo>
                      <a:pt x="11" y="3"/>
                    </a:moveTo>
                    <a:cubicBezTo>
                      <a:pt x="9" y="0"/>
                      <a:pt x="6" y="0"/>
                      <a:pt x="0" y="3"/>
                    </a:cubicBezTo>
                    <a:lnTo>
                      <a:pt x="11" y="3"/>
                    </a:ln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83" name="Freeform 35">
                <a:extLst>
                  <a:ext uri="{FF2B5EF4-FFF2-40B4-BE49-F238E27FC236}">
                    <a16:creationId xmlns:a16="http://schemas.microsoft.com/office/drawing/2014/main" id="{91EA99EB-D797-4427-8A86-33F9E32773D0}"/>
                  </a:ext>
                </a:extLst>
              </p:cNvPr>
              <p:cNvSpPr>
                <a:spLocks/>
              </p:cNvSpPr>
              <p:nvPr/>
            </p:nvSpPr>
            <p:spPr bwMode="auto">
              <a:xfrm>
                <a:off x="2600325" y="2471738"/>
                <a:ext cx="47625" cy="33338"/>
              </a:xfrm>
              <a:custGeom>
                <a:avLst/>
                <a:gdLst>
                  <a:gd name="T0" fmla="*/ 39 w 83"/>
                  <a:gd name="T1" fmla="*/ 12 h 59"/>
                  <a:gd name="T2" fmla="*/ 27 w 83"/>
                  <a:gd name="T3" fmla="*/ 19 h 59"/>
                  <a:gd name="T4" fmla="*/ 53 w 83"/>
                  <a:gd name="T5" fmla="*/ 49 h 59"/>
                  <a:gd name="T6" fmla="*/ 59 w 83"/>
                  <a:gd name="T7" fmla="*/ 45 h 59"/>
                  <a:gd name="T8" fmla="*/ 60 w 83"/>
                  <a:gd name="T9" fmla="*/ 45 h 59"/>
                  <a:gd name="T10" fmla="*/ 39 w 83"/>
                  <a:gd name="T11" fmla="*/ 12 h 59"/>
                </a:gdLst>
                <a:ahLst/>
                <a:cxnLst>
                  <a:cxn ang="0">
                    <a:pos x="T0" y="T1"/>
                  </a:cxn>
                  <a:cxn ang="0">
                    <a:pos x="T2" y="T3"/>
                  </a:cxn>
                  <a:cxn ang="0">
                    <a:pos x="T4" y="T5"/>
                  </a:cxn>
                  <a:cxn ang="0">
                    <a:pos x="T6" y="T7"/>
                  </a:cxn>
                  <a:cxn ang="0">
                    <a:pos x="T8" y="T9"/>
                  </a:cxn>
                  <a:cxn ang="0">
                    <a:pos x="T10" y="T11"/>
                  </a:cxn>
                </a:cxnLst>
                <a:rect l="0" t="0" r="r" b="b"/>
                <a:pathLst>
                  <a:path w="83" h="59">
                    <a:moveTo>
                      <a:pt x="39" y="12"/>
                    </a:moveTo>
                    <a:cubicBezTo>
                      <a:pt x="33" y="14"/>
                      <a:pt x="29" y="16"/>
                      <a:pt x="27" y="19"/>
                    </a:cubicBezTo>
                    <a:cubicBezTo>
                      <a:pt x="0" y="32"/>
                      <a:pt x="31" y="59"/>
                      <a:pt x="53" y="49"/>
                    </a:cubicBezTo>
                    <a:cubicBezTo>
                      <a:pt x="55" y="48"/>
                      <a:pt x="57" y="47"/>
                      <a:pt x="59" y="45"/>
                    </a:cubicBezTo>
                    <a:cubicBezTo>
                      <a:pt x="59" y="45"/>
                      <a:pt x="59" y="45"/>
                      <a:pt x="60" y="45"/>
                    </a:cubicBezTo>
                    <a:cubicBezTo>
                      <a:pt x="83" y="34"/>
                      <a:pt x="71" y="0"/>
                      <a:pt x="39" y="12"/>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84" name="Freeform 36">
                <a:extLst>
                  <a:ext uri="{FF2B5EF4-FFF2-40B4-BE49-F238E27FC236}">
                    <a16:creationId xmlns:a16="http://schemas.microsoft.com/office/drawing/2014/main" id="{CCFEEBB2-6FA0-4EB3-BFD1-98CD7E1B5CDA}"/>
                  </a:ext>
                </a:extLst>
              </p:cNvPr>
              <p:cNvSpPr>
                <a:spLocks/>
              </p:cNvSpPr>
              <p:nvPr/>
            </p:nvSpPr>
            <p:spPr bwMode="auto">
              <a:xfrm>
                <a:off x="558800" y="2533650"/>
                <a:ext cx="50800" cy="26988"/>
              </a:xfrm>
              <a:custGeom>
                <a:avLst/>
                <a:gdLst>
                  <a:gd name="T0" fmla="*/ 41 w 88"/>
                  <a:gd name="T1" fmla="*/ 0 h 46"/>
                  <a:gd name="T2" fmla="*/ 20 w 88"/>
                  <a:gd name="T3" fmla="*/ 8 h 46"/>
                  <a:gd name="T4" fmla="*/ 17 w 88"/>
                  <a:gd name="T5" fmla="*/ 11 h 46"/>
                  <a:gd name="T6" fmla="*/ 14 w 88"/>
                  <a:gd name="T7" fmla="*/ 12 h 46"/>
                  <a:gd name="T8" fmla="*/ 53 w 88"/>
                  <a:gd name="T9" fmla="*/ 46 h 46"/>
                  <a:gd name="T10" fmla="*/ 62 w 88"/>
                  <a:gd name="T11" fmla="*/ 41 h 46"/>
                  <a:gd name="T12" fmla="*/ 80 w 88"/>
                  <a:gd name="T13" fmla="*/ 0 h 46"/>
                  <a:gd name="T14" fmla="*/ 41 w 88"/>
                  <a:gd name="T15" fmla="*/ 0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46">
                    <a:moveTo>
                      <a:pt x="41" y="0"/>
                    </a:moveTo>
                    <a:cubicBezTo>
                      <a:pt x="37" y="2"/>
                      <a:pt x="31" y="4"/>
                      <a:pt x="20" y="8"/>
                    </a:cubicBezTo>
                    <a:cubicBezTo>
                      <a:pt x="19" y="9"/>
                      <a:pt x="18" y="10"/>
                      <a:pt x="17" y="11"/>
                    </a:cubicBezTo>
                    <a:cubicBezTo>
                      <a:pt x="16" y="11"/>
                      <a:pt x="15" y="12"/>
                      <a:pt x="14" y="12"/>
                    </a:cubicBezTo>
                    <a:cubicBezTo>
                      <a:pt x="0" y="17"/>
                      <a:pt x="39" y="46"/>
                      <a:pt x="53" y="46"/>
                    </a:cubicBezTo>
                    <a:cubicBezTo>
                      <a:pt x="55" y="46"/>
                      <a:pt x="59" y="43"/>
                      <a:pt x="62" y="41"/>
                    </a:cubicBezTo>
                    <a:cubicBezTo>
                      <a:pt x="73" y="37"/>
                      <a:pt x="88" y="10"/>
                      <a:pt x="80" y="0"/>
                    </a:cubicBezTo>
                    <a:lnTo>
                      <a:pt x="41" y="0"/>
                    </a:ln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85" name="Freeform 37">
                <a:extLst>
                  <a:ext uri="{FF2B5EF4-FFF2-40B4-BE49-F238E27FC236}">
                    <a16:creationId xmlns:a16="http://schemas.microsoft.com/office/drawing/2014/main" id="{8134B6EB-900F-4D44-BA3A-2416FD6D0690}"/>
                  </a:ext>
                </a:extLst>
              </p:cNvPr>
              <p:cNvSpPr>
                <a:spLocks/>
              </p:cNvSpPr>
              <p:nvPr/>
            </p:nvSpPr>
            <p:spPr bwMode="auto">
              <a:xfrm>
                <a:off x="2047875" y="2070100"/>
                <a:ext cx="161925" cy="76200"/>
              </a:xfrm>
              <a:custGeom>
                <a:avLst/>
                <a:gdLst>
                  <a:gd name="T0" fmla="*/ 24 w 287"/>
                  <a:gd name="T1" fmla="*/ 20 h 135"/>
                  <a:gd name="T2" fmla="*/ 24 w 287"/>
                  <a:gd name="T3" fmla="*/ 20 h 135"/>
                  <a:gd name="T4" fmla="*/ 18 w 287"/>
                  <a:gd name="T5" fmla="*/ 24 h 135"/>
                  <a:gd name="T6" fmla="*/ 11 w 287"/>
                  <a:gd name="T7" fmla="*/ 104 h 135"/>
                  <a:gd name="T8" fmla="*/ 32 w 287"/>
                  <a:gd name="T9" fmla="*/ 129 h 135"/>
                  <a:gd name="T10" fmla="*/ 68 w 287"/>
                  <a:gd name="T11" fmla="*/ 75 h 135"/>
                  <a:gd name="T12" fmla="*/ 71 w 287"/>
                  <a:gd name="T13" fmla="*/ 75 h 135"/>
                  <a:gd name="T14" fmla="*/ 74 w 287"/>
                  <a:gd name="T15" fmla="*/ 71 h 135"/>
                  <a:gd name="T16" fmla="*/ 74 w 287"/>
                  <a:gd name="T17" fmla="*/ 71 h 135"/>
                  <a:gd name="T18" fmla="*/ 173 w 287"/>
                  <a:gd name="T19" fmla="*/ 82 h 135"/>
                  <a:gd name="T20" fmla="*/ 217 w 287"/>
                  <a:gd name="T21" fmla="*/ 102 h 135"/>
                  <a:gd name="T22" fmla="*/ 265 w 287"/>
                  <a:gd name="T23" fmla="*/ 75 h 135"/>
                  <a:gd name="T24" fmla="*/ 268 w 287"/>
                  <a:gd name="T25" fmla="*/ 75 h 135"/>
                  <a:gd name="T26" fmla="*/ 285 w 287"/>
                  <a:gd name="T27" fmla="*/ 45 h 135"/>
                  <a:gd name="T28" fmla="*/ 224 w 287"/>
                  <a:gd name="T29" fmla="*/ 9 h 135"/>
                  <a:gd name="T30" fmla="*/ 24 w 287"/>
                  <a:gd name="T31" fmla="*/ 2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135">
                    <a:moveTo>
                      <a:pt x="24" y="20"/>
                    </a:moveTo>
                    <a:cubicBezTo>
                      <a:pt x="24" y="20"/>
                      <a:pt x="24" y="20"/>
                      <a:pt x="24" y="20"/>
                    </a:cubicBezTo>
                    <a:cubicBezTo>
                      <a:pt x="21" y="21"/>
                      <a:pt x="19" y="23"/>
                      <a:pt x="18" y="24"/>
                    </a:cubicBezTo>
                    <a:cubicBezTo>
                      <a:pt x="0" y="42"/>
                      <a:pt x="18" y="99"/>
                      <a:pt x="11" y="104"/>
                    </a:cubicBezTo>
                    <a:cubicBezTo>
                      <a:pt x="4" y="110"/>
                      <a:pt x="13" y="135"/>
                      <a:pt x="32" y="129"/>
                    </a:cubicBezTo>
                    <a:cubicBezTo>
                      <a:pt x="48" y="125"/>
                      <a:pt x="57" y="86"/>
                      <a:pt x="68" y="75"/>
                    </a:cubicBezTo>
                    <a:cubicBezTo>
                      <a:pt x="71" y="75"/>
                      <a:pt x="71" y="75"/>
                      <a:pt x="71" y="75"/>
                    </a:cubicBezTo>
                    <a:cubicBezTo>
                      <a:pt x="72" y="73"/>
                      <a:pt x="73" y="72"/>
                      <a:pt x="74" y="71"/>
                    </a:cubicBezTo>
                    <a:cubicBezTo>
                      <a:pt x="74" y="71"/>
                      <a:pt x="74" y="71"/>
                      <a:pt x="74" y="71"/>
                    </a:cubicBezTo>
                    <a:cubicBezTo>
                      <a:pt x="88" y="71"/>
                      <a:pt x="161" y="52"/>
                      <a:pt x="173" y="82"/>
                    </a:cubicBezTo>
                    <a:cubicBezTo>
                      <a:pt x="184" y="113"/>
                      <a:pt x="184" y="99"/>
                      <a:pt x="217" y="102"/>
                    </a:cubicBezTo>
                    <a:cubicBezTo>
                      <a:pt x="237" y="103"/>
                      <a:pt x="254" y="89"/>
                      <a:pt x="265" y="75"/>
                    </a:cubicBezTo>
                    <a:cubicBezTo>
                      <a:pt x="268" y="75"/>
                      <a:pt x="268" y="75"/>
                      <a:pt x="268" y="75"/>
                    </a:cubicBezTo>
                    <a:cubicBezTo>
                      <a:pt x="277" y="64"/>
                      <a:pt x="284" y="51"/>
                      <a:pt x="285" y="45"/>
                    </a:cubicBezTo>
                    <a:cubicBezTo>
                      <a:pt x="287" y="31"/>
                      <a:pt x="268" y="3"/>
                      <a:pt x="224" y="9"/>
                    </a:cubicBezTo>
                    <a:cubicBezTo>
                      <a:pt x="179" y="14"/>
                      <a:pt x="43" y="0"/>
                      <a:pt x="24" y="20"/>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86" name="Freeform 38">
                <a:extLst>
                  <a:ext uri="{FF2B5EF4-FFF2-40B4-BE49-F238E27FC236}">
                    <a16:creationId xmlns:a16="http://schemas.microsoft.com/office/drawing/2014/main" id="{82407807-FA8C-4E92-BDB2-9E293D29B8F9}"/>
                  </a:ext>
                </a:extLst>
              </p:cNvPr>
              <p:cNvSpPr>
                <a:spLocks/>
              </p:cNvSpPr>
              <p:nvPr/>
            </p:nvSpPr>
            <p:spPr bwMode="auto">
              <a:xfrm>
                <a:off x="2097088" y="2152650"/>
                <a:ext cx="133350" cy="96838"/>
              </a:xfrm>
              <a:custGeom>
                <a:avLst/>
                <a:gdLst>
                  <a:gd name="T0" fmla="*/ 211 w 235"/>
                  <a:gd name="T1" fmla="*/ 13 h 170"/>
                  <a:gd name="T2" fmla="*/ 115 w 235"/>
                  <a:gd name="T3" fmla="*/ 16 h 170"/>
                  <a:gd name="T4" fmla="*/ 23 w 235"/>
                  <a:gd name="T5" fmla="*/ 22 h 170"/>
                  <a:gd name="T6" fmla="*/ 22 w 235"/>
                  <a:gd name="T7" fmla="*/ 23 h 170"/>
                  <a:gd name="T8" fmla="*/ 17 w 235"/>
                  <a:gd name="T9" fmla="*/ 26 h 170"/>
                  <a:gd name="T10" fmla="*/ 35 w 235"/>
                  <a:gd name="T11" fmla="*/ 81 h 170"/>
                  <a:gd name="T12" fmla="*/ 110 w 235"/>
                  <a:gd name="T13" fmla="*/ 79 h 170"/>
                  <a:gd name="T14" fmla="*/ 174 w 235"/>
                  <a:gd name="T15" fmla="*/ 145 h 170"/>
                  <a:gd name="T16" fmla="*/ 180 w 235"/>
                  <a:gd name="T17" fmla="*/ 141 h 170"/>
                  <a:gd name="T18" fmla="*/ 180 w 235"/>
                  <a:gd name="T19" fmla="*/ 141 h 170"/>
                  <a:gd name="T20" fmla="*/ 206 w 235"/>
                  <a:gd name="T21" fmla="*/ 122 h 170"/>
                  <a:gd name="T22" fmla="*/ 203 w 235"/>
                  <a:gd name="T23" fmla="*/ 122 h 170"/>
                  <a:gd name="T24" fmla="*/ 226 w 235"/>
                  <a:gd name="T25" fmla="*/ 95 h 170"/>
                  <a:gd name="T26" fmla="*/ 228 w 235"/>
                  <a:gd name="T27" fmla="*/ 67 h 170"/>
                  <a:gd name="T28" fmla="*/ 235 w 235"/>
                  <a:gd name="T29" fmla="*/ 67 h 170"/>
                  <a:gd name="T30" fmla="*/ 211 w 235"/>
                  <a:gd name="T31"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5" h="170">
                    <a:moveTo>
                      <a:pt x="211" y="13"/>
                    </a:moveTo>
                    <a:cubicBezTo>
                      <a:pt x="192" y="0"/>
                      <a:pt x="131" y="8"/>
                      <a:pt x="115" y="16"/>
                    </a:cubicBezTo>
                    <a:cubicBezTo>
                      <a:pt x="98" y="25"/>
                      <a:pt x="49" y="2"/>
                      <a:pt x="23" y="22"/>
                    </a:cubicBezTo>
                    <a:cubicBezTo>
                      <a:pt x="23" y="22"/>
                      <a:pt x="23" y="23"/>
                      <a:pt x="22" y="23"/>
                    </a:cubicBezTo>
                    <a:cubicBezTo>
                      <a:pt x="20" y="24"/>
                      <a:pt x="18" y="25"/>
                      <a:pt x="17" y="26"/>
                    </a:cubicBezTo>
                    <a:cubicBezTo>
                      <a:pt x="0" y="38"/>
                      <a:pt x="10" y="79"/>
                      <a:pt x="35" y="81"/>
                    </a:cubicBezTo>
                    <a:cubicBezTo>
                      <a:pt x="61" y="84"/>
                      <a:pt x="106" y="62"/>
                      <a:pt x="110" y="79"/>
                    </a:cubicBezTo>
                    <a:cubicBezTo>
                      <a:pt x="115" y="95"/>
                      <a:pt x="132" y="170"/>
                      <a:pt x="174" y="145"/>
                    </a:cubicBezTo>
                    <a:cubicBezTo>
                      <a:pt x="176" y="144"/>
                      <a:pt x="178" y="143"/>
                      <a:pt x="180" y="141"/>
                    </a:cubicBezTo>
                    <a:cubicBezTo>
                      <a:pt x="180" y="141"/>
                      <a:pt x="180" y="141"/>
                      <a:pt x="180" y="141"/>
                    </a:cubicBezTo>
                    <a:cubicBezTo>
                      <a:pt x="192" y="134"/>
                      <a:pt x="200" y="128"/>
                      <a:pt x="206" y="122"/>
                    </a:cubicBezTo>
                    <a:cubicBezTo>
                      <a:pt x="203" y="122"/>
                      <a:pt x="203" y="122"/>
                      <a:pt x="203" y="122"/>
                    </a:cubicBezTo>
                    <a:cubicBezTo>
                      <a:pt x="216" y="108"/>
                      <a:pt x="218" y="97"/>
                      <a:pt x="226" y="95"/>
                    </a:cubicBezTo>
                    <a:cubicBezTo>
                      <a:pt x="231" y="94"/>
                      <a:pt x="231" y="82"/>
                      <a:pt x="228" y="67"/>
                    </a:cubicBezTo>
                    <a:cubicBezTo>
                      <a:pt x="235" y="67"/>
                      <a:pt x="235" y="67"/>
                      <a:pt x="235" y="67"/>
                    </a:cubicBezTo>
                    <a:cubicBezTo>
                      <a:pt x="232" y="47"/>
                      <a:pt x="222" y="22"/>
                      <a:pt x="211" y="13"/>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87" name="Freeform 39">
                <a:extLst>
                  <a:ext uri="{FF2B5EF4-FFF2-40B4-BE49-F238E27FC236}">
                    <a16:creationId xmlns:a16="http://schemas.microsoft.com/office/drawing/2014/main" id="{891AE6BC-9802-4723-B79E-97922E24A149}"/>
                  </a:ext>
                </a:extLst>
              </p:cNvPr>
              <p:cNvSpPr>
                <a:spLocks/>
              </p:cNvSpPr>
              <p:nvPr/>
            </p:nvSpPr>
            <p:spPr bwMode="auto">
              <a:xfrm>
                <a:off x="636588" y="2344738"/>
                <a:ext cx="6350" cy="1588"/>
              </a:xfrm>
              <a:custGeom>
                <a:avLst/>
                <a:gdLst>
                  <a:gd name="T0" fmla="*/ 0 w 10"/>
                  <a:gd name="T1" fmla="*/ 3 h 3"/>
                  <a:gd name="T2" fmla="*/ 10 w 10"/>
                  <a:gd name="T3" fmla="*/ 3 h 3"/>
                  <a:gd name="T4" fmla="*/ 7 w 10"/>
                  <a:gd name="T5" fmla="*/ 0 h 3"/>
                  <a:gd name="T6" fmla="*/ 0 w 10"/>
                  <a:gd name="T7" fmla="*/ 3 h 3"/>
                </a:gdLst>
                <a:ahLst/>
                <a:cxnLst>
                  <a:cxn ang="0">
                    <a:pos x="T0" y="T1"/>
                  </a:cxn>
                  <a:cxn ang="0">
                    <a:pos x="T2" y="T3"/>
                  </a:cxn>
                  <a:cxn ang="0">
                    <a:pos x="T4" y="T5"/>
                  </a:cxn>
                  <a:cxn ang="0">
                    <a:pos x="T6" y="T7"/>
                  </a:cxn>
                </a:cxnLst>
                <a:rect l="0" t="0" r="r" b="b"/>
                <a:pathLst>
                  <a:path w="10" h="3">
                    <a:moveTo>
                      <a:pt x="0" y="3"/>
                    </a:moveTo>
                    <a:cubicBezTo>
                      <a:pt x="10" y="3"/>
                      <a:pt x="10" y="3"/>
                      <a:pt x="10" y="3"/>
                    </a:cubicBezTo>
                    <a:cubicBezTo>
                      <a:pt x="7" y="0"/>
                      <a:pt x="7" y="0"/>
                      <a:pt x="7" y="0"/>
                    </a:cubicBezTo>
                    <a:lnTo>
                      <a:pt x="0" y="3"/>
                    </a:ln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88" name="Freeform 40">
                <a:extLst>
                  <a:ext uri="{FF2B5EF4-FFF2-40B4-BE49-F238E27FC236}">
                    <a16:creationId xmlns:a16="http://schemas.microsoft.com/office/drawing/2014/main" id="{066D20F7-F6F2-403F-ADAD-95621711DB43}"/>
                  </a:ext>
                </a:extLst>
              </p:cNvPr>
              <p:cNvSpPr>
                <a:spLocks/>
              </p:cNvSpPr>
              <p:nvPr/>
            </p:nvSpPr>
            <p:spPr bwMode="auto">
              <a:xfrm>
                <a:off x="2535238" y="2449513"/>
                <a:ext cx="44450" cy="33338"/>
              </a:xfrm>
              <a:custGeom>
                <a:avLst/>
                <a:gdLst>
                  <a:gd name="T0" fmla="*/ 23 w 77"/>
                  <a:gd name="T1" fmla="*/ 19 h 59"/>
                  <a:gd name="T2" fmla="*/ 10 w 77"/>
                  <a:gd name="T3" fmla="*/ 30 h 59"/>
                  <a:gd name="T4" fmla="*/ 60 w 77"/>
                  <a:gd name="T5" fmla="*/ 45 h 59"/>
                  <a:gd name="T6" fmla="*/ 68 w 77"/>
                  <a:gd name="T7" fmla="*/ 39 h 59"/>
                  <a:gd name="T8" fmla="*/ 23 w 77"/>
                  <a:gd name="T9" fmla="*/ 19 h 59"/>
                </a:gdLst>
                <a:ahLst/>
                <a:cxnLst>
                  <a:cxn ang="0">
                    <a:pos x="T0" y="T1"/>
                  </a:cxn>
                  <a:cxn ang="0">
                    <a:pos x="T2" y="T3"/>
                  </a:cxn>
                  <a:cxn ang="0">
                    <a:pos x="T4" y="T5"/>
                  </a:cxn>
                  <a:cxn ang="0">
                    <a:pos x="T6" y="T7"/>
                  </a:cxn>
                  <a:cxn ang="0">
                    <a:pos x="T8" y="T9"/>
                  </a:cxn>
                </a:cxnLst>
                <a:rect l="0" t="0" r="r" b="b"/>
                <a:pathLst>
                  <a:path w="77" h="59">
                    <a:moveTo>
                      <a:pt x="23" y="19"/>
                    </a:moveTo>
                    <a:cubicBezTo>
                      <a:pt x="18" y="22"/>
                      <a:pt x="14" y="25"/>
                      <a:pt x="10" y="30"/>
                    </a:cubicBezTo>
                    <a:cubicBezTo>
                      <a:pt x="0" y="42"/>
                      <a:pt x="49" y="59"/>
                      <a:pt x="60" y="45"/>
                    </a:cubicBezTo>
                    <a:cubicBezTo>
                      <a:pt x="64" y="44"/>
                      <a:pt x="66" y="42"/>
                      <a:pt x="68" y="39"/>
                    </a:cubicBezTo>
                    <a:cubicBezTo>
                      <a:pt x="77" y="24"/>
                      <a:pt x="46" y="0"/>
                      <a:pt x="23" y="19"/>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89" name="Freeform 41">
                <a:extLst>
                  <a:ext uri="{FF2B5EF4-FFF2-40B4-BE49-F238E27FC236}">
                    <a16:creationId xmlns:a16="http://schemas.microsoft.com/office/drawing/2014/main" id="{785FD7FF-7F3C-43C0-8CE5-314B769E4C64}"/>
                  </a:ext>
                </a:extLst>
              </p:cNvPr>
              <p:cNvSpPr>
                <a:spLocks/>
              </p:cNvSpPr>
              <p:nvPr/>
            </p:nvSpPr>
            <p:spPr bwMode="auto">
              <a:xfrm>
                <a:off x="7148513" y="4498975"/>
                <a:ext cx="1012825" cy="812800"/>
              </a:xfrm>
              <a:custGeom>
                <a:avLst/>
                <a:gdLst>
                  <a:gd name="T0" fmla="*/ 1757 w 1784"/>
                  <a:gd name="T1" fmla="*/ 880 h 1432"/>
                  <a:gd name="T2" fmla="*/ 1690 w 1784"/>
                  <a:gd name="T3" fmla="*/ 743 h 1432"/>
                  <a:gd name="T4" fmla="*/ 1657 w 1784"/>
                  <a:gd name="T5" fmla="*/ 661 h 1432"/>
                  <a:gd name="T6" fmla="*/ 1636 w 1784"/>
                  <a:gd name="T7" fmla="*/ 606 h 1432"/>
                  <a:gd name="T8" fmla="*/ 1613 w 1784"/>
                  <a:gd name="T9" fmla="*/ 510 h 1432"/>
                  <a:gd name="T10" fmla="*/ 1470 w 1784"/>
                  <a:gd name="T11" fmla="*/ 441 h 1432"/>
                  <a:gd name="T12" fmla="*/ 1424 w 1784"/>
                  <a:gd name="T13" fmla="*/ 331 h 1432"/>
                  <a:gd name="T14" fmla="*/ 1405 w 1784"/>
                  <a:gd name="T15" fmla="*/ 249 h 1432"/>
                  <a:gd name="T16" fmla="*/ 1368 w 1784"/>
                  <a:gd name="T17" fmla="*/ 194 h 1432"/>
                  <a:gd name="T18" fmla="*/ 1301 w 1784"/>
                  <a:gd name="T19" fmla="*/ 112 h 1432"/>
                  <a:gd name="T20" fmla="*/ 1266 w 1784"/>
                  <a:gd name="T21" fmla="*/ 4 h 1432"/>
                  <a:gd name="T22" fmla="*/ 1242 w 1784"/>
                  <a:gd name="T23" fmla="*/ 175 h 1432"/>
                  <a:gd name="T24" fmla="*/ 1162 w 1784"/>
                  <a:gd name="T25" fmla="*/ 331 h 1432"/>
                  <a:gd name="T26" fmla="*/ 1027 w 1784"/>
                  <a:gd name="T27" fmla="*/ 249 h 1432"/>
                  <a:gd name="T28" fmla="*/ 1013 w 1784"/>
                  <a:gd name="T29" fmla="*/ 194 h 1432"/>
                  <a:gd name="T30" fmla="*/ 1034 w 1784"/>
                  <a:gd name="T31" fmla="*/ 96 h 1432"/>
                  <a:gd name="T32" fmla="*/ 885 w 1784"/>
                  <a:gd name="T33" fmla="*/ 57 h 1432"/>
                  <a:gd name="T34" fmla="*/ 840 w 1784"/>
                  <a:gd name="T35" fmla="*/ 120 h 1432"/>
                  <a:gd name="T36" fmla="*/ 787 w 1784"/>
                  <a:gd name="T37" fmla="*/ 67 h 1432"/>
                  <a:gd name="T38" fmla="*/ 659 w 1784"/>
                  <a:gd name="T39" fmla="*/ 194 h 1432"/>
                  <a:gd name="T40" fmla="*/ 601 w 1784"/>
                  <a:gd name="T41" fmla="*/ 162 h 1432"/>
                  <a:gd name="T42" fmla="*/ 404 w 1784"/>
                  <a:gd name="T43" fmla="*/ 266 h 1432"/>
                  <a:gd name="T44" fmla="*/ 400 w 1784"/>
                  <a:gd name="T45" fmla="*/ 441 h 1432"/>
                  <a:gd name="T46" fmla="*/ 304 w 1784"/>
                  <a:gd name="T47" fmla="*/ 469 h 1432"/>
                  <a:gd name="T48" fmla="*/ 214 w 1784"/>
                  <a:gd name="T49" fmla="*/ 479 h 1432"/>
                  <a:gd name="T50" fmla="*/ 87 w 1784"/>
                  <a:gd name="T51" fmla="*/ 774 h 1432"/>
                  <a:gd name="T52" fmla="*/ 182 w 1784"/>
                  <a:gd name="T53" fmla="*/ 1053 h 1432"/>
                  <a:gd name="T54" fmla="*/ 273 w 1784"/>
                  <a:gd name="T55" fmla="*/ 1232 h 1432"/>
                  <a:gd name="T56" fmla="*/ 312 w 1784"/>
                  <a:gd name="T57" fmla="*/ 1210 h 1432"/>
                  <a:gd name="T58" fmla="*/ 503 w 1784"/>
                  <a:gd name="T59" fmla="*/ 1211 h 1432"/>
                  <a:gd name="T60" fmla="*/ 503 w 1784"/>
                  <a:gd name="T61" fmla="*/ 1210 h 1432"/>
                  <a:gd name="T62" fmla="*/ 548 w 1784"/>
                  <a:gd name="T63" fmla="*/ 1073 h 1432"/>
                  <a:gd name="T64" fmla="*/ 643 w 1784"/>
                  <a:gd name="T65" fmla="*/ 1074 h 1432"/>
                  <a:gd name="T66" fmla="*/ 939 w 1784"/>
                  <a:gd name="T67" fmla="*/ 1103 h 1432"/>
                  <a:gd name="T68" fmla="*/ 1015 w 1784"/>
                  <a:gd name="T69" fmla="*/ 1155 h 1432"/>
                  <a:gd name="T70" fmla="*/ 1076 w 1784"/>
                  <a:gd name="T71" fmla="*/ 1194 h 1432"/>
                  <a:gd name="T72" fmla="*/ 1175 w 1784"/>
                  <a:gd name="T73" fmla="*/ 1282 h 1432"/>
                  <a:gd name="T74" fmla="*/ 1310 w 1784"/>
                  <a:gd name="T75" fmla="*/ 1423 h 1432"/>
                  <a:gd name="T76" fmla="*/ 1411 w 1784"/>
                  <a:gd name="T77" fmla="*/ 1415 h 1432"/>
                  <a:gd name="T78" fmla="*/ 1516 w 1784"/>
                  <a:gd name="T79" fmla="*/ 1365 h 1432"/>
                  <a:gd name="T80" fmla="*/ 1595 w 1784"/>
                  <a:gd name="T81" fmla="*/ 1292 h 1432"/>
                  <a:gd name="T82" fmla="*/ 1632 w 1784"/>
                  <a:gd name="T83" fmla="*/ 1186 h 1432"/>
                  <a:gd name="T84" fmla="*/ 1741 w 1784"/>
                  <a:gd name="T85" fmla="*/ 1072 h 1432"/>
                  <a:gd name="T86" fmla="*/ 1778 w 1784"/>
                  <a:gd name="T87" fmla="*/ 1018 h 1432"/>
                  <a:gd name="T88" fmla="*/ 1767 w 1784"/>
                  <a:gd name="T89" fmla="*/ 935 h 1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84" h="1432">
                    <a:moveTo>
                      <a:pt x="1767" y="935"/>
                    </a:moveTo>
                    <a:cubicBezTo>
                      <a:pt x="1762" y="918"/>
                      <a:pt x="1756" y="900"/>
                      <a:pt x="1749" y="880"/>
                    </a:cubicBezTo>
                    <a:cubicBezTo>
                      <a:pt x="1757" y="880"/>
                      <a:pt x="1757" y="880"/>
                      <a:pt x="1757" y="880"/>
                    </a:cubicBezTo>
                    <a:cubicBezTo>
                      <a:pt x="1748" y="853"/>
                      <a:pt x="1736" y="825"/>
                      <a:pt x="1724" y="798"/>
                    </a:cubicBezTo>
                    <a:cubicBezTo>
                      <a:pt x="1716" y="798"/>
                      <a:pt x="1716" y="798"/>
                      <a:pt x="1716" y="798"/>
                    </a:cubicBezTo>
                    <a:cubicBezTo>
                      <a:pt x="1707" y="778"/>
                      <a:pt x="1699" y="760"/>
                      <a:pt x="1690" y="743"/>
                    </a:cubicBezTo>
                    <a:cubicBezTo>
                      <a:pt x="1699" y="743"/>
                      <a:pt x="1699" y="743"/>
                      <a:pt x="1699" y="743"/>
                    </a:cubicBezTo>
                    <a:cubicBezTo>
                      <a:pt x="1689" y="721"/>
                      <a:pt x="1679" y="702"/>
                      <a:pt x="1671" y="687"/>
                    </a:cubicBezTo>
                    <a:cubicBezTo>
                      <a:pt x="1666" y="678"/>
                      <a:pt x="1661" y="669"/>
                      <a:pt x="1657" y="661"/>
                    </a:cubicBezTo>
                    <a:cubicBezTo>
                      <a:pt x="1649" y="661"/>
                      <a:pt x="1649" y="661"/>
                      <a:pt x="1649" y="661"/>
                    </a:cubicBezTo>
                    <a:cubicBezTo>
                      <a:pt x="1640" y="642"/>
                      <a:pt x="1633" y="623"/>
                      <a:pt x="1628" y="606"/>
                    </a:cubicBezTo>
                    <a:cubicBezTo>
                      <a:pt x="1636" y="606"/>
                      <a:pt x="1636" y="606"/>
                      <a:pt x="1636" y="606"/>
                    </a:cubicBezTo>
                    <a:cubicBezTo>
                      <a:pt x="1626" y="574"/>
                      <a:pt x="1621" y="546"/>
                      <a:pt x="1620" y="524"/>
                    </a:cubicBezTo>
                    <a:cubicBezTo>
                      <a:pt x="1613" y="524"/>
                      <a:pt x="1613" y="524"/>
                      <a:pt x="1613" y="524"/>
                    </a:cubicBezTo>
                    <a:cubicBezTo>
                      <a:pt x="1613" y="519"/>
                      <a:pt x="1613" y="514"/>
                      <a:pt x="1613" y="510"/>
                    </a:cubicBezTo>
                    <a:cubicBezTo>
                      <a:pt x="1616" y="486"/>
                      <a:pt x="1568" y="478"/>
                      <a:pt x="1525" y="469"/>
                    </a:cubicBezTo>
                    <a:cubicBezTo>
                      <a:pt x="1550" y="469"/>
                      <a:pt x="1550" y="469"/>
                      <a:pt x="1550" y="469"/>
                    </a:cubicBezTo>
                    <a:cubicBezTo>
                      <a:pt x="1518" y="462"/>
                      <a:pt x="1484" y="455"/>
                      <a:pt x="1470" y="441"/>
                    </a:cubicBezTo>
                    <a:cubicBezTo>
                      <a:pt x="1458" y="430"/>
                      <a:pt x="1450" y="410"/>
                      <a:pt x="1443" y="386"/>
                    </a:cubicBezTo>
                    <a:cubicBezTo>
                      <a:pt x="1436" y="386"/>
                      <a:pt x="1436" y="386"/>
                      <a:pt x="1436" y="386"/>
                    </a:cubicBezTo>
                    <a:cubicBezTo>
                      <a:pt x="1431" y="369"/>
                      <a:pt x="1427" y="350"/>
                      <a:pt x="1424" y="331"/>
                    </a:cubicBezTo>
                    <a:cubicBezTo>
                      <a:pt x="1431" y="331"/>
                      <a:pt x="1431" y="331"/>
                      <a:pt x="1431" y="331"/>
                    </a:cubicBezTo>
                    <a:cubicBezTo>
                      <a:pt x="1427" y="311"/>
                      <a:pt x="1423" y="291"/>
                      <a:pt x="1417" y="275"/>
                    </a:cubicBezTo>
                    <a:cubicBezTo>
                      <a:pt x="1414" y="266"/>
                      <a:pt x="1409" y="257"/>
                      <a:pt x="1405" y="249"/>
                    </a:cubicBezTo>
                    <a:cubicBezTo>
                      <a:pt x="1397" y="249"/>
                      <a:pt x="1397" y="249"/>
                      <a:pt x="1397" y="249"/>
                    </a:cubicBezTo>
                    <a:cubicBezTo>
                      <a:pt x="1386" y="230"/>
                      <a:pt x="1372" y="212"/>
                      <a:pt x="1358" y="194"/>
                    </a:cubicBezTo>
                    <a:cubicBezTo>
                      <a:pt x="1368" y="194"/>
                      <a:pt x="1368" y="194"/>
                      <a:pt x="1368" y="194"/>
                    </a:cubicBezTo>
                    <a:cubicBezTo>
                      <a:pt x="1356" y="179"/>
                      <a:pt x="1342" y="163"/>
                      <a:pt x="1329" y="146"/>
                    </a:cubicBezTo>
                    <a:cubicBezTo>
                      <a:pt x="1322" y="137"/>
                      <a:pt x="1315" y="125"/>
                      <a:pt x="1310" y="112"/>
                    </a:cubicBezTo>
                    <a:cubicBezTo>
                      <a:pt x="1301" y="112"/>
                      <a:pt x="1301" y="112"/>
                      <a:pt x="1301" y="112"/>
                    </a:cubicBezTo>
                    <a:cubicBezTo>
                      <a:pt x="1293" y="94"/>
                      <a:pt x="1287" y="74"/>
                      <a:pt x="1281" y="57"/>
                    </a:cubicBezTo>
                    <a:cubicBezTo>
                      <a:pt x="1289" y="57"/>
                      <a:pt x="1289" y="57"/>
                      <a:pt x="1289" y="57"/>
                    </a:cubicBezTo>
                    <a:cubicBezTo>
                      <a:pt x="1278" y="25"/>
                      <a:pt x="1271" y="0"/>
                      <a:pt x="1266" y="4"/>
                    </a:cubicBezTo>
                    <a:cubicBezTo>
                      <a:pt x="1265" y="5"/>
                      <a:pt x="1264" y="7"/>
                      <a:pt x="1262" y="10"/>
                    </a:cubicBezTo>
                    <a:cubicBezTo>
                      <a:pt x="1261" y="8"/>
                      <a:pt x="1260" y="8"/>
                      <a:pt x="1259" y="9"/>
                    </a:cubicBezTo>
                    <a:cubicBezTo>
                      <a:pt x="1249" y="17"/>
                      <a:pt x="1217" y="138"/>
                      <a:pt x="1242" y="175"/>
                    </a:cubicBezTo>
                    <a:cubicBezTo>
                      <a:pt x="1266" y="213"/>
                      <a:pt x="1231" y="287"/>
                      <a:pt x="1213" y="337"/>
                    </a:cubicBezTo>
                    <a:cubicBezTo>
                      <a:pt x="1201" y="373"/>
                      <a:pt x="1176" y="354"/>
                      <a:pt x="1151" y="331"/>
                    </a:cubicBezTo>
                    <a:cubicBezTo>
                      <a:pt x="1162" y="331"/>
                      <a:pt x="1162" y="331"/>
                      <a:pt x="1162" y="331"/>
                    </a:cubicBezTo>
                    <a:cubicBezTo>
                      <a:pt x="1150" y="321"/>
                      <a:pt x="1137" y="308"/>
                      <a:pt x="1125" y="300"/>
                    </a:cubicBezTo>
                    <a:cubicBezTo>
                      <a:pt x="1099" y="281"/>
                      <a:pt x="1064" y="267"/>
                      <a:pt x="1038" y="249"/>
                    </a:cubicBezTo>
                    <a:cubicBezTo>
                      <a:pt x="1027" y="249"/>
                      <a:pt x="1027" y="249"/>
                      <a:pt x="1027" y="249"/>
                    </a:cubicBezTo>
                    <a:cubicBezTo>
                      <a:pt x="1021" y="244"/>
                      <a:pt x="1014" y="239"/>
                      <a:pt x="1009" y="233"/>
                    </a:cubicBezTo>
                    <a:cubicBezTo>
                      <a:pt x="1001" y="224"/>
                      <a:pt x="1003" y="210"/>
                      <a:pt x="1008" y="194"/>
                    </a:cubicBezTo>
                    <a:cubicBezTo>
                      <a:pt x="1013" y="194"/>
                      <a:pt x="1013" y="194"/>
                      <a:pt x="1013" y="194"/>
                    </a:cubicBezTo>
                    <a:cubicBezTo>
                      <a:pt x="1020" y="167"/>
                      <a:pt x="1038" y="135"/>
                      <a:pt x="1042" y="112"/>
                    </a:cubicBezTo>
                    <a:cubicBezTo>
                      <a:pt x="1036" y="112"/>
                      <a:pt x="1036" y="112"/>
                      <a:pt x="1036" y="112"/>
                    </a:cubicBezTo>
                    <a:cubicBezTo>
                      <a:pt x="1037" y="106"/>
                      <a:pt x="1036" y="100"/>
                      <a:pt x="1034" y="96"/>
                    </a:cubicBezTo>
                    <a:cubicBezTo>
                      <a:pt x="1016" y="67"/>
                      <a:pt x="921" y="92"/>
                      <a:pt x="911" y="92"/>
                    </a:cubicBezTo>
                    <a:cubicBezTo>
                      <a:pt x="903" y="92"/>
                      <a:pt x="889" y="69"/>
                      <a:pt x="874" y="57"/>
                    </a:cubicBezTo>
                    <a:cubicBezTo>
                      <a:pt x="885" y="57"/>
                      <a:pt x="885" y="57"/>
                      <a:pt x="885" y="57"/>
                    </a:cubicBezTo>
                    <a:cubicBezTo>
                      <a:pt x="878" y="51"/>
                      <a:pt x="871" y="46"/>
                      <a:pt x="864" y="46"/>
                    </a:cubicBezTo>
                    <a:cubicBezTo>
                      <a:pt x="862" y="46"/>
                      <a:pt x="860" y="48"/>
                      <a:pt x="858" y="50"/>
                    </a:cubicBezTo>
                    <a:cubicBezTo>
                      <a:pt x="842" y="51"/>
                      <a:pt x="840" y="97"/>
                      <a:pt x="840" y="120"/>
                    </a:cubicBezTo>
                    <a:cubicBezTo>
                      <a:pt x="838" y="118"/>
                      <a:pt x="836" y="115"/>
                      <a:pt x="834" y="112"/>
                    </a:cubicBezTo>
                    <a:cubicBezTo>
                      <a:pt x="824" y="112"/>
                      <a:pt x="824" y="112"/>
                      <a:pt x="824" y="112"/>
                    </a:cubicBezTo>
                    <a:cubicBezTo>
                      <a:pt x="815" y="100"/>
                      <a:pt x="802" y="84"/>
                      <a:pt x="787" y="67"/>
                    </a:cubicBezTo>
                    <a:cubicBezTo>
                      <a:pt x="756" y="30"/>
                      <a:pt x="791" y="92"/>
                      <a:pt x="759" y="129"/>
                    </a:cubicBezTo>
                    <a:cubicBezTo>
                      <a:pt x="727" y="167"/>
                      <a:pt x="738" y="154"/>
                      <a:pt x="724" y="196"/>
                    </a:cubicBezTo>
                    <a:cubicBezTo>
                      <a:pt x="712" y="232"/>
                      <a:pt x="686" y="224"/>
                      <a:pt x="659" y="194"/>
                    </a:cubicBezTo>
                    <a:cubicBezTo>
                      <a:pt x="670" y="194"/>
                      <a:pt x="670" y="194"/>
                      <a:pt x="670" y="194"/>
                    </a:cubicBezTo>
                    <a:cubicBezTo>
                      <a:pt x="664" y="189"/>
                      <a:pt x="659" y="182"/>
                      <a:pt x="653" y="175"/>
                    </a:cubicBezTo>
                    <a:cubicBezTo>
                      <a:pt x="631" y="146"/>
                      <a:pt x="615" y="152"/>
                      <a:pt x="601" y="162"/>
                    </a:cubicBezTo>
                    <a:cubicBezTo>
                      <a:pt x="592" y="167"/>
                      <a:pt x="584" y="174"/>
                      <a:pt x="576" y="179"/>
                    </a:cubicBezTo>
                    <a:cubicBezTo>
                      <a:pt x="555" y="191"/>
                      <a:pt x="538" y="259"/>
                      <a:pt x="528" y="277"/>
                    </a:cubicBezTo>
                    <a:cubicBezTo>
                      <a:pt x="504" y="283"/>
                      <a:pt x="420" y="247"/>
                      <a:pt x="404" y="266"/>
                    </a:cubicBezTo>
                    <a:cubicBezTo>
                      <a:pt x="403" y="266"/>
                      <a:pt x="403" y="267"/>
                      <a:pt x="403" y="267"/>
                    </a:cubicBezTo>
                    <a:cubicBezTo>
                      <a:pt x="401" y="268"/>
                      <a:pt x="398" y="269"/>
                      <a:pt x="397" y="270"/>
                    </a:cubicBezTo>
                    <a:cubicBezTo>
                      <a:pt x="380" y="291"/>
                      <a:pt x="400" y="425"/>
                      <a:pt x="400" y="441"/>
                    </a:cubicBezTo>
                    <a:cubicBezTo>
                      <a:pt x="400" y="443"/>
                      <a:pt x="399" y="443"/>
                      <a:pt x="398" y="444"/>
                    </a:cubicBezTo>
                    <a:cubicBezTo>
                      <a:pt x="378" y="451"/>
                      <a:pt x="328" y="450"/>
                      <a:pt x="308" y="466"/>
                    </a:cubicBezTo>
                    <a:cubicBezTo>
                      <a:pt x="307" y="467"/>
                      <a:pt x="306" y="468"/>
                      <a:pt x="304" y="469"/>
                    </a:cubicBezTo>
                    <a:cubicBezTo>
                      <a:pt x="305" y="469"/>
                      <a:pt x="305" y="469"/>
                      <a:pt x="305" y="469"/>
                    </a:cubicBezTo>
                    <a:cubicBezTo>
                      <a:pt x="304" y="469"/>
                      <a:pt x="302" y="470"/>
                      <a:pt x="302" y="470"/>
                    </a:cubicBezTo>
                    <a:cubicBezTo>
                      <a:pt x="277" y="491"/>
                      <a:pt x="238" y="479"/>
                      <a:pt x="214" y="479"/>
                    </a:cubicBezTo>
                    <a:cubicBezTo>
                      <a:pt x="189" y="479"/>
                      <a:pt x="104" y="558"/>
                      <a:pt x="76" y="579"/>
                    </a:cubicBezTo>
                    <a:cubicBezTo>
                      <a:pt x="48" y="599"/>
                      <a:pt x="0" y="674"/>
                      <a:pt x="14" y="695"/>
                    </a:cubicBezTo>
                    <a:cubicBezTo>
                      <a:pt x="28" y="716"/>
                      <a:pt x="104" y="766"/>
                      <a:pt x="87" y="774"/>
                    </a:cubicBezTo>
                    <a:cubicBezTo>
                      <a:pt x="69" y="782"/>
                      <a:pt x="59" y="841"/>
                      <a:pt x="101" y="891"/>
                    </a:cubicBezTo>
                    <a:cubicBezTo>
                      <a:pt x="143" y="941"/>
                      <a:pt x="129" y="953"/>
                      <a:pt x="133" y="978"/>
                    </a:cubicBezTo>
                    <a:cubicBezTo>
                      <a:pt x="136" y="1003"/>
                      <a:pt x="154" y="1011"/>
                      <a:pt x="182" y="1053"/>
                    </a:cubicBezTo>
                    <a:cubicBezTo>
                      <a:pt x="210" y="1094"/>
                      <a:pt x="133" y="1128"/>
                      <a:pt x="122" y="1153"/>
                    </a:cubicBezTo>
                    <a:cubicBezTo>
                      <a:pt x="111" y="1178"/>
                      <a:pt x="147" y="1215"/>
                      <a:pt x="168" y="1236"/>
                    </a:cubicBezTo>
                    <a:cubicBezTo>
                      <a:pt x="189" y="1257"/>
                      <a:pt x="242" y="1244"/>
                      <a:pt x="273" y="1232"/>
                    </a:cubicBezTo>
                    <a:cubicBezTo>
                      <a:pt x="286" y="1227"/>
                      <a:pt x="299" y="1218"/>
                      <a:pt x="312" y="1210"/>
                    </a:cubicBezTo>
                    <a:cubicBezTo>
                      <a:pt x="312" y="1210"/>
                      <a:pt x="312" y="1210"/>
                      <a:pt x="312" y="1210"/>
                    </a:cubicBezTo>
                    <a:cubicBezTo>
                      <a:pt x="312" y="1210"/>
                      <a:pt x="312" y="1210"/>
                      <a:pt x="312" y="1210"/>
                    </a:cubicBezTo>
                    <a:cubicBezTo>
                      <a:pt x="331" y="1197"/>
                      <a:pt x="349" y="1184"/>
                      <a:pt x="361" y="1182"/>
                    </a:cubicBezTo>
                    <a:cubicBezTo>
                      <a:pt x="383" y="1178"/>
                      <a:pt x="502" y="1217"/>
                      <a:pt x="502" y="1217"/>
                    </a:cubicBezTo>
                    <a:cubicBezTo>
                      <a:pt x="502" y="1217"/>
                      <a:pt x="503" y="1215"/>
                      <a:pt x="503" y="1211"/>
                    </a:cubicBezTo>
                    <a:cubicBezTo>
                      <a:pt x="506" y="1212"/>
                      <a:pt x="509" y="1213"/>
                      <a:pt x="509" y="1213"/>
                    </a:cubicBezTo>
                    <a:cubicBezTo>
                      <a:pt x="509" y="1213"/>
                      <a:pt x="509" y="1211"/>
                      <a:pt x="509" y="1210"/>
                    </a:cubicBezTo>
                    <a:cubicBezTo>
                      <a:pt x="503" y="1210"/>
                      <a:pt x="503" y="1210"/>
                      <a:pt x="503" y="1210"/>
                    </a:cubicBezTo>
                    <a:cubicBezTo>
                      <a:pt x="505" y="1199"/>
                      <a:pt x="508" y="1178"/>
                      <a:pt x="514" y="1155"/>
                    </a:cubicBezTo>
                    <a:cubicBezTo>
                      <a:pt x="519" y="1155"/>
                      <a:pt x="519" y="1155"/>
                      <a:pt x="519" y="1155"/>
                    </a:cubicBezTo>
                    <a:cubicBezTo>
                      <a:pt x="526" y="1124"/>
                      <a:pt x="535" y="1090"/>
                      <a:pt x="548" y="1073"/>
                    </a:cubicBezTo>
                    <a:cubicBezTo>
                      <a:pt x="548" y="1073"/>
                      <a:pt x="548" y="1073"/>
                      <a:pt x="549" y="1072"/>
                    </a:cubicBezTo>
                    <a:cubicBezTo>
                      <a:pt x="547" y="1072"/>
                      <a:pt x="547" y="1072"/>
                      <a:pt x="547" y="1072"/>
                    </a:cubicBezTo>
                    <a:cubicBezTo>
                      <a:pt x="576" y="1049"/>
                      <a:pt x="643" y="1074"/>
                      <a:pt x="643" y="1074"/>
                    </a:cubicBezTo>
                    <a:cubicBezTo>
                      <a:pt x="643" y="1074"/>
                      <a:pt x="675" y="1049"/>
                      <a:pt x="759" y="1028"/>
                    </a:cubicBezTo>
                    <a:cubicBezTo>
                      <a:pt x="844" y="1007"/>
                      <a:pt x="809" y="1049"/>
                      <a:pt x="840" y="1061"/>
                    </a:cubicBezTo>
                    <a:cubicBezTo>
                      <a:pt x="872" y="1074"/>
                      <a:pt x="914" y="1082"/>
                      <a:pt x="939" y="1103"/>
                    </a:cubicBezTo>
                    <a:cubicBezTo>
                      <a:pt x="963" y="1124"/>
                      <a:pt x="939" y="1173"/>
                      <a:pt x="935" y="1194"/>
                    </a:cubicBezTo>
                    <a:cubicBezTo>
                      <a:pt x="932" y="1215"/>
                      <a:pt x="995" y="1207"/>
                      <a:pt x="999" y="1186"/>
                    </a:cubicBezTo>
                    <a:cubicBezTo>
                      <a:pt x="1000" y="1176"/>
                      <a:pt x="1006" y="1165"/>
                      <a:pt x="1015" y="1155"/>
                    </a:cubicBezTo>
                    <a:cubicBezTo>
                      <a:pt x="1018" y="1155"/>
                      <a:pt x="1018" y="1155"/>
                      <a:pt x="1018" y="1155"/>
                    </a:cubicBezTo>
                    <a:cubicBezTo>
                      <a:pt x="1027" y="1143"/>
                      <a:pt x="1040" y="1131"/>
                      <a:pt x="1058" y="1118"/>
                    </a:cubicBezTo>
                    <a:cubicBezTo>
                      <a:pt x="1088" y="1100"/>
                      <a:pt x="1062" y="1158"/>
                      <a:pt x="1076" y="1194"/>
                    </a:cubicBezTo>
                    <a:cubicBezTo>
                      <a:pt x="1090" y="1232"/>
                      <a:pt x="1111" y="1143"/>
                      <a:pt x="1111" y="1186"/>
                    </a:cubicBezTo>
                    <a:cubicBezTo>
                      <a:pt x="1111" y="1198"/>
                      <a:pt x="1122" y="1211"/>
                      <a:pt x="1125" y="1223"/>
                    </a:cubicBezTo>
                    <a:cubicBezTo>
                      <a:pt x="1129" y="1236"/>
                      <a:pt x="1175" y="1240"/>
                      <a:pt x="1175" y="1282"/>
                    </a:cubicBezTo>
                    <a:cubicBezTo>
                      <a:pt x="1175" y="1323"/>
                      <a:pt x="1175" y="1348"/>
                      <a:pt x="1185" y="1356"/>
                    </a:cubicBezTo>
                    <a:cubicBezTo>
                      <a:pt x="1196" y="1365"/>
                      <a:pt x="1252" y="1356"/>
                      <a:pt x="1277" y="1406"/>
                    </a:cubicBezTo>
                    <a:cubicBezTo>
                      <a:pt x="1290" y="1432"/>
                      <a:pt x="1300" y="1432"/>
                      <a:pt x="1310" y="1423"/>
                    </a:cubicBezTo>
                    <a:cubicBezTo>
                      <a:pt x="1322" y="1419"/>
                      <a:pt x="1331" y="1398"/>
                      <a:pt x="1340" y="1386"/>
                    </a:cubicBezTo>
                    <a:cubicBezTo>
                      <a:pt x="1340" y="1385"/>
                      <a:pt x="1341" y="1385"/>
                      <a:pt x="1342" y="1384"/>
                    </a:cubicBezTo>
                    <a:cubicBezTo>
                      <a:pt x="1361" y="1378"/>
                      <a:pt x="1399" y="1401"/>
                      <a:pt x="1411" y="1415"/>
                    </a:cubicBezTo>
                    <a:cubicBezTo>
                      <a:pt x="1417" y="1422"/>
                      <a:pt x="1427" y="1416"/>
                      <a:pt x="1442" y="1407"/>
                    </a:cubicBezTo>
                    <a:cubicBezTo>
                      <a:pt x="1450" y="1402"/>
                      <a:pt x="1459" y="1396"/>
                      <a:pt x="1469" y="1389"/>
                    </a:cubicBezTo>
                    <a:cubicBezTo>
                      <a:pt x="1483" y="1379"/>
                      <a:pt x="1499" y="1370"/>
                      <a:pt x="1516" y="1365"/>
                    </a:cubicBezTo>
                    <a:cubicBezTo>
                      <a:pt x="1569" y="1348"/>
                      <a:pt x="1562" y="1352"/>
                      <a:pt x="1576" y="1327"/>
                    </a:cubicBezTo>
                    <a:cubicBezTo>
                      <a:pt x="1581" y="1319"/>
                      <a:pt x="1585" y="1307"/>
                      <a:pt x="1589" y="1292"/>
                    </a:cubicBezTo>
                    <a:cubicBezTo>
                      <a:pt x="1595" y="1292"/>
                      <a:pt x="1595" y="1292"/>
                      <a:pt x="1595" y="1292"/>
                    </a:cubicBezTo>
                    <a:cubicBezTo>
                      <a:pt x="1602" y="1268"/>
                      <a:pt x="1611" y="1238"/>
                      <a:pt x="1624" y="1210"/>
                    </a:cubicBezTo>
                    <a:cubicBezTo>
                      <a:pt x="1619" y="1210"/>
                      <a:pt x="1619" y="1210"/>
                      <a:pt x="1619" y="1210"/>
                    </a:cubicBezTo>
                    <a:cubicBezTo>
                      <a:pt x="1623" y="1202"/>
                      <a:pt x="1627" y="1194"/>
                      <a:pt x="1632" y="1186"/>
                    </a:cubicBezTo>
                    <a:cubicBezTo>
                      <a:pt x="1638" y="1176"/>
                      <a:pt x="1647" y="1166"/>
                      <a:pt x="1658" y="1155"/>
                    </a:cubicBezTo>
                    <a:cubicBezTo>
                      <a:pt x="1661" y="1155"/>
                      <a:pt x="1661" y="1155"/>
                      <a:pt x="1661" y="1155"/>
                    </a:cubicBezTo>
                    <a:cubicBezTo>
                      <a:pt x="1684" y="1130"/>
                      <a:pt x="1716" y="1102"/>
                      <a:pt x="1741" y="1072"/>
                    </a:cubicBezTo>
                    <a:cubicBezTo>
                      <a:pt x="1738" y="1072"/>
                      <a:pt x="1738" y="1072"/>
                      <a:pt x="1738" y="1072"/>
                    </a:cubicBezTo>
                    <a:cubicBezTo>
                      <a:pt x="1754" y="1054"/>
                      <a:pt x="1767" y="1036"/>
                      <a:pt x="1773" y="1018"/>
                    </a:cubicBezTo>
                    <a:cubicBezTo>
                      <a:pt x="1778" y="1018"/>
                      <a:pt x="1778" y="1018"/>
                      <a:pt x="1778" y="1018"/>
                    </a:cubicBezTo>
                    <a:cubicBezTo>
                      <a:pt x="1782" y="1008"/>
                      <a:pt x="1784" y="999"/>
                      <a:pt x="1784" y="990"/>
                    </a:cubicBezTo>
                    <a:cubicBezTo>
                      <a:pt x="1784" y="975"/>
                      <a:pt x="1780" y="956"/>
                      <a:pt x="1774" y="935"/>
                    </a:cubicBezTo>
                    <a:lnTo>
                      <a:pt x="1767" y="935"/>
                    </a:ln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90" name="Freeform 42">
                <a:extLst>
                  <a:ext uri="{FF2B5EF4-FFF2-40B4-BE49-F238E27FC236}">
                    <a16:creationId xmlns:a16="http://schemas.microsoft.com/office/drawing/2014/main" id="{3DF48313-9B73-4A1D-A949-527C58C028E5}"/>
                  </a:ext>
                </a:extLst>
              </p:cNvPr>
              <p:cNvSpPr>
                <a:spLocks/>
              </p:cNvSpPr>
              <p:nvPr/>
            </p:nvSpPr>
            <p:spPr bwMode="auto">
              <a:xfrm>
                <a:off x="7794625" y="2949575"/>
                <a:ext cx="166687" cy="100013"/>
              </a:xfrm>
              <a:custGeom>
                <a:avLst/>
                <a:gdLst>
                  <a:gd name="T0" fmla="*/ 124 w 293"/>
                  <a:gd name="T1" fmla="*/ 6 h 177"/>
                  <a:gd name="T2" fmla="*/ 113 w 293"/>
                  <a:gd name="T3" fmla="*/ 13 h 177"/>
                  <a:gd name="T4" fmla="*/ 82 w 293"/>
                  <a:gd name="T5" fmla="*/ 73 h 177"/>
                  <a:gd name="T6" fmla="*/ 50 w 293"/>
                  <a:gd name="T7" fmla="*/ 93 h 177"/>
                  <a:gd name="T8" fmla="*/ 49 w 293"/>
                  <a:gd name="T9" fmla="*/ 93 h 177"/>
                  <a:gd name="T10" fmla="*/ 34 w 293"/>
                  <a:gd name="T11" fmla="*/ 102 h 177"/>
                  <a:gd name="T12" fmla="*/ 16 w 293"/>
                  <a:gd name="T13" fmla="*/ 143 h 177"/>
                  <a:gd name="T14" fmla="*/ 128 w 293"/>
                  <a:gd name="T15" fmla="*/ 147 h 177"/>
                  <a:gd name="T16" fmla="*/ 223 w 293"/>
                  <a:gd name="T17" fmla="*/ 127 h 177"/>
                  <a:gd name="T18" fmla="*/ 281 w 293"/>
                  <a:gd name="T19" fmla="*/ 112 h 177"/>
                  <a:gd name="T20" fmla="*/ 293 w 293"/>
                  <a:gd name="T21" fmla="*/ 93 h 177"/>
                  <a:gd name="T22" fmla="*/ 287 w 293"/>
                  <a:gd name="T23" fmla="*/ 93 h 177"/>
                  <a:gd name="T24" fmla="*/ 287 w 293"/>
                  <a:gd name="T25" fmla="*/ 89 h 177"/>
                  <a:gd name="T26" fmla="*/ 185 w 293"/>
                  <a:gd name="T27" fmla="*/ 48 h 177"/>
                  <a:gd name="T28" fmla="*/ 168 w 293"/>
                  <a:gd name="T29" fmla="*/ 38 h 177"/>
                  <a:gd name="T30" fmla="*/ 179 w 293"/>
                  <a:gd name="T31" fmla="*/ 38 h 177"/>
                  <a:gd name="T32" fmla="*/ 124 w 293"/>
                  <a:gd name="T33" fmla="*/ 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3" h="177">
                    <a:moveTo>
                      <a:pt x="124" y="6"/>
                    </a:moveTo>
                    <a:cubicBezTo>
                      <a:pt x="120" y="7"/>
                      <a:pt x="116" y="10"/>
                      <a:pt x="113" y="13"/>
                    </a:cubicBezTo>
                    <a:cubicBezTo>
                      <a:pt x="91" y="24"/>
                      <a:pt x="82" y="61"/>
                      <a:pt x="82" y="73"/>
                    </a:cubicBezTo>
                    <a:cubicBezTo>
                      <a:pt x="82" y="78"/>
                      <a:pt x="67" y="84"/>
                      <a:pt x="50" y="93"/>
                    </a:cubicBezTo>
                    <a:cubicBezTo>
                      <a:pt x="49" y="93"/>
                      <a:pt x="49" y="93"/>
                      <a:pt x="49" y="93"/>
                    </a:cubicBezTo>
                    <a:cubicBezTo>
                      <a:pt x="44" y="96"/>
                      <a:pt x="39" y="99"/>
                      <a:pt x="34" y="102"/>
                    </a:cubicBezTo>
                    <a:cubicBezTo>
                      <a:pt x="15" y="113"/>
                      <a:pt x="0" y="127"/>
                      <a:pt x="16" y="143"/>
                    </a:cubicBezTo>
                    <a:cubicBezTo>
                      <a:pt x="47" y="177"/>
                      <a:pt x="79" y="152"/>
                      <a:pt x="128" y="147"/>
                    </a:cubicBezTo>
                    <a:cubicBezTo>
                      <a:pt x="177" y="143"/>
                      <a:pt x="223" y="127"/>
                      <a:pt x="223" y="127"/>
                    </a:cubicBezTo>
                    <a:cubicBezTo>
                      <a:pt x="223" y="127"/>
                      <a:pt x="265" y="129"/>
                      <a:pt x="281" y="112"/>
                    </a:cubicBezTo>
                    <a:cubicBezTo>
                      <a:pt x="288" y="108"/>
                      <a:pt x="293" y="102"/>
                      <a:pt x="293" y="93"/>
                    </a:cubicBezTo>
                    <a:cubicBezTo>
                      <a:pt x="287" y="93"/>
                      <a:pt x="287" y="93"/>
                      <a:pt x="287" y="93"/>
                    </a:cubicBezTo>
                    <a:cubicBezTo>
                      <a:pt x="287" y="92"/>
                      <a:pt x="287" y="91"/>
                      <a:pt x="287" y="89"/>
                    </a:cubicBezTo>
                    <a:cubicBezTo>
                      <a:pt x="276" y="48"/>
                      <a:pt x="199" y="43"/>
                      <a:pt x="185" y="48"/>
                    </a:cubicBezTo>
                    <a:cubicBezTo>
                      <a:pt x="180" y="49"/>
                      <a:pt x="174" y="44"/>
                      <a:pt x="168" y="38"/>
                    </a:cubicBezTo>
                    <a:cubicBezTo>
                      <a:pt x="179" y="38"/>
                      <a:pt x="179" y="38"/>
                      <a:pt x="179" y="38"/>
                    </a:cubicBezTo>
                    <a:cubicBezTo>
                      <a:pt x="165" y="26"/>
                      <a:pt x="145" y="0"/>
                      <a:pt x="124" y="6"/>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91" name="Freeform 43">
                <a:extLst>
                  <a:ext uri="{FF2B5EF4-FFF2-40B4-BE49-F238E27FC236}">
                    <a16:creationId xmlns:a16="http://schemas.microsoft.com/office/drawing/2014/main" id="{7B0A26F1-42BB-4F47-827F-C31CA9359AD7}"/>
                  </a:ext>
                </a:extLst>
              </p:cNvPr>
              <p:cNvSpPr>
                <a:spLocks/>
              </p:cNvSpPr>
              <p:nvPr/>
            </p:nvSpPr>
            <p:spPr bwMode="auto">
              <a:xfrm>
                <a:off x="7904163" y="5340350"/>
                <a:ext cx="114300" cy="95250"/>
              </a:xfrm>
              <a:custGeom>
                <a:avLst/>
                <a:gdLst>
                  <a:gd name="T0" fmla="*/ 191 w 200"/>
                  <a:gd name="T1" fmla="*/ 1 h 165"/>
                  <a:gd name="T2" fmla="*/ 190 w 200"/>
                  <a:gd name="T3" fmla="*/ 1 h 165"/>
                  <a:gd name="T4" fmla="*/ 146 w 200"/>
                  <a:gd name="T5" fmla="*/ 21 h 165"/>
                  <a:gd name="T6" fmla="*/ 145 w 200"/>
                  <a:gd name="T7" fmla="*/ 22 h 165"/>
                  <a:gd name="T8" fmla="*/ 101 w 200"/>
                  <a:gd name="T9" fmla="*/ 44 h 165"/>
                  <a:gd name="T10" fmla="*/ 45 w 200"/>
                  <a:gd name="T11" fmla="*/ 23 h 165"/>
                  <a:gd name="T12" fmla="*/ 41 w 200"/>
                  <a:gd name="T13" fmla="*/ 29 h 165"/>
                  <a:gd name="T14" fmla="*/ 38 w 200"/>
                  <a:gd name="T15" fmla="*/ 27 h 165"/>
                  <a:gd name="T16" fmla="*/ 66 w 200"/>
                  <a:gd name="T17" fmla="*/ 119 h 165"/>
                  <a:gd name="T18" fmla="*/ 137 w 200"/>
                  <a:gd name="T19" fmla="*/ 140 h 165"/>
                  <a:gd name="T20" fmla="*/ 172 w 200"/>
                  <a:gd name="T21" fmla="*/ 83 h 165"/>
                  <a:gd name="T22" fmla="*/ 176 w 200"/>
                  <a:gd name="T23" fmla="*/ 83 h 165"/>
                  <a:gd name="T24" fmla="*/ 196 w 200"/>
                  <a:gd name="T25" fmla="*/ 6 h 165"/>
                  <a:gd name="T26" fmla="*/ 191 w 200"/>
                  <a:gd name="T27" fmla="*/ 1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0" h="165">
                    <a:moveTo>
                      <a:pt x="191" y="1"/>
                    </a:moveTo>
                    <a:cubicBezTo>
                      <a:pt x="190" y="1"/>
                      <a:pt x="190" y="1"/>
                      <a:pt x="190" y="1"/>
                    </a:cubicBezTo>
                    <a:cubicBezTo>
                      <a:pt x="181" y="0"/>
                      <a:pt x="164" y="10"/>
                      <a:pt x="146" y="21"/>
                    </a:cubicBezTo>
                    <a:cubicBezTo>
                      <a:pt x="146" y="22"/>
                      <a:pt x="145" y="22"/>
                      <a:pt x="145" y="22"/>
                    </a:cubicBezTo>
                    <a:cubicBezTo>
                      <a:pt x="127" y="34"/>
                      <a:pt x="109" y="46"/>
                      <a:pt x="101" y="44"/>
                    </a:cubicBezTo>
                    <a:cubicBezTo>
                      <a:pt x="84" y="40"/>
                      <a:pt x="45" y="23"/>
                      <a:pt x="45" y="23"/>
                    </a:cubicBezTo>
                    <a:cubicBezTo>
                      <a:pt x="43" y="25"/>
                      <a:pt x="42" y="27"/>
                      <a:pt x="41" y="29"/>
                    </a:cubicBezTo>
                    <a:cubicBezTo>
                      <a:pt x="39" y="28"/>
                      <a:pt x="38" y="27"/>
                      <a:pt x="38" y="27"/>
                    </a:cubicBezTo>
                    <a:cubicBezTo>
                      <a:pt x="0" y="73"/>
                      <a:pt x="77" y="73"/>
                      <a:pt x="66" y="119"/>
                    </a:cubicBezTo>
                    <a:cubicBezTo>
                      <a:pt x="56" y="165"/>
                      <a:pt x="119" y="148"/>
                      <a:pt x="137" y="140"/>
                    </a:cubicBezTo>
                    <a:cubicBezTo>
                      <a:pt x="145" y="136"/>
                      <a:pt x="160" y="111"/>
                      <a:pt x="172" y="83"/>
                    </a:cubicBezTo>
                    <a:cubicBezTo>
                      <a:pt x="176" y="83"/>
                      <a:pt x="176" y="83"/>
                      <a:pt x="176" y="83"/>
                    </a:cubicBezTo>
                    <a:cubicBezTo>
                      <a:pt x="189" y="54"/>
                      <a:pt x="200" y="20"/>
                      <a:pt x="196" y="6"/>
                    </a:cubicBezTo>
                    <a:cubicBezTo>
                      <a:pt x="195" y="3"/>
                      <a:pt x="193" y="2"/>
                      <a:pt x="191" y="1"/>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92" name="Freeform 44">
                <a:extLst>
                  <a:ext uri="{FF2B5EF4-FFF2-40B4-BE49-F238E27FC236}">
                    <a16:creationId xmlns:a16="http://schemas.microsoft.com/office/drawing/2014/main" id="{E896108C-A455-4CF6-AA47-7D547C9E7E1E}"/>
                  </a:ext>
                </a:extLst>
              </p:cNvPr>
              <p:cNvSpPr>
                <a:spLocks/>
              </p:cNvSpPr>
              <p:nvPr/>
            </p:nvSpPr>
            <p:spPr bwMode="auto">
              <a:xfrm>
                <a:off x="7427913" y="3857625"/>
                <a:ext cx="68262" cy="49213"/>
              </a:xfrm>
              <a:custGeom>
                <a:avLst/>
                <a:gdLst>
                  <a:gd name="T0" fmla="*/ 87 w 120"/>
                  <a:gd name="T1" fmla="*/ 5 h 88"/>
                  <a:gd name="T2" fmla="*/ 72 w 120"/>
                  <a:gd name="T3" fmla="*/ 5 h 88"/>
                  <a:gd name="T4" fmla="*/ 59 w 120"/>
                  <a:gd name="T5" fmla="*/ 1 h 88"/>
                  <a:gd name="T6" fmla="*/ 63 w 120"/>
                  <a:gd name="T7" fmla="*/ 84 h 88"/>
                  <a:gd name="T8" fmla="*/ 89 w 120"/>
                  <a:gd name="T9" fmla="*/ 75 h 88"/>
                  <a:gd name="T10" fmla="*/ 87 w 120"/>
                  <a:gd name="T11" fmla="*/ 5 h 88"/>
                </a:gdLst>
                <a:ahLst/>
                <a:cxnLst>
                  <a:cxn ang="0">
                    <a:pos x="T0" y="T1"/>
                  </a:cxn>
                  <a:cxn ang="0">
                    <a:pos x="T2" y="T3"/>
                  </a:cxn>
                  <a:cxn ang="0">
                    <a:pos x="T4" y="T5"/>
                  </a:cxn>
                  <a:cxn ang="0">
                    <a:pos x="T6" y="T7"/>
                  </a:cxn>
                  <a:cxn ang="0">
                    <a:pos x="T8" y="T9"/>
                  </a:cxn>
                  <a:cxn ang="0">
                    <a:pos x="T10" y="T11"/>
                  </a:cxn>
                </a:cxnLst>
                <a:rect l="0" t="0" r="r" b="b"/>
                <a:pathLst>
                  <a:path w="120" h="88">
                    <a:moveTo>
                      <a:pt x="87" y="5"/>
                    </a:moveTo>
                    <a:cubicBezTo>
                      <a:pt x="72" y="5"/>
                      <a:pt x="72" y="5"/>
                      <a:pt x="72" y="5"/>
                    </a:cubicBezTo>
                    <a:cubicBezTo>
                      <a:pt x="68" y="3"/>
                      <a:pt x="64" y="2"/>
                      <a:pt x="59" y="1"/>
                    </a:cubicBezTo>
                    <a:cubicBezTo>
                      <a:pt x="45" y="0"/>
                      <a:pt x="0" y="88"/>
                      <a:pt x="63" y="84"/>
                    </a:cubicBezTo>
                    <a:cubicBezTo>
                      <a:pt x="75" y="84"/>
                      <a:pt x="83" y="80"/>
                      <a:pt x="89" y="75"/>
                    </a:cubicBezTo>
                    <a:cubicBezTo>
                      <a:pt x="120" y="62"/>
                      <a:pt x="114" y="22"/>
                      <a:pt x="87" y="5"/>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93" name="Freeform 45">
                <a:extLst>
                  <a:ext uri="{FF2B5EF4-FFF2-40B4-BE49-F238E27FC236}">
                    <a16:creationId xmlns:a16="http://schemas.microsoft.com/office/drawing/2014/main" id="{E2E54806-F824-4748-BBD5-055FD06CE382}"/>
                  </a:ext>
                </a:extLst>
              </p:cNvPr>
              <p:cNvSpPr>
                <a:spLocks/>
              </p:cNvSpPr>
              <p:nvPr/>
            </p:nvSpPr>
            <p:spPr bwMode="auto">
              <a:xfrm>
                <a:off x="2930525" y="3903663"/>
                <a:ext cx="22225" cy="3175"/>
              </a:xfrm>
              <a:custGeom>
                <a:avLst/>
                <a:gdLst>
                  <a:gd name="T0" fmla="*/ 0 w 38"/>
                  <a:gd name="T1" fmla="*/ 4 h 4"/>
                  <a:gd name="T2" fmla="*/ 38 w 38"/>
                  <a:gd name="T3" fmla="*/ 4 h 4"/>
                  <a:gd name="T4" fmla="*/ 0 w 38"/>
                  <a:gd name="T5" fmla="*/ 4 h 4"/>
                </a:gdLst>
                <a:ahLst/>
                <a:cxnLst>
                  <a:cxn ang="0">
                    <a:pos x="T0" y="T1"/>
                  </a:cxn>
                  <a:cxn ang="0">
                    <a:pos x="T2" y="T3"/>
                  </a:cxn>
                  <a:cxn ang="0">
                    <a:pos x="T4" y="T5"/>
                  </a:cxn>
                </a:cxnLst>
                <a:rect l="0" t="0" r="r" b="b"/>
                <a:pathLst>
                  <a:path w="38" h="4">
                    <a:moveTo>
                      <a:pt x="0" y="4"/>
                    </a:moveTo>
                    <a:cubicBezTo>
                      <a:pt x="38" y="4"/>
                      <a:pt x="38" y="4"/>
                      <a:pt x="38" y="4"/>
                    </a:cubicBezTo>
                    <a:cubicBezTo>
                      <a:pt x="27" y="0"/>
                      <a:pt x="13" y="0"/>
                      <a:pt x="0" y="4"/>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94" name="Freeform 46">
                <a:extLst>
                  <a:ext uri="{FF2B5EF4-FFF2-40B4-BE49-F238E27FC236}">
                    <a16:creationId xmlns:a16="http://schemas.microsoft.com/office/drawing/2014/main" id="{0836D8AA-8537-496B-9135-613AC423E8C6}"/>
                  </a:ext>
                </a:extLst>
              </p:cNvPr>
              <p:cNvSpPr>
                <a:spLocks/>
              </p:cNvSpPr>
              <p:nvPr/>
            </p:nvSpPr>
            <p:spPr bwMode="auto">
              <a:xfrm>
                <a:off x="7581900" y="4203700"/>
                <a:ext cx="471487" cy="314325"/>
              </a:xfrm>
              <a:custGeom>
                <a:avLst/>
                <a:gdLst>
                  <a:gd name="T0" fmla="*/ 640 w 831"/>
                  <a:gd name="T1" fmla="*/ 247 h 551"/>
                  <a:gd name="T2" fmla="*/ 619 w 831"/>
                  <a:gd name="T3" fmla="*/ 217 h 551"/>
                  <a:gd name="T4" fmla="*/ 610 w 831"/>
                  <a:gd name="T5" fmla="*/ 217 h 551"/>
                  <a:gd name="T6" fmla="*/ 549 w 831"/>
                  <a:gd name="T7" fmla="*/ 162 h 551"/>
                  <a:gd name="T8" fmla="*/ 567 w 831"/>
                  <a:gd name="T9" fmla="*/ 162 h 551"/>
                  <a:gd name="T10" fmla="*/ 548 w 831"/>
                  <a:gd name="T11" fmla="*/ 155 h 551"/>
                  <a:gd name="T12" fmla="*/ 425 w 831"/>
                  <a:gd name="T13" fmla="*/ 89 h 551"/>
                  <a:gd name="T14" fmla="*/ 406 w 831"/>
                  <a:gd name="T15" fmla="*/ 80 h 551"/>
                  <a:gd name="T16" fmla="*/ 387 w 831"/>
                  <a:gd name="T17" fmla="*/ 80 h 551"/>
                  <a:gd name="T18" fmla="*/ 232 w 831"/>
                  <a:gd name="T19" fmla="*/ 81 h 551"/>
                  <a:gd name="T20" fmla="*/ 232 w 831"/>
                  <a:gd name="T21" fmla="*/ 82 h 551"/>
                  <a:gd name="T22" fmla="*/ 230 w 831"/>
                  <a:gd name="T23" fmla="*/ 80 h 551"/>
                  <a:gd name="T24" fmla="*/ 218 w 831"/>
                  <a:gd name="T25" fmla="*/ 80 h 551"/>
                  <a:gd name="T26" fmla="*/ 190 w 831"/>
                  <a:gd name="T27" fmla="*/ 64 h 551"/>
                  <a:gd name="T28" fmla="*/ 105 w 831"/>
                  <a:gd name="T29" fmla="*/ 35 h 551"/>
                  <a:gd name="T30" fmla="*/ 101 w 831"/>
                  <a:gd name="T31" fmla="*/ 25 h 551"/>
                  <a:gd name="T32" fmla="*/ 109 w 831"/>
                  <a:gd name="T33" fmla="*/ 25 h 551"/>
                  <a:gd name="T34" fmla="*/ 64 w 831"/>
                  <a:gd name="T35" fmla="*/ 14 h 551"/>
                  <a:gd name="T36" fmla="*/ 39 w 831"/>
                  <a:gd name="T37" fmla="*/ 35 h 551"/>
                  <a:gd name="T38" fmla="*/ 60 w 831"/>
                  <a:gd name="T39" fmla="*/ 81 h 551"/>
                  <a:gd name="T40" fmla="*/ 112 w 831"/>
                  <a:gd name="T41" fmla="*/ 126 h 551"/>
                  <a:gd name="T42" fmla="*/ 91 w 831"/>
                  <a:gd name="T43" fmla="*/ 205 h 551"/>
                  <a:gd name="T44" fmla="*/ 183 w 831"/>
                  <a:gd name="T45" fmla="*/ 205 h 551"/>
                  <a:gd name="T46" fmla="*/ 239 w 831"/>
                  <a:gd name="T47" fmla="*/ 239 h 551"/>
                  <a:gd name="T48" fmla="*/ 338 w 831"/>
                  <a:gd name="T49" fmla="*/ 297 h 551"/>
                  <a:gd name="T50" fmla="*/ 374 w 831"/>
                  <a:gd name="T51" fmla="*/ 363 h 551"/>
                  <a:gd name="T52" fmla="*/ 372 w 831"/>
                  <a:gd name="T53" fmla="*/ 363 h 551"/>
                  <a:gd name="T54" fmla="*/ 347 w 831"/>
                  <a:gd name="T55" fmla="*/ 373 h 551"/>
                  <a:gd name="T56" fmla="*/ 327 w 831"/>
                  <a:gd name="T57" fmla="*/ 413 h 551"/>
                  <a:gd name="T58" fmla="*/ 415 w 831"/>
                  <a:gd name="T59" fmla="*/ 413 h 551"/>
                  <a:gd name="T60" fmla="*/ 489 w 831"/>
                  <a:gd name="T61" fmla="*/ 501 h 551"/>
                  <a:gd name="T62" fmla="*/ 506 w 831"/>
                  <a:gd name="T63" fmla="*/ 493 h 551"/>
                  <a:gd name="T64" fmla="*/ 509 w 831"/>
                  <a:gd name="T65" fmla="*/ 492 h 551"/>
                  <a:gd name="T66" fmla="*/ 507 w 831"/>
                  <a:gd name="T67" fmla="*/ 492 h 551"/>
                  <a:gd name="T68" fmla="*/ 543 w 831"/>
                  <a:gd name="T69" fmla="*/ 437 h 551"/>
                  <a:gd name="T70" fmla="*/ 548 w 831"/>
                  <a:gd name="T71" fmla="*/ 437 h 551"/>
                  <a:gd name="T72" fmla="*/ 570 w 831"/>
                  <a:gd name="T73" fmla="*/ 397 h 551"/>
                  <a:gd name="T74" fmla="*/ 575 w 831"/>
                  <a:gd name="T75" fmla="*/ 392 h 551"/>
                  <a:gd name="T76" fmla="*/ 658 w 831"/>
                  <a:gd name="T77" fmla="*/ 405 h 551"/>
                  <a:gd name="T78" fmla="*/ 728 w 831"/>
                  <a:gd name="T79" fmla="*/ 505 h 551"/>
                  <a:gd name="T80" fmla="*/ 822 w 831"/>
                  <a:gd name="T81" fmla="*/ 537 h 551"/>
                  <a:gd name="T82" fmla="*/ 830 w 831"/>
                  <a:gd name="T83" fmla="*/ 530 h 551"/>
                  <a:gd name="T84" fmla="*/ 824 w 831"/>
                  <a:gd name="T85" fmla="*/ 492 h 551"/>
                  <a:gd name="T86" fmla="*/ 817 w 831"/>
                  <a:gd name="T87" fmla="*/ 492 h 551"/>
                  <a:gd name="T88" fmla="*/ 790 w 831"/>
                  <a:gd name="T89" fmla="*/ 437 h 551"/>
                  <a:gd name="T90" fmla="*/ 800 w 831"/>
                  <a:gd name="T91" fmla="*/ 437 h 551"/>
                  <a:gd name="T92" fmla="*/ 781 w 831"/>
                  <a:gd name="T93" fmla="*/ 417 h 551"/>
                  <a:gd name="T94" fmla="*/ 723 w 831"/>
                  <a:gd name="T95" fmla="*/ 354 h 551"/>
                  <a:gd name="T96" fmla="*/ 714 w 831"/>
                  <a:gd name="T97" fmla="*/ 354 h 551"/>
                  <a:gd name="T98" fmla="*/ 697 w 831"/>
                  <a:gd name="T99" fmla="*/ 309 h 551"/>
                  <a:gd name="T100" fmla="*/ 695 w 831"/>
                  <a:gd name="T101" fmla="*/ 299 h 551"/>
                  <a:gd name="T102" fmla="*/ 702 w 831"/>
                  <a:gd name="T103" fmla="*/ 299 h 551"/>
                  <a:gd name="T104" fmla="*/ 640 w 831"/>
                  <a:gd name="T105" fmla="*/ 247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31" h="551">
                    <a:moveTo>
                      <a:pt x="640" y="247"/>
                    </a:moveTo>
                    <a:cubicBezTo>
                      <a:pt x="633" y="240"/>
                      <a:pt x="626" y="229"/>
                      <a:pt x="619" y="217"/>
                    </a:cubicBezTo>
                    <a:cubicBezTo>
                      <a:pt x="610" y="217"/>
                      <a:pt x="610" y="217"/>
                      <a:pt x="610" y="217"/>
                    </a:cubicBezTo>
                    <a:cubicBezTo>
                      <a:pt x="596" y="195"/>
                      <a:pt x="578" y="172"/>
                      <a:pt x="549" y="162"/>
                    </a:cubicBezTo>
                    <a:cubicBezTo>
                      <a:pt x="567" y="162"/>
                      <a:pt x="567" y="162"/>
                      <a:pt x="567" y="162"/>
                    </a:cubicBezTo>
                    <a:cubicBezTo>
                      <a:pt x="561" y="159"/>
                      <a:pt x="555" y="157"/>
                      <a:pt x="548" y="155"/>
                    </a:cubicBezTo>
                    <a:cubicBezTo>
                      <a:pt x="496" y="143"/>
                      <a:pt x="482" y="122"/>
                      <a:pt x="425" y="89"/>
                    </a:cubicBezTo>
                    <a:cubicBezTo>
                      <a:pt x="420" y="86"/>
                      <a:pt x="413" y="83"/>
                      <a:pt x="406" y="80"/>
                    </a:cubicBezTo>
                    <a:cubicBezTo>
                      <a:pt x="387" y="80"/>
                      <a:pt x="387" y="80"/>
                      <a:pt x="387" y="80"/>
                    </a:cubicBezTo>
                    <a:cubicBezTo>
                      <a:pt x="325" y="60"/>
                      <a:pt x="235" y="63"/>
                      <a:pt x="232" y="81"/>
                    </a:cubicBezTo>
                    <a:cubicBezTo>
                      <a:pt x="232" y="81"/>
                      <a:pt x="232" y="81"/>
                      <a:pt x="232" y="82"/>
                    </a:cubicBezTo>
                    <a:cubicBezTo>
                      <a:pt x="231" y="81"/>
                      <a:pt x="231" y="81"/>
                      <a:pt x="230" y="80"/>
                    </a:cubicBezTo>
                    <a:cubicBezTo>
                      <a:pt x="218" y="80"/>
                      <a:pt x="218" y="80"/>
                      <a:pt x="218" y="80"/>
                    </a:cubicBezTo>
                    <a:cubicBezTo>
                      <a:pt x="212" y="75"/>
                      <a:pt x="204" y="69"/>
                      <a:pt x="190" y="64"/>
                    </a:cubicBezTo>
                    <a:cubicBezTo>
                      <a:pt x="148" y="47"/>
                      <a:pt x="116" y="64"/>
                      <a:pt x="105" y="35"/>
                    </a:cubicBezTo>
                    <a:cubicBezTo>
                      <a:pt x="104" y="31"/>
                      <a:pt x="103" y="28"/>
                      <a:pt x="101" y="25"/>
                    </a:cubicBezTo>
                    <a:cubicBezTo>
                      <a:pt x="109" y="25"/>
                      <a:pt x="109" y="25"/>
                      <a:pt x="109" y="25"/>
                    </a:cubicBezTo>
                    <a:cubicBezTo>
                      <a:pt x="100" y="6"/>
                      <a:pt x="84" y="0"/>
                      <a:pt x="64" y="14"/>
                    </a:cubicBezTo>
                    <a:cubicBezTo>
                      <a:pt x="56" y="18"/>
                      <a:pt x="48" y="24"/>
                      <a:pt x="39" y="35"/>
                    </a:cubicBezTo>
                    <a:cubicBezTo>
                      <a:pt x="12" y="66"/>
                      <a:pt x="0" y="68"/>
                      <a:pt x="60" y="81"/>
                    </a:cubicBezTo>
                    <a:cubicBezTo>
                      <a:pt x="119" y="93"/>
                      <a:pt x="137" y="93"/>
                      <a:pt x="112" y="126"/>
                    </a:cubicBezTo>
                    <a:cubicBezTo>
                      <a:pt x="88" y="160"/>
                      <a:pt x="70" y="201"/>
                      <a:pt x="91" y="205"/>
                    </a:cubicBezTo>
                    <a:cubicBezTo>
                      <a:pt x="112" y="210"/>
                      <a:pt x="176" y="189"/>
                      <a:pt x="183" y="205"/>
                    </a:cubicBezTo>
                    <a:cubicBezTo>
                      <a:pt x="190" y="222"/>
                      <a:pt x="169" y="226"/>
                      <a:pt x="239" y="239"/>
                    </a:cubicBezTo>
                    <a:cubicBezTo>
                      <a:pt x="310" y="251"/>
                      <a:pt x="324" y="280"/>
                      <a:pt x="338" y="297"/>
                    </a:cubicBezTo>
                    <a:cubicBezTo>
                      <a:pt x="349" y="311"/>
                      <a:pt x="380" y="350"/>
                      <a:pt x="374" y="363"/>
                    </a:cubicBezTo>
                    <a:cubicBezTo>
                      <a:pt x="373" y="363"/>
                      <a:pt x="373" y="363"/>
                      <a:pt x="372" y="363"/>
                    </a:cubicBezTo>
                    <a:cubicBezTo>
                      <a:pt x="364" y="363"/>
                      <a:pt x="355" y="368"/>
                      <a:pt x="347" y="373"/>
                    </a:cubicBezTo>
                    <a:cubicBezTo>
                      <a:pt x="326" y="385"/>
                      <a:pt x="311" y="410"/>
                      <a:pt x="327" y="413"/>
                    </a:cubicBezTo>
                    <a:cubicBezTo>
                      <a:pt x="348" y="418"/>
                      <a:pt x="412" y="401"/>
                      <a:pt x="415" y="413"/>
                    </a:cubicBezTo>
                    <a:cubicBezTo>
                      <a:pt x="419" y="426"/>
                      <a:pt x="454" y="505"/>
                      <a:pt x="489" y="501"/>
                    </a:cubicBezTo>
                    <a:cubicBezTo>
                      <a:pt x="495" y="500"/>
                      <a:pt x="500" y="497"/>
                      <a:pt x="506" y="493"/>
                    </a:cubicBezTo>
                    <a:cubicBezTo>
                      <a:pt x="507" y="492"/>
                      <a:pt x="508" y="492"/>
                      <a:pt x="509" y="492"/>
                    </a:cubicBezTo>
                    <a:cubicBezTo>
                      <a:pt x="507" y="492"/>
                      <a:pt x="507" y="492"/>
                      <a:pt x="507" y="492"/>
                    </a:cubicBezTo>
                    <a:cubicBezTo>
                      <a:pt x="521" y="479"/>
                      <a:pt x="533" y="457"/>
                      <a:pt x="543" y="437"/>
                    </a:cubicBezTo>
                    <a:cubicBezTo>
                      <a:pt x="548" y="437"/>
                      <a:pt x="548" y="437"/>
                      <a:pt x="548" y="437"/>
                    </a:cubicBezTo>
                    <a:cubicBezTo>
                      <a:pt x="556" y="420"/>
                      <a:pt x="563" y="405"/>
                      <a:pt x="570" y="397"/>
                    </a:cubicBezTo>
                    <a:cubicBezTo>
                      <a:pt x="571" y="395"/>
                      <a:pt x="573" y="393"/>
                      <a:pt x="575" y="392"/>
                    </a:cubicBezTo>
                    <a:cubicBezTo>
                      <a:pt x="602" y="378"/>
                      <a:pt x="652" y="374"/>
                      <a:pt x="658" y="405"/>
                    </a:cubicBezTo>
                    <a:cubicBezTo>
                      <a:pt x="665" y="443"/>
                      <a:pt x="686" y="480"/>
                      <a:pt x="728" y="505"/>
                    </a:cubicBezTo>
                    <a:cubicBezTo>
                      <a:pt x="768" y="528"/>
                      <a:pt x="813" y="551"/>
                      <a:pt x="822" y="537"/>
                    </a:cubicBezTo>
                    <a:cubicBezTo>
                      <a:pt x="826" y="536"/>
                      <a:pt x="829" y="534"/>
                      <a:pt x="830" y="530"/>
                    </a:cubicBezTo>
                    <a:cubicBezTo>
                      <a:pt x="831" y="522"/>
                      <a:pt x="829" y="508"/>
                      <a:pt x="824" y="492"/>
                    </a:cubicBezTo>
                    <a:cubicBezTo>
                      <a:pt x="817" y="492"/>
                      <a:pt x="817" y="492"/>
                      <a:pt x="817" y="492"/>
                    </a:cubicBezTo>
                    <a:cubicBezTo>
                      <a:pt x="810" y="472"/>
                      <a:pt x="801" y="451"/>
                      <a:pt x="790" y="437"/>
                    </a:cubicBezTo>
                    <a:cubicBezTo>
                      <a:pt x="800" y="437"/>
                      <a:pt x="800" y="437"/>
                      <a:pt x="800" y="437"/>
                    </a:cubicBezTo>
                    <a:cubicBezTo>
                      <a:pt x="794" y="428"/>
                      <a:pt x="788" y="420"/>
                      <a:pt x="781" y="417"/>
                    </a:cubicBezTo>
                    <a:cubicBezTo>
                      <a:pt x="764" y="410"/>
                      <a:pt x="740" y="382"/>
                      <a:pt x="723" y="354"/>
                    </a:cubicBezTo>
                    <a:cubicBezTo>
                      <a:pt x="714" y="354"/>
                      <a:pt x="714" y="354"/>
                      <a:pt x="714" y="354"/>
                    </a:cubicBezTo>
                    <a:cubicBezTo>
                      <a:pt x="704" y="337"/>
                      <a:pt x="697" y="320"/>
                      <a:pt x="697" y="309"/>
                    </a:cubicBezTo>
                    <a:cubicBezTo>
                      <a:pt x="697" y="306"/>
                      <a:pt x="696" y="302"/>
                      <a:pt x="695" y="299"/>
                    </a:cubicBezTo>
                    <a:cubicBezTo>
                      <a:pt x="702" y="299"/>
                      <a:pt x="702" y="299"/>
                      <a:pt x="702" y="299"/>
                    </a:cubicBezTo>
                    <a:cubicBezTo>
                      <a:pt x="697" y="275"/>
                      <a:pt x="660" y="266"/>
                      <a:pt x="640" y="247"/>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95" name="Freeform 47">
                <a:extLst>
                  <a:ext uri="{FF2B5EF4-FFF2-40B4-BE49-F238E27FC236}">
                    <a16:creationId xmlns:a16="http://schemas.microsoft.com/office/drawing/2014/main" id="{91DECC01-7EC6-4F5A-B19C-B8AD818930DA}"/>
                  </a:ext>
                </a:extLst>
              </p:cNvPr>
              <p:cNvSpPr>
                <a:spLocks/>
              </p:cNvSpPr>
              <p:nvPr/>
            </p:nvSpPr>
            <p:spPr bwMode="auto">
              <a:xfrm>
                <a:off x="8591550" y="5183188"/>
                <a:ext cx="128587" cy="182563"/>
              </a:xfrm>
              <a:custGeom>
                <a:avLst/>
                <a:gdLst>
                  <a:gd name="T0" fmla="*/ 202 w 226"/>
                  <a:gd name="T1" fmla="*/ 142 h 321"/>
                  <a:gd name="T2" fmla="*/ 190 w 226"/>
                  <a:gd name="T3" fmla="*/ 135 h 321"/>
                  <a:gd name="T4" fmla="*/ 172 w 226"/>
                  <a:gd name="T5" fmla="*/ 142 h 321"/>
                  <a:gd name="T6" fmla="*/ 151 w 226"/>
                  <a:gd name="T7" fmla="*/ 142 h 321"/>
                  <a:gd name="T8" fmla="*/ 137 w 226"/>
                  <a:gd name="T9" fmla="*/ 135 h 321"/>
                  <a:gd name="T10" fmla="*/ 94 w 226"/>
                  <a:gd name="T11" fmla="*/ 87 h 321"/>
                  <a:gd name="T12" fmla="*/ 103 w 226"/>
                  <a:gd name="T13" fmla="*/ 87 h 321"/>
                  <a:gd name="T14" fmla="*/ 98 w 226"/>
                  <a:gd name="T15" fmla="*/ 76 h 321"/>
                  <a:gd name="T16" fmla="*/ 66 w 226"/>
                  <a:gd name="T17" fmla="*/ 5 h 321"/>
                  <a:gd name="T18" fmla="*/ 55 w 226"/>
                  <a:gd name="T19" fmla="*/ 5 h 321"/>
                  <a:gd name="T20" fmla="*/ 31 w 226"/>
                  <a:gd name="T21" fmla="*/ 6 h 321"/>
                  <a:gd name="T22" fmla="*/ 45 w 226"/>
                  <a:gd name="T23" fmla="*/ 77 h 321"/>
                  <a:gd name="T24" fmla="*/ 63 w 226"/>
                  <a:gd name="T25" fmla="*/ 168 h 321"/>
                  <a:gd name="T26" fmla="*/ 28 w 226"/>
                  <a:gd name="T27" fmla="*/ 226 h 321"/>
                  <a:gd name="T28" fmla="*/ 102 w 226"/>
                  <a:gd name="T29" fmla="*/ 251 h 321"/>
                  <a:gd name="T30" fmla="*/ 98 w 226"/>
                  <a:gd name="T31" fmla="*/ 318 h 321"/>
                  <a:gd name="T32" fmla="*/ 127 w 226"/>
                  <a:gd name="T33" fmla="*/ 310 h 321"/>
                  <a:gd name="T34" fmla="*/ 150 w 226"/>
                  <a:gd name="T35" fmla="*/ 279 h 321"/>
                  <a:gd name="T36" fmla="*/ 146 w 226"/>
                  <a:gd name="T37" fmla="*/ 279 h 321"/>
                  <a:gd name="T38" fmla="*/ 155 w 226"/>
                  <a:gd name="T39" fmla="*/ 260 h 321"/>
                  <a:gd name="T40" fmla="*/ 173 w 226"/>
                  <a:gd name="T41" fmla="*/ 224 h 321"/>
                  <a:gd name="T42" fmla="*/ 177 w 226"/>
                  <a:gd name="T43" fmla="*/ 224 h 321"/>
                  <a:gd name="T44" fmla="*/ 210 w 226"/>
                  <a:gd name="T45" fmla="*/ 185 h 321"/>
                  <a:gd name="T46" fmla="*/ 212 w 226"/>
                  <a:gd name="T47" fmla="*/ 142 h 321"/>
                  <a:gd name="T48" fmla="*/ 202 w 226"/>
                  <a:gd name="T49" fmla="*/ 14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321">
                    <a:moveTo>
                      <a:pt x="202" y="142"/>
                    </a:moveTo>
                    <a:cubicBezTo>
                      <a:pt x="198" y="138"/>
                      <a:pt x="194" y="135"/>
                      <a:pt x="190" y="135"/>
                    </a:cubicBezTo>
                    <a:cubicBezTo>
                      <a:pt x="183" y="135"/>
                      <a:pt x="178" y="139"/>
                      <a:pt x="172" y="142"/>
                    </a:cubicBezTo>
                    <a:cubicBezTo>
                      <a:pt x="151" y="142"/>
                      <a:pt x="151" y="142"/>
                      <a:pt x="151" y="142"/>
                    </a:cubicBezTo>
                    <a:cubicBezTo>
                      <a:pt x="147" y="140"/>
                      <a:pt x="142" y="138"/>
                      <a:pt x="137" y="135"/>
                    </a:cubicBezTo>
                    <a:cubicBezTo>
                      <a:pt x="107" y="115"/>
                      <a:pt x="111" y="121"/>
                      <a:pt x="94" y="87"/>
                    </a:cubicBezTo>
                    <a:cubicBezTo>
                      <a:pt x="103" y="87"/>
                      <a:pt x="103" y="87"/>
                      <a:pt x="103" y="87"/>
                    </a:cubicBezTo>
                    <a:cubicBezTo>
                      <a:pt x="101" y="84"/>
                      <a:pt x="100" y="81"/>
                      <a:pt x="98" y="76"/>
                    </a:cubicBezTo>
                    <a:cubicBezTo>
                      <a:pt x="84" y="50"/>
                      <a:pt x="78" y="19"/>
                      <a:pt x="66" y="5"/>
                    </a:cubicBezTo>
                    <a:cubicBezTo>
                      <a:pt x="55" y="5"/>
                      <a:pt x="55" y="5"/>
                      <a:pt x="55" y="5"/>
                    </a:cubicBezTo>
                    <a:cubicBezTo>
                      <a:pt x="49" y="1"/>
                      <a:pt x="41" y="0"/>
                      <a:pt x="31" y="6"/>
                    </a:cubicBezTo>
                    <a:cubicBezTo>
                      <a:pt x="17" y="14"/>
                      <a:pt x="31" y="60"/>
                      <a:pt x="45" y="77"/>
                    </a:cubicBezTo>
                    <a:cubicBezTo>
                      <a:pt x="60" y="93"/>
                      <a:pt x="67" y="151"/>
                      <a:pt x="63" y="168"/>
                    </a:cubicBezTo>
                    <a:cubicBezTo>
                      <a:pt x="60" y="185"/>
                      <a:pt x="0" y="206"/>
                      <a:pt x="28" y="226"/>
                    </a:cubicBezTo>
                    <a:cubicBezTo>
                      <a:pt x="56" y="247"/>
                      <a:pt x="109" y="226"/>
                      <a:pt x="102" y="251"/>
                    </a:cubicBezTo>
                    <a:cubicBezTo>
                      <a:pt x="95" y="276"/>
                      <a:pt x="67" y="310"/>
                      <a:pt x="98" y="318"/>
                    </a:cubicBezTo>
                    <a:cubicBezTo>
                      <a:pt x="110" y="321"/>
                      <a:pt x="119" y="317"/>
                      <a:pt x="127" y="310"/>
                    </a:cubicBezTo>
                    <a:cubicBezTo>
                      <a:pt x="137" y="304"/>
                      <a:pt x="144" y="293"/>
                      <a:pt x="150" y="279"/>
                    </a:cubicBezTo>
                    <a:cubicBezTo>
                      <a:pt x="146" y="279"/>
                      <a:pt x="146" y="279"/>
                      <a:pt x="146" y="279"/>
                    </a:cubicBezTo>
                    <a:cubicBezTo>
                      <a:pt x="149" y="273"/>
                      <a:pt x="151" y="266"/>
                      <a:pt x="155" y="260"/>
                    </a:cubicBezTo>
                    <a:cubicBezTo>
                      <a:pt x="161" y="247"/>
                      <a:pt x="166" y="235"/>
                      <a:pt x="173" y="224"/>
                    </a:cubicBezTo>
                    <a:cubicBezTo>
                      <a:pt x="177" y="224"/>
                      <a:pt x="177" y="224"/>
                      <a:pt x="177" y="224"/>
                    </a:cubicBezTo>
                    <a:cubicBezTo>
                      <a:pt x="186" y="209"/>
                      <a:pt x="195" y="195"/>
                      <a:pt x="210" y="185"/>
                    </a:cubicBezTo>
                    <a:cubicBezTo>
                      <a:pt x="226" y="174"/>
                      <a:pt x="221" y="154"/>
                      <a:pt x="212" y="142"/>
                    </a:cubicBezTo>
                    <a:lnTo>
                      <a:pt x="202" y="142"/>
                    </a:ln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96" name="Freeform 48">
                <a:extLst>
                  <a:ext uri="{FF2B5EF4-FFF2-40B4-BE49-F238E27FC236}">
                    <a16:creationId xmlns:a16="http://schemas.microsoft.com/office/drawing/2014/main" id="{87786010-6134-408B-BBDF-64C1D2577F3D}"/>
                  </a:ext>
                </a:extLst>
              </p:cNvPr>
              <p:cNvSpPr>
                <a:spLocks/>
              </p:cNvSpPr>
              <p:nvPr/>
            </p:nvSpPr>
            <p:spPr bwMode="auto">
              <a:xfrm>
                <a:off x="8701088" y="4654550"/>
                <a:ext cx="66675" cy="60325"/>
              </a:xfrm>
              <a:custGeom>
                <a:avLst/>
                <a:gdLst>
                  <a:gd name="T0" fmla="*/ 102 w 117"/>
                  <a:gd name="T1" fmla="*/ 3 h 106"/>
                  <a:gd name="T2" fmla="*/ 75 w 117"/>
                  <a:gd name="T3" fmla="*/ 11 h 106"/>
                  <a:gd name="T4" fmla="*/ 0 w 117"/>
                  <a:gd name="T5" fmla="*/ 95 h 106"/>
                  <a:gd name="T6" fmla="*/ 84 w 117"/>
                  <a:gd name="T7" fmla="*/ 55 h 106"/>
                  <a:gd name="T8" fmla="*/ 87 w 117"/>
                  <a:gd name="T9" fmla="*/ 55 h 106"/>
                  <a:gd name="T10" fmla="*/ 102 w 117"/>
                  <a:gd name="T11" fmla="*/ 3 h 106"/>
                </a:gdLst>
                <a:ahLst/>
                <a:cxnLst>
                  <a:cxn ang="0">
                    <a:pos x="T0" y="T1"/>
                  </a:cxn>
                  <a:cxn ang="0">
                    <a:pos x="T2" y="T3"/>
                  </a:cxn>
                  <a:cxn ang="0">
                    <a:pos x="T4" y="T5"/>
                  </a:cxn>
                  <a:cxn ang="0">
                    <a:pos x="T6" y="T7"/>
                  </a:cxn>
                  <a:cxn ang="0">
                    <a:pos x="T8" y="T9"/>
                  </a:cxn>
                  <a:cxn ang="0">
                    <a:pos x="T10" y="T11"/>
                  </a:cxn>
                </a:cxnLst>
                <a:rect l="0" t="0" r="r" b="b"/>
                <a:pathLst>
                  <a:path w="117" h="106">
                    <a:moveTo>
                      <a:pt x="102" y="3"/>
                    </a:moveTo>
                    <a:cubicBezTo>
                      <a:pt x="94" y="0"/>
                      <a:pt x="85" y="4"/>
                      <a:pt x="75" y="11"/>
                    </a:cubicBezTo>
                    <a:cubicBezTo>
                      <a:pt x="42" y="28"/>
                      <a:pt x="0" y="95"/>
                      <a:pt x="0" y="95"/>
                    </a:cubicBezTo>
                    <a:cubicBezTo>
                      <a:pt x="26" y="106"/>
                      <a:pt x="62" y="82"/>
                      <a:pt x="84" y="55"/>
                    </a:cubicBezTo>
                    <a:cubicBezTo>
                      <a:pt x="87" y="55"/>
                      <a:pt x="87" y="55"/>
                      <a:pt x="87" y="55"/>
                    </a:cubicBezTo>
                    <a:cubicBezTo>
                      <a:pt x="107" y="33"/>
                      <a:pt x="117" y="9"/>
                      <a:pt x="102" y="3"/>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97" name="Freeform 49">
                <a:extLst>
                  <a:ext uri="{FF2B5EF4-FFF2-40B4-BE49-F238E27FC236}">
                    <a16:creationId xmlns:a16="http://schemas.microsoft.com/office/drawing/2014/main" id="{B5E5811D-1423-442F-9FC5-C4EAF191B724}"/>
                  </a:ext>
                </a:extLst>
              </p:cNvPr>
              <p:cNvSpPr>
                <a:spLocks/>
              </p:cNvSpPr>
              <p:nvPr/>
            </p:nvSpPr>
            <p:spPr bwMode="auto">
              <a:xfrm>
                <a:off x="7372350" y="3886200"/>
                <a:ext cx="80962" cy="58738"/>
              </a:xfrm>
              <a:custGeom>
                <a:avLst/>
                <a:gdLst>
                  <a:gd name="T0" fmla="*/ 49 w 144"/>
                  <a:gd name="T1" fmla="*/ 9 h 105"/>
                  <a:gd name="T2" fmla="*/ 45 w 144"/>
                  <a:gd name="T3" fmla="*/ 13 h 105"/>
                  <a:gd name="T4" fmla="*/ 42 w 144"/>
                  <a:gd name="T5" fmla="*/ 14 h 105"/>
                  <a:gd name="T6" fmla="*/ 39 w 144"/>
                  <a:gd name="T7" fmla="*/ 93 h 105"/>
                  <a:gd name="T8" fmla="*/ 130 w 144"/>
                  <a:gd name="T9" fmla="*/ 84 h 105"/>
                  <a:gd name="T10" fmla="*/ 97 w 144"/>
                  <a:gd name="T11" fmla="*/ 37 h 105"/>
                  <a:gd name="T12" fmla="*/ 107 w 144"/>
                  <a:gd name="T13" fmla="*/ 37 h 105"/>
                  <a:gd name="T14" fmla="*/ 49 w 144"/>
                  <a:gd name="T15" fmla="*/ 9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105">
                    <a:moveTo>
                      <a:pt x="49" y="9"/>
                    </a:moveTo>
                    <a:cubicBezTo>
                      <a:pt x="48" y="10"/>
                      <a:pt x="46" y="11"/>
                      <a:pt x="45" y="13"/>
                    </a:cubicBezTo>
                    <a:cubicBezTo>
                      <a:pt x="44" y="13"/>
                      <a:pt x="43" y="13"/>
                      <a:pt x="42" y="14"/>
                    </a:cubicBezTo>
                    <a:cubicBezTo>
                      <a:pt x="30" y="19"/>
                      <a:pt x="0" y="93"/>
                      <a:pt x="39" y="93"/>
                    </a:cubicBezTo>
                    <a:cubicBezTo>
                      <a:pt x="78" y="93"/>
                      <a:pt x="144" y="105"/>
                      <a:pt x="130" y="84"/>
                    </a:cubicBezTo>
                    <a:cubicBezTo>
                      <a:pt x="124" y="74"/>
                      <a:pt x="112" y="54"/>
                      <a:pt x="97" y="37"/>
                    </a:cubicBezTo>
                    <a:cubicBezTo>
                      <a:pt x="107" y="37"/>
                      <a:pt x="107" y="37"/>
                      <a:pt x="107" y="37"/>
                    </a:cubicBezTo>
                    <a:cubicBezTo>
                      <a:pt x="91" y="17"/>
                      <a:pt x="71" y="0"/>
                      <a:pt x="49" y="9"/>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98" name="Freeform 50">
                <a:extLst>
                  <a:ext uri="{FF2B5EF4-FFF2-40B4-BE49-F238E27FC236}">
                    <a16:creationId xmlns:a16="http://schemas.microsoft.com/office/drawing/2014/main" id="{45596357-C23D-4159-9875-02FEFDFBFCAF}"/>
                  </a:ext>
                </a:extLst>
              </p:cNvPr>
              <p:cNvSpPr>
                <a:spLocks/>
              </p:cNvSpPr>
              <p:nvPr/>
            </p:nvSpPr>
            <p:spPr bwMode="auto">
              <a:xfrm>
                <a:off x="8370888" y="4779963"/>
                <a:ext cx="82550" cy="65088"/>
              </a:xfrm>
              <a:custGeom>
                <a:avLst/>
                <a:gdLst>
                  <a:gd name="T0" fmla="*/ 141 w 143"/>
                  <a:gd name="T1" fmla="*/ 79 h 115"/>
                  <a:gd name="T2" fmla="*/ 110 w 143"/>
                  <a:gd name="T3" fmla="*/ 29 h 115"/>
                  <a:gd name="T4" fmla="*/ 95 w 143"/>
                  <a:gd name="T5" fmla="*/ 29 h 115"/>
                  <a:gd name="T6" fmla="*/ 64 w 143"/>
                  <a:gd name="T7" fmla="*/ 17 h 115"/>
                  <a:gd name="T8" fmla="*/ 64 w 143"/>
                  <a:gd name="T9" fmla="*/ 67 h 115"/>
                  <a:gd name="T10" fmla="*/ 126 w 143"/>
                  <a:gd name="T11" fmla="*/ 100 h 115"/>
                  <a:gd name="T12" fmla="*/ 141 w 143"/>
                  <a:gd name="T13" fmla="*/ 79 h 115"/>
                </a:gdLst>
                <a:ahLst/>
                <a:cxnLst>
                  <a:cxn ang="0">
                    <a:pos x="T0" y="T1"/>
                  </a:cxn>
                  <a:cxn ang="0">
                    <a:pos x="T2" y="T3"/>
                  </a:cxn>
                  <a:cxn ang="0">
                    <a:pos x="T4" y="T5"/>
                  </a:cxn>
                  <a:cxn ang="0">
                    <a:pos x="T6" y="T7"/>
                  </a:cxn>
                  <a:cxn ang="0">
                    <a:pos x="T8" y="T9"/>
                  </a:cxn>
                  <a:cxn ang="0">
                    <a:pos x="T10" y="T11"/>
                  </a:cxn>
                  <a:cxn ang="0">
                    <a:pos x="T12" y="T13"/>
                  </a:cxn>
                </a:cxnLst>
                <a:rect l="0" t="0" r="r" b="b"/>
                <a:pathLst>
                  <a:path w="143" h="115">
                    <a:moveTo>
                      <a:pt x="141" y="79"/>
                    </a:moveTo>
                    <a:cubicBezTo>
                      <a:pt x="143" y="64"/>
                      <a:pt x="138" y="44"/>
                      <a:pt x="110" y="29"/>
                    </a:cubicBezTo>
                    <a:cubicBezTo>
                      <a:pt x="95" y="29"/>
                      <a:pt x="95" y="29"/>
                      <a:pt x="95" y="29"/>
                    </a:cubicBezTo>
                    <a:cubicBezTo>
                      <a:pt x="87" y="24"/>
                      <a:pt x="76" y="20"/>
                      <a:pt x="64" y="17"/>
                    </a:cubicBezTo>
                    <a:cubicBezTo>
                      <a:pt x="0" y="0"/>
                      <a:pt x="43" y="30"/>
                      <a:pt x="64" y="67"/>
                    </a:cubicBezTo>
                    <a:cubicBezTo>
                      <a:pt x="81" y="97"/>
                      <a:pt x="111" y="115"/>
                      <a:pt x="126" y="100"/>
                    </a:cubicBezTo>
                    <a:cubicBezTo>
                      <a:pt x="133" y="98"/>
                      <a:pt x="139" y="92"/>
                      <a:pt x="141" y="79"/>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99" name="Freeform 51">
                <a:extLst>
                  <a:ext uri="{FF2B5EF4-FFF2-40B4-BE49-F238E27FC236}">
                    <a16:creationId xmlns:a16="http://schemas.microsoft.com/office/drawing/2014/main" id="{7696D86D-1B0E-4884-94E8-AC2E30792C97}"/>
                  </a:ext>
                </a:extLst>
              </p:cNvPr>
              <p:cNvSpPr>
                <a:spLocks/>
              </p:cNvSpPr>
              <p:nvPr/>
            </p:nvSpPr>
            <p:spPr bwMode="auto">
              <a:xfrm>
                <a:off x="8435975" y="5335588"/>
                <a:ext cx="192087" cy="179388"/>
              </a:xfrm>
              <a:custGeom>
                <a:avLst/>
                <a:gdLst>
                  <a:gd name="T0" fmla="*/ 305 w 338"/>
                  <a:gd name="T1" fmla="*/ 11 h 316"/>
                  <a:gd name="T2" fmla="*/ 294 w 338"/>
                  <a:gd name="T3" fmla="*/ 11 h 316"/>
                  <a:gd name="T4" fmla="*/ 278 w 338"/>
                  <a:gd name="T5" fmla="*/ 4 h 316"/>
                  <a:gd name="T6" fmla="*/ 263 w 338"/>
                  <a:gd name="T7" fmla="*/ 22 h 316"/>
                  <a:gd name="T8" fmla="*/ 241 w 338"/>
                  <a:gd name="T9" fmla="*/ 36 h 316"/>
                  <a:gd name="T10" fmla="*/ 222 w 338"/>
                  <a:gd name="T11" fmla="*/ 50 h 316"/>
                  <a:gd name="T12" fmla="*/ 162 w 338"/>
                  <a:gd name="T13" fmla="*/ 121 h 316"/>
                  <a:gd name="T14" fmla="*/ 14 w 338"/>
                  <a:gd name="T15" fmla="*/ 245 h 316"/>
                  <a:gd name="T16" fmla="*/ 85 w 338"/>
                  <a:gd name="T17" fmla="*/ 308 h 316"/>
                  <a:gd name="T18" fmla="*/ 139 w 338"/>
                  <a:gd name="T19" fmla="*/ 307 h 316"/>
                  <a:gd name="T20" fmla="*/ 160 w 338"/>
                  <a:gd name="T21" fmla="*/ 286 h 316"/>
                  <a:gd name="T22" fmla="*/ 157 w 338"/>
                  <a:gd name="T23" fmla="*/ 286 h 316"/>
                  <a:gd name="T24" fmla="*/ 166 w 338"/>
                  <a:gd name="T25" fmla="*/ 274 h 316"/>
                  <a:gd name="T26" fmla="*/ 204 w 338"/>
                  <a:gd name="T27" fmla="*/ 231 h 316"/>
                  <a:gd name="T28" fmla="*/ 206 w 338"/>
                  <a:gd name="T29" fmla="*/ 231 h 316"/>
                  <a:gd name="T30" fmla="*/ 292 w 338"/>
                  <a:gd name="T31" fmla="*/ 150 h 316"/>
                  <a:gd name="T32" fmla="*/ 293 w 338"/>
                  <a:gd name="T33" fmla="*/ 148 h 316"/>
                  <a:gd name="T34" fmla="*/ 290 w 338"/>
                  <a:gd name="T35" fmla="*/ 148 h 316"/>
                  <a:gd name="T36" fmla="*/ 323 w 338"/>
                  <a:gd name="T37" fmla="*/ 93 h 316"/>
                  <a:gd name="T38" fmla="*/ 328 w 338"/>
                  <a:gd name="T39" fmla="*/ 93 h 316"/>
                  <a:gd name="T40" fmla="*/ 338 w 338"/>
                  <a:gd name="T41" fmla="*/ 46 h 316"/>
                  <a:gd name="T42" fmla="*/ 305 w 338"/>
                  <a:gd name="T43" fmla="*/ 11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8" h="316">
                    <a:moveTo>
                      <a:pt x="305" y="11"/>
                    </a:moveTo>
                    <a:cubicBezTo>
                      <a:pt x="294" y="11"/>
                      <a:pt x="294" y="11"/>
                      <a:pt x="294" y="11"/>
                    </a:cubicBezTo>
                    <a:cubicBezTo>
                      <a:pt x="286" y="4"/>
                      <a:pt x="279" y="0"/>
                      <a:pt x="278" y="4"/>
                    </a:cubicBezTo>
                    <a:cubicBezTo>
                      <a:pt x="276" y="12"/>
                      <a:pt x="270" y="17"/>
                      <a:pt x="263" y="22"/>
                    </a:cubicBezTo>
                    <a:cubicBezTo>
                      <a:pt x="256" y="26"/>
                      <a:pt x="248" y="30"/>
                      <a:pt x="241" y="36"/>
                    </a:cubicBezTo>
                    <a:cubicBezTo>
                      <a:pt x="234" y="40"/>
                      <a:pt x="228" y="44"/>
                      <a:pt x="222" y="50"/>
                    </a:cubicBezTo>
                    <a:cubicBezTo>
                      <a:pt x="201" y="71"/>
                      <a:pt x="222" y="79"/>
                      <a:pt x="162" y="121"/>
                    </a:cubicBezTo>
                    <a:cubicBezTo>
                      <a:pt x="102" y="162"/>
                      <a:pt x="28" y="208"/>
                      <a:pt x="14" y="245"/>
                    </a:cubicBezTo>
                    <a:cubicBezTo>
                      <a:pt x="0" y="283"/>
                      <a:pt x="28" y="304"/>
                      <a:pt x="85" y="308"/>
                    </a:cubicBezTo>
                    <a:cubicBezTo>
                      <a:pt x="121" y="310"/>
                      <a:pt x="128" y="316"/>
                      <a:pt x="139" y="307"/>
                    </a:cubicBezTo>
                    <a:cubicBezTo>
                      <a:pt x="145" y="304"/>
                      <a:pt x="150" y="298"/>
                      <a:pt x="160" y="286"/>
                    </a:cubicBezTo>
                    <a:cubicBezTo>
                      <a:pt x="157" y="286"/>
                      <a:pt x="157" y="286"/>
                      <a:pt x="157" y="286"/>
                    </a:cubicBezTo>
                    <a:cubicBezTo>
                      <a:pt x="160" y="282"/>
                      <a:pt x="162" y="279"/>
                      <a:pt x="166" y="274"/>
                    </a:cubicBezTo>
                    <a:cubicBezTo>
                      <a:pt x="178" y="258"/>
                      <a:pt x="191" y="244"/>
                      <a:pt x="204" y="231"/>
                    </a:cubicBezTo>
                    <a:cubicBezTo>
                      <a:pt x="206" y="231"/>
                      <a:pt x="206" y="231"/>
                      <a:pt x="206" y="231"/>
                    </a:cubicBezTo>
                    <a:cubicBezTo>
                      <a:pt x="233" y="202"/>
                      <a:pt x="260" y="179"/>
                      <a:pt x="292" y="150"/>
                    </a:cubicBezTo>
                    <a:cubicBezTo>
                      <a:pt x="292" y="149"/>
                      <a:pt x="293" y="149"/>
                      <a:pt x="293" y="148"/>
                    </a:cubicBezTo>
                    <a:cubicBezTo>
                      <a:pt x="290" y="148"/>
                      <a:pt x="290" y="148"/>
                      <a:pt x="290" y="148"/>
                    </a:cubicBezTo>
                    <a:cubicBezTo>
                      <a:pt x="307" y="131"/>
                      <a:pt x="317" y="111"/>
                      <a:pt x="323" y="93"/>
                    </a:cubicBezTo>
                    <a:cubicBezTo>
                      <a:pt x="328" y="93"/>
                      <a:pt x="328" y="93"/>
                      <a:pt x="328" y="93"/>
                    </a:cubicBezTo>
                    <a:cubicBezTo>
                      <a:pt x="337" y="67"/>
                      <a:pt x="338" y="46"/>
                      <a:pt x="338" y="46"/>
                    </a:cubicBezTo>
                    <a:cubicBezTo>
                      <a:pt x="338" y="46"/>
                      <a:pt x="320" y="25"/>
                      <a:pt x="305" y="11"/>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200" name="Freeform 52">
                <a:extLst>
                  <a:ext uri="{FF2B5EF4-FFF2-40B4-BE49-F238E27FC236}">
                    <a16:creationId xmlns:a16="http://schemas.microsoft.com/office/drawing/2014/main" id="{B4D44E82-CA18-46D0-8711-6B5A6E19ACFF}"/>
                  </a:ext>
                </a:extLst>
              </p:cNvPr>
              <p:cNvSpPr>
                <a:spLocks/>
              </p:cNvSpPr>
              <p:nvPr/>
            </p:nvSpPr>
            <p:spPr bwMode="auto">
              <a:xfrm>
                <a:off x="7591425" y="4525963"/>
                <a:ext cx="4762" cy="4763"/>
              </a:xfrm>
              <a:custGeom>
                <a:avLst/>
                <a:gdLst>
                  <a:gd name="T0" fmla="*/ 0 w 10"/>
                  <a:gd name="T1" fmla="*/ 8 h 8"/>
                  <a:gd name="T2" fmla="*/ 10 w 10"/>
                  <a:gd name="T3" fmla="*/ 8 h 8"/>
                  <a:gd name="T4" fmla="*/ 0 w 10"/>
                  <a:gd name="T5" fmla="*/ 8 h 8"/>
                </a:gdLst>
                <a:ahLst/>
                <a:cxnLst>
                  <a:cxn ang="0">
                    <a:pos x="T0" y="T1"/>
                  </a:cxn>
                  <a:cxn ang="0">
                    <a:pos x="T2" y="T3"/>
                  </a:cxn>
                  <a:cxn ang="0">
                    <a:pos x="T4" y="T5"/>
                  </a:cxn>
                </a:cxnLst>
                <a:rect l="0" t="0" r="r" b="b"/>
                <a:pathLst>
                  <a:path w="10" h="8">
                    <a:moveTo>
                      <a:pt x="0" y="8"/>
                    </a:moveTo>
                    <a:cubicBezTo>
                      <a:pt x="10" y="8"/>
                      <a:pt x="10" y="8"/>
                      <a:pt x="10" y="8"/>
                    </a:cubicBezTo>
                    <a:cubicBezTo>
                      <a:pt x="2" y="0"/>
                      <a:pt x="0" y="1"/>
                      <a:pt x="0" y="8"/>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201" name="Freeform 53">
                <a:extLst>
                  <a:ext uri="{FF2B5EF4-FFF2-40B4-BE49-F238E27FC236}">
                    <a16:creationId xmlns:a16="http://schemas.microsoft.com/office/drawing/2014/main" id="{F389C450-303B-4865-BDD3-B64F78551EF6}"/>
                  </a:ext>
                </a:extLst>
              </p:cNvPr>
              <p:cNvSpPr>
                <a:spLocks/>
              </p:cNvSpPr>
              <p:nvPr/>
            </p:nvSpPr>
            <p:spPr bwMode="auto">
              <a:xfrm>
                <a:off x="7315200" y="4060825"/>
                <a:ext cx="6350" cy="1588"/>
              </a:xfrm>
              <a:custGeom>
                <a:avLst/>
                <a:gdLst>
                  <a:gd name="T0" fmla="*/ 0 w 10"/>
                  <a:gd name="T1" fmla="*/ 3 h 3"/>
                  <a:gd name="T2" fmla="*/ 10 w 10"/>
                  <a:gd name="T3" fmla="*/ 3 h 3"/>
                  <a:gd name="T4" fmla="*/ 0 w 10"/>
                  <a:gd name="T5" fmla="*/ 3 h 3"/>
                </a:gdLst>
                <a:ahLst/>
                <a:cxnLst>
                  <a:cxn ang="0">
                    <a:pos x="T0" y="T1"/>
                  </a:cxn>
                  <a:cxn ang="0">
                    <a:pos x="T2" y="T3"/>
                  </a:cxn>
                  <a:cxn ang="0">
                    <a:pos x="T4" y="T5"/>
                  </a:cxn>
                </a:cxnLst>
                <a:rect l="0" t="0" r="r" b="b"/>
                <a:pathLst>
                  <a:path w="10" h="3">
                    <a:moveTo>
                      <a:pt x="0" y="3"/>
                    </a:moveTo>
                    <a:cubicBezTo>
                      <a:pt x="10" y="3"/>
                      <a:pt x="10" y="3"/>
                      <a:pt x="10" y="3"/>
                    </a:cubicBezTo>
                    <a:cubicBezTo>
                      <a:pt x="9" y="0"/>
                      <a:pt x="6" y="1"/>
                      <a:pt x="0" y="3"/>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202" name="Freeform 54">
                <a:extLst>
                  <a:ext uri="{FF2B5EF4-FFF2-40B4-BE49-F238E27FC236}">
                    <a16:creationId xmlns:a16="http://schemas.microsoft.com/office/drawing/2014/main" id="{D76BF2CF-D2E0-48E3-B3DF-5A2E2697294D}"/>
                  </a:ext>
                </a:extLst>
              </p:cNvPr>
              <p:cNvSpPr>
                <a:spLocks/>
              </p:cNvSpPr>
              <p:nvPr/>
            </p:nvSpPr>
            <p:spPr bwMode="auto">
              <a:xfrm>
                <a:off x="5527675" y="4545013"/>
                <a:ext cx="179387" cy="381000"/>
              </a:xfrm>
              <a:custGeom>
                <a:avLst/>
                <a:gdLst>
                  <a:gd name="T0" fmla="*/ 294 w 315"/>
                  <a:gd name="T1" fmla="*/ 31 h 672"/>
                  <a:gd name="T2" fmla="*/ 285 w 315"/>
                  <a:gd name="T3" fmla="*/ 31 h 672"/>
                  <a:gd name="T4" fmla="*/ 268 w 315"/>
                  <a:gd name="T5" fmla="*/ 15 h 672"/>
                  <a:gd name="T6" fmla="*/ 183 w 315"/>
                  <a:gd name="T7" fmla="*/ 115 h 672"/>
                  <a:gd name="T8" fmla="*/ 115 w 315"/>
                  <a:gd name="T9" fmla="*/ 186 h 672"/>
                  <a:gd name="T10" fmla="*/ 102 w 315"/>
                  <a:gd name="T11" fmla="*/ 190 h 672"/>
                  <a:gd name="T12" fmla="*/ 62 w 315"/>
                  <a:gd name="T13" fmla="*/ 204 h 672"/>
                  <a:gd name="T14" fmla="*/ 28 w 315"/>
                  <a:gd name="T15" fmla="*/ 285 h 672"/>
                  <a:gd name="T16" fmla="*/ 25 w 315"/>
                  <a:gd name="T17" fmla="*/ 439 h 672"/>
                  <a:gd name="T18" fmla="*/ 39 w 315"/>
                  <a:gd name="T19" fmla="*/ 597 h 672"/>
                  <a:gd name="T20" fmla="*/ 99 w 315"/>
                  <a:gd name="T21" fmla="*/ 672 h 672"/>
                  <a:gd name="T22" fmla="*/ 153 w 315"/>
                  <a:gd name="T23" fmla="*/ 655 h 672"/>
                  <a:gd name="T24" fmla="*/ 193 w 315"/>
                  <a:gd name="T25" fmla="*/ 593 h 672"/>
                  <a:gd name="T26" fmla="*/ 198 w 315"/>
                  <a:gd name="T27" fmla="*/ 580 h 672"/>
                  <a:gd name="T28" fmla="*/ 192 w 315"/>
                  <a:gd name="T29" fmla="*/ 580 h 672"/>
                  <a:gd name="T30" fmla="*/ 208 w 315"/>
                  <a:gd name="T31" fmla="*/ 525 h 672"/>
                  <a:gd name="T32" fmla="*/ 213 w 315"/>
                  <a:gd name="T33" fmla="*/ 525 h 672"/>
                  <a:gd name="T34" fmla="*/ 238 w 315"/>
                  <a:gd name="T35" fmla="*/ 443 h 672"/>
                  <a:gd name="T36" fmla="*/ 233 w 315"/>
                  <a:gd name="T37" fmla="*/ 443 h 672"/>
                  <a:gd name="T38" fmla="*/ 252 w 315"/>
                  <a:gd name="T39" fmla="*/ 388 h 672"/>
                  <a:gd name="T40" fmla="*/ 257 w 315"/>
                  <a:gd name="T41" fmla="*/ 388 h 672"/>
                  <a:gd name="T42" fmla="*/ 279 w 315"/>
                  <a:gd name="T43" fmla="*/ 305 h 672"/>
                  <a:gd name="T44" fmla="*/ 273 w 315"/>
                  <a:gd name="T45" fmla="*/ 305 h 672"/>
                  <a:gd name="T46" fmla="*/ 282 w 315"/>
                  <a:gd name="T47" fmla="*/ 277 h 672"/>
                  <a:gd name="T48" fmla="*/ 291 w 315"/>
                  <a:gd name="T49" fmla="*/ 250 h 672"/>
                  <a:gd name="T50" fmla="*/ 296 w 315"/>
                  <a:gd name="T51" fmla="*/ 250 h 672"/>
                  <a:gd name="T52" fmla="*/ 314 w 315"/>
                  <a:gd name="T53" fmla="*/ 168 h 672"/>
                  <a:gd name="T54" fmla="*/ 308 w 315"/>
                  <a:gd name="T55" fmla="*/ 168 h 672"/>
                  <a:gd name="T56" fmla="*/ 310 w 315"/>
                  <a:gd name="T57" fmla="*/ 127 h 672"/>
                  <a:gd name="T58" fmla="*/ 308 w 315"/>
                  <a:gd name="T59" fmla="*/ 113 h 672"/>
                  <a:gd name="T60" fmla="*/ 315 w 315"/>
                  <a:gd name="T61" fmla="*/ 113 h 672"/>
                  <a:gd name="T62" fmla="*/ 294 w 315"/>
                  <a:gd name="T63" fmla="*/ 31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5" h="672">
                    <a:moveTo>
                      <a:pt x="294" y="31"/>
                    </a:moveTo>
                    <a:cubicBezTo>
                      <a:pt x="285" y="31"/>
                      <a:pt x="285" y="31"/>
                      <a:pt x="285" y="31"/>
                    </a:cubicBezTo>
                    <a:cubicBezTo>
                      <a:pt x="280" y="23"/>
                      <a:pt x="274" y="17"/>
                      <a:pt x="268" y="15"/>
                    </a:cubicBezTo>
                    <a:cubicBezTo>
                      <a:pt x="223" y="0"/>
                      <a:pt x="218" y="69"/>
                      <a:pt x="183" y="115"/>
                    </a:cubicBezTo>
                    <a:cubicBezTo>
                      <a:pt x="159" y="146"/>
                      <a:pt x="134" y="173"/>
                      <a:pt x="115" y="186"/>
                    </a:cubicBezTo>
                    <a:cubicBezTo>
                      <a:pt x="110" y="189"/>
                      <a:pt x="105" y="191"/>
                      <a:pt x="102" y="190"/>
                    </a:cubicBezTo>
                    <a:cubicBezTo>
                      <a:pt x="96" y="188"/>
                      <a:pt x="79" y="193"/>
                      <a:pt x="62" y="204"/>
                    </a:cubicBezTo>
                    <a:cubicBezTo>
                      <a:pt x="38" y="218"/>
                      <a:pt x="13" y="246"/>
                      <a:pt x="28" y="285"/>
                    </a:cubicBezTo>
                    <a:cubicBezTo>
                      <a:pt x="53" y="348"/>
                      <a:pt x="49" y="410"/>
                      <a:pt x="25" y="439"/>
                    </a:cubicBezTo>
                    <a:cubicBezTo>
                      <a:pt x="0" y="469"/>
                      <a:pt x="46" y="552"/>
                      <a:pt x="39" y="597"/>
                    </a:cubicBezTo>
                    <a:cubicBezTo>
                      <a:pt x="32" y="643"/>
                      <a:pt x="49" y="672"/>
                      <a:pt x="99" y="672"/>
                    </a:cubicBezTo>
                    <a:cubicBezTo>
                      <a:pt x="123" y="672"/>
                      <a:pt x="140" y="667"/>
                      <a:pt x="153" y="655"/>
                    </a:cubicBezTo>
                    <a:cubicBezTo>
                      <a:pt x="170" y="644"/>
                      <a:pt x="181" y="624"/>
                      <a:pt x="193" y="593"/>
                    </a:cubicBezTo>
                    <a:cubicBezTo>
                      <a:pt x="195" y="589"/>
                      <a:pt x="196" y="584"/>
                      <a:pt x="198" y="580"/>
                    </a:cubicBezTo>
                    <a:cubicBezTo>
                      <a:pt x="192" y="580"/>
                      <a:pt x="192" y="580"/>
                      <a:pt x="192" y="580"/>
                    </a:cubicBezTo>
                    <a:cubicBezTo>
                      <a:pt x="198" y="561"/>
                      <a:pt x="203" y="543"/>
                      <a:pt x="208" y="525"/>
                    </a:cubicBezTo>
                    <a:cubicBezTo>
                      <a:pt x="213" y="525"/>
                      <a:pt x="213" y="525"/>
                      <a:pt x="213" y="525"/>
                    </a:cubicBezTo>
                    <a:cubicBezTo>
                      <a:pt x="220" y="496"/>
                      <a:pt x="227" y="468"/>
                      <a:pt x="238" y="443"/>
                    </a:cubicBezTo>
                    <a:cubicBezTo>
                      <a:pt x="233" y="443"/>
                      <a:pt x="233" y="443"/>
                      <a:pt x="233" y="443"/>
                    </a:cubicBezTo>
                    <a:cubicBezTo>
                      <a:pt x="239" y="428"/>
                      <a:pt x="246" y="408"/>
                      <a:pt x="252" y="388"/>
                    </a:cubicBezTo>
                    <a:cubicBezTo>
                      <a:pt x="257" y="388"/>
                      <a:pt x="257" y="388"/>
                      <a:pt x="257" y="388"/>
                    </a:cubicBezTo>
                    <a:cubicBezTo>
                      <a:pt x="265" y="359"/>
                      <a:pt x="272" y="329"/>
                      <a:pt x="279" y="305"/>
                    </a:cubicBezTo>
                    <a:cubicBezTo>
                      <a:pt x="273" y="305"/>
                      <a:pt x="273" y="305"/>
                      <a:pt x="273" y="305"/>
                    </a:cubicBezTo>
                    <a:cubicBezTo>
                      <a:pt x="276" y="293"/>
                      <a:pt x="279" y="283"/>
                      <a:pt x="282" y="277"/>
                    </a:cubicBezTo>
                    <a:cubicBezTo>
                      <a:pt x="284" y="271"/>
                      <a:pt x="287" y="262"/>
                      <a:pt x="291" y="250"/>
                    </a:cubicBezTo>
                    <a:cubicBezTo>
                      <a:pt x="296" y="250"/>
                      <a:pt x="296" y="250"/>
                      <a:pt x="296" y="250"/>
                    </a:cubicBezTo>
                    <a:cubicBezTo>
                      <a:pt x="303" y="228"/>
                      <a:pt x="310" y="197"/>
                      <a:pt x="314" y="168"/>
                    </a:cubicBezTo>
                    <a:cubicBezTo>
                      <a:pt x="308" y="168"/>
                      <a:pt x="308" y="168"/>
                      <a:pt x="308" y="168"/>
                    </a:cubicBezTo>
                    <a:cubicBezTo>
                      <a:pt x="310" y="153"/>
                      <a:pt x="311" y="139"/>
                      <a:pt x="310" y="127"/>
                    </a:cubicBezTo>
                    <a:cubicBezTo>
                      <a:pt x="310" y="123"/>
                      <a:pt x="309" y="118"/>
                      <a:pt x="308" y="113"/>
                    </a:cubicBezTo>
                    <a:cubicBezTo>
                      <a:pt x="315" y="113"/>
                      <a:pt x="315" y="113"/>
                      <a:pt x="315" y="113"/>
                    </a:cubicBezTo>
                    <a:cubicBezTo>
                      <a:pt x="312" y="84"/>
                      <a:pt x="305" y="51"/>
                      <a:pt x="294" y="31"/>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203" name="Freeform 55">
                <a:extLst>
                  <a:ext uri="{FF2B5EF4-FFF2-40B4-BE49-F238E27FC236}">
                    <a16:creationId xmlns:a16="http://schemas.microsoft.com/office/drawing/2014/main" id="{6A214A52-1093-4C07-AD78-9B79137544A9}"/>
                  </a:ext>
                </a:extLst>
              </p:cNvPr>
              <p:cNvSpPr>
                <a:spLocks/>
              </p:cNvSpPr>
              <p:nvPr/>
            </p:nvSpPr>
            <p:spPr bwMode="auto">
              <a:xfrm>
                <a:off x="2655888" y="3511550"/>
                <a:ext cx="42862" cy="31750"/>
              </a:xfrm>
              <a:custGeom>
                <a:avLst/>
                <a:gdLst>
                  <a:gd name="T0" fmla="*/ 37 w 74"/>
                  <a:gd name="T1" fmla="*/ 2 h 55"/>
                  <a:gd name="T2" fmla="*/ 23 w 74"/>
                  <a:gd name="T3" fmla="*/ 8 h 55"/>
                  <a:gd name="T4" fmla="*/ 44 w 74"/>
                  <a:gd name="T5" fmla="*/ 48 h 55"/>
                  <a:gd name="T6" fmla="*/ 49 w 74"/>
                  <a:gd name="T7" fmla="*/ 9 h 55"/>
                  <a:gd name="T8" fmla="*/ 63 w 74"/>
                  <a:gd name="T9" fmla="*/ 9 h 55"/>
                  <a:gd name="T10" fmla="*/ 37 w 74"/>
                  <a:gd name="T11" fmla="*/ 2 h 55"/>
                </a:gdLst>
                <a:ahLst/>
                <a:cxnLst>
                  <a:cxn ang="0">
                    <a:pos x="T0" y="T1"/>
                  </a:cxn>
                  <a:cxn ang="0">
                    <a:pos x="T2" y="T3"/>
                  </a:cxn>
                  <a:cxn ang="0">
                    <a:pos x="T4" y="T5"/>
                  </a:cxn>
                  <a:cxn ang="0">
                    <a:pos x="T6" y="T7"/>
                  </a:cxn>
                  <a:cxn ang="0">
                    <a:pos x="T8" y="T9"/>
                  </a:cxn>
                  <a:cxn ang="0">
                    <a:pos x="T10" y="T11"/>
                  </a:cxn>
                </a:cxnLst>
                <a:rect l="0" t="0" r="r" b="b"/>
                <a:pathLst>
                  <a:path w="74" h="55">
                    <a:moveTo>
                      <a:pt x="37" y="2"/>
                    </a:moveTo>
                    <a:cubicBezTo>
                      <a:pt x="31" y="3"/>
                      <a:pt x="26" y="5"/>
                      <a:pt x="23" y="8"/>
                    </a:cubicBezTo>
                    <a:cubicBezTo>
                      <a:pt x="0" y="18"/>
                      <a:pt x="9" y="55"/>
                      <a:pt x="44" y="48"/>
                    </a:cubicBezTo>
                    <a:cubicBezTo>
                      <a:pt x="74" y="41"/>
                      <a:pt x="68" y="17"/>
                      <a:pt x="49" y="9"/>
                    </a:cubicBezTo>
                    <a:cubicBezTo>
                      <a:pt x="63" y="9"/>
                      <a:pt x="63" y="9"/>
                      <a:pt x="63" y="9"/>
                    </a:cubicBezTo>
                    <a:cubicBezTo>
                      <a:pt x="56" y="4"/>
                      <a:pt x="47" y="0"/>
                      <a:pt x="37" y="2"/>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204" name="Freeform 56">
                <a:extLst>
                  <a:ext uri="{FF2B5EF4-FFF2-40B4-BE49-F238E27FC236}">
                    <a16:creationId xmlns:a16="http://schemas.microsoft.com/office/drawing/2014/main" id="{F8B63742-0792-4D18-A5D9-7FC834DA9828}"/>
                  </a:ext>
                </a:extLst>
              </p:cNvPr>
              <p:cNvSpPr>
                <a:spLocks/>
              </p:cNvSpPr>
              <p:nvPr/>
            </p:nvSpPr>
            <p:spPr bwMode="auto">
              <a:xfrm>
                <a:off x="2789238" y="1706562"/>
                <a:ext cx="1306512" cy="836613"/>
              </a:xfrm>
              <a:custGeom>
                <a:avLst/>
                <a:gdLst>
                  <a:gd name="T0" fmla="*/ 1909 w 2301"/>
                  <a:gd name="T1" fmla="*/ 861 h 1473"/>
                  <a:gd name="T2" fmla="*/ 1914 w 2301"/>
                  <a:gd name="T3" fmla="*/ 778 h 1473"/>
                  <a:gd name="T4" fmla="*/ 2059 w 2301"/>
                  <a:gd name="T5" fmla="*/ 785 h 1473"/>
                  <a:gd name="T6" fmla="*/ 2055 w 2301"/>
                  <a:gd name="T7" fmla="*/ 715 h 1473"/>
                  <a:gd name="T8" fmla="*/ 2099 w 2301"/>
                  <a:gd name="T9" fmla="*/ 632 h 1473"/>
                  <a:gd name="T10" fmla="*/ 2042 w 2301"/>
                  <a:gd name="T11" fmla="*/ 592 h 1473"/>
                  <a:gd name="T12" fmla="*/ 2079 w 2301"/>
                  <a:gd name="T13" fmla="*/ 499 h 1473"/>
                  <a:gd name="T14" fmla="*/ 2131 w 2301"/>
                  <a:gd name="T15" fmla="*/ 440 h 1473"/>
                  <a:gd name="T16" fmla="*/ 2229 w 2301"/>
                  <a:gd name="T17" fmla="*/ 362 h 1473"/>
                  <a:gd name="T18" fmla="*/ 2285 w 2301"/>
                  <a:gd name="T19" fmla="*/ 263 h 1473"/>
                  <a:gd name="T20" fmla="*/ 2008 w 2301"/>
                  <a:gd name="T21" fmla="*/ 345 h 1473"/>
                  <a:gd name="T22" fmla="*/ 1929 w 2301"/>
                  <a:gd name="T23" fmla="*/ 221 h 1473"/>
                  <a:gd name="T24" fmla="*/ 1897 w 2301"/>
                  <a:gd name="T25" fmla="*/ 166 h 1473"/>
                  <a:gd name="T26" fmla="*/ 1882 w 2301"/>
                  <a:gd name="T27" fmla="*/ 83 h 1473"/>
                  <a:gd name="T28" fmla="*/ 1727 w 2301"/>
                  <a:gd name="T29" fmla="*/ 71 h 1473"/>
                  <a:gd name="T30" fmla="*/ 1638 w 2301"/>
                  <a:gd name="T31" fmla="*/ 101 h 1473"/>
                  <a:gd name="T32" fmla="*/ 1463 w 2301"/>
                  <a:gd name="T33" fmla="*/ 113 h 1473"/>
                  <a:gd name="T34" fmla="*/ 1555 w 2301"/>
                  <a:gd name="T35" fmla="*/ 29 h 1473"/>
                  <a:gd name="T36" fmla="*/ 1305 w 2301"/>
                  <a:gd name="T37" fmla="*/ 20 h 1473"/>
                  <a:gd name="T38" fmla="*/ 1104 w 2301"/>
                  <a:gd name="T39" fmla="*/ 59 h 1473"/>
                  <a:gd name="T40" fmla="*/ 1004 w 2301"/>
                  <a:gd name="T41" fmla="*/ 97 h 1473"/>
                  <a:gd name="T42" fmla="*/ 924 w 2301"/>
                  <a:gd name="T43" fmla="*/ 195 h 1473"/>
                  <a:gd name="T44" fmla="*/ 873 w 2301"/>
                  <a:gd name="T45" fmla="*/ 136 h 1473"/>
                  <a:gd name="T46" fmla="*/ 838 w 2301"/>
                  <a:gd name="T47" fmla="*/ 256 h 1473"/>
                  <a:gd name="T48" fmla="*/ 596 w 2301"/>
                  <a:gd name="T49" fmla="*/ 252 h 1473"/>
                  <a:gd name="T50" fmla="*/ 424 w 2301"/>
                  <a:gd name="T51" fmla="*/ 359 h 1473"/>
                  <a:gd name="T52" fmla="*/ 358 w 2301"/>
                  <a:gd name="T53" fmla="*/ 358 h 1473"/>
                  <a:gd name="T54" fmla="*/ 248 w 2301"/>
                  <a:gd name="T55" fmla="*/ 481 h 1473"/>
                  <a:gd name="T56" fmla="*/ 100 w 2301"/>
                  <a:gd name="T57" fmla="*/ 571 h 1473"/>
                  <a:gd name="T58" fmla="*/ 21 w 2301"/>
                  <a:gd name="T59" fmla="*/ 606 h 1473"/>
                  <a:gd name="T60" fmla="*/ 212 w 2301"/>
                  <a:gd name="T61" fmla="*/ 693 h 1473"/>
                  <a:gd name="T62" fmla="*/ 239 w 2301"/>
                  <a:gd name="T63" fmla="*/ 632 h 1473"/>
                  <a:gd name="T64" fmla="*/ 379 w 2301"/>
                  <a:gd name="T65" fmla="*/ 670 h 1473"/>
                  <a:gd name="T66" fmla="*/ 673 w 2301"/>
                  <a:gd name="T67" fmla="*/ 944 h 1473"/>
                  <a:gd name="T68" fmla="*/ 715 w 2301"/>
                  <a:gd name="T69" fmla="*/ 907 h 1473"/>
                  <a:gd name="T70" fmla="*/ 845 w 2301"/>
                  <a:gd name="T71" fmla="*/ 986 h 1473"/>
                  <a:gd name="T72" fmla="*/ 799 w 2301"/>
                  <a:gd name="T73" fmla="*/ 989 h 1473"/>
                  <a:gd name="T74" fmla="*/ 768 w 2301"/>
                  <a:gd name="T75" fmla="*/ 920 h 1473"/>
                  <a:gd name="T76" fmla="*/ 718 w 2301"/>
                  <a:gd name="T77" fmla="*/ 1038 h 1473"/>
                  <a:gd name="T78" fmla="*/ 772 w 2301"/>
                  <a:gd name="T79" fmla="*/ 1213 h 1473"/>
                  <a:gd name="T80" fmla="*/ 829 w 2301"/>
                  <a:gd name="T81" fmla="*/ 1250 h 1473"/>
                  <a:gd name="T82" fmla="*/ 969 w 2301"/>
                  <a:gd name="T83" fmla="*/ 1429 h 1473"/>
                  <a:gd name="T84" fmla="*/ 1125 w 2301"/>
                  <a:gd name="T85" fmla="*/ 1458 h 1473"/>
                  <a:gd name="T86" fmla="*/ 1145 w 2301"/>
                  <a:gd name="T87" fmla="*/ 1441 h 1473"/>
                  <a:gd name="T88" fmla="*/ 1173 w 2301"/>
                  <a:gd name="T89" fmla="*/ 1353 h 1473"/>
                  <a:gd name="T90" fmla="*/ 1235 w 2301"/>
                  <a:gd name="T91" fmla="*/ 1288 h 1473"/>
                  <a:gd name="T92" fmla="*/ 1241 w 2301"/>
                  <a:gd name="T93" fmla="*/ 1223 h 1473"/>
                  <a:gd name="T94" fmla="*/ 1322 w 2301"/>
                  <a:gd name="T95" fmla="*/ 1185 h 1473"/>
                  <a:gd name="T96" fmla="*/ 1490 w 2301"/>
                  <a:gd name="T97" fmla="*/ 1126 h 1473"/>
                  <a:gd name="T98" fmla="*/ 1534 w 2301"/>
                  <a:gd name="T99" fmla="*/ 1075 h 1473"/>
                  <a:gd name="T100" fmla="*/ 1862 w 2301"/>
                  <a:gd name="T101" fmla="*/ 1011 h 1473"/>
                  <a:gd name="T102" fmla="*/ 1800 w 2301"/>
                  <a:gd name="T103" fmla="*/ 951 h 1473"/>
                  <a:gd name="T104" fmla="*/ 1764 w 2301"/>
                  <a:gd name="T105" fmla="*/ 870 h 1473"/>
                  <a:gd name="T106" fmla="*/ 1923 w 2301"/>
                  <a:gd name="T107" fmla="*/ 974 h 1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01" h="1473">
                    <a:moveTo>
                      <a:pt x="1935" y="907"/>
                    </a:moveTo>
                    <a:cubicBezTo>
                      <a:pt x="1926" y="907"/>
                      <a:pt x="1926" y="907"/>
                      <a:pt x="1926" y="907"/>
                    </a:cubicBezTo>
                    <a:cubicBezTo>
                      <a:pt x="1920" y="893"/>
                      <a:pt x="1915" y="875"/>
                      <a:pt x="1909" y="861"/>
                    </a:cubicBezTo>
                    <a:cubicBezTo>
                      <a:pt x="1908" y="859"/>
                      <a:pt x="1907" y="855"/>
                      <a:pt x="1905" y="852"/>
                    </a:cubicBezTo>
                    <a:cubicBezTo>
                      <a:pt x="1914" y="852"/>
                      <a:pt x="1914" y="852"/>
                      <a:pt x="1914" y="852"/>
                    </a:cubicBezTo>
                    <a:cubicBezTo>
                      <a:pt x="1906" y="833"/>
                      <a:pt x="1895" y="795"/>
                      <a:pt x="1914" y="778"/>
                    </a:cubicBezTo>
                    <a:cubicBezTo>
                      <a:pt x="1917" y="777"/>
                      <a:pt x="1921" y="776"/>
                      <a:pt x="1925" y="775"/>
                    </a:cubicBezTo>
                    <a:cubicBezTo>
                      <a:pt x="1965" y="770"/>
                      <a:pt x="2037" y="820"/>
                      <a:pt x="2050" y="800"/>
                    </a:cubicBezTo>
                    <a:cubicBezTo>
                      <a:pt x="2056" y="798"/>
                      <a:pt x="2060" y="794"/>
                      <a:pt x="2059" y="785"/>
                    </a:cubicBezTo>
                    <a:cubicBezTo>
                      <a:pt x="2059" y="780"/>
                      <a:pt x="2059" y="775"/>
                      <a:pt x="2059" y="770"/>
                    </a:cubicBezTo>
                    <a:cubicBezTo>
                      <a:pt x="2052" y="770"/>
                      <a:pt x="2052" y="770"/>
                      <a:pt x="2052" y="770"/>
                    </a:cubicBezTo>
                    <a:cubicBezTo>
                      <a:pt x="2052" y="750"/>
                      <a:pt x="2053" y="732"/>
                      <a:pt x="2055" y="715"/>
                    </a:cubicBezTo>
                    <a:cubicBezTo>
                      <a:pt x="2061" y="715"/>
                      <a:pt x="2061" y="715"/>
                      <a:pt x="2061" y="715"/>
                    </a:cubicBezTo>
                    <a:cubicBezTo>
                      <a:pt x="2063" y="696"/>
                      <a:pt x="2066" y="680"/>
                      <a:pt x="2072" y="668"/>
                    </a:cubicBezTo>
                    <a:cubicBezTo>
                      <a:pt x="2080" y="653"/>
                      <a:pt x="2093" y="641"/>
                      <a:pt x="2099" y="632"/>
                    </a:cubicBezTo>
                    <a:cubicBezTo>
                      <a:pt x="2095" y="632"/>
                      <a:pt x="2095" y="632"/>
                      <a:pt x="2095" y="632"/>
                    </a:cubicBezTo>
                    <a:cubicBezTo>
                      <a:pt x="2096" y="628"/>
                      <a:pt x="2096" y="625"/>
                      <a:pt x="2091" y="622"/>
                    </a:cubicBezTo>
                    <a:cubicBezTo>
                      <a:pt x="2076" y="614"/>
                      <a:pt x="2057" y="634"/>
                      <a:pt x="2042" y="592"/>
                    </a:cubicBezTo>
                    <a:cubicBezTo>
                      <a:pt x="2040" y="587"/>
                      <a:pt x="2039" y="582"/>
                      <a:pt x="2039" y="577"/>
                    </a:cubicBezTo>
                    <a:cubicBezTo>
                      <a:pt x="2046" y="577"/>
                      <a:pt x="2046" y="577"/>
                      <a:pt x="2046" y="577"/>
                    </a:cubicBezTo>
                    <a:cubicBezTo>
                      <a:pt x="2039" y="541"/>
                      <a:pt x="2063" y="514"/>
                      <a:pt x="2079" y="499"/>
                    </a:cubicBezTo>
                    <a:cubicBezTo>
                      <a:pt x="2079" y="498"/>
                      <a:pt x="2081" y="496"/>
                      <a:pt x="2082" y="495"/>
                    </a:cubicBezTo>
                    <a:cubicBezTo>
                      <a:pt x="2080" y="495"/>
                      <a:pt x="2080" y="495"/>
                      <a:pt x="2080" y="495"/>
                    </a:cubicBezTo>
                    <a:cubicBezTo>
                      <a:pt x="2091" y="483"/>
                      <a:pt x="2109" y="463"/>
                      <a:pt x="2131" y="440"/>
                    </a:cubicBezTo>
                    <a:cubicBezTo>
                      <a:pt x="2133" y="440"/>
                      <a:pt x="2133" y="440"/>
                      <a:pt x="2133" y="440"/>
                    </a:cubicBezTo>
                    <a:cubicBezTo>
                      <a:pt x="2158" y="415"/>
                      <a:pt x="2186" y="388"/>
                      <a:pt x="2210" y="371"/>
                    </a:cubicBezTo>
                    <a:cubicBezTo>
                      <a:pt x="2217" y="367"/>
                      <a:pt x="2223" y="364"/>
                      <a:pt x="2229" y="362"/>
                    </a:cubicBezTo>
                    <a:cubicBezTo>
                      <a:pt x="2258" y="352"/>
                      <a:pt x="2281" y="326"/>
                      <a:pt x="2289" y="303"/>
                    </a:cubicBezTo>
                    <a:cubicBezTo>
                      <a:pt x="2294" y="303"/>
                      <a:pt x="2294" y="303"/>
                      <a:pt x="2294" y="303"/>
                    </a:cubicBezTo>
                    <a:cubicBezTo>
                      <a:pt x="2301" y="286"/>
                      <a:pt x="2300" y="269"/>
                      <a:pt x="2285" y="263"/>
                    </a:cubicBezTo>
                    <a:cubicBezTo>
                      <a:pt x="2254" y="251"/>
                      <a:pt x="2194" y="229"/>
                      <a:pt x="2150" y="259"/>
                    </a:cubicBezTo>
                    <a:cubicBezTo>
                      <a:pt x="2143" y="262"/>
                      <a:pt x="2136" y="267"/>
                      <a:pt x="2130" y="273"/>
                    </a:cubicBezTo>
                    <a:cubicBezTo>
                      <a:pt x="2085" y="317"/>
                      <a:pt x="2059" y="359"/>
                      <a:pt x="2008" y="345"/>
                    </a:cubicBezTo>
                    <a:cubicBezTo>
                      <a:pt x="1986" y="339"/>
                      <a:pt x="1972" y="323"/>
                      <a:pt x="1961" y="303"/>
                    </a:cubicBezTo>
                    <a:cubicBezTo>
                      <a:pt x="1970" y="303"/>
                      <a:pt x="1970" y="303"/>
                      <a:pt x="1970" y="303"/>
                    </a:cubicBezTo>
                    <a:cubicBezTo>
                      <a:pt x="1955" y="277"/>
                      <a:pt x="1945" y="244"/>
                      <a:pt x="1929" y="221"/>
                    </a:cubicBezTo>
                    <a:cubicBezTo>
                      <a:pt x="1920" y="221"/>
                      <a:pt x="1920" y="221"/>
                      <a:pt x="1920" y="221"/>
                    </a:cubicBezTo>
                    <a:cubicBezTo>
                      <a:pt x="1919" y="220"/>
                      <a:pt x="1919" y="220"/>
                      <a:pt x="1919" y="220"/>
                    </a:cubicBezTo>
                    <a:cubicBezTo>
                      <a:pt x="1907" y="205"/>
                      <a:pt x="1901" y="185"/>
                      <a:pt x="1897" y="166"/>
                    </a:cubicBezTo>
                    <a:cubicBezTo>
                      <a:pt x="1904" y="166"/>
                      <a:pt x="1904" y="166"/>
                      <a:pt x="1904" y="166"/>
                    </a:cubicBezTo>
                    <a:cubicBezTo>
                      <a:pt x="1897" y="136"/>
                      <a:pt x="1896" y="104"/>
                      <a:pt x="1890" y="83"/>
                    </a:cubicBezTo>
                    <a:cubicBezTo>
                      <a:pt x="1882" y="83"/>
                      <a:pt x="1882" y="83"/>
                      <a:pt x="1882" y="83"/>
                    </a:cubicBezTo>
                    <a:cubicBezTo>
                      <a:pt x="1878" y="70"/>
                      <a:pt x="1871" y="63"/>
                      <a:pt x="1858" y="65"/>
                    </a:cubicBezTo>
                    <a:cubicBezTo>
                      <a:pt x="1812" y="73"/>
                      <a:pt x="1812" y="73"/>
                      <a:pt x="1812" y="73"/>
                    </a:cubicBezTo>
                    <a:cubicBezTo>
                      <a:pt x="1812" y="73"/>
                      <a:pt x="1760" y="62"/>
                      <a:pt x="1727" y="71"/>
                    </a:cubicBezTo>
                    <a:cubicBezTo>
                      <a:pt x="1715" y="74"/>
                      <a:pt x="1704" y="78"/>
                      <a:pt x="1694" y="83"/>
                    </a:cubicBezTo>
                    <a:cubicBezTo>
                      <a:pt x="1692" y="83"/>
                      <a:pt x="1692" y="83"/>
                      <a:pt x="1692" y="83"/>
                    </a:cubicBezTo>
                    <a:cubicBezTo>
                      <a:pt x="1671" y="95"/>
                      <a:pt x="1654" y="105"/>
                      <a:pt x="1638" y="101"/>
                    </a:cubicBezTo>
                    <a:cubicBezTo>
                      <a:pt x="1590" y="88"/>
                      <a:pt x="1547" y="118"/>
                      <a:pt x="1535" y="121"/>
                    </a:cubicBezTo>
                    <a:cubicBezTo>
                      <a:pt x="1457" y="141"/>
                      <a:pt x="1390" y="126"/>
                      <a:pt x="1355" y="116"/>
                    </a:cubicBezTo>
                    <a:cubicBezTo>
                      <a:pt x="1383" y="118"/>
                      <a:pt x="1426" y="119"/>
                      <a:pt x="1463" y="113"/>
                    </a:cubicBezTo>
                    <a:cubicBezTo>
                      <a:pt x="1514" y="104"/>
                      <a:pt x="1600" y="83"/>
                      <a:pt x="1642" y="75"/>
                    </a:cubicBezTo>
                    <a:cubicBezTo>
                      <a:pt x="1685" y="66"/>
                      <a:pt x="1651" y="47"/>
                      <a:pt x="1636" y="45"/>
                    </a:cubicBezTo>
                    <a:cubicBezTo>
                      <a:pt x="1613" y="42"/>
                      <a:pt x="1585" y="35"/>
                      <a:pt x="1555" y="29"/>
                    </a:cubicBezTo>
                    <a:cubicBezTo>
                      <a:pt x="1580" y="29"/>
                      <a:pt x="1580" y="29"/>
                      <a:pt x="1580" y="29"/>
                    </a:cubicBezTo>
                    <a:cubicBezTo>
                      <a:pt x="1535" y="18"/>
                      <a:pt x="1484" y="6"/>
                      <a:pt x="1441" y="3"/>
                    </a:cubicBezTo>
                    <a:cubicBezTo>
                      <a:pt x="1389" y="0"/>
                      <a:pt x="1356" y="18"/>
                      <a:pt x="1305" y="20"/>
                    </a:cubicBezTo>
                    <a:cubicBezTo>
                      <a:pt x="1264" y="21"/>
                      <a:pt x="1217" y="20"/>
                      <a:pt x="1175" y="29"/>
                    </a:cubicBezTo>
                    <a:cubicBezTo>
                      <a:pt x="1195" y="29"/>
                      <a:pt x="1195" y="29"/>
                      <a:pt x="1195" y="29"/>
                    </a:cubicBezTo>
                    <a:cubicBezTo>
                      <a:pt x="1162" y="32"/>
                      <a:pt x="1130" y="40"/>
                      <a:pt x="1104" y="59"/>
                    </a:cubicBezTo>
                    <a:cubicBezTo>
                      <a:pt x="1089" y="70"/>
                      <a:pt x="1072" y="78"/>
                      <a:pt x="1056" y="83"/>
                    </a:cubicBezTo>
                    <a:cubicBezTo>
                      <a:pt x="1050" y="83"/>
                      <a:pt x="1050" y="83"/>
                      <a:pt x="1050" y="83"/>
                    </a:cubicBezTo>
                    <a:cubicBezTo>
                      <a:pt x="1025" y="91"/>
                      <a:pt x="1006" y="93"/>
                      <a:pt x="1004" y="97"/>
                    </a:cubicBezTo>
                    <a:cubicBezTo>
                      <a:pt x="1003" y="97"/>
                      <a:pt x="1003" y="98"/>
                      <a:pt x="1002" y="98"/>
                    </a:cubicBezTo>
                    <a:cubicBezTo>
                      <a:pt x="1000" y="99"/>
                      <a:pt x="998" y="100"/>
                      <a:pt x="997" y="101"/>
                    </a:cubicBezTo>
                    <a:cubicBezTo>
                      <a:pt x="971" y="134"/>
                      <a:pt x="948" y="218"/>
                      <a:pt x="924" y="195"/>
                    </a:cubicBezTo>
                    <a:cubicBezTo>
                      <a:pt x="916" y="188"/>
                      <a:pt x="910" y="177"/>
                      <a:pt x="905" y="166"/>
                    </a:cubicBezTo>
                    <a:cubicBezTo>
                      <a:pt x="914" y="166"/>
                      <a:pt x="914" y="166"/>
                      <a:pt x="914" y="166"/>
                    </a:cubicBezTo>
                    <a:cubicBezTo>
                      <a:pt x="902" y="143"/>
                      <a:pt x="894" y="120"/>
                      <a:pt x="873" y="136"/>
                    </a:cubicBezTo>
                    <a:cubicBezTo>
                      <a:pt x="872" y="136"/>
                      <a:pt x="872" y="137"/>
                      <a:pt x="871" y="137"/>
                    </a:cubicBezTo>
                    <a:cubicBezTo>
                      <a:pt x="870" y="138"/>
                      <a:pt x="868" y="138"/>
                      <a:pt x="866" y="140"/>
                    </a:cubicBezTo>
                    <a:cubicBezTo>
                      <a:pt x="836" y="162"/>
                      <a:pt x="864" y="218"/>
                      <a:pt x="838" y="256"/>
                    </a:cubicBezTo>
                    <a:cubicBezTo>
                      <a:pt x="835" y="261"/>
                      <a:pt x="831" y="265"/>
                      <a:pt x="827" y="268"/>
                    </a:cubicBezTo>
                    <a:cubicBezTo>
                      <a:pt x="795" y="288"/>
                      <a:pt x="742" y="283"/>
                      <a:pt x="725" y="272"/>
                    </a:cubicBezTo>
                    <a:cubicBezTo>
                      <a:pt x="703" y="258"/>
                      <a:pt x="682" y="247"/>
                      <a:pt x="596" y="252"/>
                    </a:cubicBezTo>
                    <a:cubicBezTo>
                      <a:pt x="541" y="256"/>
                      <a:pt x="483" y="271"/>
                      <a:pt x="453" y="290"/>
                    </a:cubicBezTo>
                    <a:cubicBezTo>
                      <a:pt x="432" y="302"/>
                      <a:pt x="421" y="315"/>
                      <a:pt x="428" y="328"/>
                    </a:cubicBezTo>
                    <a:cubicBezTo>
                      <a:pt x="436" y="341"/>
                      <a:pt x="432" y="351"/>
                      <a:pt x="424" y="359"/>
                    </a:cubicBezTo>
                    <a:cubicBezTo>
                      <a:pt x="410" y="367"/>
                      <a:pt x="389" y="369"/>
                      <a:pt x="381" y="360"/>
                    </a:cubicBezTo>
                    <a:cubicBezTo>
                      <a:pt x="380" y="359"/>
                      <a:pt x="378" y="359"/>
                      <a:pt x="376" y="358"/>
                    </a:cubicBezTo>
                    <a:cubicBezTo>
                      <a:pt x="358" y="358"/>
                      <a:pt x="358" y="358"/>
                      <a:pt x="358" y="358"/>
                    </a:cubicBezTo>
                    <a:cubicBezTo>
                      <a:pt x="349" y="360"/>
                      <a:pt x="338" y="365"/>
                      <a:pt x="329" y="372"/>
                    </a:cubicBezTo>
                    <a:cubicBezTo>
                      <a:pt x="310" y="383"/>
                      <a:pt x="293" y="400"/>
                      <a:pt x="295" y="417"/>
                    </a:cubicBezTo>
                    <a:cubicBezTo>
                      <a:pt x="300" y="450"/>
                      <a:pt x="285" y="489"/>
                      <a:pt x="248" y="481"/>
                    </a:cubicBezTo>
                    <a:cubicBezTo>
                      <a:pt x="212" y="473"/>
                      <a:pt x="186" y="500"/>
                      <a:pt x="184" y="528"/>
                    </a:cubicBezTo>
                    <a:cubicBezTo>
                      <a:pt x="183" y="535"/>
                      <a:pt x="178" y="541"/>
                      <a:pt x="171" y="546"/>
                    </a:cubicBezTo>
                    <a:cubicBezTo>
                      <a:pt x="146" y="561"/>
                      <a:pt x="105" y="571"/>
                      <a:pt x="100" y="571"/>
                    </a:cubicBezTo>
                    <a:cubicBezTo>
                      <a:pt x="96" y="571"/>
                      <a:pt x="53" y="570"/>
                      <a:pt x="31" y="577"/>
                    </a:cubicBezTo>
                    <a:cubicBezTo>
                      <a:pt x="45" y="577"/>
                      <a:pt x="45" y="577"/>
                      <a:pt x="45" y="577"/>
                    </a:cubicBezTo>
                    <a:cubicBezTo>
                      <a:pt x="20" y="581"/>
                      <a:pt x="0" y="588"/>
                      <a:pt x="21" y="606"/>
                    </a:cubicBezTo>
                    <a:cubicBezTo>
                      <a:pt x="46" y="628"/>
                      <a:pt x="61" y="614"/>
                      <a:pt x="94" y="622"/>
                    </a:cubicBezTo>
                    <a:cubicBezTo>
                      <a:pt x="126" y="631"/>
                      <a:pt x="152" y="692"/>
                      <a:pt x="169" y="700"/>
                    </a:cubicBezTo>
                    <a:cubicBezTo>
                      <a:pt x="182" y="707"/>
                      <a:pt x="199" y="703"/>
                      <a:pt x="212" y="693"/>
                    </a:cubicBezTo>
                    <a:cubicBezTo>
                      <a:pt x="218" y="689"/>
                      <a:pt x="223" y="685"/>
                      <a:pt x="227" y="679"/>
                    </a:cubicBezTo>
                    <a:cubicBezTo>
                      <a:pt x="233" y="670"/>
                      <a:pt x="239" y="650"/>
                      <a:pt x="245" y="632"/>
                    </a:cubicBezTo>
                    <a:cubicBezTo>
                      <a:pt x="239" y="632"/>
                      <a:pt x="239" y="632"/>
                      <a:pt x="239" y="632"/>
                    </a:cubicBezTo>
                    <a:cubicBezTo>
                      <a:pt x="243" y="619"/>
                      <a:pt x="246" y="609"/>
                      <a:pt x="246" y="609"/>
                    </a:cubicBezTo>
                    <a:cubicBezTo>
                      <a:pt x="246" y="609"/>
                      <a:pt x="246" y="664"/>
                      <a:pt x="272" y="675"/>
                    </a:cubicBezTo>
                    <a:cubicBezTo>
                      <a:pt x="297" y="686"/>
                      <a:pt x="362" y="667"/>
                      <a:pt x="379" y="670"/>
                    </a:cubicBezTo>
                    <a:cubicBezTo>
                      <a:pt x="396" y="672"/>
                      <a:pt x="497" y="689"/>
                      <a:pt x="525" y="706"/>
                    </a:cubicBezTo>
                    <a:cubicBezTo>
                      <a:pt x="553" y="722"/>
                      <a:pt x="621" y="733"/>
                      <a:pt x="641" y="769"/>
                    </a:cubicBezTo>
                    <a:cubicBezTo>
                      <a:pt x="660" y="805"/>
                      <a:pt x="662" y="930"/>
                      <a:pt x="673" y="944"/>
                    </a:cubicBezTo>
                    <a:cubicBezTo>
                      <a:pt x="676" y="948"/>
                      <a:pt x="681" y="946"/>
                      <a:pt x="687" y="941"/>
                    </a:cubicBezTo>
                    <a:cubicBezTo>
                      <a:pt x="695" y="938"/>
                      <a:pt x="708" y="922"/>
                      <a:pt x="719" y="907"/>
                    </a:cubicBezTo>
                    <a:cubicBezTo>
                      <a:pt x="715" y="907"/>
                      <a:pt x="715" y="907"/>
                      <a:pt x="715" y="907"/>
                    </a:cubicBezTo>
                    <a:cubicBezTo>
                      <a:pt x="721" y="898"/>
                      <a:pt x="726" y="890"/>
                      <a:pt x="729" y="886"/>
                    </a:cubicBezTo>
                    <a:cubicBezTo>
                      <a:pt x="737" y="872"/>
                      <a:pt x="782" y="880"/>
                      <a:pt x="797" y="900"/>
                    </a:cubicBezTo>
                    <a:cubicBezTo>
                      <a:pt x="812" y="919"/>
                      <a:pt x="847" y="966"/>
                      <a:pt x="845" y="986"/>
                    </a:cubicBezTo>
                    <a:cubicBezTo>
                      <a:pt x="842" y="1005"/>
                      <a:pt x="836" y="1036"/>
                      <a:pt x="823" y="1025"/>
                    </a:cubicBezTo>
                    <a:cubicBezTo>
                      <a:pt x="810" y="1013"/>
                      <a:pt x="789" y="1016"/>
                      <a:pt x="797" y="994"/>
                    </a:cubicBezTo>
                    <a:cubicBezTo>
                      <a:pt x="798" y="993"/>
                      <a:pt x="799" y="991"/>
                      <a:pt x="799" y="989"/>
                    </a:cubicBezTo>
                    <a:cubicBezTo>
                      <a:pt x="804" y="989"/>
                      <a:pt x="804" y="989"/>
                      <a:pt x="804" y="989"/>
                    </a:cubicBezTo>
                    <a:cubicBezTo>
                      <a:pt x="813" y="967"/>
                      <a:pt x="817" y="920"/>
                      <a:pt x="800" y="920"/>
                    </a:cubicBezTo>
                    <a:cubicBezTo>
                      <a:pt x="783" y="920"/>
                      <a:pt x="768" y="920"/>
                      <a:pt x="768" y="920"/>
                    </a:cubicBezTo>
                    <a:cubicBezTo>
                      <a:pt x="768" y="920"/>
                      <a:pt x="749" y="914"/>
                      <a:pt x="731" y="929"/>
                    </a:cubicBezTo>
                    <a:cubicBezTo>
                      <a:pt x="723" y="933"/>
                      <a:pt x="715" y="941"/>
                      <a:pt x="707" y="955"/>
                    </a:cubicBezTo>
                    <a:cubicBezTo>
                      <a:pt x="686" y="997"/>
                      <a:pt x="703" y="1038"/>
                      <a:pt x="718" y="1038"/>
                    </a:cubicBezTo>
                    <a:cubicBezTo>
                      <a:pt x="733" y="1038"/>
                      <a:pt x="767" y="1038"/>
                      <a:pt x="767" y="1049"/>
                    </a:cubicBezTo>
                    <a:cubicBezTo>
                      <a:pt x="767" y="1061"/>
                      <a:pt x="731" y="1094"/>
                      <a:pt x="733" y="1113"/>
                    </a:cubicBezTo>
                    <a:cubicBezTo>
                      <a:pt x="735" y="1133"/>
                      <a:pt x="763" y="1199"/>
                      <a:pt x="772" y="1213"/>
                    </a:cubicBezTo>
                    <a:cubicBezTo>
                      <a:pt x="780" y="1227"/>
                      <a:pt x="825" y="1241"/>
                      <a:pt x="838" y="1244"/>
                    </a:cubicBezTo>
                    <a:cubicBezTo>
                      <a:pt x="839" y="1244"/>
                      <a:pt x="839" y="1244"/>
                      <a:pt x="839" y="1244"/>
                    </a:cubicBezTo>
                    <a:cubicBezTo>
                      <a:pt x="836" y="1246"/>
                      <a:pt x="832" y="1248"/>
                      <a:pt x="829" y="1250"/>
                    </a:cubicBezTo>
                    <a:cubicBezTo>
                      <a:pt x="821" y="1254"/>
                      <a:pt x="814" y="1259"/>
                      <a:pt x="819" y="1269"/>
                    </a:cubicBezTo>
                    <a:cubicBezTo>
                      <a:pt x="830" y="1288"/>
                      <a:pt x="847" y="1335"/>
                      <a:pt x="870" y="1346"/>
                    </a:cubicBezTo>
                    <a:cubicBezTo>
                      <a:pt x="894" y="1357"/>
                      <a:pt x="960" y="1407"/>
                      <a:pt x="969" y="1429"/>
                    </a:cubicBezTo>
                    <a:cubicBezTo>
                      <a:pt x="978" y="1452"/>
                      <a:pt x="1029" y="1413"/>
                      <a:pt x="1040" y="1410"/>
                    </a:cubicBezTo>
                    <a:cubicBezTo>
                      <a:pt x="1051" y="1407"/>
                      <a:pt x="1049" y="1468"/>
                      <a:pt x="1079" y="1471"/>
                    </a:cubicBezTo>
                    <a:cubicBezTo>
                      <a:pt x="1100" y="1473"/>
                      <a:pt x="1111" y="1469"/>
                      <a:pt x="1125" y="1458"/>
                    </a:cubicBezTo>
                    <a:cubicBezTo>
                      <a:pt x="1127" y="1457"/>
                      <a:pt x="1128" y="1457"/>
                      <a:pt x="1129" y="1456"/>
                    </a:cubicBezTo>
                    <a:cubicBezTo>
                      <a:pt x="1129" y="1456"/>
                      <a:pt x="1129" y="1456"/>
                      <a:pt x="1129" y="1456"/>
                    </a:cubicBezTo>
                    <a:cubicBezTo>
                      <a:pt x="1133" y="1452"/>
                      <a:pt x="1139" y="1447"/>
                      <a:pt x="1145" y="1441"/>
                    </a:cubicBezTo>
                    <a:cubicBezTo>
                      <a:pt x="1157" y="1429"/>
                      <a:pt x="1162" y="1415"/>
                      <a:pt x="1164" y="1401"/>
                    </a:cubicBezTo>
                    <a:cubicBezTo>
                      <a:pt x="1170" y="1401"/>
                      <a:pt x="1170" y="1401"/>
                      <a:pt x="1170" y="1401"/>
                    </a:cubicBezTo>
                    <a:cubicBezTo>
                      <a:pt x="1173" y="1384"/>
                      <a:pt x="1172" y="1367"/>
                      <a:pt x="1173" y="1353"/>
                    </a:cubicBezTo>
                    <a:cubicBezTo>
                      <a:pt x="1174" y="1339"/>
                      <a:pt x="1174" y="1326"/>
                      <a:pt x="1179" y="1320"/>
                    </a:cubicBezTo>
                    <a:cubicBezTo>
                      <a:pt x="1183" y="1319"/>
                      <a:pt x="1188" y="1319"/>
                      <a:pt x="1194" y="1321"/>
                    </a:cubicBezTo>
                    <a:cubicBezTo>
                      <a:pt x="1222" y="1329"/>
                      <a:pt x="1237" y="1316"/>
                      <a:pt x="1235" y="1288"/>
                    </a:cubicBezTo>
                    <a:cubicBezTo>
                      <a:pt x="1235" y="1280"/>
                      <a:pt x="1232" y="1272"/>
                      <a:pt x="1230" y="1264"/>
                    </a:cubicBezTo>
                    <a:cubicBezTo>
                      <a:pt x="1238" y="1264"/>
                      <a:pt x="1238" y="1264"/>
                      <a:pt x="1238" y="1264"/>
                    </a:cubicBezTo>
                    <a:cubicBezTo>
                      <a:pt x="1234" y="1248"/>
                      <a:pt x="1230" y="1232"/>
                      <a:pt x="1241" y="1223"/>
                    </a:cubicBezTo>
                    <a:cubicBezTo>
                      <a:pt x="1245" y="1221"/>
                      <a:pt x="1249" y="1220"/>
                      <a:pt x="1255" y="1219"/>
                    </a:cubicBezTo>
                    <a:cubicBezTo>
                      <a:pt x="1277" y="1214"/>
                      <a:pt x="1295" y="1203"/>
                      <a:pt x="1310" y="1193"/>
                    </a:cubicBezTo>
                    <a:cubicBezTo>
                      <a:pt x="1314" y="1190"/>
                      <a:pt x="1318" y="1188"/>
                      <a:pt x="1322" y="1185"/>
                    </a:cubicBezTo>
                    <a:cubicBezTo>
                      <a:pt x="1332" y="1179"/>
                      <a:pt x="1341" y="1174"/>
                      <a:pt x="1351" y="1174"/>
                    </a:cubicBezTo>
                    <a:cubicBezTo>
                      <a:pt x="1379" y="1174"/>
                      <a:pt x="1456" y="1188"/>
                      <a:pt x="1465" y="1174"/>
                    </a:cubicBezTo>
                    <a:cubicBezTo>
                      <a:pt x="1469" y="1168"/>
                      <a:pt x="1479" y="1147"/>
                      <a:pt x="1490" y="1126"/>
                    </a:cubicBezTo>
                    <a:cubicBezTo>
                      <a:pt x="1495" y="1126"/>
                      <a:pt x="1495" y="1126"/>
                      <a:pt x="1495" y="1126"/>
                    </a:cubicBezTo>
                    <a:cubicBezTo>
                      <a:pt x="1505" y="1107"/>
                      <a:pt x="1517" y="1088"/>
                      <a:pt x="1528" y="1077"/>
                    </a:cubicBezTo>
                    <a:cubicBezTo>
                      <a:pt x="1530" y="1076"/>
                      <a:pt x="1532" y="1075"/>
                      <a:pt x="1534" y="1075"/>
                    </a:cubicBezTo>
                    <a:cubicBezTo>
                      <a:pt x="1557" y="1072"/>
                      <a:pt x="1619" y="1086"/>
                      <a:pt x="1675" y="1074"/>
                    </a:cubicBezTo>
                    <a:cubicBezTo>
                      <a:pt x="1731" y="1063"/>
                      <a:pt x="1791" y="1022"/>
                      <a:pt x="1810" y="1025"/>
                    </a:cubicBezTo>
                    <a:cubicBezTo>
                      <a:pt x="1830" y="1027"/>
                      <a:pt x="1877" y="1027"/>
                      <a:pt x="1862" y="1011"/>
                    </a:cubicBezTo>
                    <a:cubicBezTo>
                      <a:pt x="1857" y="1005"/>
                      <a:pt x="1851" y="997"/>
                      <a:pt x="1845" y="989"/>
                    </a:cubicBezTo>
                    <a:cubicBezTo>
                      <a:pt x="1855" y="989"/>
                      <a:pt x="1855" y="989"/>
                      <a:pt x="1855" y="989"/>
                    </a:cubicBezTo>
                    <a:cubicBezTo>
                      <a:pt x="1841" y="972"/>
                      <a:pt x="1823" y="951"/>
                      <a:pt x="1800" y="951"/>
                    </a:cubicBezTo>
                    <a:cubicBezTo>
                      <a:pt x="1783" y="951"/>
                      <a:pt x="1774" y="929"/>
                      <a:pt x="1770" y="907"/>
                    </a:cubicBezTo>
                    <a:cubicBezTo>
                      <a:pt x="1763" y="907"/>
                      <a:pt x="1763" y="907"/>
                      <a:pt x="1763" y="907"/>
                    </a:cubicBezTo>
                    <a:cubicBezTo>
                      <a:pt x="1759" y="888"/>
                      <a:pt x="1760" y="870"/>
                      <a:pt x="1764" y="870"/>
                    </a:cubicBezTo>
                    <a:cubicBezTo>
                      <a:pt x="1773" y="870"/>
                      <a:pt x="1851" y="902"/>
                      <a:pt x="1849" y="930"/>
                    </a:cubicBezTo>
                    <a:cubicBezTo>
                      <a:pt x="1847" y="958"/>
                      <a:pt x="1862" y="994"/>
                      <a:pt x="1905" y="983"/>
                    </a:cubicBezTo>
                    <a:cubicBezTo>
                      <a:pt x="1913" y="981"/>
                      <a:pt x="1918" y="978"/>
                      <a:pt x="1923" y="974"/>
                    </a:cubicBezTo>
                    <a:cubicBezTo>
                      <a:pt x="1953" y="959"/>
                      <a:pt x="1947" y="925"/>
                      <a:pt x="1939" y="915"/>
                    </a:cubicBezTo>
                    <a:cubicBezTo>
                      <a:pt x="1938" y="913"/>
                      <a:pt x="1936" y="910"/>
                      <a:pt x="1935" y="907"/>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205" name="Freeform 57">
                <a:extLst>
                  <a:ext uri="{FF2B5EF4-FFF2-40B4-BE49-F238E27FC236}">
                    <a16:creationId xmlns:a16="http://schemas.microsoft.com/office/drawing/2014/main" id="{FE275CEB-39B7-4893-B286-B018977F3B2A}"/>
                  </a:ext>
                </a:extLst>
              </p:cNvPr>
              <p:cNvSpPr>
                <a:spLocks/>
              </p:cNvSpPr>
              <p:nvPr/>
            </p:nvSpPr>
            <p:spPr bwMode="auto">
              <a:xfrm>
                <a:off x="2665413" y="3705225"/>
                <a:ext cx="49212" cy="50800"/>
              </a:xfrm>
              <a:custGeom>
                <a:avLst/>
                <a:gdLst>
                  <a:gd name="T0" fmla="*/ 26 w 87"/>
                  <a:gd name="T1" fmla="*/ 13 h 91"/>
                  <a:gd name="T2" fmla="*/ 45 w 87"/>
                  <a:gd name="T3" fmla="*/ 78 h 91"/>
                  <a:gd name="T4" fmla="*/ 57 w 87"/>
                  <a:gd name="T5" fmla="*/ 70 h 91"/>
                  <a:gd name="T6" fmla="*/ 37 w 87"/>
                  <a:gd name="T7" fmla="*/ 6 h 91"/>
                  <a:gd name="T8" fmla="*/ 26 w 87"/>
                  <a:gd name="T9" fmla="*/ 13 h 91"/>
                </a:gdLst>
                <a:ahLst/>
                <a:cxnLst>
                  <a:cxn ang="0">
                    <a:pos x="T0" y="T1"/>
                  </a:cxn>
                  <a:cxn ang="0">
                    <a:pos x="T2" y="T3"/>
                  </a:cxn>
                  <a:cxn ang="0">
                    <a:pos x="T4" y="T5"/>
                  </a:cxn>
                  <a:cxn ang="0">
                    <a:pos x="T6" y="T7"/>
                  </a:cxn>
                  <a:cxn ang="0">
                    <a:pos x="T8" y="T9"/>
                  </a:cxn>
                </a:cxnLst>
                <a:rect l="0" t="0" r="r" b="b"/>
                <a:pathLst>
                  <a:path w="87" h="91">
                    <a:moveTo>
                      <a:pt x="26" y="13"/>
                    </a:moveTo>
                    <a:cubicBezTo>
                      <a:pt x="0" y="26"/>
                      <a:pt x="8" y="91"/>
                      <a:pt x="45" y="78"/>
                    </a:cubicBezTo>
                    <a:cubicBezTo>
                      <a:pt x="50" y="76"/>
                      <a:pt x="54" y="74"/>
                      <a:pt x="57" y="70"/>
                    </a:cubicBezTo>
                    <a:cubicBezTo>
                      <a:pt x="87" y="53"/>
                      <a:pt x="67" y="0"/>
                      <a:pt x="37" y="6"/>
                    </a:cubicBezTo>
                    <a:cubicBezTo>
                      <a:pt x="33" y="7"/>
                      <a:pt x="29" y="10"/>
                      <a:pt x="26" y="13"/>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206" name="Freeform 58">
                <a:extLst>
                  <a:ext uri="{FF2B5EF4-FFF2-40B4-BE49-F238E27FC236}">
                    <a16:creationId xmlns:a16="http://schemas.microsoft.com/office/drawing/2014/main" id="{8AD671B0-47E3-4C27-81E5-39B2A680E6D7}"/>
                  </a:ext>
                </a:extLst>
              </p:cNvPr>
              <p:cNvSpPr>
                <a:spLocks/>
              </p:cNvSpPr>
              <p:nvPr/>
            </p:nvSpPr>
            <p:spPr bwMode="auto">
              <a:xfrm>
                <a:off x="7372350" y="3943350"/>
                <a:ext cx="131762" cy="101600"/>
              </a:xfrm>
              <a:custGeom>
                <a:avLst/>
                <a:gdLst>
                  <a:gd name="T0" fmla="*/ 232 w 232"/>
                  <a:gd name="T1" fmla="*/ 71 h 179"/>
                  <a:gd name="T2" fmla="*/ 176 w 232"/>
                  <a:gd name="T3" fmla="*/ 0 h 179"/>
                  <a:gd name="T4" fmla="*/ 171 w 232"/>
                  <a:gd name="T5" fmla="*/ 6 h 179"/>
                  <a:gd name="T6" fmla="*/ 169 w 232"/>
                  <a:gd name="T7" fmla="*/ 4 h 179"/>
                  <a:gd name="T8" fmla="*/ 132 w 232"/>
                  <a:gd name="T9" fmla="*/ 54 h 179"/>
                  <a:gd name="T10" fmla="*/ 95 w 232"/>
                  <a:gd name="T11" fmla="*/ 41 h 179"/>
                  <a:gd name="T12" fmla="*/ 45 w 232"/>
                  <a:gd name="T13" fmla="*/ 51 h 179"/>
                  <a:gd name="T14" fmla="*/ 7 w 232"/>
                  <a:gd name="T15" fmla="*/ 104 h 179"/>
                  <a:gd name="T16" fmla="*/ 113 w 232"/>
                  <a:gd name="T17" fmla="*/ 137 h 179"/>
                  <a:gd name="T18" fmla="*/ 166 w 232"/>
                  <a:gd name="T19" fmla="*/ 170 h 179"/>
                  <a:gd name="T20" fmla="*/ 184 w 232"/>
                  <a:gd name="T21" fmla="*/ 162 h 179"/>
                  <a:gd name="T22" fmla="*/ 218 w 232"/>
                  <a:gd name="T23" fmla="*/ 128 h 179"/>
                  <a:gd name="T24" fmla="*/ 214 w 232"/>
                  <a:gd name="T25" fmla="*/ 128 h 179"/>
                  <a:gd name="T26" fmla="*/ 225 w 232"/>
                  <a:gd name="T27" fmla="*/ 75 h 179"/>
                  <a:gd name="T28" fmla="*/ 225 w 232"/>
                  <a:gd name="T29" fmla="*/ 73 h 179"/>
                  <a:gd name="T30" fmla="*/ 232 w 232"/>
                  <a:gd name="T31" fmla="*/ 73 h 179"/>
                  <a:gd name="T32" fmla="*/ 232 w 232"/>
                  <a:gd name="T33" fmla="*/ 7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2" h="179">
                    <a:moveTo>
                      <a:pt x="232" y="71"/>
                    </a:moveTo>
                    <a:cubicBezTo>
                      <a:pt x="221" y="41"/>
                      <a:pt x="176" y="0"/>
                      <a:pt x="176" y="0"/>
                    </a:cubicBezTo>
                    <a:cubicBezTo>
                      <a:pt x="174" y="2"/>
                      <a:pt x="173" y="4"/>
                      <a:pt x="171" y="6"/>
                    </a:cubicBezTo>
                    <a:cubicBezTo>
                      <a:pt x="170" y="5"/>
                      <a:pt x="169" y="4"/>
                      <a:pt x="169" y="4"/>
                    </a:cubicBezTo>
                    <a:cubicBezTo>
                      <a:pt x="151" y="32"/>
                      <a:pt x="140" y="46"/>
                      <a:pt x="132" y="54"/>
                    </a:cubicBezTo>
                    <a:cubicBezTo>
                      <a:pt x="121" y="59"/>
                      <a:pt x="113" y="50"/>
                      <a:pt x="95" y="41"/>
                    </a:cubicBezTo>
                    <a:cubicBezTo>
                      <a:pt x="79" y="34"/>
                      <a:pt x="60" y="40"/>
                      <a:pt x="45" y="51"/>
                    </a:cubicBezTo>
                    <a:cubicBezTo>
                      <a:pt x="20" y="65"/>
                      <a:pt x="0" y="91"/>
                      <a:pt x="7" y="104"/>
                    </a:cubicBezTo>
                    <a:cubicBezTo>
                      <a:pt x="18" y="125"/>
                      <a:pt x="95" y="100"/>
                      <a:pt x="113" y="137"/>
                    </a:cubicBezTo>
                    <a:cubicBezTo>
                      <a:pt x="130" y="175"/>
                      <a:pt x="130" y="179"/>
                      <a:pt x="166" y="170"/>
                    </a:cubicBezTo>
                    <a:cubicBezTo>
                      <a:pt x="172" y="169"/>
                      <a:pt x="178" y="166"/>
                      <a:pt x="184" y="162"/>
                    </a:cubicBezTo>
                    <a:cubicBezTo>
                      <a:pt x="196" y="155"/>
                      <a:pt x="209" y="142"/>
                      <a:pt x="218" y="128"/>
                    </a:cubicBezTo>
                    <a:cubicBezTo>
                      <a:pt x="214" y="128"/>
                      <a:pt x="214" y="128"/>
                      <a:pt x="214" y="128"/>
                    </a:cubicBezTo>
                    <a:cubicBezTo>
                      <a:pt x="225" y="110"/>
                      <a:pt x="230" y="89"/>
                      <a:pt x="225" y="75"/>
                    </a:cubicBezTo>
                    <a:cubicBezTo>
                      <a:pt x="225" y="74"/>
                      <a:pt x="225" y="74"/>
                      <a:pt x="225" y="73"/>
                    </a:cubicBezTo>
                    <a:cubicBezTo>
                      <a:pt x="232" y="73"/>
                      <a:pt x="232" y="73"/>
                      <a:pt x="232" y="73"/>
                    </a:cubicBezTo>
                    <a:cubicBezTo>
                      <a:pt x="232" y="72"/>
                      <a:pt x="232" y="71"/>
                      <a:pt x="232" y="71"/>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207" name="Freeform 59">
                <a:extLst>
                  <a:ext uri="{FF2B5EF4-FFF2-40B4-BE49-F238E27FC236}">
                    <a16:creationId xmlns:a16="http://schemas.microsoft.com/office/drawing/2014/main" id="{B6AFF674-A2FE-4853-AB35-0C9061721288}"/>
                  </a:ext>
                </a:extLst>
              </p:cNvPr>
              <p:cNvSpPr>
                <a:spLocks/>
              </p:cNvSpPr>
              <p:nvPr/>
            </p:nvSpPr>
            <p:spPr bwMode="auto">
              <a:xfrm>
                <a:off x="2765425" y="3648075"/>
                <a:ext cx="136525" cy="77788"/>
              </a:xfrm>
              <a:custGeom>
                <a:avLst/>
                <a:gdLst>
                  <a:gd name="T0" fmla="*/ 169 w 239"/>
                  <a:gd name="T1" fmla="*/ 8 h 137"/>
                  <a:gd name="T2" fmla="*/ 88 w 239"/>
                  <a:gd name="T3" fmla="*/ 12 h 137"/>
                  <a:gd name="T4" fmla="*/ 72 w 239"/>
                  <a:gd name="T5" fmla="*/ 20 h 137"/>
                  <a:gd name="T6" fmla="*/ 0 w 239"/>
                  <a:gd name="T7" fmla="*/ 83 h 137"/>
                  <a:gd name="T8" fmla="*/ 63 w 239"/>
                  <a:gd name="T9" fmla="*/ 91 h 137"/>
                  <a:gd name="T10" fmla="*/ 123 w 239"/>
                  <a:gd name="T11" fmla="*/ 121 h 137"/>
                  <a:gd name="T12" fmla="*/ 197 w 239"/>
                  <a:gd name="T13" fmla="*/ 104 h 137"/>
                  <a:gd name="T14" fmla="*/ 229 w 239"/>
                  <a:gd name="T15" fmla="*/ 120 h 137"/>
                  <a:gd name="T16" fmla="*/ 239 w 239"/>
                  <a:gd name="T17" fmla="*/ 99 h 137"/>
                  <a:gd name="T18" fmla="*/ 232 w 239"/>
                  <a:gd name="T19" fmla="*/ 99 h 137"/>
                  <a:gd name="T20" fmla="*/ 214 w 239"/>
                  <a:gd name="T21" fmla="*/ 44 h 137"/>
                  <a:gd name="T22" fmla="*/ 224 w 239"/>
                  <a:gd name="T23" fmla="*/ 44 h 137"/>
                  <a:gd name="T24" fmla="*/ 169 w 239"/>
                  <a:gd name="T25" fmla="*/ 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9" h="137">
                    <a:moveTo>
                      <a:pt x="169" y="8"/>
                    </a:moveTo>
                    <a:cubicBezTo>
                      <a:pt x="140" y="0"/>
                      <a:pt x="109" y="8"/>
                      <a:pt x="88" y="12"/>
                    </a:cubicBezTo>
                    <a:cubicBezTo>
                      <a:pt x="84" y="13"/>
                      <a:pt x="78" y="16"/>
                      <a:pt x="72" y="20"/>
                    </a:cubicBezTo>
                    <a:cubicBezTo>
                      <a:pt x="47" y="34"/>
                      <a:pt x="0" y="83"/>
                      <a:pt x="0" y="83"/>
                    </a:cubicBezTo>
                    <a:cubicBezTo>
                      <a:pt x="0" y="83"/>
                      <a:pt x="39" y="91"/>
                      <a:pt x="63" y="91"/>
                    </a:cubicBezTo>
                    <a:cubicBezTo>
                      <a:pt x="88" y="91"/>
                      <a:pt x="102" y="108"/>
                      <a:pt x="123" y="121"/>
                    </a:cubicBezTo>
                    <a:cubicBezTo>
                      <a:pt x="144" y="133"/>
                      <a:pt x="183" y="104"/>
                      <a:pt x="197" y="104"/>
                    </a:cubicBezTo>
                    <a:cubicBezTo>
                      <a:pt x="209" y="104"/>
                      <a:pt x="223" y="137"/>
                      <a:pt x="229" y="120"/>
                    </a:cubicBezTo>
                    <a:cubicBezTo>
                      <a:pt x="234" y="122"/>
                      <a:pt x="237" y="117"/>
                      <a:pt x="239" y="99"/>
                    </a:cubicBezTo>
                    <a:cubicBezTo>
                      <a:pt x="232" y="99"/>
                      <a:pt x="232" y="99"/>
                      <a:pt x="232" y="99"/>
                    </a:cubicBezTo>
                    <a:cubicBezTo>
                      <a:pt x="234" y="76"/>
                      <a:pt x="226" y="58"/>
                      <a:pt x="214" y="44"/>
                    </a:cubicBezTo>
                    <a:cubicBezTo>
                      <a:pt x="224" y="44"/>
                      <a:pt x="224" y="44"/>
                      <a:pt x="224" y="44"/>
                    </a:cubicBezTo>
                    <a:cubicBezTo>
                      <a:pt x="209" y="24"/>
                      <a:pt x="186" y="13"/>
                      <a:pt x="169" y="8"/>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208" name="Freeform 60">
                <a:extLst>
                  <a:ext uri="{FF2B5EF4-FFF2-40B4-BE49-F238E27FC236}">
                    <a16:creationId xmlns:a16="http://schemas.microsoft.com/office/drawing/2014/main" id="{AFF56DFE-7FDD-41DE-AC6A-712E108CF2BC}"/>
                  </a:ext>
                </a:extLst>
              </p:cNvPr>
              <p:cNvSpPr>
                <a:spLocks/>
              </p:cNvSpPr>
              <p:nvPr/>
            </p:nvSpPr>
            <p:spPr bwMode="auto">
              <a:xfrm>
                <a:off x="7424738" y="4419600"/>
                <a:ext cx="80962" cy="85725"/>
              </a:xfrm>
              <a:custGeom>
                <a:avLst/>
                <a:gdLst>
                  <a:gd name="T0" fmla="*/ 72 w 143"/>
                  <a:gd name="T1" fmla="*/ 20 h 151"/>
                  <a:gd name="T2" fmla="*/ 59 w 143"/>
                  <a:gd name="T3" fmla="*/ 30 h 151"/>
                  <a:gd name="T4" fmla="*/ 3 w 143"/>
                  <a:gd name="T5" fmla="*/ 126 h 151"/>
                  <a:gd name="T6" fmla="*/ 49 w 143"/>
                  <a:gd name="T7" fmla="*/ 127 h 151"/>
                  <a:gd name="T8" fmla="*/ 69 w 143"/>
                  <a:gd name="T9" fmla="*/ 113 h 151"/>
                  <a:gd name="T10" fmla="*/ 68 w 143"/>
                  <a:gd name="T11" fmla="*/ 113 h 151"/>
                  <a:gd name="T12" fmla="*/ 81 w 143"/>
                  <a:gd name="T13" fmla="*/ 101 h 151"/>
                  <a:gd name="T14" fmla="*/ 137 w 143"/>
                  <a:gd name="T15" fmla="*/ 64 h 151"/>
                  <a:gd name="T16" fmla="*/ 136 w 143"/>
                  <a:gd name="T17" fmla="*/ 58 h 151"/>
                  <a:gd name="T18" fmla="*/ 143 w 143"/>
                  <a:gd name="T19" fmla="*/ 58 h 151"/>
                  <a:gd name="T20" fmla="*/ 72 w 143"/>
                  <a:gd name="T21" fmla="*/ 2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3" h="151">
                    <a:moveTo>
                      <a:pt x="72" y="20"/>
                    </a:moveTo>
                    <a:cubicBezTo>
                      <a:pt x="67" y="22"/>
                      <a:pt x="63" y="25"/>
                      <a:pt x="59" y="30"/>
                    </a:cubicBezTo>
                    <a:cubicBezTo>
                      <a:pt x="38" y="64"/>
                      <a:pt x="0" y="97"/>
                      <a:pt x="3" y="126"/>
                    </a:cubicBezTo>
                    <a:cubicBezTo>
                      <a:pt x="6" y="151"/>
                      <a:pt x="29" y="141"/>
                      <a:pt x="49" y="127"/>
                    </a:cubicBezTo>
                    <a:cubicBezTo>
                      <a:pt x="56" y="123"/>
                      <a:pt x="63" y="118"/>
                      <a:pt x="69" y="113"/>
                    </a:cubicBezTo>
                    <a:cubicBezTo>
                      <a:pt x="68" y="113"/>
                      <a:pt x="68" y="113"/>
                      <a:pt x="68" y="113"/>
                    </a:cubicBezTo>
                    <a:cubicBezTo>
                      <a:pt x="75" y="106"/>
                      <a:pt x="81" y="101"/>
                      <a:pt x="81" y="101"/>
                    </a:cubicBezTo>
                    <a:cubicBezTo>
                      <a:pt x="81" y="101"/>
                      <a:pt x="137" y="93"/>
                      <a:pt x="137" y="64"/>
                    </a:cubicBezTo>
                    <a:cubicBezTo>
                      <a:pt x="137" y="62"/>
                      <a:pt x="136" y="60"/>
                      <a:pt x="136" y="58"/>
                    </a:cubicBezTo>
                    <a:cubicBezTo>
                      <a:pt x="143" y="58"/>
                      <a:pt x="143" y="58"/>
                      <a:pt x="143" y="58"/>
                    </a:cubicBezTo>
                    <a:cubicBezTo>
                      <a:pt x="141" y="31"/>
                      <a:pt x="96" y="0"/>
                      <a:pt x="72" y="20"/>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209" name="Freeform 61">
                <a:extLst>
                  <a:ext uri="{FF2B5EF4-FFF2-40B4-BE49-F238E27FC236}">
                    <a16:creationId xmlns:a16="http://schemas.microsoft.com/office/drawing/2014/main" id="{208C7208-1476-40D1-9D4E-932CED7B57CB}"/>
                  </a:ext>
                </a:extLst>
              </p:cNvPr>
              <p:cNvSpPr>
                <a:spLocks/>
              </p:cNvSpPr>
              <p:nvPr/>
            </p:nvSpPr>
            <p:spPr bwMode="auto">
              <a:xfrm>
                <a:off x="6738938" y="4052888"/>
                <a:ext cx="292100" cy="338138"/>
              </a:xfrm>
              <a:custGeom>
                <a:avLst/>
                <a:gdLst>
                  <a:gd name="T0" fmla="*/ 470 w 515"/>
                  <a:gd name="T1" fmla="*/ 567 h 596"/>
                  <a:gd name="T2" fmla="*/ 473 w 515"/>
                  <a:gd name="T3" fmla="*/ 548 h 596"/>
                  <a:gd name="T4" fmla="*/ 478 w 515"/>
                  <a:gd name="T5" fmla="*/ 485 h 596"/>
                  <a:gd name="T6" fmla="*/ 472 w 515"/>
                  <a:gd name="T7" fmla="*/ 485 h 596"/>
                  <a:gd name="T8" fmla="*/ 489 w 515"/>
                  <a:gd name="T9" fmla="*/ 430 h 596"/>
                  <a:gd name="T10" fmla="*/ 494 w 515"/>
                  <a:gd name="T11" fmla="*/ 430 h 596"/>
                  <a:gd name="T12" fmla="*/ 497 w 515"/>
                  <a:gd name="T13" fmla="*/ 423 h 596"/>
                  <a:gd name="T14" fmla="*/ 480 w 515"/>
                  <a:gd name="T15" fmla="*/ 365 h 596"/>
                  <a:gd name="T16" fmla="*/ 448 w 515"/>
                  <a:gd name="T17" fmla="*/ 348 h 596"/>
                  <a:gd name="T18" fmla="*/ 438 w 515"/>
                  <a:gd name="T19" fmla="*/ 348 h 596"/>
                  <a:gd name="T20" fmla="*/ 391 w 515"/>
                  <a:gd name="T21" fmla="*/ 293 h 596"/>
                  <a:gd name="T22" fmla="*/ 402 w 515"/>
                  <a:gd name="T23" fmla="*/ 293 h 596"/>
                  <a:gd name="T24" fmla="*/ 381 w 515"/>
                  <a:gd name="T25" fmla="*/ 274 h 596"/>
                  <a:gd name="T26" fmla="*/ 306 w 515"/>
                  <a:gd name="T27" fmla="*/ 211 h 596"/>
                  <a:gd name="T28" fmla="*/ 295 w 515"/>
                  <a:gd name="T29" fmla="*/ 211 h 596"/>
                  <a:gd name="T30" fmla="*/ 252 w 515"/>
                  <a:gd name="T31" fmla="*/ 162 h 596"/>
                  <a:gd name="T32" fmla="*/ 246 w 515"/>
                  <a:gd name="T33" fmla="*/ 156 h 596"/>
                  <a:gd name="T34" fmla="*/ 257 w 515"/>
                  <a:gd name="T35" fmla="*/ 156 h 596"/>
                  <a:gd name="T36" fmla="*/ 172 w 515"/>
                  <a:gd name="T37" fmla="*/ 73 h 596"/>
                  <a:gd name="T38" fmla="*/ 160 w 515"/>
                  <a:gd name="T39" fmla="*/ 73 h 596"/>
                  <a:gd name="T40" fmla="*/ 128 w 515"/>
                  <a:gd name="T41" fmla="*/ 45 h 596"/>
                  <a:gd name="T42" fmla="*/ 90 w 515"/>
                  <a:gd name="T43" fmla="*/ 18 h 596"/>
                  <a:gd name="T44" fmla="*/ 105 w 515"/>
                  <a:gd name="T45" fmla="*/ 18 h 596"/>
                  <a:gd name="T46" fmla="*/ 47 w 515"/>
                  <a:gd name="T47" fmla="*/ 3 h 596"/>
                  <a:gd name="T48" fmla="*/ 39 w 515"/>
                  <a:gd name="T49" fmla="*/ 8 h 596"/>
                  <a:gd name="T50" fmla="*/ 114 w 515"/>
                  <a:gd name="T51" fmla="*/ 120 h 596"/>
                  <a:gd name="T52" fmla="*/ 220 w 515"/>
                  <a:gd name="T53" fmla="*/ 274 h 596"/>
                  <a:gd name="T54" fmla="*/ 268 w 515"/>
                  <a:gd name="T55" fmla="*/ 479 h 596"/>
                  <a:gd name="T56" fmla="*/ 421 w 515"/>
                  <a:gd name="T57" fmla="*/ 557 h 596"/>
                  <a:gd name="T58" fmla="*/ 465 w 515"/>
                  <a:gd name="T59" fmla="*/ 567 h 596"/>
                  <a:gd name="T60" fmla="*/ 470 w 515"/>
                  <a:gd name="T61" fmla="*/ 567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5" h="596">
                    <a:moveTo>
                      <a:pt x="470" y="567"/>
                    </a:moveTo>
                    <a:cubicBezTo>
                      <a:pt x="472" y="562"/>
                      <a:pt x="473" y="557"/>
                      <a:pt x="473" y="548"/>
                    </a:cubicBezTo>
                    <a:cubicBezTo>
                      <a:pt x="473" y="528"/>
                      <a:pt x="474" y="506"/>
                      <a:pt x="478" y="485"/>
                    </a:cubicBezTo>
                    <a:cubicBezTo>
                      <a:pt x="472" y="485"/>
                      <a:pt x="472" y="485"/>
                      <a:pt x="472" y="485"/>
                    </a:cubicBezTo>
                    <a:cubicBezTo>
                      <a:pt x="475" y="463"/>
                      <a:pt x="481" y="443"/>
                      <a:pt x="489" y="430"/>
                    </a:cubicBezTo>
                    <a:cubicBezTo>
                      <a:pt x="494" y="430"/>
                      <a:pt x="494" y="430"/>
                      <a:pt x="494" y="430"/>
                    </a:cubicBezTo>
                    <a:cubicBezTo>
                      <a:pt x="495" y="428"/>
                      <a:pt x="496" y="425"/>
                      <a:pt x="497" y="423"/>
                    </a:cubicBezTo>
                    <a:cubicBezTo>
                      <a:pt x="515" y="398"/>
                      <a:pt x="508" y="361"/>
                      <a:pt x="480" y="365"/>
                    </a:cubicBezTo>
                    <a:cubicBezTo>
                      <a:pt x="469" y="367"/>
                      <a:pt x="459" y="360"/>
                      <a:pt x="448" y="348"/>
                    </a:cubicBezTo>
                    <a:cubicBezTo>
                      <a:pt x="438" y="348"/>
                      <a:pt x="438" y="348"/>
                      <a:pt x="438" y="348"/>
                    </a:cubicBezTo>
                    <a:cubicBezTo>
                      <a:pt x="425" y="333"/>
                      <a:pt x="410" y="312"/>
                      <a:pt x="391" y="293"/>
                    </a:cubicBezTo>
                    <a:cubicBezTo>
                      <a:pt x="402" y="293"/>
                      <a:pt x="402" y="293"/>
                      <a:pt x="402" y="293"/>
                    </a:cubicBezTo>
                    <a:cubicBezTo>
                      <a:pt x="395" y="286"/>
                      <a:pt x="389" y="280"/>
                      <a:pt x="381" y="274"/>
                    </a:cubicBezTo>
                    <a:cubicBezTo>
                      <a:pt x="354" y="251"/>
                      <a:pt x="330" y="233"/>
                      <a:pt x="306" y="211"/>
                    </a:cubicBezTo>
                    <a:cubicBezTo>
                      <a:pt x="295" y="211"/>
                      <a:pt x="295" y="211"/>
                      <a:pt x="295" y="211"/>
                    </a:cubicBezTo>
                    <a:cubicBezTo>
                      <a:pt x="281" y="197"/>
                      <a:pt x="267" y="181"/>
                      <a:pt x="252" y="162"/>
                    </a:cubicBezTo>
                    <a:cubicBezTo>
                      <a:pt x="250" y="159"/>
                      <a:pt x="248" y="158"/>
                      <a:pt x="246" y="156"/>
                    </a:cubicBezTo>
                    <a:cubicBezTo>
                      <a:pt x="257" y="156"/>
                      <a:pt x="257" y="156"/>
                      <a:pt x="257" y="156"/>
                    </a:cubicBezTo>
                    <a:cubicBezTo>
                      <a:pt x="229" y="121"/>
                      <a:pt x="198" y="95"/>
                      <a:pt x="172" y="73"/>
                    </a:cubicBezTo>
                    <a:cubicBezTo>
                      <a:pt x="160" y="73"/>
                      <a:pt x="160" y="73"/>
                      <a:pt x="160" y="73"/>
                    </a:cubicBezTo>
                    <a:cubicBezTo>
                      <a:pt x="148" y="63"/>
                      <a:pt x="137" y="54"/>
                      <a:pt x="128" y="45"/>
                    </a:cubicBezTo>
                    <a:cubicBezTo>
                      <a:pt x="117" y="33"/>
                      <a:pt x="103" y="25"/>
                      <a:pt x="90" y="18"/>
                    </a:cubicBezTo>
                    <a:cubicBezTo>
                      <a:pt x="105" y="18"/>
                      <a:pt x="105" y="18"/>
                      <a:pt x="105" y="18"/>
                    </a:cubicBezTo>
                    <a:cubicBezTo>
                      <a:pt x="82" y="6"/>
                      <a:pt x="59" y="0"/>
                      <a:pt x="47" y="3"/>
                    </a:cubicBezTo>
                    <a:cubicBezTo>
                      <a:pt x="43" y="4"/>
                      <a:pt x="40" y="6"/>
                      <a:pt x="39" y="8"/>
                    </a:cubicBezTo>
                    <a:cubicBezTo>
                      <a:pt x="0" y="21"/>
                      <a:pt x="104" y="108"/>
                      <a:pt x="114" y="120"/>
                    </a:cubicBezTo>
                    <a:cubicBezTo>
                      <a:pt x="125" y="132"/>
                      <a:pt x="220" y="228"/>
                      <a:pt x="220" y="274"/>
                    </a:cubicBezTo>
                    <a:cubicBezTo>
                      <a:pt x="220" y="320"/>
                      <a:pt x="250" y="462"/>
                      <a:pt x="268" y="479"/>
                    </a:cubicBezTo>
                    <a:cubicBezTo>
                      <a:pt x="286" y="495"/>
                      <a:pt x="406" y="523"/>
                      <a:pt x="421" y="557"/>
                    </a:cubicBezTo>
                    <a:cubicBezTo>
                      <a:pt x="433" y="586"/>
                      <a:pt x="458" y="596"/>
                      <a:pt x="465" y="567"/>
                    </a:cubicBezTo>
                    <a:lnTo>
                      <a:pt x="470" y="567"/>
                    </a:ln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210" name="Freeform 62">
                <a:extLst>
                  <a:ext uri="{FF2B5EF4-FFF2-40B4-BE49-F238E27FC236}">
                    <a16:creationId xmlns:a16="http://schemas.microsoft.com/office/drawing/2014/main" id="{B882E249-AD30-4D7E-A871-9198801F1963}"/>
                  </a:ext>
                </a:extLst>
              </p:cNvPr>
              <p:cNvSpPr>
                <a:spLocks/>
              </p:cNvSpPr>
              <p:nvPr/>
            </p:nvSpPr>
            <p:spPr bwMode="auto">
              <a:xfrm>
                <a:off x="7335838" y="4170363"/>
                <a:ext cx="131762" cy="41275"/>
              </a:xfrm>
              <a:custGeom>
                <a:avLst/>
                <a:gdLst>
                  <a:gd name="T0" fmla="*/ 232 w 232"/>
                  <a:gd name="T1" fmla="*/ 4 h 75"/>
                  <a:gd name="T2" fmla="*/ 225 w 232"/>
                  <a:gd name="T3" fmla="*/ 4 h 75"/>
                  <a:gd name="T4" fmla="*/ 221 w 232"/>
                  <a:gd name="T5" fmla="*/ 0 h 75"/>
                  <a:gd name="T6" fmla="*/ 197 w 232"/>
                  <a:gd name="T7" fmla="*/ 4 h 75"/>
                  <a:gd name="T8" fmla="*/ 181 w 232"/>
                  <a:gd name="T9" fmla="*/ 4 h 75"/>
                  <a:gd name="T10" fmla="*/ 105 w 232"/>
                  <a:gd name="T11" fmla="*/ 21 h 75"/>
                  <a:gd name="T12" fmla="*/ 31 w 232"/>
                  <a:gd name="T13" fmla="*/ 13 h 75"/>
                  <a:gd name="T14" fmla="*/ 28 w 232"/>
                  <a:gd name="T15" fmla="*/ 17 h 75"/>
                  <a:gd name="T16" fmla="*/ 24 w 232"/>
                  <a:gd name="T17" fmla="*/ 17 h 75"/>
                  <a:gd name="T18" fmla="*/ 56 w 232"/>
                  <a:gd name="T19" fmla="*/ 71 h 75"/>
                  <a:gd name="T20" fmla="*/ 193 w 232"/>
                  <a:gd name="T21" fmla="*/ 54 h 75"/>
                  <a:gd name="T22" fmla="*/ 203 w 232"/>
                  <a:gd name="T23" fmla="*/ 49 h 75"/>
                  <a:gd name="T24" fmla="*/ 232 w 232"/>
                  <a:gd name="T25" fmla="*/ 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2" h="75">
                    <a:moveTo>
                      <a:pt x="232" y="4"/>
                    </a:moveTo>
                    <a:cubicBezTo>
                      <a:pt x="225" y="4"/>
                      <a:pt x="225" y="4"/>
                      <a:pt x="225" y="4"/>
                    </a:cubicBezTo>
                    <a:cubicBezTo>
                      <a:pt x="225" y="2"/>
                      <a:pt x="224" y="0"/>
                      <a:pt x="221" y="0"/>
                    </a:cubicBezTo>
                    <a:cubicBezTo>
                      <a:pt x="218" y="0"/>
                      <a:pt x="209" y="2"/>
                      <a:pt x="197" y="4"/>
                    </a:cubicBezTo>
                    <a:cubicBezTo>
                      <a:pt x="181" y="4"/>
                      <a:pt x="181" y="4"/>
                      <a:pt x="181" y="4"/>
                    </a:cubicBezTo>
                    <a:cubicBezTo>
                      <a:pt x="149" y="10"/>
                      <a:pt x="111" y="18"/>
                      <a:pt x="105" y="21"/>
                    </a:cubicBezTo>
                    <a:cubicBezTo>
                      <a:pt x="94" y="25"/>
                      <a:pt x="31" y="13"/>
                      <a:pt x="31" y="13"/>
                    </a:cubicBezTo>
                    <a:cubicBezTo>
                      <a:pt x="29" y="14"/>
                      <a:pt x="29" y="16"/>
                      <a:pt x="28" y="17"/>
                    </a:cubicBezTo>
                    <a:cubicBezTo>
                      <a:pt x="26" y="17"/>
                      <a:pt x="24" y="17"/>
                      <a:pt x="24" y="17"/>
                    </a:cubicBezTo>
                    <a:cubicBezTo>
                      <a:pt x="0" y="46"/>
                      <a:pt x="17" y="75"/>
                      <a:pt x="56" y="71"/>
                    </a:cubicBezTo>
                    <a:cubicBezTo>
                      <a:pt x="95" y="67"/>
                      <a:pt x="176" y="54"/>
                      <a:pt x="193" y="54"/>
                    </a:cubicBezTo>
                    <a:cubicBezTo>
                      <a:pt x="197" y="54"/>
                      <a:pt x="200" y="52"/>
                      <a:pt x="203" y="49"/>
                    </a:cubicBezTo>
                    <a:cubicBezTo>
                      <a:pt x="216" y="44"/>
                      <a:pt x="231" y="17"/>
                      <a:pt x="232" y="4"/>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211" name="Freeform 63">
                <a:extLst>
                  <a:ext uri="{FF2B5EF4-FFF2-40B4-BE49-F238E27FC236}">
                    <a16:creationId xmlns:a16="http://schemas.microsoft.com/office/drawing/2014/main" id="{3DE5D0B3-E367-47F2-8116-61F5197E1307}"/>
                  </a:ext>
                </a:extLst>
              </p:cNvPr>
              <p:cNvSpPr>
                <a:spLocks/>
              </p:cNvSpPr>
              <p:nvPr/>
            </p:nvSpPr>
            <p:spPr bwMode="auto">
              <a:xfrm>
                <a:off x="7329488" y="3509963"/>
                <a:ext cx="60325" cy="82550"/>
              </a:xfrm>
              <a:custGeom>
                <a:avLst/>
                <a:gdLst>
                  <a:gd name="T0" fmla="*/ 89 w 106"/>
                  <a:gd name="T1" fmla="*/ 2 h 147"/>
                  <a:gd name="T2" fmla="*/ 73 w 106"/>
                  <a:gd name="T3" fmla="*/ 9 h 147"/>
                  <a:gd name="T4" fmla="*/ 40 w 106"/>
                  <a:gd name="T5" fmla="*/ 143 h 147"/>
                  <a:gd name="T6" fmla="*/ 55 w 106"/>
                  <a:gd name="T7" fmla="*/ 136 h 147"/>
                  <a:gd name="T8" fmla="*/ 100 w 106"/>
                  <a:gd name="T9" fmla="*/ 68 h 147"/>
                  <a:gd name="T10" fmla="*/ 95 w 106"/>
                  <a:gd name="T11" fmla="*/ 68 h 147"/>
                  <a:gd name="T12" fmla="*/ 97 w 106"/>
                  <a:gd name="T13" fmla="*/ 13 h 147"/>
                  <a:gd name="T14" fmla="*/ 106 w 106"/>
                  <a:gd name="T15" fmla="*/ 13 h 147"/>
                  <a:gd name="T16" fmla="*/ 89 w 106"/>
                  <a:gd name="T17" fmla="*/ 2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147">
                    <a:moveTo>
                      <a:pt x="89" y="2"/>
                    </a:moveTo>
                    <a:cubicBezTo>
                      <a:pt x="83" y="2"/>
                      <a:pt x="78" y="5"/>
                      <a:pt x="73" y="9"/>
                    </a:cubicBezTo>
                    <a:cubicBezTo>
                      <a:pt x="26" y="30"/>
                      <a:pt x="0" y="147"/>
                      <a:pt x="40" y="143"/>
                    </a:cubicBezTo>
                    <a:cubicBezTo>
                      <a:pt x="45" y="143"/>
                      <a:pt x="50" y="140"/>
                      <a:pt x="55" y="136"/>
                    </a:cubicBezTo>
                    <a:cubicBezTo>
                      <a:pt x="73" y="127"/>
                      <a:pt x="90" y="97"/>
                      <a:pt x="100" y="68"/>
                    </a:cubicBezTo>
                    <a:cubicBezTo>
                      <a:pt x="95" y="68"/>
                      <a:pt x="95" y="68"/>
                      <a:pt x="95" y="68"/>
                    </a:cubicBezTo>
                    <a:cubicBezTo>
                      <a:pt x="101" y="45"/>
                      <a:pt x="103" y="24"/>
                      <a:pt x="97" y="13"/>
                    </a:cubicBezTo>
                    <a:cubicBezTo>
                      <a:pt x="106" y="13"/>
                      <a:pt x="106" y="13"/>
                      <a:pt x="106" y="13"/>
                    </a:cubicBezTo>
                    <a:cubicBezTo>
                      <a:pt x="103" y="5"/>
                      <a:pt x="98" y="0"/>
                      <a:pt x="89" y="2"/>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212" name="Freeform 64">
                <a:extLst>
                  <a:ext uri="{FF2B5EF4-FFF2-40B4-BE49-F238E27FC236}">
                    <a16:creationId xmlns:a16="http://schemas.microsoft.com/office/drawing/2014/main" id="{C1625FE0-9D4C-4283-95BD-46832AABA4BF}"/>
                  </a:ext>
                </a:extLst>
              </p:cNvPr>
              <p:cNvSpPr>
                <a:spLocks/>
              </p:cNvSpPr>
              <p:nvPr/>
            </p:nvSpPr>
            <p:spPr bwMode="auto">
              <a:xfrm>
                <a:off x="6823075" y="3930650"/>
                <a:ext cx="161925" cy="257175"/>
              </a:xfrm>
              <a:custGeom>
                <a:avLst/>
                <a:gdLst>
                  <a:gd name="T0" fmla="*/ 116 w 284"/>
                  <a:gd name="T1" fmla="*/ 92 h 452"/>
                  <a:gd name="T2" fmla="*/ 51 w 284"/>
                  <a:gd name="T3" fmla="*/ 12 h 452"/>
                  <a:gd name="T4" fmla="*/ 40 w 284"/>
                  <a:gd name="T5" fmla="*/ 12 h 452"/>
                  <a:gd name="T6" fmla="*/ 29 w 284"/>
                  <a:gd name="T7" fmla="*/ 0 h 452"/>
                  <a:gd name="T8" fmla="*/ 14 w 284"/>
                  <a:gd name="T9" fmla="*/ 88 h 452"/>
                  <a:gd name="T10" fmla="*/ 74 w 284"/>
                  <a:gd name="T11" fmla="*/ 171 h 452"/>
                  <a:gd name="T12" fmla="*/ 141 w 284"/>
                  <a:gd name="T13" fmla="*/ 350 h 452"/>
                  <a:gd name="T14" fmla="*/ 236 w 284"/>
                  <a:gd name="T15" fmla="*/ 441 h 452"/>
                  <a:gd name="T16" fmla="*/ 269 w 284"/>
                  <a:gd name="T17" fmla="*/ 441 h 452"/>
                  <a:gd name="T18" fmla="*/ 284 w 284"/>
                  <a:gd name="T19" fmla="*/ 424 h 452"/>
                  <a:gd name="T20" fmla="*/ 278 w 284"/>
                  <a:gd name="T21" fmla="*/ 424 h 452"/>
                  <a:gd name="T22" fmla="*/ 275 w 284"/>
                  <a:gd name="T23" fmla="*/ 408 h 452"/>
                  <a:gd name="T24" fmla="*/ 251 w 284"/>
                  <a:gd name="T25" fmla="*/ 369 h 452"/>
                  <a:gd name="T26" fmla="*/ 261 w 284"/>
                  <a:gd name="T27" fmla="*/ 369 h 452"/>
                  <a:gd name="T28" fmla="*/ 236 w 284"/>
                  <a:gd name="T29" fmla="*/ 312 h 452"/>
                  <a:gd name="T30" fmla="*/ 230 w 284"/>
                  <a:gd name="T31" fmla="*/ 286 h 452"/>
                  <a:gd name="T32" fmla="*/ 222 w 284"/>
                  <a:gd name="T33" fmla="*/ 286 h 452"/>
                  <a:gd name="T34" fmla="*/ 201 w 284"/>
                  <a:gd name="T35" fmla="*/ 231 h 452"/>
                  <a:gd name="T36" fmla="*/ 209 w 284"/>
                  <a:gd name="T37" fmla="*/ 231 h 452"/>
                  <a:gd name="T38" fmla="*/ 187 w 284"/>
                  <a:gd name="T39" fmla="*/ 187 h 452"/>
                  <a:gd name="T40" fmla="*/ 161 w 284"/>
                  <a:gd name="T41" fmla="*/ 149 h 452"/>
                  <a:gd name="T42" fmla="*/ 151 w 284"/>
                  <a:gd name="T43" fmla="*/ 149 h 452"/>
                  <a:gd name="T44" fmla="*/ 110 w 284"/>
                  <a:gd name="T45" fmla="*/ 96 h 452"/>
                  <a:gd name="T46" fmla="*/ 109 w 284"/>
                  <a:gd name="T47" fmla="*/ 94 h 452"/>
                  <a:gd name="T48" fmla="*/ 118 w 284"/>
                  <a:gd name="T49" fmla="*/ 94 h 452"/>
                  <a:gd name="T50" fmla="*/ 116 w 284"/>
                  <a:gd name="T51" fmla="*/ 9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4" h="452">
                    <a:moveTo>
                      <a:pt x="116" y="92"/>
                    </a:moveTo>
                    <a:cubicBezTo>
                      <a:pt x="104" y="69"/>
                      <a:pt x="71" y="33"/>
                      <a:pt x="51" y="12"/>
                    </a:cubicBezTo>
                    <a:cubicBezTo>
                      <a:pt x="40" y="12"/>
                      <a:pt x="40" y="12"/>
                      <a:pt x="40" y="12"/>
                    </a:cubicBezTo>
                    <a:cubicBezTo>
                      <a:pt x="33" y="5"/>
                      <a:pt x="29" y="0"/>
                      <a:pt x="29" y="0"/>
                    </a:cubicBezTo>
                    <a:cubicBezTo>
                      <a:pt x="0" y="4"/>
                      <a:pt x="0" y="67"/>
                      <a:pt x="14" y="88"/>
                    </a:cubicBezTo>
                    <a:cubicBezTo>
                      <a:pt x="29" y="108"/>
                      <a:pt x="57" y="96"/>
                      <a:pt x="74" y="171"/>
                    </a:cubicBezTo>
                    <a:cubicBezTo>
                      <a:pt x="92" y="246"/>
                      <a:pt x="127" y="320"/>
                      <a:pt x="141" y="350"/>
                    </a:cubicBezTo>
                    <a:cubicBezTo>
                      <a:pt x="155" y="379"/>
                      <a:pt x="215" y="420"/>
                      <a:pt x="236" y="441"/>
                    </a:cubicBezTo>
                    <a:cubicBezTo>
                      <a:pt x="247" y="452"/>
                      <a:pt x="260" y="449"/>
                      <a:pt x="269" y="441"/>
                    </a:cubicBezTo>
                    <a:cubicBezTo>
                      <a:pt x="276" y="438"/>
                      <a:pt x="282" y="431"/>
                      <a:pt x="284" y="424"/>
                    </a:cubicBezTo>
                    <a:cubicBezTo>
                      <a:pt x="278" y="424"/>
                      <a:pt x="278" y="424"/>
                      <a:pt x="278" y="424"/>
                    </a:cubicBezTo>
                    <a:cubicBezTo>
                      <a:pt x="279" y="418"/>
                      <a:pt x="278" y="413"/>
                      <a:pt x="275" y="408"/>
                    </a:cubicBezTo>
                    <a:cubicBezTo>
                      <a:pt x="269" y="397"/>
                      <a:pt x="260" y="383"/>
                      <a:pt x="251" y="369"/>
                    </a:cubicBezTo>
                    <a:cubicBezTo>
                      <a:pt x="261" y="369"/>
                      <a:pt x="261" y="369"/>
                      <a:pt x="261" y="369"/>
                    </a:cubicBezTo>
                    <a:cubicBezTo>
                      <a:pt x="249" y="350"/>
                      <a:pt x="238" y="329"/>
                      <a:pt x="236" y="312"/>
                    </a:cubicBezTo>
                    <a:cubicBezTo>
                      <a:pt x="235" y="304"/>
                      <a:pt x="233" y="296"/>
                      <a:pt x="230" y="286"/>
                    </a:cubicBezTo>
                    <a:cubicBezTo>
                      <a:pt x="222" y="286"/>
                      <a:pt x="222" y="286"/>
                      <a:pt x="222" y="286"/>
                    </a:cubicBezTo>
                    <a:cubicBezTo>
                      <a:pt x="217" y="270"/>
                      <a:pt x="210" y="252"/>
                      <a:pt x="201" y="231"/>
                    </a:cubicBezTo>
                    <a:cubicBezTo>
                      <a:pt x="209" y="231"/>
                      <a:pt x="209" y="231"/>
                      <a:pt x="209" y="231"/>
                    </a:cubicBezTo>
                    <a:cubicBezTo>
                      <a:pt x="202" y="217"/>
                      <a:pt x="195" y="203"/>
                      <a:pt x="187" y="187"/>
                    </a:cubicBezTo>
                    <a:cubicBezTo>
                      <a:pt x="178" y="171"/>
                      <a:pt x="169" y="159"/>
                      <a:pt x="161" y="149"/>
                    </a:cubicBezTo>
                    <a:cubicBezTo>
                      <a:pt x="151" y="149"/>
                      <a:pt x="151" y="149"/>
                      <a:pt x="151" y="149"/>
                    </a:cubicBezTo>
                    <a:cubicBezTo>
                      <a:pt x="135" y="130"/>
                      <a:pt x="121" y="117"/>
                      <a:pt x="110" y="96"/>
                    </a:cubicBezTo>
                    <a:cubicBezTo>
                      <a:pt x="109" y="95"/>
                      <a:pt x="109" y="95"/>
                      <a:pt x="109" y="94"/>
                    </a:cubicBezTo>
                    <a:cubicBezTo>
                      <a:pt x="118" y="94"/>
                      <a:pt x="118" y="94"/>
                      <a:pt x="118" y="94"/>
                    </a:cubicBezTo>
                    <a:cubicBezTo>
                      <a:pt x="117" y="93"/>
                      <a:pt x="117" y="93"/>
                      <a:pt x="116" y="92"/>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grpSp>
        <p:pic>
          <p:nvPicPr>
            <p:cNvPr id="123" name="Picture 65" descr="HCP.png">
              <a:extLst>
                <a:ext uri="{FF2B5EF4-FFF2-40B4-BE49-F238E27FC236}">
                  <a16:creationId xmlns:a16="http://schemas.microsoft.com/office/drawing/2014/main" id="{9124E309-FD96-428C-8021-A98B1E6F31A1}"/>
                </a:ext>
              </a:extLst>
            </p:cNvPr>
            <p:cNvPicPr>
              <a:picLocks noChangeAspect="1"/>
            </p:cNvPicPr>
            <p:nvPr/>
          </p:nvPicPr>
          <p:blipFill>
            <a:blip r:embed="rId4" cstate="email">
              <a:extLst>
                <a:ext uri="{28A0092B-C50C-407E-A947-70E740481C1C}">
                  <a14:useLocalDpi xmlns:a14="http://schemas.microsoft.com/office/drawing/2010/main"/>
                </a:ext>
              </a:extLst>
            </a:blip>
            <a:srcRect r="15448"/>
            <a:stretch>
              <a:fillRect/>
            </a:stretch>
          </p:blipFill>
          <p:spPr>
            <a:xfrm>
              <a:off x="7652434" y="2078161"/>
              <a:ext cx="1336185" cy="1932180"/>
            </a:xfrm>
            <a:prstGeom prst="rect">
              <a:avLst/>
            </a:prstGeom>
          </p:spPr>
        </p:pic>
        <p:grpSp>
          <p:nvGrpSpPr>
            <p:cNvPr id="124" name="Group 67">
              <a:extLst>
                <a:ext uri="{FF2B5EF4-FFF2-40B4-BE49-F238E27FC236}">
                  <a16:creationId xmlns:a16="http://schemas.microsoft.com/office/drawing/2014/main" id="{EA7941E6-98FD-48E1-973C-DB3489938FA7}"/>
                </a:ext>
              </a:extLst>
            </p:cNvPr>
            <p:cNvGrpSpPr/>
            <p:nvPr/>
          </p:nvGrpSpPr>
          <p:grpSpPr>
            <a:xfrm>
              <a:off x="4425002" y="1121062"/>
              <a:ext cx="1340060" cy="1016446"/>
              <a:chOff x="1069457" y="1636541"/>
              <a:chExt cx="2619218" cy="1986698"/>
            </a:xfrm>
          </p:grpSpPr>
          <p:pic>
            <p:nvPicPr>
              <p:cNvPr id="152" name="Picture 68" descr="HDI_stackable.png">
                <a:extLst>
                  <a:ext uri="{FF2B5EF4-FFF2-40B4-BE49-F238E27FC236}">
                    <a16:creationId xmlns:a16="http://schemas.microsoft.com/office/drawing/2014/main" id="{69A8FBF4-3BA7-4340-89E5-309D50366799}"/>
                  </a:ext>
                </a:extLst>
              </p:cNvPr>
              <p:cNvPicPr>
                <a:picLocks noChangeAspect="1"/>
              </p:cNvPicPr>
              <p:nvPr/>
            </p:nvPicPr>
            <p:blipFill>
              <a:blip r:embed="rId3" cstate="email"/>
              <a:srcRect/>
              <a:stretch>
                <a:fillRect/>
              </a:stretch>
            </p:blipFill>
            <p:spPr>
              <a:xfrm>
                <a:off x="1076783" y="2072688"/>
                <a:ext cx="2611892" cy="1550551"/>
              </a:xfrm>
              <a:prstGeom prst="rect">
                <a:avLst/>
              </a:prstGeom>
            </p:spPr>
          </p:pic>
          <p:pic>
            <p:nvPicPr>
              <p:cNvPr id="153" name="Picture 69" descr="HDI_stackable.png">
                <a:extLst>
                  <a:ext uri="{FF2B5EF4-FFF2-40B4-BE49-F238E27FC236}">
                    <a16:creationId xmlns:a16="http://schemas.microsoft.com/office/drawing/2014/main" id="{088C440C-0AFF-4332-BBF5-B4E7D31AA2E3}"/>
                  </a:ext>
                </a:extLst>
              </p:cNvPr>
              <p:cNvPicPr>
                <a:picLocks noChangeAspect="1"/>
              </p:cNvPicPr>
              <p:nvPr/>
            </p:nvPicPr>
            <p:blipFill>
              <a:blip r:embed="rId3" cstate="email"/>
              <a:srcRect/>
              <a:stretch>
                <a:fillRect/>
              </a:stretch>
            </p:blipFill>
            <p:spPr>
              <a:xfrm>
                <a:off x="1069457" y="1636541"/>
                <a:ext cx="2611892" cy="1550552"/>
              </a:xfrm>
              <a:prstGeom prst="rect">
                <a:avLst/>
              </a:prstGeom>
            </p:spPr>
          </p:pic>
        </p:grpSp>
        <p:grpSp>
          <p:nvGrpSpPr>
            <p:cNvPr id="125" name="Group 70">
              <a:extLst>
                <a:ext uri="{FF2B5EF4-FFF2-40B4-BE49-F238E27FC236}">
                  <a16:creationId xmlns:a16="http://schemas.microsoft.com/office/drawing/2014/main" id="{889EE4D9-5375-42C5-8DE1-71F2A89A7843}"/>
                </a:ext>
              </a:extLst>
            </p:cNvPr>
            <p:cNvGrpSpPr/>
            <p:nvPr/>
          </p:nvGrpSpPr>
          <p:grpSpPr>
            <a:xfrm>
              <a:off x="4443460" y="3639906"/>
              <a:ext cx="1340060" cy="1016446"/>
              <a:chOff x="1069457" y="1636541"/>
              <a:chExt cx="2619218" cy="1986698"/>
            </a:xfrm>
          </p:grpSpPr>
          <p:pic>
            <p:nvPicPr>
              <p:cNvPr id="150" name="Picture 71" descr="HDI_stackable.png">
                <a:extLst>
                  <a:ext uri="{FF2B5EF4-FFF2-40B4-BE49-F238E27FC236}">
                    <a16:creationId xmlns:a16="http://schemas.microsoft.com/office/drawing/2014/main" id="{7F48079A-96DE-4294-891B-24748C184577}"/>
                  </a:ext>
                </a:extLst>
              </p:cNvPr>
              <p:cNvPicPr>
                <a:picLocks noChangeAspect="1"/>
              </p:cNvPicPr>
              <p:nvPr/>
            </p:nvPicPr>
            <p:blipFill>
              <a:blip r:embed="rId3" cstate="email"/>
              <a:srcRect/>
              <a:stretch>
                <a:fillRect/>
              </a:stretch>
            </p:blipFill>
            <p:spPr>
              <a:xfrm>
                <a:off x="1076783" y="2072688"/>
                <a:ext cx="2611892" cy="1550551"/>
              </a:xfrm>
              <a:prstGeom prst="rect">
                <a:avLst/>
              </a:prstGeom>
            </p:spPr>
          </p:pic>
          <p:pic>
            <p:nvPicPr>
              <p:cNvPr id="151" name="Picture 72" descr="HDI_stackable.png">
                <a:extLst>
                  <a:ext uri="{FF2B5EF4-FFF2-40B4-BE49-F238E27FC236}">
                    <a16:creationId xmlns:a16="http://schemas.microsoft.com/office/drawing/2014/main" id="{1BE77AFC-06DE-4480-B3E5-ED8A43407F0F}"/>
                  </a:ext>
                </a:extLst>
              </p:cNvPr>
              <p:cNvPicPr>
                <a:picLocks noChangeAspect="1"/>
              </p:cNvPicPr>
              <p:nvPr/>
            </p:nvPicPr>
            <p:blipFill>
              <a:blip r:embed="rId3" cstate="email"/>
              <a:srcRect/>
              <a:stretch>
                <a:fillRect/>
              </a:stretch>
            </p:blipFill>
            <p:spPr>
              <a:xfrm>
                <a:off x="1069457" y="1636541"/>
                <a:ext cx="2611892" cy="1550552"/>
              </a:xfrm>
              <a:prstGeom prst="rect">
                <a:avLst/>
              </a:prstGeom>
            </p:spPr>
          </p:pic>
        </p:grpSp>
        <p:grpSp>
          <p:nvGrpSpPr>
            <p:cNvPr id="126" name="Group 73">
              <a:extLst>
                <a:ext uri="{FF2B5EF4-FFF2-40B4-BE49-F238E27FC236}">
                  <a16:creationId xmlns:a16="http://schemas.microsoft.com/office/drawing/2014/main" id="{CA85334A-E557-427C-9B3E-E38068181F6B}"/>
                </a:ext>
              </a:extLst>
            </p:cNvPr>
            <p:cNvGrpSpPr/>
            <p:nvPr/>
          </p:nvGrpSpPr>
          <p:grpSpPr>
            <a:xfrm>
              <a:off x="3853185" y="1691787"/>
              <a:ext cx="1340060" cy="1016446"/>
              <a:chOff x="1069457" y="1636541"/>
              <a:chExt cx="2619218" cy="1986698"/>
            </a:xfrm>
          </p:grpSpPr>
          <p:pic>
            <p:nvPicPr>
              <p:cNvPr id="148" name="Picture 74" descr="HDI_stackable.png">
                <a:extLst>
                  <a:ext uri="{FF2B5EF4-FFF2-40B4-BE49-F238E27FC236}">
                    <a16:creationId xmlns:a16="http://schemas.microsoft.com/office/drawing/2014/main" id="{28510EE4-B2EC-4DF6-86CB-3201FBD37832}"/>
                  </a:ext>
                </a:extLst>
              </p:cNvPr>
              <p:cNvPicPr>
                <a:picLocks noChangeAspect="1"/>
              </p:cNvPicPr>
              <p:nvPr/>
            </p:nvPicPr>
            <p:blipFill>
              <a:blip r:embed="rId3" cstate="email"/>
              <a:srcRect/>
              <a:stretch>
                <a:fillRect/>
              </a:stretch>
            </p:blipFill>
            <p:spPr>
              <a:xfrm>
                <a:off x="1076783" y="2072688"/>
                <a:ext cx="2611892" cy="1550551"/>
              </a:xfrm>
              <a:prstGeom prst="rect">
                <a:avLst/>
              </a:prstGeom>
            </p:spPr>
          </p:pic>
          <p:pic>
            <p:nvPicPr>
              <p:cNvPr id="149" name="Picture 75" descr="HDI_stackable.png">
                <a:extLst>
                  <a:ext uri="{FF2B5EF4-FFF2-40B4-BE49-F238E27FC236}">
                    <a16:creationId xmlns:a16="http://schemas.microsoft.com/office/drawing/2014/main" id="{4D90FC0D-FC37-481D-9008-044F517550BC}"/>
                  </a:ext>
                </a:extLst>
              </p:cNvPr>
              <p:cNvPicPr>
                <a:picLocks noChangeAspect="1"/>
              </p:cNvPicPr>
              <p:nvPr/>
            </p:nvPicPr>
            <p:blipFill>
              <a:blip r:embed="rId3" cstate="email"/>
              <a:srcRect/>
              <a:stretch>
                <a:fillRect/>
              </a:stretch>
            </p:blipFill>
            <p:spPr>
              <a:xfrm>
                <a:off x="1069457" y="1636541"/>
                <a:ext cx="2611892" cy="1550552"/>
              </a:xfrm>
              <a:prstGeom prst="rect">
                <a:avLst/>
              </a:prstGeom>
            </p:spPr>
          </p:pic>
        </p:grpSp>
        <p:sp>
          <p:nvSpPr>
            <p:cNvPr id="127" name="Rounded Rectangle 76">
              <a:extLst>
                <a:ext uri="{FF2B5EF4-FFF2-40B4-BE49-F238E27FC236}">
                  <a16:creationId xmlns:a16="http://schemas.microsoft.com/office/drawing/2014/main" id="{8A160072-86A9-40FF-BDE4-E5A7051AAD45}"/>
                </a:ext>
              </a:extLst>
            </p:cNvPr>
            <p:cNvSpPr/>
            <p:nvPr/>
          </p:nvSpPr>
          <p:spPr>
            <a:xfrm>
              <a:off x="3762125" y="1183757"/>
              <a:ext cx="2089258" cy="1338854"/>
            </a:xfrm>
            <a:prstGeom prst="roundRect">
              <a:avLst>
                <a:gd name="adj" fmla="val 4182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128" name="Rounded Rectangle 77">
              <a:extLst>
                <a:ext uri="{FF2B5EF4-FFF2-40B4-BE49-F238E27FC236}">
                  <a16:creationId xmlns:a16="http://schemas.microsoft.com/office/drawing/2014/main" id="{38889A1B-3001-4A58-A517-AA4A3091C770}"/>
                </a:ext>
              </a:extLst>
            </p:cNvPr>
            <p:cNvSpPr/>
            <p:nvPr/>
          </p:nvSpPr>
          <p:spPr>
            <a:xfrm>
              <a:off x="3762125" y="3691926"/>
              <a:ext cx="2089258" cy="1155638"/>
            </a:xfrm>
            <a:prstGeom prst="roundRect">
              <a:avLst>
                <a:gd name="adj" fmla="val 41827"/>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129" name="TextBox 78">
              <a:extLst>
                <a:ext uri="{FF2B5EF4-FFF2-40B4-BE49-F238E27FC236}">
                  <a16:creationId xmlns:a16="http://schemas.microsoft.com/office/drawing/2014/main" id="{4859DCC8-344D-42D4-A620-CBF7C6090055}"/>
                </a:ext>
              </a:extLst>
            </p:cNvPr>
            <p:cNvSpPr txBox="1"/>
            <p:nvPr/>
          </p:nvSpPr>
          <p:spPr>
            <a:xfrm>
              <a:off x="3647593" y="942704"/>
              <a:ext cx="1913940" cy="276886"/>
            </a:xfrm>
            <a:prstGeom prst="rect">
              <a:avLst/>
            </a:prstGeom>
            <a:noFill/>
          </p:spPr>
          <p:txBody>
            <a:bodyPr wrap="square" rtlCol="0">
              <a:spAutoFit/>
            </a:bodyPr>
            <a:lstStyle/>
            <a:p>
              <a:r>
                <a:rPr lang="en-US" sz="1400" dirty="0">
                  <a:solidFill>
                    <a:schemeClr val="tx1"/>
                  </a:solidFill>
                  <a:latin typeface="+mn-lt"/>
                </a:rPr>
                <a:t>Primary Site </a:t>
              </a:r>
              <a:r>
                <a:rPr lang="de-DE" sz="1400" dirty="0">
                  <a:solidFill>
                    <a:schemeClr val="tx1"/>
                  </a:solidFill>
                  <a:latin typeface="+mn-lt"/>
                </a:rPr>
                <a:t>(active)</a:t>
              </a:r>
              <a:endParaRPr lang="en-US" sz="1400" dirty="0">
                <a:solidFill>
                  <a:schemeClr val="tx1"/>
                </a:solidFill>
                <a:latin typeface="+mn-lt"/>
              </a:endParaRPr>
            </a:p>
          </p:txBody>
        </p:sp>
        <p:sp>
          <p:nvSpPr>
            <p:cNvPr id="130" name="TextBox 79">
              <a:extLst>
                <a:ext uri="{FF2B5EF4-FFF2-40B4-BE49-F238E27FC236}">
                  <a16:creationId xmlns:a16="http://schemas.microsoft.com/office/drawing/2014/main" id="{8775BE2D-310B-4DA3-B082-0DE379CE99BE}"/>
                </a:ext>
              </a:extLst>
            </p:cNvPr>
            <p:cNvSpPr txBox="1"/>
            <p:nvPr/>
          </p:nvSpPr>
          <p:spPr>
            <a:xfrm>
              <a:off x="3684258" y="4889212"/>
              <a:ext cx="2314841" cy="276886"/>
            </a:xfrm>
            <a:prstGeom prst="rect">
              <a:avLst/>
            </a:prstGeom>
            <a:noFill/>
          </p:spPr>
          <p:txBody>
            <a:bodyPr wrap="square" rtlCol="0">
              <a:spAutoFit/>
            </a:bodyPr>
            <a:lstStyle/>
            <a:p>
              <a:r>
                <a:rPr lang="en-US" sz="1400" dirty="0">
                  <a:solidFill>
                    <a:schemeClr val="tx1"/>
                  </a:solidFill>
                  <a:latin typeface="+mn-lt"/>
                </a:rPr>
                <a:t>Secondary Site </a:t>
              </a:r>
              <a:r>
                <a:rPr lang="de-DE" sz="1400" dirty="0">
                  <a:solidFill>
                    <a:schemeClr val="tx1"/>
                  </a:solidFill>
                  <a:latin typeface="+mn-lt"/>
                </a:rPr>
                <a:t>(standby)</a:t>
              </a:r>
              <a:endParaRPr lang="en-US" sz="1400" dirty="0">
                <a:solidFill>
                  <a:schemeClr val="tx1"/>
                </a:solidFill>
                <a:latin typeface="+mn-lt"/>
              </a:endParaRPr>
            </a:p>
          </p:txBody>
        </p:sp>
        <p:sp>
          <p:nvSpPr>
            <p:cNvPr id="131" name="Rounded Rectangle 80">
              <a:extLst>
                <a:ext uri="{FF2B5EF4-FFF2-40B4-BE49-F238E27FC236}">
                  <a16:creationId xmlns:a16="http://schemas.microsoft.com/office/drawing/2014/main" id="{6952610B-6164-4EBF-B643-3B4250E91531}"/>
                </a:ext>
              </a:extLst>
            </p:cNvPr>
            <p:cNvSpPr/>
            <p:nvPr/>
          </p:nvSpPr>
          <p:spPr>
            <a:xfrm>
              <a:off x="7671823" y="1887773"/>
              <a:ext cx="1376641" cy="2344624"/>
            </a:xfrm>
            <a:prstGeom prst="roundRect">
              <a:avLst>
                <a:gd name="adj" fmla="val 28157"/>
              </a:avLst>
            </a:prstGeom>
            <a:noFill/>
            <a:ln>
              <a:solidFill>
                <a:srgbClr val="D0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132" name="TextBox 81">
              <a:extLst>
                <a:ext uri="{FF2B5EF4-FFF2-40B4-BE49-F238E27FC236}">
                  <a16:creationId xmlns:a16="http://schemas.microsoft.com/office/drawing/2014/main" id="{3804A197-EBA1-4656-8698-D76B36900F74}"/>
                </a:ext>
              </a:extLst>
            </p:cNvPr>
            <p:cNvSpPr txBox="1"/>
            <p:nvPr/>
          </p:nvSpPr>
          <p:spPr>
            <a:xfrm>
              <a:off x="7779254" y="1574998"/>
              <a:ext cx="1084224" cy="276886"/>
            </a:xfrm>
            <a:prstGeom prst="rect">
              <a:avLst/>
            </a:prstGeom>
            <a:noFill/>
          </p:spPr>
          <p:txBody>
            <a:bodyPr wrap="none" rtlCol="0">
              <a:spAutoFit/>
            </a:bodyPr>
            <a:lstStyle/>
            <a:p>
              <a:pPr algn="ctr"/>
              <a:r>
                <a:rPr lang="en-US" sz="1400" dirty="0">
                  <a:solidFill>
                    <a:schemeClr val="tx1"/>
                  </a:solidFill>
                  <a:latin typeface="+mn-lt"/>
                </a:rPr>
                <a:t>Central Site</a:t>
              </a:r>
            </a:p>
          </p:txBody>
        </p:sp>
        <p:sp>
          <p:nvSpPr>
            <p:cNvPr id="133" name="TextBox 82">
              <a:extLst>
                <a:ext uri="{FF2B5EF4-FFF2-40B4-BE49-F238E27FC236}">
                  <a16:creationId xmlns:a16="http://schemas.microsoft.com/office/drawing/2014/main" id="{F3FB23D8-5948-41E2-B97E-75CACB0AD862}"/>
                </a:ext>
              </a:extLst>
            </p:cNvPr>
            <p:cNvSpPr txBox="1"/>
            <p:nvPr/>
          </p:nvSpPr>
          <p:spPr>
            <a:xfrm>
              <a:off x="3609888" y="2430600"/>
              <a:ext cx="1056705" cy="250090"/>
            </a:xfrm>
            <a:prstGeom prst="rect">
              <a:avLst/>
            </a:prstGeom>
            <a:solidFill>
              <a:schemeClr val="bg1"/>
            </a:solidFill>
            <a:ln>
              <a:solidFill>
                <a:srgbClr val="FF0000"/>
              </a:solidFill>
            </a:ln>
          </p:spPr>
          <p:txBody>
            <a:bodyPr wrap="square" rtlCol="0">
              <a:spAutoFit/>
            </a:bodyPr>
            <a:lstStyle/>
            <a:p>
              <a:pPr algn="ctr"/>
              <a:r>
                <a:rPr lang="en-US" sz="1200" dirty="0">
                  <a:solidFill>
                    <a:schemeClr val="tx1"/>
                  </a:solidFill>
                  <a:latin typeface="+mn-lt"/>
                </a:rPr>
                <a:t>HDI Cluster</a:t>
              </a:r>
            </a:p>
          </p:txBody>
        </p:sp>
        <p:sp>
          <p:nvSpPr>
            <p:cNvPr id="134" name="TextBox 83">
              <a:extLst>
                <a:ext uri="{FF2B5EF4-FFF2-40B4-BE49-F238E27FC236}">
                  <a16:creationId xmlns:a16="http://schemas.microsoft.com/office/drawing/2014/main" id="{683B12AD-2E5B-4FBA-AE73-42053F5BACEC}"/>
                </a:ext>
              </a:extLst>
            </p:cNvPr>
            <p:cNvSpPr txBox="1"/>
            <p:nvPr/>
          </p:nvSpPr>
          <p:spPr>
            <a:xfrm>
              <a:off x="3452073" y="4305758"/>
              <a:ext cx="1372332" cy="250090"/>
            </a:xfrm>
            <a:prstGeom prst="rect">
              <a:avLst/>
            </a:prstGeom>
            <a:solidFill>
              <a:schemeClr val="bg1"/>
            </a:solidFill>
            <a:ln>
              <a:solidFill>
                <a:srgbClr val="0000FF"/>
              </a:solidFill>
            </a:ln>
          </p:spPr>
          <p:txBody>
            <a:bodyPr wrap="square" rtlCol="0">
              <a:spAutoFit/>
            </a:bodyPr>
            <a:lstStyle/>
            <a:p>
              <a:pPr algn="ctr"/>
              <a:r>
                <a:rPr lang="en-US" sz="1200" dirty="0">
                  <a:solidFill>
                    <a:schemeClr val="tx1"/>
                  </a:solidFill>
                  <a:latin typeface="+mn-lt"/>
                </a:rPr>
                <a:t>HDI Single/VM</a:t>
              </a:r>
            </a:p>
          </p:txBody>
        </p:sp>
        <p:cxnSp>
          <p:nvCxnSpPr>
            <p:cNvPr id="135" name="Straight Arrow Connector 84">
              <a:extLst>
                <a:ext uri="{FF2B5EF4-FFF2-40B4-BE49-F238E27FC236}">
                  <a16:creationId xmlns:a16="http://schemas.microsoft.com/office/drawing/2014/main" id="{4786C855-607B-4849-8B11-9234808C2A7E}"/>
                </a:ext>
              </a:extLst>
            </p:cNvPr>
            <p:cNvCxnSpPr>
              <a:cxnSpLocks/>
              <a:stCxn id="141" idx="2"/>
              <a:endCxn id="142" idx="0"/>
            </p:cNvCxnSpPr>
            <p:nvPr/>
          </p:nvCxnSpPr>
          <p:spPr>
            <a:xfrm>
              <a:off x="5600400" y="2082030"/>
              <a:ext cx="0" cy="1506478"/>
            </a:xfrm>
            <a:prstGeom prst="straightConnector1">
              <a:avLst/>
            </a:prstGeom>
            <a:ln w="2540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36" name="Straight Arrow Connector 85">
              <a:extLst>
                <a:ext uri="{FF2B5EF4-FFF2-40B4-BE49-F238E27FC236}">
                  <a16:creationId xmlns:a16="http://schemas.microsoft.com/office/drawing/2014/main" id="{90F3E20F-FFB0-48F6-9B6C-C323BF739D46}"/>
                </a:ext>
              </a:extLst>
            </p:cNvPr>
            <p:cNvCxnSpPr>
              <a:cxnSpLocks/>
              <a:stCxn id="133" idx="2"/>
              <a:endCxn id="134" idx="0"/>
            </p:cNvCxnSpPr>
            <p:nvPr/>
          </p:nvCxnSpPr>
          <p:spPr>
            <a:xfrm flipH="1">
              <a:off x="4138239" y="2680690"/>
              <a:ext cx="2" cy="1625068"/>
            </a:xfrm>
            <a:prstGeom prst="straightConnector1">
              <a:avLst/>
            </a:prstGeom>
            <a:ln w="2540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37" name="Straight Arrow Connector 86">
              <a:extLst>
                <a:ext uri="{FF2B5EF4-FFF2-40B4-BE49-F238E27FC236}">
                  <a16:creationId xmlns:a16="http://schemas.microsoft.com/office/drawing/2014/main" id="{8E963AF4-1D99-496D-B38B-BC7CA2CB7E6A}"/>
                </a:ext>
              </a:extLst>
            </p:cNvPr>
            <p:cNvCxnSpPr/>
            <p:nvPr/>
          </p:nvCxnSpPr>
          <p:spPr>
            <a:xfrm>
              <a:off x="5618711" y="1880187"/>
              <a:ext cx="2432281" cy="909079"/>
            </a:xfrm>
            <a:prstGeom prst="straightConnector1">
              <a:avLst/>
            </a:prstGeom>
            <a:ln w="9525"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8" name="Straight Arrow Connector 87">
              <a:extLst>
                <a:ext uri="{FF2B5EF4-FFF2-40B4-BE49-F238E27FC236}">
                  <a16:creationId xmlns:a16="http://schemas.microsoft.com/office/drawing/2014/main" id="{9EA80312-F68B-4816-979A-F47379223E45}"/>
                </a:ext>
              </a:extLst>
            </p:cNvPr>
            <p:cNvCxnSpPr/>
            <p:nvPr/>
          </p:nvCxnSpPr>
          <p:spPr>
            <a:xfrm>
              <a:off x="4951221" y="2286887"/>
              <a:ext cx="3099771" cy="1158557"/>
            </a:xfrm>
            <a:prstGeom prst="straightConnector1">
              <a:avLst/>
            </a:prstGeom>
            <a:ln w="9525"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9" name="Straight Arrow Connector 88">
              <a:extLst>
                <a:ext uri="{FF2B5EF4-FFF2-40B4-BE49-F238E27FC236}">
                  <a16:creationId xmlns:a16="http://schemas.microsoft.com/office/drawing/2014/main" id="{D733AF72-DBB7-4B6B-979F-BAEDD250F016}"/>
                </a:ext>
              </a:extLst>
            </p:cNvPr>
            <p:cNvCxnSpPr/>
            <p:nvPr/>
          </p:nvCxnSpPr>
          <p:spPr>
            <a:xfrm flipH="1">
              <a:off x="5479462" y="2865938"/>
              <a:ext cx="2571531" cy="961124"/>
            </a:xfrm>
            <a:prstGeom prst="straightConnector1">
              <a:avLst/>
            </a:prstGeom>
            <a:ln w="9525" cmpd="sng">
              <a:solidFill>
                <a:srgbClr val="0000FF"/>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40" name="Straight Arrow Connector 89">
              <a:extLst>
                <a:ext uri="{FF2B5EF4-FFF2-40B4-BE49-F238E27FC236}">
                  <a16:creationId xmlns:a16="http://schemas.microsoft.com/office/drawing/2014/main" id="{30F9289B-929D-45DD-BA14-40C823F627B7}"/>
                </a:ext>
              </a:extLst>
            </p:cNvPr>
            <p:cNvCxnSpPr/>
            <p:nvPr/>
          </p:nvCxnSpPr>
          <p:spPr>
            <a:xfrm flipH="1">
              <a:off x="5091284" y="3470451"/>
              <a:ext cx="2959709" cy="1106208"/>
            </a:xfrm>
            <a:prstGeom prst="straightConnector1">
              <a:avLst/>
            </a:prstGeom>
            <a:ln w="9525" cmpd="sng">
              <a:solidFill>
                <a:srgbClr val="0000FF"/>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41" name="TextBox 90">
              <a:extLst>
                <a:ext uri="{FF2B5EF4-FFF2-40B4-BE49-F238E27FC236}">
                  <a16:creationId xmlns:a16="http://schemas.microsoft.com/office/drawing/2014/main" id="{F4CBF377-3EE7-48DD-B3C6-E0BF0A5D8914}"/>
                </a:ext>
              </a:extLst>
            </p:cNvPr>
            <p:cNvSpPr txBox="1"/>
            <p:nvPr/>
          </p:nvSpPr>
          <p:spPr>
            <a:xfrm>
              <a:off x="5020875" y="1831939"/>
              <a:ext cx="1159049" cy="250090"/>
            </a:xfrm>
            <a:prstGeom prst="rect">
              <a:avLst/>
            </a:prstGeom>
            <a:solidFill>
              <a:schemeClr val="bg1"/>
            </a:solidFill>
            <a:ln>
              <a:solidFill>
                <a:srgbClr val="FF0000"/>
              </a:solidFill>
            </a:ln>
          </p:spPr>
          <p:txBody>
            <a:bodyPr wrap="square" rtlCol="0">
              <a:spAutoFit/>
            </a:bodyPr>
            <a:lstStyle/>
            <a:p>
              <a:pPr algn="ctr"/>
              <a:r>
                <a:rPr lang="en-US" sz="1200" dirty="0">
                  <a:solidFill>
                    <a:schemeClr val="tx1"/>
                  </a:solidFill>
                  <a:latin typeface="+mn-lt"/>
                </a:rPr>
                <a:t>HDI Cluster</a:t>
              </a:r>
            </a:p>
          </p:txBody>
        </p:sp>
        <p:sp>
          <p:nvSpPr>
            <p:cNvPr id="142" name="TextBox 91">
              <a:extLst>
                <a:ext uri="{FF2B5EF4-FFF2-40B4-BE49-F238E27FC236}">
                  <a16:creationId xmlns:a16="http://schemas.microsoft.com/office/drawing/2014/main" id="{30AC6E5F-9F8D-4E5A-BCFD-8B9B2A7BB5E6}"/>
                </a:ext>
              </a:extLst>
            </p:cNvPr>
            <p:cNvSpPr txBox="1"/>
            <p:nvPr/>
          </p:nvSpPr>
          <p:spPr>
            <a:xfrm>
              <a:off x="5020875" y="3588508"/>
              <a:ext cx="1159049" cy="250090"/>
            </a:xfrm>
            <a:prstGeom prst="rect">
              <a:avLst/>
            </a:prstGeom>
            <a:solidFill>
              <a:schemeClr val="bg1"/>
            </a:solidFill>
            <a:ln>
              <a:solidFill>
                <a:srgbClr val="0000FF"/>
              </a:solidFill>
            </a:ln>
          </p:spPr>
          <p:txBody>
            <a:bodyPr wrap="square" rtlCol="0">
              <a:spAutoFit/>
            </a:bodyPr>
            <a:lstStyle/>
            <a:p>
              <a:pPr algn="ctr"/>
              <a:r>
                <a:rPr lang="en-US" sz="1200" dirty="0">
                  <a:solidFill>
                    <a:schemeClr val="tx1"/>
                  </a:solidFill>
                  <a:latin typeface="+mn-lt"/>
                </a:rPr>
                <a:t>HDI Cluster</a:t>
              </a:r>
            </a:p>
          </p:txBody>
        </p:sp>
        <p:sp>
          <p:nvSpPr>
            <p:cNvPr id="143" name="TextBox 92">
              <a:extLst>
                <a:ext uri="{FF2B5EF4-FFF2-40B4-BE49-F238E27FC236}">
                  <a16:creationId xmlns:a16="http://schemas.microsoft.com/office/drawing/2014/main" id="{F852632B-DB0C-4220-ACDA-B6F3FDE3A510}"/>
                </a:ext>
              </a:extLst>
            </p:cNvPr>
            <p:cNvSpPr txBox="1"/>
            <p:nvPr/>
          </p:nvSpPr>
          <p:spPr>
            <a:xfrm>
              <a:off x="7768394" y="2063712"/>
              <a:ext cx="914003" cy="250090"/>
            </a:xfrm>
            <a:prstGeom prst="rect">
              <a:avLst/>
            </a:prstGeom>
            <a:solidFill>
              <a:schemeClr val="bg1"/>
            </a:solidFill>
            <a:ln>
              <a:solidFill>
                <a:srgbClr val="D06B00"/>
              </a:solidFill>
            </a:ln>
          </p:spPr>
          <p:txBody>
            <a:bodyPr wrap="square" rtlCol="0">
              <a:spAutoFit/>
            </a:bodyPr>
            <a:lstStyle/>
            <a:p>
              <a:pPr algn="ctr"/>
              <a:r>
                <a:rPr lang="en-US" sz="1200" dirty="0">
                  <a:solidFill>
                    <a:schemeClr val="tx1"/>
                  </a:solidFill>
                  <a:latin typeface="+mn-lt"/>
                </a:rPr>
                <a:t>HCP</a:t>
              </a:r>
            </a:p>
          </p:txBody>
        </p:sp>
        <p:sp>
          <p:nvSpPr>
            <p:cNvPr id="144" name="TextBox 93">
              <a:extLst>
                <a:ext uri="{FF2B5EF4-FFF2-40B4-BE49-F238E27FC236}">
                  <a16:creationId xmlns:a16="http://schemas.microsoft.com/office/drawing/2014/main" id="{6DF7ECBB-89D9-4A39-BAE5-85DB4ECB0D07}"/>
                </a:ext>
              </a:extLst>
            </p:cNvPr>
            <p:cNvSpPr txBox="1"/>
            <p:nvPr/>
          </p:nvSpPr>
          <p:spPr>
            <a:xfrm>
              <a:off x="6229615" y="1777369"/>
              <a:ext cx="1375748" cy="410864"/>
            </a:xfrm>
            <a:prstGeom prst="rect">
              <a:avLst/>
            </a:prstGeom>
            <a:noFill/>
          </p:spPr>
          <p:txBody>
            <a:bodyPr wrap="none" rtlCol="0">
              <a:spAutoFit/>
            </a:bodyPr>
            <a:lstStyle/>
            <a:p>
              <a:pPr algn="ctr"/>
              <a:r>
                <a:rPr lang="en-US" sz="1200" dirty="0">
                  <a:solidFill>
                    <a:schemeClr val="tx1"/>
                  </a:solidFill>
                  <a:latin typeface="+mn-lt"/>
                </a:rPr>
                <a:t>Reference &amp; store</a:t>
              </a:r>
            </a:p>
            <a:p>
              <a:pPr algn="ctr"/>
              <a:r>
                <a:rPr lang="en-US" sz="1200" dirty="0">
                  <a:solidFill>
                    <a:schemeClr val="tx1"/>
                  </a:solidFill>
                  <a:latin typeface="+mn-lt"/>
                </a:rPr>
                <a:t> data</a:t>
              </a:r>
            </a:p>
          </p:txBody>
        </p:sp>
        <p:sp>
          <p:nvSpPr>
            <p:cNvPr id="145" name="TextBox 94">
              <a:extLst>
                <a:ext uri="{FF2B5EF4-FFF2-40B4-BE49-F238E27FC236}">
                  <a16:creationId xmlns:a16="http://schemas.microsoft.com/office/drawing/2014/main" id="{039E65C8-3E03-4CBA-A1E9-F1A05C399BCC}"/>
                </a:ext>
              </a:extLst>
            </p:cNvPr>
            <p:cNvSpPr txBox="1"/>
            <p:nvPr/>
          </p:nvSpPr>
          <p:spPr>
            <a:xfrm>
              <a:off x="6229615" y="4060901"/>
              <a:ext cx="1375748" cy="410864"/>
            </a:xfrm>
            <a:prstGeom prst="rect">
              <a:avLst/>
            </a:prstGeom>
            <a:noFill/>
          </p:spPr>
          <p:txBody>
            <a:bodyPr wrap="none" rtlCol="0">
              <a:spAutoFit/>
            </a:bodyPr>
            <a:lstStyle/>
            <a:p>
              <a:pPr algn="ctr"/>
              <a:r>
                <a:rPr lang="en-US" sz="1200" dirty="0">
                  <a:solidFill>
                    <a:schemeClr val="tx1"/>
                  </a:solidFill>
                  <a:latin typeface="+mn-lt"/>
                </a:rPr>
                <a:t>Reference &amp; store</a:t>
              </a:r>
            </a:p>
            <a:p>
              <a:pPr algn="ctr"/>
              <a:r>
                <a:rPr lang="en-US" sz="1200" dirty="0">
                  <a:solidFill>
                    <a:schemeClr val="tx1"/>
                  </a:solidFill>
                  <a:latin typeface="+mn-lt"/>
                </a:rPr>
                <a:t> data</a:t>
              </a:r>
            </a:p>
          </p:txBody>
        </p:sp>
        <p:sp>
          <p:nvSpPr>
            <p:cNvPr id="146" name="TextBox 95">
              <a:extLst>
                <a:ext uri="{FF2B5EF4-FFF2-40B4-BE49-F238E27FC236}">
                  <a16:creationId xmlns:a16="http://schemas.microsoft.com/office/drawing/2014/main" id="{B0944DCF-78C2-4358-A32B-40762E23BACF}"/>
                </a:ext>
              </a:extLst>
            </p:cNvPr>
            <p:cNvSpPr txBox="1"/>
            <p:nvPr/>
          </p:nvSpPr>
          <p:spPr>
            <a:xfrm>
              <a:off x="4090587" y="3096894"/>
              <a:ext cx="595764" cy="229994"/>
            </a:xfrm>
            <a:prstGeom prst="rect">
              <a:avLst/>
            </a:prstGeom>
            <a:noFill/>
          </p:spPr>
          <p:txBody>
            <a:bodyPr wrap="none" rtlCol="0">
              <a:spAutoFit/>
            </a:bodyPr>
            <a:lstStyle/>
            <a:p>
              <a:pPr algn="ctr"/>
              <a:r>
                <a:rPr lang="en-US" sz="1050" dirty="0">
                  <a:solidFill>
                    <a:schemeClr val="tx1"/>
                  </a:solidFill>
                  <a:latin typeface="+mn-lt"/>
                </a:rPr>
                <a:t>failover</a:t>
              </a:r>
            </a:p>
          </p:txBody>
        </p:sp>
        <p:sp>
          <p:nvSpPr>
            <p:cNvPr id="147" name="TextBox 96">
              <a:extLst>
                <a:ext uri="{FF2B5EF4-FFF2-40B4-BE49-F238E27FC236}">
                  <a16:creationId xmlns:a16="http://schemas.microsoft.com/office/drawing/2014/main" id="{62DF1FAF-8006-4D2F-94FA-7B94BFCB4BDC}"/>
                </a:ext>
              </a:extLst>
            </p:cNvPr>
            <p:cNvSpPr txBox="1"/>
            <p:nvPr/>
          </p:nvSpPr>
          <p:spPr>
            <a:xfrm>
              <a:off x="5561533" y="3096894"/>
              <a:ext cx="595764" cy="229994"/>
            </a:xfrm>
            <a:prstGeom prst="rect">
              <a:avLst/>
            </a:prstGeom>
            <a:noFill/>
          </p:spPr>
          <p:txBody>
            <a:bodyPr wrap="none" rtlCol="0">
              <a:spAutoFit/>
            </a:bodyPr>
            <a:lstStyle/>
            <a:p>
              <a:pPr algn="ctr"/>
              <a:r>
                <a:rPr lang="en-US" sz="1050" dirty="0">
                  <a:solidFill>
                    <a:schemeClr val="tx1"/>
                  </a:solidFill>
                  <a:latin typeface="+mn-lt"/>
                </a:rPr>
                <a:t>failover</a:t>
              </a:r>
            </a:p>
          </p:txBody>
        </p:sp>
      </p:grpSp>
      <p:sp>
        <p:nvSpPr>
          <p:cNvPr id="97" name="動作設定ボタン: 戻る/前へ 96">
            <a:hlinkClick r:id="rId5" action="ppaction://hlinksldjump" highlightClick="1"/>
            <a:extLst>
              <a:ext uri="{FF2B5EF4-FFF2-40B4-BE49-F238E27FC236}">
                <a16:creationId xmlns:a16="http://schemas.microsoft.com/office/drawing/2014/main" id="{FAC72DD7-B699-4AB1-A6E4-F26C31695264}"/>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Tree>
    <p:extLst>
      <p:ext uri="{BB962C8B-B14F-4D97-AF65-F5344CB8AC3E}">
        <p14:creationId xmlns:p14="http://schemas.microsoft.com/office/powerpoint/2010/main" val="199407723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2603598" cy="369332"/>
          </a:xfrm>
        </p:spPr>
        <p:txBody>
          <a:bodyPr wrap="none"/>
          <a:lstStyle/>
          <a:p>
            <a:r>
              <a:rPr lang="en-US" altLang="ja-JP" dirty="0"/>
              <a:t>6-3</a:t>
            </a:r>
            <a:r>
              <a:rPr lang="en-US" altLang="ja-JP" b="1" dirty="0">
                <a:solidFill>
                  <a:schemeClr val="tx1"/>
                </a:solidFill>
                <a:latin typeface="+mj-lt"/>
                <a:ea typeface="ＭＳ Ｐゴシック" pitchFamily="50" charset="-128"/>
                <a:cs typeface="Arial" charset="0"/>
              </a:rPr>
              <a:t>. Typical Q&amp;A (5)</a:t>
            </a:r>
            <a:endParaRPr kumimoji="1" lang="ja-JP" altLang="en-US" b="1" dirty="0">
              <a:solidFill>
                <a:schemeClr val="tx1"/>
              </a:solidFill>
              <a:latin typeface="+mj-lt"/>
            </a:endParaRPr>
          </a:p>
        </p:txBody>
      </p:sp>
      <p:sp>
        <p:nvSpPr>
          <p:cNvPr id="2" name="コンテンツ プレースホルダー 1">
            <a:extLst>
              <a:ext uri="{FF2B5EF4-FFF2-40B4-BE49-F238E27FC236}">
                <a16:creationId xmlns:a16="http://schemas.microsoft.com/office/drawing/2014/main" id="{B803DBA3-D443-4B96-93F8-25F7DE2D54EF}"/>
              </a:ext>
            </a:extLst>
          </p:cNvPr>
          <p:cNvSpPr>
            <a:spLocks noGrp="1"/>
          </p:cNvSpPr>
          <p:nvPr>
            <p:ph sz="quarter" idx="10"/>
          </p:nvPr>
        </p:nvSpPr>
        <p:spPr>
          <a:xfrm>
            <a:off x="329859" y="744545"/>
            <a:ext cx="8499348" cy="4067297"/>
          </a:xfrm>
        </p:spPr>
        <p:txBody>
          <a:bodyPr/>
          <a:lstStyle/>
          <a:p>
            <a:r>
              <a:rPr lang="en-US" altLang="ja-JP" sz="2000" dirty="0"/>
              <a:t>What should I do when I changed IP address of a node?</a:t>
            </a:r>
          </a:p>
          <a:p>
            <a:pPr lvl="1"/>
            <a:r>
              <a:rPr lang="en-US" altLang="ja-JP" sz="1800" dirty="0"/>
              <a:t>Unfortunately you need to configure the scripts from scratch.</a:t>
            </a:r>
          </a:p>
          <a:p>
            <a:pPr lvl="1"/>
            <a:r>
              <a:rPr lang="en-US" altLang="ja-JP" sz="1800" dirty="0"/>
              <a:t>Please execute the following procedure on *each* node.</a:t>
            </a:r>
          </a:p>
          <a:p>
            <a:pPr marL="1257300" lvl="2" indent="-342900">
              <a:buFont typeface="+mj-lt"/>
              <a:buAutoNum type="arabicPeriod"/>
            </a:pPr>
            <a:r>
              <a:rPr lang="en-US" altLang="ja-JP" sz="1600" dirty="0" err="1">
                <a:latin typeface="Consolas" panose="020B0609020204030204" pitchFamily="49" charset="0"/>
                <a:cs typeface="Consolas" panose="020B0609020204030204" pitchFamily="49" charset="0"/>
              </a:rPr>
              <a:t>sudo</a:t>
            </a:r>
            <a:r>
              <a:rPr lang="en-US" altLang="ja-JP" sz="1600" dirty="0">
                <a:latin typeface="Consolas" panose="020B0609020204030204" pitchFamily="49" charset="0"/>
                <a:cs typeface="Consolas" panose="020B0609020204030204" pitchFamily="49" charset="0"/>
              </a:rPr>
              <a:t> </a:t>
            </a:r>
            <a:r>
              <a:rPr lang="en-US" altLang="ja-JP" sz="1600" dirty="0" err="1">
                <a:latin typeface="Consolas" panose="020B0609020204030204" pitchFamily="49" charset="0"/>
                <a:cs typeface="Consolas" panose="020B0609020204030204" pitchFamily="49" charset="0"/>
              </a:rPr>
              <a:t>maintexec</a:t>
            </a:r>
            <a:r>
              <a:rPr lang="en-US" altLang="ja-JP" sz="1600" dirty="0">
                <a:latin typeface="Consolas" panose="020B0609020204030204" pitchFamily="49" charset="0"/>
                <a:cs typeface="Consolas" panose="020B0609020204030204" pitchFamily="49" charset="0"/>
              </a:rPr>
              <a:t> </a:t>
            </a:r>
            <a:r>
              <a:rPr lang="en-US" altLang="ja-JP" sz="1600" dirty="0" err="1">
                <a:latin typeface="Consolas" panose="020B0609020204030204" pitchFamily="49" charset="0"/>
                <a:cs typeface="Consolas" panose="020B0609020204030204" pitchFamily="49" charset="0"/>
              </a:rPr>
              <a:t>foscripts</a:t>
            </a:r>
            <a:r>
              <a:rPr lang="en-US" altLang="ja-JP" sz="1600" dirty="0">
                <a:latin typeface="Consolas" panose="020B0609020204030204" pitchFamily="49" charset="0"/>
                <a:cs typeface="Consolas" panose="020B0609020204030204" pitchFamily="49" charset="0"/>
              </a:rPr>
              <a:t>/</a:t>
            </a:r>
            <a:r>
              <a:rPr lang="en-US" altLang="ja-JP" sz="1600" dirty="0" err="1">
                <a:latin typeface="Consolas" panose="020B0609020204030204" pitchFamily="49" charset="0"/>
                <a:cs typeface="Consolas" panose="020B0609020204030204" pitchFamily="49" charset="0"/>
              </a:rPr>
              <a:t>clean_settings</a:t>
            </a:r>
            <a:endParaRPr lang="en-US" altLang="ja-JP" sz="1600" dirty="0">
              <a:latin typeface="Consolas" panose="020B0609020204030204" pitchFamily="49" charset="0"/>
              <a:cs typeface="Consolas" panose="020B0609020204030204" pitchFamily="49" charset="0"/>
            </a:endParaRPr>
          </a:p>
          <a:p>
            <a:pPr marL="1257300" lvl="2" indent="-342900">
              <a:buFont typeface="+mj-lt"/>
              <a:buAutoNum type="arabicPeriod"/>
            </a:pPr>
            <a:r>
              <a:rPr lang="en-US" altLang="ja-JP" sz="1600" dirty="0"/>
              <a:t>Please do Setup from 5-1. 2. (</a:t>
            </a:r>
            <a:r>
              <a:rPr lang="en-US" altLang="ja-JP" sz="1600" dirty="0" err="1"/>
              <a:t>setup_pair</a:t>
            </a:r>
            <a:r>
              <a:rPr lang="en-US" altLang="ja-JP" sz="1600" dirty="0"/>
              <a:t>)</a:t>
            </a:r>
          </a:p>
        </p:txBody>
      </p:sp>
      <p:sp>
        <p:nvSpPr>
          <p:cNvPr id="62" name="コンテンツ プレースホルダー 1">
            <a:extLst>
              <a:ext uri="{FF2B5EF4-FFF2-40B4-BE49-F238E27FC236}">
                <a16:creationId xmlns:a16="http://schemas.microsoft.com/office/drawing/2014/main" id="{B803DBA3-D443-4B96-93F8-25F7DE2D54EF}"/>
              </a:ext>
            </a:extLst>
          </p:cNvPr>
          <p:cNvSpPr txBox="1">
            <a:spLocks/>
          </p:cNvSpPr>
          <p:nvPr/>
        </p:nvSpPr>
        <p:spPr>
          <a:xfrm>
            <a:off x="292384" y="2933110"/>
            <a:ext cx="8536823" cy="2118575"/>
          </a:xfrm>
          <a:prstGeom prst="rect">
            <a:avLst/>
          </a:prstGeom>
        </p:spPr>
        <p:txBody>
          <a:bodyPr/>
          <a:lstStyle>
            <a:lvl1pPr marL="342900" indent="-342900" algn="l" rtl="0" fontAlgn="base">
              <a:spcBef>
                <a:spcPct val="20000"/>
              </a:spcBef>
              <a:spcAft>
                <a:spcPct val="0"/>
              </a:spcAft>
              <a:buChar char="•"/>
              <a:defRPr kumimoji="1" sz="2400">
                <a:solidFill>
                  <a:schemeClr val="tx1"/>
                </a:solidFill>
                <a:latin typeface="+mn-lt"/>
                <a:ea typeface="+mn-ea"/>
                <a:cs typeface="+mn-cs"/>
              </a:defRPr>
            </a:lvl1pPr>
            <a:lvl2pPr marL="742950" indent="-285750" algn="l" rtl="0" fontAlgn="base">
              <a:spcBef>
                <a:spcPct val="20000"/>
              </a:spcBef>
              <a:spcAft>
                <a:spcPct val="0"/>
              </a:spcAft>
              <a:buChar char="–"/>
              <a:defRPr kumimoji="1" sz="2200">
                <a:solidFill>
                  <a:schemeClr val="tx1"/>
                </a:solidFill>
                <a:latin typeface="+mn-lt"/>
                <a:ea typeface="+mn-ea"/>
              </a:defRPr>
            </a:lvl2pPr>
            <a:lvl3pPr marL="1143000" indent="-228600" algn="l" rtl="0" fontAlgn="base">
              <a:spcBef>
                <a:spcPct val="20000"/>
              </a:spcBef>
              <a:spcAft>
                <a:spcPct val="0"/>
              </a:spcAft>
              <a:buChar char="•"/>
              <a:defRPr kumimoji="1" sz="2000">
                <a:solidFill>
                  <a:schemeClr val="tx1"/>
                </a:solidFill>
                <a:latin typeface="+mn-lt"/>
                <a:ea typeface="+mn-ea"/>
              </a:defRPr>
            </a:lvl3pPr>
            <a:lvl4pPr marL="1600200" indent="-228600" algn="l" rtl="0" fontAlgn="base">
              <a:spcBef>
                <a:spcPct val="20000"/>
              </a:spcBef>
              <a:spcAft>
                <a:spcPct val="0"/>
              </a:spcAft>
              <a:buChar char="–"/>
              <a:defRPr kumimoji="1" sz="1800">
                <a:solidFill>
                  <a:schemeClr val="tx1"/>
                </a:solidFill>
                <a:latin typeface="+mn-lt"/>
                <a:ea typeface="+mn-ea"/>
              </a:defRPr>
            </a:lvl4pPr>
            <a:lvl5pPr marL="2057400" indent="-228600" algn="l" rtl="0" fontAlgn="base">
              <a:spcBef>
                <a:spcPct val="20000"/>
              </a:spcBef>
              <a:spcAft>
                <a:spcPct val="0"/>
              </a:spcAft>
              <a:buChar char="»"/>
              <a:defRPr kumimoji="1" sz="18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800100" lvl="2" indent="0">
              <a:lnSpc>
                <a:spcPct val="100000"/>
              </a:lnSpc>
              <a:buFontTx/>
              <a:buNone/>
            </a:pPr>
            <a:endParaRPr lang="en-US" altLang="ja-JP" sz="1600" kern="0" dirty="0"/>
          </a:p>
          <a:p>
            <a:pPr marL="857250" lvl="1" indent="-457200">
              <a:lnSpc>
                <a:spcPct val="100000"/>
              </a:lnSpc>
              <a:buFont typeface="+mj-lt"/>
              <a:buAutoNum type="arabicPeriod"/>
            </a:pPr>
            <a:endParaRPr lang="en-US" altLang="ja-JP" sz="1800" kern="0" dirty="0"/>
          </a:p>
        </p:txBody>
      </p:sp>
      <p:sp>
        <p:nvSpPr>
          <p:cNvPr id="5" name="動作設定ボタン: 戻る/前へ 4">
            <a:hlinkClick r:id="rId3" action="ppaction://hlinksldjump" highlightClick="1"/>
            <a:extLst>
              <a:ext uri="{FF2B5EF4-FFF2-40B4-BE49-F238E27FC236}">
                <a16:creationId xmlns:a16="http://schemas.microsoft.com/office/drawing/2014/main" id="{FE130739-0382-4B03-A0BD-BCE5D3246952}"/>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Tree>
    <p:extLst>
      <p:ext uri="{BB962C8B-B14F-4D97-AF65-F5344CB8AC3E}">
        <p14:creationId xmlns:p14="http://schemas.microsoft.com/office/powerpoint/2010/main" val="429354045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34"/>
          <p:cNvSpPr txBox="1">
            <a:spLocks noChangeArrowheads="1"/>
          </p:cNvSpPr>
          <p:nvPr/>
        </p:nvSpPr>
        <p:spPr bwMode="gray">
          <a:xfrm>
            <a:off x="561965" y="3654677"/>
            <a:ext cx="1980029" cy="341632"/>
          </a:xfrm>
          <a:prstGeom prst="rect">
            <a:avLst/>
          </a:prstGeom>
          <a:noFill/>
          <a:ln w="9525">
            <a:noFill/>
            <a:miter lim="800000"/>
            <a:headEnd/>
            <a:tailEnd/>
          </a:ln>
        </p:spPr>
        <p:txBody>
          <a:bodyPr wrap="none">
            <a:spAutoFit/>
          </a:bodyPr>
          <a:lstStyle/>
          <a:p>
            <a:pPr algn="l"/>
            <a:r>
              <a:rPr lang="en-US" altLang="ja-JP" sz="1800" b="1" dirty="0">
                <a:solidFill>
                  <a:schemeClr val="tx1"/>
                </a:solidFill>
                <a:latin typeface="+mn-lt"/>
              </a:rPr>
              <a:t>HDI Engineering</a:t>
            </a:r>
          </a:p>
        </p:txBody>
      </p:sp>
      <p:sp>
        <p:nvSpPr>
          <p:cNvPr id="10" name="Text Box 33"/>
          <p:cNvSpPr txBox="1">
            <a:spLocks noChangeArrowheads="1"/>
          </p:cNvSpPr>
          <p:nvPr/>
        </p:nvSpPr>
        <p:spPr bwMode="gray">
          <a:xfrm>
            <a:off x="561965" y="3343019"/>
            <a:ext cx="1268296" cy="286232"/>
          </a:xfrm>
          <a:prstGeom prst="rect">
            <a:avLst/>
          </a:prstGeom>
          <a:noFill/>
          <a:ln w="9525">
            <a:noFill/>
            <a:miter lim="800000"/>
            <a:headEnd/>
            <a:tailEnd/>
          </a:ln>
        </p:spPr>
        <p:txBody>
          <a:bodyPr wrap="none">
            <a:spAutoFit/>
          </a:bodyPr>
          <a:lstStyle/>
          <a:p>
            <a:pPr algn="l"/>
            <a:r>
              <a:rPr lang="en-US" altLang="ja-JP" sz="1400" dirty="0">
                <a:solidFill>
                  <a:schemeClr val="tx1"/>
                </a:solidFill>
                <a:latin typeface="+mn-lt"/>
                <a:cs typeface="Arial" charset="0"/>
              </a:rPr>
              <a:t>October 2018</a:t>
            </a:r>
          </a:p>
        </p:txBody>
      </p:sp>
      <p:sp>
        <p:nvSpPr>
          <p:cNvPr id="12" name="Text Box 58"/>
          <p:cNvSpPr txBox="1">
            <a:spLocks noChangeArrowheads="1"/>
          </p:cNvSpPr>
          <p:nvPr/>
        </p:nvSpPr>
        <p:spPr bwMode="gray">
          <a:xfrm>
            <a:off x="561965" y="4241195"/>
            <a:ext cx="1080745" cy="286232"/>
          </a:xfrm>
          <a:prstGeom prst="rect">
            <a:avLst/>
          </a:prstGeom>
          <a:noFill/>
          <a:ln w="9525">
            <a:noFill/>
            <a:miter lim="800000"/>
            <a:headEnd/>
            <a:tailEnd/>
          </a:ln>
        </p:spPr>
        <p:txBody>
          <a:bodyPr wrap="none">
            <a:spAutoFit/>
          </a:bodyPr>
          <a:lstStyle/>
          <a:p>
            <a:pPr algn="l"/>
            <a:r>
              <a:rPr lang="en-US" altLang="ja-JP" sz="1400" dirty="0">
                <a:solidFill>
                  <a:schemeClr val="tx1"/>
                </a:solidFill>
                <a:latin typeface="+mn-lt"/>
              </a:rPr>
              <a:t>Hitachi, Ltd</a:t>
            </a:r>
          </a:p>
        </p:txBody>
      </p:sp>
      <p:sp>
        <p:nvSpPr>
          <p:cNvPr id="13" name="Text Box 61"/>
          <p:cNvSpPr txBox="1">
            <a:spLocks noChangeArrowheads="1"/>
          </p:cNvSpPr>
          <p:nvPr/>
        </p:nvSpPr>
        <p:spPr bwMode="gray">
          <a:xfrm>
            <a:off x="561965" y="3992920"/>
            <a:ext cx="3584571" cy="286232"/>
          </a:xfrm>
          <a:prstGeom prst="rect">
            <a:avLst/>
          </a:prstGeom>
          <a:noFill/>
          <a:ln w="9525">
            <a:noFill/>
            <a:miter lim="800000"/>
            <a:headEnd/>
            <a:tailEnd/>
          </a:ln>
        </p:spPr>
        <p:txBody>
          <a:bodyPr wrap="none">
            <a:spAutoFit/>
          </a:bodyPr>
          <a:lstStyle/>
          <a:p>
            <a:pPr algn="l"/>
            <a:r>
              <a:rPr lang="en-US" altLang="ja-JP" sz="1400" dirty="0">
                <a:solidFill>
                  <a:schemeClr val="tx1"/>
                </a:solidFill>
                <a:latin typeface="+mn-lt"/>
              </a:rPr>
              <a:t>IT Platform Products Management Division</a:t>
            </a:r>
          </a:p>
        </p:txBody>
      </p:sp>
      <p:sp>
        <p:nvSpPr>
          <p:cNvPr id="10275" name="Text Box 35"/>
          <p:cNvSpPr txBox="1">
            <a:spLocks noChangeArrowheads="1"/>
          </p:cNvSpPr>
          <p:nvPr/>
        </p:nvSpPr>
        <p:spPr bwMode="gray">
          <a:xfrm>
            <a:off x="561976" y="1578702"/>
            <a:ext cx="835485" cy="461665"/>
          </a:xfrm>
          <a:prstGeom prst="rect">
            <a:avLst/>
          </a:prstGeom>
          <a:noFill/>
          <a:ln w="9525">
            <a:noFill/>
            <a:miter lim="800000"/>
            <a:headEnd/>
            <a:tailEnd/>
          </a:ln>
          <a:effectLst/>
        </p:spPr>
        <p:txBody>
          <a:bodyPr wrap="none">
            <a:spAutoFit/>
          </a:bodyPr>
          <a:lstStyle/>
          <a:p>
            <a:pPr>
              <a:lnSpc>
                <a:spcPct val="100000"/>
              </a:lnSpc>
            </a:pPr>
            <a:r>
              <a:rPr lang="en-US" altLang="ja-JP" sz="2400" b="1" dirty="0">
                <a:solidFill>
                  <a:schemeClr val="tx1"/>
                </a:solidFill>
                <a:latin typeface="+mn-lt"/>
                <a:ea typeface="Arial Unicode MS" pitchFamily="50" charset="-128"/>
                <a:cs typeface="Arial Unicode MS" pitchFamily="50" charset="-128"/>
              </a:rPr>
              <a:t>END</a:t>
            </a:r>
          </a:p>
        </p:txBody>
      </p:sp>
      <p:sp>
        <p:nvSpPr>
          <p:cNvPr id="9" name="Text Box 31"/>
          <p:cNvSpPr txBox="1">
            <a:spLocks noChangeArrowheads="1"/>
          </p:cNvSpPr>
          <p:nvPr/>
        </p:nvSpPr>
        <p:spPr bwMode="gray">
          <a:xfrm>
            <a:off x="548328" y="2373431"/>
            <a:ext cx="2890535" cy="341632"/>
          </a:xfrm>
          <a:prstGeom prst="rect">
            <a:avLst/>
          </a:prstGeom>
          <a:noFill/>
          <a:ln w="9525">
            <a:noFill/>
            <a:miter lim="800000"/>
            <a:headEnd/>
            <a:tailEnd/>
          </a:ln>
          <a:effectLst/>
        </p:spPr>
        <p:txBody>
          <a:bodyPr wrap="none">
            <a:spAutoFit/>
          </a:bodyPr>
          <a:lstStyle/>
          <a:p>
            <a:pPr algn="l">
              <a:defRPr/>
            </a:pPr>
            <a:r>
              <a:rPr lang="en-US" altLang="ja-JP" sz="1800" b="1" dirty="0">
                <a:solidFill>
                  <a:schemeClr val="tx1"/>
                </a:solidFill>
                <a:latin typeface="+mj-lt"/>
                <a:ea typeface="+mn-ea"/>
                <a:cs typeface="Arial" pitchFamily="34" charset="0"/>
              </a:rPr>
              <a:t>HDI Failover Scripts v3.0</a:t>
            </a:r>
            <a:endParaRPr lang="ja-JP" altLang="en-US" sz="1800" b="1" dirty="0">
              <a:solidFill>
                <a:schemeClr val="tx1"/>
              </a:solidFill>
              <a:latin typeface="+mj-lt"/>
              <a:ea typeface="+mn-ea"/>
              <a:cs typeface="Arial" pitchFamily="34" charset="0"/>
            </a:endParaRPr>
          </a:p>
        </p:txBody>
      </p:sp>
      <p:sp>
        <p:nvSpPr>
          <p:cNvPr id="14" name="スライド番号プレースホルダ 13"/>
          <p:cNvSpPr>
            <a:spLocks noGrp="1"/>
          </p:cNvSpPr>
          <p:nvPr>
            <p:ph type="sldNum" sz="quarter" idx="10"/>
          </p:nvPr>
        </p:nvSpPr>
        <p:spPr/>
        <p:txBody>
          <a:bodyPr/>
          <a:lstStyle/>
          <a:p>
            <a:pPr>
              <a:defRPr/>
            </a:pPr>
            <a:fld id="{790173A9-6621-4FFE-BC07-AC198BDD4C9A}" type="slidenum">
              <a:rPr lang="en-US" altLang="ja-JP" smtClean="0"/>
              <a:pPr>
                <a:defRPr/>
              </a:pPr>
              <a:t>140</a:t>
            </a:fld>
            <a:endParaRPr lang="en-US" altLang="ja-JP"/>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randomBa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4153701" cy="369332"/>
          </a:xfrm>
        </p:spPr>
        <p:txBody>
          <a:bodyPr wrap="none"/>
          <a:lstStyle/>
          <a:p>
            <a:r>
              <a:rPr lang="en-US" altLang="ja-JP" dirty="0"/>
              <a:t>2-3</a:t>
            </a:r>
            <a:r>
              <a:rPr lang="en-US" altLang="ja-JP" b="1" dirty="0">
                <a:solidFill>
                  <a:schemeClr val="tx1"/>
                </a:solidFill>
                <a:latin typeface="+mj-lt"/>
                <a:ea typeface="ＭＳ Ｐゴシック" pitchFamily="50" charset="-128"/>
                <a:cs typeface="Arial" charset="0"/>
              </a:rPr>
              <a:t>. How it works 1 (Preparation)</a:t>
            </a:r>
            <a:endParaRPr kumimoji="1" lang="ja-JP" altLang="en-US" b="1" dirty="0">
              <a:solidFill>
                <a:schemeClr val="tx1"/>
              </a:solidFill>
              <a:latin typeface="+mj-lt"/>
            </a:endParaRPr>
          </a:p>
        </p:txBody>
      </p:sp>
      <p:sp>
        <p:nvSpPr>
          <p:cNvPr id="2" name="コンテンツ プレースホルダー 1">
            <a:extLst>
              <a:ext uri="{FF2B5EF4-FFF2-40B4-BE49-F238E27FC236}">
                <a16:creationId xmlns:a16="http://schemas.microsoft.com/office/drawing/2014/main" id="{B803DBA3-D443-4B96-93F8-25F7DE2D54EF}"/>
              </a:ext>
            </a:extLst>
          </p:cNvPr>
          <p:cNvSpPr>
            <a:spLocks noGrp="1"/>
          </p:cNvSpPr>
          <p:nvPr>
            <p:ph sz="quarter" idx="10"/>
          </p:nvPr>
        </p:nvSpPr>
        <p:spPr>
          <a:xfrm>
            <a:off x="329860" y="744546"/>
            <a:ext cx="3173333" cy="3877056"/>
          </a:xfrm>
        </p:spPr>
        <p:txBody>
          <a:bodyPr/>
          <a:lstStyle/>
          <a:p>
            <a:r>
              <a:rPr lang="de-DE" altLang="ja-JP" sz="2000" dirty="0"/>
              <a:t>Install and setup the scripts on HDIs</a:t>
            </a:r>
          </a:p>
          <a:p>
            <a:endParaRPr lang="en-US" altLang="ja-JP" dirty="0"/>
          </a:p>
        </p:txBody>
      </p:sp>
      <p:grpSp>
        <p:nvGrpSpPr>
          <p:cNvPr id="98" name="Group 99">
            <a:extLst>
              <a:ext uri="{FF2B5EF4-FFF2-40B4-BE49-F238E27FC236}">
                <a16:creationId xmlns:a16="http://schemas.microsoft.com/office/drawing/2014/main" id="{53F76E54-C698-4E6F-BB8B-6FFE5FF1E875}"/>
              </a:ext>
            </a:extLst>
          </p:cNvPr>
          <p:cNvGrpSpPr/>
          <p:nvPr/>
        </p:nvGrpSpPr>
        <p:grpSpPr>
          <a:xfrm>
            <a:off x="2950327" y="1127916"/>
            <a:ext cx="6034441" cy="3159870"/>
            <a:chOff x="379413" y="1706562"/>
            <a:chExt cx="8388350" cy="4054476"/>
          </a:xfrm>
          <a:pattFill prst="wdUpDiag">
            <a:fgClr>
              <a:schemeClr val="bg1">
                <a:lumMod val="95000"/>
              </a:schemeClr>
            </a:fgClr>
            <a:bgClr>
              <a:schemeClr val="bg1">
                <a:lumMod val="85000"/>
              </a:schemeClr>
            </a:bgClr>
          </a:pattFill>
          <a:effectLst>
            <a:outerShdw blurRad="177800" algn="ctr" rotWithShape="0">
              <a:schemeClr val="bg1"/>
            </a:outerShdw>
          </a:effectLst>
        </p:grpSpPr>
        <p:sp>
          <p:nvSpPr>
            <p:cNvPr id="121" name="Freeform 6">
              <a:extLst>
                <a:ext uri="{FF2B5EF4-FFF2-40B4-BE49-F238E27FC236}">
                  <a16:creationId xmlns:a16="http://schemas.microsoft.com/office/drawing/2014/main" id="{9A3BF9EF-4368-418A-8DAD-99B0F83F30EF}"/>
                </a:ext>
              </a:extLst>
            </p:cNvPr>
            <p:cNvSpPr>
              <a:spLocks/>
            </p:cNvSpPr>
            <p:nvPr/>
          </p:nvSpPr>
          <p:spPr bwMode="auto">
            <a:xfrm>
              <a:off x="379413" y="2744788"/>
              <a:ext cx="88900" cy="28575"/>
            </a:xfrm>
            <a:custGeom>
              <a:avLst/>
              <a:gdLst>
                <a:gd name="T0" fmla="*/ 99 w 158"/>
                <a:gd name="T1" fmla="*/ 4 h 50"/>
                <a:gd name="T2" fmla="*/ 7 w 158"/>
                <a:gd name="T3" fmla="*/ 21 h 50"/>
                <a:gd name="T4" fmla="*/ 74 w 158"/>
                <a:gd name="T5" fmla="*/ 50 h 50"/>
                <a:gd name="T6" fmla="*/ 148 w 158"/>
                <a:gd name="T7" fmla="*/ 25 h 50"/>
                <a:gd name="T8" fmla="*/ 99 w 158"/>
                <a:gd name="T9" fmla="*/ 4 h 50"/>
              </a:gdLst>
              <a:ahLst/>
              <a:cxnLst>
                <a:cxn ang="0">
                  <a:pos x="T0" y="T1"/>
                </a:cxn>
                <a:cxn ang="0">
                  <a:pos x="T2" y="T3"/>
                </a:cxn>
                <a:cxn ang="0">
                  <a:pos x="T4" y="T5"/>
                </a:cxn>
                <a:cxn ang="0">
                  <a:pos x="T6" y="T7"/>
                </a:cxn>
                <a:cxn ang="0">
                  <a:pos x="T8" y="T9"/>
                </a:cxn>
              </a:cxnLst>
              <a:rect l="0" t="0" r="r" b="b"/>
              <a:pathLst>
                <a:path w="158" h="50">
                  <a:moveTo>
                    <a:pt x="99" y="4"/>
                  </a:moveTo>
                  <a:cubicBezTo>
                    <a:pt x="56" y="0"/>
                    <a:pt x="14" y="4"/>
                    <a:pt x="7" y="21"/>
                  </a:cubicBezTo>
                  <a:cubicBezTo>
                    <a:pt x="0" y="37"/>
                    <a:pt x="46" y="50"/>
                    <a:pt x="74" y="50"/>
                  </a:cubicBezTo>
                  <a:cubicBezTo>
                    <a:pt x="102" y="50"/>
                    <a:pt x="158" y="29"/>
                    <a:pt x="148" y="25"/>
                  </a:cubicBezTo>
                  <a:cubicBezTo>
                    <a:pt x="137" y="21"/>
                    <a:pt x="99" y="4"/>
                    <a:pt x="99" y="4"/>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13" name="Freeform 101">
              <a:extLst>
                <a:ext uri="{FF2B5EF4-FFF2-40B4-BE49-F238E27FC236}">
                  <a16:creationId xmlns:a16="http://schemas.microsoft.com/office/drawing/2014/main" id="{152138B7-B8A7-469D-93A0-15FD82ADA7DC}"/>
                </a:ext>
              </a:extLst>
            </p:cNvPr>
            <p:cNvSpPr>
              <a:spLocks noEditPoints="1"/>
            </p:cNvSpPr>
            <p:nvPr/>
          </p:nvSpPr>
          <p:spPr bwMode="auto">
            <a:xfrm>
              <a:off x="550863" y="2038350"/>
              <a:ext cx="3149600" cy="3722688"/>
            </a:xfrm>
            <a:custGeom>
              <a:avLst/>
              <a:gdLst>
                <a:gd name="T0" fmla="*/ 4939 w 5544"/>
                <a:gd name="T1" fmla="*/ 3942 h 6550"/>
                <a:gd name="T2" fmla="*/ 4921 w 5544"/>
                <a:gd name="T3" fmla="*/ 3763 h 6550"/>
                <a:gd name="T4" fmla="*/ 4532 w 5544"/>
                <a:gd name="T5" fmla="*/ 3424 h 6550"/>
                <a:gd name="T6" fmla="*/ 4304 w 5544"/>
                <a:gd name="T7" fmla="*/ 3287 h 6550"/>
                <a:gd name="T8" fmla="*/ 3999 w 5544"/>
                <a:gd name="T9" fmla="*/ 3284 h 6550"/>
                <a:gd name="T10" fmla="*/ 3511 w 5544"/>
                <a:gd name="T11" fmla="*/ 3287 h 6550"/>
                <a:gd name="T12" fmla="*/ 3324 w 5544"/>
                <a:gd name="T13" fmla="*/ 2930 h 6550"/>
                <a:gd name="T14" fmla="*/ 2927 w 5544"/>
                <a:gd name="T15" fmla="*/ 2738 h 6550"/>
                <a:gd name="T16" fmla="*/ 3048 w 5544"/>
                <a:gd name="T17" fmla="*/ 2381 h 6550"/>
                <a:gd name="T18" fmla="*/ 3645 w 5544"/>
                <a:gd name="T19" fmla="*/ 2464 h 6550"/>
                <a:gd name="T20" fmla="*/ 3847 w 5544"/>
                <a:gd name="T21" fmla="*/ 2063 h 6550"/>
                <a:gd name="T22" fmla="*/ 4071 w 5544"/>
                <a:gd name="T23" fmla="*/ 1777 h 6550"/>
                <a:gd name="T24" fmla="*/ 4480 w 5544"/>
                <a:gd name="T25" fmla="*/ 1558 h 6550"/>
                <a:gd name="T26" fmla="*/ 4140 w 5544"/>
                <a:gd name="T27" fmla="*/ 1454 h 6550"/>
                <a:gd name="T28" fmla="*/ 4447 w 5544"/>
                <a:gd name="T29" fmla="*/ 1341 h 6550"/>
                <a:gd name="T30" fmla="*/ 4777 w 5544"/>
                <a:gd name="T31" fmla="*/ 1466 h 6550"/>
                <a:gd name="T32" fmla="*/ 4530 w 5544"/>
                <a:gd name="T33" fmla="*/ 1091 h 6550"/>
                <a:gd name="T34" fmla="*/ 4097 w 5544"/>
                <a:gd name="T35" fmla="*/ 872 h 6550"/>
                <a:gd name="T36" fmla="*/ 3713 w 5544"/>
                <a:gd name="T37" fmla="*/ 1091 h 6550"/>
                <a:gd name="T38" fmla="*/ 3548 w 5544"/>
                <a:gd name="T39" fmla="*/ 1091 h 6550"/>
                <a:gd name="T40" fmla="*/ 3089 w 5544"/>
                <a:gd name="T41" fmla="*/ 872 h 6550"/>
                <a:gd name="T42" fmla="*/ 3645 w 5544"/>
                <a:gd name="T43" fmla="*/ 680 h 6550"/>
                <a:gd name="T44" fmla="*/ 3586 w 5544"/>
                <a:gd name="T45" fmla="*/ 460 h 6550"/>
                <a:gd name="T46" fmla="*/ 3848 w 5544"/>
                <a:gd name="T47" fmla="*/ 535 h 6550"/>
                <a:gd name="T48" fmla="*/ 3728 w 5544"/>
                <a:gd name="T49" fmla="*/ 614 h 6550"/>
                <a:gd name="T50" fmla="*/ 4312 w 5544"/>
                <a:gd name="T51" fmla="*/ 763 h 6550"/>
                <a:gd name="T52" fmla="*/ 4424 w 5544"/>
                <a:gd name="T53" fmla="*/ 597 h 6550"/>
                <a:gd name="T54" fmla="*/ 3874 w 5544"/>
                <a:gd name="T55" fmla="*/ 268 h 6550"/>
                <a:gd name="T56" fmla="*/ 3418 w 5544"/>
                <a:gd name="T57" fmla="*/ 456 h 6550"/>
                <a:gd name="T58" fmla="*/ 3105 w 5544"/>
                <a:gd name="T59" fmla="*/ 306 h 6550"/>
                <a:gd name="T60" fmla="*/ 2904 w 5544"/>
                <a:gd name="T61" fmla="*/ 495 h 6550"/>
                <a:gd name="T62" fmla="*/ 2657 w 5544"/>
                <a:gd name="T63" fmla="*/ 219 h 6550"/>
                <a:gd name="T64" fmla="*/ 2392 w 5544"/>
                <a:gd name="T65" fmla="*/ 98 h 6550"/>
                <a:gd name="T66" fmla="*/ 2343 w 5544"/>
                <a:gd name="T67" fmla="*/ 194 h 6550"/>
                <a:gd name="T68" fmla="*/ 2098 w 5544"/>
                <a:gd name="T69" fmla="*/ 156 h 6550"/>
                <a:gd name="T70" fmla="*/ 2011 w 5544"/>
                <a:gd name="T71" fmla="*/ 405 h 6550"/>
                <a:gd name="T72" fmla="*/ 1351 w 5544"/>
                <a:gd name="T73" fmla="*/ 389 h 6550"/>
                <a:gd name="T74" fmla="*/ 555 w 5544"/>
                <a:gd name="T75" fmla="*/ 323 h 6550"/>
                <a:gd name="T76" fmla="*/ 271 w 5544"/>
                <a:gd name="T77" fmla="*/ 597 h 6550"/>
                <a:gd name="T78" fmla="*/ 199 w 5544"/>
                <a:gd name="T79" fmla="*/ 895 h 6550"/>
                <a:gd name="T80" fmla="*/ 269 w 5544"/>
                <a:gd name="T81" fmla="*/ 1066 h 6550"/>
                <a:gd name="T82" fmla="*/ 646 w 5544"/>
                <a:gd name="T83" fmla="*/ 1009 h 6550"/>
                <a:gd name="T84" fmla="*/ 869 w 5544"/>
                <a:gd name="T85" fmla="*/ 822 h 6550"/>
                <a:gd name="T86" fmla="*/ 1644 w 5544"/>
                <a:gd name="T87" fmla="*/ 1308 h 6550"/>
                <a:gd name="T88" fmla="*/ 2453 w 5544"/>
                <a:gd name="T89" fmla="*/ 2694 h 6550"/>
                <a:gd name="T90" fmla="*/ 2281 w 5544"/>
                <a:gd name="T91" fmla="*/ 2344 h 6550"/>
                <a:gd name="T92" fmla="*/ 3334 w 5544"/>
                <a:gd name="T93" fmla="*/ 3189 h 6550"/>
                <a:gd name="T94" fmla="*/ 3682 w 5544"/>
                <a:gd name="T95" fmla="*/ 4183 h 6550"/>
                <a:gd name="T96" fmla="*/ 3925 w 5544"/>
                <a:gd name="T97" fmla="*/ 5917 h 6550"/>
                <a:gd name="T98" fmla="*/ 4203 w 5544"/>
                <a:gd name="T99" fmla="*/ 6529 h 6550"/>
                <a:gd name="T100" fmla="*/ 4251 w 5544"/>
                <a:gd name="T101" fmla="*/ 6169 h 6550"/>
                <a:gd name="T102" fmla="*/ 4358 w 5544"/>
                <a:gd name="T103" fmla="*/ 5838 h 6550"/>
                <a:gd name="T104" fmla="*/ 4622 w 5544"/>
                <a:gd name="T105" fmla="*/ 5572 h 6550"/>
                <a:gd name="T106" fmla="*/ 4882 w 5544"/>
                <a:gd name="T107" fmla="*/ 5299 h 6550"/>
                <a:gd name="T108" fmla="*/ 5254 w 5544"/>
                <a:gd name="T109" fmla="*/ 4934 h 6550"/>
                <a:gd name="T110" fmla="*/ 5359 w 5544"/>
                <a:gd name="T111" fmla="*/ 4522 h 6550"/>
                <a:gd name="T112" fmla="*/ 3354 w 5544"/>
                <a:gd name="T113" fmla="*/ 1640 h 6550"/>
                <a:gd name="T114" fmla="*/ 3576 w 5544"/>
                <a:gd name="T115" fmla="*/ 1695 h 6550"/>
                <a:gd name="T116" fmla="*/ 3360 w 5544"/>
                <a:gd name="T117" fmla="*/ 1695 h 6550"/>
                <a:gd name="T118" fmla="*/ 3830 w 5544"/>
                <a:gd name="T119" fmla="*/ 1633 h 6550"/>
                <a:gd name="T120" fmla="*/ 1886 w 5544"/>
                <a:gd name="T121" fmla="*/ 1483 h 6550"/>
                <a:gd name="T122" fmla="*/ 4565 w 5544"/>
                <a:gd name="T123" fmla="*/ 5400 h 6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544" h="6550">
                  <a:moveTo>
                    <a:pt x="5538" y="4162"/>
                  </a:moveTo>
                  <a:cubicBezTo>
                    <a:pt x="5536" y="4145"/>
                    <a:pt x="5529" y="4127"/>
                    <a:pt x="5519" y="4110"/>
                  </a:cubicBezTo>
                  <a:cubicBezTo>
                    <a:pt x="5528" y="4110"/>
                    <a:pt x="5528" y="4110"/>
                    <a:pt x="5528" y="4110"/>
                  </a:cubicBezTo>
                  <a:cubicBezTo>
                    <a:pt x="5514" y="4084"/>
                    <a:pt x="5493" y="4062"/>
                    <a:pt x="5477" y="4054"/>
                  </a:cubicBezTo>
                  <a:cubicBezTo>
                    <a:pt x="5461" y="4045"/>
                    <a:pt x="5431" y="4041"/>
                    <a:pt x="5407" y="4028"/>
                  </a:cubicBezTo>
                  <a:cubicBezTo>
                    <a:pt x="5393" y="4028"/>
                    <a:pt x="5393" y="4028"/>
                    <a:pt x="5393" y="4028"/>
                  </a:cubicBezTo>
                  <a:cubicBezTo>
                    <a:pt x="5385" y="4023"/>
                    <a:pt x="5377" y="4016"/>
                    <a:pt x="5372" y="4008"/>
                  </a:cubicBezTo>
                  <a:cubicBezTo>
                    <a:pt x="5364" y="3996"/>
                    <a:pt x="5351" y="3983"/>
                    <a:pt x="5337" y="3973"/>
                  </a:cubicBezTo>
                  <a:cubicBezTo>
                    <a:pt x="5349" y="3973"/>
                    <a:pt x="5349" y="3973"/>
                    <a:pt x="5349" y="3973"/>
                  </a:cubicBezTo>
                  <a:cubicBezTo>
                    <a:pt x="5323" y="3954"/>
                    <a:pt x="5291" y="3940"/>
                    <a:pt x="5277" y="3946"/>
                  </a:cubicBezTo>
                  <a:cubicBezTo>
                    <a:pt x="5256" y="3954"/>
                    <a:pt x="5220" y="3962"/>
                    <a:pt x="5192" y="3941"/>
                  </a:cubicBezTo>
                  <a:cubicBezTo>
                    <a:pt x="5170" y="3925"/>
                    <a:pt x="5137" y="3906"/>
                    <a:pt x="5116" y="3891"/>
                  </a:cubicBezTo>
                  <a:cubicBezTo>
                    <a:pt x="5103" y="3891"/>
                    <a:pt x="5103" y="3891"/>
                    <a:pt x="5103" y="3891"/>
                  </a:cubicBezTo>
                  <a:cubicBezTo>
                    <a:pt x="5100" y="3888"/>
                    <a:pt x="5097" y="3886"/>
                    <a:pt x="5094" y="3883"/>
                  </a:cubicBezTo>
                  <a:cubicBezTo>
                    <a:pt x="5076" y="3867"/>
                    <a:pt x="5031" y="3854"/>
                    <a:pt x="5010" y="3854"/>
                  </a:cubicBezTo>
                  <a:cubicBezTo>
                    <a:pt x="4988" y="3854"/>
                    <a:pt x="4992" y="3838"/>
                    <a:pt x="4960" y="3888"/>
                  </a:cubicBezTo>
                  <a:cubicBezTo>
                    <a:pt x="4942" y="3917"/>
                    <a:pt x="4945" y="3934"/>
                    <a:pt x="4939" y="3942"/>
                  </a:cubicBezTo>
                  <a:cubicBezTo>
                    <a:pt x="4934" y="3944"/>
                    <a:pt x="4925" y="3944"/>
                    <a:pt x="4911" y="3941"/>
                  </a:cubicBezTo>
                  <a:cubicBezTo>
                    <a:pt x="4885" y="3938"/>
                    <a:pt x="4884" y="3935"/>
                    <a:pt x="4894" y="3928"/>
                  </a:cubicBezTo>
                  <a:cubicBezTo>
                    <a:pt x="4897" y="3926"/>
                    <a:pt x="4900" y="3924"/>
                    <a:pt x="4904" y="3921"/>
                  </a:cubicBezTo>
                  <a:cubicBezTo>
                    <a:pt x="4915" y="3914"/>
                    <a:pt x="4928" y="3905"/>
                    <a:pt x="4940" y="3891"/>
                  </a:cubicBezTo>
                  <a:cubicBezTo>
                    <a:pt x="4937" y="3891"/>
                    <a:pt x="4937" y="3891"/>
                    <a:pt x="4937" y="3891"/>
                  </a:cubicBezTo>
                  <a:cubicBezTo>
                    <a:pt x="4939" y="3888"/>
                    <a:pt x="4941" y="3886"/>
                    <a:pt x="4943" y="3883"/>
                  </a:cubicBezTo>
                  <a:cubicBezTo>
                    <a:pt x="4955" y="3864"/>
                    <a:pt x="4957" y="3848"/>
                    <a:pt x="4953" y="3836"/>
                  </a:cubicBezTo>
                  <a:cubicBezTo>
                    <a:pt x="4961" y="3836"/>
                    <a:pt x="4961" y="3836"/>
                    <a:pt x="4961" y="3836"/>
                  </a:cubicBezTo>
                  <a:cubicBezTo>
                    <a:pt x="4956" y="3814"/>
                    <a:pt x="4934" y="3804"/>
                    <a:pt x="4911" y="3813"/>
                  </a:cubicBezTo>
                  <a:cubicBezTo>
                    <a:pt x="4904" y="3815"/>
                    <a:pt x="4901" y="3817"/>
                    <a:pt x="4897" y="3820"/>
                  </a:cubicBezTo>
                  <a:cubicBezTo>
                    <a:pt x="4873" y="3833"/>
                    <a:pt x="4889" y="3855"/>
                    <a:pt x="4837" y="3867"/>
                  </a:cubicBezTo>
                  <a:cubicBezTo>
                    <a:pt x="4790" y="3877"/>
                    <a:pt x="4783" y="3850"/>
                    <a:pt x="4802" y="3836"/>
                  </a:cubicBezTo>
                  <a:cubicBezTo>
                    <a:pt x="4803" y="3836"/>
                    <a:pt x="4803" y="3836"/>
                    <a:pt x="4803" y="3836"/>
                  </a:cubicBezTo>
                  <a:cubicBezTo>
                    <a:pt x="4804" y="3835"/>
                    <a:pt x="4806" y="3834"/>
                    <a:pt x="4807" y="3833"/>
                  </a:cubicBezTo>
                  <a:cubicBezTo>
                    <a:pt x="4810" y="3831"/>
                    <a:pt x="4813" y="3830"/>
                    <a:pt x="4816" y="3829"/>
                  </a:cubicBezTo>
                  <a:cubicBezTo>
                    <a:pt x="4835" y="3825"/>
                    <a:pt x="4862" y="3812"/>
                    <a:pt x="4884" y="3798"/>
                  </a:cubicBezTo>
                  <a:cubicBezTo>
                    <a:pt x="4904" y="3785"/>
                    <a:pt x="4921" y="3771"/>
                    <a:pt x="4921" y="3763"/>
                  </a:cubicBezTo>
                  <a:cubicBezTo>
                    <a:pt x="4921" y="3760"/>
                    <a:pt x="4921" y="3757"/>
                    <a:pt x="4921" y="3754"/>
                  </a:cubicBezTo>
                  <a:cubicBezTo>
                    <a:pt x="4913" y="3754"/>
                    <a:pt x="4913" y="3754"/>
                    <a:pt x="4913" y="3754"/>
                  </a:cubicBezTo>
                  <a:cubicBezTo>
                    <a:pt x="4911" y="3733"/>
                    <a:pt x="4902" y="3705"/>
                    <a:pt x="4879" y="3705"/>
                  </a:cubicBezTo>
                  <a:cubicBezTo>
                    <a:pt x="4873" y="3705"/>
                    <a:pt x="4869" y="3702"/>
                    <a:pt x="4865" y="3699"/>
                  </a:cubicBezTo>
                  <a:cubicBezTo>
                    <a:pt x="4878" y="3699"/>
                    <a:pt x="4878" y="3699"/>
                    <a:pt x="4878" y="3699"/>
                  </a:cubicBezTo>
                  <a:cubicBezTo>
                    <a:pt x="4861" y="3692"/>
                    <a:pt x="4860" y="3659"/>
                    <a:pt x="4831" y="3616"/>
                  </a:cubicBezTo>
                  <a:cubicBezTo>
                    <a:pt x="4821" y="3616"/>
                    <a:pt x="4821" y="3616"/>
                    <a:pt x="4821" y="3616"/>
                  </a:cubicBezTo>
                  <a:cubicBezTo>
                    <a:pt x="4819" y="3614"/>
                    <a:pt x="4818" y="3611"/>
                    <a:pt x="4816" y="3609"/>
                  </a:cubicBezTo>
                  <a:cubicBezTo>
                    <a:pt x="4804" y="3593"/>
                    <a:pt x="4790" y="3577"/>
                    <a:pt x="4775" y="3561"/>
                  </a:cubicBezTo>
                  <a:cubicBezTo>
                    <a:pt x="4786" y="3561"/>
                    <a:pt x="4786" y="3561"/>
                    <a:pt x="4786" y="3561"/>
                  </a:cubicBezTo>
                  <a:cubicBezTo>
                    <a:pt x="4750" y="3523"/>
                    <a:pt x="4709" y="3491"/>
                    <a:pt x="4678" y="3498"/>
                  </a:cubicBezTo>
                  <a:cubicBezTo>
                    <a:pt x="4635" y="3506"/>
                    <a:pt x="4611" y="3546"/>
                    <a:pt x="4590" y="3501"/>
                  </a:cubicBezTo>
                  <a:cubicBezTo>
                    <a:pt x="4586" y="3492"/>
                    <a:pt x="4582" y="3485"/>
                    <a:pt x="4578" y="3479"/>
                  </a:cubicBezTo>
                  <a:cubicBezTo>
                    <a:pt x="4569" y="3479"/>
                    <a:pt x="4569" y="3479"/>
                    <a:pt x="4569" y="3479"/>
                  </a:cubicBezTo>
                  <a:cubicBezTo>
                    <a:pt x="4552" y="3455"/>
                    <a:pt x="4535" y="3445"/>
                    <a:pt x="4524" y="3426"/>
                  </a:cubicBezTo>
                  <a:cubicBezTo>
                    <a:pt x="4523" y="3425"/>
                    <a:pt x="4523" y="3425"/>
                    <a:pt x="4522" y="3424"/>
                  </a:cubicBezTo>
                  <a:cubicBezTo>
                    <a:pt x="4532" y="3424"/>
                    <a:pt x="4532" y="3424"/>
                    <a:pt x="4532" y="3424"/>
                  </a:cubicBezTo>
                  <a:cubicBezTo>
                    <a:pt x="4532" y="3423"/>
                    <a:pt x="4531" y="3423"/>
                    <a:pt x="4530" y="3422"/>
                  </a:cubicBezTo>
                  <a:cubicBezTo>
                    <a:pt x="4516" y="3397"/>
                    <a:pt x="4481" y="3422"/>
                    <a:pt x="4470" y="3409"/>
                  </a:cubicBezTo>
                  <a:cubicBezTo>
                    <a:pt x="4460" y="3397"/>
                    <a:pt x="4460" y="3397"/>
                    <a:pt x="4460" y="3397"/>
                  </a:cubicBezTo>
                  <a:cubicBezTo>
                    <a:pt x="4460" y="3397"/>
                    <a:pt x="4414" y="3409"/>
                    <a:pt x="4439" y="3372"/>
                  </a:cubicBezTo>
                  <a:cubicBezTo>
                    <a:pt x="4444" y="3363"/>
                    <a:pt x="4449" y="3353"/>
                    <a:pt x="4453" y="3342"/>
                  </a:cubicBezTo>
                  <a:cubicBezTo>
                    <a:pt x="4448" y="3342"/>
                    <a:pt x="4448" y="3342"/>
                    <a:pt x="4448" y="3342"/>
                  </a:cubicBezTo>
                  <a:cubicBezTo>
                    <a:pt x="4456" y="3322"/>
                    <a:pt x="4460" y="3301"/>
                    <a:pt x="4461" y="3287"/>
                  </a:cubicBezTo>
                  <a:cubicBezTo>
                    <a:pt x="4467" y="3287"/>
                    <a:pt x="4467" y="3287"/>
                    <a:pt x="4467" y="3287"/>
                  </a:cubicBezTo>
                  <a:cubicBezTo>
                    <a:pt x="4468" y="3274"/>
                    <a:pt x="4467" y="3266"/>
                    <a:pt x="4463" y="3268"/>
                  </a:cubicBezTo>
                  <a:cubicBezTo>
                    <a:pt x="4462" y="3268"/>
                    <a:pt x="4460" y="3270"/>
                    <a:pt x="4458" y="3273"/>
                  </a:cubicBezTo>
                  <a:cubicBezTo>
                    <a:pt x="4458" y="3272"/>
                    <a:pt x="4458" y="3272"/>
                    <a:pt x="4457" y="3272"/>
                  </a:cubicBezTo>
                  <a:cubicBezTo>
                    <a:pt x="4446" y="3276"/>
                    <a:pt x="4429" y="3334"/>
                    <a:pt x="4411" y="3330"/>
                  </a:cubicBezTo>
                  <a:cubicBezTo>
                    <a:pt x="4393" y="3326"/>
                    <a:pt x="4408" y="3318"/>
                    <a:pt x="4372" y="3293"/>
                  </a:cubicBezTo>
                  <a:cubicBezTo>
                    <a:pt x="4369" y="3290"/>
                    <a:pt x="4365" y="3289"/>
                    <a:pt x="4362" y="3287"/>
                  </a:cubicBezTo>
                  <a:cubicBezTo>
                    <a:pt x="4376" y="3287"/>
                    <a:pt x="4376" y="3287"/>
                    <a:pt x="4376" y="3287"/>
                  </a:cubicBezTo>
                  <a:cubicBezTo>
                    <a:pt x="4352" y="3272"/>
                    <a:pt x="4320" y="3276"/>
                    <a:pt x="4302" y="3287"/>
                  </a:cubicBezTo>
                  <a:cubicBezTo>
                    <a:pt x="4304" y="3287"/>
                    <a:pt x="4304" y="3287"/>
                    <a:pt x="4304" y="3287"/>
                  </a:cubicBezTo>
                  <a:cubicBezTo>
                    <a:pt x="4291" y="3292"/>
                    <a:pt x="4281" y="3301"/>
                    <a:pt x="4281" y="3309"/>
                  </a:cubicBezTo>
                  <a:cubicBezTo>
                    <a:pt x="4281" y="3324"/>
                    <a:pt x="4273" y="3336"/>
                    <a:pt x="4267" y="3342"/>
                  </a:cubicBezTo>
                  <a:cubicBezTo>
                    <a:pt x="4260" y="3342"/>
                    <a:pt x="4260" y="3342"/>
                    <a:pt x="4260" y="3342"/>
                  </a:cubicBezTo>
                  <a:cubicBezTo>
                    <a:pt x="4256" y="3336"/>
                    <a:pt x="4249" y="3326"/>
                    <a:pt x="4242" y="3309"/>
                  </a:cubicBezTo>
                  <a:cubicBezTo>
                    <a:pt x="4232" y="3284"/>
                    <a:pt x="4182" y="3280"/>
                    <a:pt x="4158" y="3305"/>
                  </a:cubicBezTo>
                  <a:cubicBezTo>
                    <a:pt x="4146" y="3317"/>
                    <a:pt x="4137" y="3304"/>
                    <a:pt x="4129" y="3287"/>
                  </a:cubicBezTo>
                  <a:cubicBezTo>
                    <a:pt x="4137" y="3287"/>
                    <a:pt x="4137" y="3287"/>
                    <a:pt x="4137" y="3287"/>
                  </a:cubicBezTo>
                  <a:cubicBezTo>
                    <a:pt x="4127" y="3267"/>
                    <a:pt x="4118" y="3238"/>
                    <a:pt x="4108" y="3238"/>
                  </a:cubicBezTo>
                  <a:cubicBezTo>
                    <a:pt x="4100" y="3238"/>
                    <a:pt x="4088" y="3243"/>
                    <a:pt x="4076" y="3252"/>
                  </a:cubicBezTo>
                  <a:cubicBezTo>
                    <a:pt x="4059" y="3262"/>
                    <a:pt x="4042" y="3278"/>
                    <a:pt x="4031" y="3301"/>
                  </a:cubicBezTo>
                  <a:cubicBezTo>
                    <a:pt x="4017" y="3331"/>
                    <a:pt x="4018" y="3371"/>
                    <a:pt x="4012" y="3384"/>
                  </a:cubicBezTo>
                  <a:cubicBezTo>
                    <a:pt x="4006" y="3381"/>
                    <a:pt x="4001" y="3363"/>
                    <a:pt x="3999" y="3342"/>
                  </a:cubicBezTo>
                  <a:cubicBezTo>
                    <a:pt x="3992" y="3342"/>
                    <a:pt x="3992" y="3342"/>
                    <a:pt x="3992" y="3342"/>
                  </a:cubicBezTo>
                  <a:cubicBezTo>
                    <a:pt x="3990" y="3322"/>
                    <a:pt x="3990" y="3300"/>
                    <a:pt x="3992" y="3288"/>
                  </a:cubicBezTo>
                  <a:cubicBezTo>
                    <a:pt x="3992" y="3288"/>
                    <a:pt x="3992" y="3287"/>
                    <a:pt x="3993" y="3287"/>
                  </a:cubicBezTo>
                  <a:cubicBezTo>
                    <a:pt x="3998" y="3287"/>
                    <a:pt x="3998" y="3287"/>
                    <a:pt x="3998" y="3287"/>
                  </a:cubicBezTo>
                  <a:cubicBezTo>
                    <a:pt x="3999" y="3286"/>
                    <a:pt x="3999" y="3285"/>
                    <a:pt x="3999" y="3284"/>
                  </a:cubicBezTo>
                  <a:cubicBezTo>
                    <a:pt x="4002" y="3259"/>
                    <a:pt x="4041" y="3218"/>
                    <a:pt x="4013" y="3209"/>
                  </a:cubicBezTo>
                  <a:cubicBezTo>
                    <a:pt x="4001" y="3206"/>
                    <a:pt x="3986" y="3213"/>
                    <a:pt x="3972" y="3222"/>
                  </a:cubicBezTo>
                  <a:cubicBezTo>
                    <a:pt x="3957" y="3231"/>
                    <a:pt x="3943" y="3244"/>
                    <a:pt x="3931" y="3252"/>
                  </a:cubicBezTo>
                  <a:cubicBezTo>
                    <a:pt x="3929" y="3253"/>
                    <a:pt x="3927" y="3255"/>
                    <a:pt x="3925" y="3255"/>
                  </a:cubicBezTo>
                  <a:cubicBezTo>
                    <a:pt x="3919" y="3256"/>
                    <a:pt x="3912" y="3260"/>
                    <a:pt x="3904" y="3266"/>
                  </a:cubicBezTo>
                  <a:cubicBezTo>
                    <a:pt x="3886" y="3277"/>
                    <a:pt x="3861" y="3300"/>
                    <a:pt x="3844" y="3326"/>
                  </a:cubicBezTo>
                  <a:cubicBezTo>
                    <a:pt x="3825" y="3357"/>
                    <a:pt x="3814" y="3377"/>
                    <a:pt x="3796" y="3389"/>
                  </a:cubicBezTo>
                  <a:cubicBezTo>
                    <a:pt x="3775" y="3400"/>
                    <a:pt x="3745" y="3388"/>
                    <a:pt x="3752" y="3376"/>
                  </a:cubicBezTo>
                  <a:cubicBezTo>
                    <a:pt x="3756" y="3369"/>
                    <a:pt x="3739" y="3353"/>
                    <a:pt x="3720" y="3342"/>
                  </a:cubicBezTo>
                  <a:cubicBezTo>
                    <a:pt x="3706" y="3342"/>
                    <a:pt x="3706" y="3342"/>
                    <a:pt x="3706" y="3342"/>
                  </a:cubicBezTo>
                  <a:cubicBezTo>
                    <a:pt x="3692" y="3335"/>
                    <a:pt x="3679" y="3332"/>
                    <a:pt x="3675" y="3338"/>
                  </a:cubicBezTo>
                  <a:cubicBezTo>
                    <a:pt x="3673" y="3342"/>
                    <a:pt x="3669" y="3345"/>
                    <a:pt x="3665" y="3349"/>
                  </a:cubicBezTo>
                  <a:cubicBezTo>
                    <a:pt x="3650" y="3359"/>
                    <a:pt x="3630" y="3369"/>
                    <a:pt x="3608" y="3380"/>
                  </a:cubicBezTo>
                  <a:cubicBezTo>
                    <a:pt x="3576" y="3397"/>
                    <a:pt x="3548" y="3359"/>
                    <a:pt x="3541" y="3342"/>
                  </a:cubicBezTo>
                  <a:cubicBezTo>
                    <a:pt x="3541" y="3342"/>
                    <a:pt x="3541" y="3342"/>
                    <a:pt x="3541" y="3342"/>
                  </a:cubicBezTo>
                  <a:cubicBezTo>
                    <a:pt x="3532" y="3342"/>
                    <a:pt x="3532" y="3342"/>
                    <a:pt x="3532" y="3342"/>
                  </a:cubicBezTo>
                  <a:cubicBezTo>
                    <a:pt x="3525" y="3330"/>
                    <a:pt x="3516" y="3322"/>
                    <a:pt x="3511" y="3287"/>
                  </a:cubicBezTo>
                  <a:cubicBezTo>
                    <a:pt x="3518" y="3287"/>
                    <a:pt x="3518" y="3287"/>
                    <a:pt x="3518" y="3287"/>
                  </a:cubicBezTo>
                  <a:cubicBezTo>
                    <a:pt x="3518" y="3281"/>
                    <a:pt x="3517" y="3275"/>
                    <a:pt x="3516" y="3268"/>
                  </a:cubicBezTo>
                  <a:cubicBezTo>
                    <a:pt x="3515" y="3247"/>
                    <a:pt x="3516" y="3225"/>
                    <a:pt x="3518" y="3205"/>
                  </a:cubicBezTo>
                  <a:cubicBezTo>
                    <a:pt x="3512" y="3205"/>
                    <a:pt x="3512" y="3205"/>
                    <a:pt x="3512" y="3205"/>
                  </a:cubicBezTo>
                  <a:cubicBezTo>
                    <a:pt x="3514" y="3185"/>
                    <a:pt x="3517" y="3166"/>
                    <a:pt x="3521" y="3150"/>
                  </a:cubicBezTo>
                  <a:cubicBezTo>
                    <a:pt x="3527" y="3150"/>
                    <a:pt x="3527" y="3150"/>
                    <a:pt x="3527" y="3150"/>
                  </a:cubicBezTo>
                  <a:cubicBezTo>
                    <a:pt x="3529" y="3139"/>
                    <a:pt x="3531" y="3130"/>
                    <a:pt x="3534" y="3122"/>
                  </a:cubicBezTo>
                  <a:cubicBezTo>
                    <a:pt x="3539" y="3107"/>
                    <a:pt x="3529" y="3086"/>
                    <a:pt x="3514" y="3067"/>
                  </a:cubicBezTo>
                  <a:cubicBezTo>
                    <a:pt x="3504" y="3067"/>
                    <a:pt x="3504" y="3067"/>
                    <a:pt x="3504" y="3067"/>
                  </a:cubicBezTo>
                  <a:cubicBezTo>
                    <a:pt x="3486" y="3046"/>
                    <a:pt x="3463" y="3028"/>
                    <a:pt x="3450" y="3031"/>
                  </a:cubicBezTo>
                  <a:cubicBezTo>
                    <a:pt x="3425" y="3035"/>
                    <a:pt x="3401" y="3064"/>
                    <a:pt x="3376" y="3060"/>
                  </a:cubicBezTo>
                  <a:cubicBezTo>
                    <a:pt x="3351" y="3056"/>
                    <a:pt x="3362" y="3047"/>
                    <a:pt x="3323" y="3047"/>
                  </a:cubicBezTo>
                  <a:cubicBezTo>
                    <a:pt x="3289" y="3047"/>
                    <a:pt x="3310" y="3040"/>
                    <a:pt x="3320" y="3013"/>
                  </a:cubicBezTo>
                  <a:cubicBezTo>
                    <a:pt x="3325" y="3013"/>
                    <a:pt x="3325" y="3013"/>
                    <a:pt x="3325" y="3013"/>
                  </a:cubicBezTo>
                  <a:cubicBezTo>
                    <a:pt x="3327" y="3008"/>
                    <a:pt x="3329" y="3003"/>
                    <a:pt x="3330" y="2997"/>
                  </a:cubicBezTo>
                  <a:cubicBezTo>
                    <a:pt x="3334" y="2977"/>
                    <a:pt x="3329" y="2953"/>
                    <a:pt x="3331" y="2930"/>
                  </a:cubicBezTo>
                  <a:cubicBezTo>
                    <a:pt x="3324" y="2930"/>
                    <a:pt x="3324" y="2930"/>
                    <a:pt x="3324" y="2930"/>
                  </a:cubicBezTo>
                  <a:cubicBezTo>
                    <a:pt x="3326" y="2912"/>
                    <a:pt x="3331" y="2895"/>
                    <a:pt x="3348" y="2881"/>
                  </a:cubicBezTo>
                  <a:cubicBezTo>
                    <a:pt x="3350" y="2879"/>
                    <a:pt x="3351" y="2877"/>
                    <a:pt x="3352" y="2875"/>
                  </a:cubicBezTo>
                  <a:cubicBezTo>
                    <a:pt x="3355" y="2875"/>
                    <a:pt x="3355" y="2875"/>
                    <a:pt x="3355" y="2875"/>
                  </a:cubicBezTo>
                  <a:cubicBezTo>
                    <a:pt x="3378" y="2855"/>
                    <a:pt x="3382" y="2819"/>
                    <a:pt x="3376" y="2793"/>
                  </a:cubicBezTo>
                  <a:cubicBezTo>
                    <a:pt x="3368" y="2793"/>
                    <a:pt x="3368" y="2793"/>
                    <a:pt x="3368" y="2793"/>
                  </a:cubicBezTo>
                  <a:cubicBezTo>
                    <a:pt x="3364" y="2777"/>
                    <a:pt x="3357" y="2766"/>
                    <a:pt x="3348" y="2764"/>
                  </a:cubicBezTo>
                  <a:cubicBezTo>
                    <a:pt x="3323" y="2760"/>
                    <a:pt x="3277" y="2777"/>
                    <a:pt x="3246" y="2773"/>
                  </a:cubicBezTo>
                  <a:cubicBezTo>
                    <a:pt x="3214" y="2769"/>
                    <a:pt x="3189" y="2802"/>
                    <a:pt x="3200" y="2839"/>
                  </a:cubicBezTo>
                  <a:cubicBezTo>
                    <a:pt x="3211" y="2877"/>
                    <a:pt x="3182" y="2902"/>
                    <a:pt x="3172" y="2898"/>
                  </a:cubicBezTo>
                  <a:cubicBezTo>
                    <a:pt x="3161" y="2893"/>
                    <a:pt x="3147" y="2873"/>
                    <a:pt x="3108" y="2906"/>
                  </a:cubicBezTo>
                  <a:cubicBezTo>
                    <a:pt x="3070" y="2939"/>
                    <a:pt x="3056" y="2927"/>
                    <a:pt x="3017" y="2889"/>
                  </a:cubicBezTo>
                  <a:cubicBezTo>
                    <a:pt x="3012" y="2885"/>
                    <a:pt x="3007" y="2880"/>
                    <a:pt x="3003" y="2875"/>
                  </a:cubicBezTo>
                  <a:cubicBezTo>
                    <a:pt x="3014" y="2875"/>
                    <a:pt x="3014" y="2875"/>
                    <a:pt x="3014" y="2875"/>
                  </a:cubicBezTo>
                  <a:cubicBezTo>
                    <a:pt x="2988" y="2851"/>
                    <a:pt x="2962" y="2825"/>
                    <a:pt x="2947" y="2793"/>
                  </a:cubicBezTo>
                  <a:cubicBezTo>
                    <a:pt x="2939" y="2793"/>
                    <a:pt x="2939" y="2793"/>
                    <a:pt x="2939" y="2793"/>
                  </a:cubicBezTo>
                  <a:cubicBezTo>
                    <a:pt x="2934" y="2782"/>
                    <a:pt x="2930" y="2769"/>
                    <a:pt x="2929" y="2756"/>
                  </a:cubicBezTo>
                  <a:cubicBezTo>
                    <a:pt x="2928" y="2750"/>
                    <a:pt x="2927" y="2744"/>
                    <a:pt x="2927" y="2738"/>
                  </a:cubicBezTo>
                  <a:cubicBezTo>
                    <a:pt x="2934" y="2738"/>
                    <a:pt x="2934" y="2738"/>
                    <a:pt x="2934" y="2738"/>
                  </a:cubicBezTo>
                  <a:cubicBezTo>
                    <a:pt x="2931" y="2709"/>
                    <a:pt x="2929" y="2681"/>
                    <a:pt x="2930" y="2656"/>
                  </a:cubicBezTo>
                  <a:cubicBezTo>
                    <a:pt x="2923" y="2656"/>
                    <a:pt x="2923" y="2656"/>
                    <a:pt x="2923" y="2656"/>
                  </a:cubicBezTo>
                  <a:cubicBezTo>
                    <a:pt x="2924" y="2636"/>
                    <a:pt x="2927" y="2619"/>
                    <a:pt x="2932" y="2606"/>
                  </a:cubicBezTo>
                  <a:cubicBezTo>
                    <a:pt x="2933" y="2605"/>
                    <a:pt x="2934" y="2603"/>
                    <a:pt x="2934" y="2601"/>
                  </a:cubicBezTo>
                  <a:cubicBezTo>
                    <a:pt x="2939" y="2601"/>
                    <a:pt x="2939" y="2601"/>
                    <a:pt x="2939" y="2601"/>
                  </a:cubicBezTo>
                  <a:cubicBezTo>
                    <a:pt x="2949" y="2577"/>
                    <a:pt x="2952" y="2540"/>
                    <a:pt x="2944" y="2519"/>
                  </a:cubicBezTo>
                  <a:cubicBezTo>
                    <a:pt x="2936" y="2519"/>
                    <a:pt x="2936" y="2519"/>
                    <a:pt x="2936" y="2519"/>
                  </a:cubicBezTo>
                  <a:cubicBezTo>
                    <a:pt x="2933" y="2513"/>
                    <a:pt x="2930" y="2508"/>
                    <a:pt x="2925" y="2506"/>
                  </a:cubicBezTo>
                  <a:cubicBezTo>
                    <a:pt x="2911" y="2501"/>
                    <a:pt x="2928" y="2479"/>
                    <a:pt x="2948" y="2464"/>
                  </a:cubicBezTo>
                  <a:cubicBezTo>
                    <a:pt x="2950" y="2464"/>
                    <a:pt x="2950" y="2464"/>
                    <a:pt x="2950" y="2464"/>
                  </a:cubicBezTo>
                  <a:cubicBezTo>
                    <a:pt x="2954" y="2460"/>
                    <a:pt x="2958" y="2457"/>
                    <a:pt x="2963" y="2454"/>
                  </a:cubicBezTo>
                  <a:cubicBezTo>
                    <a:pt x="2967" y="2452"/>
                    <a:pt x="2971" y="2449"/>
                    <a:pt x="2975" y="2448"/>
                  </a:cubicBezTo>
                  <a:cubicBezTo>
                    <a:pt x="2981" y="2446"/>
                    <a:pt x="2989" y="2442"/>
                    <a:pt x="2997" y="2436"/>
                  </a:cubicBezTo>
                  <a:cubicBezTo>
                    <a:pt x="3020" y="2422"/>
                    <a:pt x="3046" y="2395"/>
                    <a:pt x="3052" y="2382"/>
                  </a:cubicBezTo>
                  <a:cubicBezTo>
                    <a:pt x="3052" y="2381"/>
                    <a:pt x="3052" y="2381"/>
                    <a:pt x="3052" y="2381"/>
                  </a:cubicBezTo>
                  <a:cubicBezTo>
                    <a:pt x="3048" y="2381"/>
                    <a:pt x="3048" y="2381"/>
                    <a:pt x="3048" y="2381"/>
                  </a:cubicBezTo>
                  <a:cubicBezTo>
                    <a:pt x="3060" y="2370"/>
                    <a:pt x="3091" y="2373"/>
                    <a:pt x="3126" y="2373"/>
                  </a:cubicBezTo>
                  <a:cubicBezTo>
                    <a:pt x="3165" y="2373"/>
                    <a:pt x="3172" y="2373"/>
                    <a:pt x="3211" y="2398"/>
                  </a:cubicBezTo>
                  <a:cubicBezTo>
                    <a:pt x="3229" y="2410"/>
                    <a:pt x="3240" y="2408"/>
                    <a:pt x="3246" y="2401"/>
                  </a:cubicBezTo>
                  <a:cubicBezTo>
                    <a:pt x="3255" y="2398"/>
                    <a:pt x="3259" y="2389"/>
                    <a:pt x="3261" y="2381"/>
                  </a:cubicBezTo>
                  <a:cubicBezTo>
                    <a:pt x="3256" y="2381"/>
                    <a:pt x="3256" y="2381"/>
                    <a:pt x="3256" y="2381"/>
                  </a:cubicBezTo>
                  <a:cubicBezTo>
                    <a:pt x="3256" y="2378"/>
                    <a:pt x="3256" y="2375"/>
                    <a:pt x="3256" y="2373"/>
                  </a:cubicBezTo>
                  <a:cubicBezTo>
                    <a:pt x="3256" y="2361"/>
                    <a:pt x="3278" y="2352"/>
                    <a:pt x="3320" y="2356"/>
                  </a:cubicBezTo>
                  <a:cubicBezTo>
                    <a:pt x="3363" y="2360"/>
                    <a:pt x="3415" y="2323"/>
                    <a:pt x="3425" y="2336"/>
                  </a:cubicBezTo>
                  <a:cubicBezTo>
                    <a:pt x="3436" y="2348"/>
                    <a:pt x="3457" y="2398"/>
                    <a:pt x="3478" y="2382"/>
                  </a:cubicBezTo>
                  <a:cubicBezTo>
                    <a:pt x="3499" y="2365"/>
                    <a:pt x="3506" y="2336"/>
                    <a:pt x="3513" y="2386"/>
                  </a:cubicBezTo>
                  <a:cubicBezTo>
                    <a:pt x="3520" y="2436"/>
                    <a:pt x="3538" y="2511"/>
                    <a:pt x="3570" y="2523"/>
                  </a:cubicBezTo>
                  <a:cubicBezTo>
                    <a:pt x="3601" y="2536"/>
                    <a:pt x="3584" y="2586"/>
                    <a:pt x="3615" y="2590"/>
                  </a:cubicBezTo>
                  <a:cubicBezTo>
                    <a:pt x="3621" y="2590"/>
                    <a:pt x="3625" y="2588"/>
                    <a:pt x="3629" y="2585"/>
                  </a:cubicBezTo>
                  <a:cubicBezTo>
                    <a:pt x="3646" y="2579"/>
                    <a:pt x="3657" y="2548"/>
                    <a:pt x="3660" y="2519"/>
                  </a:cubicBezTo>
                  <a:cubicBezTo>
                    <a:pt x="3653" y="2519"/>
                    <a:pt x="3653" y="2519"/>
                    <a:pt x="3653" y="2519"/>
                  </a:cubicBezTo>
                  <a:cubicBezTo>
                    <a:pt x="3654" y="2504"/>
                    <a:pt x="3654" y="2490"/>
                    <a:pt x="3651" y="2482"/>
                  </a:cubicBezTo>
                  <a:cubicBezTo>
                    <a:pt x="3649" y="2477"/>
                    <a:pt x="3647" y="2471"/>
                    <a:pt x="3645" y="2464"/>
                  </a:cubicBezTo>
                  <a:cubicBezTo>
                    <a:pt x="3653" y="2464"/>
                    <a:pt x="3653" y="2464"/>
                    <a:pt x="3653" y="2464"/>
                  </a:cubicBezTo>
                  <a:cubicBezTo>
                    <a:pt x="3646" y="2442"/>
                    <a:pt x="3637" y="2409"/>
                    <a:pt x="3627" y="2381"/>
                  </a:cubicBezTo>
                  <a:cubicBezTo>
                    <a:pt x="3619" y="2381"/>
                    <a:pt x="3619" y="2381"/>
                    <a:pt x="3619" y="2381"/>
                  </a:cubicBezTo>
                  <a:cubicBezTo>
                    <a:pt x="3613" y="2365"/>
                    <a:pt x="3607" y="2351"/>
                    <a:pt x="3601" y="2344"/>
                  </a:cubicBezTo>
                  <a:cubicBezTo>
                    <a:pt x="3597" y="2340"/>
                    <a:pt x="3596" y="2333"/>
                    <a:pt x="3596" y="2326"/>
                  </a:cubicBezTo>
                  <a:cubicBezTo>
                    <a:pt x="3603" y="2326"/>
                    <a:pt x="3603" y="2326"/>
                    <a:pt x="3603" y="2326"/>
                  </a:cubicBezTo>
                  <a:cubicBezTo>
                    <a:pt x="3602" y="2306"/>
                    <a:pt x="3619" y="2276"/>
                    <a:pt x="3642" y="2259"/>
                  </a:cubicBezTo>
                  <a:cubicBezTo>
                    <a:pt x="3644" y="2258"/>
                    <a:pt x="3646" y="2256"/>
                    <a:pt x="3649" y="2255"/>
                  </a:cubicBezTo>
                  <a:cubicBezTo>
                    <a:pt x="3650" y="2254"/>
                    <a:pt x="3652" y="2253"/>
                    <a:pt x="3654" y="2251"/>
                  </a:cubicBezTo>
                  <a:cubicBezTo>
                    <a:pt x="3654" y="2251"/>
                    <a:pt x="3655" y="2251"/>
                    <a:pt x="3655" y="2251"/>
                  </a:cubicBezTo>
                  <a:cubicBezTo>
                    <a:pt x="3658" y="2249"/>
                    <a:pt x="3662" y="2247"/>
                    <a:pt x="3665" y="2244"/>
                  </a:cubicBezTo>
                  <a:cubicBezTo>
                    <a:pt x="3664" y="2244"/>
                    <a:pt x="3664" y="2244"/>
                    <a:pt x="3664" y="2244"/>
                  </a:cubicBezTo>
                  <a:cubicBezTo>
                    <a:pt x="3680" y="2231"/>
                    <a:pt x="3698" y="2210"/>
                    <a:pt x="3714" y="2189"/>
                  </a:cubicBezTo>
                  <a:cubicBezTo>
                    <a:pt x="3717" y="2189"/>
                    <a:pt x="3717" y="2189"/>
                    <a:pt x="3717" y="2189"/>
                  </a:cubicBezTo>
                  <a:cubicBezTo>
                    <a:pt x="3738" y="2163"/>
                    <a:pt x="3758" y="2136"/>
                    <a:pt x="3770" y="2124"/>
                  </a:cubicBezTo>
                  <a:cubicBezTo>
                    <a:pt x="3772" y="2121"/>
                    <a:pt x="3775" y="2119"/>
                    <a:pt x="3778" y="2117"/>
                  </a:cubicBezTo>
                  <a:cubicBezTo>
                    <a:pt x="3811" y="2100"/>
                    <a:pt x="3865" y="2091"/>
                    <a:pt x="3847" y="2063"/>
                  </a:cubicBezTo>
                  <a:cubicBezTo>
                    <a:pt x="3845" y="2059"/>
                    <a:pt x="3843" y="2055"/>
                    <a:pt x="3841" y="2052"/>
                  </a:cubicBezTo>
                  <a:cubicBezTo>
                    <a:pt x="3850" y="2052"/>
                    <a:pt x="3850" y="2052"/>
                    <a:pt x="3850" y="2052"/>
                  </a:cubicBezTo>
                  <a:cubicBezTo>
                    <a:pt x="3831" y="2022"/>
                    <a:pt x="3815" y="1993"/>
                    <a:pt x="3813" y="1970"/>
                  </a:cubicBezTo>
                  <a:cubicBezTo>
                    <a:pt x="3806" y="1970"/>
                    <a:pt x="3806" y="1970"/>
                    <a:pt x="3806" y="1970"/>
                  </a:cubicBezTo>
                  <a:cubicBezTo>
                    <a:pt x="3806" y="1945"/>
                    <a:pt x="3827" y="1953"/>
                    <a:pt x="3837" y="1970"/>
                  </a:cubicBezTo>
                  <a:cubicBezTo>
                    <a:pt x="3848" y="1986"/>
                    <a:pt x="3890" y="1945"/>
                    <a:pt x="3879" y="1924"/>
                  </a:cubicBezTo>
                  <a:cubicBezTo>
                    <a:pt x="3878" y="1921"/>
                    <a:pt x="3877" y="1918"/>
                    <a:pt x="3876" y="1915"/>
                  </a:cubicBezTo>
                  <a:cubicBezTo>
                    <a:pt x="3884" y="1915"/>
                    <a:pt x="3884" y="1915"/>
                    <a:pt x="3884" y="1915"/>
                  </a:cubicBezTo>
                  <a:cubicBezTo>
                    <a:pt x="3879" y="1902"/>
                    <a:pt x="3879" y="1887"/>
                    <a:pt x="3886" y="1879"/>
                  </a:cubicBezTo>
                  <a:cubicBezTo>
                    <a:pt x="3889" y="1878"/>
                    <a:pt x="3893" y="1878"/>
                    <a:pt x="3897" y="1878"/>
                  </a:cubicBezTo>
                  <a:cubicBezTo>
                    <a:pt x="3906" y="1880"/>
                    <a:pt x="3913" y="1877"/>
                    <a:pt x="3917" y="1873"/>
                  </a:cubicBezTo>
                  <a:cubicBezTo>
                    <a:pt x="3930" y="1868"/>
                    <a:pt x="3933" y="1850"/>
                    <a:pt x="3925" y="1837"/>
                  </a:cubicBezTo>
                  <a:cubicBezTo>
                    <a:pt x="3924" y="1835"/>
                    <a:pt x="3924" y="1834"/>
                    <a:pt x="3923" y="1832"/>
                  </a:cubicBezTo>
                  <a:cubicBezTo>
                    <a:pt x="3917" y="1832"/>
                    <a:pt x="3917" y="1832"/>
                    <a:pt x="3917" y="1832"/>
                  </a:cubicBezTo>
                  <a:cubicBezTo>
                    <a:pt x="3920" y="1818"/>
                    <a:pt x="3947" y="1805"/>
                    <a:pt x="3967" y="1812"/>
                  </a:cubicBezTo>
                  <a:cubicBezTo>
                    <a:pt x="3992" y="1820"/>
                    <a:pt x="4073" y="1827"/>
                    <a:pt x="4084" y="1810"/>
                  </a:cubicBezTo>
                  <a:cubicBezTo>
                    <a:pt x="4089" y="1803"/>
                    <a:pt x="4081" y="1791"/>
                    <a:pt x="4071" y="1777"/>
                  </a:cubicBezTo>
                  <a:cubicBezTo>
                    <a:pt x="4081" y="1777"/>
                    <a:pt x="4081" y="1777"/>
                    <a:pt x="4081" y="1777"/>
                  </a:cubicBezTo>
                  <a:cubicBezTo>
                    <a:pt x="4069" y="1760"/>
                    <a:pt x="4052" y="1740"/>
                    <a:pt x="4052" y="1720"/>
                  </a:cubicBezTo>
                  <a:cubicBezTo>
                    <a:pt x="4052" y="1711"/>
                    <a:pt x="4055" y="1703"/>
                    <a:pt x="4059" y="1695"/>
                  </a:cubicBezTo>
                  <a:cubicBezTo>
                    <a:pt x="4056" y="1695"/>
                    <a:pt x="4056" y="1695"/>
                    <a:pt x="4056" y="1695"/>
                  </a:cubicBezTo>
                  <a:cubicBezTo>
                    <a:pt x="4070" y="1676"/>
                    <a:pt x="4095" y="1661"/>
                    <a:pt x="4112" y="1658"/>
                  </a:cubicBezTo>
                  <a:cubicBezTo>
                    <a:pt x="4136" y="1654"/>
                    <a:pt x="4168" y="1658"/>
                    <a:pt x="4172" y="1645"/>
                  </a:cubicBezTo>
                  <a:cubicBezTo>
                    <a:pt x="4172" y="1644"/>
                    <a:pt x="4173" y="1642"/>
                    <a:pt x="4174" y="1640"/>
                  </a:cubicBezTo>
                  <a:cubicBezTo>
                    <a:pt x="4179" y="1640"/>
                    <a:pt x="4179" y="1640"/>
                    <a:pt x="4179" y="1640"/>
                  </a:cubicBezTo>
                  <a:cubicBezTo>
                    <a:pt x="4181" y="1635"/>
                    <a:pt x="4188" y="1626"/>
                    <a:pt x="4196" y="1620"/>
                  </a:cubicBezTo>
                  <a:cubicBezTo>
                    <a:pt x="4204" y="1616"/>
                    <a:pt x="4212" y="1616"/>
                    <a:pt x="4214" y="1629"/>
                  </a:cubicBezTo>
                  <a:cubicBezTo>
                    <a:pt x="4217" y="1658"/>
                    <a:pt x="4214" y="1708"/>
                    <a:pt x="4242" y="1708"/>
                  </a:cubicBezTo>
                  <a:cubicBezTo>
                    <a:pt x="4270" y="1708"/>
                    <a:pt x="4305" y="1670"/>
                    <a:pt x="4316" y="1666"/>
                  </a:cubicBezTo>
                  <a:cubicBezTo>
                    <a:pt x="4327" y="1662"/>
                    <a:pt x="4393" y="1645"/>
                    <a:pt x="4408" y="1641"/>
                  </a:cubicBezTo>
                  <a:cubicBezTo>
                    <a:pt x="4418" y="1638"/>
                    <a:pt x="4470" y="1632"/>
                    <a:pt x="4489" y="1617"/>
                  </a:cubicBezTo>
                  <a:cubicBezTo>
                    <a:pt x="4499" y="1611"/>
                    <a:pt x="4505" y="1604"/>
                    <a:pt x="4502" y="1595"/>
                  </a:cubicBezTo>
                  <a:cubicBezTo>
                    <a:pt x="4497" y="1582"/>
                    <a:pt x="4493" y="1569"/>
                    <a:pt x="4488" y="1558"/>
                  </a:cubicBezTo>
                  <a:cubicBezTo>
                    <a:pt x="4480" y="1558"/>
                    <a:pt x="4480" y="1558"/>
                    <a:pt x="4480" y="1558"/>
                  </a:cubicBezTo>
                  <a:cubicBezTo>
                    <a:pt x="4474" y="1546"/>
                    <a:pt x="4469" y="1535"/>
                    <a:pt x="4464" y="1529"/>
                  </a:cubicBezTo>
                  <a:cubicBezTo>
                    <a:pt x="4453" y="1517"/>
                    <a:pt x="4443" y="1533"/>
                    <a:pt x="4429" y="1554"/>
                  </a:cubicBezTo>
                  <a:cubicBezTo>
                    <a:pt x="4427" y="1557"/>
                    <a:pt x="4424" y="1559"/>
                    <a:pt x="4421" y="1561"/>
                  </a:cubicBezTo>
                  <a:cubicBezTo>
                    <a:pt x="4411" y="1567"/>
                    <a:pt x="4400" y="1566"/>
                    <a:pt x="4393" y="1558"/>
                  </a:cubicBezTo>
                  <a:cubicBezTo>
                    <a:pt x="4383" y="1558"/>
                    <a:pt x="4383" y="1558"/>
                    <a:pt x="4383" y="1558"/>
                  </a:cubicBezTo>
                  <a:cubicBezTo>
                    <a:pt x="4376" y="1541"/>
                    <a:pt x="4386" y="1492"/>
                    <a:pt x="4362" y="1508"/>
                  </a:cubicBezTo>
                  <a:cubicBezTo>
                    <a:pt x="4337" y="1525"/>
                    <a:pt x="4334" y="1541"/>
                    <a:pt x="4319" y="1533"/>
                  </a:cubicBezTo>
                  <a:cubicBezTo>
                    <a:pt x="4310" y="1527"/>
                    <a:pt x="4300" y="1512"/>
                    <a:pt x="4295" y="1503"/>
                  </a:cubicBezTo>
                  <a:cubicBezTo>
                    <a:pt x="4304" y="1503"/>
                    <a:pt x="4304" y="1503"/>
                    <a:pt x="4304" y="1503"/>
                  </a:cubicBezTo>
                  <a:cubicBezTo>
                    <a:pt x="4301" y="1497"/>
                    <a:pt x="4298" y="1491"/>
                    <a:pt x="4298" y="1491"/>
                  </a:cubicBezTo>
                  <a:cubicBezTo>
                    <a:pt x="4298" y="1491"/>
                    <a:pt x="4333" y="1471"/>
                    <a:pt x="4309" y="1433"/>
                  </a:cubicBezTo>
                  <a:cubicBezTo>
                    <a:pt x="4305" y="1428"/>
                    <a:pt x="4302" y="1424"/>
                    <a:pt x="4298" y="1421"/>
                  </a:cubicBezTo>
                  <a:cubicBezTo>
                    <a:pt x="4286" y="1421"/>
                    <a:pt x="4286" y="1421"/>
                    <a:pt x="4286" y="1421"/>
                  </a:cubicBezTo>
                  <a:cubicBezTo>
                    <a:pt x="4268" y="1408"/>
                    <a:pt x="4246" y="1410"/>
                    <a:pt x="4223" y="1421"/>
                  </a:cubicBezTo>
                  <a:cubicBezTo>
                    <a:pt x="4221" y="1421"/>
                    <a:pt x="4221" y="1421"/>
                    <a:pt x="4221" y="1421"/>
                  </a:cubicBezTo>
                  <a:cubicBezTo>
                    <a:pt x="4219" y="1422"/>
                    <a:pt x="4216" y="1423"/>
                    <a:pt x="4213" y="1425"/>
                  </a:cubicBezTo>
                  <a:cubicBezTo>
                    <a:pt x="4178" y="1446"/>
                    <a:pt x="4182" y="1442"/>
                    <a:pt x="4140" y="1454"/>
                  </a:cubicBezTo>
                  <a:cubicBezTo>
                    <a:pt x="4097" y="1466"/>
                    <a:pt x="4076" y="1479"/>
                    <a:pt x="4076" y="1479"/>
                  </a:cubicBezTo>
                  <a:cubicBezTo>
                    <a:pt x="4076" y="1479"/>
                    <a:pt x="4082" y="1448"/>
                    <a:pt x="4094" y="1421"/>
                  </a:cubicBezTo>
                  <a:cubicBezTo>
                    <a:pt x="4089" y="1421"/>
                    <a:pt x="4089" y="1421"/>
                    <a:pt x="4089" y="1421"/>
                  </a:cubicBezTo>
                  <a:cubicBezTo>
                    <a:pt x="4094" y="1410"/>
                    <a:pt x="4099" y="1400"/>
                    <a:pt x="4106" y="1393"/>
                  </a:cubicBezTo>
                  <a:cubicBezTo>
                    <a:pt x="4129" y="1370"/>
                    <a:pt x="4197" y="1378"/>
                    <a:pt x="4223" y="1358"/>
                  </a:cubicBezTo>
                  <a:cubicBezTo>
                    <a:pt x="4227" y="1356"/>
                    <a:pt x="4232" y="1353"/>
                    <a:pt x="4235" y="1350"/>
                  </a:cubicBezTo>
                  <a:cubicBezTo>
                    <a:pt x="4236" y="1349"/>
                    <a:pt x="4237" y="1348"/>
                    <a:pt x="4238" y="1348"/>
                  </a:cubicBezTo>
                  <a:cubicBezTo>
                    <a:pt x="4263" y="1339"/>
                    <a:pt x="4305" y="1367"/>
                    <a:pt x="4305" y="1367"/>
                  </a:cubicBezTo>
                  <a:cubicBezTo>
                    <a:pt x="4305" y="1367"/>
                    <a:pt x="4307" y="1364"/>
                    <a:pt x="4310" y="1361"/>
                  </a:cubicBezTo>
                  <a:cubicBezTo>
                    <a:pt x="4311" y="1362"/>
                    <a:pt x="4312" y="1362"/>
                    <a:pt x="4312" y="1362"/>
                  </a:cubicBezTo>
                  <a:cubicBezTo>
                    <a:pt x="4312" y="1362"/>
                    <a:pt x="4319" y="1354"/>
                    <a:pt x="4326" y="1349"/>
                  </a:cubicBezTo>
                  <a:cubicBezTo>
                    <a:pt x="4330" y="1347"/>
                    <a:pt x="4334" y="1347"/>
                    <a:pt x="4334" y="1354"/>
                  </a:cubicBezTo>
                  <a:cubicBezTo>
                    <a:pt x="4334" y="1375"/>
                    <a:pt x="4327" y="1429"/>
                    <a:pt x="4348" y="1429"/>
                  </a:cubicBezTo>
                  <a:cubicBezTo>
                    <a:pt x="4369" y="1429"/>
                    <a:pt x="4429" y="1396"/>
                    <a:pt x="4404" y="1388"/>
                  </a:cubicBezTo>
                  <a:cubicBezTo>
                    <a:pt x="4390" y="1383"/>
                    <a:pt x="4398" y="1375"/>
                    <a:pt x="4412" y="1366"/>
                  </a:cubicBezTo>
                  <a:cubicBezTo>
                    <a:pt x="4412" y="1366"/>
                    <a:pt x="4412" y="1366"/>
                    <a:pt x="4412" y="1366"/>
                  </a:cubicBezTo>
                  <a:cubicBezTo>
                    <a:pt x="4421" y="1359"/>
                    <a:pt x="4435" y="1350"/>
                    <a:pt x="4447" y="1341"/>
                  </a:cubicBezTo>
                  <a:cubicBezTo>
                    <a:pt x="4473" y="1325"/>
                    <a:pt x="4517" y="1346"/>
                    <a:pt x="4531" y="1338"/>
                  </a:cubicBezTo>
                  <a:cubicBezTo>
                    <a:pt x="4532" y="1337"/>
                    <a:pt x="4534" y="1335"/>
                    <a:pt x="4535" y="1334"/>
                  </a:cubicBezTo>
                  <a:cubicBezTo>
                    <a:pt x="4536" y="1334"/>
                    <a:pt x="4537" y="1334"/>
                    <a:pt x="4537" y="1333"/>
                  </a:cubicBezTo>
                  <a:cubicBezTo>
                    <a:pt x="4548" y="1327"/>
                    <a:pt x="4556" y="1306"/>
                    <a:pt x="4569" y="1295"/>
                  </a:cubicBezTo>
                  <a:cubicBezTo>
                    <a:pt x="4573" y="1293"/>
                    <a:pt x="4576" y="1292"/>
                    <a:pt x="4580" y="1292"/>
                  </a:cubicBezTo>
                  <a:cubicBezTo>
                    <a:pt x="4605" y="1292"/>
                    <a:pt x="4615" y="1329"/>
                    <a:pt x="4580" y="1354"/>
                  </a:cubicBezTo>
                  <a:cubicBezTo>
                    <a:pt x="4545" y="1379"/>
                    <a:pt x="4541" y="1442"/>
                    <a:pt x="4524" y="1458"/>
                  </a:cubicBezTo>
                  <a:cubicBezTo>
                    <a:pt x="4506" y="1475"/>
                    <a:pt x="4517" y="1496"/>
                    <a:pt x="4545" y="1492"/>
                  </a:cubicBezTo>
                  <a:cubicBezTo>
                    <a:pt x="4573" y="1487"/>
                    <a:pt x="4598" y="1496"/>
                    <a:pt x="4622" y="1487"/>
                  </a:cubicBezTo>
                  <a:cubicBezTo>
                    <a:pt x="4647" y="1479"/>
                    <a:pt x="4661" y="1496"/>
                    <a:pt x="4668" y="1508"/>
                  </a:cubicBezTo>
                  <a:cubicBezTo>
                    <a:pt x="4672" y="1516"/>
                    <a:pt x="4682" y="1509"/>
                    <a:pt x="4689" y="1503"/>
                  </a:cubicBezTo>
                  <a:cubicBezTo>
                    <a:pt x="4690" y="1503"/>
                    <a:pt x="4690" y="1503"/>
                    <a:pt x="4690" y="1503"/>
                  </a:cubicBezTo>
                  <a:cubicBezTo>
                    <a:pt x="4694" y="1500"/>
                    <a:pt x="4697" y="1497"/>
                    <a:pt x="4700" y="1495"/>
                  </a:cubicBezTo>
                  <a:cubicBezTo>
                    <a:pt x="4710" y="1493"/>
                    <a:pt x="4744" y="1486"/>
                    <a:pt x="4756" y="1504"/>
                  </a:cubicBezTo>
                  <a:cubicBezTo>
                    <a:pt x="4763" y="1514"/>
                    <a:pt x="4769" y="1511"/>
                    <a:pt x="4772" y="1503"/>
                  </a:cubicBezTo>
                  <a:cubicBezTo>
                    <a:pt x="4777" y="1503"/>
                    <a:pt x="4777" y="1503"/>
                    <a:pt x="4777" y="1503"/>
                  </a:cubicBezTo>
                  <a:cubicBezTo>
                    <a:pt x="4782" y="1496"/>
                    <a:pt x="4783" y="1479"/>
                    <a:pt x="4777" y="1466"/>
                  </a:cubicBezTo>
                  <a:cubicBezTo>
                    <a:pt x="4769" y="1452"/>
                    <a:pt x="4760" y="1437"/>
                    <a:pt x="4752" y="1421"/>
                  </a:cubicBezTo>
                  <a:cubicBezTo>
                    <a:pt x="4743" y="1421"/>
                    <a:pt x="4743" y="1421"/>
                    <a:pt x="4743" y="1421"/>
                  </a:cubicBezTo>
                  <a:cubicBezTo>
                    <a:pt x="4740" y="1415"/>
                    <a:pt x="4737" y="1410"/>
                    <a:pt x="4735" y="1404"/>
                  </a:cubicBezTo>
                  <a:cubicBezTo>
                    <a:pt x="4724" y="1379"/>
                    <a:pt x="4710" y="1371"/>
                    <a:pt x="4682" y="1379"/>
                  </a:cubicBezTo>
                  <a:cubicBezTo>
                    <a:pt x="4659" y="1386"/>
                    <a:pt x="4650" y="1376"/>
                    <a:pt x="4638" y="1366"/>
                  </a:cubicBezTo>
                  <a:cubicBezTo>
                    <a:pt x="4650" y="1366"/>
                    <a:pt x="4650" y="1366"/>
                    <a:pt x="4650" y="1366"/>
                  </a:cubicBezTo>
                  <a:cubicBezTo>
                    <a:pt x="4646" y="1362"/>
                    <a:pt x="4641" y="1358"/>
                    <a:pt x="4636" y="1354"/>
                  </a:cubicBezTo>
                  <a:cubicBezTo>
                    <a:pt x="4618" y="1342"/>
                    <a:pt x="4604" y="1371"/>
                    <a:pt x="4618" y="1342"/>
                  </a:cubicBezTo>
                  <a:cubicBezTo>
                    <a:pt x="4632" y="1314"/>
                    <a:pt x="4639" y="1305"/>
                    <a:pt x="4648" y="1283"/>
                  </a:cubicBezTo>
                  <a:cubicBezTo>
                    <a:pt x="4643" y="1283"/>
                    <a:pt x="4643" y="1283"/>
                    <a:pt x="4643" y="1283"/>
                  </a:cubicBezTo>
                  <a:cubicBezTo>
                    <a:pt x="4650" y="1269"/>
                    <a:pt x="4668" y="1247"/>
                    <a:pt x="4673" y="1229"/>
                  </a:cubicBezTo>
                  <a:cubicBezTo>
                    <a:pt x="4678" y="1229"/>
                    <a:pt x="4678" y="1229"/>
                    <a:pt x="4678" y="1229"/>
                  </a:cubicBezTo>
                  <a:cubicBezTo>
                    <a:pt x="4683" y="1214"/>
                    <a:pt x="4681" y="1202"/>
                    <a:pt x="4661" y="1196"/>
                  </a:cubicBezTo>
                  <a:cubicBezTo>
                    <a:pt x="4615" y="1184"/>
                    <a:pt x="4601" y="1175"/>
                    <a:pt x="4594" y="1150"/>
                  </a:cubicBezTo>
                  <a:cubicBezTo>
                    <a:pt x="4593" y="1149"/>
                    <a:pt x="4592" y="1148"/>
                    <a:pt x="4592" y="1146"/>
                  </a:cubicBezTo>
                  <a:cubicBezTo>
                    <a:pt x="4583" y="1146"/>
                    <a:pt x="4583" y="1146"/>
                    <a:pt x="4583" y="1146"/>
                  </a:cubicBezTo>
                  <a:cubicBezTo>
                    <a:pt x="4573" y="1128"/>
                    <a:pt x="4548" y="1103"/>
                    <a:pt x="4530" y="1091"/>
                  </a:cubicBezTo>
                  <a:cubicBezTo>
                    <a:pt x="4542" y="1091"/>
                    <a:pt x="4542" y="1091"/>
                    <a:pt x="4542" y="1091"/>
                  </a:cubicBezTo>
                  <a:cubicBezTo>
                    <a:pt x="4532" y="1084"/>
                    <a:pt x="4524" y="1080"/>
                    <a:pt x="4520" y="1080"/>
                  </a:cubicBezTo>
                  <a:cubicBezTo>
                    <a:pt x="4506" y="1080"/>
                    <a:pt x="4438" y="1094"/>
                    <a:pt x="4435" y="1074"/>
                  </a:cubicBezTo>
                  <a:cubicBezTo>
                    <a:pt x="4432" y="1061"/>
                    <a:pt x="4425" y="1033"/>
                    <a:pt x="4416" y="1009"/>
                  </a:cubicBezTo>
                  <a:cubicBezTo>
                    <a:pt x="4408" y="1009"/>
                    <a:pt x="4408" y="1009"/>
                    <a:pt x="4408" y="1009"/>
                  </a:cubicBezTo>
                  <a:cubicBezTo>
                    <a:pt x="4402" y="995"/>
                    <a:pt x="4396" y="983"/>
                    <a:pt x="4390" y="976"/>
                  </a:cubicBezTo>
                  <a:cubicBezTo>
                    <a:pt x="4386" y="971"/>
                    <a:pt x="4380" y="963"/>
                    <a:pt x="4373" y="954"/>
                  </a:cubicBezTo>
                  <a:cubicBezTo>
                    <a:pt x="4383" y="954"/>
                    <a:pt x="4383" y="954"/>
                    <a:pt x="4383" y="954"/>
                  </a:cubicBezTo>
                  <a:cubicBezTo>
                    <a:pt x="4365" y="931"/>
                    <a:pt x="4338" y="895"/>
                    <a:pt x="4319" y="872"/>
                  </a:cubicBezTo>
                  <a:cubicBezTo>
                    <a:pt x="4309" y="872"/>
                    <a:pt x="4309" y="872"/>
                    <a:pt x="4309" y="872"/>
                  </a:cubicBezTo>
                  <a:cubicBezTo>
                    <a:pt x="4303" y="863"/>
                    <a:pt x="4297" y="857"/>
                    <a:pt x="4295" y="855"/>
                  </a:cubicBezTo>
                  <a:cubicBezTo>
                    <a:pt x="4284" y="847"/>
                    <a:pt x="4270" y="851"/>
                    <a:pt x="4239" y="901"/>
                  </a:cubicBezTo>
                  <a:cubicBezTo>
                    <a:pt x="4227" y="919"/>
                    <a:pt x="4216" y="932"/>
                    <a:pt x="4205" y="940"/>
                  </a:cubicBezTo>
                  <a:cubicBezTo>
                    <a:pt x="4189" y="949"/>
                    <a:pt x="4174" y="949"/>
                    <a:pt x="4161" y="942"/>
                  </a:cubicBezTo>
                  <a:cubicBezTo>
                    <a:pt x="4136" y="930"/>
                    <a:pt x="4109" y="943"/>
                    <a:pt x="4084" y="909"/>
                  </a:cubicBezTo>
                  <a:cubicBezTo>
                    <a:pt x="4072" y="893"/>
                    <a:pt x="4084" y="882"/>
                    <a:pt x="4097" y="872"/>
                  </a:cubicBezTo>
                  <a:cubicBezTo>
                    <a:pt x="4097" y="872"/>
                    <a:pt x="4097" y="872"/>
                    <a:pt x="4097" y="872"/>
                  </a:cubicBezTo>
                  <a:cubicBezTo>
                    <a:pt x="4109" y="863"/>
                    <a:pt x="4120" y="856"/>
                    <a:pt x="4115" y="847"/>
                  </a:cubicBezTo>
                  <a:cubicBezTo>
                    <a:pt x="4107" y="830"/>
                    <a:pt x="4070" y="822"/>
                    <a:pt x="4038" y="817"/>
                  </a:cubicBezTo>
                  <a:cubicBezTo>
                    <a:pt x="4068" y="817"/>
                    <a:pt x="4068" y="817"/>
                    <a:pt x="4068" y="817"/>
                  </a:cubicBezTo>
                  <a:cubicBezTo>
                    <a:pt x="4051" y="813"/>
                    <a:pt x="4034" y="811"/>
                    <a:pt x="4020" y="809"/>
                  </a:cubicBezTo>
                  <a:cubicBezTo>
                    <a:pt x="3985" y="805"/>
                    <a:pt x="3960" y="759"/>
                    <a:pt x="3907" y="755"/>
                  </a:cubicBezTo>
                  <a:cubicBezTo>
                    <a:pt x="3854" y="751"/>
                    <a:pt x="3791" y="763"/>
                    <a:pt x="3773" y="763"/>
                  </a:cubicBezTo>
                  <a:cubicBezTo>
                    <a:pt x="3769" y="763"/>
                    <a:pt x="3766" y="765"/>
                    <a:pt x="3764" y="768"/>
                  </a:cubicBezTo>
                  <a:cubicBezTo>
                    <a:pt x="3749" y="772"/>
                    <a:pt x="3749" y="800"/>
                    <a:pt x="3742" y="843"/>
                  </a:cubicBezTo>
                  <a:cubicBezTo>
                    <a:pt x="3737" y="879"/>
                    <a:pt x="3755" y="894"/>
                    <a:pt x="3747" y="903"/>
                  </a:cubicBezTo>
                  <a:cubicBezTo>
                    <a:pt x="3745" y="904"/>
                    <a:pt x="3744" y="904"/>
                    <a:pt x="3742" y="905"/>
                  </a:cubicBezTo>
                  <a:cubicBezTo>
                    <a:pt x="3725" y="909"/>
                    <a:pt x="3714" y="912"/>
                    <a:pt x="3711" y="917"/>
                  </a:cubicBezTo>
                  <a:cubicBezTo>
                    <a:pt x="3699" y="922"/>
                    <a:pt x="3700" y="927"/>
                    <a:pt x="3721" y="938"/>
                  </a:cubicBezTo>
                  <a:cubicBezTo>
                    <a:pt x="3753" y="955"/>
                    <a:pt x="3795" y="1021"/>
                    <a:pt x="3795" y="1021"/>
                  </a:cubicBezTo>
                  <a:cubicBezTo>
                    <a:pt x="3795" y="1021"/>
                    <a:pt x="3795" y="1059"/>
                    <a:pt x="3770" y="1080"/>
                  </a:cubicBezTo>
                  <a:cubicBezTo>
                    <a:pt x="3746" y="1101"/>
                    <a:pt x="3721" y="1121"/>
                    <a:pt x="3707" y="1096"/>
                  </a:cubicBezTo>
                  <a:cubicBezTo>
                    <a:pt x="3706" y="1094"/>
                    <a:pt x="3704" y="1093"/>
                    <a:pt x="3703" y="1091"/>
                  </a:cubicBezTo>
                  <a:cubicBezTo>
                    <a:pt x="3713" y="1091"/>
                    <a:pt x="3713" y="1091"/>
                    <a:pt x="3713" y="1091"/>
                  </a:cubicBezTo>
                  <a:cubicBezTo>
                    <a:pt x="3703" y="1074"/>
                    <a:pt x="3681" y="1072"/>
                    <a:pt x="3673" y="1081"/>
                  </a:cubicBezTo>
                  <a:cubicBezTo>
                    <a:pt x="3665" y="1083"/>
                    <a:pt x="3660" y="1090"/>
                    <a:pt x="3665" y="1101"/>
                  </a:cubicBezTo>
                  <a:cubicBezTo>
                    <a:pt x="3675" y="1126"/>
                    <a:pt x="3696" y="1138"/>
                    <a:pt x="3696" y="1163"/>
                  </a:cubicBezTo>
                  <a:cubicBezTo>
                    <a:pt x="3696" y="1188"/>
                    <a:pt x="3728" y="1250"/>
                    <a:pt x="3707" y="1271"/>
                  </a:cubicBezTo>
                  <a:cubicBezTo>
                    <a:pt x="3686" y="1292"/>
                    <a:pt x="3661" y="1275"/>
                    <a:pt x="3644" y="1279"/>
                  </a:cubicBezTo>
                  <a:cubicBezTo>
                    <a:pt x="3626" y="1284"/>
                    <a:pt x="3608" y="1246"/>
                    <a:pt x="3622" y="1238"/>
                  </a:cubicBezTo>
                  <a:cubicBezTo>
                    <a:pt x="3625" y="1236"/>
                    <a:pt x="3626" y="1233"/>
                    <a:pt x="3627" y="1229"/>
                  </a:cubicBezTo>
                  <a:cubicBezTo>
                    <a:pt x="3633" y="1229"/>
                    <a:pt x="3633" y="1229"/>
                    <a:pt x="3633" y="1229"/>
                  </a:cubicBezTo>
                  <a:cubicBezTo>
                    <a:pt x="3639" y="1211"/>
                    <a:pt x="3626" y="1163"/>
                    <a:pt x="3626" y="1163"/>
                  </a:cubicBezTo>
                  <a:cubicBezTo>
                    <a:pt x="3626" y="1163"/>
                    <a:pt x="3623" y="1166"/>
                    <a:pt x="3620" y="1172"/>
                  </a:cubicBezTo>
                  <a:cubicBezTo>
                    <a:pt x="3619" y="1169"/>
                    <a:pt x="3619" y="1167"/>
                    <a:pt x="3619" y="1167"/>
                  </a:cubicBezTo>
                  <a:cubicBezTo>
                    <a:pt x="3619" y="1167"/>
                    <a:pt x="3602" y="1196"/>
                    <a:pt x="3590" y="1207"/>
                  </a:cubicBezTo>
                  <a:cubicBezTo>
                    <a:pt x="3588" y="1207"/>
                    <a:pt x="3586" y="1204"/>
                    <a:pt x="3587" y="1196"/>
                  </a:cubicBezTo>
                  <a:cubicBezTo>
                    <a:pt x="3589" y="1170"/>
                    <a:pt x="3580" y="1160"/>
                    <a:pt x="3574" y="1146"/>
                  </a:cubicBezTo>
                  <a:cubicBezTo>
                    <a:pt x="3565" y="1146"/>
                    <a:pt x="3565" y="1146"/>
                    <a:pt x="3565" y="1146"/>
                  </a:cubicBezTo>
                  <a:cubicBezTo>
                    <a:pt x="3564" y="1141"/>
                    <a:pt x="3563" y="1136"/>
                    <a:pt x="3563" y="1130"/>
                  </a:cubicBezTo>
                  <a:cubicBezTo>
                    <a:pt x="3563" y="1117"/>
                    <a:pt x="3557" y="1103"/>
                    <a:pt x="3548" y="1091"/>
                  </a:cubicBezTo>
                  <a:cubicBezTo>
                    <a:pt x="3558" y="1091"/>
                    <a:pt x="3558" y="1091"/>
                    <a:pt x="3558" y="1091"/>
                  </a:cubicBezTo>
                  <a:cubicBezTo>
                    <a:pt x="3546" y="1073"/>
                    <a:pt x="3527" y="1059"/>
                    <a:pt x="3507" y="1064"/>
                  </a:cubicBezTo>
                  <a:cubicBezTo>
                    <a:pt x="3475" y="1073"/>
                    <a:pt x="3446" y="1080"/>
                    <a:pt x="3386" y="1067"/>
                  </a:cubicBezTo>
                  <a:cubicBezTo>
                    <a:pt x="3326" y="1055"/>
                    <a:pt x="3302" y="1046"/>
                    <a:pt x="3252" y="1017"/>
                  </a:cubicBezTo>
                  <a:cubicBezTo>
                    <a:pt x="3247" y="1014"/>
                    <a:pt x="3241" y="1011"/>
                    <a:pt x="3236" y="1009"/>
                  </a:cubicBezTo>
                  <a:cubicBezTo>
                    <a:pt x="3217" y="1009"/>
                    <a:pt x="3217" y="1009"/>
                    <a:pt x="3217" y="1009"/>
                  </a:cubicBezTo>
                  <a:cubicBezTo>
                    <a:pt x="3203" y="1005"/>
                    <a:pt x="3192" y="1006"/>
                    <a:pt x="3182" y="1009"/>
                  </a:cubicBezTo>
                  <a:cubicBezTo>
                    <a:pt x="3175" y="1009"/>
                    <a:pt x="3175" y="1009"/>
                    <a:pt x="3175" y="1009"/>
                  </a:cubicBezTo>
                  <a:cubicBezTo>
                    <a:pt x="3171" y="1011"/>
                    <a:pt x="3166" y="1012"/>
                    <a:pt x="3161" y="1013"/>
                  </a:cubicBezTo>
                  <a:cubicBezTo>
                    <a:pt x="3156" y="1014"/>
                    <a:pt x="3153" y="1012"/>
                    <a:pt x="3151" y="1009"/>
                  </a:cubicBezTo>
                  <a:cubicBezTo>
                    <a:pt x="3141" y="1009"/>
                    <a:pt x="3141" y="1009"/>
                    <a:pt x="3141" y="1009"/>
                  </a:cubicBezTo>
                  <a:cubicBezTo>
                    <a:pt x="3133" y="994"/>
                    <a:pt x="3132" y="965"/>
                    <a:pt x="3114" y="954"/>
                  </a:cubicBezTo>
                  <a:cubicBezTo>
                    <a:pt x="3127" y="954"/>
                    <a:pt x="3127" y="954"/>
                    <a:pt x="3127" y="954"/>
                  </a:cubicBezTo>
                  <a:cubicBezTo>
                    <a:pt x="3124" y="951"/>
                    <a:pt x="3120" y="948"/>
                    <a:pt x="3115" y="947"/>
                  </a:cubicBezTo>
                  <a:cubicBezTo>
                    <a:pt x="3083" y="938"/>
                    <a:pt x="3104" y="929"/>
                    <a:pt x="3096" y="875"/>
                  </a:cubicBezTo>
                  <a:cubicBezTo>
                    <a:pt x="3096" y="874"/>
                    <a:pt x="3096" y="873"/>
                    <a:pt x="3096" y="872"/>
                  </a:cubicBezTo>
                  <a:cubicBezTo>
                    <a:pt x="3089" y="872"/>
                    <a:pt x="3089" y="872"/>
                    <a:pt x="3089" y="872"/>
                  </a:cubicBezTo>
                  <a:cubicBezTo>
                    <a:pt x="3083" y="841"/>
                    <a:pt x="3076" y="835"/>
                    <a:pt x="3094" y="817"/>
                  </a:cubicBezTo>
                  <a:cubicBezTo>
                    <a:pt x="3097" y="817"/>
                    <a:pt x="3097" y="817"/>
                    <a:pt x="3097" y="817"/>
                  </a:cubicBezTo>
                  <a:cubicBezTo>
                    <a:pt x="3104" y="808"/>
                    <a:pt x="3119" y="797"/>
                    <a:pt x="3147" y="776"/>
                  </a:cubicBezTo>
                  <a:cubicBezTo>
                    <a:pt x="3169" y="760"/>
                    <a:pt x="3183" y="746"/>
                    <a:pt x="3194" y="735"/>
                  </a:cubicBezTo>
                  <a:cubicBezTo>
                    <a:pt x="3192" y="735"/>
                    <a:pt x="3192" y="735"/>
                    <a:pt x="3192" y="735"/>
                  </a:cubicBezTo>
                  <a:cubicBezTo>
                    <a:pt x="3218" y="708"/>
                    <a:pt x="3226" y="694"/>
                    <a:pt x="3267" y="689"/>
                  </a:cubicBezTo>
                  <a:cubicBezTo>
                    <a:pt x="3327" y="680"/>
                    <a:pt x="3349" y="726"/>
                    <a:pt x="3349" y="705"/>
                  </a:cubicBezTo>
                  <a:cubicBezTo>
                    <a:pt x="3349" y="701"/>
                    <a:pt x="3350" y="691"/>
                    <a:pt x="3351" y="680"/>
                  </a:cubicBezTo>
                  <a:cubicBezTo>
                    <a:pt x="3357" y="680"/>
                    <a:pt x="3357" y="680"/>
                    <a:pt x="3357" y="680"/>
                  </a:cubicBezTo>
                  <a:cubicBezTo>
                    <a:pt x="3360" y="659"/>
                    <a:pt x="3365" y="632"/>
                    <a:pt x="3369" y="615"/>
                  </a:cubicBezTo>
                  <a:cubicBezTo>
                    <a:pt x="3371" y="655"/>
                    <a:pt x="3439" y="660"/>
                    <a:pt x="3408" y="689"/>
                  </a:cubicBezTo>
                  <a:cubicBezTo>
                    <a:pt x="3376" y="718"/>
                    <a:pt x="3394" y="722"/>
                    <a:pt x="3418" y="722"/>
                  </a:cubicBezTo>
                  <a:cubicBezTo>
                    <a:pt x="3443" y="722"/>
                    <a:pt x="3489" y="693"/>
                    <a:pt x="3489" y="693"/>
                  </a:cubicBezTo>
                  <a:cubicBezTo>
                    <a:pt x="3489" y="693"/>
                    <a:pt x="3545" y="664"/>
                    <a:pt x="3559" y="689"/>
                  </a:cubicBezTo>
                  <a:cubicBezTo>
                    <a:pt x="3573" y="714"/>
                    <a:pt x="3573" y="739"/>
                    <a:pt x="3598" y="739"/>
                  </a:cubicBezTo>
                  <a:cubicBezTo>
                    <a:pt x="3621" y="739"/>
                    <a:pt x="3670" y="708"/>
                    <a:pt x="3633" y="680"/>
                  </a:cubicBezTo>
                  <a:cubicBezTo>
                    <a:pt x="3645" y="680"/>
                    <a:pt x="3645" y="680"/>
                    <a:pt x="3645" y="680"/>
                  </a:cubicBezTo>
                  <a:cubicBezTo>
                    <a:pt x="3642" y="677"/>
                    <a:pt x="3640" y="674"/>
                    <a:pt x="3636" y="672"/>
                  </a:cubicBezTo>
                  <a:cubicBezTo>
                    <a:pt x="3590" y="643"/>
                    <a:pt x="3562" y="647"/>
                    <a:pt x="3534" y="614"/>
                  </a:cubicBezTo>
                  <a:cubicBezTo>
                    <a:pt x="3527" y="606"/>
                    <a:pt x="3523" y="601"/>
                    <a:pt x="3519" y="597"/>
                  </a:cubicBezTo>
                  <a:cubicBezTo>
                    <a:pt x="3507" y="597"/>
                    <a:pt x="3507" y="597"/>
                    <a:pt x="3507" y="597"/>
                  </a:cubicBezTo>
                  <a:cubicBezTo>
                    <a:pt x="3503" y="596"/>
                    <a:pt x="3501" y="596"/>
                    <a:pt x="3497" y="597"/>
                  </a:cubicBezTo>
                  <a:cubicBezTo>
                    <a:pt x="3493" y="597"/>
                    <a:pt x="3493" y="597"/>
                    <a:pt x="3493" y="597"/>
                  </a:cubicBezTo>
                  <a:cubicBezTo>
                    <a:pt x="3490" y="599"/>
                    <a:pt x="3486" y="600"/>
                    <a:pt x="3481" y="601"/>
                  </a:cubicBezTo>
                  <a:cubicBezTo>
                    <a:pt x="3464" y="606"/>
                    <a:pt x="3456" y="602"/>
                    <a:pt x="3451" y="597"/>
                  </a:cubicBezTo>
                  <a:cubicBezTo>
                    <a:pt x="3440" y="597"/>
                    <a:pt x="3440" y="597"/>
                    <a:pt x="3440" y="597"/>
                  </a:cubicBezTo>
                  <a:cubicBezTo>
                    <a:pt x="3438" y="595"/>
                    <a:pt x="3435" y="593"/>
                    <a:pt x="3432" y="593"/>
                  </a:cubicBezTo>
                  <a:cubicBezTo>
                    <a:pt x="3422" y="593"/>
                    <a:pt x="3404" y="601"/>
                    <a:pt x="3397" y="585"/>
                  </a:cubicBezTo>
                  <a:cubicBezTo>
                    <a:pt x="3390" y="568"/>
                    <a:pt x="3401" y="564"/>
                    <a:pt x="3436" y="564"/>
                  </a:cubicBezTo>
                  <a:cubicBezTo>
                    <a:pt x="3471" y="564"/>
                    <a:pt x="3513" y="576"/>
                    <a:pt x="3513" y="576"/>
                  </a:cubicBezTo>
                  <a:cubicBezTo>
                    <a:pt x="3513" y="576"/>
                    <a:pt x="3556" y="560"/>
                    <a:pt x="3566" y="556"/>
                  </a:cubicBezTo>
                  <a:cubicBezTo>
                    <a:pt x="3573" y="553"/>
                    <a:pt x="3597" y="549"/>
                    <a:pt x="3612" y="537"/>
                  </a:cubicBezTo>
                  <a:cubicBezTo>
                    <a:pt x="3625" y="529"/>
                    <a:pt x="3634" y="519"/>
                    <a:pt x="3629" y="501"/>
                  </a:cubicBezTo>
                  <a:cubicBezTo>
                    <a:pt x="3621" y="474"/>
                    <a:pt x="3601" y="467"/>
                    <a:pt x="3586" y="460"/>
                  </a:cubicBezTo>
                  <a:cubicBezTo>
                    <a:pt x="3571" y="460"/>
                    <a:pt x="3571" y="460"/>
                    <a:pt x="3571" y="460"/>
                  </a:cubicBezTo>
                  <a:cubicBezTo>
                    <a:pt x="3569" y="459"/>
                    <a:pt x="3567" y="457"/>
                    <a:pt x="3566" y="456"/>
                  </a:cubicBezTo>
                  <a:cubicBezTo>
                    <a:pt x="3556" y="443"/>
                    <a:pt x="3587" y="427"/>
                    <a:pt x="3605" y="418"/>
                  </a:cubicBezTo>
                  <a:cubicBezTo>
                    <a:pt x="3622" y="410"/>
                    <a:pt x="3672" y="418"/>
                    <a:pt x="3672" y="418"/>
                  </a:cubicBezTo>
                  <a:cubicBezTo>
                    <a:pt x="3672" y="418"/>
                    <a:pt x="3703" y="422"/>
                    <a:pt x="3703" y="406"/>
                  </a:cubicBezTo>
                  <a:cubicBezTo>
                    <a:pt x="3703" y="406"/>
                    <a:pt x="3703" y="405"/>
                    <a:pt x="3703" y="405"/>
                  </a:cubicBezTo>
                  <a:cubicBezTo>
                    <a:pt x="3709" y="405"/>
                    <a:pt x="3709" y="405"/>
                    <a:pt x="3709" y="405"/>
                  </a:cubicBezTo>
                  <a:cubicBezTo>
                    <a:pt x="3709" y="404"/>
                    <a:pt x="3710" y="403"/>
                    <a:pt x="3710" y="402"/>
                  </a:cubicBezTo>
                  <a:cubicBezTo>
                    <a:pt x="3710" y="393"/>
                    <a:pt x="3708" y="383"/>
                    <a:pt x="3709" y="377"/>
                  </a:cubicBezTo>
                  <a:cubicBezTo>
                    <a:pt x="3711" y="378"/>
                    <a:pt x="3714" y="379"/>
                    <a:pt x="3718" y="381"/>
                  </a:cubicBezTo>
                  <a:cubicBezTo>
                    <a:pt x="3739" y="393"/>
                    <a:pt x="3718" y="431"/>
                    <a:pt x="3749" y="422"/>
                  </a:cubicBezTo>
                  <a:cubicBezTo>
                    <a:pt x="3781" y="414"/>
                    <a:pt x="3788" y="422"/>
                    <a:pt x="3806" y="435"/>
                  </a:cubicBezTo>
                  <a:cubicBezTo>
                    <a:pt x="3822" y="446"/>
                    <a:pt x="3805" y="490"/>
                    <a:pt x="3789" y="503"/>
                  </a:cubicBezTo>
                  <a:cubicBezTo>
                    <a:pt x="3783" y="505"/>
                    <a:pt x="3778" y="508"/>
                    <a:pt x="3773" y="512"/>
                  </a:cubicBezTo>
                  <a:cubicBezTo>
                    <a:pt x="3758" y="520"/>
                    <a:pt x="3747" y="531"/>
                    <a:pt x="3777" y="535"/>
                  </a:cubicBezTo>
                  <a:cubicBezTo>
                    <a:pt x="3816" y="539"/>
                    <a:pt x="3844" y="539"/>
                    <a:pt x="3844" y="539"/>
                  </a:cubicBezTo>
                  <a:cubicBezTo>
                    <a:pt x="3844" y="539"/>
                    <a:pt x="3846" y="537"/>
                    <a:pt x="3848" y="535"/>
                  </a:cubicBezTo>
                  <a:cubicBezTo>
                    <a:pt x="3850" y="535"/>
                    <a:pt x="3851" y="535"/>
                    <a:pt x="3851" y="535"/>
                  </a:cubicBezTo>
                  <a:cubicBezTo>
                    <a:pt x="3851" y="535"/>
                    <a:pt x="3875" y="506"/>
                    <a:pt x="3886" y="481"/>
                  </a:cubicBezTo>
                  <a:cubicBezTo>
                    <a:pt x="3888" y="477"/>
                    <a:pt x="3889" y="475"/>
                    <a:pt x="3891" y="472"/>
                  </a:cubicBezTo>
                  <a:cubicBezTo>
                    <a:pt x="3901" y="470"/>
                    <a:pt x="3912" y="479"/>
                    <a:pt x="3922" y="485"/>
                  </a:cubicBezTo>
                  <a:cubicBezTo>
                    <a:pt x="3933" y="492"/>
                    <a:pt x="3970" y="501"/>
                    <a:pt x="3957" y="513"/>
                  </a:cubicBezTo>
                  <a:cubicBezTo>
                    <a:pt x="3954" y="515"/>
                    <a:pt x="3951" y="516"/>
                    <a:pt x="3946" y="518"/>
                  </a:cubicBezTo>
                  <a:cubicBezTo>
                    <a:pt x="3930" y="524"/>
                    <a:pt x="3918" y="529"/>
                    <a:pt x="3909" y="536"/>
                  </a:cubicBezTo>
                  <a:cubicBezTo>
                    <a:pt x="3909" y="536"/>
                    <a:pt x="3909" y="536"/>
                    <a:pt x="3909" y="536"/>
                  </a:cubicBezTo>
                  <a:cubicBezTo>
                    <a:pt x="3909" y="536"/>
                    <a:pt x="3908" y="536"/>
                    <a:pt x="3908" y="536"/>
                  </a:cubicBezTo>
                  <a:cubicBezTo>
                    <a:pt x="3885" y="550"/>
                    <a:pt x="3877" y="565"/>
                    <a:pt x="3869" y="581"/>
                  </a:cubicBezTo>
                  <a:cubicBezTo>
                    <a:pt x="3865" y="588"/>
                    <a:pt x="3862" y="594"/>
                    <a:pt x="3858" y="599"/>
                  </a:cubicBezTo>
                  <a:cubicBezTo>
                    <a:pt x="3850" y="603"/>
                    <a:pt x="3838" y="603"/>
                    <a:pt x="3816" y="597"/>
                  </a:cubicBezTo>
                  <a:cubicBezTo>
                    <a:pt x="3789" y="597"/>
                    <a:pt x="3789" y="597"/>
                    <a:pt x="3789" y="597"/>
                  </a:cubicBezTo>
                  <a:cubicBezTo>
                    <a:pt x="3773" y="594"/>
                    <a:pt x="3759" y="594"/>
                    <a:pt x="3750" y="597"/>
                  </a:cubicBezTo>
                  <a:cubicBezTo>
                    <a:pt x="3745" y="597"/>
                    <a:pt x="3745" y="597"/>
                    <a:pt x="3745" y="597"/>
                  </a:cubicBezTo>
                  <a:cubicBezTo>
                    <a:pt x="3744" y="598"/>
                    <a:pt x="3744" y="599"/>
                    <a:pt x="3743" y="600"/>
                  </a:cubicBezTo>
                  <a:cubicBezTo>
                    <a:pt x="3737" y="603"/>
                    <a:pt x="3731" y="607"/>
                    <a:pt x="3728" y="614"/>
                  </a:cubicBezTo>
                  <a:cubicBezTo>
                    <a:pt x="3718" y="635"/>
                    <a:pt x="3725" y="701"/>
                    <a:pt x="3742" y="693"/>
                  </a:cubicBezTo>
                  <a:cubicBezTo>
                    <a:pt x="3760" y="685"/>
                    <a:pt x="3777" y="685"/>
                    <a:pt x="3799" y="676"/>
                  </a:cubicBezTo>
                  <a:cubicBezTo>
                    <a:pt x="3820" y="668"/>
                    <a:pt x="3904" y="685"/>
                    <a:pt x="3925" y="680"/>
                  </a:cubicBezTo>
                  <a:cubicBezTo>
                    <a:pt x="3946" y="676"/>
                    <a:pt x="3981" y="722"/>
                    <a:pt x="3992" y="714"/>
                  </a:cubicBezTo>
                  <a:cubicBezTo>
                    <a:pt x="4003" y="705"/>
                    <a:pt x="4024" y="730"/>
                    <a:pt x="4045" y="747"/>
                  </a:cubicBezTo>
                  <a:cubicBezTo>
                    <a:pt x="4052" y="753"/>
                    <a:pt x="4056" y="750"/>
                    <a:pt x="4059" y="746"/>
                  </a:cubicBezTo>
                  <a:cubicBezTo>
                    <a:pt x="4064" y="745"/>
                    <a:pt x="4067" y="740"/>
                    <a:pt x="4071" y="735"/>
                  </a:cubicBezTo>
                  <a:cubicBezTo>
                    <a:pt x="4069" y="735"/>
                    <a:pt x="4069" y="735"/>
                    <a:pt x="4069" y="735"/>
                  </a:cubicBezTo>
                  <a:cubicBezTo>
                    <a:pt x="4075" y="730"/>
                    <a:pt x="4083" y="730"/>
                    <a:pt x="4098" y="743"/>
                  </a:cubicBezTo>
                  <a:cubicBezTo>
                    <a:pt x="4136" y="776"/>
                    <a:pt x="4115" y="776"/>
                    <a:pt x="4136" y="776"/>
                  </a:cubicBezTo>
                  <a:cubicBezTo>
                    <a:pt x="4158" y="776"/>
                    <a:pt x="4203" y="780"/>
                    <a:pt x="4203" y="780"/>
                  </a:cubicBezTo>
                  <a:cubicBezTo>
                    <a:pt x="4203" y="780"/>
                    <a:pt x="4204" y="778"/>
                    <a:pt x="4204" y="775"/>
                  </a:cubicBezTo>
                  <a:cubicBezTo>
                    <a:pt x="4208" y="776"/>
                    <a:pt x="4210" y="776"/>
                    <a:pt x="4210" y="776"/>
                  </a:cubicBezTo>
                  <a:cubicBezTo>
                    <a:pt x="4210" y="776"/>
                    <a:pt x="4212" y="758"/>
                    <a:pt x="4223" y="748"/>
                  </a:cubicBezTo>
                  <a:cubicBezTo>
                    <a:pt x="4228" y="746"/>
                    <a:pt x="4234" y="745"/>
                    <a:pt x="4242" y="747"/>
                  </a:cubicBezTo>
                  <a:cubicBezTo>
                    <a:pt x="4274" y="754"/>
                    <a:pt x="4303" y="792"/>
                    <a:pt x="4305" y="774"/>
                  </a:cubicBezTo>
                  <a:cubicBezTo>
                    <a:pt x="4310" y="776"/>
                    <a:pt x="4313" y="774"/>
                    <a:pt x="4312" y="763"/>
                  </a:cubicBezTo>
                  <a:cubicBezTo>
                    <a:pt x="4311" y="753"/>
                    <a:pt x="4311" y="744"/>
                    <a:pt x="4310" y="735"/>
                  </a:cubicBezTo>
                  <a:cubicBezTo>
                    <a:pt x="4304" y="735"/>
                    <a:pt x="4304" y="735"/>
                    <a:pt x="4304" y="735"/>
                  </a:cubicBezTo>
                  <a:cubicBezTo>
                    <a:pt x="4302" y="716"/>
                    <a:pt x="4299" y="700"/>
                    <a:pt x="4281" y="685"/>
                  </a:cubicBezTo>
                  <a:cubicBezTo>
                    <a:pt x="4279" y="683"/>
                    <a:pt x="4277" y="681"/>
                    <a:pt x="4275" y="680"/>
                  </a:cubicBezTo>
                  <a:cubicBezTo>
                    <a:pt x="4287" y="680"/>
                    <a:pt x="4287" y="680"/>
                    <a:pt x="4287" y="680"/>
                  </a:cubicBezTo>
                  <a:cubicBezTo>
                    <a:pt x="4258" y="655"/>
                    <a:pt x="4213" y="639"/>
                    <a:pt x="4206" y="626"/>
                  </a:cubicBezTo>
                  <a:cubicBezTo>
                    <a:pt x="4201" y="617"/>
                    <a:pt x="4196" y="606"/>
                    <a:pt x="4198" y="597"/>
                  </a:cubicBezTo>
                  <a:cubicBezTo>
                    <a:pt x="4194" y="597"/>
                    <a:pt x="4194" y="597"/>
                    <a:pt x="4194" y="597"/>
                  </a:cubicBezTo>
                  <a:cubicBezTo>
                    <a:pt x="4194" y="596"/>
                    <a:pt x="4195" y="594"/>
                    <a:pt x="4196" y="593"/>
                  </a:cubicBezTo>
                  <a:cubicBezTo>
                    <a:pt x="4207" y="585"/>
                    <a:pt x="4256" y="597"/>
                    <a:pt x="4284" y="618"/>
                  </a:cubicBezTo>
                  <a:cubicBezTo>
                    <a:pt x="4313" y="639"/>
                    <a:pt x="4337" y="660"/>
                    <a:pt x="4358" y="643"/>
                  </a:cubicBezTo>
                  <a:cubicBezTo>
                    <a:pt x="4360" y="642"/>
                    <a:pt x="4361" y="641"/>
                    <a:pt x="4363" y="640"/>
                  </a:cubicBezTo>
                  <a:cubicBezTo>
                    <a:pt x="4364" y="639"/>
                    <a:pt x="4364" y="639"/>
                    <a:pt x="4365" y="639"/>
                  </a:cubicBezTo>
                  <a:cubicBezTo>
                    <a:pt x="4369" y="636"/>
                    <a:pt x="4373" y="633"/>
                    <a:pt x="4377" y="631"/>
                  </a:cubicBezTo>
                  <a:cubicBezTo>
                    <a:pt x="4387" y="624"/>
                    <a:pt x="4398" y="619"/>
                    <a:pt x="4405" y="613"/>
                  </a:cubicBezTo>
                  <a:cubicBezTo>
                    <a:pt x="4412" y="609"/>
                    <a:pt x="4418" y="606"/>
                    <a:pt x="4421" y="601"/>
                  </a:cubicBezTo>
                  <a:cubicBezTo>
                    <a:pt x="4422" y="600"/>
                    <a:pt x="4423" y="599"/>
                    <a:pt x="4424" y="597"/>
                  </a:cubicBezTo>
                  <a:cubicBezTo>
                    <a:pt x="4421" y="597"/>
                    <a:pt x="4421" y="597"/>
                    <a:pt x="4421" y="597"/>
                  </a:cubicBezTo>
                  <a:cubicBezTo>
                    <a:pt x="4433" y="581"/>
                    <a:pt x="4450" y="556"/>
                    <a:pt x="4450" y="556"/>
                  </a:cubicBezTo>
                  <a:cubicBezTo>
                    <a:pt x="4450" y="556"/>
                    <a:pt x="4417" y="550"/>
                    <a:pt x="4386" y="542"/>
                  </a:cubicBezTo>
                  <a:cubicBezTo>
                    <a:pt x="4410" y="542"/>
                    <a:pt x="4410" y="542"/>
                    <a:pt x="4410" y="542"/>
                  </a:cubicBezTo>
                  <a:cubicBezTo>
                    <a:pt x="4380" y="536"/>
                    <a:pt x="4344" y="525"/>
                    <a:pt x="4337" y="514"/>
                  </a:cubicBezTo>
                  <a:cubicBezTo>
                    <a:pt x="4323" y="493"/>
                    <a:pt x="4273" y="464"/>
                    <a:pt x="4259" y="464"/>
                  </a:cubicBezTo>
                  <a:cubicBezTo>
                    <a:pt x="4246" y="464"/>
                    <a:pt x="4213" y="488"/>
                    <a:pt x="4197" y="460"/>
                  </a:cubicBezTo>
                  <a:cubicBezTo>
                    <a:pt x="4188" y="460"/>
                    <a:pt x="4188" y="460"/>
                    <a:pt x="4188" y="460"/>
                  </a:cubicBezTo>
                  <a:cubicBezTo>
                    <a:pt x="4187" y="459"/>
                    <a:pt x="4186" y="458"/>
                    <a:pt x="4186" y="456"/>
                  </a:cubicBezTo>
                  <a:cubicBezTo>
                    <a:pt x="4180" y="439"/>
                    <a:pt x="4177" y="421"/>
                    <a:pt x="4174" y="405"/>
                  </a:cubicBezTo>
                  <a:cubicBezTo>
                    <a:pt x="4181" y="405"/>
                    <a:pt x="4181" y="405"/>
                    <a:pt x="4181" y="405"/>
                  </a:cubicBezTo>
                  <a:cubicBezTo>
                    <a:pt x="4176" y="380"/>
                    <a:pt x="4173" y="358"/>
                    <a:pt x="4164" y="356"/>
                  </a:cubicBezTo>
                  <a:cubicBezTo>
                    <a:pt x="4153" y="352"/>
                    <a:pt x="4056" y="336"/>
                    <a:pt x="4007" y="323"/>
                  </a:cubicBezTo>
                  <a:cubicBezTo>
                    <a:pt x="3985" y="323"/>
                    <a:pt x="3985" y="323"/>
                    <a:pt x="3985" y="323"/>
                  </a:cubicBezTo>
                  <a:cubicBezTo>
                    <a:pt x="3981" y="321"/>
                    <a:pt x="3977" y="320"/>
                    <a:pt x="3975" y="318"/>
                  </a:cubicBezTo>
                  <a:cubicBezTo>
                    <a:pt x="3957" y="308"/>
                    <a:pt x="3897" y="287"/>
                    <a:pt x="3859" y="268"/>
                  </a:cubicBezTo>
                  <a:cubicBezTo>
                    <a:pt x="3874" y="268"/>
                    <a:pt x="3874" y="268"/>
                    <a:pt x="3874" y="268"/>
                  </a:cubicBezTo>
                  <a:cubicBezTo>
                    <a:pt x="3862" y="262"/>
                    <a:pt x="3851" y="257"/>
                    <a:pt x="3844" y="252"/>
                  </a:cubicBezTo>
                  <a:cubicBezTo>
                    <a:pt x="3812" y="231"/>
                    <a:pt x="3766" y="202"/>
                    <a:pt x="3738" y="202"/>
                  </a:cubicBezTo>
                  <a:cubicBezTo>
                    <a:pt x="3710" y="202"/>
                    <a:pt x="3594" y="219"/>
                    <a:pt x="3573" y="214"/>
                  </a:cubicBezTo>
                  <a:cubicBezTo>
                    <a:pt x="3552" y="210"/>
                    <a:pt x="3488" y="223"/>
                    <a:pt x="3464" y="227"/>
                  </a:cubicBezTo>
                  <a:cubicBezTo>
                    <a:pt x="3460" y="227"/>
                    <a:pt x="3459" y="229"/>
                    <a:pt x="3458" y="231"/>
                  </a:cubicBezTo>
                  <a:cubicBezTo>
                    <a:pt x="3458" y="231"/>
                    <a:pt x="3457" y="231"/>
                    <a:pt x="3457" y="231"/>
                  </a:cubicBezTo>
                  <a:cubicBezTo>
                    <a:pt x="3432" y="235"/>
                    <a:pt x="3489" y="289"/>
                    <a:pt x="3436" y="302"/>
                  </a:cubicBezTo>
                  <a:cubicBezTo>
                    <a:pt x="3386" y="314"/>
                    <a:pt x="3390" y="321"/>
                    <a:pt x="3399" y="268"/>
                  </a:cubicBezTo>
                  <a:cubicBezTo>
                    <a:pt x="3405" y="268"/>
                    <a:pt x="3405" y="268"/>
                    <a:pt x="3405" y="268"/>
                  </a:cubicBezTo>
                  <a:cubicBezTo>
                    <a:pt x="3406" y="264"/>
                    <a:pt x="3406" y="261"/>
                    <a:pt x="3407" y="256"/>
                  </a:cubicBezTo>
                  <a:cubicBezTo>
                    <a:pt x="3418" y="194"/>
                    <a:pt x="3372" y="177"/>
                    <a:pt x="3326" y="202"/>
                  </a:cubicBezTo>
                  <a:cubicBezTo>
                    <a:pt x="3298" y="217"/>
                    <a:pt x="3261" y="229"/>
                    <a:pt x="3239" y="243"/>
                  </a:cubicBezTo>
                  <a:cubicBezTo>
                    <a:pt x="3221" y="253"/>
                    <a:pt x="3210" y="264"/>
                    <a:pt x="3218" y="277"/>
                  </a:cubicBezTo>
                  <a:cubicBezTo>
                    <a:pt x="3235" y="306"/>
                    <a:pt x="3214" y="327"/>
                    <a:pt x="3249" y="356"/>
                  </a:cubicBezTo>
                  <a:cubicBezTo>
                    <a:pt x="3284" y="385"/>
                    <a:pt x="3299" y="393"/>
                    <a:pt x="3344" y="389"/>
                  </a:cubicBezTo>
                  <a:cubicBezTo>
                    <a:pt x="3390" y="385"/>
                    <a:pt x="3436" y="398"/>
                    <a:pt x="3436" y="398"/>
                  </a:cubicBezTo>
                  <a:cubicBezTo>
                    <a:pt x="3436" y="398"/>
                    <a:pt x="3436" y="447"/>
                    <a:pt x="3418" y="456"/>
                  </a:cubicBezTo>
                  <a:cubicBezTo>
                    <a:pt x="3415" y="458"/>
                    <a:pt x="3411" y="459"/>
                    <a:pt x="3406" y="460"/>
                  </a:cubicBezTo>
                  <a:cubicBezTo>
                    <a:pt x="3400" y="460"/>
                    <a:pt x="3400" y="460"/>
                    <a:pt x="3400" y="460"/>
                  </a:cubicBezTo>
                  <a:cubicBezTo>
                    <a:pt x="3393" y="462"/>
                    <a:pt x="3387" y="465"/>
                    <a:pt x="3381" y="470"/>
                  </a:cubicBezTo>
                  <a:cubicBezTo>
                    <a:pt x="3374" y="474"/>
                    <a:pt x="3368" y="480"/>
                    <a:pt x="3365" y="489"/>
                  </a:cubicBezTo>
                  <a:cubicBezTo>
                    <a:pt x="3363" y="498"/>
                    <a:pt x="3357" y="505"/>
                    <a:pt x="3350" y="510"/>
                  </a:cubicBezTo>
                  <a:cubicBezTo>
                    <a:pt x="3340" y="516"/>
                    <a:pt x="3330" y="516"/>
                    <a:pt x="3330" y="510"/>
                  </a:cubicBezTo>
                  <a:cubicBezTo>
                    <a:pt x="3330" y="501"/>
                    <a:pt x="3338" y="480"/>
                    <a:pt x="3335" y="460"/>
                  </a:cubicBezTo>
                  <a:cubicBezTo>
                    <a:pt x="3328" y="460"/>
                    <a:pt x="3328" y="460"/>
                    <a:pt x="3328" y="460"/>
                  </a:cubicBezTo>
                  <a:cubicBezTo>
                    <a:pt x="3326" y="452"/>
                    <a:pt x="3323" y="445"/>
                    <a:pt x="3316" y="439"/>
                  </a:cubicBezTo>
                  <a:cubicBezTo>
                    <a:pt x="3292" y="418"/>
                    <a:pt x="3284" y="414"/>
                    <a:pt x="3256" y="435"/>
                  </a:cubicBezTo>
                  <a:cubicBezTo>
                    <a:pt x="3228" y="456"/>
                    <a:pt x="3225" y="464"/>
                    <a:pt x="3211" y="431"/>
                  </a:cubicBezTo>
                  <a:cubicBezTo>
                    <a:pt x="3207" y="422"/>
                    <a:pt x="3201" y="413"/>
                    <a:pt x="3194" y="405"/>
                  </a:cubicBezTo>
                  <a:cubicBezTo>
                    <a:pt x="3204" y="405"/>
                    <a:pt x="3204" y="405"/>
                    <a:pt x="3204" y="405"/>
                  </a:cubicBezTo>
                  <a:cubicBezTo>
                    <a:pt x="3186" y="382"/>
                    <a:pt x="3161" y="364"/>
                    <a:pt x="3161" y="364"/>
                  </a:cubicBezTo>
                  <a:cubicBezTo>
                    <a:pt x="3161" y="364"/>
                    <a:pt x="3146" y="343"/>
                    <a:pt x="3130" y="323"/>
                  </a:cubicBezTo>
                  <a:cubicBezTo>
                    <a:pt x="3120" y="323"/>
                    <a:pt x="3120" y="323"/>
                    <a:pt x="3120" y="323"/>
                  </a:cubicBezTo>
                  <a:cubicBezTo>
                    <a:pt x="3115" y="317"/>
                    <a:pt x="3110" y="311"/>
                    <a:pt x="3105" y="306"/>
                  </a:cubicBezTo>
                  <a:cubicBezTo>
                    <a:pt x="3084" y="285"/>
                    <a:pt x="3045" y="289"/>
                    <a:pt x="3042" y="310"/>
                  </a:cubicBezTo>
                  <a:cubicBezTo>
                    <a:pt x="3038" y="331"/>
                    <a:pt x="3049" y="352"/>
                    <a:pt x="3063" y="389"/>
                  </a:cubicBezTo>
                  <a:cubicBezTo>
                    <a:pt x="3074" y="420"/>
                    <a:pt x="3080" y="458"/>
                    <a:pt x="3068" y="472"/>
                  </a:cubicBezTo>
                  <a:cubicBezTo>
                    <a:pt x="3067" y="473"/>
                    <a:pt x="3066" y="474"/>
                    <a:pt x="3065" y="474"/>
                  </a:cubicBezTo>
                  <a:cubicBezTo>
                    <a:pt x="3059" y="475"/>
                    <a:pt x="3055" y="477"/>
                    <a:pt x="3051" y="480"/>
                  </a:cubicBezTo>
                  <a:cubicBezTo>
                    <a:pt x="3038" y="487"/>
                    <a:pt x="3035" y="502"/>
                    <a:pt x="3024" y="512"/>
                  </a:cubicBezTo>
                  <a:cubicBezTo>
                    <a:pt x="3023" y="513"/>
                    <a:pt x="3022" y="513"/>
                    <a:pt x="3020" y="514"/>
                  </a:cubicBezTo>
                  <a:cubicBezTo>
                    <a:pt x="2995" y="522"/>
                    <a:pt x="2985" y="501"/>
                    <a:pt x="2985" y="468"/>
                  </a:cubicBezTo>
                  <a:cubicBezTo>
                    <a:pt x="2985" y="465"/>
                    <a:pt x="2984" y="463"/>
                    <a:pt x="2984" y="460"/>
                  </a:cubicBezTo>
                  <a:cubicBezTo>
                    <a:pt x="2977" y="460"/>
                    <a:pt x="2977" y="460"/>
                    <a:pt x="2977" y="460"/>
                  </a:cubicBezTo>
                  <a:cubicBezTo>
                    <a:pt x="2976" y="437"/>
                    <a:pt x="2972" y="418"/>
                    <a:pt x="2973" y="405"/>
                  </a:cubicBezTo>
                  <a:cubicBezTo>
                    <a:pt x="2979" y="405"/>
                    <a:pt x="2979" y="405"/>
                    <a:pt x="2979" y="405"/>
                  </a:cubicBezTo>
                  <a:cubicBezTo>
                    <a:pt x="2979" y="400"/>
                    <a:pt x="2980" y="396"/>
                    <a:pt x="2981" y="393"/>
                  </a:cubicBezTo>
                  <a:cubicBezTo>
                    <a:pt x="2988" y="381"/>
                    <a:pt x="2953" y="402"/>
                    <a:pt x="2918" y="393"/>
                  </a:cubicBezTo>
                  <a:cubicBezTo>
                    <a:pt x="2901" y="389"/>
                    <a:pt x="2886" y="393"/>
                    <a:pt x="2878" y="400"/>
                  </a:cubicBezTo>
                  <a:cubicBezTo>
                    <a:pt x="2864" y="406"/>
                    <a:pt x="2861" y="419"/>
                    <a:pt x="2883" y="427"/>
                  </a:cubicBezTo>
                  <a:cubicBezTo>
                    <a:pt x="2914" y="438"/>
                    <a:pt x="2923" y="477"/>
                    <a:pt x="2904" y="495"/>
                  </a:cubicBezTo>
                  <a:cubicBezTo>
                    <a:pt x="2903" y="496"/>
                    <a:pt x="2902" y="497"/>
                    <a:pt x="2900" y="497"/>
                  </a:cubicBezTo>
                  <a:cubicBezTo>
                    <a:pt x="2869" y="510"/>
                    <a:pt x="2749" y="497"/>
                    <a:pt x="2710" y="497"/>
                  </a:cubicBezTo>
                  <a:cubicBezTo>
                    <a:pt x="2671" y="497"/>
                    <a:pt x="2615" y="510"/>
                    <a:pt x="2605" y="485"/>
                  </a:cubicBezTo>
                  <a:cubicBezTo>
                    <a:pt x="2600" y="475"/>
                    <a:pt x="2604" y="467"/>
                    <a:pt x="2612" y="460"/>
                  </a:cubicBezTo>
                  <a:cubicBezTo>
                    <a:pt x="2611" y="460"/>
                    <a:pt x="2611" y="460"/>
                    <a:pt x="2611" y="460"/>
                  </a:cubicBezTo>
                  <a:cubicBezTo>
                    <a:pt x="2624" y="452"/>
                    <a:pt x="2641" y="447"/>
                    <a:pt x="2654" y="447"/>
                  </a:cubicBezTo>
                  <a:cubicBezTo>
                    <a:pt x="2679" y="447"/>
                    <a:pt x="2753" y="452"/>
                    <a:pt x="2781" y="406"/>
                  </a:cubicBezTo>
                  <a:cubicBezTo>
                    <a:pt x="2781" y="406"/>
                    <a:pt x="2781" y="405"/>
                    <a:pt x="2781" y="405"/>
                  </a:cubicBezTo>
                  <a:cubicBezTo>
                    <a:pt x="2785" y="405"/>
                    <a:pt x="2785" y="405"/>
                    <a:pt x="2785" y="405"/>
                  </a:cubicBezTo>
                  <a:cubicBezTo>
                    <a:pt x="2785" y="404"/>
                    <a:pt x="2787" y="403"/>
                    <a:pt x="2788" y="402"/>
                  </a:cubicBezTo>
                  <a:cubicBezTo>
                    <a:pt x="2816" y="356"/>
                    <a:pt x="2752" y="348"/>
                    <a:pt x="2724" y="348"/>
                  </a:cubicBezTo>
                  <a:cubicBezTo>
                    <a:pt x="2704" y="348"/>
                    <a:pt x="2687" y="341"/>
                    <a:pt x="2667" y="323"/>
                  </a:cubicBezTo>
                  <a:cubicBezTo>
                    <a:pt x="2656" y="323"/>
                    <a:pt x="2656" y="323"/>
                    <a:pt x="2656" y="323"/>
                  </a:cubicBezTo>
                  <a:cubicBezTo>
                    <a:pt x="2650" y="317"/>
                    <a:pt x="2644" y="310"/>
                    <a:pt x="2637" y="302"/>
                  </a:cubicBezTo>
                  <a:cubicBezTo>
                    <a:pt x="2626" y="289"/>
                    <a:pt x="2625" y="278"/>
                    <a:pt x="2628" y="268"/>
                  </a:cubicBezTo>
                  <a:cubicBezTo>
                    <a:pt x="2634" y="268"/>
                    <a:pt x="2634" y="268"/>
                    <a:pt x="2634" y="268"/>
                  </a:cubicBezTo>
                  <a:cubicBezTo>
                    <a:pt x="2638" y="246"/>
                    <a:pt x="2662" y="230"/>
                    <a:pt x="2657" y="219"/>
                  </a:cubicBezTo>
                  <a:cubicBezTo>
                    <a:pt x="2650" y="202"/>
                    <a:pt x="2615" y="214"/>
                    <a:pt x="2583" y="214"/>
                  </a:cubicBezTo>
                  <a:cubicBezTo>
                    <a:pt x="2566" y="214"/>
                    <a:pt x="2544" y="206"/>
                    <a:pt x="2527" y="204"/>
                  </a:cubicBezTo>
                  <a:cubicBezTo>
                    <a:pt x="2541" y="204"/>
                    <a:pt x="2552" y="203"/>
                    <a:pt x="2556" y="197"/>
                  </a:cubicBezTo>
                  <a:cubicBezTo>
                    <a:pt x="2560" y="196"/>
                    <a:pt x="2562" y="195"/>
                    <a:pt x="2563" y="192"/>
                  </a:cubicBezTo>
                  <a:cubicBezTo>
                    <a:pt x="2565" y="190"/>
                    <a:pt x="2567" y="188"/>
                    <a:pt x="2568" y="186"/>
                  </a:cubicBezTo>
                  <a:cubicBezTo>
                    <a:pt x="2565" y="186"/>
                    <a:pt x="2565" y="186"/>
                    <a:pt x="2565" y="186"/>
                  </a:cubicBezTo>
                  <a:cubicBezTo>
                    <a:pt x="2574" y="177"/>
                    <a:pt x="2586" y="173"/>
                    <a:pt x="2587" y="160"/>
                  </a:cubicBezTo>
                  <a:cubicBezTo>
                    <a:pt x="2588" y="154"/>
                    <a:pt x="2591" y="143"/>
                    <a:pt x="2593" y="131"/>
                  </a:cubicBezTo>
                  <a:cubicBezTo>
                    <a:pt x="2599" y="131"/>
                    <a:pt x="2599" y="131"/>
                    <a:pt x="2599" y="131"/>
                  </a:cubicBezTo>
                  <a:cubicBezTo>
                    <a:pt x="2603" y="110"/>
                    <a:pt x="2608" y="87"/>
                    <a:pt x="2608" y="87"/>
                  </a:cubicBezTo>
                  <a:cubicBezTo>
                    <a:pt x="2608" y="87"/>
                    <a:pt x="2594" y="56"/>
                    <a:pt x="2570" y="70"/>
                  </a:cubicBezTo>
                  <a:cubicBezTo>
                    <a:pt x="2547" y="84"/>
                    <a:pt x="2540" y="92"/>
                    <a:pt x="2519" y="87"/>
                  </a:cubicBezTo>
                  <a:cubicBezTo>
                    <a:pt x="2503" y="83"/>
                    <a:pt x="2499" y="58"/>
                    <a:pt x="2483" y="48"/>
                  </a:cubicBezTo>
                  <a:cubicBezTo>
                    <a:pt x="2450" y="48"/>
                    <a:pt x="2450" y="48"/>
                    <a:pt x="2450" y="48"/>
                  </a:cubicBezTo>
                  <a:cubicBezTo>
                    <a:pt x="2444" y="51"/>
                    <a:pt x="2439" y="53"/>
                    <a:pt x="2434" y="57"/>
                  </a:cubicBezTo>
                  <a:cubicBezTo>
                    <a:pt x="2413" y="68"/>
                    <a:pt x="2407" y="85"/>
                    <a:pt x="2397" y="94"/>
                  </a:cubicBezTo>
                  <a:cubicBezTo>
                    <a:pt x="2396" y="95"/>
                    <a:pt x="2394" y="96"/>
                    <a:pt x="2392" y="98"/>
                  </a:cubicBezTo>
                  <a:cubicBezTo>
                    <a:pt x="2379" y="104"/>
                    <a:pt x="2364" y="107"/>
                    <a:pt x="2357" y="104"/>
                  </a:cubicBezTo>
                  <a:cubicBezTo>
                    <a:pt x="2348" y="98"/>
                    <a:pt x="2294" y="62"/>
                    <a:pt x="2294" y="62"/>
                  </a:cubicBezTo>
                  <a:cubicBezTo>
                    <a:pt x="2294" y="62"/>
                    <a:pt x="2221" y="58"/>
                    <a:pt x="2190" y="48"/>
                  </a:cubicBezTo>
                  <a:cubicBezTo>
                    <a:pt x="2174" y="48"/>
                    <a:pt x="2174" y="48"/>
                    <a:pt x="2174" y="48"/>
                  </a:cubicBezTo>
                  <a:cubicBezTo>
                    <a:pt x="2172" y="47"/>
                    <a:pt x="2170" y="46"/>
                    <a:pt x="2170" y="44"/>
                  </a:cubicBezTo>
                  <a:cubicBezTo>
                    <a:pt x="2165" y="27"/>
                    <a:pt x="2146" y="0"/>
                    <a:pt x="2094" y="5"/>
                  </a:cubicBezTo>
                  <a:cubicBezTo>
                    <a:pt x="2043" y="11"/>
                    <a:pt x="1954" y="47"/>
                    <a:pt x="1940" y="47"/>
                  </a:cubicBezTo>
                  <a:cubicBezTo>
                    <a:pt x="1929" y="47"/>
                    <a:pt x="1945" y="67"/>
                    <a:pt x="1943" y="76"/>
                  </a:cubicBezTo>
                  <a:cubicBezTo>
                    <a:pt x="1929" y="76"/>
                    <a:pt x="1913" y="74"/>
                    <a:pt x="1903" y="84"/>
                  </a:cubicBezTo>
                  <a:cubicBezTo>
                    <a:pt x="1896" y="87"/>
                    <a:pt x="1891" y="92"/>
                    <a:pt x="1888" y="102"/>
                  </a:cubicBezTo>
                  <a:cubicBezTo>
                    <a:pt x="1883" y="119"/>
                    <a:pt x="1909" y="119"/>
                    <a:pt x="1940" y="119"/>
                  </a:cubicBezTo>
                  <a:cubicBezTo>
                    <a:pt x="1970" y="119"/>
                    <a:pt x="2019" y="119"/>
                    <a:pt x="2034" y="111"/>
                  </a:cubicBezTo>
                  <a:cubicBezTo>
                    <a:pt x="2048" y="102"/>
                    <a:pt x="2118" y="83"/>
                    <a:pt x="2116" y="108"/>
                  </a:cubicBezTo>
                  <a:cubicBezTo>
                    <a:pt x="2113" y="133"/>
                    <a:pt x="2144" y="172"/>
                    <a:pt x="2160" y="166"/>
                  </a:cubicBezTo>
                  <a:cubicBezTo>
                    <a:pt x="2177" y="160"/>
                    <a:pt x="2209" y="124"/>
                    <a:pt x="2226" y="138"/>
                  </a:cubicBezTo>
                  <a:cubicBezTo>
                    <a:pt x="2242" y="152"/>
                    <a:pt x="2245" y="185"/>
                    <a:pt x="2261" y="194"/>
                  </a:cubicBezTo>
                  <a:cubicBezTo>
                    <a:pt x="2278" y="202"/>
                    <a:pt x="2322" y="202"/>
                    <a:pt x="2343" y="194"/>
                  </a:cubicBezTo>
                  <a:cubicBezTo>
                    <a:pt x="2364" y="185"/>
                    <a:pt x="2423" y="185"/>
                    <a:pt x="2449" y="191"/>
                  </a:cubicBezTo>
                  <a:cubicBezTo>
                    <a:pt x="2463" y="194"/>
                    <a:pt x="2493" y="201"/>
                    <a:pt x="2518" y="203"/>
                  </a:cubicBezTo>
                  <a:cubicBezTo>
                    <a:pt x="2513" y="203"/>
                    <a:pt x="2508" y="204"/>
                    <a:pt x="2506" y="208"/>
                  </a:cubicBezTo>
                  <a:cubicBezTo>
                    <a:pt x="2500" y="210"/>
                    <a:pt x="2496" y="214"/>
                    <a:pt x="2496" y="223"/>
                  </a:cubicBezTo>
                  <a:cubicBezTo>
                    <a:pt x="2496" y="248"/>
                    <a:pt x="2518" y="308"/>
                    <a:pt x="2518" y="328"/>
                  </a:cubicBezTo>
                  <a:cubicBezTo>
                    <a:pt x="2518" y="327"/>
                    <a:pt x="2517" y="327"/>
                    <a:pt x="2517" y="327"/>
                  </a:cubicBezTo>
                  <a:cubicBezTo>
                    <a:pt x="2515" y="325"/>
                    <a:pt x="2514" y="324"/>
                    <a:pt x="2513" y="323"/>
                  </a:cubicBezTo>
                  <a:cubicBezTo>
                    <a:pt x="2502" y="323"/>
                    <a:pt x="2502" y="323"/>
                    <a:pt x="2502" y="323"/>
                  </a:cubicBezTo>
                  <a:cubicBezTo>
                    <a:pt x="2489" y="306"/>
                    <a:pt x="2487" y="287"/>
                    <a:pt x="2478" y="268"/>
                  </a:cubicBezTo>
                  <a:cubicBezTo>
                    <a:pt x="2486" y="268"/>
                    <a:pt x="2486" y="268"/>
                    <a:pt x="2486" y="268"/>
                  </a:cubicBezTo>
                  <a:cubicBezTo>
                    <a:pt x="2484" y="262"/>
                    <a:pt x="2481" y="257"/>
                    <a:pt x="2478" y="252"/>
                  </a:cubicBezTo>
                  <a:cubicBezTo>
                    <a:pt x="2460" y="227"/>
                    <a:pt x="2432" y="231"/>
                    <a:pt x="2397" y="235"/>
                  </a:cubicBezTo>
                  <a:cubicBezTo>
                    <a:pt x="2362" y="239"/>
                    <a:pt x="2302" y="252"/>
                    <a:pt x="2284" y="248"/>
                  </a:cubicBezTo>
                  <a:cubicBezTo>
                    <a:pt x="2267" y="244"/>
                    <a:pt x="2281" y="244"/>
                    <a:pt x="2242" y="223"/>
                  </a:cubicBezTo>
                  <a:cubicBezTo>
                    <a:pt x="2203" y="202"/>
                    <a:pt x="2186" y="206"/>
                    <a:pt x="2158" y="186"/>
                  </a:cubicBezTo>
                  <a:cubicBezTo>
                    <a:pt x="2146" y="186"/>
                    <a:pt x="2146" y="186"/>
                    <a:pt x="2146" y="186"/>
                  </a:cubicBezTo>
                  <a:cubicBezTo>
                    <a:pt x="2126" y="168"/>
                    <a:pt x="2144" y="160"/>
                    <a:pt x="2098" y="156"/>
                  </a:cubicBezTo>
                  <a:cubicBezTo>
                    <a:pt x="2049" y="152"/>
                    <a:pt x="2052" y="185"/>
                    <a:pt x="2003" y="177"/>
                  </a:cubicBezTo>
                  <a:cubicBezTo>
                    <a:pt x="1954" y="169"/>
                    <a:pt x="1940" y="181"/>
                    <a:pt x="1890" y="177"/>
                  </a:cubicBezTo>
                  <a:cubicBezTo>
                    <a:pt x="1841" y="173"/>
                    <a:pt x="1816" y="169"/>
                    <a:pt x="1809" y="198"/>
                  </a:cubicBezTo>
                  <a:cubicBezTo>
                    <a:pt x="1802" y="227"/>
                    <a:pt x="1788" y="277"/>
                    <a:pt x="1767" y="277"/>
                  </a:cubicBezTo>
                  <a:cubicBezTo>
                    <a:pt x="1746" y="277"/>
                    <a:pt x="1721" y="306"/>
                    <a:pt x="1788" y="310"/>
                  </a:cubicBezTo>
                  <a:cubicBezTo>
                    <a:pt x="1855" y="314"/>
                    <a:pt x="1816" y="352"/>
                    <a:pt x="1876" y="348"/>
                  </a:cubicBezTo>
                  <a:cubicBezTo>
                    <a:pt x="1926" y="344"/>
                    <a:pt x="1970" y="343"/>
                    <a:pt x="1992" y="324"/>
                  </a:cubicBezTo>
                  <a:cubicBezTo>
                    <a:pt x="1993" y="324"/>
                    <a:pt x="1994" y="323"/>
                    <a:pt x="1995" y="323"/>
                  </a:cubicBezTo>
                  <a:cubicBezTo>
                    <a:pt x="1994" y="323"/>
                    <a:pt x="1994" y="323"/>
                    <a:pt x="1994" y="323"/>
                  </a:cubicBezTo>
                  <a:cubicBezTo>
                    <a:pt x="1998" y="319"/>
                    <a:pt x="2001" y="315"/>
                    <a:pt x="2003" y="310"/>
                  </a:cubicBezTo>
                  <a:cubicBezTo>
                    <a:pt x="2017" y="277"/>
                    <a:pt x="2028" y="277"/>
                    <a:pt x="2035" y="289"/>
                  </a:cubicBezTo>
                  <a:cubicBezTo>
                    <a:pt x="2042" y="302"/>
                    <a:pt x="2094" y="377"/>
                    <a:pt x="2094" y="377"/>
                  </a:cubicBezTo>
                  <a:cubicBezTo>
                    <a:pt x="2094" y="377"/>
                    <a:pt x="2130" y="410"/>
                    <a:pt x="2144" y="418"/>
                  </a:cubicBezTo>
                  <a:cubicBezTo>
                    <a:pt x="2158" y="427"/>
                    <a:pt x="2130" y="464"/>
                    <a:pt x="2102" y="443"/>
                  </a:cubicBezTo>
                  <a:cubicBezTo>
                    <a:pt x="2073" y="422"/>
                    <a:pt x="2021" y="427"/>
                    <a:pt x="1999" y="406"/>
                  </a:cubicBezTo>
                  <a:cubicBezTo>
                    <a:pt x="1999" y="406"/>
                    <a:pt x="1999" y="405"/>
                    <a:pt x="1998" y="405"/>
                  </a:cubicBezTo>
                  <a:cubicBezTo>
                    <a:pt x="2011" y="405"/>
                    <a:pt x="2011" y="405"/>
                    <a:pt x="2011" y="405"/>
                  </a:cubicBezTo>
                  <a:cubicBezTo>
                    <a:pt x="2009" y="404"/>
                    <a:pt x="2007" y="403"/>
                    <a:pt x="2006" y="402"/>
                  </a:cubicBezTo>
                  <a:cubicBezTo>
                    <a:pt x="1985" y="381"/>
                    <a:pt x="1928" y="372"/>
                    <a:pt x="1903" y="376"/>
                  </a:cubicBezTo>
                  <a:cubicBezTo>
                    <a:pt x="1879" y="380"/>
                    <a:pt x="1798" y="373"/>
                    <a:pt x="1784" y="373"/>
                  </a:cubicBezTo>
                  <a:cubicBezTo>
                    <a:pt x="1780" y="373"/>
                    <a:pt x="1772" y="377"/>
                    <a:pt x="1764" y="382"/>
                  </a:cubicBezTo>
                  <a:cubicBezTo>
                    <a:pt x="1745" y="393"/>
                    <a:pt x="1718" y="418"/>
                    <a:pt x="1718" y="418"/>
                  </a:cubicBezTo>
                  <a:cubicBezTo>
                    <a:pt x="1718" y="418"/>
                    <a:pt x="1715" y="413"/>
                    <a:pt x="1711" y="405"/>
                  </a:cubicBezTo>
                  <a:cubicBezTo>
                    <a:pt x="1720" y="405"/>
                    <a:pt x="1720" y="405"/>
                    <a:pt x="1720" y="405"/>
                  </a:cubicBezTo>
                  <a:cubicBezTo>
                    <a:pt x="1714" y="394"/>
                    <a:pt x="1703" y="375"/>
                    <a:pt x="1696" y="364"/>
                  </a:cubicBezTo>
                  <a:cubicBezTo>
                    <a:pt x="1691" y="357"/>
                    <a:pt x="1685" y="359"/>
                    <a:pt x="1679" y="365"/>
                  </a:cubicBezTo>
                  <a:cubicBezTo>
                    <a:pt x="1672" y="368"/>
                    <a:pt x="1663" y="378"/>
                    <a:pt x="1656" y="384"/>
                  </a:cubicBezTo>
                  <a:cubicBezTo>
                    <a:pt x="1655" y="384"/>
                    <a:pt x="1655" y="385"/>
                    <a:pt x="1654" y="385"/>
                  </a:cubicBezTo>
                  <a:cubicBezTo>
                    <a:pt x="1640" y="389"/>
                    <a:pt x="1598" y="352"/>
                    <a:pt x="1555" y="368"/>
                  </a:cubicBezTo>
                  <a:cubicBezTo>
                    <a:pt x="1544" y="373"/>
                    <a:pt x="1536" y="378"/>
                    <a:pt x="1530" y="382"/>
                  </a:cubicBezTo>
                  <a:cubicBezTo>
                    <a:pt x="1525" y="385"/>
                    <a:pt x="1520" y="389"/>
                    <a:pt x="1516" y="392"/>
                  </a:cubicBezTo>
                  <a:cubicBezTo>
                    <a:pt x="1507" y="397"/>
                    <a:pt x="1496" y="399"/>
                    <a:pt x="1467" y="397"/>
                  </a:cubicBezTo>
                  <a:cubicBezTo>
                    <a:pt x="1408" y="393"/>
                    <a:pt x="1393" y="381"/>
                    <a:pt x="1372" y="385"/>
                  </a:cubicBezTo>
                  <a:cubicBezTo>
                    <a:pt x="1351" y="389"/>
                    <a:pt x="1351" y="389"/>
                    <a:pt x="1351" y="389"/>
                  </a:cubicBezTo>
                  <a:cubicBezTo>
                    <a:pt x="1351" y="389"/>
                    <a:pt x="1351" y="390"/>
                    <a:pt x="1351" y="392"/>
                  </a:cubicBezTo>
                  <a:cubicBezTo>
                    <a:pt x="1345" y="393"/>
                    <a:pt x="1345" y="393"/>
                    <a:pt x="1345" y="393"/>
                  </a:cubicBezTo>
                  <a:cubicBezTo>
                    <a:pt x="1345" y="393"/>
                    <a:pt x="1348" y="410"/>
                    <a:pt x="1323" y="427"/>
                  </a:cubicBezTo>
                  <a:cubicBezTo>
                    <a:pt x="1299" y="443"/>
                    <a:pt x="1281" y="464"/>
                    <a:pt x="1264" y="439"/>
                  </a:cubicBezTo>
                  <a:cubicBezTo>
                    <a:pt x="1246" y="414"/>
                    <a:pt x="1235" y="414"/>
                    <a:pt x="1225" y="410"/>
                  </a:cubicBezTo>
                  <a:cubicBezTo>
                    <a:pt x="1222" y="409"/>
                    <a:pt x="1219" y="407"/>
                    <a:pt x="1216" y="405"/>
                  </a:cubicBezTo>
                  <a:cubicBezTo>
                    <a:pt x="1230" y="405"/>
                    <a:pt x="1230" y="405"/>
                    <a:pt x="1230" y="405"/>
                  </a:cubicBezTo>
                  <a:cubicBezTo>
                    <a:pt x="1219" y="400"/>
                    <a:pt x="1198" y="381"/>
                    <a:pt x="1154" y="393"/>
                  </a:cubicBezTo>
                  <a:cubicBezTo>
                    <a:pt x="1108" y="406"/>
                    <a:pt x="1059" y="332"/>
                    <a:pt x="1045" y="332"/>
                  </a:cubicBezTo>
                  <a:cubicBezTo>
                    <a:pt x="1031" y="332"/>
                    <a:pt x="883" y="368"/>
                    <a:pt x="855" y="360"/>
                  </a:cubicBezTo>
                  <a:cubicBezTo>
                    <a:pt x="834" y="354"/>
                    <a:pt x="783" y="332"/>
                    <a:pt x="747" y="323"/>
                  </a:cubicBezTo>
                  <a:cubicBezTo>
                    <a:pt x="693" y="323"/>
                    <a:pt x="693" y="323"/>
                    <a:pt x="693" y="323"/>
                  </a:cubicBezTo>
                  <a:cubicBezTo>
                    <a:pt x="665" y="327"/>
                    <a:pt x="632" y="332"/>
                    <a:pt x="632" y="332"/>
                  </a:cubicBezTo>
                  <a:cubicBezTo>
                    <a:pt x="632" y="332"/>
                    <a:pt x="609" y="327"/>
                    <a:pt x="590" y="323"/>
                  </a:cubicBezTo>
                  <a:cubicBezTo>
                    <a:pt x="557" y="323"/>
                    <a:pt x="557" y="323"/>
                    <a:pt x="557" y="323"/>
                  </a:cubicBezTo>
                  <a:cubicBezTo>
                    <a:pt x="557" y="323"/>
                    <a:pt x="556" y="323"/>
                    <a:pt x="556" y="323"/>
                  </a:cubicBezTo>
                  <a:cubicBezTo>
                    <a:pt x="556" y="323"/>
                    <a:pt x="555" y="323"/>
                    <a:pt x="555" y="323"/>
                  </a:cubicBezTo>
                  <a:cubicBezTo>
                    <a:pt x="545" y="323"/>
                    <a:pt x="545" y="323"/>
                    <a:pt x="545" y="323"/>
                  </a:cubicBezTo>
                  <a:cubicBezTo>
                    <a:pt x="531" y="327"/>
                    <a:pt x="514" y="331"/>
                    <a:pt x="501" y="323"/>
                  </a:cubicBezTo>
                  <a:cubicBezTo>
                    <a:pt x="489" y="323"/>
                    <a:pt x="489" y="323"/>
                    <a:pt x="489" y="323"/>
                  </a:cubicBezTo>
                  <a:cubicBezTo>
                    <a:pt x="489" y="323"/>
                    <a:pt x="489" y="323"/>
                    <a:pt x="489" y="323"/>
                  </a:cubicBezTo>
                  <a:cubicBezTo>
                    <a:pt x="472" y="302"/>
                    <a:pt x="440" y="289"/>
                    <a:pt x="440" y="289"/>
                  </a:cubicBezTo>
                  <a:cubicBezTo>
                    <a:pt x="440" y="289"/>
                    <a:pt x="430" y="321"/>
                    <a:pt x="412" y="336"/>
                  </a:cubicBezTo>
                  <a:cubicBezTo>
                    <a:pt x="411" y="337"/>
                    <a:pt x="409" y="339"/>
                    <a:pt x="408" y="339"/>
                  </a:cubicBezTo>
                  <a:cubicBezTo>
                    <a:pt x="383" y="348"/>
                    <a:pt x="330" y="364"/>
                    <a:pt x="320" y="356"/>
                  </a:cubicBezTo>
                  <a:cubicBezTo>
                    <a:pt x="309" y="348"/>
                    <a:pt x="218" y="389"/>
                    <a:pt x="218" y="389"/>
                  </a:cubicBezTo>
                  <a:cubicBezTo>
                    <a:pt x="218" y="389"/>
                    <a:pt x="166" y="402"/>
                    <a:pt x="152" y="398"/>
                  </a:cubicBezTo>
                  <a:cubicBezTo>
                    <a:pt x="147" y="397"/>
                    <a:pt x="136" y="400"/>
                    <a:pt x="125" y="405"/>
                  </a:cubicBezTo>
                  <a:cubicBezTo>
                    <a:pt x="129" y="405"/>
                    <a:pt x="129" y="405"/>
                    <a:pt x="129" y="405"/>
                  </a:cubicBezTo>
                  <a:cubicBezTo>
                    <a:pt x="106" y="413"/>
                    <a:pt x="72" y="435"/>
                    <a:pt x="77" y="447"/>
                  </a:cubicBezTo>
                  <a:cubicBezTo>
                    <a:pt x="84" y="464"/>
                    <a:pt x="77" y="497"/>
                    <a:pt x="134" y="497"/>
                  </a:cubicBezTo>
                  <a:cubicBezTo>
                    <a:pt x="190" y="497"/>
                    <a:pt x="193" y="522"/>
                    <a:pt x="214" y="527"/>
                  </a:cubicBezTo>
                  <a:cubicBezTo>
                    <a:pt x="236" y="531"/>
                    <a:pt x="243" y="527"/>
                    <a:pt x="267" y="552"/>
                  </a:cubicBezTo>
                  <a:cubicBezTo>
                    <a:pt x="289" y="573"/>
                    <a:pt x="291" y="595"/>
                    <a:pt x="271" y="597"/>
                  </a:cubicBezTo>
                  <a:cubicBezTo>
                    <a:pt x="264" y="597"/>
                    <a:pt x="264" y="597"/>
                    <a:pt x="264" y="597"/>
                  </a:cubicBezTo>
                  <a:cubicBezTo>
                    <a:pt x="263" y="597"/>
                    <a:pt x="262" y="597"/>
                    <a:pt x="260" y="597"/>
                  </a:cubicBezTo>
                  <a:cubicBezTo>
                    <a:pt x="229" y="593"/>
                    <a:pt x="193" y="585"/>
                    <a:pt x="172" y="564"/>
                  </a:cubicBezTo>
                  <a:cubicBezTo>
                    <a:pt x="151" y="543"/>
                    <a:pt x="151" y="543"/>
                    <a:pt x="151" y="543"/>
                  </a:cubicBezTo>
                  <a:cubicBezTo>
                    <a:pt x="112" y="564"/>
                    <a:pt x="112" y="564"/>
                    <a:pt x="112" y="564"/>
                  </a:cubicBezTo>
                  <a:cubicBezTo>
                    <a:pt x="63" y="568"/>
                    <a:pt x="0" y="597"/>
                    <a:pt x="0" y="597"/>
                  </a:cubicBezTo>
                  <a:cubicBezTo>
                    <a:pt x="0" y="597"/>
                    <a:pt x="17" y="635"/>
                    <a:pt x="49" y="660"/>
                  </a:cubicBezTo>
                  <a:cubicBezTo>
                    <a:pt x="81" y="685"/>
                    <a:pt x="158" y="685"/>
                    <a:pt x="158" y="685"/>
                  </a:cubicBezTo>
                  <a:cubicBezTo>
                    <a:pt x="158" y="685"/>
                    <a:pt x="205" y="688"/>
                    <a:pt x="228" y="671"/>
                  </a:cubicBezTo>
                  <a:cubicBezTo>
                    <a:pt x="232" y="669"/>
                    <a:pt x="236" y="667"/>
                    <a:pt x="239" y="664"/>
                  </a:cubicBezTo>
                  <a:cubicBezTo>
                    <a:pt x="241" y="662"/>
                    <a:pt x="243" y="660"/>
                    <a:pt x="245" y="659"/>
                  </a:cubicBezTo>
                  <a:cubicBezTo>
                    <a:pt x="262" y="649"/>
                    <a:pt x="281" y="652"/>
                    <a:pt x="292" y="655"/>
                  </a:cubicBezTo>
                  <a:cubicBezTo>
                    <a:pt x="306" y="660"/>
                    <a:pt x="281" y="714"/>
                    <a:pt x="243" y="710"/>
                  </a:cubicBezTo>
                  <a:cubicBezTo>
                    <a:pt x="204" y="705"/>
                    <a:pt x="158" y="714"/>
                    <a:pt x="126" y="743"/>
                  </a:cubicBezTo>
                  <a:cubicBezTo>
                    <a:pt x="95" y="772"/>
                    <a:pt x="67" y="776"/>
                    <a:pt x="81" y="809"/>
                  </a:cubicBezTo>
                  <a:cubicBezTo>
                    <a:pt x="95" y="843"/>
                    <a:pt x="148" y="884"/>
                    <a:pt x="151" y="905"/>
                  </a:cubicBezTo>
                  <a:cubicBezTo>
                    <a:pt x="153" y="919"/>
                    <a:pt x="179" y="909"/>
                    <a:pt x="199" y="895"/>
                  </a:cubicBezTo>
                  <a:cubicBezTo>
                    <a:pt x="210" y="888"/>
                    <a:pt x="221" y="880"/>
                    <a:pt x="226" y="872"/>
                  </a:cubicBezTo>
                  <a:cubicBezTo>
                    <a:pt x="222" y="872"/>
                    <a:pt x="222" y="872"/>
                    <a:pt x="222" y="872"/>
                  </a:cubicBezTo>
                  <a:cubicBezTo>
                    <a:pt x="229" y="851"/>
                    <a:pt x="264" y="851"/>
                    <a:pt x="253" y="897"/>
                  </a:cubicBezTo>
                  <a:cubicBezTo>
                    <a:pt x="243" y="942"/>
                    <a:pt x="288" y="951"/>
                    <a:pt x="288" y="951"/>
                  </a:cubicBezTo>
                  <a:cubicBezTo>
                    <a:pt x="288" y="951"/>
                    <a:pt x="290" y="949"/>
                    <a:pt x="291" y="946"/>
                  </a:cubicBezTo>
                  <a:cubicBezTo>
                    <a:pt x="293" y="946"/>
                    <a:pt x="295" y="947"/>
                    <a:pt x="295" y="947"/>
                  </a:cubicBezTo>
                  <a:cubicBezTo>
                    <a:pt x="295" y="947"/>
                    <a:pt x="306" y="926"/>
                    <a:pt x="316" y="917"/>
                  </a:cubicBezTo>
                  <a:cubicBezTo>
                    <a:pt x="317" y="916"/>
                    <a:pt x="319" y="916"/>
                    <a:pt x="320" y="918"/>
                  </a:cubicBezTo>
                  <a:cubicBezTo>
                    <a:pt x="331" y="926"/>
                    <a:pt x="366" y="963"/>
                    <a:pt x="366" y="963"/>
                  </a:cubicBezTo>
                  <a:cubicBezTo>
                    <a:pt x="366" y="963"/>
                    <a:pt x="371" y="959"/>
                    <a:pt x="379" y="954"/>
                  </a:cubicBezTo>
                  <a:cubicBezTo>
                    <a:pt x="379" y="954"/>
                    <a:pt x="379" y="954"/>
                    <a:pt x="379" y="954"/>
                  </a:cubicBezTo>
                  <a:cubicBezTo>
                    <a:pt x="380" y="954"/>
                    <a:pt x="381" y="953"/>
                    <a:pt x="381" y="953"/>
                  </a:cubicBezTo>
                  <a:cubicBezTo>
                    <a:pt x="396" y="944"/>
                    <a:pt x="417" y="935"/>
                    <a:pt x="426" y="951"/>
                  </a:cubicBezTo>
                  <a:cubicBezTo>
                    <a:pt x="440" y="976"/>
                    <a:pt x="405" y="996"/>
                    <a:pt x="384" y="1009"/>
                  </a:cubicBezTo>
                  <a:cubicBezTo>
                    <a:pt x="382" y="1009"/>
                    <a:pt x="382" y="1009"/>
                    <a:pt x="382" y="1009"/>
                  </a:cubicBezTo>
                  <a:cubicBezTo>
                    <a:pt x="354" y="1023"/>
                    <a:pt x="290" y="1052"/>
                    <a:pt x="274" y="1063"/>
                  </a:cubicBezTo>
                  <a:cubicBezTo>
                    <a:pt x="273" y="1064"/>
                    <a:pt x="271" y="1065"/>
                    <a:pt x="269" y="1066"/>
                  </a:cubicBezTo>
                  <a:cubicBezTo>
                    <a:pt x="268" y="1067"/>
                    <a:pt x="268" y="1067"/>
                    <a:pt x="267" y="1067"/>
                  </a:cubicBezTo>
                  <a:cubicBezTo>
                    <a:pt x="266" y="1068"/>
                    <a:pt x="265" y="1069"/>
                    <a:pt x="264" y="1069"/>
                  </a:cubicBezTo>
                  <a:cubicBezTo>
                    <a:pt x="254" y="1076"/>
                    <a:pt x="240" y="1084"/>
                    <a:pt x="225" y="1091"/>
                  </a:cubicBezTo>
                  <a:cubicBezTo>
                    <a:pt x="227" y="1091"/>
                    <a:pt x="227" y="1091"/>
                    <a:pt x="227" y="1091"/>
                  </a:cubicBezTo>
                  <a:cubicBezTo>
                    <a:pt x="202" y="1104"/>
                    <a:pt x="175" y="1117"/>
                    <a:pt x="165" y="1117"/>
                  </a:cubicBezTo>
                  <a:cubicBezTo>
                    <a:pt x="148" y="1117"/>
                    <a:pt x="141" y="1167"/>
                    <a:pt x="172" y="1163"/>
                  </a:cubicBezTo>
                  <a:cubicBezTo>
                    <a:pt x="204" y="1159"/>
                    <a:pt x="292" y="1121"/>
                    <a:pt x="317" y="1109"/>
                  </a:cubicBezTo>
                  <a:cubicBezTo>
                    <a:pt x="341" y="1096"/>
                    <a:pt x="350" y="1150"/>
                    <a:pt x="413" y="1113"/>
                  </a:cubicBezTo>
                  <a:cubicBezTo>
                    <a:pt x="425" y="1106"/>
                    <a:pt x="434" y="1099"/>
                    <a:pt x="443" y="1091"/>
                  </a:cubicBezTo>
                  <a:cubicBezTo>
                    <a:pt x="444" y="1091"/>
                    <a:pt x="444" y="1091"/>
                    <a:pt x="444" y="1091"/>
                  </a:cubicBezTo>
                  <a:cubicBezTo>
                    <a:pt x="478" y="1065"/>
                    <a:pt x="495" y="1035"/>
                    <a:pt x="508" y="1022"/>
                  </a:cubicBezTo>
                  <a:cubicBezTo>
                    <a:pt x="510" y="1022"/>
                    <a:pt x="512" y="1021"/>
                    <a:pt x="514" y="1021"/>
                  </a:cubicBezTo>
                  <a:cubicBezTo>
                    <a:pt x="531" y="1026"/>
                    <a:pt x="535" y="1055"/>
                    <a:pt x="563" y="1063"/>
                  </a:cubicBezTo>
                  <a:cubicBezTo>
                    <a:pt x="576" y="1067"/>
                    <a:pt x="588" y="1062"/>
                    <a:pt x="599" y="1054"/>
                  </a:cubicBezTo>
                  <a:cubicBezTo>
                    <a:pt x="615" y="1045"/>
                    <a:pt x="629" y="1029"/>
                    <a:pt x="640" y="1021"/>
                  </a:cubicBezTo>
                  <a:cubicBezTo>
                    <a:pt x="644" y="1019"/>
                    <a:pt x="647" y="1014"/>
                    <a:pt x="651" y="1009"/>
                  </a:cubicBezTo>
                  <a:cubicBezTo>
                    <a:pt x="646" y="1009"/>
                    <a:pt x="646" y="1009"/>
                    <a:pt x="646" y="1009"/>
                  </a:cubicBezTo>
                  <a:cubicBezTo>
                    <a:pt x="656" y="990"/>
                    <a:pt x="660" y="964"/>
                    <a:pt x="648" y="967"/>
                  </a:cubicBezTo>
                  <a:cubicBezTo>
                    <a:pt x="630" y="972"/>
                    <a:pt x="584" y="967"/>
                    <a:pt x="584" y="967"/>
                  </a:cubicBezTo>
                  <a:cubicBezTo>
                    <a:pt x="584" y="967"/>
                    <a:pt x="592" y="962"/>
                    <a:pt x="602" y="954"/>
                  </a:cubicBezTo>
                  <a:cubicBezTo>
                    <a:pt x="603" y="954"/>
                    <a:pt x="603" y="954"/>
                    <a:pt x="603" y="954"/>
                  </a:cubicBezTo>
                  <a:cubicBezTo>
                    <a:pt x="618" y="943"/>
                    <a:pt x="640" y="923"/>
                    <a:pt x="640" y="909"/>
                  </a:cubicBezTo>
                  <a:cubicBezTo>
                    <a:pt x="640" y="898"/>
                    <a:pt x="642" y="885"/>
                    <a:pt x="648" y="872"/>
                  </a:cubicBezTo>
                  <a:cubicBezTo>
                    <a:pt x="644" y="872"/>
                    <a:pt x="644" y="872"/>
                    <a:pt x="644" y="872"/>
                  </a:cubicBezTo>
                  <a:cubicBezTo>
                    <a:pt x="649" y="861"/>
                    <a:pt x="657" y="852"/>
                    <a:pt x="669" y="847"/>
                  </a:cubicBezTo>
                  <a:cubicBezTo>
                    <a:pt x="697" y="834"/>
                    <a:pt x="697" y="843"/>
                    <a:pt x="679" y="893"/>
                  </a:cubicBezTo>
                  <a:cubicBezTo>
                    <a:pt x="664" y="937"/>
                    <a:pt x="703" y="925"/>
                    <a:pt x="727" y="908"/>
                  </a:cubicBezTo>
                  <a:cubicBezTo>
                    <a:pt x="732" y="905"/>
                    <a:pt x="736" y="902"/>
                    <a:pt x="740" y="898"/>
                  </a:cubicBezTo>
                  <a:cubicBezTo>
                    <a:pt x="760" y="888"/>
                    <a:pt x="785" y="935"/>
                    <a:pt x="821" y="907"/>
                  </a:cubicBezTo>
                  <a:cubicBezTo>
                    <a:pt x="821" y="907"/>
                    <a:pt x="822" y="906"/>
                    <a:pt x="822" y="906"/>
                  </a:cubicBezTo>
                  <a:cubicBezTo>
                    <a:pt x="824" y="905"/>
                    <a:pt x="826" y="904"/>
                    <a:pt x="827" y="903"/>
                  </a:cubicBezTo>
                  <a:cubicBezTo>
                    <a:pt x="839" y="894"/>
                    <a:pt x="846" y="883"/>
                    <a:pt x="851" y="872"/>
                  </a:cubicBezTo>
                  <a:cubicBezTo>
                    <a:pt x="846" y="872"/>
                    <a:pt x="846" y="872"/>
                    <a:pt x="846" y="872"/>
                  </a:cubicBezTo>
                  <a:cubicBezTo>
                    <a:pt x="855" y="847"/>
                    <a:pt x="855" y="822"/>
                    <a:pt x="869" y="822"/>
                  </a:cubicBezTo>
                  <a:cubicBezTo>
                    <a:pt x="890" y="822"/>
                    <a:pt x="929" y="868"/>
                    <a:pt x="950" y="851"/>
                  </a:cubicBezTo>
                  <a:cubicBezTo>
                    <a:pt x="971" y="834"/>
                    <a:pt x="1025" y="885"/>
                    <a:pt x="1060" y="885"/>
                  </a:cubicBezTo>
                  <a:cubicBezTo>
                    <a:pt x="1096" y="885"/>
                    <a:pt x="1214" y="926"/>
                    <a:pt x="1235" y="926"/>
                  </a:cubicBezTo>
                  <a:cubicBezTo>
                    <a:pt x="1257" y="926"/>
                    <a:pt x="1320" y="955"/>
                    <a:pt x="1323" y="1009"/>
                  </a:cubicBezTo>
                  <a:cubicBezTo>
                    <a:pt x="1327" y="1063"/>
                    <a:pt x="1348" y="1059"/>
                    <a:pt x="1369" y="1059"/>
                  </a:cubicBezTo>
                  <a:cubicBezTo>
                    <a:pt x="1390" y="1059"/>
                    <a:pt x="1440" y="1080"/>
                    <a:pt x="1440" y="1101"/>
                  </a:cubicBezTo>
                  <a:cubicBezTo>
                    <a:pt x="1440" y="1121"/>
                    <a:pt x="1426" y="1205"/>
                    <a:pt x="1461" y="1225"/>
                  </a:cubicBezTo>
                  <a:cubicBezTo>
                    <a:pt x="1496" y="1246"/>
                    <a:pt x="1528" y="1279"/>
                    <a:pt x="1542" y="1271"/>
                  </a:cubicBezTo>
                  <a:cubicBezTo>
                    <a:pt x="1549" y="1267"/>
                    <a:pt x="1549" y="1248"/>
                    <a:pt x="1545" y="1229"/>
                  </a:cubicBezTo>
                  <a:cubicBezTo>
                    <a:pt x="1552" y="1229"/>
                    <a:pt x="1552" y="1229"/>
                    <a:pt x="1552" y="1229"/>
                  </a:cubicBezTo>
                  <a:cubicBezTo>
                    <a:pt x="1548" y="1209"/>
                    <a:pt x="1540" y="1188"/>
                    <a:pt x="1531" y="1184"/>
                  </a:cubicBezTo>
                  <a:cubicBezTo>
                    <a:pt x="1518" y="1178"/>
                    <a:pt x="1520" y="1161"/>
                    <a:pt x="1519" y="1146"/>
                  </a:cubicBezTo>
                  <a:cubicBezTo>
                    <a:pt x="1513" y="1146"/>
                    <a:pt x="1513" y="1146"/>
                    <a:pt x="1513" y="1146"/>
                  </a:cubicBezTo>
                  <a:cubicBezTo>
                    <a:pt x="1512" y="1142"/>
                    <a:pt x="1512" y="1137"/>
                    <a:pt x="1510" y="1134"/>
                  </a:cubicBezTo>
                  <a:cubicBezTo>
                    <a:pt x="1503" y="1117"/>
                    <a:pt x="1531" y="1117"/>
                    <a:pt x="1542" y="1146"/>
                  </a:cubicBezTo>
                  <a:cubicBezTo>
                    <a:pt x="1552" y="1175"/>
                    <a:pt x="1580" y="1230"/>
                    <a:pt x="1598" y="1230"/>
                  </a:cubicBezTo>
                  <a:cubicBezTo>
                    <a:pt x="1616" y="1230"/>
                    <a:pt x="1654" y="1279"/>
                    <a:pt x="1644" y="1308"/>
                  </a:cubicBezTo>
                  <a:cubicBezTo>
                    <a:pt x="1633" y="1338"/>
                    <a:pt x="1647" y="1397"/>
                    <a:pt x="1679" y="1397"/>
                  </a:cubicBezTo>
                  <a:cubicBezTo>
                    <a:pt x="1711" y="1397"/>
                    <a:pt x="1757" y="1438"/>
                    <a:pt x="1771" y="1442"/>
                  </a:cubicBezTo>
                  <a:cubicBezTo>
                    <a:pt x="1785" y="1446"/>
                    <a:pt x="1793" y="1482"/>
                    <a:pt x="1793" y="1494"/>
                  </a:cubicBezTo>
                  <a:cubicBezTo>
                    <a:pt x="1793" y="1507"/>
                    <a:pt x="1820" y="1562"/>
                    <a:pt x="1820" y="1591"/>
                  </a:cubicBezTo>
                  <a:cubicBezTo>
                    <a:pt x="1820" y="1620"/>
                    <a:pt x="1809" y="1737"/>
                    <a:pt x="1806" y="1783"/>
                  </a:cubicBezTo>
                  <a:cubicBezTo>
                    <a:pt x="1802" y="1829"/>
                    <a:pt x="1834" y="1907"/>
                    <a:pt x="1869" y="1949"/>
                  </a:cubicBezTo>
                  <a:cubicBezTo>
                    <a:pt x="1904" y="1991"/>
                    <a:pt x="1898" y="2084"/>
                    <a:pt x="1919" y="2100"/>
                  </a:cubicBezTo>
                  <a:cubicBezTo>
                    <a:pt x="1940" y="2117"/>
                    <a:pt x="1992" y="2149"/>
                    <a:pt x="2024" y="2145"/>
                  </a:cubicBezTo>
                  <a:cubicBezTo>
                    <a:pt x="2056" y="2140"/>
                    <a:pt x="2077" y="2169"/>
                    <a:pt x="2105" y="2228"/>
                  </a:cubicBezTo>
                  <a:cubicBezTo>
                    <a:pt x="2133" y="2286"/>
                    <a:pt x="2161" y="2382"/>
                    <a:pt x="2183" y="2390"/>
                  </a:cubicBezTo>
                  <a:cubicBezTo>
                    <a:pt x="2204" y="2398"/>
                    <a:pt x="2239" y="2427"/>
                    <a:pt x="2221" y="2448"/>
                  </a:cubicBezTo>
                  <a:cubicBezTo>
                    <a:pt x="2204" y="2469"/>
                    <a:pt x="2175" y="2515"/>
                    <a:pt x="2207" y="2515"/>
                  </a:cubicBezTo>
                  <a:cubicBezTo>
                    <a:pt x="2239" y="2515"/>
                    <a:pt x="2249" y="2494"/>
                    <a:pt x="2274" y="2531"/>
                  </a:cubicBezTo>
                  <a:cubicBezTo>
                    <a:pt x="2299" y="2569"/>
                    <a:pt x="2330" y="2590"/>
                    <a:pt x="2327" y="2615"/>
                  </a:cubicBezTo>
                  <a:cubicBezTo>
                    <a:pt x="2323" y="2640"/>
                    <a:pt x="2355" y="2648"/>
                    <a:pt x="2369" y="2652"/>
                  </a:cubicBezTo>
                  <a:cubicBezTo>
                    <a:pt x="2383" y="2656"/>
                    <a:pt x="2413" y="2726"/>
                    <a:pt x="2443" y="2701"/>
                  </a:cubicBezTo>
                  <a:cubicBezTo>
                    <a:pt x="2447" y="2699"/>
                    <a:pt x="2450" y="2697"/>
                    <a:pt x="2453" y="2694"/>
                  </a:cubicBezTo>
                  <a:cubicBezTo>
                    <a:pt x="2464" y="2682"/>
                    <a:pt x="2462" y="2669"/>
                    <a:pt x="2455" y="2656"/>
                  </a:cubicBezTo>
                  <a:cubicBezTo>
                    <a:pt x="2446" y="2656"/>
                    <a:pt x="2446" y="2656"/>
                    <a:pt x="2446" y="2656"/>
                  </a:cubicBezTo>
                  <a:cubicBezTo>
                    <a:pt x="2433" y="2635"/>
                    <a:pt x="2407" y="2615"/>
                    <a:pt x="2391" y="2601"/>
                  </a:cubicBezTo>
                  <a:cubicBezTo>
                    <a:pt x="2403" y="2601"/>
                    <a:pt x="2403" y="2601"/>
                    <a:pt x="2403" y="2601"/>
                  </a:cubicBezTo>
                  <a:cubicBezTo>
                    <a:pt x="2397" y="2597"/>
                    <a:pt x="2393" y="2593"/>
                    <a:pt x="2390" y="2590"/>
                  </a:cubicBezTo>
                  <a:cubicBezTo>
                    <a:pt x="2375" y="2575"/>
                    <a:pt x="2380" y="2549"/>
                    <a:pt x="2369" y="2519"/>
                  </a:cubicBezTo>
                  <a:cubicBezTo>
                    <a:pt x="2361" y="2519"/>
                    <a:pt x="2361" y="2519"/>
                    <a:pt x="2361" y="2519"/>
                  </a:cubicBezTo>
                  <a:cubicBezTo>
                    <a:pt x="2355" y="2507"/>
                    <a:pt x="2347" y="2494"/>
                    <a:pt x="2334" y="2482"/>
                  </a:cubicBezTo>
                  <a:cubicBezTo>
                    <a:pt x="2327" y="2475"/>
                    <a:pt x="2322" y="2469"/>
                    <a:pt x="2317" y="2464"/>
                  </a:cubicBezTo>
                  <a:cubicBezTo>
                    <a:pt x="2327" y="2464"/>
                    <a:pt x="2327" y="2464"/>
                    <a:pt x="2327" y="2464"/>
                  </a:cubicBezTo>
                  <a:cubicBezTo>
                    <a:pt x="2299" y="2432"/>
                    <a:pt x="2295" y="2406"/>
                    <a:pt x="2277" y="2381"/>
                  </a:cubicBezTo>
                  <a:cubicBezTo>
                    <a:pt x="2267" y="2381"/>
                    <a:pt x="2267" y="2381"/>
                    <a:pt x="2267" y="2381"/>
                  </a:cubicBezTo>
                  <a:cubicBezTo>
                    <a:pt x="2264" y="2377"/>
                    <a:pt x="2261" y="2373"/>
                    <a:pt x="2256" y="2369"/>
                  </a:cubicBezTo>
                  <a:cubicBezTo>
                    <a:pt x="2241" y="2354"/>
                    <a:pt x="2226" y="2340"/>
                    <a:pt x="2219" y="2326"/>
                  </a:cubicBezTo>
                  <a:cubicBezTo>
                    <a:pt x="2228" y="2326"/>
                    <a:pt x="2228" y="2326"/>
                    <a:pt x="2228" y="2326"/>
                  </a:cubicBezTo>
                  <a:cubicBezTo>
                    <a:pt x="2216" y="2308"/>
                    <a:pt x="2214" y="2291"/>
                    <a:pt x="2234" y="2274"/>
                  </a:cubicBezTo>
                  <a:cubicBezTo>
                    <a:pt x="2264" y="2257"/>
                    <a:pt x="2268" y="2309"/>
                    <a:pt x="2281" y="2344"/>
                  </a:cubicBezTo>
                  <a:cubicBezTo>
                    <a:pt x="2295" y="2382"/>
                    <a:pt x="2369" y="2457"/>
                    <a:pt x="2401" y="2490"/>
                  </a:cubicBezTo>
                  <a:cubicBezTo>
                    <a:pt x="2432" y="2523"/>
                    <a:pt x="2489" y="2640"/>
                    <a:pt x="2506" y="2640"/>
                  </a:cubicBezTo>
                  <a:cubicBezTo>
                    <a:pt x="2524" y="2640"/>
                    <a:pt x="2573" y="2706"/>
                    <a:pt x="2573" y="2706"/>
                  </a:cubicBezTo>
                  <a:cubicBezTo>
                    <a:pt x="2573" y="2706"/>
                    <a:pt x="2601" y="2760"/>
                    <a:pt x="2591" y="2777"/>
                  </a:cubicBezTo>
                  <a:cubicBezTo>
                    <a:pt x="2580" y="2793"/>
                    <a:pt x="2605" y="2856"/>
                    <a:pt x="2630" y="2873"/>
                  </a:cubicBezTo>
                  <a:cubicBezTo>
                    <a:pt x="2654" y="2889"/>
                    <a:pt x="2762" y="2890"/>
                    <a:pt x="2767" y="2952"/>
                  </a:cubicBezTo>
                  <a:cubicBezTo>
                    <a:pt x="2768" y="2968"/>
                    <a:pt x="2786" y="3047"/>
                    <a:pt x="2825" y="3047"/>
                  </a:cubicBezTo>
                  <a:cubicBezTo>
                    <a:pt x="2863" y="3047"/>
                    <a:pt x="2915" y="3027"/>
                    <a:pt x="2925" y="3039"/>
                  </a:cubicBezTo>
                  <a:cubicBezTo>
                    <a:pt x="2935" y="3051"/>
                    <a:pt x="2964" y="3095"/>
                    <a:pt x="2985" y="3076"/>
                  </a:cubicBezTo>
                  <a:cubicBezTo>
                    <a:pt x="2989" y="3075"/>
                    <a:pt x="2992" y="3072"/>
                    <a:pt x="2995" y="3068"/>
                  </a:cubicBezTo>
                  <a:cubicBezTo>
                    <a:pt x="2995" y="3068"/>
                    <a:pt x="2996" y="3068"/>
                    <a:pt x="2996" y="3067"/>
                  </a:cubicBezTo>
                  <a:cubicBezTo>
                    <a:pt x="2992" y="3067"/>
                    <a:pt x="2992" y="3067"/>
                    <a:pt x="2992" y="3067"/>
                  </a:cubicBezTo>
                  <a:cubicBezTo>
                    <a:pt x="3010" y="3042"/>
                    <a:pt x="3015" y="3031"/>
                    <a:pt x="3045" y="3031"/>
                  </a:cubicBezTo>
                  <a:cubicBezTo>
                    <a:pt x="3077" y="3031"/>
                    <a:pt x="3091" y="3060"/>
                    <a:pt x="3108" y="3080"/>
                  </a:cubicBezTo>
                  <a:cubicBezTo>
                    <a:pt x="3126" y="3101"/>
                    <a:pt x="3175" y="3155"/>
                    <a:pt x="3200" y="3151"/>
                  </a:cubicBezTo>
                  <a:cubicBezTo>
                    <a:pt x="3225" y="3147"/>
                    <a:pt x="3256" y="3185"/>
                    <a:pt x="3274" y="3172"/>
                  </a:cubicBezTo>
                  <a:cubicBezTo>
                    <a:pt x="3292" y="3160"/>
                    <a:pt x="3320" y="3180"/>
                    <a:pt x="3334" y="3189"/>
                  </a:cubicBezTo>
                  <a:cubicBezTo>
                    <a:pt x="3348" y="3197"/>
                    <a:pt x="3377" y="3228"/>
                    <a:pt x="3374" y="3278"/>
                  </a:cubicBezTo>
                  <a:cubicBezTo>
                    <a:pt x="3370" y="3328"/>
                    <a:pt x="3422" y="3338"/>
                    <a:pt x="3443" y="3351"/>
                  </a:cubicBezTo>
                  <a:cubicBezTo>
                    <a:pt x="3464" y="3363"/>
                    <a:pt x="3492" y="3392"/>
                    <a:pt x="3510" y="3413"/>
                  </a:cubicBezTo>
                  <a:cubicBezTo>
                    <a:pt x="3527" y="3434"/>
                    <a:pt x="3566" y="3438"/>
                    <a:pt x="3577" y="3451"/>
                  </a:cubicBezTo>
                  <a:cubicBezTo>
                    <a:pt x="3587" y="3463"/>
                    <a:pt x="3594" y="3488"/>
                    <a:pt x="3626" y="3467"/>
                  </a:cubicBezTo>
                  <a:cubicBezTo>
                    <a:pt x="3645" y="3455"/>
                    <a:pt x="3650" y="3437"/>
                    <a:pt x="3651" y="3424"/>
                  </a:cubicBezTo>
                  <a:cubicBezTo>
                    <a:pt x="3657" y="3424"/>
                    <a:pt x="3657" y="3424"/>
                    <a:pt x="3657" y="3424"/>
                  </a:cubicBezTo>
                  <a:cubicBezTo>
                    <a:pt x="3658" y="3417"/>
                    <a:pt x="3658" y="3411"/>
                    <a:pt x="3658" y="3408"/>
                  </a:cubicBezTo>
                  <a:cubicBezTo>
                    <a:pt x="3669" y="3407"/>
                    <a:pt x="3691" y="3405"/>
                    <a:pt x="3703" y="3418"/>
                  </a:cubicBezTo>
                  <a:cubicBezTo>
                    <a:pt x="3721" y="3434"/>
                    <a:pt x="3732" y="3488"/>
                    <a:pt x="3742" y="3496"/>
                  </a:cubicBezTo>
                  <a:cubicBezTo>
                    <a:pt x="3753" y="3505"/>
                    <a:pt x="3774" y="3567"/>
                    <a:pt x="3760" y="3613"/>
                  </a:cubicBezTo>
                  <a:cubicBezTo>
                    <a:pt x="3746" y="3659"/>
                    <a:pt x="3749" y="3705"/>
                    <a:pt x="3735" y="3705"/>
                  </a:cubicBezTo>
                  <a:cubicBezTo>
                    <a:pt x="3721" y="3705"/>
                    <a:pt x="3682" y="3748"/>
                    <a:pt x="3661" y="3761"/>
                  </a:cubicBezTo>
                  <a:cubicBezTo>
                    <a:pt x="3640" y="3773"/>
                    <a:pt x="3605" y="3842"/>
                    <a:pt x="3608" y="3863"/>
                  </a:cubicBezTo>
                  <a:cubicBezTo>
                    <a:pt x="3612" y="3883"/>
                    <a:pt x="3624" y="3949"/>
                    <a:pt x="3617" y="3978"/>
                  </a:cubicBezTo>
                  <a:cubicBezTo>
                    <a:pt x="3610" y="4008"/>
                    <a:pt x="3584" y="4037"/>
                    <a:pt x="3594" y="4083"/>
                  </a:cubicBezTo>
                  <a:cubicBezTo>
                    <a:pt x="3605" y="4129"/>
                    <a:pt x="3679" y="4141"/>
                    <a:pt x="3682" y="4183"/>
                  </a:cubicBezTo>
                  <a:cubicBezTo>
                    <a:pt x="3686" y="4224"/>
                    <a:pt x="3739" y="4316"/>
                    <a:pt x="3746" y="4358"/>
                  </a:cubicBezTo>
                  <a:cubicBezTo>
                    <a:pt x="3753" y="4399"/>
                    <a:pt x="3791" y="4447"/>
                    <a:pt x="3791" y="4505"/>
                  </a:cubicBezTo>
                  <a:cubicBezTo>
                    <a:pt x="3791" y="4564"/>
                    <a:pt x="3897" y="4599"/>
                    <a:pt x="3915" y="4603"/>
                  </a:cubicBezTo>
                  <a:cubicBezTo>
                    <a:pt x="3932" y="4607"/>
                    <a:pt x="3964" y="4645"/>
                    <a:pt x="3989" y="4657"/>
                  </a:cubicBezTo>
                  <a:cubicBezTo>
                    <a:pt x="4013" y="4669"/>
                    <a:pt x="4034" y="4694"/>
                    <a:pt x="4052" y="4728"/>
                  </a:cubicBezTo>
                  <a:cubicBezTo>
                    <a:pt x="4070" y="4761"/>
                    <a:pt x="4066" y="4811"/>
                    <a:pt x="4066" y="4823"/>
                  </a:cubicBezTo>
                  <a:cubicBezTo>
                    <a:pt x="4066" y="4836"/>
                    <a:pt x="4056" y="4965"/>
                    <a:pt x="4045" y="5040"/>
                  </a:cubicBezTo>
                  <a:cubicBezTo>
                    <a:pt x="4034" y="5115"/>
                    <a:pt x="4070" y="5185"/>
                    <a:pt x="4049" y="5206"/>
                  </a:cubicBezTo>
                  <a:cubicBezTo>
                    <a:pt x="4028" y="5227"/>
                    <a:pt x="3989" y="5235"/>
                    <a:pt x="4010" y="5260"/>
                  </a:cubicBezTo>
                  <a:cubicBezTo>
                    <a:pt x="4031" y="5285"/>
                    <a:pt x="3985" y="5302"/>
                    <a:pt x="3985" y="5314"/>
                  </a:cubicBezTo>
                  <a:cubicBezTo>
                    <a:pt x="3985" y="5327"/>
                    <a:pt x="4013" y="5393"/>
                    <a:pt x="3999" y="5422"/>
                  </a:cubicBezTo>
                  <a:cubicBezTo>
                    <a:pt x="3985" y="5452"/>
                    <a:pt x="3975" y="5493"/>
                    <a:pt x="3964" y="5518"/>
                  </a:cubicBezTo>
                  <a:cubicBezTo>
                    <a:pt x="3953" y="5543"/>
                    <a:pt x="3929" y="5568"/>
                    <a:pt x="3936" y="5605"/>
                  </a:cubicBezTo>
                  <a:cubicBezTo>
                    <a:pt x="3943" y="5643"/>
                    <a:pt x="3908" y="5630"/>
                    <a:pt x="3908" y="5668"/>
                  </a:cubicBezTo>
                  <a:cubicBezTo>
                    <a:pt x="3908" y="5705"/>
                    <a:pt x="3939" y="5689"/>
                    <a:pt x="3932" y="5734"/>
                  </a:cubicBezTo>
                  <a:cubicBezTo>
                    <a:pt x="3925" y="5780"/>
                    <a:pt x="3908" y="5793"/>
                    <a:pt x="3908" y="5826"/>
                  </a:cubicBezTo>
                  <a:cubicBezTo>
                    <a:pt x="3908" y="5859"/>
                    <a:pt x="3925" y="5905"/>
                    <a:pt x="3925" y="5917"/>
                  </a:cubicBezTo>
                  <a:cubicBezTo>
                    <a:pt x="3925" y="5930"/>
                    <a:pt x="3908" y="5971"/>
                    <a:pt x="3883" y="6005"/>
                  </a:cubicBezTo>
                  <a:cubicBezTo>
                    <a:pt x="3858" y="6038"/>
                    <a:pt x="3841" y="6059"/>
                    <a:pt x="3844" y="6080"/>
                  </a:cubicBezTo>
                  <a:cubicBezTo>
                    <a:pt x="3848" y="6100"/>
                    <a:pt x="3872" y="6125"/>
                    <a:pt x="3869" y="6138"/>
                  </a:cubicBezTo>
                  <a:cubicBezTo>
                    <a:pt x="3865" y="6150"/>
                    <a:pt x="3834" y="6192"/>
                    <a:pt x="3837" y="6221"/>
                  </a:cubicBezTo>
                  <a:cubicBezTo>
                    <a:pt x="3841" y="6250"/>
                    <a:pt x="3872" y="6238"/>
                    <a:pt x="3879" y="6258"/>
                  </a:cubicBezTo>
                  <a:cubicBezTo>
                    <a:pt x="3887" y="6279"/>
                    <a:pt x="3837" y="6296"/>
                    <a:pt x="3858" y="6317"/>
                  </a:cubicBezTo>
                  <a:cubicBezTo>
                    <a:pt x="3879" y="6338"/>
                    <a:pt x="3908" y="6333"/>
                    <a:pt x="3901" y="6383"/>
                  </a:cubicBezTo>
                  <a:cubicBezTo>
                    <a:pt x="3893" y="6433"/>
                    <a:pt x="3939" y="6446"/>
                    <a:pt x="3950" y="6458"/>
                  </a:cubicBezTo>
                  <a:cubicBezTo>
                    <a:pt x="3960" y="6471"/>
                    <a:pt x="3981" y="6500"/>
                    <a:pt x="3999" y="6500"/>
                  </a:cubicBezTo>
                  <a:cubicBezTo>
                    <a:pt x="4016" y="6500"/>
                    <a:pt x="4030" y="6488"/>
                    <a:pt x="4038" y="6443"/>
                  </a:cubicBezTo>
                  <a:cubicBezTo>
                    <a:pt x="4043" y="6443"/>
                    <a:pt x="4043" y="6443"/>
                    <a:pt x="4043" y="6443"/>
                  </a:cubicBezTo>
                  <a:cubicBezTo>
                    <a:pt x="4044" y="6441"/>
                    <a:pt x="4044" y="6439"/>
                    <a:pt x="4045" y="6437"/>
                  </a:cubicBezTo>
                  <a:cubicBezTo>
                    <a:pt x="4046" y="6430"/>
                    <a:pt x="4048" y="6425"/>
                    <a:pt x="4051" y="6421"/>
                  </a:cubicBezTo>
                  <a:cubicBezTo>
                    <a:pt x="4066" y="6417"/>
                    <a:pt x="4084" y="6443"/>
                    <a:pt x="4059" y="6467"/>
                  </a:cubicBezTo>
                  <a:cubicBezTo>
                    <a:pt x="4024" y="6500"/>
                    <a:pt x="4006" y="6516"/>
                    <a:pt x="4017" y="6516"/>
                  </a:cubicBezTo>
                  <a:cubicBezTo>
                    <a:pt x="4027" y="6516"/>
                    <a:pt x="4080" y="6550"/>
                    <a:pt x="4108" y="6550"/>
                  </a:cubicBezTo>
                  <a:cubicBezTo>
                    <a:pt x="4136" y="6550"/>
                    <a:pt x="4193" y="6533"/>
                    <a:pt x="4203" y="6529"/>
                  </a:cubicBezTo>
                  <a:cubicBezTo>
                    <a:pt x="4214" y="6525"/>
                    <a:pt x="4288" y="6513"/>
                    <a:pt x="4298" y="6500"/>
                  </a:cubicBezTo>
                  <a:cubicBezTo>
                    <a:pt x="4299" y="6500"/>
                    <a:pt x="4301" y="6499"/>
                    <a:pt x="4302" y="6498"/>
                  </a:cubicBezTo>
                  <a:cubicBezTo>
                    <a:pt x="4298" y="6498"/>
                    <a:pt x="4298" y="6498"/>
                    <a:pt x="4298" y="6498"/>
                  </a:cubicBezTo>
                  <a:cubicBezTo>
                    <a:pt x="4299" y="6488"/>
                    <a:pt x="4237" y="6491"/>
                    <a:pt x="4207" y="6479"/>
                  </a:cubicBezTo>
                  <a:cubicBezTo>
                    <a:pt x="4194" y="6474"/>
                    <a:pt x="4176" y="6460"/>
                    <a:pt x="4160" y="6443"/>
                  </a:cubicBezTo>
                  <a:cubicBezTo>
                    <a:pt x="4170" y="6443"/>
                    <a:pt x="4170" y="6443"/>
                    <a:pt x="4170" y="6443"/>
                  </a:cubicBezTo>
                  <a:cubicBezTo>
                    <a:pt x="4146" y="6420"/>
                    <a:pt x="4123" y="6390"/>
                    <a:pt x="4118" y="6375"/>
                  </a:cubicBezTo>
                  <a:cubicBezTo>
                    <a:pt x="4117" y="6371"/>
                    <a:pt x="4116" y="6366"/>
                    <a:pt x="4116" y="6361"/>
                  </a:cubicBezTo>
                  <a:cubicBezTo>
                    <a:pt x="4109" y="6361"/>
                    <a:pt x="4109" y="6361"/>
                    <a:pt x="4109" y="6361"/>
                  </a:cubicBezTo>
                  <a:cubicBezTo>
                    <a:pt x="4107" y="6343"/>
                    <a:pt x="4108" y="6322"/>
                    <a:pt x="4115" y="6306"/>
                  </a:cubicBezTo>
                  <a:cubicBezTo>
                    <a:pt x="4120" y="6306"/>
                    <a:pt x="4120" y="6306"/>
                    <a:pt x="4120" y="6306"/>
                  </a:cubicBezTo>
                  <a:cubicBezTo>
                    <a:pt x="4124" y="6297"/>
                    <a:pt x="4129" y="6288"/>
                    <a:pt x="4136" y="6283"/>
                  </a:cubicBezTo>
                  <a:cubicBezTo>
                    <a:pt x="4152" y="6273"/>
                    <a:pt x="4181" y="6246"/>
                    <a:pt x="4205" y="6224"/>
                  </a:cubicBezTo>
                  <a:cubicBezTo>
                    <a:pt x="4203" y="6224"/>
                    <a:pt x="4203" y="6224"/>
                    <a:pt x="4203" y="6224"/>
                  </a:cubicBezTo>
                  <a:cubicBezTo>
                    <a:pt x="4214" y="6213"/>
                    <a:pt x="4223" y="6204"/>
                    <a:pt x="4228" y="6200"/>
                  </a:cubicBezTo>
                  <a:cubicBezTo>
                    <a:pt x="4234" y="6195"/>
                    <a:pt x="4240" y="6183"/>
                    <a:pt x="4246" y="6169"/>
                  </a:cubicBezTo>
                  <a:cubicBezTo>
                    <a:pt x="4251" y="6169"/>
                    <a:pt x="4251" y="6169"/>
                    <a:pt x="4251" y="6169"/>
                  </a:cubicBezTo>
                  <a:cubicBezTo>
                    <a:pt x="4260" y="6148"/>
                    <a:pt x="4266" y="6122"/>
                    <a:pt x="4259" y="6117"/>
                  </a:cubicBezTo>
                  <a:cubicBezTo>
                    <a:pt x="4249" y="6109"/>
                    <a:pt x="4196" y="6117"/>
                    <a:pt x="4189" y="6104"/>
                  </a:cubicBezTo>
                  <a:cubicBezTo>
                    <a:pt x="4186" y="6099"/>
                    <a:pt x="4184" y="6094"/>
                    <a:pt x="4186" y="6087"/>
                  </a:cubicBezTo>
                  <a:cubicBezTo>
                    <a:pt x="4180" y="6087"/>
                    <a:pt x="4180" y="6087"/>
                    <a:pt x="4180" y="6087"/>
                  </a:cubicBezTo>
                  <a:cubicBezTo>
                    <a:pt x="4184" y="6077"/>
                    <a:pt x="4192" y="6065"/>
                    <a:pt x="4210" y="6051"/>
                  </a:cubicBezTo>
                  <a:cubicBezTo>
                    <a:pt x="4218" y="6045"/>
                    <a:pt x="4224" y="6038"/>
                    <a:pt x="4230" y="6032"/>
                  </a:cubicBezTo>
                  <a:cubicBezTo>
                    <a:pt x="4232" y="6032"/>
                    <a:pt x="4232" y="6032"/>
                    <a:pt x="4232" y="6032"/>
                  </a:cubicBezTo>
                  <a:cubicBezTo>
                    <a:pt x="4258" y="6005"/>
                    <a:pt x="4272" y="5974"/>
                    <a:pt x="4284" y="5963"/>
                  </a:cubicBezTo>
                  <a:cubicBezTo>
                    <a:pt x="4288" y="5960"/>
                    <a:pt x="4293" y="5955"/>
                    <a:pt x="4299" y="5949"/>
                  </a:cubicBezTo>
                  <a:cubicBezTo>
                    <a:pt x="4296" y="5949"/>
                    <a:pt x="4296" y="5949"/>
                    <a:pt x="4296" y="5949"/>
                  </a:cubicBezTo>
                  <a:cubicBezTo>
                    <a:pt x="4309" y="5936"/>
                    <a:pt x="4323" y="5920"/>
                    <a:pt x="4330" y="5901"/>
                  </a:cubicBezTo>
                  <a:cubicBezTo>
                    <a:pt x="4331" y="5898"/>
                    <a:pt x="4331" y="5896"/>
                    <a:pt x="4332" y="5894"/>
                  </a:cubicBezTo>
                  <a:cubicBezTo>
                    <a:pt x="4337" y="5894"/>
                    <a:pt x="4337" y="5894"/>
                    <a:pt x="4337" y="5894"/>
                  </a:cubicBezTo>
                  <a:cubicBezTo>
                    <a:pt x="4346" y="5869"/>
                    <a:pt x="4325" y="5884"/>
                    <a:pt x="4305" y="5884"/>
                  </a:cubicBezTo>
                  <a:cubicBezTo>
                    <a:pt x="4284" y="5884"/>
                    <a:pt x="4273" y="5838"/>
                    <a:pt x="4273" y="5817"/>
                  </a:cubicBezTo>
                  <a:cubicBezTo>
                    <a:pt x="4273" y="5816"/>
                    <a:pt x="4274" y="5816"/>
                    <a:pt x="4274" y="5815"/>
                  </a:cubicBezTo>
                  <a:cubicBezTo>
                    <a:pt x="4290" y="5813"/>
                    <a:pt x="4328" y="5832"/>
                    <a:pt x="4358" y="5838"/>
                  </a:cubicBezTo>
                  <a:cubicBezTo>
                    <a:pt x="4372" y="5841"/>
                    <a:pt x="4378" y="5839"/>
                    <a:pt x="4381" y="5835"/>
                  </a:cubicBezTo>
                  <a:cubicBezTo>
                    <a:pt x="4391" y="5833"/>
                    <a:pt x="4390" y="5824"/>
                    <a:pt x="4388" y="5812"/>
                  </a:cubicBezTo>
                  <a:cubicBezTo>
                    <a:pt x="4380" y="5812"/>
                    <a:pt x="4380" y="5812"/>
                    <a:pt x="4380" y="5812"/>
                  </a:cubicBezTo>
                  <a:cubicBezTo>
                    <a:pt x="4379" y="5806"/>
                    <a:pt x="4377" y="5799"/>
                    <a:pt x="4376" y="5793"/>
                  </a:cubicBezTo>
                  <a:cubicBezTo>
                    <a:pt x="4374" y="5782"/>
                    <a:pt x="4376" y="5768"/>
                    <a:pt x="4379" y="5757"/>
                  </a:cubicBezTo>
                  <a:cubicBezTo>
                    <a:pt x="4384" y="5757"/>
                    <a:pt x="4384" y="5757"/>
                    <a:pt x="4384" y="5757"/>
                  </a:cubicBezTo>
                  <a:cubicBezTo>
                    <a:pt x="4386" y="5749"/>
                    <a:pt x="4389" y="5742"/>
                    <a:pt x="4393" y="5737"/>
                  </a:cubicBezTo>
                  <a:cubicBezTo>
                    <a:pt x="4397" y="5736"/>
                    <a:pt x="4400" y="5736"/>
                    <a:pt x="4404" y="5739"/>
                  </a:cubicBezTo>
                  <a:cubicBezTo>
                    <a:pt x="4425" y="5751"/>
                    <a:pt x="4534" y="5734"/>
                    <a:pt x="4548" y="5730"/>
                  </a:cubicBezTo>
                  <a:cubicBezTo>
                    <a:pt x="4550" y="5730"/>
                    <a:pt x="4552" y="5728"/>
                    <a:pt x="4554" y="5726"/>
                  </a:cubicBezTo>
                  <a:cubicBezTo>
                    <a:pt x="4554" y="5726"/>
                    <a:pt x="4555" y="5726"/>
                    <a:pt x="4555" y="5726"/>
                  </a:cubicBezTo>
                  <a:cubicBezTo>
                    <a:pt x="4563" y="5724"/>
                    <a:pt x="4578" y="5700"/>
                    <a:pt x="4593" y="5675"/>
                  </a:cubicBezTo>
                  <a:cubicBezTo>
                    <a:pt x="4589" y="5675"/>
                    <a:pt x="4589" y="5675"/>
                    <a:pt x="4589" y="5675"/>
                  </a:cubicBezTo>
                  <a:cubicBezTo>
                    <a:pt x="4599" y="5657"/>
                    <a:pt x="4609" y="5639"/>
                    <a:pt x="4615" y="5630"/>
                  </a:cubicBezTo>
                  <a:cubicBezTo>
                    <a:pt x="4618" y="5627"/>
                    <a:pt x="4619" y="5623"/>
                    <a:pt x="4621" y="5620"/>
                  </a:cubicBezTo>
                  <a:cubicBezTo>
                    <a:pt x="4625" y="5620"/>
                    <a:pt x="4625" y="5620"/>
                    <a:pt x="4625" y="5620"/>
                  </a:cubicBezTo>
                  <a:cubicBezTo>
                    <a:pt x="4636" y="5601"/>
                    <a:pt x="4638" y="5583"/>
                    <a:pt x="4622" y="5572"/>
                  </a:cubicBezTo>
                  <a:cubicBezTo>
                    <a:pt x="4614" y="5566"/>
                    <a:pt x="4598" y="5552"/>
                    <a:pt x="4584" y="5538"/>
                  </a:cubicBezTo>
                  <a:cubicBezTo>
                    <a:pt x="4573" y="5538"/>
                    <a:pt x="4573" y="5538"/>
                    <a:pt x="4573" y="5538"/>
                  </a:cubicBezTo>
                  <a:cubicBezTo>
                    <a:pt x="4558" y="5523"/>
                    <a:pt x="4545" y="5509"/>
                    <a:pt x="4542" y="5503"/>
                  </a:cubicBezTo>
                  <a:cubicBezTo>
                    <a:pt x="4540" y="5500"/>
                    <a:pt x="4540" y="5492"/>
                    <a:pt x="4542" y="5483"/>
                  </a:cubicBezTo>
                  <a:cubicBezTo>
                    <a:pt x="4548" y="5483"/>
                    <a:pt x="4548" y="5483"/>
                    <a:pt x="4548" y="5483"/>
                  </a:cubicBezTo>
                  <a:cubicBezTo>
                    <a:pt x="4551" y="5461"/>
                    <a:pt x="4562" y="5424"/>
                    <a:pt x="4569" y="5403"/>
                  </a:cubicBezTo>
                  <a:cubicBezTo>
                    <a:pt x="4573" y="5431"/>
                    <a:pt x="4576" y="5522"/>
                    <a:pt x="4615" y="5535"/>
                  </a:cubicBezTo>
                  <a:cubicBezTo>
                    <a:pt x="4665" y="5551"/>
                    <a:pt x="4693" y="5560"/>
                    <a:pt x="4738" y="5510"/>
                  </a:cubicBezTo>
                  <a:cubicBezTo>
                    <a:pt x="4747" y="5500"/>
                    <a:pt x="4756" y="5491"/>
                    <a:pt x="4764" y="5483"/>
                  </a:cubicBezTo>
                  <a:cubicBezTo>
                    <a:pt x="4766" y="5483"/>
                    <a:pt x="4766" y="5483"/>
                    <a:pt x="4766" y="5483"/>
                  </a:cubicBezTo>
                  <a:cubicBezTo>
                    <a:pt x="4796" y="5450"/>
                    <a:pt x="4819" y="5425"/>
                    <a:pt x="4827" y="5400"/>
                  </a:cubicBezTo>
                  <a:cubicBezTo>
                    <a:pt x="4821" y="5400"/>
                    <a:pt x="4821" y="5400"/>
                    <a:pt x="4821" y="5400"/>
                  </a:cubicBezTo>
                  <a:cubicBezTo>
                    <a:pt x="4822" y="5398"/>
                    <a:pt x="4823" y="5396"/>
                    <a:pt x="4823" y="5393"/>
                  </a:cubicBezTo>
                  <a:cubicBezTo>
                    <a:pt x="4825" y="5376"/>
                    <a:pt x="4828" y="5360"/>
                    <a:pt x="4834" y="5346"/>
                  </a:cubicBezTo>
                  <a:cubicBezTo>
                    <a:pt x="4839" y="5346"/>
                    <a:pt x="4839" y="5346"/>
                    <a:pt x="4839" y="5346"/>
                  </a:cubicBezTo>
                  <a:cubicBezTo>
                    <a:pt x="4844" y="5331"/>
                    <a:pt x="4851" y="5318"/>
                    <a:pt x="4860" y="5311"/>
                  </a:cubicBezTo>
                  <a:cubicBezTo>
                    <a:pt x="4867" y="5307"/>
                    <a:pt x="4874" y="5305"/>
                    <a:pt x="4882" y="5299"/>
                  </a:cubicBezTo>
                  <a:cubicBezTo>
                    <a:pt x="4890" y="5295"/>
                    <a:pt x="4899" y="5286"/>
                    <a:pt x="4910" y="5263"/>
                  </a:cubicBezTo>
                  <a:cubicBezTo>
                    <a:pt x="4905" y="5263"/>
                    <a:pt x="4905" y="5263"/>
                    <a:pt x="4905" y="5263"/>
                  </a:cubicBezTo>
                  <a:cubicBezTo>
                    <a:pt x="4906" y="5261"/>
                    <a:pt x="4907" y="5259"/>
                    <a:pt x="4908" y="5257"/>
                  </a:cubicBezTo>
                  <a:cubicBezTo>
                    <a:pt x="4927" y="5208"/>
                    <a:pt x="4943" y="5236"/>
                    <a:pt x="4961" y="5208"/>
                  </a:cubicBezTo>
                  <a:cubicBezTo>
                    <a:pt x="4965" y="5208"/>
                    <a:pt x="4965" y="5208"/>
                    <a:pt x="4965" y="5208"/>
                  </a:cubicBezTo>
                  <a:cubicBezTo>
                    <a:pt x="4968" y="5205"/>
                    <a:pt x="4971" y="5200"/>
                    <a:pt x="4974" y="5194"/>
                  </a:cubicBezTo>
                  <a:cubicBezTo>
                    <a:pt x="4984" y="5172"/>
                    <a:pt x="4977" y="5149"/>
                    <a:pt x="4971" y="5126"/>
                  </a:cubicBezTo>
                  <a:cubicBezTo>
                    <a:pt x="4963" y="5126"/>
                    <a:pt x="4963" y="5126"/>
                    <a:pt x="4963" y="5126"/>
                  </a:cubicBezTo>
                  <a:cubicBezTo>
                    <a:pt x="4958" y="5106"/>
                    <a:pt x="4955" y="5087"/>
                    <a:pt x="4965" y="5071"/>
                  </a:cubicBezTo>
                  <a:cubicBezTo>
                    <a:pt x="4969" y="5071"/>
                    <a:pt x="4969" y="5071"/>
                    <a:pt x="4969" y="5071"/>
                  </a:cubicBezTo>
                  <a:cubicBezTo>
                    <a:pt x="4972" y="5066"/>
                    <a:pt x="4975" y="5061"/>
                    <a:pt x="4981" y="5056"/>
                  </a:cubicBezTo>
                  <a:cubicBezTo>
                    <a:pt x="4992" y="5047"/>
                    <a:pt x="5006" y="5038"/>
                    <a:pt x="5020" y="5028"/>
                  </a:cubicBezTo>
                  <a:cubicBezTo>
                    <a:pt x="5023" y="5026"/>
                    <a:pt x="5026" y="5024"/>
                    <a:pt x="5029" y="5022"/>
                  </a:cubicBezTo>
                  <a:cubicBezTo>
                    <a:pt x="5029" y="5022"/>
                    <a:pt x="5030" y="5022"/>
                    <a:pt x="5030" y="5022"/>
                  </a:cubicBezTo>
                  <a:cubicBezTo>
                    <a:pt x="5062" y="5002"/>
                    <a:pt x="5090" y="4986"/>
                    <a:pt x="5090" y="4986"/>
                  </a:cubicBezTo>
                  <a:cubicBezTo>
                    <a:pt x="5090" y="4986"/>
                    <a:pt x="5112" y="4973"/>
                    <a:pt x="5154" y="4961"/>
                  </a:cubicBezTo>
                  <a:cubicBezTo>
                    <a:pt x="5195" y="4949"/>
                    <a:pt x="5238" y="4956"/>
                    <a:pt x="5254" y="4934"/>
                  </a:cubicBezTo>
                  <a:cubicBezTo>
                    <a:pt x="5257" y="4934"/>
                    <a:pt x="5257" y="4934"/>
                    <a:pt x="5257" y="4934"/>
                  </a:cubicBezTo>
                  <a:cubicBezTo>
                    <a:pt x="5259" y="4932"/>
                    <a:pt x="5261" y="4930"/>
                    <a:pt x="5263" y="4927"/>
                  </a:cubicBezTo>
                  <a:cubicBezTo>
                    <a:pt x="5272" y="4910"/>
                    <a:pt x="5282" y="4879"/>
                    <a:pt x="5294" y="4852"/>
                  </a:cubicBezTo>
                  <a:cubicBezTo>
                    <a:pt x="5290" y="4852"/>
                    <a:pt x="5290" y="4852"/>
                    <a:pt x="5290" y="4852"/>
                  </a:cubicBezTo>
                  <a:cubicBezTo>
                    <a:pt x="5294" y="4841"/>
                    <a:pt x="5300" y="4831"/>
                    <a:pt x="5305" y="4823"/>
                  </a:cubicBezTo>
                  <a:cubicBezTo>
                    <a:pt x="5311" y="4815"/>
                    <a:pt x="5317" y="4806"/>
                    <a:pt x="5323" y="4797"/>
                  </a:cubicBezTo>
                  <a:cubicBezTo>
                    <a:pt x="5327" y="4797"/>
                    <a:pt x="5327" y="4797"/>
                    <a:pt x="5327" y="4797"/>
                  </a:cubicBezTo>
                  <a:cubicBezTo>
                    <a:pt x="5343" y="4770"/>
                    <a:pt x="5355" y="4739"/>
                    <a:pt x="5347" y="4723"/>
                  </a:cubicBezTo>
                  <a:cubicBezTo>
                    <a:pt x="5346" y="4721"/>
                    <a:pt x="5346" y="4718"/>
                    <a:pt x="5346" y="4714"/>
                  </a:cubicBezTo>
                  <a:cubicBezTo>
                    <a:pt x="5339" y="4714"/>
                    <a:pt x="5339" y="4714"/>
                    <a:pt x="5339" y="4714"/>
                  </a:cubicBezTo>
                  <a:cubicBezTo>
                    <a:pt x="5340" y="4700"/>
                    <a:pt x="5345" y="4680"/>
                    <a:pt x="5351" y="4659"/>
                  </a:cubicBezTo>
                  <a:cubicBezTo>
                    <a:pt x="5356" y="4659"/>
                    <a:pt x="5356" y="4659"/>
                    <a:pt x="5356" y="4659"/>
                  </a:cubicBezTo>
                  <a:cubicBezTo>
                    <a:pt x="5364" y="4630"/>
                    <a:pt x="5374" y="4599"/>
                    <a:pt x="5372" y="4586"/>
                  </a:cubicBezTo>
                  <a:cubicBezTo>
                    <a:pt x="5371" y="4584"/>
                    <a:pt x="5371" y="4580"/>
                    <a:pt x="5370" y="4577"/>
                  </a:cubicBezTo>
                  <a:cubicBezTo>
                    <a:pt x="5362" y="4577"/>
                    <a:pt x="5362" y="4577"/>
                    <a:pt x="5362" y="4577"/>
                  </a:cubicBezTo>
                  <a:cubicBezTo>
                    <a:pt x="5358" y="4563"/>
                    <a:pt x="5352" y="4543"/>
                    <a:pt x="5353" y="4522"/>
                  </a:cubicBezTo>
                  <a:cubicBezTo>
                    <a:pt x="5359" y="4522"/>
                    <a:pt x="5359" y="4522"/>
                    <a:pt x="5359" y="4522"/>
                  </a:cubicBezTo>
                  <a:cubicBezTo>
                    <a:pt x="5359" y="4500"/>
                    <a:pt x="5365" y="4476"/>
                    <a:pt x="5389" y="4453"/>
                  </a:cubicBezTo>
                  <a:cubicBezTo>
                    <a:pt x="5394" y="4449"/>
                    <a:pt x="5398" y="4444"/>
                    <a:pt x="5403" y="4440"/>
                  </a:cubicBezTo>
                  <a:cubicBezTo>
                    <a:pt x="5400" y="4440"/>
                    <a:pt x="5400" y="4440"/>
                    <a:pt x="5400" y="4440"/>
                  </a:cubicBezTo>
                  <a:cubicBezTo>
                    <a:pt x="5418" y="4422"/>
                    <a:pt x="5434" y="4403"/>
                    <a:pt x="5449" y="4385"/>
                  </a:cubicBezTo>
                  <a:cubicBezTo>
                    <a:pt x="5452" y="4385"/>
                    <a:pt x="5452" y="4385"/>
                    <a:pt x="5452" y="4385"/>
                  </a:cubicBezTo>
                  <a:cubicBezTo>
                    <a:pt x="5479" y="4351"/>
                    <a:pt x="5500" y="4320"/>
                    <a:pt x="5502" y="4308"/>
                  </a:cubicBezTo>
                  <a:cubicBezTo>
                    <a:pt x="5502" y="4306"/>
                    <a:pt x="5503" y="4304"/>
                    <a:pt x="5503" y="4303"/>
                  </a:cubicBezTo>
                  <a:cubicBezTo>
                    <a:pt x="5498" y="4303"/>
                    <a:pt x="5498" y="4303"/>
                    <a:pt x="5498" y="4303"/>
                  </a:cubicBezTo>
                  <a:cubicBezTo>
                    <a:pt x="5502" y="4290"/>
                    <a:pt x="5510" y="4270"/>
                    <a:pt x="5518" y="4248"/>
                  </a:cubicBezTo>
                  <a:cubicBezTo>
                    <a:pt x="5523" y="4248"/>
                    <a:pt x="5523" y="4248"/>
                    <a:pt x="5523" y="4248"/>
                  </a:cubicBezTo>
                  <a:cubicBezTo>
                    <a:pt x="5533" y="4219"/>
                    <a:pt x="5543" y="4188"/>
                    <a:pt x="5544" y="4165"/>
                  </a:cubicBezTo>
                  <a:cubicBezTo>
                    <a:pt x="5537" y="4165"/>
                    <a:pt x="5537" y="4165"/>
                    <a:pt x="5537" y="4165"/>
                  </a:cubicBezTo>
                  <a:cubicBezTo>
                    <a:pt x="5537" y="4164"/>
                    <a:pt x="5538" y="4163"/>
                    <a:pt x="5538" y="4162"/>
                  </a:cubicBezTo>
                  <a:close/>
                  <a:moveTo>
                    <a:pt x="3360" y="1695"/>
                  </a:moveTo>
                  <a:cubicBezTo>
                    <a:pt x="3353" y="1695"/>
                    <a:pt x="3353" y="1695"/>
                    <a:pt x="3353" y="1695"/>
                  </a:cubicBezTo>
                  <a:cubicBezTo>
                    <a:pt x="3354" y="1690"/>
                    <a:pt x="3354" y="1686"/>
                    <a:pt x="3355" y="1683"/>
                  </a:cubicBezTo>
                  <a:cubicBezTo>
                    <a:pt x="3356" y="1673"/>
                    <a:pt x="3355" y="1658"/>
                    <a:pt x="3354" y="1640"/>
                  </a:cubicBezTo>
                  <a:cubicBezTo>
                    <a:pt x="3361" y="1640"/>
                    <a:pt x="3361" y="1640"/>
                    <a:pt x="3361" y="1640"/>
                  </a:cubicBezTo>
                  <a:cubicBezTo>
                    <a:pt x="3359" y="1613"/>
                    <a:pt x="3356" y="1579"/>
                    <a:pt x="3365" y="1558"/>
                  </a:cubicBezTo>
                  <a:cubicBezTo>
                    <a:pt x="3365" y="1558"/>
                    <a:pt x="3365" y="1558"/>
                    <a:pt x="3365" y="1558"/>
                  </a:cubicBezTo>
                  <a:cubicBezTo>
                    <a:pt x="3361" y="1558"/>
                    <a:pt x="3361" y="1558"/>
                    <a:pt x="3361" y="1558"/>
                  </a:cubicBezTo>
                  <a:cubicBezTo>
                    <a:pt x="3377" y="1528"/>
                    <a:pt x="3416" y="1516"/>
                    <a:pt x="3443" y="1512"/>
                  </a:cubicBezTo>
                  <a:cubicBezTo>
                    <a:pt x="3471" y="1508"/>
                    <a:pt x="3531" y="1533"/>
                    <a:pt x="3542" y="1529"/>
                  </a:cubicBezTo>
                  <a:cubicBezTo>
                    <a:pt x="3552" y="1525"/>
                    <a:pt x="3601" y="1525"/>
                    <a:pt x="3626" y="1529"/>
                  </a:cubicBezTo>
                  <a:cubicBezTo>
                    <a:pt x="3648" y="1533"/>
                    <a:pt x="3678" y="1592"/>
                    <a:pt x="3672" y="1608"/>
                  </a:cubicBezTo>
                  <a:cubicBezTo>
                    <a:pt x="3654" y="1610"/>
                    <a:pt x="3629" y="1590"/>
                    <a:pt x="3629" y="1562"/>
                  </a:cubicBezTo>
                  <a:cubicBezTo>
                    <a:pt x="3629" y="1560"/>
                    <a:pt x="3629" y="1559"/>
                    <a:pt x="3629" y="1558"/>
                  </a:cubicBezTo>
                  <a:cubicBezTo>
                    <a:pt x="3626" y="1558"/>
                    <a:pt x="3626" y="1558"/>
                    <a:pt x="3626" y="1558"/>
                  </a:cubicBezTo>
                  <a:cubicBezTo>
                    <a:pt x="3625" y="1560"/>
                    <a:pt x="3624" y="1563"/>
                    <a:pt x="3622" y="1567"/>
                  </a:cubicBezTo>
                  <a:cubicBezTo>
                    <a:pt x="3622" y="1567"/>
                    <a:pt x="3622" y="1566"/>
                    <a:pt x="3622" y="1566"/>
                  </a:cubicBezTo>
                  <a:cubicBezTo>
                    <a:pt x="3622" y="1537"/>
                    <a:pt x="3598" y="1620"/>
                    <a:pt x="3612" y="1645"/>
                  </a:cubicBezTo>
                  <a:cubicBezTo>
                    <a:pt x="3623" y="1665"/>
                    <a:pt x="3600" y="1686"/>
                    <a:pt x="3583" y="1695"/>
                  </a:cubicBezTo>
                  <a:cubicBezTo>
                    <a:pt x="3577" y="1695"/>
                    <a:pt x="3577" y="1695"/>
                    <a:pt x="3577" y="1695"/>
                  </a:cubicBezTo>
                  <a:cubicBezTo>
                    <a:pt x="3577" y="1695"/>
                    <a:pt x="3576" y="1695"/>
                    <a:pt x="3576" y="1695"/>
                  </a:cubicBezTo>
                  <a:cubicBezTo>
                    <a:pt x="3576" y="1695"/>
                    <a:pt x="3576" y="1695"/>
                    <a:pt x="3576" y="1695"/>
                  </a:cubicBezTo>
                  <a:cubicBezTo>
                    <a:pt x="3562" y="1695"/>
                    <a:pt x="3562" y="1695"/>
                    <a:pt x="3562" y="1695"/>
                  </a:cubicBezTo>
                  <a:cubicBezTo>
                    <a:pt x="3554" y="1686"/>
                    <a:pt x="3548" y="1665"/>
                    <a:pt x="3548" y="1640"/>
                  </a:cubicBezTo>
                  <a:cubicBezTo>
                    <a:pt x="3555" y="1640"/>
                    <a:pt x="3555" y="1640"/>
                    <a:pt x="3555" y="1640"/>
                  </a:cubicBezTo>
                  <a:cubicBezTo>
                    <a:pt x="3554" y="1634"/>
                    <a:pt x="3554" y="1627"/>
                    <a:pt x="3555" y="1620"/>
                  </a:cubicBezTo>
                  <a:cubicBezTo>
                    <a:pt x="3558" y="1593"/>
                    <a:pt x="3545" y="1568"/>
                    <a:pt x="3523" y="1558"/>
                  </a:cubicBezTo>
                  <a:cubicBezTo>
                    <a:pt x="3479" y="1558"/>
                    <a:pt x="3479" y="1558"/>
                    <a:pt x="3479" y="1558"/>
                  </a:cubicBezTo>
                  <a:cubicBezTo>
                    <a:pt x="3476" y="1559"/>
                    <a:pt x="3473" y="1562"/>
                    <a:pt x="3470" y="1564"/>
                  </a:cubicBezTo>
                  <a:cubicBezTo>
                    <a:pt x="3444" y="1575"/>
                    <a:pt x="3430" y="1602"/>
                    <a:pt x="3418" y="1612"/>
                  </a:cubicBezTo>
                  <a:cubicBezTo>
                    <a:pt x="3404" y="1625"/>
                    <a:pt x="3404" y="1695"/>
                    <a:pt x="3408" y="1712"/>
                  </a:cubicBezTo>
                  <a:cubicBezTo>
                    <a:pt x="3410" y="1724"/>
                    <a:pt x="3411" y="1760"/>
                    <a:pt x="3396" y="1776"/>
                  </a:cubicBezTo>
                  <a:cubicBezTo>
                    <a:pt x="3395" y="1776"/>
                    <a:pt x="3395" y="1777"/>
                    <a:pt x="3393" y="1777"/>
                  </a:cubicBezTo>
                  <a:cubicBezTo>
                    <a:pt x="3394" y="1777"/>
                    <a:pt x="3394" y="1777"/>
                    <a:pt x="3394" y="1777"/>
                  </a:cubicBezTo>
                  <a:cubicBezTo>
                    <a:pt x="3389" y="1781"/>
                    <a:pt x="3384" y="1784"/>
                    <a:pt x="3376" y="1783"/>
                  </a:cubicBezTo>
                  <a:cubicBezTo>
                    <a:pt x="3372" y="1782"/>
                    <a:pt x="3368" y="1780"/>
                    <a:pt x="3365" y="1777"/>
                  </a:cubicBezTo>
                  <a:cubicBezTo>
                    <a:pt x="3380" y="1777"/>
                    <a:pt x="3380" y="1777"/>
                    <a:pt x="3380" y="1777"/>
                  </a:cubicBezTo>
                  <a:cubicBezTo>
                    <a:pt x="3357" y="1771"/>
                    <a:pt x="3357" y="1725"/>
                    <a:pt x="3360" y="1695"/>
                  </a:cubicBezTo>
                  <a:close/>
                  <a:moveTo>
                    <a:pt x="3573" y="1783"/>
                  </a:moveTo>
                  <a:cubicBezTo>
                    <a:pt x="3572" y="1781"/>
                    <a:pt x="3572" y="1779"/>
                    <a:pt x="3571" y="1777"/>
                  </a:cubicBezTo>
                  <a:cubicBezTo>
                    <a:pt x="3579" y="1777"/>
                    <a:pt x="3579" y="1777"/>
                    <a:pt x="3579" y="1777"/>
                  </a:cubicBezTo>
                  <a:cubicBezTo>
                    <a:pt x="3576" y="1769"/>
                    <a:pt x="3576" y="1765"/>
                    <a:pt x="3577" y="1763"/>
                  </a:cubicBezTo>
                  <a:cubicBezTo>
                    <a:pt x="3577" y="1763"/>
                    <a:pt x="3578" y="1762"/>
                    <a:pt x="3579" y="1761"/>
                  </a:cubicBezTo>
                  <a:cubicBezTo>
                    <a:pt x="3581" y="1760"/>
                    <a:pt x="3585" y="1759"/>
                    <a:pt x="3587" y="1753"/>
                  </a:cubicBezTo>
                  <a:cubicBezTo>
                    <a:pt x="3588" y="1750"/>
                    <a:pt x="3592" y="1746"/>
                    <a:pt x="3598" y="1742"/>
                  </a:cubicBezTo>
                  <a:cubicBezTo>
                    <a:pt x="3618" y="1730"/>
                    <a:pt x="3647" y="1716"/>
                    <a:pt x="3647" y="1716"/>
                  </a:cubicBezTo>
                  <a:cubicBezTo>
                    <a:pt x="3647" y="1716"/>
                    <a:pt x="3648" y="1715"/>
                    <a:pt x="3648" y="1714"/>
                  </a:cubicBezTo>
                  <a:cubicBezTo>
                    <a:pt x="3651" y="1713"/>
                    <a:pt x="3654" y="1712"/>
                    <a:pt x="3654" y="1712"/>
                  </a:cubicBezTo>
                  <a:cubicBezTo>
                    <a:pt x="3654" y="1712"/>
                    <a:pt x="3659" y="1705"/>
                    <a:pt x="3666" y="1695"/>
                  </a:cubicBezTo>
                  <a:cubicBezTo>
                    <a:pt x="3663" y="1695"/>
                    <a:pt x="3663" y="1695"/>
                    <a:pt x="3663" y="1695"/>
                  </a:cubicBezTo>
                  <a:cubicBezTo>
                    <a:pt x="3676" y="1678"/>
                    <a:pt x="3695" y="1655"/>
                    <a:pt x="3709" y="1640"/>
                  </a:cubicBezTo>
                  <a:cubicBezTo>
                    <a:pt x="3712" y="1640"/>
                    <a:pt x="3712" y="1640"/>
                    <a:pt x="3712" y="1640"/>
                  </a:cubicBezTo>
                  <a:cubicBezTo>
                    <a:pt x="3718" y="1634"/>
                    <a:pt x="3723" y="1629"/>
                    <a:pt x="3728" y="1625"/>
                  </a:cubicBezTo>
                  <a:cubicBezTo>
                    <a:pt x="3729" y="1624"/>
                    <a:pt x="3731" y="1624"/>
                    <a:pt x="3732" y="1625"/>
                  </a:cubicBezTo>
                  <a:cubicBezTo>
                    <a:pt x="3742" y="1633"/>
                    <a:pt x="3816" y="1612"/>
                    <a:pt x="3830" y="1633"/>
                  </a:cubicBezTo>
                  <a:cubicBezTo>
                    <a:pt x="3844" y="1654"/>
                    <a:pt x="3816" y="1658"/>
                    <a:pt x="3781" y="1675"/>
                  </a:cubicBezTo>
                  <a:cubicBezTo>
                    <a:pt x="3746" y="1691"/>
                    <a:pt x="3735" y="1687"/>
                    <a:pt x="3721" y="1708"/>
                  </a:cubicBezTo>
                  <a:cubicBezTo>
                    <a:pt x="3718" y="1712"/>
                    <a:pt x="3714" y="1716"/>
                    <a:pt x="3709" y="1719"/>
                  </a:cubicBezTo>
                  <a:cubicBezTo>
                    <a:pt x="3695" y="1727"/>
                    <a:pt x="3677" y="1734"/>
                    <a:pt x="3662" y="1744"/>
                  </a:cubicBezTo>
                  <a:cubicBezTo>
                    <a:pt x="3654" y="1749"/>
                    <a:pt x="3646" y="1755"/>
                    <a:pt x="3640" y="1762"/>
                  </a:cubicBezTo>
                  <a:cubicBezTo>
                    <a:pt x="3635" y="1767"/>
                    <a:pt x="3630" y="1772"/>
                    <a:pt x="3624" y="1777"/>
                  </a:cubicBezTo>
                  <a:cubicBezTo>
                    <a:pt x="3624" y="1777"/>
                    <a:pt x="3623" y="1777"/>
                    <a:pt x="3623" y="1777"/>
                  </a:cubicBezTo>
                  <a:cubicBezTo>
                    <a:pt x="3623" y="1777"/>
                    <a:pt x="3623" y="1777"/>
                    <a:pt x="3623" y="1777"/>
                  </a:cubicBezTo>
                  <a:cubicBezTo>
                    <a:pt x="3603" y="1792"/>
                    <a:pt x="3579" y="1797"/>
                    <a:pt x="3573" y="1783"/>
                  </a:cubicBezTo>
                  <a:close/>
                  <a:moveTo>
                    <a:pt x="1792" y="1388"/>
                  </a:moveTo>
                  <a:cubicBezTo>
                    <a:pt x="1786" y="1384"/>
                    <a:pt x="1779" y="1375"/>
                    <a:pt x="1772" y="1366"/>
                  </a:cubicBezTo>
                  <a:cubicBezTo>
                    <a:pt x="1782" y="1366"/>
                    <a:pt x="1782" y="1366"/>
                    <a:pt x="1782" y="1366"/>
                  </a:cubicBezTo>
                  <a:cubicBezTo>
                    <a:pt x="1771" y="1351"/>
                    <a:pt x="1760" y="1333"/>
                    <a:pt x="1760" y="1325"/>
                  </a:cubicBezTo>
                  <a:cubicBezTo>
                    <a:pt x="1761" y="1325"/>
                    <a:pt x="1762" y="1324"/>
                    <a:pt x="1764" y="1325"/>
                  </a:cubicBezTo>
                  <a:cubicBezTo>
                    <a:pt x="1774" y="1329"/>
                    <a:pt x="1795" y="1354"/>
                    <a:pt x="1806" y="1354"/>
                  </a:cubicBezTo>
                  <a:cubicBezTo>
                    <a:pt x="1816" y="1354"/>
                    <a:pt x="1869" y="1404"/>
                    <a:pt x="1883" y="1421"/>
                  </a:cubicBezTo>
                  <a:cubicBezTo>
                    <a:pt x="1895" y="1435"/>
                    <a:pt x="1897" y="1471"/>
                    <a:pt x="1886" y="1483"/>
                  </a:cubicBezTo>
                  <a:cubicBezTo>
                    <a:pt x="1870" y="1487"/>
                    <a:pt x="1859" y="1443"/>
                    <a:pt x="1855" y="1421"/>
                  </a:cubicBezTo>
                  <a:cubicBezTo>
                    <a:pt x="1848" y="1421"/>
                    <a:pt x="1848" y="1421"/>
                    <a:pt x="1848" y="1421"/>
                  </a:cubicBezTo>
                  <a:cubicBezTo>
                    <a:pt x="1844" y="1400"/>
                    <a:pt x="1809" y="1400"/>
                    <a:pt x="1792" y="1388"/>
                  </a:cubicBezTo>
                  <a:close/>
                  <a:moveTo>
                    <a:pt x="3455" y="1475"/>
                  </a:moveTo>
                  <a:cubicBezTo>
                    <a:pt x="3443" y="1478"/>
                    <a:pt x="3406" y="1466"/>
                    <a:pt x="3376" y="1466"/>
                  </a:cubicBezTo>
                  <a:cubicBezTo>
                    <a:pt x="3344" y="1466"/>
                    <a:pt x="3351" y="1442"/>
                    <a:pt x="3337" y="1446"/>
                  </a:cubicBezTo>
                  <a:cubicBezTo>
                    <a:pt x="3323" y="1450"/>
                    <a:pt x="3291" y="1458"/>
                    <a:pt x="3270" y="1471"/>
                  </a:cubicBezTo>
                  <a:cubicBezTo>
                    <a:pt x="3249" y="1483"/>
                    <a:pt x="3214" y="1481"/>
                    <a:pt x="3214" y="1458"/>
                  </a:cubicBezTo>
                  <a:cubicBezTo>
                    <a:pt x="3214" y="1446"/>
                    <a:pt x="3216" y="1439"/>
                    <a:pt x="3221" y="1434"/>
                  </a:cubicBezTo>
                  <a:cubicBezTo>
                    <a:pt x="3230" y="1430"/>
                    <a:pt x="3245" y="1427"/>
                    <a:pt x="3267" y="1417"/>
                  </a:cubicBezTo>
                  <a:cubicBezTo>
                    <a:pt x="3313" y="1396"/>
                    <a:pt x="3362" y="1338"/>
                    <a:pt x="3383" y="1363"/>
                  </a:cubicBezTo>
                  <a:cubicBezTo>
                    <a:pt x="3404" y="1388"/>
                    <a:pt x="3443" y="1417"/>
                    <a:pt x="3468" y="1421"/>
                  </a:cubicBezTo>
                  <a:cubicBezTo>
                    <a:pt x="3489" y="1424"/>
                    <a:pt x="3468" y="1462"/>
                    <a:pt x="3455" y="1475"/>
                  </a:cubicBezTo>
                  <a:close/>
                  <a:moveTo>
                    <a:pt x="4565" y="5400"/>
                  </a:moveTo>
                  <a:cubicBezTo>
                    <a:pt x="4565" y="5399"/>
                    <a:pt x="4566" y="5398"/>
                    <a:pt x="4566" y="5397"/>
                  </a:cubicBezTo>
                  <a:cubicBezTo>
                    <a:pt x="4567" y="5394"/>
                    <a:pt x="4568" y="5395"/>
                    <a:pt x="4569" y="5400"/>
                  </a:cubicBezTo>
                  <a:lnTo>
                    <a:pt x="4565" y="5400"/>
                  </a:ln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14" name="Freeform 102">
              <a:extLst>
                <a:ext uri="{FF2B5EF4-FFF2-40B4-BE49-F238E27FC236}">
                  <a16:creationId xmlns:a16="http://schemas.microsoft.com/office/drawing/2014/main" id="{4026AA72-3364-46B9-84AA-846BC5F7444E}"/>
                </a:ext>
              </a:extLst>
            </p:cNvPr>
            <p:cNvSpPr>
              <a:spLocks/>
            </p:cNvSpPr>
            <p:nvPr/>
          </p:nvSpPr>
          <p:spPr bwMode="auto">
            <a:xfrm>
              <a:off x="1836738" y="2000250"/>
              <a:ext cx="92075" cy="60325"/>
            </a:xfrm>
            <a:custGeom>
              <a:avLst/>
              <a:gdLst>
                <a:gd name="T0" fmla="*/ 24 w 164"/>
                <a:gd name="T1" fmla="*/ 96 h 104"/>
                <a:gd name="T2" fmla="*/ 103 w 164"/>
                <a:gd name="T3" fmla="*/ 91 h 104"/>
                <a:gd name="T4" fmla="*/ 150 w 164"/>
                <a:gd name="T5" fmla="*/ 79 h 104"/>
                <a:gd name="T6" fmla="*/ 151 w 164"/>
                <a:gd name="T7" fmla="*/ 59 h 104"/>
                <a:gd name="T8" fmla="*/ 158 w 164"/>
                <a:gd name="T9" fmla="*/ 59 h 104"/>
                <a:gd name="T10" fmla="*/ 143 w 164"/>
                <a:gd name="T11" fmla="*/ 3 h 104"/>
                <a:gd name="T12" fmla="*/ 33 w 164"/>
                <a:gd name="T13" fmla="*/ 50 h 104"/>
                <a:gd name="T14" fmla="*/ 24 w 164"/>
                <a:gd name="T15" fmla="*/ 56 h 104"/>
                <a:gd name="T16" fmla="*/ 24 w 164"/>
                <a:gd name="T17" fmla="*/ 9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104">
                  <a:moveTo>
                    <a:pt x="24" y="96"/>
                  </a:moveTo>
                  <a:cubicBezTo>
                    <a:pt x="42" y="96"/>
                    <a:pt x="89" y="77"/>
                    <a:pt x="103" y="91"/>
                  </a:cubicBezTo>
                  <a:cubicBezTo>
                    <a:pt x="117" y="104"/>
                    <a:pt x="153" y="93"/>
                    <a:pt x="150" y="79"/>
                  </a:cubicBezTo>
                  <a:cubicBezTo>
                    <a:pt x="150" y="76"/>
                    <a:pt x="151" y="68"/>
                    <a:pt x="151" y="59"/>
                  </a:cubicBezTo>
                  <a:cubicBezTo>
                    <a:pt x="158" y="59"/>
                    <a:pt x="158" y="59"/>
                    <a:pt x="158" y="59"/>
                  </a:cubicBezTo>
                  <a:cubicBezTo>
                    <a:pt x="160" y="38"/>
                    <a:pt x="164" y="5"/>
                    <a:pt x="143" y="3"/>
                  </a:cubicBezTo>
                  <a:cubicBezTo>
                    <a:pt x="115" y="0"/>
                    <a:pt x="75" y="34"/>
                    <a:pt x="33" y="50"/>
                  </a:cubicBezTo>
                  <a:cubicBezTo>
                    <a:pt x="29" y="52"/>
                    <a:pt x="26" y="54"/>
                    <a:pt x="24" y="56"/>
                  </a:cubicBezTo>
                  <a:cubicBezTo>
                    <a:pt x="0" y="68"/>
                    <a:pt x="6" y="96"/>
                    <a:pt x="24" y="96"/>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15" name="Freeform 103">
              <a:extLst>
                <a:ext uri="{FF2B5EF4-FFF2-40B4-BE49-F238E27FC236}">
                  <a16:creationId xmlns:a16="http://schemas.microsoft.com/office/drawing/2014/main" id="{4A24A050-F098-4ECE-9A68-9BC3E0732ACD}"/>
                </a:ext>
              </a:extLst>
            </p:cNvPr>
            <p:cNvSpPr>
              <a:spLocks/>
            </p:cNvSpPr>
            <p:nvPr/>
          </p:nvSpPr>
          <p:spPr bwMode="auto">
            <a:xfrm>
              <a:off x="2028825" y="1989138"/>
              <a:ext cx="146050" cy="65088"/>
            </a:xfrm>
            <a:custGeom>
              <a:avLst/>
              <a:gdLst>
                <a:gd name="T0" fmla="*/ 51 w 257"/>
                <a:gd name="T1" fmla="*/ 77 h 115"/>
                <a:gd name="T2" fmla="*/ 145 w 257"/>
                <a:gd name="T3" fmla="*/ 74 h 115"/>
                <a:gd name="T4" fmla="*/ 175 w 257"/>
                <a:gd name="T5" fmla="*/ 104 h 115"/>
                <a:gd name="T6" fmla="*/ 241 w 257"/>
                <a:gd name="T7" fmla="*/ 115 h 115"/>
                <a:gd name="T8" fmla="*/ 249 w 257"/>
                <a:gd name="T9" fmla="*/ 81 h 115"/>
                <a:gd name="T10" fmla="*/ 257 w 257"/>
                <a:gd name="T11" fmla="*/ 81 h 115"/>
                <a:gd name="T12" fmla="*/ 243 w 257"/>
                <a:gd name="T13" fmla="*/ 50 h 115"/>
                <a:gd name="T14" fmla="*/ 189 w 257"/>
                <a:gd name="T15" fmla="*/ 14 h 115"/>
                <a:gd name="T16" fmla="*/ 76 w 257"/>
                <a:gd name="T17" fmla="*/ 3 h 115"/>
                <a:gd name="T18" fmla="*/ 23 w 257"/>
                <a:gd name="T19" fmla="*/ 13 h 115"/>
                <a:gd name="T20" fmla="*/ 4 w 257"/>
                <a:gd name="T21" fmla="*/ 40 h 115"/>
                <a:gd name="T22" fmla="*/ 51 w 257"/>
                <a:gd name="T23" fmla="*/ 7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7" h="115">
                  <a:moveTo>
                    <a:pt x="51" y="77"/>
                  </a:moveTo>
                  <a:cubicBezTo>
                    <a:pt x="79" y="77"/>
                    <a:pt x="140" y="60"/>
                    <a:pt x="145" y="74"/>
                  </a:cubicBezTo>
                  <a:cubicBezTo>
                    <a:pt x="149" y="88"/>
                    <a:pt x="142" y="99"/>
                    <a:pt x="175" y="104"/>
                  </a:cubicBezTo>
                  <a:cubicBezTo>
                    <a:pt x="208" y="110"/>
                    <a:pt x="222" y="115"/>
                    <a:pt x="241" y="115"/>
                  </a:cubicBezTo>
                  <a:cubicBezTo>
                    <a:pt x="253" y="115"/>
                    <a:pt x="254" y="99"/>
                    <a:pt x="249" y="81"/>
                  </a:cubicBezTo>
                  <a:cubicBezTo>
                    <a:pt x="257" y="81"/>
                    <a:pt x="257" y="81"/>
                    <a:pt x="257" y="81"/>
                  </a:cubicBezTo>
                  <a:cubicBezTo>
                    <a:pt x="254" y="71"/>
                    <a:pt x="249" y="60"/>
                    <a:pt x="243" y="50"/>
                  </a:cubicBezTo>
                  <a:cubicBezTo>
                    <a:pt x="226" y="25"/>
                    <a:pt x="231" y="28"/>
                    <a:pt x="189" y="14"/>
                  </a:cubicBezTo>
                  <a:cubicBezTo>
                    <a:pt x="147" y="0"/>
                    <a:pt x="104" y="0"/>
                    <a:pt x="76" y="3"/>
                  </a:cubicBezTo>
                  <a:cubicBezTo>
                    <a:pt x="56" y="5"/>
                    <a:pt x="36" y="2"/>
                    <a:pt x="23" y="13"/>
                  </a:cubicBezTo>
                  <a:cubicBezTo>
                    <a:pt x="14" y="17"/>
                    <a:pt x="7" y="25"/>
                    <a:pt x="4" y="40"/>
                  </a:cubicBezTo>
                  <a:cubicBezTo>
                    <a:pt x="0" y="60"/>
                    <a:pt x="23" y="77"/>
                    <a:pt x="51" y="77"/>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16" name="Freeform 104">
              <a:extLst>
                <a:ext uri="{FF2B5EF4-FFF2-40B4-BE49-F238E27FC236}">
                  <a16:creationId xmlns:a16="http://schemas.microsoft.com/office/drawing/2014/main" id="{890A6FB6-C1AB-42FA-89D9-B355C580F0BC}"/>
                </a:ext>
              </a:extLst>
            </p:cNvPr>
            <p:cNvSpPr>
              <a:spLocks/>
            </p:cNvSpPr>
            <p:nvPr/>
          </p:nvSpPr>
          <p:spPr bwMode="auto">
            <a:xfrm>
              <a:off x="2255838" y="2144713"/>
              <a:ext cx="103187" cy="49213"/>
            </a:xfrm>
            <a:custGeom>
              <a:avLst/>
              <a:gdLst>
                <a:gd name="T0" fmla="*/ 55 w 183"/>
                <a:gd name="T1" fmla="*/ 83 h 88"/>
                <a:gd name="T2" fmla="*/ 152 w 183"/>
                <a:gd name="T3" fmla="*/ 69 h 88"/>
                <a:gd name="T4" fmla="*/ 162 w 183"/>
                <a:gd name="T5" fmla="*/ 63 h 88"/>
                <a:gd name="T6" fmla="*/ 161 w 183"/>
                <a:gd name="T7" fmla="*/ 17 h 88"/>
                <a:gd name="T8" fmla="*/ 120 w 183"/>
                <a:gd name="T9" fmla="*/ 0 h 88"/>
                <a:gd name="T10" fmla="*/ 94 w 183"/>
                <a:gd name="T11" fmla="*/ 0 h 88"/>
                <a:gd name="T12" fmla="*/ 38 w 183"/>
                <a:gd name="T13" fmla="*/ 29 h 88"/>
                <a:gd name="T14" fmla="*/ 4 w 183"/>
                <a:gd name="T15" fmla="*/ 66 h 88"/>
                <a:gd name="T16" fmla="*/ 55 w 183"/>
                <a:gd name="T17" fmla="*/ 8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88">
                  <a:moveTo>
                    <a:pt x="55" y="83"/>
                  </a:moveTo>
                  <a:cubicBezTo>
                    <a:pt x="86" y="77"/>
                    <a:pt x="131" y="71"/>
                    <a:pt x="152" y="69"/>
                  </a:cubicBezTo>
                  <a:cubicBezTo>
                    <a:pt x="156" y="68"/>
                    <a:pt x="159" y="66"/>
                    <a:pt x="162" y="63"/>
                  </a:cubicBezTo>
                  <a:cubicBezTo>
                    <a:pt x="180" y="57"/>
                    <a:pt x="183" y="20"/>
                    <a:pt x="161" y="17"/>
                  </a:cubicBezTo>
                  <a:cubicBezTo>
                    <a:pt x="146" y="16"/>
                    <a:pt x="133" y="5"/>
                    <a:pt x="120" y="0"/>
                  </a:cubicBezTo>
                  <a:cubicBezTo>
                    <a:pt x="94" y="0"/>
                    <a:pt x="94" y="0"/>
                    <a:pt x="94" y="0"/>
                  </a:cubicBezTo>
                  <a:cubicBezTo>
                    <a:pt x="81" y="5"/>
                    <a:pt x="57" y="17"/>
                    <a:pt x="38" y="29"/>
                  </a:cubicBezTo>
                  <a:cubicBezTo>
                    <a:pt x="17" y="42"/>
                    <a:pt x="0" y="56"/>
                    <a:pt x="4" y="66"/>
                  </a:cubicBezTo>
                  <a:cubicBezTo>
                    <a:pt x="7" y="74"/>
                    <a:pt x="25" y="88"/>
                    <a:pt x="55" y="83"/>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17" name="Freeform 105">
              <a:extLst>
                <a:ext uri="{FF2B5EF4-FFF2-40B4-BE49-F238E27FC236}">
                  <a16:creationId xmlns:a16="http://schemas.microsoft.com/office/drawing/2014/main" id="{0A674D51-FE23-466F-863D-D0287A123622}"/>
                </a:ext>
              </a:extLst>
            </p:cNvPr>
            <p:cNvSpPr>
              <a:spLocks/>
            </p:cNvSpPr>
            <p:nvPr/>
          </p:nvSpPr>
          <p:spPr bwMode="auto">
            <a:xfrm>
              <a:off x="2211388" y="2014538"/>
              <a:ext cx="414337" cy="127000"/>
            </a:xfrm>
            <a:custGeom>
              <a:avLst/>
              <a:gdLst>
                <a:gd name="T0" fmla="*/ 26 w 731"/>
                <a:gd name="T1" fmla="*/ 61 h 222"/>
                <a:gd name="T2" fmla="*/ 124 w 731"/>
                <a:gd name="T3" fmla="*/ 114 h 222"/>
                <a:gd name="T4" fmla="*/ 232 w 731"/>
                <a:gd name="T5" fmla="*/ 158 h 222"/>
                <a:gd name="T6" fmla="*/ 314 w 731"/>
                <a:gd name="T7" fmla="*/ 208 h 222"/>
                <a:gd name="T8" fmla="*/ 389 w 731"/>
                <a:gd name="T9" fmla="*/ 216 h 222"/>
                <a:gd name="T10" fmla="*/ 495 w 731"/>
                <a:gd name="T11" fmla="*/ 208 h 222"/>
                <a:gd name="T12" fmla="*/ 673 w 731"/>
                <a:gd name="T13" fmla="*/ 219 h 222"/>
                <a:gd name="T14" fmla="*/ 730 w 731"/>
                <a:gd name="T15" fmla="*/ 189 h 222"/>
                <a:gd name="T16" fmla="*/ 703 w 731"/>
                <a:gd name="T17" fmla="*/ 173 h 222"/>
                <a:gd name="T18" fmla="*/ 720 w 731"/>
                <a:gd name="T19" fmla="*/ 173 h 222"/>
                <a:gd name="T20" fmla="*/ 633 w 731"/>
                <a:gd name="T21" fmla="*/ 154 h 222"/>
                <a:gd name="T22" fmla="*/ 457 w 731"/>
                <a:gd name="T23" fmla="*/ 154 h 222"/>
                <a:gd name="T24" fmla="*/ 349 w 731"/>
                <a:gd name="T25" fmla="*/ 154 h 222"/>
                <a:gd name="T26" fmla="*/ 278 w 731"/>
                <a:gd name="T27" fmla="*/ 118 h 222"/>
                <a:gd name="T28" fmla="*/ 243 w 731"/>
                <a:gd name="T29" fmla="*/ 90 h 222"/>
                <a:gd name="T30" fmla="*/ 231 w 731"/>
                <a:gd name="T31" fmla="*/ 90 h 222"/>
                <a:gd name="T32" fmla="*/ 176 w 731"/>
                <a:gd name="T33" fmla="*/ 58 h 222"/>
                <a:gd name="T34" fmla="*/ 94 w 731"/>
                <a:gd name="T35" fmla="*/ 36 h 222"/>
                <a:gd name="T36" fmla="*/ 91 w 731"/>
                <a:gd name="T37" fmla="*/ 35 h 222"/>
                <a:gd name="T38" fmla="*/ 113 w 731"/>
                <a:gd name="T39" fmla="*/ 35 h 222"/>
                <a:gd name="T40" fmla="*/ 100 w 731"/>
                <a:gd name="T41" fmla="*/ 32 h 222"/>
                <a:gd name="T42" fmla="*/ 20 w 731"/>
                <a:gd name="T43" fmla="*/ 4 h 222"/>
                <a:gd name="T44" fmla="*/ 18 w 731"/>
                <a:gd name="T45" fmla="*/ 13 h 222"/>
                <a:gd name="T46" fmla="*/ 14 w 731"/>
                <a:gd name="T47" fmla="*/ 8 h 222"/>
                <a:gd name="T48" fmla="*/ 26 w 731"/>
                <a:gd name="T49" fmla="*/ 61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31" h="222">
                  <a:moveTo>
                    <a:pt x="26" y="61"/>
                  </a:moveTo>
                  <a:cubicBezTo>
                    <a:pt x="51" y="75"/>
                    <a:pt x="94" y="100"/>
                    <a:pt x="124" y="114"/>
                  </a:cubicBezTo>
                  <a:cubicBezTo>
                    <a:pt x="155" y="128"/>
                    <a:pt x="213" y="130"/>
                    <a:pt x="232" y="158"/>
                  </a:cubicBezTo>
                  <a:cubicBezTo>
                    <a:pt x="251" y="186"/>
                    <a:pt x="314" y="208"/>
                    <a:pt x="314" y="208"/>
                  </a:cubicBezTo>
                  <a:cubicBezTo>
                    <a:pt x="389" y="216"/>
                    <a:pt x="389" y="216"/>
                    <a:pt x="389" y="216"/>
                  </a:cubicBezTo>
                  <a:cubicBezTo>
                    <a:pt x="389" y="216"/>
                    <a:pt x="441" y="202"/>
                    <a:pt x="495" y="208"/>
                  </a:cubicBezTo>
                  <a:cubicBezTo>
                    <a:pt x="549" y="214"/>
                    <a:pt x="629" y="222"/>
                    <a:pt x="673" y="219"/>
                  </a:cubicBezTo>
                  <a:cubicBezTo>
                    <a:pt x="718" y="216"/>
                    <a:pt x="725" y="200"/>
                    <a:pt x="730" y="189"/>
                  </a:cubicBezTo>
                  <a:cubicBezTo>
                    <a:pt x="731" y="184"/>
                    <a:pt x="719" y="178"/>
                    <a:pt x="703" y="173"/>
                  </a:cubicBezTo>
                  <a:cubicBezTo>
                    <a:pt x="720" y="173"/>
                    <a:pt x="720" y="173"/>
                    <a:pt x="720" y="173"/>
                  </a:cubicBezTo>
                  <a:cubicBezTo>
                    <a:pt x="695" y="162"/>
                    <a:pt x="648" y="152"/>
                    <a:pt x="633" y="154"/>
                  </a:cubicBezTo>
                  <a:cubicBezTo>
                    <a:pt x="612" y="157"/>
                    <a:pt x="492" y="157"/>
                    <a:pt x="457" y="154"/>
                  </a:cubicBezTo>
                  <a:cubicBezTo>
                    <a:pt x="422" y="151"/>
                    <a:pt x="377" y="151"/>
                    <a:pt x="349" y="154"/>
                  </a:cubicBezTo>
                  <a:cubicBezTo>
                    <a:pt x="321" y="157"/>
                    <a:pt x="300" y="132"/>
                    <a:pt x="278" y="118"/>
                  </a:cubicBezTo>
                  <a:cubicBezTo>
                    <a:pt x="270" y="112"/>
                    <a:pt x="257" y="101"/>
                    <a:pt x="243" y="90"/>
                  </a:cubicBezTo>
                  <a:cubicBezTo>
                    <a:pt x="231" y="90"/>
                    <a:pt x="231" y="90"/>
                    <a:pt x="231" y="90"/>
                  </a:cubicBezTo>
                  <a:cubicBezTo>
                    <a:pt x="212" y="76"/>
                    <a:pt x="191" y="61"/>
                    <a:pt x="176" y="58"/>
                  </a:cubicBezTo>
                  <a:cubicBezTo>
                    <a:pt x="148" y="53"/>
                    <a:pt x="152" y="53"/>
                    <a:pt x="94" y="36"/>
                  </a:cubicBezTo>
                  <a:cubicBezTo>
                    <a:pt x="93" y="36"/>
                    <a:pt x="92" y="36"/>
                    <a:pt x="91" y="35"/>
                  </a:cubicBezTo>
                  <a:cubicBezTo>
                    <a:pt x="113" y="35"/>
                    <a:pt x="113" y="35"/>
                    <a:pt x="113" y="35"/>
                  </a:cubicBezTo>
                  <a:cubicBezTo>
                    <a:pt x="109" y="34"/>
                    <a:pt x="105" y="33"/>
                    <a:pt x="100" y="32"/>
                  </a:cubicBezTo>
                  <a:cubicBezTo>
                    <a:pt x="70" y="23"/>
                    <a:pt x="20" y="12"/>
                    <a:pt x="20" y="4"/>
                  </a:cubicBezTo>
                  <a:cubicBezTo>
                    <a:pt x="20" y="1"/>
                    <a:pt x="19" y="5"/>
                    <a:pt x="18" y="13"/>
                  </a:cubicBezTo>
                  <a:cubicBezTo>
                    <a:pt x="15" y="11"/>
                    <a:pt x="14" y="10"/>
                    <a:pt x="14" y="8"/>
                  </a:cubicBezTo>
                  <a:cubicBezTo>
                    <a:pt x="14" y="0"/>
                    <a:pt x="0" y="47"/>
                    <a:pt x="26" y="61"/>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18" name="Freeform 106">
              <a:extLst>
                <a:ext uri="{FF2B5EF4-FFF2-40B4-BE49-F238E27FC236}">
                  <a16:creationId xmlns:a16="http://schemas.microsoft.com/office/drawing/2014/main" id="{94AC729A-0807-42BA-9B97-1ABEC611DCE7}"/>
                </a:ext>
              </a:extLst>
            </p:cNvPr>
            <p:cNvSpPr>
              <a:spLocks/>
            </p:cNvSpPr>
            <p:nvPr/>
          </p:nvSpPr>
          <p:spPr bwMode="auto">
            <a:xfrm>
              <a:off x="3921125" y="2354263"/>
              <a:ext cx="242887" cy="107950"/>
            </a:xfrm>
            <a:custGeom>
              <a:avLst/>
              <a:gdLst>
                <a:gd name="T0" fmla="*/ 373 w 427"/>
                <a:gd name="T1" fmla="*/ 112 h 189"/>
                <a:gd name="T2" fmla="*/ 375 w 427"/>
                <a:gd name="T3" fmla="*/ 112 h 189"/>
                <a:gd name="T4" fmla="*/ 408 w 427"/>
                <a:gd name="T5" fmla="*/ 46 h 189"/>
                <a:gd name="T6" fmla="*/ 402 w 427"/>
                <a:gd name="T7" fmla="*/ 40 h 189"/>
                <a:gd name="T8" fmla="*/ 389 w 427"/>
                <a:gd name="T9" fmla="*/ 40 h 189"/>
                <a:gd name="T10" fmla="*/ 317 w 427"/>
                <a:gd name="T11" fmla="*/ 14 h 189"/>
                <a:gd name="T12" fmla="*/ 228 w 427"/>
                <a:gd name="T13" fmla="*/ 33 h 189"/>
                <a:gd name="T14" fmla="*/ 176 w 427"/>
                <a:gd name="T15" fmla="*/ 40 h 189"/>
                <a:gd name="T16" fmla="*/ 141 w 427"/>
                <a:gd name="T17" fmla="*/ 40 h 189"/>
                <a:gd name="T18" fmla="*/ 132 w 427"/>
                <a:gd name="T19" fmla="*/ 33 h 189"/>
                <a:gd name="T20" fmla="*/ 28 w 427"/>
                <a:gd name="T21" fmla="*/ 14 h 189"/>
                <a:gd name="T22" fmla="*/ 19 w 427"/>
                <a:gd name="T23" fmla="*/ 72 h 189"/>
                <a:gd name="T24" fmla="*/ 68 w 427"/>
                <a:gd name="T25" fmla="*/ 130 h 189"/>
                <a:gd name="T26" fmla="*/ 148 w 427"/>
                <a:gd name="T27" fmla="*/ 147 h 189"/>
                <a:gd name="T28" fmla="*/ 214 w 427"/>
                <a:gd name="T29" fmla="*/ 175 h 189"/>
                <a:gd name="T30" fmla="*/ 296 w 427"/>
                <a:gd name="T31" fmla="*/ 136 h 189"/>
                <a:gd name="T32" fmla="*/ 369 w 427"/>
                <a:gd name="T33" fmla="*/ 117 h 189"/>
                <a:gd name="T34" fmla="*/ 373 w 427"/>
                <a:gd name="T35" fmla="*/ 11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7" h="189">
                  <a:moveTo>
                    <a:pt x="373" y="112"/>
                  </a:moveTo>
                  <a:cubicBezTo>
                    <a:pt x="374" y="112"/>
                    <a:pt x="375" y="112"/>
                    <a:pt x="375" y="112"/>
                  </a:cubicBezTo>
                  <a:cubicBezTo>
                    <a:pt x="375" y="112"/>
                    <a:pt x="427" y="65"/>
                    <a:pt x="408" y="46"/>
                  </a:cubicBezTo>
                  <a:cubicBezTo>
                    <a:pt x="406" y="44"/>
                    <a:pt x="404" y="42"/>
                    <a:pt x="402" y="40"/>
                  </a:cubicBezTo>
                  <a:cubicBezTo>
                    <a:pt x="389" y="40"/>
                    <a:pt x="389" y="40"/>
                    <a:pt x="389" y="40"/>
                  </a:cubicBezTo>
                  <a:cubicBezTo>
                    <a:pt x="368" y="26"/>
                    <a:pt x="335" y="16"/>
                    <a:pt x="317" y="14"/>
                  </a:cubicBezTo>
                  <a:cubicBezTo>
                    <a:pt x="296" y="11"/>
                    <a:pt x="275" y="33"/>
                    <a:pt x="228" y="33"/>
                  </a:cubicBezTo>
                  <a:cubicBezTo>
                    <a:pt x="208" y="33"/>
                    <a:pt x="190" y="37"/>
                    <a:pt x="176" y="40"/>
                  </a:cubicBezTo>
                  <a:cubicBezTo>
                    <a:pt x="141" y="40"/>
                    <a:pt x="141" y="40"/>
                    <a:pt x="141" y="40"/>
                  </a:cubicBezTo>
                  <a:cubicBezTo>
                    <a:pt x="138" y="39"/>
                    <a:pt x="134" y="37"/>
                    <a:pt x="132" y="33"/>
                  </a:cubicBezTo>
                  <a:cubicBezTo>
                    <a:pt x="113" y="11"/>
                    <a:pt x="35" y="0"/>
                    <a:pt x="28" y="14"/>
                  </a:cubicBezTo>
                  <a:cubicBezTo>
                    <a:pt x="19" y="32"/>
                    <a:pt x="0" y="33"/>
                    <a:pt x="19" y="72"/>
                  </a:cubicBezTo>
                  <a:cubicBezTo>
                    <a:pt x="38" y="111"/>
                    <a:pt x="52" y="133"/>
                    <a:pt x="68" y="130"/>
                  </a:cubicBezTo>
                  <a:cubicBezTo>
                    <a:pt x="85" y="128"/>
                    <a:pt x="141" y="125"/>
                    <a:pt x="148" y="147"/>
                  </a:cubicBezTo>
                  <a:cubicBezTo>
                    <a:pt x="155" y="169"/>
                    <a:pt x="174" y="189"/>
                    <a:pt x="214" y="175"/>
                  </a:cubicBezTo>
                  <a:cubicBezTo>
                    <a:pt x="254" y="161"/>
                    <a:pt x="287" y="153"/>
                    <a:pt x="296" y="136"/>
                  </a:cubicBezTo>
                  <a:cubicBezTo>
                    <a:pt x="305" y="119"/>
                    <a:pt x="369" y="117"/>
                    <a:pt x="369" y="117"/>
                  </a:cubicBezTo>
                  <a:cubicBezTo>
                    <a:pt x="369" y="117"/>
                    <a:pt x="371" y="115"/>
                    <a:pt x="373" y="112"/>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19" name="Freeform 107">
              <a:extLst>
                <a:ext uri="{FF2B5EF4-FFF2-40B4-BE49-F238E27FC236}">
                  <a16:creationId xmlns:a16="http://schemas.microsoft.com/office/drawing/2014/main" id="{9B09E24D-BE2D-4165-877D-1318C31A33BB}"/>
                </a:ext>
              </a:extLst>
            </p:cNvPr>
            <p:cNvSpPr>
              <a:spLocks/>
            </p:cNvSpPr>
            <p:nvPr/>
          </p:nvSpPr>
          <p:spPr bwMode="auto">
            <a:xfrm>
              <a:off x="2525713" y="3562350"/>
              <a:ext cx="220662" cy="93663"/>
            </a:xfrm>
            <a:custGeom>
              <a:avLst/>
              <a:gdLst>
                <a:gd name="T0" fmla="*/ 377 w 388"/>
                <a:gd name="T1" fmla="*/ 153 h 166"/>
                <a:gd name="T2" fmla="*/ 386 w 388"/>
                <a:gd name="T3" fmla="*/ 146 h 166"/>
                <a:gd name="T4" fmla="*/ 368 w 388"/>
                <a:gd name="T5" fmla="*/ 112 h 166"/>
                <a:gd name="T6" fmla="*/ 358 w 388"/>
                <a:gd name="T7" fmla="*/ 112 h 166"/>
                <a:gd name="T8" fmla="*/ 316 w 388"/>
                <a:gd name="T9" fmla="*/ 92 h 166"/>
                <a:gd name="T10" fmla="*/ 238 w 388"/>
                <a:gd name="T11" fmla="*/ 57 h 166"/>
                <a:gd name="T12" fmla="*/ 251 w 388"/>
                <a:gd name="T13" fmla="*/ 57 h 166"/>
                <a:gd name="T14" fmla="*/ 217 w 388"/>
                <a:gd name="T15" fmla="*/ 29 h 166"/>
                <a:gd name="T16" fmla="*/ 115 w 388"/>
                <a:gd name="T17" fmla="*/ 0 h 166"/>
                <a:gd name="T18" fmla="*/ 10 w 388"/>
                <a:gd name="T19" fmla="*/ 29 h 166"/>
                <a:gd name="T20" fmla="*/ 10 w 388"/>
                <a:gd name="T21" fmla="*/ 31 h 166"/>
                <a:gd name="T22" fmla="*/ 3 w 388"/>
                <a:gd name="T23" fmla="*/ 33 h 166"/>
                <a:gd name="T24" fmla="*/ 77 w 388"/>
                <a:gd name="T25" fmla="*/ 63 h 166"/>
                <a:gd name="T26" fmla="*/ 207 w 388"/>
                <a:gd name="T27" fmla="*/ 75 h 166"/>
                <a:gd name="T28" fmla="*/ 302 w 388"/>
                <a:gd name="T29" fmla="*/ 146 h 166"/>
                <a:gd name="T30" fmla="*/ 377 w 388"/>
                <a:gd name="T31" fmla="*/ 15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8" h="166">
                  <a:moveTo>
                    <a:pt x="377" y="153"/>
                  </a:moveTo>
                  <a:cubicBezTo>
                    <a:pt x="382" y="152"/>
                    <a:pt x="386" y="149"/>
                    <a:pt x="386" y="146"/>
                  </a:cubicBezTo>
                  <a:cubicBezTo>
                    <a:pt x="388" y="138"/>
                    <a:pt x="380" y="124"/>
                    <a:pt x="368" y="112"/>
                  </a:cubicBezTo>
                  <a:cubicBezTo>
                    <a:pt x="358" y="112"/>
                    <a:pt x="358" y="112"/>
                    <a:pt x="358" y="112"/>
                  </a:cubicBezTo>
                  <a:cubicBezTo>
                    <a:pt x="344" y="100"/>
                    <a:pt x="328" y="90"/>
                    <a:pt x="316" y="92"/>
                  </a:cubicBezTo>
                  <a:cubicBezTo>
                    <a:pt x="298" y="95"/>
                    <a:pt x="265" y="78"/>
                    <a:pt x="238" y="57"/>
                  </a:cubicBezTo>
                  <a:cubicBezTo>
                    <a:pt x="251" y="57"/>
                    <a:pt x="251" y="57"/>
                    <a:pt x="251" y="57"/>
                  </a:cubicBezTo>
                  <a:cubicBezTo>
                    <a:pt x="238" y="48"/>
                    <a:pt x="226" y="39"/>
                    <a:pt x="217" y="29"/>
                  </a:cubicBezTo>
                  <a:cubicBezTo>
                    <a:pt x="189" y="0"/>
                    <a:pt x="136" y="0"/>
                    <a:pt x="115" y="0"/>
                  </a:cubicBezTo>
                  <a:cubicBezTo>
                    <a:pt x="94" y="0"/>
                    <a:pt x="10" y="29"/>
                    <a:pt x="10" y="29"/>
                  </a:cubicBezTo>
                  <a:cubicBezTo>
                    <a:pt x="10" y="30"/>
                    <a:pt x="10" y="31"/>
                    <a:pt x="10" y="31"/>
                  </a:cubicBezTo>
                  <a:cubicBezTo>
                    <a:pt x="6" y="33"/>
                    <a:pt x="3" y="33"/>
                    <a:pt x="3" y="33"/>
                  </a:cubicBezTo>
                  <a:cubicBezTo>
                    <a:pt x="0" y="75"/>
                    <a:pt x="35" y="63"/>
                    <a:pt x="77" y="63"/>
                  </a:cubicBezTo>
                  <a:cubicBezTo>
                    <a:pt x="119" y="63"/>
                    <a:pt x="193" y="54"/>
                    <a:pt x="207" y="75"/>
                  </a:cubicBezTo>
                  <a:cubicBezTo>
                    <a:pt x="221" y="96"/>
                    <a:pt x="285" y="129"/>
                    <a:pt x="302" y="146"/>
                  </a:cubicBezTo>
                  <a:cubicBezTo>
                    <a:pt x="319" y="161"/>
                    <a:pt x="367" y="166"/>
                    <a:pt x="377" y="153"/>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20" name="Freeform 108">
              <a:extLst>
                <a:ext uri="{FF2B5EF4-FFF2-40B4-BE49-F238E27FC236}">
                  <a16:creationId xmlns:a16="http://schemas.microsoft.com/office/drawing/2014/main" id="{19799214-DB6F-4EDA-A065-75226EEF1124}"/>
                </a:ext>
              </a:extLst>
            </p:cNvPr>
            <p:cNvSpPr>
              <a:spLocks/>
            </p:cNvSpPr>
            <p:nvPr/>
          </p:nvSpPr>
          <p:spPr bwMode="auto">
            <a:xfrm>
              <a:off x="2928938" y="3683000"/>
              <a:ext cx="42862" cy="47625"/>
            </a:xfrm>
            <a:custGeom>
              <a:avLst/>
              <a:gdLst>
                <a:gd name="T0" fmla="*/ 58 w 74"/>
                <a:gd name="T1" fmla="*/ 64 h 85"/>
                <a:gd name="T2" fmla="*/ 74 w 74"/>
                <a:gd name="T3" fmla="*/ 37 h 85"/>
                <a:gd name="T4" fmla="*/ 67 w 74"/>
                <a:gd name="T5" fmla="*/ 37 h 85"/>
                <a:gd name="T6" fmla="*/ 32 w 74"/>
                <a:gd name="T7" fmla="*/ 4 h 85"/>
                <a:gd name="T8" fmla="*/ 47 w 74"/>
                <a:gd name="T9" fmla="*/ 71 h 85"/>
                <a:gd name="T10" fmla="*/ 58 w 74"/>
                <a:gd name="T11" fmla="*/ 64 h 85"/>
              </a:gdLst>
              <a:ahLst/>
              <a:cxnLst>
                <a:cxn ang="0">
                  <a:pos x="T0" y="T1"/>
                </a:cxn>
                <a:cxn ang="0">
                  <a:pos x="T2" y="T3"/>
                </a:cxn>
                <a:cxn ang="0">
                  <a:pos x="T4" y="T5"/>
                </a:cxn>
                <a:cxn ang="0">
                  <a:pos x="T6" y="T7"/>
                </a:cxn>
                <a:cxn ang="0">
                  <a:pos x="T8" y="T9"/>
                </a:cxn>
                <a:cxn ang="0">
                  <a:pos x="T10" y="T11"/>
                </a:cxn>
              </a:cxnLst>
              <a:rect l="0" t="0" r="r" b="b"/>
              <a:pathLst>
                <a:path w="74" h="85">
                  <a:moveTo>
                    <a:pt x="58" y="64"/>
                  </a:moveTo>
                  <a:cubicBezTo>
                    <a:pt x="69" y="58"/>
                    <a:pt x="74" y="48"/>
                    <a:pt x="74" y="37"/>
                  </a:cubicBezTo>
                  <a:cubicBezTo>
                    <a:pt x="67" y="37"/>
                    <a:pt x="67" y="37"/>
                    <a:pt x="67" y="37"/>
                  </a:cubicBezTo>
                  <a:cubicBezTo>
                    <a:pt x="65" y="18"/>
                    <a:pt x="51" y="0"/>
                    <a:pt x="32" y="4"/>
                  </a:cubicBezTo>
                  <a:cubicBezTo>
                    <a:pt x="0" y="11"/>
                    <a:pt x="8" y="85"/>
                    <a:pt x="47" y="71"/>
                  </a:cubicBezTo>
                  <a:cubicBezTo>
                    <a:pt x="51" y="70"/>
                    <a:pt x="55" y="67"/>
                    <a:pt x="58" y="64"/>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21" name="Freeform 109">
              <a:extLst>
                <a:ext uri="{FF2B5EF4-FFF2-40B4-BE49-F238E27FC236}">
                  <a16:creationId xmlns:a16="http://schemas.microsoft.com/office/drawing/2014/main" id="{6E0DC972-2160-4525-A8A6-8C7CC431D9CC}"/>
                </a:ext>
              </a:extLst>
            </p:cNvPr>
            <p:cNvSpPr>
              <a:spLocks/>
            </p:cNvSpPr>
            <p:nvPr/>
          </p:nvSpPr>
          <p:spPr bwMode="auto">
            <a:xfrm>
              <a:off x="6378575" y="3933825"/>
              <a:ext cx="61912" cy="144463"/>
            </a:xfrm>
            <a:custGeom>
              <a:avLst/>
              <a:gdLst>
                <a:gd name="T0" fmla="*/ 99 w 108"/>
                <a:gd name="T1" fmla="*/ 102 h 253"/>
                <a:gd name="T2" fmla="*/ 93 w 108"/>
                <a:gd name="T3" fmla="*/ 88 h 253"/>
                <a:gd name="T4" fmla="*/ 101 w 108"/>
                <a:gd name="T5" fmla="*/ 88 h 253"/>
                <a:gd name="T6" fmla="*/ 53 w 108"/>
                <a:gd name="T7" fmla="*/ 15 h 253"/>
                <a:gd name="T8" fmla="*/ 49 w 108"/>
                <a:gd name="T9" fmla="*/ 19 h 253"/>
                <a:gd name="T10" fmla="*/ 47 w 108"/>
                <a:gd name="T11" fmla="*/ 19 h 253"/>
                <a:gd name="T12" fmla="*/ 43 w 108"/>
                <a:gd name="T13" fmla="*/ 248 h 253"/>
                <a:gd name="T14" fmla="*/ 77 w 108"/>
                <a:gd name="T15" fmla="*/ 225 h 253"/>
                <a:gd name="T16" fmla="*/ 81 w 108"/>
                <a:gd name="T17" fmla="*/ 225 h 253"/>
                <a:gd name="T18" fmla="*/ 108 w 108"/>
                <a:gd name="T19" fmla="*/ 143 h 253"/>
                <a:gd name="T20" fmla="*/ 102 w 108"/>
                <a:gd name="T21" fmla="*/ 143 h 253"/>
                <a:gd name="T22" fmla="*/ 99 w 108"/>
                <a:gd name="T23" fmla="*/ 102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 h="253">
                  <a:moveTo>
                    <a:pt x="99" y="102"/>
                  </a:moveTo>
                  <a:cubicBezTo>
                    <a:pt x="97" y="99"/>
                    <a:pt x="95" y="94"/>
                    <a:pt x="93" y="88"/>
                  </a:cubicBezTo>
                  <a:cubicBezTo>
                    <a:pt x="101" y="88"/>
                    <a:pt x="101" y="88"/>
                    <a:pt x="101" y="88"/>
                  </a:cubicBezTo>
                  <a:cubicBezTo>
                    <a:pt x="90" y="60"/>
                    <a:pt x="81" y="0"/>
                    <a:pt x="53" y="15"/>
                  </a:cubicBezTo>
                  <a:cubicBezTo>
                    <a:pt x="52" y="15"/>
                    <a:pt x="51" y="17"/>
                    <a:pt x="49" y="19"/>
                  </a:cubicBezTo>
                  <a:cubicBezTo>
                    <a:pt x="48" y="19"/>
                    <a:pt x="48" y="19"/>
                    <a:pt x="47" y="19"/>
                  </a:cubicBezTo>
                  <a:cubicBezTo>
                    <a:pt x="24" y="31"/>
                    <a:pt x="0" y="231"/>
                    <a:pt x="43" y="248"/>
                  </a:cubicBezTo>
                  <a:cubicBezTo>
                    <a:pt x="56" y="253"/>
                    <a:pt x="68" y="243"/>
                    <a:pt x="77" y="225"/>
                  </a:cubicBezTo>
                  <a:cubicBezTo>
                    <a:pt x="81" y="225"/>
                    <a:pt x="81" y="225"/>
                    <a:pt x="81" y="225"/>
                  </a:cubicBezTo>
                  <a:cubicBezTo>
                    <a:pt x="94" y="205"/>
                    <a:pt x="104" y="171"/>
                    <a:pt x="108" y="143"/>
                  </a:cubicBezTo>
                  <a:cubicBezTo>
                    <a:pt x="102" y="143"/>
                    <a:pt x="102" y="143"/>
                    <a:pt x="102" y="143"/>
                  </a:cubicBezTo>
                  <a:cubicBezTo>
                    <a:pt x="104" y="124"/>
                    <a:pt x="103" y="108"/>
                    <a:pt x="99" y="102"/>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22" name="Freeform 110">
              <a:extLst>
                <a:ext uri="{FF2B5EF4-FFF2-40B4-BE49-F238E27FC236}">
                  <a16:creationId xmlns:a16="http://schemas.microsoft.com/office/drawing/2014/main" id="{36C3F6B1-0A49-4E3B-9608-B0ED9FCEC8E0}"/>
                </a:ext>
              </a:extLst>
            </p:cNvPr>
            <p:cNvSpPr>
              <a:spLocks/>
            </p:cNvSpPr>
            <p:nvPr/>
          </p:nvSpPr>
          <p:spPr bwMode="auto">
            <a:xfrm>
              <a:off x="4694238" y="3063875"/>
              <a:ext cx="53975" cy="57150"/>
            </a:xfrm>
            <a:custGeom>
              <a:avLst/>
              <a:gdLst>
                <a:gd name="T0" fmla="*/ 66 w 95"/>
                <a:gd name="T1" fmla="*/ 89 h 100"/>
                <a:gd name="T2" fmla="*/ 88 w 95"/>
                <a:gd name="T3" fmla="*/ 66 h 100"/>
                <a:gd name="T4" fmla="*/ 89 w 95"/>
                <a:gd name="T5" fmla="*/ 28 h 100"/>
                <a:gd name="T6" fmla="*/ 80 w 95"/>
                <a:gd name="T7" fmla="*/ 28 h 100"/>
                <a:gd name="T8" fmla="*/ 49 w 95"/>
                <a:gd name="T9" fmla="*/ 0 h 100"/>
                <a:gd name="T10" fmla="*/ 21 w 95"/>
                <a:gd name="T11" fmla="*/ 83 h 100"/>
                <a:gd name="T12" fmla="*/ 66 w 95"/>
                <a:gd name="T13" fmla="*/ 89 h 100"/>
              </a:gdLst>
              <a:ahLst/>
              <a:cxnLst>
                <a:cxn ang="0">
                  <a:pos x="T0" y="T1"/>
                </a:cxn>
                <a:cxn ang="0">
                  <a:pos x="T2" y="T3"/>
                </a:cxn>
                <a:cxn ang="0">
                  <a:pos x="T4" y="T5"/>
                </a:cxn>
                <a:cxn ang="0">
                  <a:pos x="T6" y="T7"/>
                </a:cxn>
                <a:cxn ang="0">
                  <a:pos x="T8" y="T9"/>
                </a:cxn>
                <a:cxn ang="0">
                  <a:pos x="T10" y="T11"/>
                </a:cxn>
                <a:cxn ang="0">
                  <a:pos x="T12" y="T13"/>
                </a:cxn>
              </a:cxnLst>
              <a:rect l="0" t="0" r="r" b="b"/>
              <a:pathLst>
                <a:path w="95" h="100">
                  <a:moveTo>
                    <a:pt x="66" y="89"/>
                  </a:moveTo>
                  <a:cubicBezTo>
                    <a:pt x="73" y="85"/>
                    <a:pt x="81" y="77"/>
                    <a:pt x="88" y="66"/>
                  </a:cubicBezTo>
                  <a:cubicBezTo>
                    <a:pt x="95" y="54"/>
                    <a:pt x="94" y="41"/>
                    <a:pt x="89" y="28"/>
                  </a:cubicBezTo>
                  <a:cubicBezTo>
                    <a:pt x="80" y="28"/>
                    <a:pt x="80" y="28"/>
                    <a:pt x="80" y="28"/>
                  </a:cubicBezTo>
                  <a:cubicBezTo>
                    <a:pt x="73" y="12"/>
                    <a:pt x="59" y="0"/>
                    <a:pt x="49" y="0"/>
                  </a:cubicBezTo>
                  <a:cubicBezTo>
                    <a:pt x="16" y="0"/>
                    <a:pt x="0" y="62"/>
                    <a:pt x="21" y="83"/>
                  </a:cubicBezTo>
                  <a:cubicBezTo>
                    <a:pt x="36" y="98"/>
                    <a:pt x="52" y="100"/>
                    <a:pt x="66" y="89"/>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23" name="Freeform 111">
              <a:extLst>
                <a:ext uri="{FF2B5EF4-FFF2-40B4-BE49-F238E27FC236}">
                  <a16:creationId xmlns:a16="http://schemas.microsoft.com/office/drawing/2014/main" id="{48CBD3C2-A503-4E27-BC80-EB124BB8337B}"/>
                </a:ext>
              </a:extLst>
            </p:cNvPr>
            <p:cNvSpPr>
              <a:spLocks/>
            </p:cNvSpPr>
            <p:nvPr/>
          </p:nvSpPr>
          <p:spPr bwMode="auto">
            <a:xfrm>
              <a:off x="4565650" y="3079750"/>
              <a:ext cx="30162" cy="33338"/>
            </a:xfrm>
            <a:custGeom>
              <a:avLst/>
              <a:gdLst>
                <a:gd name="T0" fmla="*/ 40 w 55"/>
                <a:gd name="T1" fmla="*/ 46 h 57"/>
                <a:gd name="T2" fmla="*/ 49 w 55"/>
                <a:gd name="T3" fmla="*/ 37 h 57"/>
                <a:gd name="T4" fmla="*/ 28 w 55"/>
                <a:gd name="T5" fmla="*/ 15 h 57"/>
                <a:gd name="T6" fmla="*/ 8 w 55"/>
                <a:gd name="T7" fmla="*/ 37 h 57"/>
                <a:gd name="T8" fmla="*/ 40 w 55"/>
                <a:gd name="T9" fmla="*/ 46 h 57"/>
              </a:gdLst>
              <a:ahLst/>
              <a:cxnLst>
                <a:cxn ang="0">
                  <a:pos x="T0" y="T1"/>
                </a:cxn>
                <a:cxn ang="0">
                  <a:pos x="T2" y="T3"/>
                </a:cxn>
                <a:cxn ang="0">
                  <a:pos x="T4" y="T5"/>
                </a:cxn>
                <a:cxn ang="0">
                  <a:pos x="T6" y="T7"/>
                </a:cxn>
                <a:cxn ang="0">
                  <a:pos x="T8" y="T9"/>
                </a:cxn>
              </a:cxnLst>
              <a:rect l="0" t="0" r="r" b="b"/>
              <a:pathLst>
                <a:path w="55" h="57">
                  <a:moveTo>
                    <a:pt x="40" y="46"/>
                  </a:moveTo>
                  <a:cubicBezTo>
                    <a:pt x="44" y="44"/>
                    <a:pt x="48" y="41"/>
                    <a:pt x="49" y="37"/>
                  </a:cubicBezTo>
                  <a:cubicBezTo>
                    <a:pt x="55" y="24"/>
                    <a:pt x="45" y="0"/>
                    <a:pt x="28" y="15"/>
                  </a:cubicBezTo>
                  <a:cubicBezTo>
                    <a:pt x="22" y="17"/>
                    <a:pt x="15" y="23"/>
                    <a:pt x="8" y="37"/>
                  </a:cubicBezTo>
                  <a:cubicBezTo>
                    <a:pt x="0" y="51"/>
                    <a:pt x="29" y="57"/>
                    <a:pt x="40" y="46"/>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24" name="Freeform 112">
              <a:extLst>
                <a:ext uri="{FF2B5EF4-FFF2-40B4-BE49-F238E27FC236}">
                  <a16:creationId xmlns:a16="http://schemas.microsoft.com/office/drawing/2014/main" id="{E4F2FD18-8786-4FE9-9F4B-50F97D059DAA}"/>
                </a:ext>
              </a:extLst>
            </p:cNvPr>
            <p:cNvSpPr>
              <a:spLocks/>
            </p:cNvSpPr>
            <p:nvPr/>
          </p:nvSpPr>
          <p:spPr bwMode="auto">
            <a:xfrm>
              <a:off x="4800600" y="3133725"/>
              <a:ext cx="88900" cy="55563"/>
            </a:xfrm>
            <a:custGeom>
              <a:avLst/>
              <a:gdLst>
                <a:gd name="T0" fmla="*/ 97 w 157"/>
                <a:gd name="T1" fmla="*/ 96 h 98"/>
                <a:gd name="T2" fmla="*/ 136 w 157"/>
                <a:gd name="T3" fmla="*/ 88 h 98"/>
                <a:gd name="T4" fmla="*/ 150 w 157"/>
                <a:gd name="T5" fmla="*/ 50 h 98"/>
                <a:gd name="T6" fmla="*/ 146 w 157"/>
                <a:gd name="T7" fmla="*/ 42 h 98"/>
                <a:gd name="T8" fmla="*/ 137 w 157"/>
                <a:gd name="T9" fmla="*/ 42 h 98"/>
                <a:gd name="T10" fmla="*/ 87 w 157"/>
                <a:gd name="T11" fmla="*/ 13 h 98"/>
                <a:gd name="T12" fmla="*/ 13 w 157"/>
                <a:gd name="T13" fmla="*/ 13 h 98"/>
                <a:gd name="T14" fmla="*/ 51 w 157"/>
                <a:gd name="T15" fmla="*/ 58 h 98"/>
                <a:gd name="T16" fmla="*/ 97 w 157"/>
                <a:gd name="T17" fmla="*/ 9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 h="98">
                  <a:moveTo>
                    <a:pt x="97" y="96"/>
                  </a:moveTo>
                  <a:cubicBezTo>
                    <a:pt x="105" y="98"/>
                    <a:pt x="125" y="98"/>
                    <a:pt x="136" y="88"/>
                  </a:cubicBezTo>
                  <a:cubicBezTo>
                    <a:pt x="148" y="83"/>
                    <a:pt x="157" y="72"/>
                    <a:pt x="150" y="50"/>
                  </a:cubicBezTo>
                  <a:cubicBezTo>
                    <a:pt x="148" y="47"/>
                    <a:pt x="147" y="44"/>
                    <a:pt x="146" y="42"/>
                  </a:cubicBezTo>
                  <a:cubicBezTo>
                    <a:pt x="137" y="42"/>
                    <a:pt x="137" y="42"/>
                    <a:pt x="137" y="42"/>
                  </a:cubicBezTo>
                  <a:cubicBezTo>
                    <a:pt x="122" y="13"/>
                    <a:pt x="96" y="13"/>
                    <a:pt x="87" y="13"/>
                  </a:cubicBezTo>
                  <a:cubicBezTo>
                    <a:pt x="76" y="13"/>
                    <a:pt x="30" y="0"/>
                    <a:pt x="13" y="13"/>
                  </a:cubicBezTo>
                  <a:cubicBezTo>
                    <a:pt x="0" y="22"/>
                    <a:pt x="34" y="50"/>
                    <a:pt x="51" y="58"/>
                  </a:cubicBezTo>
                  <a:cubicBezTo>
                    <a:pt x="69" y="67"/>
                    <a:pt x="83" y="92"/>
                    <a:pt x="97" y="96"/>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25" name="Freeform 113">
              <a:extLst>
                <a:ext uri="{FF2B5EF4-FFF2-40B4-BE49-F238E27FC236}">
                  <a16:creationId xmlns:a16="http://schemas.microsoft.com/office/drawing/2014/main" id="{572EFCB1-6412-4983-BDF4-87BAA64B314C}"/>
                </a:ext>
              </a:extLst>
            </p:cNvPr>
            <p:cNvSpPr>
              <a:spLocks/>
            </p:cNvSpPr>
            <p:nvPr/>
          </p:nvSpPr>
          <p:spPr bwMode="auto">
            <a:xfrm>
              <a:off x="4264025" y="2660650"/>
              <a:ext cx="115887" cy="127000"/>
            </a:xfrm>
            <a:custGeom>
              <a:avLst/>
              <a:gdLst>
                <a:gd name="T0" fmla="*/ 21 w 204"/>
                <a:gd name="T1" fmla="*/ 150 h 221"/>
                <a:gd name="T2" fmla="*/ 53 w 204"/>
                <a:gd name="T3" fmla="*/ 217 h 221"/>
                <a:gd name="T4" fmla="*/ 137 w 204"/>
                <a:gd name="T5" fmla="*/ 183 h 221"/>
                <a:gd name="T6" fmla="*/ 192 w 204"/>
                <a:gd name="T7" fmla="*/ 133 h 221"/>
                <a:gd name="T8" fmla="*/ 196 w 204"/>
                <a:gd name="T9" fmla="*/ 133 h 221"/>
                <a:gd name="T10" fmla="*/ 204 w 204"/>
                <a:gd name="T11" fmla="*/ 104 h 221"/>
                <a:gd name="T12" fmla="*/ 198 w 204"/>
                <a:gd name="T13" fmla="*/ 50 h 221"/>
                <a:gd name="T14" fmla="*/ 190 w 204"/>
                <a:gd name="T15" fmla="*/ 50 h 221"/>
                <a:gd name="T16" fmla="*/ 176 w 204"/>
                <a:gd name="T17" fmla="*/ 21 h 221"/>
                <a:gd name="T18" fmla="*/ 116 w 204"/>
                <a:gd name="T19" fmla="*/ 5 h 221"/>
                <a:gd name="T20" fmla="*/ 60 w 204"/>
                <a:gd name="T21" fmla="*/ 50 h 221"/>
                <a:gd name="T22" fmla="*/ 43 w 204"/>
                <a:gd name="T23" fmla="*/ 50 h 221"/>
                <a:gd name="T24" fmla="*/ 35 w 204"/>
                <a:gd name="T25" fmla="*/ 55 h 221"/>
                <a:gd name="T26" fmla="*/ 21 w 204"/>
                <a:gd name="T27" fmla="*/ 88 h 221"/>
                <a:gd name="T28" fmla="*/ 21 w 204"/>
                <a:gd name="T29" fmla="*/ 15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4" h="221">
                  <a:moveTo>
                    <a:pt x="21" y="150"/>
                  </a:moveTo>
                  <a:cubicBezTo>
                    <a:pt x="0" y="163"/>
                    <a:pt x="25" y="212"/>
                    <a:pt x="53" y="217"/>
                  </a:cubicBezTo>
                  <a:cubicBezTo>
                    <a:pt x="81" y="221"/>
                    <a:pt x="113" y="196"/>
                    <a:pt x="137" y="183"/>
                  </a:cubicBezTo>
                  <a:cubicBezTo>
                    <a:pt x="156" y="174"/>
                    <a:pt x="181" y="157"/>
                    <a:pt x="192" y="133"/>
                  </a:cubicBezTo>
                  <a:cubicBezTo>
                    <a:pt x="196" y="133"/>
                    <a:pt x="196" y="133"/>
                    <a:pt x="196" y="133"/>
                  </a:cubicBezTo>
                  <a:cubicBezTo>
                    <a:pt x="201" y="124"/>
                    <a:pt x="204" y="115"/>
                    <a:pt x="204" y="104"/>
                  </a:cubicBezTo>
                  <a:cubicBezTo>
                    <a:pt x="204" y="84"/>
                    <a:pt x="202" y="66"/>
                    <a:pt x="198" y="50"/>
                  </a:cubicBezTo>
                  <a:cubicBezTo>
                    <a:pt x="190" y="50"/>
                    <a:pt x="190" y="50"/>
                    <a:pt x="190" y="50"/>
                  </a:cubicBezTo>
                  <a:cubicBezTo>
                    <a:pt x="186" y="38"/>
                    <a:pt x="182" y="28"/>
                    <a:pt x="176" y="21"/>
                  </a:cubicBezTo>
                  <a:cubicBezTo>
                    <a:pt x="162" y="5"/>
                    <a:pt x="137" y="0"/>
                    <a:pt x="116" y="5"/>
                  </a:cubicBezTo>
                  <a:cubicBezTo>
                    <a:pt x="84" y="11"/>
                    <a:pt x="81" y="50"/>
                    <a:pt x="60" y="50"/>
                  </a:cubicBezTo>
                  <a:cubicBezTo>
                    <a:pt x="43" y="50"/>
                    <a:pt x="43" y="50"/>
                    <a:pt x="43" y="50"/>
                  </a:cubicBezTo>
                  <a:cubicBezTo>
                    <a:pt x="40" y="52"/>
                    <a:pt x="37" y="53"/>
                    <a:pt x="35" y="55"/>
                  </a:cubicBezTo>
                  <a:cubicBezTo>
                    <a:pt x="24" y="61"/>
                    <a:pt x="17" y="71"/>
                    <a:pt x="21" y="88"/>
                  </a:cubicBezTo>
                  <a:cubicBezTo>
                    <a:pt x="28" y="117"/>
                    <a:pt x="42" y="138"/>
                    <a:pt x="21" y="150"/>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26" name="Freeform 114">
              <a:extLst>
                <a:ext uri="{FF2B5EF4-FFF2-40B4-BE49-F238E27FC236}">
                  <a16:creationId xmlns:a16="http://schemas.microsoft.com/office/drawing/2014/main" id="{5D2FCB31-BC35-4C5C-AD4F-93E4C608D164}"/>
                </a:ext>
              </a:extLst>
            </p:cNvPr>
            <p:cNvSpPr>
              <a:spLocks/>
            </p:cNvSpPr>
            <p:nvPr/>
          </p:nvSpPr>
          <p:spPr bwMode="auto">
            <a:xfrm>
              <a:off x="4335463" y="2565400"/>
              <a:ext cx="225425" cy="246063"/>
            </a:xfrm>
            <a:custGeom>
              <a:avLst/>
              <a:gdLst>
                <a:gd name="T0" fmla="*/ 99 w 397"/>
                <a:gd name="T1" fmla="*/ 208 h 435"/>
                <a:gd name="T2" fmla="*/ 180 w 397"/>
                <a:gd name="T3" fmla="*/ 258 h 435"/>
                <a:gd name="T4" fmla="*/ 64 w 397"/>
                <a:gd name="T5" fmla="*/ 381 h 435"/>
                <a:gd name="T6" fmla="*/ 156 w 397"/>
                <a:gd name="T7" fmla="*/ 395 h 435"/>
                <a:gd name="T8" fmla="*/ 152 w 397"/>
                <a:gd name="T9" fmla="*/ 432 h 435"/>
                <a:gd name="T10" fmla="*/ 169 w 397"/>
                <a:gd name="T11" fmla="*/ 428 h 435"/>
                <a:gd name="T12" fmla="*/ 193 w 397"/>
                <a:gd name="T13" fmla="*/ 408 h 435"/>
                <a:gd name="T14" fmla="*/ 208 w 397"/>
                <a:gd name="T15" fmla="*/ 403 h 435"/>
                <a:gd name="T16" fmla="*/ 321 w 397"/>
                <a:gd name="T17" fmla="*/ 424 h 435"/>
                <a:gd name="T18" fmla="*/ 350 w 397"/>
                <a:gd name="T19" fmla="*/ 412 h 435"/>
                <a:gd name="T20" fmla="*/ 397 w 397"/>
                <a:gd name="T21" fmla="*/ 357 h 435"/>
                <a:gd name="T22" fmla="*/ 391 w 397"/>
                <a:gd name="T23" fmla="*/ 357 h 435"/>
                <a:gd name="T24" fmla="*/ 392 w 397"/>
                <a:gd name="T25" fmla="*/ 349 h 435"/>
                <a:gd name="T26" fmla="*/ 370 w 397"/>
                <a:gd name="T27" fmla="*/ 303 h 435"/>
                <a:gd name="T28" fmla="*/ 379 w 397"/>
                <a:gd name="T29" fmla="*/ 303 h 435"/>
                <a:gd name="T30" fmla="*/ 328 w 397"/>
                <a:gd name="T31" fmla="*/ 253 h 435"/>
                <a:gd name="T32" fmla="*/ 295 w 397"/>
                <a:gd name="T33" fmla="*/ 220 h 435"/>
                <a:gd name="T34" fmla="*/ 285 w 397"/>
                <a:gd name="T35" fmla="*/ 220 h 435"/>
                <a:gd name="T36" fmla="*/ 247 w 397"/>
                <a:gd name="T37" fmla="*/ 165 h 435"/>
                <a:gd name="T38" fmla="*/ 257 w 397"/>
                <a:gd name="T39" fmla="*/ 165 h 435"/>
                <a:gd name="T40" fmla="*/ 240 w 397"/>
                <a:gd name="T41" fmla="*/ 145 h 435"/>
                <a:gd name="T42" fmla="*/ 283 w 397"/>
                <a:gd name="T43" fmla="*/ 83 h 435"/>
                <a:gd name="T44" fmla="*/ 280 w 397"/>
                <a:gd name="T45" fmla="*/ 83 h 435"/>
                <a:gd name="T46" fmla="*/ 287 w 397"/>
                <a:gd name="T47" fmla="*/ 49 h 435"/>
                <a:gd name="T48" fmla="*/ 204 w 397"/>
                <a:gd name="T49" fmla="*/ 28 h 435"/>
                <a:gd name="T50" fmla="*/ 255 w 397"/>
                <a:gd name="T51" fmla="*/ 28 h 435"/>
                <a:gd name="T52" fmla="*/ 166 w 397"/>
                <a:gd name="T53" fmla="*/ 12 h 435"/>
                <a:gd name="T54" fmla="*/ 121 w 397"/>
                <a:gd name="T55" fmla="*/ 13 h 435"/>
                <a:gd name="T56" fmla="*/ 89 w 397"/>
                <a:gd name="T57" fmla="*/ 46 h 435"/>
                <a:gd name="T58" fmla="*/ 29 w 397"/>
                <a:gd name="T59" fmla="*/ 50 h 435"/>
                <a:gd name="T60" fmla="*/ 25 w 397"/>
                <a:gd name="T61" fmla="*/ 125 h 435"/>
                <a:gd name="T62" fmla="*/ 99 w 397"/>
                <a:gd name="T63" fmla="*/ 208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7" h="435">
                  <a:moveTo>
                    <a:pt x="99" y="208"/>
                  </a:moveTo>
                  <a:cubicBezTo>
                    <a:pt x="134" y="224"/>
                    <a:pt x="208" y="241"/>
                    <a:pt x="180" y="258"/>
                  </a:cubicBezTo>
                  <a:cubicBezTo>
                    <a:pt x="152" y="274"/>
                    <a:pt x="71" y="356"/>
                    <a:pt x="64" y="381"/>
                  </a:cubicBezTo>
                  <a:cubicBezTo>
                    <a:pt x="57" y="406"/>
                    <a:pt x="156" y="395"/>
                    <a:pt x="156" y="395"/>
                  </a:cubicBezTo>
                  <a:cubicBezTo>
                    <a:pt x="156" y="395"/>
                    <a:pt x="134" y="424"/>
                    <a:pt x="152" y="432"/>
                  </a:cubicBezTo>
                  <a:cubicBezTo>
                    <a:pt x="158" y="435"/>
                    <a:pt x="164" y="433"/>
                    <a:pt x="169" y="428"/>
                  </a:cubicBezTo>
                  <a:cubicBezTo>
                    <a:pt x="177" y="424"/>
                    <a:pt x="184" y="415"/>
                    <a:pt x="193" y="408"/>
                  </a:cubicBezTo>
                  <a:cubicBezTo>
                    <a:pt x="198" y="405"/>
                    <a:pt x="203" y="403"/>
                    <a:pt x="208" y="403"/>
                  </a:cubicBezTo>
                  <a:cubicBezTo>
                    <a:pt x="237" y="403"/>
                    <a:pt x="293" y="424"/>
                    <a:pt x="321" y="424"/>
                  </a:cubicBezTo>
                  <a:cubicBezTo>
                    <a:pt x="330" y="424"/>
                    <a:pt x="340" y="419"/>
                    <a:pt x="350" y="412"/>
                  </a:cubicBezTo>
                  <a:cubicBezTo>
                    <a:pt x="371" y="401"/>
                    <a:pt x="392" y="378"/>
                    <a:pt x="397" y="357"/>
                  </a:cubicBezTo>
                  <a:cubicBezTo>
                    <a:pt x="391" y="357"/>
                    <a:pt x="391" y="357"/>
                    <a:pt x="391" y="357"/>
                  </a:cubicBezTo>
                  <a:cubicBezTo>
                    <a:pt x="391" y="355"/>
                    <a:pt x="392" y="352"/>
                    <a:pt x="392" y="349"/>
                  </a:cubicBezTo>
                  <a:cubicBezTo>
                    <a:pt x="390" y="336"/>
                    <a:pt x="381" y="319"/>
                    <a:pt x="370" y="303"/>
                  </a:cubicBezTo>
                  <a:cubicBezTo>
                    <a:pt x="379" y="303"/>
                    <a:pt x="379" y="303"/>
                    <a:pt x="379" y="303"/>
                  </a:cubicBezTo>
                  <a:cubicBezTo>
                    <a:pt x="365" y="282"/>
                    <a:pt x="346" y="263"/>
                    <a:pt x="328" y="253"/>
                  </a:cubicBezTo>
                  <a:cubicBezTo>
                    <a:pt x="317" y="248"/>
                    <a:pt x="306" y="235"/>
                    <a:pt x="295" y="220"/>
                  </a:cubicBezTo>
                  <a:cubicBezTo>
                    <a:pt x="285" y="220"/>
                    <a:pt x="285" y="220"/>
                    <a:pt x="285" y="220"/>
                  </a:cubicBezTo>
                  <a:cubicBezTo>
                    <a:pt x="271" y="201"/>
                    <a:pt x="258" y="180"/>
                    <a:pt x="247" y="165"/>
                  </a:cubicBezTo>
                  <a:cubicBezTo>
                    <a:pt x="257" y="165"/>
                    <a:pt x="257" y="165"/>
                    <a:pt x="257" y="165"/>
                  </a:cubicBezTo>
                  <a:cubicBezTo>
                    <a:pt x="250" y="156"/>
                    <a:pt x="245" y="149"/>
                    <a:pt x="240" y="145"/>
                  </a:cubicBezTo>
                  <a:cubicBezTo>
                    <a:pt x="226" y="135"/>
                    <a:pt x="262" y="108"/>
                    <a:pt x="283" y="83"/>
                  </a:cubicBezTo>
                  <a:cubicBezTo>
                    <a:pt x="280" y="83"/>
                    <a:pt x="280" y="83"/>
                    <a:pt x="280" y="83"/>
                  </a:cubicBezTo>
                  <a:cubicBezTo>
                    <a:pt x="290" y="70"/>
                    <a:pt x="295" y="58"/>
                    <a:pt x="287" y="49"/>
                  </a:cubicBezTo>
                  <a:cubicBezTo>
                    <a:pt x="271" y="30"/>
                    <a:pt x="236" y="31"/>
                    <a:pt x="204" y="28"/>
                  </a:cubicBezTo>
                  <a:cubicBezTo>
                    <a:pt x="255" y="28"/>
                    <a:pt x="255" y="28"/>
                    <a:pt x="255" y="28"/>
                  </a:cubicBezTo>
                  <a:cubicBezTo>
                    <a:pt x="224" y="23"/>
                    <a:pt x="185" y="26"/>
                    <a:pt x="166" y="12"/>
                  </a:cubicBezTo>
                  <a:cubicBezTo>
                    <a:pt x="150" y="0"/>
                    <a:pt x="135" y="4"/>
                    <a:pt x="121" y="13"/>
                  </a:cubicBezTo>
                  <a:cubicBezTo>
                    <a:pt x="109" y="20"/>
                    <a:pt x="98" y="33"/>
                    <a:pt x="89" y="46"/>
                  </a:cubicBezTo>
                  <a:cubicBezTo>
                    <a:pt x="71" y="71"/>
                    <a:pt x="50" y="41"/>
                    <a:pt x="29" y="50"/>
                  </a:cubicBezTo>
                  <a:cubicBezTo>
                    <a:pt x="0" y="61"/>
                    <a:pt x="11" y="104"/>
                    <a:pt x="25" y="125"/>
                  </a:cubicBezTo>
                  <a:cubicBezTo>
                    <a:pt x="39" y="145"/>
                    <a:pt x="64" y="191"/>
                    <a:pt x="99" y="208"/>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27" name="Freeform 115">
              <a:extLst>
                <a:ext uri="{FF2B5EF4-FFF2-40B4-BE49-F238E27FC236}">
                  <a16:creationId xmlns:a16="http://schemas.microsoft.com/office/drawing/2014/main" id="{7817AE9F-817D-4B0F-A376-5DAFC62032B3}"/>
                </a:ext>
              </a:extLst>
            </p:cNvPr>
            <p:cNvSpPr>
              <a:spLocks/>
            </p:cNvSpPr>
            <p:nvPr/>
          </p:nvSpPr>
          <p:spPr bwMode="auto">
            <a:xfrm>
              <a:off x="6918325" y="2024063"/>
              <a:ext cx="14287" cy="17463"/>
            </a:xfrm>
            <a:custGeom>
              <a:avLst/>
              <a:gdLst>
                <a:gd name="T0" fmla="*/ 15 w 24"/>
                <a:gd name="T1" fmla="*/ 17 h 30"/>
                <a:gd name="T2" fmla="*/ 20 w 24"/>
                <a:gd name="T3" fmla="*/ 17 h 30"/>
                <a:gd name="T4" fmla="*/ 13 w 24"/>
                <a:gd name="T5" fmla="*/ 10 h 30"/>
                <a:gd name="T6" fmla="*/ 11 w 24"/>
                <a:gd name="T7" fmla="*/ 30 h 30"/>
                <a:gd name="T8" fmla="*/ 15 w 24"/>
                <a:gd name="T9" fmla="*/ 17 h 30"/>
              </a:gdLst>
              <a:ahLst/>
              <a:cxnLst>
                <a:cxn ang="0">
                  <a:pos x="T0" y="T1"/>
                </a:cxn>
                <a:cxn ang="0">
                  <a:pos x="T2" y="T3"/>
                </a:cxn>
                <a:cxn ang="0">
                  <a:pos x="T4" y="T5"/>
                </a:cxn>
                <a:cxn ang="0">
                  <a:pos x="T6" y="T7"/>
                </a:cxn>
                <a:cxn ang="0">
                  <a:pos x="T8" y="T9"/>
                </a:cxn>
              </a:cxnLst>
              <a:rect l="0" t="0" r="r" b="b"/>
              <a:pathLst>
                <a:path w="24" h="30">
                  <a:moveTo>
                    <a:pt x="15" y="17"/>
                  </a:moveTo>
                  <a:cubicBezTo>
                    <a:pt x="20" y="17"/>
                    <a:pt x="20" y="17"/>
                    <a:pt x="20" y="17"/>
                  </a:cubicBezTo>
                  <a:cubicBezTo>
                    <a:pt x="24" y="3"/>
                    <a:pt x="14" y="0"/>
                    <a:pt x="13" y="10"/>
                  </a:cubicBezTo>
                  <a:cubicBezTo>
                    <a:pt x="9" y="4"/>
                    <a:pt x="0" y="9"/>
                    <a:pt x="11" y="30"/>
                  </a:cubicBezTo>
                  <a:cubicBezTo>
                    <a:pt x="13" y="25"/>
                    <a:pt x="15" y="21"/>
                    <a:pt x="15" y="17"/>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28" name="Freeform 116">
              <a:extLst>
                <a:ext uri="{FF2B5EF4-FFF2-40B4-BE49-F238E27FC236}">
                  <a16:creationId xmlns:a16="http://schemas.microsoft.com/office/drawing/2014/main" id="{A002686F-4C20-4038-A40A-5495B2FB29AB}"/>
                </a:ext>
              </a:extLst>
            </p:cNvPr>
            <p:cNvSpPr>
              <a:spLocks noEditPoints="1"/>
            </p:cNvSpPr>
            <p:nvPr/>
          </p:nvSpPr>
          <p:spPr bwMode="auto">
            <a:xfrm>
              <a:off x="4090988" y="2022475"/>
              <a:ext cx="4667250" cy="3163888"/>
            </a:xfrm>
            <a:custGeom>
              <a:avLst/>
              <a:gdLst>
                <a:gd name="T0" fmla="*/ 8203 w 8214"/>
                <a:gd name="T1" fmla="*/ 508 h 5566"/>
                <a:gd name="T2" fmla="*/ 7312 w 8214"/>
                <a:gd name="T3" fmla="*/ 354 h 5566"/>
                <a:gd name="T4" fmla="*/ 6760 w 8214"/>
                <a:gd name="T5" fmla="*/ 171 h 5566"/>
                <a:gd name="T6" fmla="*/ 6189 w 8214"/>
                <a:gd name="T7" fmla="*/ 362 h 5566"/>
                <a:gd name="T8" fmla="*/ 5429 w 8214"/>
                <a:gd name="T9" fmla="*/ 213 h 5566"/>
                <a:gd name="T10" fmla="*/ 4938 w 8214"/>
                <a:gd name="T11" fmla="*/ 75 h 5566"/>
                <a:gd name="T12" fmla="*/ 4084 w 8214"/>
                <a:gd name="T13" fmla="*/ 266 h 5566"/>
                <a:gd name="T14" fmla="*/ 3869 w 8214"/>
                <a:gd name="T15" fmla="*/ 295 h 5566"/>
                <a:gd name="T16" fmla="*/ 3680 w 8214"/>
                <a:gd name="T17" fmla="*/ 624 h 5566"/>
                <a:gd name="T18" fmla="*/ 3653 w 8214"/>
                <a:gd name="T19" fmla="*/ 231 h 5566"/>
                <a:gd name="T20" fmla="*/ 3209 w 8214"/>
                <a:gd name="T21" fmla="*/ 487 h 5566"/>
                <a:gd name="T22" fmla="*/ 2658 w 8214"/>
                <a:gd name="T23" fmla="*/ 566 h 5566"/>
                <a:gd name="T24" fmla="*/ 2218 w 8214"/>
                <a:gd name="T25" fmla="*/ 678 h 5566"/>
                <a:gd name="T26" fmla="*/ 1726 w 8214"/>
                <a:gd name="T27" fmla="*/ 307 h 5566"/>
                <a:gd name="T28" fmla="*/ 1182 w 8214"/>
                <a:gd name="T29" fmla="*/ 951 h 5566"/>
                <a:gd name="T30" fmla="*/ 1496 w 8214"/>
                <a:gd name="T31" fmla="*/ 779 h 5566"/>
                <a:gd name="T32" fmla="*/ 1701 w 8214"/>
                <a:gd name="T33" fmla="*/ 959 h 5566"/>
                <a:gd name="T34" fmla="*/ 1183 w 8214"/>
                <a:gd name="T35" fmla="*/ 1132 h 5566"/>
                <a:gd name="T36" fmla="*/ 785 w 8214"/>
                <a:gd name="T37" fmla="*/ 1406 h 5566"/>
                <a:gd name="T38" fmla="*/ 528 w 8214"/>
                <a:gd name="T39" fmla="*/ 2079 h 5566"/>
                <a:gd name="T40" fmla="*/ 877 w 8214"/>
                <a:gd name="T41" fmla="*/ 1804 h 5566"/>
                <a:gd name="T42" fmla="*/ 1454 w 8214"/>
                <a:gd name="T43" fmla="*/ 1881 h 5566"/>
                <a:gd name="T44" fmla="*/ 1267 w 8214"/>
                <a:gd name="T45" fmla="*/ 1615 h 5566"/>
                <a:gd name="T46" fmla="*/ 1760 w 8214"/>
                <a:gd name="T47" fmla="*/ 1868 h 5566"/>
                <a:gd name="T48" fmla="*/ 1862 w 8214"/>
                <a:gd name="T49" fmla="*/ 2408 h 5566"/>
                <a:gd name="T50" fmla="*/ 1354 w 8214"/>
                <a:gd name="T51" fmla="*/ 2271 h 5566"/>
                <a:gd name="T52" fmla="*/ 497 w 8214"/>
                <a:gd name="T53" fmla="*/ 2130 h 5566"/>
                <a:gd name="T54" fmla="*/ 223 w 8214"/>
                <a:gd name="T55" fmla="*/ 3388 h 5566"/>
                <a:gd name="T56" fmla="*/ 1179 w 8214"/>
                <a:gd name="T57" fmla="*/ 3952 h 5566"/>
                <a:gd name="T58" fmla="*/ 1945 w 8214"/>
                <a:gd name="T59" fmla="*/ 5427 h 5566"/>
                <a:gd name="T60" fmla="*/ 2232 w 8214"/>
                <a:gd name="T61" fmla="*/ 5016 h 5566"/>
                <a:gd name="T62" fmla="*/ 2428 w 8214"/>
                <a:gd name="T63" fmla="*/ 4549 h 5566"/>
                <a:gd name="T64" fmla="*/ 2361 w 8214"/>
                <a:gd name="T65" fmla="*/ 4137 h 5566"/>
                <a:gd name="T66" fmla="*/ 2728 w 8214"/>
                <a:gd name="T67" fmla="*/ 3643 h 5566"/>
                <a:gd name="T68" fmla="*/ 2694 w 8214"/>
                <a:gd name="T69" fmla="*/ 3315 h 5566"/>
                <a:gd name="T70" fmla="*/ 2304 w 8214"/>
                <a:gd name="T71" fmla="*/ 2957 h 5566"/>
                <a:gd name="T72" fmla="*/ 2156 w 8214"/>
                <a:gd name="T73" fmla="*/ 2491 h 5566"/>
                <a:gd name="T74" fmla="*/ 3153 w 8214"/>
                <a:gd name="T75" fmla="*/ 2902 h 5566"/>
                <a:gd name="T76" fmla="*/ 2908 w 8214"/>
                <a:gd name="T77" fmla="*/ 2683 h 5566"/>
                <a:gd name="T78" fmla="*/ 3183 w 8214"/>
                <a:gd name="T79" fmla="*/ 2621 h 5566"/>
                <a:gd name="T80" fmla="*/ 3957 w 8214"/>
                <a:gd name="T81" fmla="*/ 3498 h 5566"/>
                <a:gd name="T82" fmla="*/ 4121 w 8214"/>
                <a:gd name="T83" fmla="*/ 3040 h 5566"/>
                <a:gd name="T84" fmla="*/ 4549 w 8214"/>
                <a:gd name="T85" fmla="*/ 2771 h 5566"/>
                <a:gd name="T86" fmla="*/ 4909 w 8214"/>
                <a:gd name="T87" fmla="*/ 3232 h 5566"/>
                <a:gd name="T88" fmla="*/ 5305 w 8214"/>
                <a:gd name="T89" fmla="*/ 3177 h 5566"/>
                <a:gd name="T90" fmla="*/ 5239 w 8214"/>
                <a:gd name="T91" fmla="*/ 2925 h 5566"/>
                <a:gd name="T92" fmla="*/ 5615 w 8214"/>
                <a:gd name="T93" fmla="*/ 2683 h 5566"/>
                <a:gd name="T94" fmla="*/ 5771 w 8214"/>
                <a:gd name="T95" fmla="*/ 2216 h 5566"/>
                <a:gd name="T96" fmla="*/ 5754 w 8214"/>
                <a:gd name="T97" fmla="*/ 1859 h 5566"/>
                <a:gd name="T98" fmla="*/ 6080 w 8214"/>
                <a:gd name="T99" fmla="*/ 2147 h 5566"/>
                <a:gd name="T100" fmla="*/ 6138 w 8214"/>
                <a:gd name="T101" fmla="*/ 1804 h 5566"/>
                <a:gd name="T102" fmla="*/ 6577 w 8214"/>
                <a:gd name="T103" fmla="*/ 1448 h 5566"/>
                <a:gd name="T104" fmla="*/ 6692 w 8214"/>
                <a:gd name="T105" fmla="*/ 1485 h 5566"/>
                <a:gd name="T106" fmla="*/ 6474 w 8214"/>
                <a:gd name="T107" fmla="*/ 1211 h 5566"/>
                <a:gd name="T108" fmla="*/ 6989 w 8214"/>
                <a:gd name="T109" fmla="*/ 932 h 5566"/>
                <a:gd name="T110" fmla="*/ 7287 w 8214"/>
                <a:gd name="T111" fmla="*/ 981 h 5566"/>
                <a:gd name="T112" fmla="*/ 7513 w 8214"/>
                <a:gd name="T113" fmla="*/ 1036 h 5566"/>
                <a:gd name="T114" fmla="*/ 2985 w 8214"/>
                <a:gd name="T115" fmla="*/ 2040 h 5566"/>
                <a:gd name="T116" fmla="*/ 2695 w 8214"/>
                <a:gd name="T117" fmla="*/ 1722 h 5566"/>
                <a:gd name="T118" fmla="*/ 1905 w 8214"/>
                <a:gd name="T119" fmla="*/ 1722 h 5566"/>
                <a:gd name="T120" fmla="*/ 2272 w 8214"/>
                <a:gd name="T121" fmla="*/ 1599 h 5566"/>
                <a:gd name="T122" fmla="*/ 2105 w 8214"/>
                <a:gd name="T123" fmla="*/ 3962 h 5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214" h="5566">
                  <a:moveTo>
                    <a:pt x="7633" y="890"/>
                  </a:moveTo>
                  <a:cubicBezTo>
                    <a:pt x="7739" y="890"/>
                    <a:pt x="7703" y="899"/>
                    <a:pt x="7788" y="895"/>
                  </a:cubicBezTo>
                  <a:cubicBezTo>
                    <a:pt x="7872" y="890"/>
                    <a:pt x="7904" y="841"/>
                    <a:pt x="7985" y="816"/>
                  </a:cubicBezTo>
                  <a:cubicBezTo>
                    <a:pt x="8066" y="791"/>
                    <a:pt x="8129" y="774"/>
                    <a:pt x="8154" y="786"/>
                  </a:cubicBezTo>
                  <a:cubicBezTo>
                    <a:pt x="8170" y="794"/>
                    <a:pt x="8191" y="794"/>
                    <a:pt x="8198" y="785"/>
                  </a:cubicBezTo>
                  <a:cubicBezTo>
                    <a:pt x="8206" y="781"/>
                    <a:pt x="8210" y="773"/>
                    <a:pt x="8202" y="762"/>
                  </a:cubicBezTo>
                  <a:cubicBezTo>
                    <a:pt x="8193" y="762"/>
                    <a:pt x="8193" y="762"/>
                    <a:pt x="8193" y="762"/>
                  </a:cubicBezTo>
                  <a:cubicBezTo>
                    <a:pt x="8178" y="744"/>
                    <a:pt x="8153" y="723"/>
                    <a:pt x="8140" y="707"/>
                  </a:cubicBezTo>
                  <a:cubicBezTo>
                    <a:pt x="8150" y="707"/>
                    <a:pt x="8150" y="707"/>
                    <a:pt x="8150" y="707"/>
                  </a:cubicBezTo>
                  <a:cubicBezTo>
                    <a:pt x="8142" y="696"/>
                    <a:pt x="8137" y="688"/>
                    <a:pt x="8140" y="682"/>
                  </a:cubicBezTo>
                  <a:cubicBezTo>
                    <a:pt x="8158" y="677"/>
                    <a:pt x="8176" y="673"/>
                    <a:pt x="8189" y="663"/>
                  </a:cubicBezTo>
                  <a:cubicBezTo>
                    <a:pt x="8200" y="657"/>
                    <a:pt x="8209" y="648"/>
                    <a:pt x="8213" y="632"/>
                  </a:cubicBezTo>
                  <a:cubicBezTo>
                    <a:pt x="8214" y="630"/>
                    <a:pt x="8214" y="627"/>
                    <a:pt x="8214" y="624"/>
                  </a:cubicBezTo>
                  <a:cubicBezTo>
                    <a:pt x="8208" y="624"/>
                    <a:pt x="8208" y="624"/>
                    <a:pt x="8208" y="624"/>
                  </a:cubicBezTo>
                  <a:cubicBezTo>
                    <a:pt x="8208" y="608"/>
                    <a:pt x="8199" y="589"/>
                    <a:pt x="8194" y="569"/>
                  </a:cubicBezTo>
                  <a:cubicBezTo>
                    <a:pt x="8201" y="569"/>
                    <a:pt x="8201" y="569"/>
                    <a:pt x="8201" y="569"/>
                  </a:cubicBezTo>
                  <a:cubicBezTo>
                    <a:pt x="8194" y="547"/>
                    <a:pt x="8189" y="524"/>
                    <a:pt x="8203" y="508"/>
                  </a:cubicBezTo>
                  <a:cubicBezTo>
                    <a:pt x="8209" y="501"/>
                    <a:pt x="8210" y="494"/>
                    <a:pt x="8211" y="487"/>
                  </a:cubicBezTo>
                  <a:cubicBezTo>
                    <a:pt x="8204" y="487"/>
                    <a:pt x="8204" y="487"/>
                    <a:pt x="8204" y="487"/>
                  </a:cubicBezTo>
                  <a:cubicBezTo>
                    <a:pt x="8202" y="464"/>
                    <a:pt x="8175" y="442"/>
                    <a:pt x="8150" y="432"/>
                  </a:cubicBezTo>
                  <a:cubicBezTo>
                    <a:pt x="8166" y="432"/>
                    <a:pt x="8166" y="432"/>
                    <a:pt x="8166" y="432"/>
                  </a:cubicBezTo>
                  <a:cubicBezTo>
                    <a:pt x="8159" y="429"/>
                    <a:pt x="8153" y="426"/>
                    <a:pt x="8146" y="424"/>
                  </a:cubicBezTo>
                  <a:cubicBezTo>
                    <a:pt x="8111" y="416"/>
                    <a:pt x="7974" y="433"/>
                    <a:pt x="7946" y="416"/>
                  </a:cubicBezTo>
                  <a:cubicBezTo>
                    <a:pt x="7918" y="400"/>
                    <a:pt x="7872" y="379"/>
                    <a:pt x="7858" y="391"/>
                  </a:cubicBezTo>
                  <a:cubicBezTo>
                    <a:pt x="7857" y="392"/>
                    <a:pt x="7857" y="392"/>
                    <a:pt x="7856" y="393"/>
                  </a:cubicBezTo>
                  <a:cubicBezTo>
                    <a:pt x="7854" y="394"/>
                    <a:pt x="7853" y="394"/>
                    <a:pt x="7851" y="395"/>
                  </a:cubicBezTo>
                  <a:cubicBezTo>
                    <a:pt x="7837" y="408"/>
                    <a:pt x="7805" y="474"/>
                    <a:pt x="7805" y="474"/>
                  </a:cubicBezTo>
                  <a:cubicBezTo>
                    <a:pt x="7805" y="474"/>
                    <a:pt x="7781" y="483"/>
                    <a:pt x="7760" y="445"/>
                  </a:cubicBezTo>
                  <a:cubicBezTo>
                    <a:pt x="7757" y="440"/>
                    <a:pt x="7752" y="436"/>
                    <a:pt x="7745" y="432"/>
                  </a:cubicBezTo>
                  <a:cubicBezTo>
                    <a:pt x="7757" y="432"/>
                    <a:pt x="7757" y="432"/>
                    <a:pt x="7757" y="432"/>
                  </a:cubicBezTo>
                  <a:cubicBezTo>
                    <a:pt x="7724" y="405"/>
                    <a:pt x="7626" y="408"/>
                    <a:pt x="7594" y="408"/>
                  </a:cubicBezTo>
                  <a:cubicBezTo>
                    <a:pt x="7559" y="408"/>
                    <a:pt x="7520" y="416"/>
                    <a:pt x="7481" y="420"/>
                  </a:cubicBezTo>
                  <a:cubicBezTo>
                    <a:pt x="7442" y="424"/>
                    <a:pt x="7421" y="437"/>
                    <a:pt x="7393" y="408"/>
                  </a:cubicBezTo>
                  <a:cubicBezTo>
                    <a:pt x="7365" y="379"/>
                    <a:pt x="7326" y="366"/>
                    <a:pt x="7312" y="354"/>
                  </a:cubicBezTo>
                  <a:cubicBezTo>
                    <a:pt x="7310" y="352"/>
                    <a:pt x="7308" y="351"/>
                    <a:pt x="7304" y="350"/>
                  </a:cubicBezTo>
                  <a:cubicBezTo>
                    <a:pt x="7275" y="350"/>
                    <a:pt x="7275" y="350"/>
                    <a:pt x="7275" y="350"/>
                  </a:cubicBezTo>
                  <a:cubicBezTo>
                    <a:pt x="7253" y="348"/>
                    <a:pt x="7224" y="348"/>
                    <a:pt x="7194" y="350"/>
                  </a:cubicBezTo>
                  <a:cubicBezTo>
                    <a:pt x="7159" y="350"/>
                    <a:pt x="7159" y="350"/>
                    <a:pt x="7159" y="350"/>
                  </a:cubicBezTo>
                  <a:cubicBezTo>
                    <a:pt x="7100" y="358"/>
                    <a:pt x="7041" y="358"/>
                    <a:pt x="7041" y="358"/>
                  </a:cubicBezTo>
                  <a:cubicBezTo>
                    <a:pt x="7041" y="358"/>
                    <a:pt x="7035" y="355"/>
                    <a:pt x="7025" y="350"/>
                  </a:cubicBezTo>
                  <a:cubicBezTo>
                    <a:pt x="7011" y="350"/>
                    <a:pt x="7011" y="350"/>
                    <a:pt x="7011" y="350"/>
                  </a:cubicBezTo>
                  <a:cubicBezTo>
                    <a:pt x="6999" y="343"/>
                    <a:pt x="6983" y="334"/>
                    <a:pt x="6964" y="321"/>
                  </a:cubicBezTo>
                  <a:cubicBezTo>
                    <a:pt x="6950" y="311"/>
                    <a:pt x="6936" y="302"/>
                    <a:pt x="6923" y="295"/>
                  </a:cubicBezTo>
                  <a:cubicBezTo>
                    <a:pt x="6937" y="295"/>
                    <a:pt x="6937" y="295"/>
                    <a:pt x="6937" y="295"/>
                  </a:cubicBezTo>
                  <a:cubicBezTo>
                    <a:pt x="6908" y="278"/>
                    <a:pt x="6882" y="266"/>
                    <a:pt x="6872" y="266"/>
                  </a:cubicBezTo>
                  <a:cubicBezTo>
                    <a:pt x="6858" y="266"/>
                    <a:pt x="6749" y="287"/>
                    <a:pt x="6724" y="266"/>
                  </a:cubicBezTo>
                  <a:cubicBezTo>
                    <a:pt x="6700" y="246"/>
                    <a:pt x="6675" y="233"/>
                    <a:pt x="6657" y="233"/>
                  </a:cubicBezTo>
                  <a:cubicBezTo>
                    <a:pt x="6647" y="233"/>
                    <a:pt x="6638" y="222"/>
                    <a:pt x="6637" y="213"/>
                  </a:cubicBezTo>
                  <a:cubicBezTo>
                    <a:pt x="6630" y="213"/>
                    <a:pt x="6630" y="213"/>
                    <a:pt x="6630" y="213"/>
                  </a:cubicBezTo>
                  <a:cubicBezTo>
                    <a:pt x="6630" y="208"/>
                    <a:pt x="6633" y="204"/>
                    <a:pt x="6640" y="204"/>
                  </a:cubicBezTo>
                  <a:cubicBezTo>
                    <a:pt x="6661" y="204"/>
                    <a:pt x="6760" y="171"/>
                    <a:pt x="6760" y="171"/>
                  </a:cubicBezTo>
                  <a:cubicBezTo>
                    <a:pt x="6760" y="171"/>
                    <a:pt x="6756" y="165"/>
                    <a:pt x="6750" y="158"/>
                  </a:cubicBezTo>
                  <a:cubicBezTo>
                    <a:pt x="6760" y="158"/>
                    <a:pt x="6760" y="158"/>
                    <a:pt x="6760" y="158"/>
                  </a:cubicBezTo>
                  <a:cubicBezTo>
                    <a:pt x="6750" y="144"/>
                    <a:pt x="6728" y="121"/>
                    <a:pt x="6703" y="121"/>
                  </a:cubicBezTo>
                  <a:cubicBezTo>
                    <a:pt x="6668" y="121"/>
                    <a:pt x="6605" y="100"/>
                    <a:pt x="6587" y="100"/>
                  </a:cubicBezTo>
                  <a:cubicBezTo>
                    <a:pt x="6581" y="100"/>
                    <a:pt x="6579" y="102"/>
                    <a:pt x="6577" y="105"/>
                  </a:cubicBezTo>
                  <a:cubicBezTo>
                    <a:pt x="6571" y="106"/>
                    <a:pt x="6570" y="110"/>
                    <a:pt x="6567" y="114"/>
                  </a:cubicBezTo>
                  <a:cubicBezTo>
                    <a:pt x="6564" y="115"/>
                    <a:pt x="6558" y="115"/>
                    <a:pt x="6548" y="113"/>
                  </a:cubicBezTo>
                  <a:cubicBezTo>
                    <a:pt x="6513" y="104"/>
                    <a:pt x="6465" y="130"/>
                    <a:pt x="6457" y="104"/>
                  </a:cubicBezTo>
                  <a:cubicBezTo>
                    <a:pt x="6451" y="88"/>
                    <a:pt x="6441" y="89"/>
                    <a:pt x="6432" y="97"/>
                  </a:cubicBezTo>
                  <a:cubicBezTo>
                    <a:pt x="6413" y="105"/>
                    <a:pt x="6394" y="154"/>
                    <a:pt x="6432" y="167"/>
                  </a:cubicBezTo>
                  <a:cubicBezTo>
                    <a:pt x="6485" y="183"/>
                    <a:pt x="6535" y="167"/>
                    <a:pt x="6549" y="192"/>
                  </a:cubicBezTo>
                  <a:cubicBezTo>
                    <a:pt x="6563" y="217"/>
                    <a:pt x="6549" y="229"/>
                    <a:pt x="6549" y="246"/>
                  </a:cubicBezTo>
                  <a:cubicBezTo>
                    <a:pt x="6549" y="262"/>
                    <a:pt x="6520" y="308"/>
                    <a:pt x="6503" y="316"/>
                  </a:cubicBezTo>
                  <a:cubicBezTo>
                    <a:pt x="6485" y="325"/>
                    <a:pt x="6464" y="304"/>
                    <a:pt x="6429" y="325"/>
                  </a:cubicBezTo>
                  <a:cubicBezTo>
                    <a:pt x="6394" y="345"/>
                    <a:pt x="6306" y="329"/>
                    <a:pt x="6295" y="341"/>
                  </a:cubicBezTo>
                  <a:cubicBezTo>
                    <a:pt x="6284" y="354"/>
                    <a:pt x="6263" y="308"/>
                    <a:pt x="6246" y="316"/>
                  </a:cubicBezTo>
                  <a:cubicBezTo>
                    <a:pt x="6234" y="322"/>
                    <a:pt x="6211" y="347"/>
                    <a:pt x="6189" y="362"/>
                  </a:cubicBezTo>
                  <a:cubicBezTo>
                    <a:pt x="6180" y="368"/>
                    <a:pt x="6171" y="372"/>
                    <a:pt x="6164" y="370"/>
                  </a:cubicBezTo>
                  <a:cubicBezTo>
                    <a:pt x="6153" y="368"/>
                    <a:pt x="6140" y="361"/>
                    <a:pt x="6129" y="350"/>
                  </a:cubicBezTo>
                  <a:cubicBezTo>
                    <a:pt x="6118" y="350"/>
                    <a:pt x="6118" y="350"/>
                    <a:pt x="6118" y="350"/>
                  </a:cubicBezTo>
                  <a:cubicBezTo>
                    <a:pt x="6109" y="338"/>
                    <a:pt x="6102" y="324"/>
                    <a:pt x="6102" y="308"/>
                  </a:cubicBezTo>
                  <a:cubicBezTo>
                    <a:pt x="6102" y="304"/>
                    <a:pt x="6101" y="299"/>
                    <a:pt x="6101" y="295"/>
                  </a:cubicBezTo>
                  <a:cubicBezTo>
                    <a:pt x="6108" y="295"/>
                    <a:pt x="6108" y="295"/>
                    <a:pt x="6108" y="295"/>
                  </a:cubicBezTo>
                  <a:cubicBezTo>
                    <a:pt x="6106" y="263"/>
                    <a:pt x="6097" y="228"/>
                    <a:pt x="6087" y="221"/>
                  </a:cubicBezTo>
                  <a:cubicBezTo>
                    <a:pt x="6082" y="217"/>
                    <a:pt x="6065" y="214"/>
                    <a:pt x="6045" y="213"/>
                  </a:cubicBezTo>
                  <a:cubicBezTo>
                    <a:pt x="5969" y="213"/>
                    <a:pt x="5969" y="213"/>
                    <a:pt x="5969" y="213"/>
                  </a:cubicBezTo>
                  <a:cubicBezTo>
                    <a:pt x="5940" y="217"/>
                    <a:pt x="5862" y="225"/>
                    <a:pt x="5843" y="239"/>
                  </a:cubicBezTo>
                  <a:cubicBezTo>
                    <a:pt x="5839" y="241"/>
                    <a:pt x="5836" y="243"/>
                    <a:pt x="5834" y="246"/>
                  </a:cubicBezTo>
                  <a:cubicBezTo>
                    <a:pt x="5831" y="249"/>
                    <a:pt x="5827" y="252"/>
                    <a:pt x="5823" y="254"/>
                  </a:cubicBezTo>
                  <a:cubicBezTo>
                    <a:pt x="5805" y="264"/>
                    <a:pt x="5781" y="271"/>
                    <a:pt x="5763" y="271"/>
                  </a:cubicBezTo>
                  <a:cubicBezTo>
                    <a:pt x="5738" y="271"/>
                    <a:pt x="5717" y="241"/>
                    <a:pt x="5664" y="233"/>
                  </a:cubicBezTo>
                  <a:cubicBezTo>
                    <a:pt x="5612" y="225"/>
                    <a:pt x="5495" y="221"/>
                    <a:pt x="5481" y="225"/>
                  </a:cubicBezTo>
                  <a:cubicBezTo>
                    <a:pt x="5471" y="228"/>
                    <a:pt x="5445" y="222"/>
                    <a:pt x="5438" y="213"/>
                  </a:cubicBezTo>
                  <a:cubicBezTo>
                    <a:pt x="5429" y="213"/>
                    <a:pt x="5429" y="213"/>
                    <a:pt x="5429" y="213"/>
                  </a:cubicBezTo>
                  <a:cubicBezTo>
                    <a:pt x="5429" y="210"/>
                    <a:pt x="5429" y="207"/>
                    <a:pt x="5433" y="204"/>
                  </a:cubicBezTo>
                  <a:cubicBezTo>
                    <a:pt x="5442" y="196"/>
                    <a:pt x="5460" y="177"/>
                    <a:pt x="5471" y="158"/>
                  </a:cubicBezTo>
                  <a:cubicBezTo>
                    <a:pt x="5475" y="158"/>
                    <a:pt x="5475" y="158"/>
                    <a:pt x="5475" y="158"/>
                  </a:cubicBezTo>
                  <a:cubicBezTo>
                    <a:pt x="5488" y="138"/>
                    <a:pt x="5494" y="117"/>
                    <a:pt x="5478" y="104"/>
                  </a:cubicBezTo>
                  <a:cubicBezTo>
                    <a:pt x="5447" y="80"/>
                    <a:pt x="5380" y="79"/>
                    <a:pt x="5347" y="75"/>
                  </a:cubicBezTo>
                  <a:cubicBezTo>
                    <a:pt x="5310" y="75"/>
                    <a:pt x="5310" y="75"/>
                    <a:pt x="5310" y="75"/>
                  </a:cubicBezTo>
                  <a:cubicBezTo>
                    <a:pt x="5287" y="72"/>
                    <a:pt x="5260" y="69"/>
                    <a:pt x="5225" y="75"/>
                  </a:cubicBezTo>
                  <a:cubicBezTo>
                    <a:pt x="5225" y="75"/>
                    <a:pt x="5224" y="75"/>
                    <a:pt x="5224" y="75"/>
                  </a:cubicBezTo>
                  <a:cubicBezTo>
                    <a:pt x="5213" y="75"/>
                    <a:pt x="5213" y="75"/>
                    <a:pt x="5213" y="75"/>
                  </a:cubicBezTo>
                  <a:cubicBezTo>
                    <a:pt x="5179" y="86"/>
                    <a:pt x="5169" y="105"/>
                    <a:pt x="5150" y="83"/>
                  </a:cubicBezTo>
                  <a:cubicBezTo>
                    <a:pt x="5149" y="81"/>
                    <a:pt x="5148" y="80"/>
                    <a:pt x="5147" y="79"/>
                  </a:cubicBezTo>
                  <a:cubicBezTo>
                    <a:pt x="5157" y="80"/>
                    <a:pt x="5169" y="86"/>
                    <a:pt x="5123" y="63"/>
                  </a:cubicBezTo>
                  <a:cubicBezTo>
                    <a:pt x="5049" y="25"/>
                    <a:pt x="5006" y="62"/>
                    <a:pt x="4992" y="42"/>
                  </a:cubicBezTo>
                  <a:cubicBezTo>
                    <a:pt x="4990" y="38"/>
                    <a:pt x="4988" y="35"/>
                    <a:pt x="4987" y="33"/>
                  </a:cubicBezTo>
                  <a:cubicBezTo>
                    <a:pt x="4981" y="44"/>
                    <a:pt x="4968" y="58"/>
                    <a:pt x="4940" y="75"/>
                  </a:cubicBezTo>
                  <a:cubicBezTo>
                    <a:pt x="4939" y="75"/>
                    <a:pt x="4939" y="75"/>
                    <a:pt x="4939" y="75"/>
                  </a:cubicBezTo>
                  <a:cubicBezTo>
                    <a:pt x="4938" y="75"/>
                    <a:pt x="4938" y="75"/>
                    <a:pt x="4938" y="75"/>
                  </a:cubicBezTo>
                  <a:cubicBezTo>
                    <a:pt x="4890" y="103"/>
                    <a:pt x="4858" y="109"/>
                    <a:pt x="4844" y="113"/>
                  </a:cubicBezTo>
                  <a:cubicBezTo>
                    <a:pt x="4830" y="117"/>
                    <a:pt x="4732" y="97"/>
                    <a:pt x="4732" y="83"/>
                  </a:cubicBezTo>
                  <a:cubicBezTo>
                    <a:pt x="4731" y="80"/>
                    <a:pt x="4731" y="78"/>
                    <a:pt x="4731" y="75"/>
                  </a:cubicBezTo>
                  <a:cubicBezTo>
                    <a:pt x="4724" y="75"/>
                    <a:pt x="4724" y="75"/>
                    <a:pt x="4724" y="75"/>
                  </a:cubicBezTo>
                  <a:cubicBezTo>
                    <a:pt x="4718" y="0"/>
                    <a:pt x="4680" y="78"/>
                    <a:pt x="4648" y="103"/>
                  </a:cubicBezTo>
                  <a:cubicBezTo>
                    <a:pt x="4648" y="104"/>
                    <a:pt x="4647" y="104"/>
                    <a:pt x="4647" y="104"/>
                  </a:cubicBezTo>
                  <a:cubicBezTo>
                    <a:pt x="4612" y="121"/>
                    <a:pt x="4587" y="146"/>
                    <a:pt x="4552" y="137"/>
                  </a:cubicBezTo>
                  <a:cubicBezTo>
                    <a:pt x="4517" y="129"/>
                    <a:pt x="4460" y="129"/>
                    <a:pt x="4425" y="146"/>
                  </a:cubicBezTo>
                  <a:cubicBezTo>
                    <a:pt x="4414" y="151"/>
                    <a:pt x="4405" y="154"/>
                    <a:pt x="4395" y="158"/>
                  </a:cubicBezTo>
                  <a:cubicBezTo>
                    <a:pt x="4400" y="158"/>
                    <a:pt x="4400" y="158"/>
                    <a:pt x="4400" y="158"/>
                  </a:cubicBezTo>
                  <a:cubicBezTo>
                    <a:pt x="4374" y="168"/>
                    <a:pt x="4352" y="172"/>
                    <a:pt x="4324" y="196"/>
                  </a:cubicBezTo>
                  <a:cubicBezTo>
                    <a:pt x="4316" y="202"/>
                    <a:pt x="4307" y="208"/>
                    <a:pt x="4297" y="213"/>
                  </a:cubicBezTo>
                  <a:cubicBezTo>
                    <a:pt x="4296" y="213"/>
                    <a:pt x="4296" y="213"/>
                    <a:pt x="4296" y="213"/>
                  </a:cubicBezTo>
                  <a:cubicBezTo>
                    <a:pt x="4263" y="228"/>
                    <a:pt x="4228" y="237"/>
                    <a:pt x="4228" y="237"/>
                  </a:cubicBezTo>
                  <a:cubicBezTo>
                    <a:pt x="4228" y="237"/>
                    <a:pt x="4168" y="233"/>
                    <a:pt x="4137" y="233"/>
                  </a:cubicBezTo>
                  <a:cubicBezTo>
                    <a:pt x="4116" y="233"/>
                    <a:pt x="4091" y="233"/>
                    <a:pt x="4084" y="241"/>
                  </a:cubicBezTo>
                  <a:cubicBezTo>
                    <a:pt x="4074" y="245"/>
                    <a:pt x="4070" y="252"/>
                    <a:pt x="4084" y="266"/>
                  </a:cubicBezTo>
                  <a:cubicBezTo>
                    <a:pt x="4112" y="296"/>
                    <a:pt x="4197" y="325"/>
                    <a:pt x="4207" y="341"/>
                  </a:cubicBezTo>
                  <a:cubicBezTo>
                    <a:pt x="4218" y="358"/>
                    <a:pt x="4231" y="405"/>
                    <a:pt x="4215" y="419"/>
                  </a:cubicBezTo>
                  <a:cubicBezTo>
                    <a:pt x="4198" y="427"/>
                    <a:pt x="4175" y="421"/>
                    <a:pt x="4172" y="387"/>
                  </a:cubicBezTo>
                  <a:cubicBezTo>
                    <a:pt x="4170" y="368"/>
                    <a:pt x="4168" y="358"/>
                    <a:pt x="4161" y="350"/>
                  </a:cubicBezTo>
                  <a:cubicBezTo>
                    <a:pt x="4150" y="350"/>
                    <a:pt x="4150" y="350"/>
                    <a:pt x="4150" y="350"/>
                  </a:cubicBezTo>
                  <a:cubicBezTo>
                    <a:pt x="4143" y="344"/>
                    <a:pt x="4133" y="340"/>
                    <a:pt x="4116" y="333"/>
                  </a:cubicBezTo>
                  <a:cubicBezTo>
                    <a:pt x="4075" y="317"/>
                    <a:pt x="4077" y="328"/>
                    <a:pt x="4045" y="295"/>
                  </a:cubicBezTo>
                  <a:cubicBezTo>
                    <a:pt x="4056" y="295"/>
                    <a:pt x="4056" y="295"/>
                    <a:pt x="4056" y="295"/>
                  </a:cubicBezTo>
                  <a:cubicBezTo>
                    <a:pt x="4054" y="292"/>
                    <a:pt x="4051" y="290"/>
                    <a:pt x="4048" y="287"/>
                  </a:cubicBezTo>
                  <a:cubicBezTo>
                    <a:pt x="4019" y="256"/>
                    <a:pt x="3988" y="254"/>
                    <a:pt x="3968" y="268"/>
                  </a:cubicBezTo>
                  <a:cubicBezTo>
                    <a:pt x="3961" y="272"/>
                    <a:pt x="3955" y="277"/>
                    <a:pt x="3950" y="283"/>
                  </a:cubicBezTo>
                  <a:cubicBezTo>
                    <a:pt x="3935" y="305"/>
                    <a:pt x="3941" y="344"/>
                    <a:pt x="3929" y="358"/>
                  </a:cubicBezTo>
                  <a:cubicBezTo>
                    <a:pt x="3929" y="358"/>
                    <a:pt x="3929" y="358"/>
                    <a:pt x="3929" y="358"/>
                  </a:cubicBezTo>
                  <a:cubicBezTo>
                    <a:pt x="3910" y="362"/>
                    <a:pt x="3888" y="375"/>
                    <a:pt x="3881" y="350"/>
                  </a:cubicBezTo>
                  <a:cubicBezTo>
                    <a:pt x="3874" y="350"/>
                    <a:pt x="3874" y="350"/>
                    <a:pt x="3874" y="350"/>
                  </a:cubicBezTo>
                  <a:cubicBezTo>
                    <a:pt x="3873" y="348"/>
                    <a:pt x="3873" y="347"/>
                    <a:pt x="3873" y="345"/>
                  </a:cubicBezTo>
                  <a:cubicBezTo>
                    <a:pt x="3872" y="331"/>
                    <a:pt x="3871" y="311"/>
                    <a:pt x="3869" y="295"/>
                  </a:cubicBezTo>
                  <a:cubicBezTo>
                    <a:pt x="3876" y="295"/>
                    <a:pt x="3876" y="295"/>
                    <a:pt x="3876" y="295"/>
                  </a:cubicBezTo>
                  <a:cubicBezTo>
                    <a:pt x="3873" y="271"/>
                    <a:pt x="3869" y="254"/>
                    <a:pt x="3857" y="266"/>
                  </a:cubicBezTo>
                  <a:cubicBezTo>
                    <a:pt x="3854" y="267"/>
                    <a:pt x="3850" y="270"/>
                    <a:pt x="3845" y="279"/>
                  </a:cubicBezTo>
                  <a:cubicBezTo>
                    <a:pt x="3820" y="321"/>
                    <a:pt x="3810" y="321"/>
                    <a:pt x="3810" y="341"/>
                  </a:cubicBezTo>
                  <a:cubicBezTo>
                    <a:pt x="3810" y="362"/>
                    <a:pt x="3831" y="383"/>
                    <a:pt x="3824" y="420"/>
                  </a:cubicBezTo>
                  <a:cubicBezTo>
                    <a:pt x="3817" y="458"/>
                    <a:pt x="3817" y="483"/>
                    <a:pt x="3827" y="483"/>
                  </a:cubicBezTo>
                  <a:cubicBezTo>
                    <a:pt x="3838" y="483"/>
                    <a:pt x="3862" y="445"/>
                    <a:pt x="3894" y="437"/>
                  </a:cubicBezTo>
                  <a:cubicBezTo>
                    <a:pt x="3926" y="429"/>
                    <a:pt x="3982" y="408"/>
                    <a:pt x="3986" y="445"/>
                  </a:cubicBezTo>
                  <a:cubicBezTo>
                    <a:pt x="3989" y="478"/>
                    <a:pt x="4015" y="492"/>
                    <a:pt x="3999" y="505"/>
                  </a:cubicBezTo>
                  <a:cubicBezTo>
                    <a:pt x="3998" y="506"/>
                    <a:pt x="3997" y="507"/>
                    <a:pt x="3996" y="508"/>
                  </a:cubicBezTo>
                  <a:cubicBezTo>
                    <a:pt x="3960" y="524"/>
                    <a:pt x="3922" y="516"/>
                    <a:pt x="3915" y="491"/>
                  </a:cubicBezTo>
                  <a:cubicBezTo>
                    <a:pt x="3914" y="489"/>
                    <a:pt x="3914" y="488"/>
                    <a:pt x="3913" y="487"/>
                  </a:cubicBezTo>
                  <a:cubicBezTo>
                    <a:pt x="3905" y="487"/>
                    <a:pt x="3905" y="487"/>
                    <a:pt x="3905" y="487"/>
                  </a:cubicBezTo>
                  <a:cubicBezTo>
                    <a:pt x="3895" y="471"/>
                    <a:pt x="3873" y="473"/>
                    <a:pt x="3852" y="491"/>
                  </a:cubicBezTo>
                  <a:cubicBezTo>
                    <a:pt x="3827" y="512"/>
                    <a:pt x="3774" y="587"/>
                    <a:pt x="3774" y="587"/>
                  </a:cubicBezTo>
                  <a:cubicBezTo>
                    <a:pt x="3774" y="587"/>
                    <a:pt x="3714" y="619"/>
                    <a:pt x="3689" y="624"/>
                  </a:cubicBezTo>
                  <a:cubicBezTo>
                    <a:pt x="3680" y="624"/>
                    <a:pt x="3680" y="624"/>
                    <a:pt x="3680" y="624"/>
                  </a:cubicBezTo>
                  <a:cubicBezTo>
                    <a:pt x="3680" y="624"/>
                    <a:pt x="3679" y="624"/>
                    <a:pt x="3679" y="624"/>
                  </a:cubicBezTo>
                  <a:cubicBezTo>
                    <a:pt x="3671" y="618"/>
                    <a:pt x="3691" y="591"/>
                    <a:pt x="3713" y="569"/>
                  </a:cubicBezTo>
                  <a:cubicBezTo>
                    <a:pt x="3715" y="569"/>
                    <a:pt x="3715" y="569"/>
                    <a:pt x="3715" y="569"/>
                  </a:cubicBezTo>
                  <a:cubicBezTo>
                    <a:pt x="3724" y="560"/>
                    <a:pt x="3734" y="551"/>
                    <a:pt x="3742" y="545"/>
                  </a:cubicBezTo>
                  <a:cubicBezTo>
                    <a:pt x="3761" y="531"/>
                    <a:pt x="3777" y="506"/>
                    <a:pt x="3782" y="487"/>
                  </a:cubicBezTo>
                  <a:cubicBezTo>
                    <a:pt x="3776" y="487"/>
                    <a:pt x="3776" y="487"/>
                    <a:pt x="3776" y="487"/>
                  </a:cubicBezTo>
                  <a:cubicBezTo>
                    <a:pt x="3778" y="480"/>
                    <a:pt x="3777" y="474"/>
                    <a:pt x="3774" y="470"/>
                  </a:cubicBezTo>
                  <a:cubicBezTo>
                    <a:pt x="3770" y="465"/>
                    <a:pt x="3766" y="450"/>
                    <a:pt x="3762" y="432"/>
                  </a:cubicBezTo>
                  <a:cubicBezTo>
                    <a:pt x="3769" y="432"/>
                    <a:pt x="3769" y="432"/>
                    <a:pt x="3769" y="432"/>
                  </a:cubicBezTo>
                  <a:cubicBezTo>
                    <a:pt x="3763" y="404"/>
                    <a:pt x="3759" y="367"/>
                    <a:pt x="3763" y="354"/>
                  </a:cubicBezTo>
                  <a:cubicBezTo>
                    <a:pt x="3764" y="352"/>
                    <a:pt x="3765" y="351"/>
                    <a:pt x="3765" y="350"/>
                  </a:cubicBezTo>
                  <a:cubicBezTo>
                    <a:pt x="3760" y="350"/>
                    <a:pt x="3760" y="350"/>
                    <a:pt x="3760" y="350"/>
                  </a:cubicBezTo>
                  <a:cubicBezTo>
                    <a:pt x="3769" y="333"/>
                    <a:pt x="3786" y="312"/>
                    <a:pt x="3770" y="295"/>
                  </a:cubicBezTo>
                  <a:cubicBezTo>
                    <a:pt x="3779" y="295"/>
                    <a:pt x="3779" y="295"/>
                    <a:pt x="3779" y="295"/>
                  </a:cubicBezTo>
                  <a:cubicBezTo>
                    <a:pt x="3777" y="291"/>
                    <a:pt x="3773" y="287"/>
                    <a:pt x="3767" y="283"/>
                  </a:cubicBezTo>
                  <a:cubicBezTo>
                    <a:pt x="3732" y="262"/>
                    <a:pt x="3707" y="237"/>
                    <a:pt x="3679" y="225"/>
                  </a:cubicBezTo>
                  <a:cubicBezTo>
                    <a:pt x="3670" y="221"/>
                    <a:pt x="3662" y="225"/>
                    <a:pt x="3653" y="231"/>
                  </a:cubicBezTo>
                  <a:cubicBezTo>
                    <a:pt x="3630" y="243"/>
                    <a:pt x="3607" y="283"/>
                    <a:pt x="3588" y="296"/>
                  </a:cubicBezTo>
                  <a:cubicBezTo>
                    <a:pt x="3563" y="312"/>
                    <a:pt x="3567" y="333"/>
                    <a:pt x="3535" y="337"/>
                  </a:cubicBezTo>
                  <a:cubicBezTo>
                    <a:pt x="3503" y="341"/>
                    <a:pt x="3482" y="391"/>
                    <a:pt x="3535" y="420"/>
                  </a:cubicBezTo>
                  <a:cubicBezTo>
                    <a:pt x="3588" y="449"/>
                    <a:pt x="3605" y="470"/>
                    <a:pt x="3591" y="487"/>
                  </a:cubicBezTo>
                  <a:cubicBezTo>
                    <a:pt x="3591" y="487"/>
                    <a:pt x="3591" y="487"/>
                    <a:pt x="3591" y="487"/>
                  </a:cubicBezTo>
                  <a:cubicBezTo>
                    <a:pt x="3591" y="487"/>
                    <a:pt x="3591" y="487"/>
                    <a:pt x="3591" y="487"/>
                  </a:cubicBezTo>
                  <a:cubicBezTo>
                    <a:pt x="3584" y="489"/>
                    <a:pt x="3576" y="489"/>
                    <a:pt x="3567" y="487"/>
                  </a:cubicBezTo>
                  <a:cubicBezTo>
                    <a:pt x="3542" y="487"/>
                    <a:pt x="3542" y="487"/>
                    <a:pt x="3542" y="487"/>
                  </a:cubicBezTo>
                  <a:cubicBezTo>
                    <a:pt x="3528" y="483"/>
                    <a:pt x="3517" y="479"/>
                    <a:pt x="3517" y="479"/>
                  </a:cubicBezTo>
                  <a:cubicBezTo>
                    <a:pt x="3517" y="479"/>
                    <a:pt x="3472" y="454"/>
                    <a:pt x="3443" y="454"/>
                  </a:cubicBezTo>
                  <a:cubicBezTo>
                    <a:pt x="3419" y="454"/>
                    <a:pt x="3391" y="439"/>
                    <a:pt x="3365" y="432"/>
                  </a:cubicBezTo>
                  <a:cubicBezTo>
                    <a:pt x="3386" y="432"/>
                    <a:pt x="3386" y="432"/>
                    <a:pt x="3386" y="432"/>
                  </a:cubicBezTo>
                  <a:cubicBezTo>
                    <a:pt x="3377" y="429"/>
                    <a:pt x="3367" y="426"/>
                    <a:pt x="3358" y="424"/>
                  </a:cubicBezTo>
                  <a:cubicBezTo>
                    <a:pt x="3333" y="421"/>
                    <a:pt x="3286" y="420"/>
                    <a:pt x="3266" y="432"/>
                  </a:cubicBezTo>
                  <a:cubicBezTo>
                    <a:pt x="3269" y="432"/>
                    <a:pt x="3269" y="432"/>
                    <a:pt x="3269" y="432"/>
                  </a:cubicBezTo>
                  <a:cubicBezTo>
                    <a:pt x="3262" y="434"/>
                    <a:pt x="3257" y="437"/>
                    <a:pt x="3253" y="441"/>
                  </a:cubicBezTo>
                  <a:cubicBezTo>
                    <a:pt x="3245" y="452"/>
                    <a:pt x="3227" y="475"/>
                    <a:pt x="3209" y="487"/>
                  </a:cubicBezTo>
                  <a:cubicBezTo>
                    <a:pt x="3207" y="487"/>
                    <a:pt x="3207" y="487"/>
                    <a:pt x="3207" y="487"/>
                  </a:cubicBezTo>
                  <a:cubicBezTo>
                    <a:pt x="3199" y="491"/>
                    <a:pt x="3191" y="491"/>
                    <a:pt x="3183" y="487"/>
                  </a:cubicBezTo>
                  <a:cubicBezTo>
                    <a:pt x="3170" y="487"/>
                    <a:pt x="3170" y="487"/>
                    <a:pt x="3170" y="487"/>
                  </a:cubicBezTo>
                  <a:cubicBezTo>
                    <a:pt x="3148" y="472"/>
                    <a:pt x="3144" y="459"/>
                    <a:pt x="3109" y="474"/>
                  </a:cubicBezTo>
                  <a:cubicBezTo>
                    <a:pt x="3070" y="491"/>
                    <a:pt x="3032" y="462"/>
                    <a:pt x="3010" y="487"/>
                  </a:cubicBezTo>
                  <a:cubicBezTo>
                    <a:pt x="3005" y="493"/>
                    <a:pt x="3002" y="498"/>
                    <a:pt x="3000" y="501"/>
                  </a:cubicBezTo>
                  <a:cubicBezTo>
                    <a:pt x="2994" y="502"/>
                    <a:pt x="2984" y="497"/>
                    <a:pt x="2958" y="487"/>
                  </a:cubicBezTo>
                  <a:cubicBezTo>
                    <a:pt x="2940" y="487"/>
                    <a:pt x="2940" y="487"/>
                    <a:pt x="2940" y="487"/>
                  </a:cubicBezTo>
                  <a:cubicBezTo>
                    <a:pt x="2940" y="487"/>
                    <a:pt x="2940" y="487"/>
                    <a:pt x="2940" y="487"/>
                  </a:cubicBezTo>
                  <a:cubicBezTo>
                    <a:pt x="2893" y="469"/>
                    <a:pt x="2886" y="485"/>
                    <a:pt x="2863" y="500"/>
                  </a:cubicBezTo>
                  <a:cubicBezTo>
                    <a:pt x="2855" y="505"/>
                    <a:pt x="2845" y="509"/>
                    <a:pt x="2830" y="512"/>
                  </a:cubicBezTo>
                  <a:cubicBezTo>
                    <a:pt x="2772" y="523"/>
                    <a:pt x="2734" y="503"/>
                    <a:pt x="2715" y="520"/>
                  </a:cubicBezTo>
                  <a:cubicBezTo>
                    <a:pt x="2711" y="522"/>
                    <a:pt x="2707" y="524"/>
                    <a:pt x="2704" y="529"/>
                  </a:cubicBezTo>
                  <a:cubicBezTo>
                    <a:pt x="2686" y="554"/>
                    <a:pt x="2662" y="599"/>
                    <a:pt x="2651" y="570"/>
                  </a:cubicBezTo>
                  <a:cubicBezTo>
                    <a:pt x="2651" y="570"/>
                    <a:pt x="2651" y="570"/>
                    <a:pt x="2651" y="569"/>
                  </a:cubicBezTo>
                  <a:cubicBezTo>
                    <a:pt x="2660" y="569"/>
                    <a:pt x="2660" y="569"/>
                    <a:pt x="2660" y="569"/>
                  </a:cubicBezTo>
                  <a:cubicBezTo>
                    <a:pt x="2659" y="568"/>
                    <a:pt x="2659" y="568"/>
                    <a:pt x="2658" y="566"/>
                  </a:cubicBezTo>
                  <a:cubicBezTo>
                    <a:pt x="2650" y="544"/>
                    <a:pt x="2674" y="509"/>
                    <a:pt x="2679" y="487"/>
                  </a:cubicBezTo>
                  <a:cubicBezTo>
                    <a:pt x="2672" y="487"/>
                    <a:pt x="2672" y="487"/>
                    <a:pt x="2672" y="487"/>
                  </a:cubicBezTo>
                  <a:cubicBezTo>
                    <a:pt x="2673" y="482"/>
                    <a:pt x="2672" y="478"/>
                    <a:pt x="2669" y="474"/>
                  </a:cubicBezTo>
                  <a:cubicBezTo>
                    <a:pt x="2651" y="458"/>
                    <a:pt x="2577" y="466"/>
                    <a:pt x="2567" y="479"/>
                  </a:cubicBezTo>
                  <a:cubicBezTo>
                    <a:pt x="2556" y="491"/>
                    <a:pt x="2563" y="537"/>
                    <a:pt x="2570" y="554"/>
                  </a:cubicBezTo>
                  <a:cubicBezTo>
                    <a:pt x="2576" y="568"/>
                    <a:pt x="2585" y="617"/>
                    <a:pt x="2574" y="624"/>
                  </a:cubicBezTo>
                  <a:cubicBezTo>
                    <a:pt x="2567" y="624"/>
                    <a:pt x="2567" y="624"/>
                    <a:pt x="2567" y="624"/>
                  </a:cubicBezTo>
                  <a:cubicBezTo>
                    <a:pt x="2567" y="624"/>
                    <a:pt x="2567" y="624"/>
                    <a:pt x="2567" y="624"/>
                  </a:cubicBezTo>
                  <a:cubicBezTo>
                    <a:pt x="2546" y="612"/>
                    <a:pt x="2549" y="570"/>
                    <a:pt x="2528" y="574"/>
                  </a:cubicBezTo>
                  <a:cubicBezTo>
                    <a:pt x="2507" y="579"/>
                    <a:pt x="2482" y="591"/>
                    <a:pt x="2472" y="599"/>
                  </a:cubicBezTo>
                  <a:cubicBezTo>
                    <a:pt x="2461" y="608"/>
                    <a:pt x="2419" y="608"/>
                    <a:pt x="2408" y="624"/>
                  </a:cubicBezTo>
                  <a:cubicBezTo>
                    <a:pt x="2399" y="639"/>
                    <a:pt x="2408" y="675"/>
                    <a:pt x="2400" y="687"/>
                  </a:cubicBezTo>
                  <a:cubicBezTo>
                    <a:pt x="2383" y="691"/>
                    <a:pt x="2368" y="707"/>
                    <a:pt x="2331" y="678"/>
                  </a:cubicBezTo>
                  <a:cubicBezTo>
                    <a:pt x="2303" y="657"/>
                    <a:pt x="2295" y="660"/>
                    <a:pt x="2289" y="666"/>
                  </a:cubicBezTo>
                  <a:cubicBezTo>
                    <a:pt x="2282" y="668"/>
                    <a:pt x="2280" y="674"/>
                    <a:pt x="2275" y="678"/>
                  </a:cubicBezTo>
                  <a:cubicBezTo>
                    <a:pt x="2273" y="679"/>
                    <a:pt x="2271" y="681"/>
                    <a:pt x="2269" y="682"/>
                  </a:cubicBezTo>
                  <a:cubicBezTo>
                    <a:pt x="2251" y="694"/>
                    <a:pt x="2220" y="707"/>
                    <a:pt x="2218" y="678"/>
                  </a:cubicBezTo>
                  <a:cubicBezTo>
                    <a:pt x="2215" y="653"/>
                    <a:pt x="2219" y="639"/>
                    <a:pt x="2212" y="624"/>
                  </a:cubicBezTo>
                  <a:cubicBezTo>
                    <a:pt x="2203" y="624"/>
                    <a:pt x="2203" y="624"/>
                    <a:pt x="2203" y="624"/>
                  </a:cubicBezTo>
                  <a:cubicBezTo>
                    <a:pt x="2200" y="619"/>
                    <a:pt x="2194" y="614"/>
                    <a:pt x="2187" y="608"/>
                  </a:cubicBezTo>
                  <a:cubicBezTo>
                    <a:pt x="2155" y="583"/>
                    <a:pt x="2179" y="583"/>
                    <a:pt x="2222" y="599"/>
                  </a:cubicBezTo>
                  <a:cubicBezTo>
                    <a:pt x="2264" y="616"/>
                    <a:pt x="2317" y="624"/>
                    <a:pt x="2394" y="595"/>
                  </a:cubicBezTo>
                  <a:cubicBezTo>
                    <a:pt x="2436" y="579"/>
                    <a:pt x="2464" y="569"/>
                    <a:pt x="2476" y="559"/>
                  </a:cubicBezTo>
                  <a:cubicBezTo>
                    <a:pt x="2494" y="550"/>
                    <a:pt x="2496" y="542"/>
                    <a:pt x="2478" y="533"/>
                  </a:cubicBezTo>
                  <a:cubicBezTo>
                    <a:pt x="2461" y="524"/>
                    <a:pt x="2446" y="504"/>
                    <a:pt x="2428" y="487"/>
                  </a:cubicBezTo>
                  <a:cubicBezTo>
                    <a:pt x="2417" y="487"/>
                    <a:pt x="2417" y="487"/>
                    <a:pt x="2417" y="487"/>
                  </a:cubicBezTo>
                  <a:cubicBezTo>
                    <a:pt x="2402" y="474"/>
                    <a:pt x="2386" y="462"/>
                    <a:pt x="2365" y="459"/>
                  </a:cubicBezTo>
                  <a:cubicBezTo>
                    <a:pt x="2316" y="451"/>
                    <a:pt x="2243" y="487"/>
                    <a:pt x="2165" y="454"/>
                  </a:cubicBezTo>
                  <a:cubicBezTo>
                    <a:pt x="2146" y="445"/>
                    <a:pt x="2130" y="438"/>
                    <a:pt x="2117" y="432"/>
                  </a:cubicBezTo>
                  <a:cubicBezTo>
                    <a:pt x="2133" y="432"/>
                    <a:pt x="2133" y="432"/>
                    <a:pt x="2133" y="432"/>
                  </a:cubicBezTo>
                  <a:cubicBezTo>
                    <a:pt x="2088" y="411"/>
                    <a:pt x="2071" y="402"/>
                    <a:pt x="2045" y="395"/>
                  </a:cubicBezTo>
                  <a:cubicBezTo>
                    <a:pt x="2032" y="392"/>
                    <a:pt x="1988" y="371"/>
                    <a:pt x="1935" y="350"/>
                  </a:cubicBezTo>
                  <a:cubicBezTo>
                    <a:pt x="1918" y="350"/>
                    <a:pt x="1918" y="350"/>
                    <a:pt x="1918" y="350"/>
                  </a:cubicBezTo>
                  <a:cubicBezTo>
                    <a:pt x="1851" y="324"/>
                    <a:pt x="1773" y="299"/>
                    <a:pt x="1726" y="307"/>
                  </a:cubicBezTo>
                  <a:cubicBezTo>
                    <a:pt x="1699" y="313"/>
                    <a:pt x="1657" y="329"/>
                    <a:pt x="1612" y="350"/>
                  </a:cubicBezTo>
                  <a:cubicBezTo>
                    <a:pt x="1610" y="350"/>
                    <a:pt x="1610" y="350"/>
                    <a:pt x="1610" y="350"/>
                  </a:cubicBezTo>
                  <a:cubicBezTo>
                    <a:pt x="1554" y="376"/>
                    <a:pt x="1494" y="408"/>
                    <a:pt x="1450" y="432"/>
                  </a:cubicBezTo>
                  <a:cubicBezTo>
                    <a:pt x="1451" y="432"/>
                    <a:pt x="1451" y="432"/>
                    <a:pt x="1451" y="432"/>
                  </a:cubicBezTo>
                  <a:cubicBezTo>
                    <a:pt x="1413" y="454"/>
                    <a:pt x="1385" y="470"/>
                    <a:pt x="1380" y="474"/>
                  </a:cubicBezTo>
                  <a:cubicBezTo>
                    <a:pt x="1366" y="487"/>
                    <a:pt x="1345" y="537"/>
                    <a:pt x="1299" y="579"/>
                  </a:cubicBezTo>
                  <a:cubicBezTo>
                    <a:pt x="1282" y="594"/>
                    <a:pt x="1260" y="610"/>
                    <a:pt x="1235" y="624"/>
                  </a:cubicBezTo>
                  <a:cubicBezTo>
                    <a:pt x="1234" y="624"/>
                    <a:pt x="1234" y="624"/>
                    <a:pt x="1234" y="624"/>
                  </a:cubicBezTo>
                  <a:cubicBezTo>
                    <a:pt x="1196" y="646"/>
                    <a:pt x="1153" y="664"/>
                    <a:pt x="1114" y="673"/>
                  </a:cubicBezTo>
                  <a:cubicBezTo>
                    <a:pt x="1103" y="676"/>
                    <a:pt x="1092" y="681"/>
                    <a:pt x="1082" y="688"/>
                  </a:cubicBezTo>
                  <a:cubicBezTo>
                    <a:pt x="1021" y="723"/>
                    <a:pt x="958" y="818"/>
                    <a:pt x="958" y="832"/>
                  </a:cubicBezTo>
                  <a:cubicBezTo>
                    <a:pt x="958" y="849"/>
                    <a:pt x="986" y="911"/>
                    <a:pt x="979" y="924"/>
                  </a:cubicBezTo>
                  <a:cubicBezTo>
                    <a:pt x="972" y="936"/>
                    <a:pt x="993" y="999"/>
                    <a:pt x="1032" y="1015"/>
                  </a:cubicBezTo>
                  <a:cubicBezTo>
                    <a:pt x="1070" y="1032"/>
                    <a:pt x="1137" y="1028"/>
                    <a:pt x="1141" y="1003"/>
                  </a:cubicBezTo>
                  <a:cubicBezTo>
                    <a:pt x="1142" y="997"/>
                    <a:pt x="1146" y="989"/>
                    <a:pt x="1151" y="981"/>
                  </a:cubicBezTo>
                  <a:cubicBezTo>
                    <a:pt x="1155" y="981"/>
                    <a:pt x="1155" y="981"/>
                    <a:pt x="1155" y="981"/>
                  </a:cubicBezTo>
                  <a:cubicBezTo>
                    <a:pt x="1162" y="970"/>
                    <a:pt x="1172" y="958"/>
                    <a:pt x="1182" y="951"/>
                  </a:cubicBezTo>
                  <a:cubicBezTo>
                    <a:pt x="1192" y="946"/>
                    <a:pt x="1200" y="948"/>
                    <a:pt x="1201" y="961"/>
                  </a:cubicBezTo>
                  <a:cubicBezTo>
                    <a:pt x="1204" y="999"/>
                    <a:pt x="1239" y="1057"/>
                    <a:pt x="1232" y="1082"/>
                  </a:cubicBezTo>
                  <a:cubicBezTo>
                    <a:pt x="1225" y="1107"/>
                    <a:pt x="1232" y="1132"/>
                    <a:pt x="1257" y="1128"/>
                  </a:cubicBezTo>
                  <a:cubicBezTo>
                    <a:pt x="1282" y="1123"/>
                    <a:pt x="1412" y="1090"/>
                    <a:pt x="1412" y="1090"/>
                  </a:cubicBezTo>
                  <a:cubicBezTo>
                    <a:pt x="1412" y="1090"/>
                    <a:pt x="1416" y="1088"/>
                    <a:pt x="1422" y="1084"/>
                  </a:cubicBezTo>
                  <a:cubicBezTo>
                    <a:pt x="1430" y="1079"/>
                    <a:pt x="1456" y="1062"/>
                    <a:pt x="1454" y="1036"/>
                  </a:cubicBezTo>
                  <a:cubicBezTo>
                    <a:pt x="1447" y="1036"/>
                    <a:pt x="1447" y="1036"/>
                    <a:pt x="1447" y="1036"/>
                  </a:cubicBezTo>
                  <a:cubicBezTo>
                    <a:pt x="1444" y="1019"/>
                    <a:pt x="1456" y="999"/>
                    <a:pt x="1470" y="981"/>
                  </a:cubicBezTo>
                  <a:cubicBezTo>
                    <a:pt x="1473" y="981"/>
                    <a:pt x="1473" y="981"/>
                    <a:pt x="1473" y="981"/>
                  </a:cubicBezTo>
                  <a:cubicBezTo>
                    <a:pt x="1487" y="963"/>
                    <a:pt x="1505" y="947"/>
                    <a:pt x="1510" y="940"/>
                  </a:cubicBezTo>
                  <a:cubicBezTo>
                    <a:pt x="1516" y="934"/>
                    <a:pt x="1529" y="916"/>
                    <a:pt x="1534" y="899"/>
                  </a:cubicBezTo>
                  <a:cubicBezTo>
                    <a:pt x="1528" y="899"/>
                    <a:pt x="1528" y="899"/>
                    <a:pt x="1528" y="899"/>
                  </a:cubicBezTo>
                  <a:cubicBezTo>
                    <a:pt x="1530" y="885"/>
                    <a:pt x="1526" y="872"/>
                    <a:pt x="1507" y="865"/>
                  </a:cubicBezTo>
                  <a:cubicBezTo>
                    <a:pt x="1485" y="858"/>
                    <a:pt x="1466" y="852"/>
                    <a:pt x="1457" y="844"/>
                  </a:cubicBezTo>
                  <a:cubicBezTo>
                    <a:pt x="1469" y="844"/>
                    <a:pt x="1469" y="844"/>
                    <a:pt x="1469" y="844"/>
                  </a:cubicBezTo>
                  <a:cubicBezTo>
                    <a:pt x="1453" y="834"/>
                    <a:pt x="1452" y="821"/>
                    <a:pt x="1482" y="790"/>
                  </a:cubicBezTo>
                  <a:cubicBezTo>
                    <a:pt x="1487" y="786"/>
                    <a:pt x="1491" y="782"/>
                    <a:pt x="1496" y="779"/>
                  </a:cubicBezTo>
                  <a:cubicBezTo>
                    <a:pt x="1535" y="757"/>
                    <a:pt x="1566" y="784"/>
                    <a:pt x="1620" y="720"/>
                  </a:cubicBezTo>
                  <a:cubicBezTo>
                    <a:pt x="1624" y="715"/>
                    <a:pt x="1627" y="711"/>
                    <a:pt x="1630" y="707"/>
                  </a:cubicBezTo>
                  <a:cubicBezTo>
                    <a:pt x="1633" y="707"/>
                    <a:pt x="1633" y="707"/>
                    <a:pt x="1633" y="707"/>
                  </a:cubicBezTo>
                  <a:cubicBezTo>
                    <a:pt x="1668" y="659"/>
                    <a:pt x="1645" y="636"/>
                    <a:pt x="1651" y="624"/>
                  </a:cubicBezTo>
                  <a:cubicBezTo>
                    <a:pt x="1648" y="624"/>
                    <a:pt x="1648" y="624"/>
                    <a:pt x="1648" y="624"/>
                  </a:cubicBezTo>
                  <a:cubicBezTo>
                    <a:pt x="1653" y="622"/>
                    <a:pt x="1660" y="621"/>
                    <a:pt x="1673" y="620"/>
                  </a:cubicBezTo>
                  <a:cubicBezTo>
                    <a:pt x="1739" y="616"/>
                    <a:pt x="1810" y="612"/>
                    <a:pt x="1796" y="637"/>
                  </a:cubicBezTo>
                  <a:cubicBezTo>
                    <a:pt x="1787" y="652"/>
                    <a:pt x="1753" y="678"/>
                    <a:pt x="1717" y="702"/>
                  </a:cubicBezTo>
                  <a:cubicBezTo>
                    <a:pt x="1716" y="704"/>
                    <a:pt x="1714" y="705"/>
                    <a:pt x="1712" y="706"/>
                  </a:cubicBezTo>
                  <a:cubicBezTo>
                    <a:pt x="1692" y="719"/>
                    <a:pt x="1671" y="732"/>
                    <a:pt x="1655" y="741"/>
                  </a:cubicBezTo>
                  <a:cubicBezTo>
                    <a:pt x="1609" y="766"/>
                    <a:pt x="1616" y="811"/>
                    <a:pt x="1634" y="836"/>
                  </a:cubicBezTo>
                  <a:cubicBezTo>
                    <a:pt x="1651" y="861"/>
                    <a:pt x="1658" y="920"/>
                    <a:pt x="1690" y="911"/>
                  </a:cubicBezTo>
                  <a:cubicBezTo>
                    <a:pt x="1722" y="903"/>
                    <a:pt x="1761" y="874"/>
                    <a:pt x="1796" y="878"/>
                  </a:cubicBezTo>
                  <a:cubicBezTo>
                    <a:pt x="1831" y="882"/>
                    <a:pt x="1901" y="874"/>
                    <a:pt x="1912" y="874"/>
                  </a:cubicBezTo>
                  <a:cubicBezTo>
                    <a:pt x="1922" y="874"/>
                    <a:pt x="1962" y="921"/>
                    <a:pt x="1949" y="936"/>
                  </a:cubicBezTo>
                  <a:cubicBezTo>
                    <a:pt x="1921" y="944"/>
                    <a:pt x="1886" y="940"/>
                    <a:pt x="1827" y="944"/>
                  </a:cubicBezTo>
                  <a:cubicBezTo>
                    <a:pt x="1770" y="948"/>
                    <a:pt x="1708" y="949"/>
                    <a:pt x="1701" y="959"/>
                  </a:cubicBezTo>
                  <a:cubicBezTo>
                    <a:pt x="1697" y="961"/>
                    <a:pt x="1694" y="963"/>
                    <a:pt x="1694" y="965"/>
                  </a:cubicBezTo>
                  <a:cubicBezTo>
                    <a:pt x="1694" y="978"/>
                    <a:pt x="1775" y="1007"/>
                    <a:pt x="1746" y="1028"/>
                  </a:cubicBezTo>
                  <a:cubicBezTo>
                    <a:pt x="1718" y="1048"/>
                    <a:pt x="1690" y="1024"/>
                    <a:pt x="1655" y="1019"/>
                  </a:cubicBezTo>
                  <a:cubicBezTo>
                    <a:pt x="1620" y="1015"/>
                    <a:pt x="1599" y="1073"/>
                    <a:pt x="1588" y="1107"/>
                  </a:cubicBezTo>
                  <a:cubicBezTo>
                    <a:pt x="1581" y="1130"/>
                    <a:pt x="1591" y="1164"/>
                    <a:pt x="1582" y="1176"/>
                  </a:cubicBezTo>
                  <a:cubicBezTo>
                    <a:pt x="1577" y="1178"/>
                    <a:pt x="1570" y="1177"/>
                    <a:pt x="1559" y="1173"/>
                  </a:cubicBezTo>
                  <a:cubicBezTo>
                    <a:pt x="1540" y="1173"/>
                    <a:pt x="1540" y="1173"/>
                    <a:pt x="1540" y="1173"/>
                  </a:cubicBezTo>
                  <a:cubicBezTo>
                    <a:pt x="1494" y="1158"/>
                    <a:pt x="1460" y="1157"/>
                    <a:pt x="1447" y="1165"/>
                  </a:cubicBezTo>
                  <a:cubicBezTo>
                    <a:pt x="1433" y="1173"/>
                    <a:pt x="1407" y="1158"/>
                    <a:pt x="1372" y="1170"/>
                  </a:cubicBezTo>
                  <a:cubicBezTo>
                    <a:pt x="1369" y="1171"/>
                    <a:pt x="1366" y="1172"/>
                    <a:pt x="1363" y="1173"/>
                  </a:cubicBezTo>
                  <a:cubicBezTo>
                    <a:pt x="1356" y="1173"/>
                    <a:pt x="1356" y="1173"/>
                    <a:pt x="1356" y="1173"/>
                  </a:cubicBezTo>
                  <a:cubicBezTo>
                    <a:pt x="1339" y="1178"/>
                    <a:pt x="1329" y="1177"/>
                    <a:pt x="1295" y="1177"/>
                  </a:cubicBezTo>
                  <a:cubicBezTo>
                    <a:pt x="1250" y="1177"/>
                    <a:pt x="1250" y="1177"/>
                    <a:pt x="1250" y="1177"/>
                  </a:cubicBezTo>
                  <a:cubicBezTo>
                    <a:pt x="1221" y="1182"/>
                    <a:pt x="1221" y="1182"/>
                    <a:pt x="1221" y="1182"/>
                  </a:cubicBezTo>
                  <a:cubicBezTo>
                    <a:pt x="1221" y="1182"/>
                    <a:pt x="1217" y="1179"/>
                    <a:pt x="1212" y="1173"/>
                  </a:cubicBezTo>
                  <a:cubicBezTo>
                    <a:pt x="1202" y="1173"/>
                    <a:pt x="1202" y="1173"/>
                    <a:pt x="1202" y="1173"/>
                  </a:cubicBezTo>
                  <a:cubicBezTo>
                    <a:pt x="1194" y="1164"/>
                    <a:pt x="1185" y="1150"/>
                    <a:pt x="1183" y="1132"/>
                  </a:cubicBezTo>
                  <a:cubicBezTo>
                    <a:pt x="1183" y="1127"/>
                    <a:pt x="1183" y="1123"/>
                    <a:pt x="1183" y="1118"/>
                  </a:cubicBezTo>
                  <a:cubicBezTo>
                    <a:pt x="1189" y="1118"/>
                    <a:pt x="1189" y="1118"/>
                    <a:pt x="1189" y="1118"/>
                  </a:cubicBezTo>
                  <a:cubicBezTo>
                    <a:pt x="1189" y="1088"/>
                    <a:pt x="1202" y="1056"/>
                    <a:pt x="1186" y="1048"/>
                  </a:cubicBezTo>
                  <a:cubicBezTo>
                    <a:pt x="1172" y="1042"/>
                    <a:pt x="1129" y="1049"/>
                    <a:pt x="1107" y="1064"/>
                  </a:cubicBezTo>
                  <a:cubicBezTo>
                    <a:pt x="1098" y="1069"/>
                    <a:pt x="1091" y="1075"/>
                    <a:pt x="1088" y="1082"/>
                  </a:cubicBezTo>
                  <a:cubicBezTo>
                    <a:pt x="1078" y="1107"/>
                    <a:pt x="1067" y="1153"/>
                    <a:pt x="1081" y="1173"/>
                  </a:cubicBezTo>
                  <a:cubicBezTo>
                    <a:pt x="1091" y="1188"/>
                    <a:pt x="1113" y="1211"/>
                    <a:pt x="1114" y="1221"/>
                  </a:cubicBezTo>
                  <a:cubicBezTo>
                    <a:pt x="1112" y="1221"/>
                    <a:pt x="1109" y="1220"/>
                    <a:pt x="1105" y="1219"/>
                  </a:cubicBezTo>
                  <a:cubicBezTo>
                    <a:pt x="1069" y="1207"/>
                    <a:pt x="1024" y="1203"/>
                    <a:pt x="995" y="1223"/>
                  </a:cubicBezTo>
                  <a:cubicBezTo>
                    <a:pt x="991" y="1225"/>
                    <a:pt x="986" y="1228"/>
                    <a:pt x="982" y="1232"/>
                  </a:cubicBezTo>
                  <a:cubicBezTo>
                    <a:pt x="954" y="1256"/>
                    <a:pt x="905" y="1310"/>
                    <a:pt x="905" y="1310"/>
                  </a:cubicBezTo>
                  <a:cubicBezTo>
                    <a:pt x="883" y="1310"/>
                    <a:pt x="883" y="1310"/>
                    <a:pt x="883" y="1310"/>
                  </a:cubicBezTo>
                  <a:cubicBezTo>
                    <a:pt x="864" y="1314"/>
                    <a:pt x="842" y="1319"/>
                    <a:pt x="831" y="1328"/>
                  </a:cubicBezTo>
                  <a:cubicBezTo>
                    <a:pt x="830" y="1328"/>
                    <a:pt x="830" y="1329"/>
                    <a:pt x="830" y="1329"/>
                  </a:cubicBezTo>
                  <a:cubicBezTo>
                    <a:pt x="830" y="1329"/>
                    <a:pt x="829" y="1329"/>
                    <a:pt x="829" y="1329"/>
                  </a:cubicBezTo>
                  <a:cubicBezTo>
                    <a:pt x="822" y="1333"/>
                    <a:pt x="817" y="1338"/>
                    <a:pt x="817" y="1344"/>
                  </a:cubicBezTo>
                  <a:cubicBezTo>
                    <a:pt x="817" y="1369"/>
                    <a:pt x="817" y="1402"/>
                    <a:pt x="785" y="1406"/>
                  </a:cubicBezTo>
                  <a:cubicBezTo>
                    <a:pt x="754" y="1410"/>
                    <a:pt x="711" y="1423"/>
                    <a:pt x="669" y="1431"/>
                  </a:cubicBezTo>
                  <a:cubicBezTo>
                    <a:pt x="650" y="1435"/>
                    <a:pt x="640" y="1441"/>
                    <a:pt x="631" y="1448"/>
                  </a:cubicBezTo>
                  <a:cubicBezTo>
                    <a:pt x="630" y="1448"/>
                    <a:pt x="630" y="1448"/>
                    <a:pt x="630" y="1448"/>
                  </a:cubicBezTo>
                  <a:cubicBezTo>
                    <a:pt x="621" y="1453"/>
                    <a:pt x="609" y="1458"/>
                    <a:pt x="588" y="1460"/>
                  </a:cubicBezTo>
                  <a:cubicBezTo>
                    <a:pt x="569" y="1462"/>
                    <a:pt x="556" y="1467"/>
                    <a:pt x="550" y="1472"/>
                  </a:cubicBezTo>
                  <a:cubicBezTo>
                    <a:pt x="532" y="1481"/>
                    <a:pt x="538" y="1496"/>
                    <a:pt x="571" y="1502"/>
                  </a:cubicBezTo>
                  <a:cubicBezTo>
                    <a:pt x="616" y="1510"/>
                    <a:pt x="687" y="1544"/>
                    <a:pt x="690" y="1581"/>
                  </a:cubicBezTo>
                  <a:cubicBezTo>
                    <a:pt x="694" y="1618"/>
                    <a:pt x="687" y="1660"/>
                    <a:pt x="669" y="1697"/>
                  </a:cubicBezTo>
                  <a:cubicBezTo>
                    <a:pt x="657" y="1723"/>
                    <a:pt x="585" y="1706"/>
                    <a:pt x="542" y="1706"/>
                  </a:cubicBezTo>
                  <a:cubicBezTo>
                    <a:pt x="500" y="1706"/>
                    <a:pt x="416" y="1689"/>
                    <a:pt x="380" y="1706"/>
                  </a:cubicBezTo>
                  <a:cubicBezTo>
                    <a:pt x="345" y="1722"/>
                    <a:pt x="352" y="1806"/>
                    <a:pt x="363" y="1843"/>
                  </a:cubicBezTo>
                  <a:cubicBezTo>
                    <a:pt x="373" y="1880"/>
                    <a:pt x="359" y="1901"/>
                    <a:pt x="345" y="1914"/>
                  </a:cubicBezTo>
                  <a:cubicBezTo>
                    <a:pt x="331" y="1926"/>
                    <a:pt x="328" y="1964"/>
                    <a:pt x="345" y="1980"/>
                  </a:cubicBezTo>
                  <a:cubicBezTo>
                    <a:pt x="363" y="1997"/>
                    <a:pt x="377" y="2034"/>
                    <a:pt x="391" y="2039"/>
                  </a:cubicBezTo>
                  <a:cubicBezTo>
                    <a:pt x="405" y="2043"/>
                    <a:pt x="451" y="2026"/>
                    <a:pt x="468" y="2047"/>
                  </a:cubicBezTo>
                  <a:cubicBezTo>
                    <a:pt x="486" y="2068"/>
                    <a:pt x="504" y="2118"/>
                    <a:pt x="514" y="2105"/>
                  </a:cubicBezTo>
                  <a:cubicBezTo>
                    <a:pt x="518" y="2100"/>
                    <a:pt x="523" y="2090"/>
                    <a:pt x="528" y="2079"/>
                  </a:cubicBezTo>
                  <a:cubicBezTo>
                    <a:pt x="532" y="2079"/>
                    <a:pt x="532" y="2079"/>
                    <a:pt x="532" y="2079"/>
                  </a:cubicBezTo>
                  <a:cubicBezTo>
                    <a:pt x="537" y="2068"/>
                    <a:pt x="543" y="2056"/>
                    <a:pt x="549" y="2050"/>
                  </a:cubicBezTo>
                  <a:cubicBezTo>
                    <a:pt x="551" y="2049"/>
                    <a:pt x="554" y="2049"/>
                    <a:pt x="556" y="2051"/>
                  </a:cubicBezTo>
                  <a:cubicBezTo>
                    <a:pt x="574" y="2063"/>
                    <a:pt x="616" y="2047"/>
                    <a:pt x="648" y="2043"/>
                  </a:cubicBezTo>
                  <a:cubicBezTo>
                    <a:pt x="656" y="2042"/>
                    <a:pt x="663" y="2038"/>
                    <a:pt x="670" y="2033"/>
                  </a:cubicBezTo>
                  <a:cubicBezTo>
                    <a:pt x="684" y="2025"/>
                    <a:pt x="695" y="2011"/>
                    <a:pt x="708" y="1997"/>
                  </a:cubicBezTo>
                  <a:cubicBezTo>
                    <a:pt x="706" y="1997"/>
                    <a:pt x="706" y="1997"/>
                    <a:pt x="706" y="1997"/>
                  </a:cubicBezTo>
                  <a:cubicBezTo>
                    <a:pt x="713" y="1989"/>
                    <a:pt x="720" y="1982"/>
                    <a:pt x="729" y="1976"/>
                  </a:cubicBezTo>
                  <a:cubicBezTo>
                    <a:pt x="755" y="1959"/>
                    <a:pt x="748" y="1956"/>
                    <a:pt x="739" y="1942"/>
                  </a:cubicBezTo>
                  <a:cubicBezTo>
                    <a:pt x="748" y="1942"/>
                    <a:pt x="748" y="1942"/>
                    <a:pt x="748" y="1942"/>
                  </a:cubicBezTo>
                  <a:cubicBezTo>
                    <a:pt x="745" y="1938"/>
                    <a:pt x="742" y="1933"/>
                    <a:pt x="739" y="1926"/>
                  </a:cubicBezTo>
                  <a:cubicBezTo>
                    <a:pt x="730" y="1906"/>
                    <a:pt x="757" y="1883"/>
                    <a:pt x="780" y="1859"/>
                  </a:cubicBezTo>
                  <a:cubicBezTo>
                    <a:pt x="778" y="1859"/>
                    <a:pt x="778" y="1859"/>
                    <a:pt x="778" y="1859"/>
                  </a:cubicBezTo>
                  <a:cubicBezTo>
                    <a:pt x="782" y="1855"/>
                    <a:pt x="785" y="1851"/>
                    <a:pt x="789" y="1847"/>
                  </a:cubicBezTo>
                  <a:cubicBezTo>
                    <a:pt x="813" y="1818"/>
                    <a:pt x="859" y="1843"/>
                    <a:pt x="870" y="1810"/>
                  </a:cubicBezTo>
                  <a:cubicBezTo>
                    <a:pt x="870" y="1808"/>
                    <a:pt x="871" y="1806"/>
                    <a:pt x="871" y="1804"/>
                  </a:cubicBezTo>
                  <a:cubicBezTo>
                    <a:pt x="877" y="1804"/>
                    <a:pt x="877" y="1804"/>
                    <a:pt x="877" y="1804"/>
                  </a:cubicBezTo>
                  <a:cubicBezTo>
                    <a:pt x="885" y="1778"/>
                    <a:pt x="889" y="1737"/>
                    <a:pt x="905" y="1723"/>
                  </a:cubicBezTo>
                  <a:cubicBezTo>
                    <a:pt x="907" y="1723"/>
                    <a:pt x="909" y="1722"/>
                    <a:pt x="912" y="1722"/>
                  </a:cubicBezTo>
                  <a:cubicBezTo>
                    <a:pt x="940" y="1727"/>
                    <a:pt x="979" y="1747"/>
                    <a:pt x="1004" y="1747"/>
                  </a:cubicBezTo>
                  <a:cubicBezTo>
                    <a:pt x="1015" y="1747"/>
                    <a:pt x="1034" y="1737"/>
                    <a:pt x="1051" y="1725"/>
                  </a:cubicBezTo>
                  <a:cubicBezTo>
                    <a:pt x="1053" y="1724"/>
                    <a:pt x="1054" y="1723"/>
                    <a:pt x="1055" y="1722"/>
                  </a:cubicBezTo>
                  <a:cubicBezTo>
                    <a:pt x="1055" y="1722"/>
                    <a:pt x="1055" y="1722"/>
                    <a:pt x="1055" y="1722"/>
                  </a:cubicBezTo>
                  <a:cubicBezTo>
                    <a:pt x="1072" y="1710"/>
                    <a:pt x="1088" y="1697"/>
                    <a:pt x="1095" y="1693"/>
                  </a:cubicBezTo>
                  <a:cubicBezTo>
                    <a:pt x="1109" y="1685"/>
                    <a:pt x="1162" y="1689"/>
                    <a:pt x="1169" y="1727"/>
                  </a:cubicBezTo>
                  <a:cubicBezTo>
                    <a:pt x="1176" y="1764"/>
                    <a:pt x="1236" y="1810"/>
                    <a:pt x="1250" y="1818"/>
                  </a:cubicBezTo>
                  <a:cubicBezTo>
                    <a:pt x="1264" y="1826"/>
                    <a:pt x="1356" y="1860"/>
                    <a:pt x="1370" y="1872"/>
                  </a:cubicBezTo>
                  <a:cubicBezTo>
                    <a:pt x="1384" y="1885"/>
                    <a:pt x="1405" y="1922"/>
                    <a:pt x="1412" y="1955"/>
                  </a:cubicBezTo>
                  <a:cubicBezTo>
                    <a:pt x="1418" y="1986"/>
                    <a:pt x="1454" y="2021"/>
                    <a:pt x="1463" y="2004"/>
                  </a:cubicBezTo>
                  <a:cubicBezTo>
                    <a:pt x="1467" y="2004"/>
                    <a:pt x="1469" y="2002"/>
                    <a:pt x="1471" y="1997"/>
                  </a:cubicBezTo>
                  <a:cubicBezTo>
                    <a:pt x="1465" y="1997"/>
                    <a:pt x="1465" y="1997"/>
                    <a:pt x="1465" y="1997"/>
                  </a:cubicBezTo>
                  <a:cubicBezTo>
                    <a:pt x="1465" y="1984"/>
                    <a:pt x="1460" y="1963"/>
                    <a:pt x="1455" y="1942"/>
                  </a:cubicBezTo>
                  <a:cubicBezTo>
                    <a:pt x="1463" y="1942"/>
                    <a:pt x="1463" y="1942"/>
                    <a:pt x="1463" y="1942"/>
                  </a:cubicBezTo>
                  <a:cubicBezTo>
                    <a:pt x="1456" y="1917"/>
                    <a:pt x="1450" y="1891"/>
                    <a:pt x="1454" y="1881"/>
                  </a:cubicBezTo>
                  <a:cubicBezTo>
                    <a:pt x="1454" y="1881"/>
                    <a:pt x="1454" y="1880"/>
                    <a:pt x="1454" y="1880"/>
                  </a:cubicBezTo>
                  <a:cubicBezTo>
                    <a:pt x="1479" y="1885"/>
                    <a:pt x="1507" y="1872"/>
                    <a:pt x="1507" y="1872"/>
                  </a:cubicBezTo>
                  <a:cubicBezTo>
                    <a:pt x="1507" y="1872"/>
                    <a:pt x="1506" y="1871"/>
                    <a:pt x="1506" y="1871"/>
                  </a:cubicBezTo>
                  <a:cubicBezTo>
                    <a:pt x="1511" y="1869"/>
                    <a:pt x="1514" y="1868"/>
                    <a:pt x="1514" y="1868"/>
                  </a:cubicBezTo>
                  <a:cubicBezTo>
                    <a:pt x="1514" y="1868"/>
                    <a:pt x="1510" y="1865"/>
                    <a:pt x="1503" y="1859"/>
                  </a:cubicBezTo>
                  <a:cubicBezTo>
                    <a:pt x="1491" y="1859"/>
                    <a:pt x="1491" y="1859"/>
                    <a:pt x="1491" y="1859"/>
                  </a:cubicBezTo>
                  <a:cubicBezTo>
                    <a:pt x="1470" y="1843"/>
                    <a:pt x="1433" y="1814"/>
                    <a:pt x="1415" y="1806"/>
                  </a:cubicBezTo>
                  <a:cubicBezTo>
                    <a:pt x="1415" y="1805"/>
                    <a:pt x="1414" y="1805"/>
                    <a:pt x="1413" y="1804"/>
                  </a:cubicBezTo>
                  <a:cubicBezTo>
                    <a:pt x="1427" y="1804"/>
                    <a:pt x="1427" y="1804"/>
                    <a:pt x="1427" y="1804"/>
                  </a:cubicBezTo>
                  <a:cubicBezTo>
                    <a:pt x="1426" y="1803"/>
                    <a:pt x="1424" y="1802"/>
                    <a:pt x="1422" y="1801"/>
                  </a:cubicBezTo>
                  <a:cubicBezTo>
                    <a:pt x="1398" y="1789"/>
                    <a:pt x="1352" y="1764"/>
                    <a:pt x="1331" y="1722"/>
                  </a:cubicBezTo>
                  <a:cubicBezTo>
                    <a:pt x="1331" y="1722"/>
                    <a:pt x="1331" y="1722"/>
                    <a:pt x="1331" y="1722"/>
                  </a:cubicBezTo>
                  <a:cubicBezTo>
                    <a:pt x="1321" y="1722"/>
                    <a:pt x="1321" y="1722"/>
                    <a:pt x="1321" y="1722"/>
                  </a:cubicBezTo>
                  <a:cubicBezTo>
                    <a:pt x="1306" y="1697"/>
                    <a:pt x="1280" y="1684"/>
                    <a:pt x="1265" y="1667"/>
                  </a:cubicBezTo>
                  <a:cubicBezTo>
                    <a:pt x="1276" y="1667"/>
                    <a:pt x="1276" y="1667"/>
                    <a:pt x="1276" y="1667"/>
                  </a:cubicBezTo>
                  <a:cubicBezTo>
                    <a:pt x="1266" y="1657"/>
                    <a:pt x="1259" y="1646"/>
                    <a:pt x="1260" y="1631"/>
                  </a:cubicBezTo>
                  <a:cubicBezTo>
                    <a:pt x="1261" y="1623"/>
                    <a:pt x="1263" y="1618"/>
                    <a:pt x="1267" y="1615"/>
                  </a:cubicBezTo>
                  <a:cubicBezTo>
                    <a:pt x="1284" y="1609"/>
                    <a:pt x="1315" y="1628"/>
                    <a:pt x="1335" y="1652"/>
                  </a:cubicBezTo>
                  <a:cubicBezTo>
                    <a:pt x="1363" y="1685"/>
                    <a:pt x="1433" y="1731"/>
                    <a:pt x="1458" y="1760"/>
                  </a:cubicBezTo>
                  <a:cubicBezTo>
                    <a:pt x="1482" y="1789"/>
                    <a:pt x="1521" y="1801"/>
                    <a:pt x="1532" y="1839"/>
                  </a:cubicBezTo>
                  <a:cubicBezTo>
                    <a:pt x="1542" y="1876"/>
                    <a:pt x="1574" y="1918"/>
                    <a:pt x="1584" y="1934"/>
                  </a:cubicBezTo>
                  <a:cubicBezTo>
                    <a:pt x="1595" y="1951"/>
                    <a:pt x="1601" y="2084"/>
                    <a:pt x="1612" y="2104"/>
                  </a:cubicBezTo>
                  <a:cubicBezTo>
                    <a:pt x="1618" y="2117"/>
                    <a:pt x="1643" y="2099"/>
                    <a:pt x="1666" y="2079"/>
                  </a:cubicBezTo>
                  <a:cubicBezTo>
                    <a:pt x="1667" y="2079"/>
                    <a:pt x="1667" y="2079"/>
                    <a:pt x="1667" y="2079"/>
                  </a:cubicBezTo>
                  <a:cubicBezTo>
                    <a:pt x="1685" y="2064"/>
                    <a:pt x="1703" y="2046"/>
                    <a:pt x="1711" y="2038"/>
                  </a:cubicBezTo>
                  <a:cubicBezTo>
                    <a:pt x="1725" y="2025"/>
                    <a:pt x="1748" y="2017"/>
                    <a:pt x="1758" y="1997"/>
                  </a:cubicBezTo>
                  <a:cubicBezTo>
                    <a:pt x="1754" y="1997"/>
                    <a:pt x="1754" y="1997"/>
                    <a:pt x="1754" y="1997"/>
                  </a:cubicBezTo>
                  <a:cubicBezTo>
                    <a:pt x="1755" y="1993"/>
                    <a:pt x="1757" y="1989"/>
                    <a:pt x="1757" y="1984"/>
                  </a:cubicBezTo>
                  <a:cubicBezTo>
                    <a:pt x="1759" y="1968"/>
                    <a:pt x="1748" y="1954"/>
                    <a:pt x="1736" y="1942"/>
                  </a:cubicBezTo>
                  <a:cubicBezTo>
                    <a:pt x="1747" y="1942"/>
                    <a:pt x="1747" y="1942"/>
                    <a:pt x="1747" y="1942"/>
                  </a:cubicBezTo>
                  <a:cubicBezTo>
                    <a:pt x="1733" y="1928"/>
                    <a:pt x="1715" y="1916"/>
                    <a:pt x="1707" y="1909"/>
                  </a:cubicBezTo>
                  <a:cubicBezTo>
                    <a:pt x="1703" y="1905"/>
                    <a:pt x="1705" y="1901"/>
                    <a:pt x="1711" y="1897"/>
                  </a:cubicBezTo>
                  <a:cubicBezTo>
                    <a:pt x="1722" y="1891"/>
                    <a:pt x="1737" y="1884"/>
                    <a:pt x="1748" y="1877"/>
                  </a:cubicBezTo>
                  <a:cubicBezTo>
                    <a:pt x="1752" y="1874"/>
                    <a:pt x="1757" y="1871"/>
                    <a:pt x="1760" y="1868"/>
                  </a:cubicBezTo>
                  <a:cubicBezTo>
                    <a:pt x="1763" y="1865"/>
                    <a:pt x="1766" y="1862"/>
                    <a:pt x="1769" y="1859"/>
                  </a:cubicBezTo>
                  <a:cubicBezTo>
                    <a:pt x="1768" y="1859"/>
                    <a:pt x="1768" y="1859"/>
                    <a:pt x="1768" y="1859"/>
                  </a:cubicBezTo>
                  <a:cubicBezTo>
                    <a:pt x="1785" y="1845"/>
                    <a:pt x="1806" y="1832"/>
                    <a:pt x="1817" y="1851"/>
                  </a:cubicBezTo>
                  <a:cubicBezTo>
                    <a:pt x="1831" y="1876"/>
                    <a:pt x="1824" y="1976"/>
                    <a:pt x="1831" y="1993"/>
                  </a:cubicBezTo>
                  <a:cubicBezTo>
                    <a:pt x="1838" y="2009"/>
                    <a:pt x="1908" y="2034"/>
                    <a:pt x="1923" y="2055"/>
                  </a:cubicBezTo>
                  <a:cubicBezTo>
                    <a:pt x="1937" y="2076"/>
                    <a:pt x="1996" y="2084"/>
                    <a:pt x="2007" y="2072"/>
                  </a:cubicBezTo>
                  <a:cubicBezTo>
                    <a:pt x="2018" y="2059"/>
                    <a:pt x="2074" y="2080"/>
                    <a:pt x="2088" y="2084"/>
                  </a:cubicBezTo>
                  <a:cubicBezTo>
                    <a:pt x="2102" y="2088"/>
                    <a:pt x="2144" y="2076"/>
                    <a:pt x="2172" y="2068"/>
                  </a:cubicBezTo>
                  <a:cubicBezTo>
                    <a:pt x="2201" y="2059"/>
                    <a:pt x="2229" y="2034"/>
                    <a:pt x="2225" y="2088"/>
                  </a:cubicBezTo>
                  <a:cubicBezTo>
                    <a:pt x="2222" y="2143"/>
                    <a:pt x="2211" y="2226"/>
                    <a:pt x="2176" y="2267"/>
                  </a:cubicBezTo>
                  <a:cubicBezTo>
                    <a:pt x="2152" y="2295"/>
                    <a:pt x="2151" y="2314"/>
                    <a:pt x="2141" y="2323"/>
                  </a:cubicBezTo>
                  <a:cubicBezTo>
                    <a:pt x="2138" y="2325"/>
                    <a:pt x="2133" y="2325"/>
                    <a:pt x="2126" y="2325"/>
                  </a:cubicBezTo>
                  <a:cubicBezTo>
                    <a:pt x="2110" y="2325"/>
                    <a:pt x="2095" y="2326"/>
                    <a:pt x="2083" y="2332"/>
                  </a:cubicBezTo>
                  <a:cubicBezTo>
                    <a:pt x="2072" y="2311"/>
                    <a:pt x="2056" y="2294"/>
                    <a:pt x="2035" y="2300"/>
                  </a:cubicBezTo>
                  <a:cubicBezTo>
                    <a:pt x="2004" y="2309"/>
                    <a:pt x="1969" y="2312"/>
                    <a:pt x="1938" y="2332"/>
                  </a:cubicBezTo>
                  <a:cubicBezTo>
                    <a:pt x="1923" y="2340"/>
                    <a:pt x="1910" y="2350"/>
                    <a:pt x="1898" y="2367"/>
                  </a:cubicBezTo>
                  <a:cubicBezTo>
                    <a:pt x="1882" y="2389"/>
                    <a:pt x="1871" y="2402"/>
                    <a:pt x="1862" y="2408"/>
                  </a:cubicBezTo>
                  <a:cubicBezTo>
                    <a:pt x="1861" y="2408"/>
                    <a:pt x="1861" y="2408"/>
                    <a:pt x="1861" y="2408"/>
                  </a:cubicBezTo>
                  <a:cubicBezTo>
                    <a:pt x="1859" y="2409"/>
                    <a:pt x="1857" y="2409"/>
                    <a:pt x="1855" y="2408"/>
                  </a:cubicBezTo>
                  <a:cubicBezTo>
                    <a:pt x="1844" y="2408"/>
                    <a:pt x="1844" y="2408"/>
                    <a:pt x="1844" y="2408"/>
                  </a:cubicBezTo>
                  <a:cubicBezTo>
                    <a:pt x="1843" y="2407"/>
                    <a:pt x="1842" y="2406"/>
                    <a:pt x="1841" y="2405"/>
                  </a:cubicBezTo>
                  <a:cubicBezTo>
                    <a:pt x="1838" y="2396"/>
                    <a:pt x="1862" y="2375"/>
                    <a:pt x="1887" y="2353"/>
                  </a:cubicBezTo>
                  <a:cubicBezTo>
                    <a:pt x="1889" y="2353"/>
                    <a:pt x="1889" y="2353"/>
                    <a:pt x="1889" y="2353"/>
                  </a:cubicBezTo>
                  <a:cubicBezTo>
                    <a:pt x="1915" y="2329"/>
                    <a:pt x="1944" y="2303"/>
                    <a:pt x="1936" y="2292"/>
                  </a:cubicBezTo>
                  <a:cubicBezTo>
                    <a:pt x="1922" y="2271"/>
                    <a:pt x="1837" y="2280"/>
                    <a:pt x="1792" y="2280"/>
                  </a:cubicBezTo>
                  <a:cubicBezTo>
                    <a:pt x="1777" y="2280"/>
                    <a:pt x="1763" y="2276"/>
                    <a:pt x="1750" y="2271"/>
                  </a:cubicBezTo>
                  <a:cubicBezTo>
                    <a:pt x="1732" y="2271"/>
                    <a:pt x="1732" y="2271"/>
                    <a:pt x="1732" y="2271"/>
                  </a:cubicBezTo>
                  <a:cubicBezTo>
                    <a:pt x="1708" y="2261"/>
                    <a:pt x="1686" y="2247"/>
                    <a:pt x="1666" y="2242"/>
                  </a:cubicBezTo>
                  <a:cubicBezTo>
                    <a:pt x="1630" y="2234"/>
                    <a:pt x="1613" y="2319"/>
                    <a:pt x="1578" y="2361"/>
                  </a:cubicBezTo>
                  <a:cubicBezTo>
                    <a:pt x="1555" y="2389"/>
                    <a:pt x="1523" y="2369"/>
                    <a:pt x="1496" y="2353"/>
                  </a:cubicBezTo>
                  <a:cubicBezTo>
                    <a:pt x="1510" y="2353"/>
                    <a:pt x="1510" y="2353"/>
                    <a:pt x="1510" y="2353"/>
                  </a:cubicBezTo>
                  <a:cubicBezTo>
                    <a:pt x="1493" y="2344"/>
                    <a:pt x="1477" y="2334"/>
                    <a:pt x="1464" y="2334"/>
                  </a:cubicBezTo>
                  <a:cubicBezTo>
                    <a:pt x="1433" y="2334"/>
                    <a:pt x="1373" y="2280"/>
                    <a:pt x="1373" y="2280"/>
                  </a:cubicBezTo>
                  <a:cubicBezTo>
                    <a:pt x="1373" y="2280"/>
                    <a:pt x="1365" y="2276"/>
                    <a:pt x="1354" y="2271"/>
                  </a:cubicBezTo>
                  <a:cubicBezTo>
                    <a:pt x="1337" y="2271"/>
                    <a:pt x="1337" y="2271"/>
                    <a:pt x="1337" y="2271"/>
                  </a:cubicBezTo>
                  <a:cubicBezTo>
                    <a:pt x="1318" y="2263"/>
                    <a:pt x="1295" y="2255"/>
                    <a:pt x="1282" y="2255"/>
                  </a:cubicBezTo>
                  <a:cubicBezTo>
                    <a:pt x="1266" y="2255"/>
                    <a:pt x="1239" y="2232"/>
                    <a:pt x="1219" y="2216"/>
                  </a:cubicBezTo>
                  <a:cubicBezTo>
                    <a:pt x="1231" y="2216"/>
                    <a:pt x="1231" y="2216"/>
                    <a:pt x="1231" y="2216"/>
                  </a:cubicBezTo>
                  <a:cubicBezTo>
                    <a:pt x="1218" y="2206"/>
                    <a:pt x="1206" y="2196"/>
                    <a:pt x="1200" y="2196"/>
                  </a:cubicBezTo>
                  <a:cubicBezTo>
                    <a:pt x="1187" y="2196"/>
                    <a:pt x="1152" y="2162"/>
                    <a:pt x="1173" y="2145"/>
                  </a:cubicBezTo>
                  <a:cubicBezTo>
                    <a:pt x="1202" y="2133"/>
                    <a:pt x="1254" y="2161"/>
                    <a:pt x="1230" y="2079"/>
                  </a:cubicBezTo>
                  <a:cubicBezTo>
                    <a:pt x="1238" y="2079"/>
                    <a:pt x="1238" y="2079"/>
                    <a:pt x="1238" y="2079"/>
                  </a:cubicBezTo>
                  <a:cubicBezTo>
                    <a:pt x="1237" y="2076"/>
                    <a:pt x="1237" y="2074"/>
                    <a:pt x="1236" y="2071"/>
                  </a:cubicBezTo>
                  <a:cubicBezTo>
                    <a:pt x="1208" y="1979"/>
                    <a:pt x="1112" y="1997"/>
                    <a:pt x="1088" y="2009"/>
                  </a:cubicBezTo>
                  <a:cubicBezTo>
                    <a:pt x="1063" y="2022"/>
                    <a:pt x="887" y="2018"/>
                    <a:pt x="873" y="2018"/>
                  </a:cubicBezTo>
                  <a:cubicBezTo>
                    <a:pt x="859" y="2018"/>
                    <a:pt x="757" y="2059"/>
                    <a:pt x="725" y="2076"/>
                  </a:cubicBezTo>
                  <a:cubicBezTo>
                    <a:pt x="723" y="2077"/>
                    <a:pt x="721" y="2078"/>
                    <a:pt x="719" y="2079"/>
                  </a:cubicBezTo>
                  <a:cubicBezTo>
                    <a:pt x="721" y="2079"/>
                    <a:pt x="721" y="2079"/>
                    <a:pt x="721" y="2079"/>
                  </a:cubicBezTo>
                  <a:cubicBezTo>
                    <a:pt x="720" y="2079"/>
                    <a:pt x="719" y="2080"/>
                    <a:pt x="718" y="2080"/>
                  </a:cubicBezTo>
                  <a:cubicBezTo>
                    <a:pt x="687" y="2097"/>
                    <a:pt x="630" y="2118"/>
                    <a:pt x="616" y="2126"/>
                  </a:cubicBezTo>
                  <a:cubicBezTo>
                    <a:pt x="602" y="2134"/>
                    <a:pt x="528" y="2109"/>
                    <a:pt x="497" y="2130"/>
                  </a:cubicBezTo>
                  <a:cubicBezTo>
                    <a:pt x="464" y="2152"/>
                    <a:pt x="433" y="2183"/>
                    <a:pt x="416" y="2195"/>
                  </a:cubicBezTo>
                  <a:cubicBezTo>
                    <a:pt x="414" y="2196"/>
                    <a:pt x="413" y="2196"/>
                    <a:pt x="412" y="2196"/>
                  </a:cubicBezTo>
                  <a:cubicBezTo>
                    <a:pt x="409" y="2196"/>
                    <a:pt x="405" y="2198"/>
                    <a:pt x="401" y="2202"/>
                  </a:cubicBezTo>
                  <a:cubicBezTo>
                    <a:pt x="387" y="2208"/>
                    <a:pt x="360" y="2237"/>
                    <a:pt x="342" y="2292"/>
                  </a:cubicBezTo>
                  <a:cubicBezTo>
                    <a:pt x="321" y="2353"/>
                    <a:pt x="343" y="2405"/>
                    <a:pt x="310" y="2427"/>
                  </a:cubicBezTo>
                  <a:cubicBezTo>
                    <a:pt x="280" y="2442"/>
                    <a:pt x="230" y="2464"/>
                    <a:pt x="195" y="2487"/>
                  </a:cubicBezTo>
                  <a:cubicBezTo>
                    <a:pt x="179" y="2497"/>
                    <a:pt x="165" y="2507"/>
                    <a:pt x="156" y="2517"/>
                  </a:cubicBezTo>
                  <a:cubicBezTo>
                    <a:pt x="128" y="2550"/>
                    <a:pt x="106" y="2679"/>
                    <a:pt x="71" y="2733"/>
                  </a:cubicBezTo>
                  <a:cubicBezTo>
                    <a:pt x="35" y="2787"/>
                    <a:pt x="71" y="2837"/>
                    <a:pt x="78" y="2870"/>
                  </a:cubicBezTo>
                  <a:cubicBezTo>
                    <a:pt x="85" y="2904"/>
                    <a:pt x="109" y="2966"/>
                    <a:pt x="71" y="3024"/>
                  </a:cubicBezTo>
                  <a:cubicBezTo>
                    <a:pt x="39" y="3072"/>
                    <a:pt x="35" y="3100"/>
                    <a:pt x="26" y="3111"/>
                  </a:cubicBezTo>
                  <a:cubicBezTo>
                    <a:pt x="25" y="3111"/>
                    <a:pt x="25" y="3111"/>
                    <a:pt x="24" y="3112"/>
                  </a:cubicBezTo>
                  <a:cubicBezTo>
                    <a:pt x="22" y="3112"/>
                    <a:pt x="20" y="3113"/>
                    <a:pt x="20" y="3115"/>
                  </a:cubicBezTo>
                  <a:cubicBezTo>
                    <a:pt x="19" y="3115"/>
                    <a:pt x="19" y="3116"/>
                    <a:pt x="18" y="3116"/>
                  </a:cubicBezTo>
                  <a:cubicBezTo>
                    <a:pt x="0" y="3120"/>
                    <a:pt x="35" y="3137"/>
                    <a:pt x="42" y="3178"/>
                  </a:cubicBezTo>
                  <a:cubicBezTo>
                    <a:pt x="49" y="3220"/>
                    <a:pt x="11" y="3261"/>
                    <a:pt x="78" y="3299"/>
                  </a:cubicBezTo>
                  <a:cubicBezTo>
                    <a:pt x="145" y="3336"/>
                    <a:pt x="206" y="3338"/>
                    <a:pt x="223" y="3388"/>
                  </a:cubicBezTo>
                  <a:cubicBezTo>
                    <a:pt x="241" y="3438"/>
                    <a:pt x="299" y="3553"/>
                    <a:pt x="299" y="3553"/>
                  </a:cubicBezTo>
                  <a:cubicBezTo>
                    <a:pt x="299" y="3553"/>
                    <a:pt x="363" y="3619"/>
                    <a:pt x="395" y="3648"/>
                  </a:cubicBezTo>
                  <a:cubicBezTo>
                    <a:pt x="414" y="3666"/>
                    <a:pt x="425" y="3667"/>
                    <a:pt x="433" y="3658"/>
                  </a:cubicBezTo>
                  <a:cubicBezTo>
                    <a:pt x="438" y="3656"/>
                    <a:pt x="442" y="3651"/>
                    <a:pt x="445" y="3643"/>
                  </a:cubicBezTo>
                  <a:cubicBezTo>
                    <a:pt x="440" y="3643"/>
                    <a:pt x="440" y="3643"/>
                    <a:pt x="440" y="3643"/>
                  </a:cubicBezTo>
                  <a:cubicBezTo>
                    <a:pt x="442" y="3640"/>
                    <a:pt x="443" y="3636"/>
                    <a:pt x="444" y="3632"/>
                  </a:cubicBezTo>
                  <a:cubicBezTo>
                    <a:pt x="451" y="3603"/>
                    <a:pt x="493" y="3598"/>
                    <a:pt x="542" y="3598"/>
                  </a:cubicBezTo>
                  <a:cubicBezTo>
                    <a:pt x="592" y="3598"/>
                    <a:pt x="627" y="3611"/>
                    <a:pt x="676" y="3603"/>
                  </a:cubicBezTo>
                  <a:cubicBezTo>
                    <a:pt x="689" y="3600"/>
                    <a:pt x="702" y="3593"/>
                    <a:pt x="713" y="3584"/>
                  </a:cubicBezTo>
                  <a:cubicBezTo>
                    <a:pt x="743" y="3563"/>
                    <a:pt x="766" y="3526"/>
                    <a:pt x="780" y="3514"/>
                  </a:cubicBezTo>
                  <a:cubicBezTo>
                    <a:pt x="800" y="3505"/>
                    <a:pt x="871" y="3495"/>
                    <a:pt x="916" y="3528"/>
                  </a:cubicBezTo>
                  <a:cubicBezTo>
                    <a:pt x="961" y="3561"/>
                    <a:pt x="954" y="3607"/>
                    <a:pt x="979" y="3636"/>
                  </a:cubicBezTo>
                  <a:cubicBezTo>
                    <a:pt x="1004" y="3665"/>
                    <a:pt x="1046" y="3648"/>
                    <a:pt x="1078" y="3619"/>
                  </a:cubicBezTo>
                  <a:cubicBezTo>
                    <a:pt x="1109" y="3590"/>
                    <a:pt x="1095" y="3603"/>
                    <a:pt x="1134" y="3627"/>
                  </a:cubicBezTo>
                  <a:cubicBezTo>
                    <a:pt x="1173" y="3653"/>
                    <a:pt x="1190" y="3677"/>
                    <a:pt x="1155" y="3715"/>
                  </a:cubicBezTo>
                  <a:cubicBezTo>
                    <a:pt x="1120" y="3752"/>
                    <a:pt x="1141" y="3810"/>
                    <a:pt x="1120" y="3869"/>
                  </a:cubicBezTo>
                  <a:cubicBezTo>
                    <a:pt x="1099" y="3927"/>
                    <a:pt x="1140" y="3927"/>
                    <a:pt x="1179" y="3952"/>
                  </a:cubicBezTo>
                  <a:cubicBezTo>
                    <a:pt x="1217" y="3977"/>
                    <a:pt x="1250" y="4139"/>
                    <a:pt x="1271" y="4168"/>
                  </a:cubicBezTo>
                  <a:cubicBezTo>
                    <a:pt x="1292" y="4197"/>
                    <a:pt x="1264" y="4281"/>
                    <a:pt x="1289" y="4331"/>
                  </a:cubicBezTo>
                  <a:cubicBezTo>
                    <a:pt x="1314" y="4380"/>
                    <a:pt x="1325" y="4411"/>
                    <a:pt x="1296" y="4436"/>
                  </a:cubicBezTo>
                  <a:cubicBezTo>
                    <a:pt x="1268" y="4461"/>
                    <a:pt x="1232" y="4509"/>
                    <a:pt x="1229" y="4593"/>
                  </a:cubicBezTo>
                  <a:cubicBezTo>
                    <a:pt x="1225" y="4676"/>
                    <a:pt x="1243" y="4734"/>
                    <a:pt x="1257" y="4763"/>
                  </a:cubicBezTo>
                  <a:cubicBezTo>
                    <a:pt x="1271" y="4792"/>
                    <a:pt x="1306" y="4871"/>
                    <a:pt x="1324" y="4900"/>
                  </a:cubicBezTo>
                  <a:cubicBezTo>
                    <a:pt x="1342" y="4929"/>
                    <a:pt x="1402" y="4983"/>
                    <a:pt x="1406" y="5029"/>
                  </a:cubicBezTo>
                  <a:cubicBezTo>
                    <a:pt x="1409" y="5075"/>
                    <a:pt x="1359" y="5146"/>
                    <a:pt x="1377" y="5171"/>
                  </a:cubicBezTo>
                  <a:cubicBezTo>
                    <a:pt x="1394" y="5196"/>
                    <a:pt x="1405" y="5233"/>
                    <a:pt x="1437" y="5266"/>
                  </a:cubicBezTo>
                  <a:cubicBezTo>
                    <a:pt x="1468" y="5300"/>
                    <a:pt x="1479" y="5370"/>
                    <a:pt x="1479" y="5370"/>
                  </a:cubicBezTo>
                  <a:cubicBezTo>
                    <a:pt x="1479" y="5370"/>
                    <a:pt x="1489" y="5399"/>
                    <a:pt x="1493" y="5445"/>
                  </a:cubicBezTo>
                  <a:cubicBezTo>
                    <a:pt x="1496" y="5491"/>
                    <a:pt x="1500" y="5520"/>
                    <a:pt x="1535" y="5541"/>
                  </a:cubicBezTo>
                  <a:cubicBezTo>
                    <a:pt x="1570" y="5562"/>
                    <a:pt x="1595" y="5566"/>
                    <a:pt x="1613" y="5545"/>
                  </a:cubicBezTo>
                  <a:cubicBezTo>
                    <a:pt x="1630" y="5524"/>
                    <a:pt x="1705" y="5483"/>
                    <a:pt x="1751" y="5488"/>
                  </a:cubicBezTo>
                  <a:cubicBezTo>
                    <a:pt x="1793" y="5491"/>
                    <a:pt x="1852" y="5498"/>
                    <a:pt x="1896" y="5470"/>
                  </a:cubicBezTo>
                  <a:cubicBezTo>
                    <a:pt x="1903" y="5466"/>
                    <a:pt x="1909" y="5462"/>
                    <a:pt x="1915" y="5458"/>
                  </a:cubicBezTo>
                  <a:cubicBezTo>
                    <a:pt x="1924" y="5450"/>
                    <a:pt x="1935" y="5439"/>
                    <a:pt x="1945" y="5427"/>
                  </a:cubicBezTo>
                  <a:cubicBezTo>
                    <a:pt x="1943" y="5427"/>
                    <a:pt x="1943" y="5427"/>
                    <a:pt x="1943" y="5427"/>
                  </a:cubicBezTo>
                  <a:cubicBezTo>
                    <a:pt x="1958" y="5411"/>
                    <a:pt x="1973" y="5391"/>
                    <a:pt x="1987" y="5373"/>
                  </a:cubicBezTo>
                  <a:cubicBezTo>
                    <a:pt x="1991" y="5373"/>
                    <a:pt x="1991" y="5373"/>
                    <a:pt x="1991" y="5373"/>
                  </a:cubicBezTo>
                  <a:cubicBezTo>
                    <a:pt x="2016" y="5339"/>
                    <a:pt x="2040" y="5306"/>
                    <a:pt x="2052" y="5291"/>
                  </a:cubicBezTo>
                  <a:cubicBezTo>
                    <a:pt x="2053" y="5291"/>
                    <a:pt x="2053" y="5290"/>
                    <a:pt x="2053" y="5290"/>
                  </a:cubicBezTo>
                  <a:cubicBezTo>
                    <a:pt x="2050" y="5290"/>
                    <a:pt x="2050" y="5290"/>
                    <a:pt x="2050" y="5290"/>
                  </a:cubicBezTo>
                  <a:cubicBezTo>
                    <a:pt x="2064" y="5275"/>
                    <a:pt x="2082" y="5255"/>
                    <a:pt x="2097" y="5235"/>
                  </a:cubicBezTo>
                  <a:cubicBezTo>
                    <a:pt x="2101" y="5235"/>
                    <a:pt x="2101" y="5235"/>
                    <a:pt x="2101" y="5235"/>
                  </a:cubicBezTo>
                  <a:cubicBezTo>
                    <a:pt x="2117" y="5214"/>
                    <a:pt x="2130" y="5192"/>
                    <a:pt x="2126" y="5175"/>
                  </a:cubicBezTo>
                  <a:cubicBezTo>
                    <a:pt x="2125" y="5168"/>
                    <a:pt x="2122" y="5161"/>
                    <a:pt x="2119" y="5153"/>
                  </a:cubicBezTo>
                  <a:cubicBezTo>
                    <a:pt x="2110" y="5153"/>
                    <a:pt x="2110" y="5153"/>
                    <a:pt x="2110" y="5153"/>
                  </a:cubicBezTo>
                  <a:cubicBezTo>
                    <a:pt x="2102" y="5134"/>
                    <a:pt x="2092" y="5114"/>
                    <a:pt x="2091" y="5098"/>
                  </a:cubicBezTo>
                  <a:cubicBezTo>
                    <a:pt x="2098" y="5098"/>
                    <a:pt x="2098" y="5098"/>
                    <a:pt x="2098" y="5098"/>
                  </a:cubicBezTo>
                  <a:cubicBezTo>
                    <a:pt x="2096" y="5088"/>
                    <a:pt x="2097" y="5079"/>
                    <a:pt x="2104" y="5074"/>
                  </a:cubicBezTo>
                  <a:cubicBezTo>
                    <a:pt x="2129" y="5061"/>
                    <a:pt x="2190" y="5050"/>
                    <a:pt x="2214" y="5034"/>
                  </a:cubicBezTo>
                  <a:cubicBezTo>
                    <a:pt x="2224" y="5029"/>
                    <a:pt x="2231" y="5023"/>
                    <a:pt x="2232" y="5017"/>
                  </a:cubicBezTo>
                  <a:cubicBezTo>
                    <a:pt x="2232" y="5016"/>
                    <a:pt x="2232" y="5016"/>
                    <a:pt x="2232" y="5016"/>
                  </a:cubicBezTo>
                  <a:cubicBezTo>
                    <a:pt x="2225" y="5016"/>
                    <a:pt x="2225" y="5016"/>
                    <a:pt x="2225" y="5016"/>
                  </a:cubicBezTo>
                  <a:cubicBezTo>
                    <a:pt x="2225" y="5004"/>
                    <a:pt x="2222" y="4983"/>
                    <a:pt x="2217" y="4961"/>
                  </a:cubicBezTo>
                  <a:cubicBezTo>
                    <a:pt x="2225" y="4961"/>
                    <a:pt x="2225" y="4961"/>
                    <a:pt x="2225" y="4961"/>
                  </a:cubicBezTo>
                  <a:cubicBezTo>
                    <a:pt x="2218" y="4931"/>
                    <a:pt x="2209" y="4897"/>
                    <a:pt x="2204" y="4879"/>
                  </a:cubicBezTo>
                  <a:cubicBezTo>
                    <a:pt x="2196" y="4879"/>
                    <a:pt x="2196" y="4879"/>
                    <a:pt x="2196" y="4879"/>
                  </a:cubicBezTo>
                  <a:cubicBezTo>
                    <a:pt x="2195" y="4876"/>
                    <a:pt x="2194" y="4873"/>
                    <a:pt x="2194" y="4871"/>
                  </a:cubicBezTo>
                  <a:cubicBezTo>
                    <a:pt x="2190" y="4860"/>
                    <a:pt x="2196" y="4843"/>
                    <a:pt x="2206" y="4824"/>
                  </a:cubicBezTo>
                  <a:cubicBezTo>
                    <a:pt x="2211" y="4824"/>
                    <a:pt x="2211" y="4824"/>
                    <a:pt x="2211" y="4824"/>
                  </a:cubicBezTo>
                  <a:cubicBezTo>
                    <a:pt x="2219" y="4807"/>
                    <a:pt x="2232" y="4787"/>
                    <a:pt x="2246" y="4767"/>
                  </a:cubicBezTo>
                  <a:cubicBezTo>
                    <a:pt x="2252" y="4759"/>
                    <a:pt x="2259" y="4750"/>
                    <a:pt x="2268" y="4741"/>
                  </a:cubicBezTo>
                  <a:cubicBezTo>
                    <a:pt x="2265" y="4741"/>
                    <a:pt x="2265" y="4741"/>
                    <a:pt x="2265" y="4741"/>
                  </a:cubicBezTo>
                  <a:cubicBezTo>
                    <a:pt x="2285" y="4721"/>
                    <a:pt x="2310" y="4701"/>
                    <a:pt x="2327" y="4686"/>
                  </a:cubicBezTo>
                  <a:cubicBezTo>
                    <a:pt x="2329" y="4686"/>
                    <a:pt x="2329" y="4686"/>
                    <a:pt x="2329" y="4686"/>
                  </a:cubicBezTo>
                  <a:cubicBezTo>
                    <a:pt x="2341" y="4676"/>
                    <a:pt x="2351" y="4668"/>
                    <a:pt x="2355" y="4663"/>
                  </a:cubicBezTo>
                  <a:cubicBezTo>
                    <a:pt x="2363" y="4653"/>
                    <a:pt x="2386" y="4631"/>
                    <a:pt x="2406" y="4604"/>
                  </a:cubicBezTo>
                  <a:cubicBezTo>
                    <a:pt x="2402" y="4604"/>
                    <a:pt x="2402" y="4604"/>
                    <a:pt x="2402" y="4604"/>
                  </a:cubicBezTo>
                  <a:cubicBezTo>
                    <a:pt x="2414" y="4587"/>
                    <a:pt x="2424" y="4568"/>
                    <a:pt x="2428" y="4549"/>
                  </a:cubicBezTo>
                  <a:cubicBezTo>
                    <a:pt x="2433" y="4549"/>
                    <a:pt x="2433" y="4549"/>
                    <a:pt x="2433" y="4549"/>
                  </a:cubicBezTo>
                  <a:cubicBezTo>
                    <a:pt x="2434" y="4546"/>
                    <a:pt x="2436" y="4542"/>
                    <a:pt x="2436" y="4538"/>
                  </a:cubicBezTo>
                  <a:cubicBezTo>
                    <a:pt x="2439" y="4515"/>
                    <a:pt x="2437" y="4490"/>
                    <a:pt x="2435" y="4467"/>
                  </a:cubicBezTo>
                  <a:cubicBezTo>
                    <a:pt x="2428" y="4467"/>
                    <a:pt x="2428" y="4467"/>
                    <a:pt x="2428" y="4467"/>
                  </a:cubicBezTo>
                  <a:cubicBezTo>
                    <a:pt x="2426" y="4446"/>
                    <a:pt x="2424" y="4427"/>
                    <a:pt x="2425" y="4412"/>
                  </a:cubicBezTo>
                  <a:cubicBezTo>
                    <a:pt x="2431" y="4412"/>
                    <a:pt x="2431" y="4412"/>
                    <a:pt x="2431" y="4412"/>
                  </a:cubicBezTo>
                  <a:cubicBezTo>
                    <a:pt x="2432" y="4403"/>
                    <a:pt x="2433" y="4395"/>
                    <a:pt x="2436" y="4389"/>
                  </a:cubicBezTo>
                  <a:cubicBezTo>
                    <a:pt x="2446" y="4368"/>
                    <a:pt x="2443" y="4350"/>
                    <a:pt x="2430" y="4330"/>
                  </a:cubicBezTo>
                  <a:cubicBezTo>
                    <a:pt x="2421" y="4330"/>
                    <a:pt x="2421" y="4330"/>
                    <a:pt x="2421" y="4330"/>
                  </a:cubicBezTo>
                  <a:cubicBezTo>
                    <a:pt x="2416" y="4322"/>
                    <a:pt x="2409" y="4314"/>
                    <a:pt x="2401" y="4306"/>
                  </a:cubicBezTo>
                  <a:cubicBezTo>
                    <a:pt x="2394" y="4297"/>
                    <a:pt x="2388" y="4287"/>
                    <a:pt x="2383" y="4275"/>
                  </a:cubicBezTo>
                  <a:cubicBezTo>
                    <a:pt x="2391" y="4275"/>
                    <a:pt x="2391" y="4275"/>
                    <a:pt x="2391" y="4275"/>
                  </a:cubicBezTo>
                  <a:cubicBezTo>
                    <a:pt x="2379" y="4247"/>
                    <a:pt x="2374" y="4214"/>
                    <a:pt x="2369" y="4192"/>
                  </a:cubicBezTo>
                  <a:cubicBezTo>
                    <a:pt x="2362" y="4192"/>
                    <a:pt x="2362" y="4192"/>
                    <a:pt x="2362" y="4192"/>
                  </a:cubicBezTo>
                  <a:cubicBezTo>
                    <a:pt x="2360" y="4187"/>
                    <a:pt x="2359" y="4182"/>
                    <a:pt x="2357" y="4179"/>
                  </a:cubicBezTo>
                  <a:cubicBezTo>
                    <a:pt x="2353" y="4173"/>
                    <a:pt x="2353" y="4157"/>
                    <a:pt x="2355" y="4137"/>
                  </a:cubicBezTo>
                  <a:cubicBezTo>
                    <a:pt x="2361" y="4137"/>
                    <a:pt x="2361" y="4137"/>
                    <a:pt x="2361" y="4137"/>
                  </a:cubicBezTo>
                  <a:cubicBezTo>
                    <a:pt x="2363" y="4110"/>
                    <a:pt x="2369" y="4075"/>
                    <a:pt x="2378" y="4055"/>
                  </a:cubicBezTo>
                  <a:cubicBezTo>
                    <a:pt x="2374" y="4055"/>
                    <a:pt x="2374" y="4055"/>
                    <a:pt x="2374" y="4055"/>
                  </a:cubicBezTo>
                  <a:cubicBezTo>
                    <a:pt x="2377" y="4049"/>
                    <a:pt x="2380" y="4045"/>
                    <a:pt x="2384" y="4043"/>
                  </a:cubicBezTo>
                  <a:cubicBezTo>
                    <a:pt x="2393" y="4040"/>
                    <a:pt x="2407" y="4022"/>
                    <a:pt x="2422" y="4000"/>
                  </a:cubicBezTo>
                  <a:cubicBezTo>
                    <a:pt x="2425" y="4000"/>
                    <a:pt x="2425" y="4000"/>
                    <a:pt x="2425" y="4000"/>
                  </a:cubicBezTo>
                  <a:cubicBezTo>
                    <a:pt x="2444" y="3974"/>
                    <a:pt x="2464" y="3941"/>
                    <a:pt x="2480" y="3918"/>
                  </a:cubicBezTo>
                  <a:cubicBezTo>
                    <a:pt x="2476" y="3918"/>
                    <a:pt x="2476" y="3918"/>
                    <a:pt x="2476" y="3918"/>
                  </a:cubicBezTo>
                  <a:cubicBezTo>
                    <a:pt x="2477" y="3917"/>
                    <a:pt x="2478" y="3916"/>
                    <a:pt x="2479" y="3915"/>
                  </a:cubicBezTo>
                  <a:cubicBezTo>
                    <a:pt x="2487" y="3903"/>
                    <a:pt x="2501" y="3884"/>
                    <a:pt x="2517" y="3863"/>
                  </a:cubicBezTo>
                  <a:cubicBezTo>
                    <a:pt x="2520" y="3863"/>
                    <a:pt x="2520" y="3863"/>
                    <a:pt x="2520" y="3863"/>
                  </a:cubicBezTo>
                  <a:cubicBezTo>
                    <a:pt x="2541" y="3835"/>
                    <a:pt x="2566" y="3804"/>
                    <a:pt x="2589" y="3781"/>
                  </a:cubicBezTo>
                  <a:cubicBezTo>
                    <a:pt x="2586" y="3781"/>
                    <a:pt x="2586" y="3781"/>
                    <a:pt x="2586" y="3781"/>
                  </a:cubicBezTo>
                  <a:cubicBezTo>
                    <a:pt x="2602" y="3766"/>
                    <a:pt x="2616" y="3755"/>
                    <a:pt x="2627" y="3752"/>
                  </a:cubicBezTo>
                  <a:cubicBezTo>
                    <a:pt x="2640" y="3749"/>
                    <a:pt x="2656" y="3739"/>
                    <a:pt x="2672" y="3726"/>
                  </a:cubicBezTo>
                  <a:cubicBezTo>
                    <a:pt x="2673" y="3726"/>
                    <a:pt x="2673" y="3726"/>
                    <a:pt x="2673" y="3726"/>
                  </a:cubicBezTo>
                  <a:cubicBezTo>
                    <a:pt x="2701" y="3703"/>
                    <a:pt x="2727" y="3669"/>
                    <a:pt x="2733" y="3643"/>
                  </a:cubicBezTo>
                  <a:cubicBezTo>
                    <a:pt x="2728" y="3643"/>
                    <a:pt x="2728" y="3643"/>
                    <a:pt x="2728" y="3643"/>
                  </a:cubicBezTo>
                  <a:cubicBezTo>
                    <a:pt x="2728" y="3642"/>
                    <a:pt x="2729" y="3641"/>
                    <a:pt x="2729" y="3640"/>
                  </a:cubicBezTo>
                  <a:cubicBezTo>
                    <a:pt x="2730" y="3629"/>
                    <a:pt x="2739" y="3611"/>
                    <a:pt x="2751" y="3588"/>
                  </a:cubicBezTo>
                  <a:cubicBezTo>
                    <a:pt x="2755" y="3588"/>
                    <a:pt x="2755" y="3588"/>
                    <a:pt x="2755" y="3588"/>
                  </a:cubicBezTo>
                  <a:cubicBezTo>
                    <a:pt x="2768" y="3563"/>
                    <a:pt x="2787" y="3534"/>
                    <a:pt x="2803" y="3506"/>
                  </a:cubicBezTo>
                  <a:cubicBezTo>
                    <a:pt x="2799" y="3506"/>
                    <a:pt x="2799" y="3506"/>
                    <a:pt x="2799" y="3506"/>
                  </a:cubicBezTo>
                  <a:cubicBezTo>
                    <a:pt x="2812" y="3485"/>
                    <a:pt x="2824" y="3466"/>
                    <a:pt x="2831" y="3451"/>
                  </a:cubicBezTo>
                  <a:cubicBezTo>
                    <a:pt x="2835" y="3451"/>
                    <a:pt x="2835" y="3451"/>
                    <a:pt x="2835" y="3451"/>
                  </a:cubicBezTo>
                  <a:cubicBezTo>
                    <a:pt x="2840" y="3441"/>
                    <a:pt x="2844" y="3433"/>
                    <a:pt x="2844" y="3428"/>
                  </a:cubicBezTo>
                  <a:cubicBezTo>
                    <a:pt x="2846" y="3417"/>
                    <a:pt x="2853" y="3394"/>
                    <a:pt x="2860" y="3369"/>
                  </a:cubicBezTo>
                  <a:cubicBezTo>
                    <a:pt x="2855" y="3369"/>
                    <a:pt x="2855" y="3369"/>
                    <a:pt x="2855" y="3369"/>
                  </a:cubicBezTo>
                  <a:cubicBezTo>
                    <a:pt x="2860" y="3350"/>
                    <a:pt x="2865" y="3331"/>
                    <a:pt x="2867" y="3314"/>
                  </a:cubicBezTo>
                  <a:cubicBezTo>
                    <a:pt x="2873" y="3314"/>
                    <a:pt x="2873" y="3314"/>
                    <a:pt x="2873" y="3314"/>
                  </a:cubicBezTo>
                  <a:cubicBezTo>
                    <a:pt x="2877" y="3292"/>
                    <a:pt x="2879" y="3274"/>
                    <a:pt x="2873" y="3265"/>
                  </a:cubicBezTo>
                  <a:cubicBezTo>
                    <a:pt x="2855" y="3240"/>
                    <a:pt x="2718" y="3303"/>
                    <a:pt x="2700" y="3311"/>
                  </a:cubicBezTo>
                  <a:cubicBezTo>
                    <a:pt x="2699" y="3312"/>
                    <a:pt x="2697" y="3313"/>
                    <a:pt x="2695" y="3314"/>
                  </a:cubicBezTo>
                  <a:cubicBezTo>
                    <a:pt x="2697" y="3314"/>
                    <a:pt x="2697" y="3314"/>
                    <a:pt x="2697" y="3314"/>
                  </a:cubicBezTo>
                  <a:cubicBezTo>
                    <a:pt x="2696" y="3315"/>
                    <a:pt x="2694" y="3315"/>
                    <a:pt x="2694" y="3315"/>
                  </a:cubicBezTo>
                  <a:cubicBezTo>
                    <a:pt x="2676" y="3324"/>
                    <a:pt x="2627" y="3357"/>
                    <a:pt x="2570" y="3353"/>
                  </a:cubicBezTo>
                  <a:cubicBezTo>
                    <a:pt x="2539" y="3351"/>
                    <a:pt x="2533" y="3333"/>
                    <a:pt x="2533" y="3314"/>
                  </a:cubicBezTo>
                  <a:cubicBezTo>
                    <a:pt x="2539" y="3314"/>
                    <a:pt x="2539" y="3314"/>
                    <a:pt x="2539" y="3314"/>
                  </a:cubicBezTo>
                  <a:cubicBezTo>
                    <a:pt x="2538" y="3297"/>
                    <a:pt x="2543" y="3278"/>
                    <a:pt x="2542" y="3265"/>
                  </a:cubicBezTo>
                  <a:cubicBezTo>
                    <a:pt x="2541" y="3258"/>
                    <a:pt x="2535" y="3246"/>
                    <a:pt x="2528" y="3232"/>
                  </a:cubicBezTo>
                  <a:cubicBezTo>
                    <a:pt x="2519" y="3232"/>
                    <a:pt x="2519" y="3232"/>
                    <a:pt x="2519" y="3232"/>
                  </a:cubicBezTo>
                  <a:cubicBezTo>
                    <a:pt x="2509" y="3214"/>
                    <a:pt x="2497" y="3193"/>
                    <a:pt x="2485" y="3177"/>
                  </a:cubicBezTo>
                  <a:cubicBezTo>
                    <a:pt x="2495" y="3177"/>
                    <a:pt x="2495" y="3177"/>
                    <a:pt x="2495" y="3177"/>
                  </a:cubicBezTo>
                  <a:cubicBezTo>
                    <a:pt x="2482" y="3157"/>
                    <a:pt x="2470" y="3142"/>
                    <a:pt x="2464" y="3141"/>
                  </a:cubicBezTo>
                  <a:cubicBezTo>
                    <a:pt x="2456" y="3138"/>
                    <a:pt x="2438" y="3120"/>
                    <a:pt x="2421" y="3094"/>
                  </a:cubicBezTo>
                  <a:cubicBezTo>
                    <a:pt x="2411" y="3094"/>
                    <a:pt x="2411" y="3094"/>
                    <a:pt x="2411" y="3094"/>
                  </a:cubicBezTo>
                  <a:cubicBezTo>
                    <a:pt x="2400" y="3078"/>
                    <a:pt x="2390" y="3060"/>
                    <a:pt x="2384" y="3041"/>
                  </a:cubicBezTo>
                  <a:cubicBezTo>
                    <a:pt x="2383" y="3040"/>
                    <a:pt x="2383" y="3040"/>
                    <a:pt x="2383" y="3040"/>
                  </a:cubicBezTo>
                  <a:cubicBezTo>
                    <a:pt x="2391" y="3040"/>
                    <a:pt x="2391" y="3040"/>
                    <a:pt x="2391" y="3040"/>
                  </a:cubicBezTo>
                  <a:cubicBezTo>
                    <a:pt x="2391" y="3039"/>
                    <a:pt x="2391" y="3038"/>
                    <a:pt x="2390" y="3037"/>
                  </a:cubicBezTo>
                  <a:cubicBezTo>
                    <a:pt x="2379" y="3005"/>
                    <a:pt x="2346" y="2981"/>
                    <a:pt x="2316" y="2957"/>
                  </a:cubicBezTo>
                  <a:cubicBezTo>
                    <a:pt x="2304" y="2957"/>
                    <a:pt x="2304" y="2957"/>
                    <a:pt x="2304" y="2957"/>
                  </a:cubicBezTo>
                  <a:cubicBezTo>
                    <a:pt x="2288" y="2945"/>
                    <a:pt x="2274" y="2933"/>
                    <a:pt x="2264" y="2921"/>
                  </a:cubicBezTo>
                  <a:cubicBezTo>
                    <a:pt x="2261" y="2916"/>
                    <a:pt x="2258" y="2910"/>
                    <a:pt x="2256" y="2902"/>
                  </a:cubicBezTo>
                  <a:cubicBezTo>
                    <a:pt x="2264" y="2902"/>
                    <a:pt x="2264" y="2902"/>
                    <a:pt x="2264" y="2902"/>
                  </a:cubicBezTo>
                  <a:cubicBezTo>
                    <a:pt x="2258" y="2882"/>
                    <a:pt x="2258" y="2852"/>
                    <a:pt x="2258" y="2820"/>
                  </a:cubicBezTo>
                  <a:cubicBezTo>
                    <a:pt x="2252" y="2820"/>
                    <a:pt x="2252" y="2820"/>
                    <a:pt x="2252" y="2820"/>
                  </a:cubicBezTo>
                  <a:cubicBezTo>
                    <a:pt x="2252" y="2802"/>
                    <a:pt x="2252" y="2783"/>
                    <a:pt x="2251" y="2765"/>
                  </a:cubicBezTo>
                  <a:cubicBezTo>
                    <a:pt x="2258" y="2765"/>
                    <a:pt x="2258" y="2765"/>
                    <a:pt x="2258" y="2765"/>
                  </a:cubicBezTo>
                  <a:cubicBezTo>
                    <a:pt x="2257" y="2742"/>
                    <a:pt x="2254" y="2721"/>
                    <a:pt x="2246" y="2704"/>
                  </a:cubicBezTo>
                  <a:cubicBezTo>
                    <a:pt x="2243" y="2697"/>
                    <a:pt x="2240" y="2690"/>
                    <a:pt x="2237" y="2683"/>
                  </a:cubicBezTo>
                  <a:cubicBezTo>
                    <a:pt x="2228" y="2683"/>
                    <a:pt x="2228" y="2683"/>
                    <a:pt x="2228" y="2683"/>
                  </a:cubicBezTo>
                  <a:cubicBezTo>
                    <a:pt x="2220" y="2665"/>
                    <a:pt x="2213" y="2647"/>
                    <a:pt x="2205" y="2628"/>
                  </a:cubicBezTo>
                  <a:cubicBezTo>
                    <a:pt x="2213" y="2628"/>
                    <a:pt x="2213" y="2628"/>
                    <a:pt x="2213" y="2628"/>
                  </a:cubicBezTo>
                  <a:cubicBezTo>
                    <a:pt x="2202" y="2599"/>
                    <a:pt x="2191" y="2571"/>
                    <a:pt x="2181" y="2546"/>
                  </a:cubicBezTo>
                  <a:cubicBezTo>
                    <a:pt x="2172" y="2546"/>
                    <a:pt x="2172" y="2546"/>
                    <a:pt x="2172" y="2546"/>
                  </a:cubicBezTo>
                  <a:cubicBezTo>
                    <a:pt x="2169" y="2537"/>
                    <a:pt x="2165" y="2529"/>
                    <a:pt x="2162" y="2521"/>
                  </a:cubicBezTo>
                  <a:cubicBezTo>
                    <a:pt x="2157" y="2510"/>
                    <a:pt x="2152" y="2500"/>
                    <a:pt x="2147" y="2491"/>
                  </a:cubicBezTo>
                  <a:cubicBezTo>
                    <a:pt x="2156" y="2491"/>
                    <a:pt x="2156" y="2491"/>
                    <a:pt x="2156" y="2491"/>
                  </a:cubicBezTo>
                  <a:cubicBezTo>
                    <a:pt x="2154" y="2487"/>
                    <a:pt x="2152" y="2484"/>
                    <a:pt x="2151" y="2481"/>
                  </a:cubicBezTo>
                  <a:cubicBezTo>
                    <a:pt x="2183" y="2471"/>
                    <a:pt x="2224" y="2457"/>
                    <a:pt x="2229" y="2479"/>
                  </a:cubicBezTo>
                  <a:cubicBezTo>
                    <a:pt x="2236" y="2509"/>
                    <a:pt x="2275" y="2571"/>
                    <a:pt x="2282" y="2617"/>
                  </a:cubicBezTo>
                  <a:cubicBezTo>
                    <a:pt x="2289" y="2662"/>
                    <a:pt x="2327" y="2646"/>
                    <a:pt x="2331" y="2687"/>
                  </a:cubicBezTo>
                  <a:cubicBezTo>
                    <a:pt x="2334" y="2729"/>
                    <a:pt x="2370" y="2829"/>
                    <a:pt x="2384" y="2841"/>
                  </a:cubicBezTo>
                  <a:cubicBezTo>
                    <a:pt x="2398" y="2854"/>
                    <a:pt x="2461" y="2920"/>
                    <a:pt x="2472" y="2945"/>
                  </a:cubicBezTo>
                  <a:cubicBezTo>
                    <a:pt x="2482" y="2970"/>
                    <a:pt x="2496" y="3004"/>
                    <a:pt x="2507" y="3066"/>
                  </a:cubicBezTo>
                  <a:cubicBezTo>
                    <a:pt x="2517" y="3128"/>
                    <a:pt x="2528" y="3212"/>
                    <a:pt x="2556" y="3224"/>
                  </a:cubicBezTo>
                  <a:cubicBezTo>
                    <a:pt x="2584" y="3236"/>
                    <a:pt x="2679" y="3203"/>
                    <a:pt x="2697" y="3191"/>
                  </a:cubicBezTo>
                  <a:cubicBezTo>
                    <a:pt x="2715" y="3178"/>
                    <a:pt x="2831" y="3112"/>
                    <a:pt x="2873" y="3107"/>
                  </a:cubicBezTo>
                  <a:cubicBezTo>
                    <a:pt x="2915" y="3103"/>
                    <a:pt x="2922" y="3070"/>
                    <a:pt x="2975" y="3058"/>
                  </a:cubicBezTo>
                  <a:cubicBezTo>
                    <a:pt x="2997" y="3052"/>
                    <a:pt x="3017" y="3041"/>
                    <a:pt x="3035" y="3028"/>
                  </a:cubicBezTo>
                  <a:cubicBezTo>
                    <a:pt x="3062" y="3008"/>
                    <a:pt x="3086" y="2983"/>
                    <a:pt x="3108" y="2962"/>
                  </a:cubicBezTo>
                  <a:cubicBezTo>
                    <a:pt x="3110" y="2961"/>
                    <a:pt x="3111" y="2959"/>
                    <a:pt x="3113" y="2957"/>
                  </a:cubicBezTo>
                  <a:cubicBezTo>
                    <a:pt x="3110" y="2957"/>
                    <a:pt x="3110" y="2957"/>
                    <a:pt x="3110" y="2957"/>
                  </a:cubicBezTo>
                  <a:cubicBezTo>
                    <a:pt x="3123" y="2943"/>
                    <a:pt x="3137" y="2923"/>
                    <a:pt x="3149" y="2902"/>
                  </a:cubicBezTo>
                  <a:cubicBezTo>
                    <a:pt x="3153" y="2902"/>
                    <a:pt x="3153" y="2902"/>
                    <a:pt x="3153" y="2902"/>
                  </a:cubicBezTo>
                  <a:cubicBezTo>
                    <a:pt x="3172" y="2871"/>
                    <a:pt x="3189" y="2838"/>
                    <a:pt x="3198" y="2820"/>
                  </a:cubicBezTo>
                  <a:cubicBezTo>
                    <a:pt x="3194" y="2820"/>
                    <a:pt x="3194" y="2820"/>
                    <a:pt x="3194" y="2820"/>
                  </a:cubicBezTo>
                  <a:cubicBezTo>
                    <a:pt x="3204" y="2800"/>
                    <a:pt x="3223" y="2784"/>
                    <a:pt x="3228" y="2765"/>
                  </a:cubicBezTo>
                  <a:cubicBezTo>
                    <a:pt x="3234" y="2765"/>
                    <a:pt x="3234" y="2765"/>
                    <a:pt x="3234" y="2765"/>
                  </a:cubicBezTo>
                  <a:cubicBezTo>
                    <a:pt x="3237" y="2755"/>
                    <a:pt x="3238" y="2745"/>
                    <a:pt x="3232" y="2733"/>
                  </a:cubicBezTo>
                  <a:cubicBezTo>
                    <a:pt x="3224" y="2718"/>
                    <a:pt x="3204" y="2699"/>
                    <a:pt x="3182" y="2683"/>
                  </a:cubicBezTo>
                  <a:cubicBezTo>
                    <a:pt x="3169" y="2683"/>
                    <a:pt x="3169" y="2683"/>
                    <a:pt x="3169" y="2683"/>
                  </a:cubicBezTo>
                  <a:cubicBezTo>
                    <a:pt x="3145" y="2666"/>
                    <a:pt x="3119" y="2652"/>
                    <a:pt x="3105" y="2650"/>
                  </a:cubicBezTo>
                  <a:cubicBezTo>
                    <a:pt x="3094" y="2648"/>
                    <a:pt x="3088" y="2639"/>
                    <a:pt x="3084" y="2628"/>
                  </a:cubicBezTo>
                  <a:cubicBezTo>
                    <a:pt x="3092" y="2628"/>
                    <a:pt x="3092" y="2628"/>
                    <a:pt x="3092" y="2628"/>
                  </a:cubicBezTo>
                  <a:cubicBezTo>
                    <a:pt x="3084" y="2611"/>
                    <a:pt x="3081" y="2588"/>
                    <a:pt x="3070" y="2588"/>
                  </a:cubicBezTo>
                  <a:cubicBezTo>
                    <a:pt x="3065" y="2588"/>
                    <a:pt x="3062" y="2590"/>
                    <a:pt x="3060" y="2593"/>
                  </a:cubicBezTo>
                  <a:cubicBezTo>
                    <a:pt x="3046" y="2596"/>
                    <a:pt x="3046" y="2622"/>
                    <a:pt x="3014" y="2642"/>
                  </a:cubicBezTo>
                  <a:cubicBezTo>
                    <a:pt x="2994" y="2653"/>
                    <a:pt x="2974" y="2672"/>
                    <a:pt x="2956" y="2684"/>
                  </a:cubicBezTo>
                  <a:cubicBezTo>
                    <a:pt x="2945" y="2691"/>
                    <a:pt x="2934" y="2694"/>
                    <a:pt x="2925" y="2691"/>
                  </a:cubicBezTo>
                  <a:cubicBezTo>
                    <a:pt x="2919" y="2689"/>
                    <a:pt x="2917" y="2686"/>
                    <a:pt x="2915" y="2683"/>
                  </a:cubicBezTo>
                  <a:cubicBezTo>
                    <a:pt x="2908" y="2683"/>
                    <a:pt x="2908" y="2683"/>
                    <a:pt x="2908" y="2683"/>
                  </a:cubicBezTo>
                  <a:cubicBezTo>
                    <a:pt x="2908" y="2671"/>
                    <a:pt x="2913" y="2654"/>
                    <a:pt x="2887" y="2629"/>
                  </a:cubicBezTo>
                  <a:cubicBezTo>
                    <a:pt x="2887" y="2629"/>
                    <a:pt x="2886" y="2628"/>
                    <a:pt x="2886" y="2628"/>
                  </a:cubicBezTo>
                  <a:cubicBezTo>
                    <a:pt x="2896" y="2628"/>
                    <a:pt x="2896" y="2628"/>
                    <a:pt x="2896" y="2628"/>
                  </a:cubicBezTo>
                  <a:cubicBezTo>
                    <a:pt x="2895" y="2627"/>
                    <a:pt x="2895" y="2626"/>
                    <a:pt x="2894" y="2625"/>
                  </a:cubicBezTo>
                  <a:cubicBezTo>
                    <a:pt x="2855" y="2588"/>
                    <a:pt x="2841" y="2579"/>
                    <a:pt x="2841" y="2550"/>
                  </a:cubicBezTo>
                  <a:cubicBezTo>
                    <a:pt x="2841" y="2549"/>
                    <a:pt x="2840" y="2547"/>
                    <a:pt x="2840" y="2546"/>
                  </a:cubicBezTo>
                  <a:cubicBezTo>
                    <a:pt x="2832" y="2546"/>
                    <a:pt x="2832" y="2546"/>
                    <a:pt x="2832" y="2546"/>
                  </a:cubicBezTo>
                  <a:cubicBezTo>
                    <a:pt x="2826" y="2530"/>
                    <a:pt x="2808" y="2511"/>
                    <a:pt x="2789" y="2491"/>
                  </a:cubicBezTo>
                  <a:cubicBezTo>
                    <a:pt x="2800" y="2491"/>
                    <a:pt x="2800" y="2491"/>
                    <a:pt x="2800" y="2491"/>
                  </a:cubicBezTo>
                  <a:cubicBezTo>
                    <a:pt x="2780" y="2469"/>
                    <a:pt x="2760" y="2446"/>
                    <a:pt x="2756" y="2425"/>
                  </a:cubicBezTo>
                  <a:cubicBezTo>
                    <a:pt x="2755" y="2420"/>
                    <a:pt x="2756" y="2414"/>
                    <a:pt x="2757" y="2408"/>
                  </a:cubicBezTo>
                  <a:cubicBezTo>
                    <a:pt x="2752" y="2408"/>
                    <a:pt x="2752" y="2408"/>
                    <a:pt x="2752" y="2408"/>
                  </a:cubicBezTo>
                  <a:cubicBezTo>
                    <a:pt x="2762" y="2371"/>
                    <a:pt x="2806" y="2336"/>
                    <a:pt x="2820" y="2367"/>
                  </a:cubicBezTo>
                  <a:cubicBezTo>
                    <a:pt x="2838" y="2405"/>
                    <a:pt x="2852" y="2463"/>
                    <a:pt x="2898" y="2488"/>
                  </a:cubicBezTo>
                  <a:cubicBezTo>
                    <a:pt x="2943" y="2513"/>
                    <a:pt x="2986" y="2554"/>
                    <a:pt x="3007" y="2563"/>
                  </a:cubicBezTo>
                  <a:cubicBezTo>
                    <a:pt x="3028" y="2571"/>
                    <a:pt x="3081" y="2517"/>
                    <a:pt x="3098" y="2525"/>
                  </a:cubicBezTo>
                  <a:cubicBezTo>
                    <a:pt x="3116" y="2533"/>
                    <a:pt x="3151" y="2608"/>
                    <a:pt x="3183" y="2621"/>
                  </a:cubicBezTo>
                  <a:cubicBezTo>
                    <a:pt x="3215" y="2633"/>
                    <a:pt x="3320" y="2637"/>
                    <a:pt x="3338" y="2637"/>
                  </a:cubicBezTo>
                  <a:cubicBezTo>
                    <a:pt x="3354" y="2637"/>
                    <a:pt x="3416" y="2641"/>
                    <a:pt x="3438" y="2623"/>
                  </a:cubicBezTo>
                  <a:cubicBezTo>
                    <a:pt x="3443" y="2620"/>
                    <a:pt x="3448" y="2617"/>
                    <a:pt x="3450" y="2612"/>
                  </a:cubicBezTo>
                  <a:cubicBezTo>
                    <a:pt x="3455" y="2604"/>
                    <a:pt x="3459" y="2598"/>
                    <a:pt x="3464" y="2595"/>
                  </a:cubicBezTo>
                  <a:cubicBezTo>
                    <a:pt x="3470" y="2592"/>
                    <a:pt x="3477" y="2592"/>
                    <a:pt x="3486" y="2592"/>
                  </a:cubicBezTo>
                  <a:cubicBezTo>
                    <a:pt x="3503" y="2592"/>
                    <a:pt x="3535" y="2667"/>
                    <a:pt x="3560" y="2675"/>
                  </a:cubicBezTo>
                  <a:cubicBezTo>
                    <a:pt x="3584" y="2683"/>
                    <a:pt x="3630" y="2679"/>
                    <a:pt x="3626" y="2733"/>
                  </a:cubicBezTo>
                  <a:cubicBezTo>
                    <a:pt x="3623" y="2787"/>
                    <a:pt x="3648" y="2833"/>
                    <a:pt x="3672" y="2837"/>
                  </a:cubicBezTo>
                  <a:cubicBezTo>
                    <a:pt x="3679" y="2838"/>
                    <a:pt x="3689" y="2833"/>
                    <a:pt x="3699" y="2826"/>
                  </a:cubicBezTo>
                  <a:cubicBezTo>
                    <a:pt x="3702" y="2824"/>
                    <a:pt x="3705" y="2822"/>
                    <a:pt x="3709" y="2820"/>
                  </a:cubicBezTo>
                  <a:cubicBezTo>
                    <a:pt x="3708" y="2820"/>
                    <a:pt x="3708" y="2820"/>
                    <a:pt x="3708" y="2820"/>
                  </a:cubicBezTo>
                  <a:cubicBezTo>
                    <a:pt x="3731" y="2801"/>
                    <a:pt x="3753" y="2775"/>
                    <a:pt x="3753" y="2775"/>
                  </a:cubicBezTo>
                  <a:cubicBezTo>
                    <a:pt x="3753" y="2775"/>
                    <a:pt x="3753" y="2879"/>
                    <a:pt x="3750" y="2916"/>
                  </a:cubicBezTo>
                  <a:cubicBezTo>
                    <a:pt x="3746" y="2954"/>
                    <a:pt x="3788" y="3091"/>
                    <a:pt x="3788" y="3091"/>
                  </a:cubicBezTo>
                  <a:cubicBezTo>
                    <a:pt x="3788" y="3091"/>
                    <a:pt x="3841" y="3220"/>
                    <a:pt x="3855" y="3249"/>
                  </a:cubicBezTo>
                  <a:cubicBezTo>
                    <a:pt x="3869" y="3278"/>
                    <a:pt x="3929" y="3365"/>
                    <a:pt x="3929" y="3403"/>
                  </a:cubicBezTo>
                  <a:cubicBezTo>
                    <a:pt x="3929" y="3440"/>
                    <a:pt x="3936" y="3498"/>
                    <a:pt x="3957" y="3498"/>
                  </a:cubicBezTo>
                  <a:cubicBezTo>
                    <a:pt x="3969" y="3498"/>
                    <a:pt x="3981" y="3477"/>
                    <a:pt x="3994" y="3451"/>
                  </a:cubicBezTo>
                  <a:cubicBezTo>
                    <a:pt x="3998" y="3451"/>
                    <a:pt x="3998" y="3451"/>
                    <a:pt x="3998" y="3451"/>
                  </a:cubicBezTo>
                  <a:cubicBezTo>
                    <a:pt x="4009" y="3430"/>
                    <a:pt x="4019" y="3406"/>
                    <a:pt x="4031" y="3386"/>
                  </a:cubicBezTo>
                  <a:cubicBezTo>
                    <a:pt x="4034" y="3380"/>
                    <a:pt x="4038" y="3375"/>
                    <a:pt x="4041" y="3369"/>
                  </a:cubicBezTo>
                  <a:cubicBezTo>
                    <a:pt x="4037" y="3369"/>
                    <a:pt x="4037" y="3369"/>
                    <a:pt x="4037" y="3369"/>
                  </a:cubicBezTo>
                  <a:cubicBezTo>
                    <a:pt x="4049" y="3350"/>
                    <a:pt x="4060" y="3332"/>
                    <a:pt x="4069" y="3314"/>
                  </a:cubicBezTo>
                  <a:cubicBezTo>
                    <a:pt x="4073" y="3314"/>
                    <a:pt x="4073" y="3314"/>
                    <a:pt x="4073" y="3314"/>
                  </a:cubicBezTo>
                  <a:cubicBezTo>
                    <a:pt x="4082" y="3298"/>
                    <a:pt x="4089" y="3282"/>
                    <a:pt x="4093" y="3266"/>
                  </a:cubicBezTo>
                  <a:cubicBezTo>
                    <a:pt x="4095" y="3257"/>
                    <a:pt x="4096" y="3245"/>
                    <a:pt x="4096" y="3232"/>
                  </a:cubicBezTo>
                  <a:cubicBezTo>
                    <a:pt x="4089" y="3232"/>
                    <a:pt x="4089" y="3232"/>
                    <a:pt x="4089" y="3232"/>
                  </a:cubicBezTo>
                  <a:cubicBezTo>
                    <a:pt x="4089" y="3214"/>
                    <a:pt x="4087" y="3195"/>
                    <a:pt x="4085" y="3177"/>
                  </a:cubicBezTo>
                  <a:cubicBezTo>
                    <a:pt x="4092" y="3177"/>
                    <a:pt x="4092" y="3177"/>
                    <a:pt x="4092" y="3177"/>
                  </a:cubicBezTo>
                  <a:cubicBezTo>
                    <a:pt x="4089" y="3144"/>
                    <a:pt x="4084" y="3114"/>
                    <a:pt x="4084" y="3099"/>
                  </a:cubicBezTo>
                  <a:cubicBezTo>
                    <a:pt x="4084" y="3098"/>
                    <a:pt x="4084" y="3096"/>
                    <a:pt x="4084" y="3094"/>
                  </a:cubicBezTo>
                  <a:cubicBezTo>
                    <a:pt x="4078" y="3094"/>
                    <a:pt x="4078" y="3094"/>
                    <a:pt x="4078" y="3094"/>
                  </a:cubicBezTo>
                  <a:cubicBezTo>
                    <a:pt x="4081" y="3075"/>
                    <a:pt x="4095" y="3057"/>
                    <a:pt x="4121" y="3040"/>
                  </a:cubicBezTo>
                  <a:cubicBezTo>
                    <a:pt x="4121" y="3040"/>
                    <a:pt x="4121" y="3040"/>
                    <a:pt x="4121" y="3040"/>
                  </a:cubicBezTo>
                  <a:cubicBezTo>
                    <a:pt x="4124" y="3038"/>
                    <a:pt x="4127" y="3036"/>
                    <a:pt x="4131" y="3034"/>
                  </a:cubicBezTo>
                  <a:cubicBezTo>
                    <a:pt x="4136" y="3030"/>
                    <a:pt x="4141" y="3027"/>
                    <a:pt x="4148" y="3024"/>
                  </a:cubicBezTo>
                  <a:cubicBezTo>
                    <a:pt x="4154" y="3021"/>
                    <a:pt x="4160" y="3017"/>
                    <a:pt x="4166" y="3013"/>
                  </a:cubicBezTo>
                  <a:cubicBezTo>
                    <a:pt x="4186" y="2999"/>
                    <a:pt x="4204" y="2979"/>
                    <a:pt x="4221" y="2957"/>
                  </a:cubicBezTo>
                  <a:cubicBezTo>
                    <a:pt x="4218" y="2957"/>
                    <a:pt x="4218" y="2957"/>
                    <a:pt x="4218" y="2957"/>
                  </a:cubicBezTo>
                  <a:cubicBezTo>
                    <a:pt x="4233" y="2938"/>
                    <a:pt x="4248" y="2918"/>
                    <a:pt x="4263" y="2902"/>
                  </a:cubicBezTo>
                  <a:cubicBezTo>
                    <a:pt x="4265" y="2902"/>
                    <a:pt x="4265" y="2902"/>
                    <a:pt x="4265" y="2902"/>
                  </a:cubicBezTo>
                  <a:cubicBezTo>
                    <a:pt x="4270" y="2897"/>
                    <a:pt x="4276" y="2892"/>
                    <a:pt x="4281" y="2887"/>
                  </a:cubicBezTo>
                  <a:cubicBezTo>
                    <a:pt x="4303" y="2867"/>
                    <a:pt x="4313" y="2841"/>
                    <a:pt x="4329" y="2820"/>
                  </a:cubicBezTo>
                  <a:cubicBezTo>
                    <a:pt x="4326" y="2820"/>
                    <a:pt x="4326" y="2820"/>
                    <a:pt x="4326" y="2820"/>
                  </a:cubicBezTo>
                  <a:cubicBezTo>
                    <a:pt x="4341" y="2804"/>
                    <a:pt x="4361" y="2791"/>
                    <a:pt x="4398" y="2791"/>
                  </a:cubicBezTo>
                  <a:cubicBezTo>
                    <a:pt x="4482" y="2791"/>
                    <a:pt x="4475" y="2791"/>
                    <a:pt x="4496" y="2767"/>
                  </a:cubicBezTo>
                  <a:cubicBezTo>
                    <a:pt x="4497" y="2766"/>
                    <a:pt x="4497" y="2766"/>
                    <a:pt x="4497" y="2765"/>
                  </a:cubicBezTo>
                  <a:cubicBezTo>
                    <a:pt x="4500" y="2765"/>
                    <a:pt x="4500" y="2765"/>
                    <a:pt x="4500" y="2765"/>
                  </a:cubicBezTo>
                  <a:cubicBezTo>
                    <a:pt x="4501" y="2764"/>
                    <a:pt x="4502" y="2763"/>
                    <a:pt x="4503" y="2762"/>
                  </a:cubicBezTo>
                  <a:cubicBezTo>
                    <a:pt x="4509" y="2755"/>
                    <a:pt x="4515" y="2749"/>
                    <a:pt x="4521" y="2744"/>
                  </a:cubicBezTo>
                  <a:cubicBezTo>
                    <a:pt x="4532" y="2738"/>
                    <a:pt x="4543" y="2743"/>
                    <a:pt x="4549" y="2771"/>
                  </a:cubicBezTo>
                  <a:cubicBezTo>
                    <a:pt x="4559" y="2816"/>
                    <a:pt x="4619" y="2883"/>
                    <a:pt x="4630" y="2900"/>
                  </a:cubicBezTo>
                  <a:cubicBezTo>
                    <a:pt x="4640" y="2916"/>
                    <a:pt x="4662" y="2962"/>
                    <a:pt x="4658" y="3012"/>
                  </a:cubicBezTo>
                  <a:cubicBezTo>
                    <a:pt x="4655" y="3062"/>
                    <a:pt x="4637" y="3198"/>
                    <a:pt x="4655" y="3198"/>
                  </a:cubicBezTo>
                  <a:cubicBezTo>
                    <a:pt x="4659" y="3198"/>
                    <a:pt x="4665" y="3190"/>
                    <a:pt x="4673" y="3177"/>
                  </a:cubicBezTo>
                  <a:cubicBezTo>
                    <a:pt x="4677" y="3177"/>
                    <a:pt x="4677" y="3177"/>
                    <a:pt x="4677" y="3177"/>
                  </a:cubicBezTo>
                  <a:cubicBezTo>
                    <a:pt x="4689" y="3157"/>
                    <a:pt x="4705" y="3123"/>
                    <a:pt x="4718" y="3094"/>
                  </a:cubicBezTo>
                  <a:cubicBezTo>
                    <a:pt x="4713" y="3094"/>
                    <a:pt x="4713" y="3094"/>
                    <a:pt x="4713" y="3094"/>
                  </a:cubicBezTo>
                  <a:cubicBezTo>
                    <a:pt x="4724" y="3069"/>
                    <a:pt x="4732" y="3049"/>
                    <a:pt x="4732" y="3049"/>
                  </a:cubicBezTo>
                  <a:cubicBezTo>
                    <a:pt x="4732" y="3049"/>
                    <a:pt x="4738" y="3045"/>
                    <a:pt x="4746" y="3040"/>
                  </a:cubicBezTo>
                  <a:cubicBezTo>
                    <a:pt x="4746" y="3040"/>
                    <a:pt x="4746" y="3040"/>
                    <a:pt x="4746" y="3040"/>
                  </a:cubicBezTo>
                  <a:cubicBezTo>
                    <a:pt x="4747" y="3039"/>
                    <a:pt x="4749" y="3037"/>
                    <a:pt x="4751" y="3036"/>
                  </a:cubicBezTo>
                  <a:cubicBezTo>
                    <a:pt x="4773" y="3023"/>
                    <a:pt x="4808" y="3008"/>
                    <a:pt x="4806" y="3054"/>
                  </a:cubicBezTo>
                  <a:cubicBezTo>
                    <a:pt x="4802" y="3120"/>
                    <a:pt x="4813" y="3191"/>
                    <a:pt x="4813" y="3232"/>
                  </a:cubicBezTo>
                  <a:cubicBezTo>
                    <a:pt x="4813" y="3274"/>
                    <a:pt x="4876" y="3374"/>
                    <a:pt x="4876" y="3349"/>
                  </a:cubicBezTo>
                  <a:cubicBezTo>
                    <a:pt x="4876" y="3341"/>
                    <a:pt x="4879" y="3328"/>
                    <a:pt x="4883" y="3314"/>
                  </a:cubicBezTo>
                  <a:cubicBezTo>
                    <a:pt x="4888" y="3314"/>
                    <a:pt x="4888" y="3314"/>
                    <a:pt x="4888" y="3314"/>
                  </a:cubicBezTo>
                  <a:cubicBezTo>
                    <a:pt x="4895" y="3289"/>
                    <a:pt x="4905" y="3257"/>
                    <a:pt x="4909" y="3232"/>
                  </a:cubicBezTo>
                  <a:cubicBezTo>
                    <a:pt x="4903" y="3232"/>
                    <a:pt x="4903" y="3232"/>
                    <a:pt x="4903" y="3232"/>
                  </a:cubicBezTo>
                  <a:cubicBezTo>
                    <a:pt x="4904" y="3226"/>
                    <a:pt x="4905" y="3221"/>
                    <a:pt x="4905" y="3216"/>
                  </a:cubicBezTo>
                  <a:cubicBezTo>
                    <a:pt x="4905" y="3178"/>
                    <a:pt x="4922" y="3195"/>
                    <a:pt x="4968" y="3232"/>
                  </a:cubicBezTo>
                  <a:cubicBezTo>
                    <a:pt x="5013" y="3270"/>
                    <a:pt x="5045" y="3345"/>
                    <a:pt x="5045" y="3345"/>
                  </a:cubicBezTo>
                  <a:cubicBezTo>
                    <a:pt x="5045" y="3345"/>
                    <a:pt x="5089" y="3485"/>
                    <a:pt x="5096" y="3506"/>
                  </a:cubicBezTo>
                  <a:cubicBezTo>
                    <a:pt x="5100" y="3517"/>
                    <a:pt x="5118" y="3486"/>
                    <a:pt x="5134" y="3451"/>
                  </a:cubicBezTo>
                  <a:cubicBezTo>
                    <a:pt x="5139" y="3451"/>
                    <a:pt x="5139" y="3451"/>
                    <a:pt x="5139" y="3451"/>
                  </a:cubicBezTo>
                  <a:cubicBezTo>
                    <a:pt x="5153" y="3422"/>
                    <a:pt x="5167" y="3390"/>
                    <a:pt x="5172" y="3378"/>
                  </a:cubicBezTo>
                  <a:cubicBezTo>
                    <a:pt x="5173" y="3374"/>
                    <a:pt x="5174" y="3372"/>
                    <a:pt x="5176" y="3369"/>
                  </a:cubicBezTo>
                  <a:cubicBezTo>
                    <a:pt x="5171" y="3369"/>
                    <a:pt x="5171" y="3369"/>
                    <a:pt x="5171" y="3369"/>
                  </a:cubicBezTo>
                  <a:cubicBezTo>
                    <a:pt x="5179" y="3353"/>
                    <a:pt x="5188" y="3343"/>
                    <a:pt x="5211" y="3336"/>
                  </a:cubicBezTo>
                  <a:cubicBezTo>
                    <a:pt x="5230" y="3331"/>
                    <a:pt x="5252" y="3329"/>
                    <a:pt x="5267" y="3314"/>
                  </a:cubicBezTo>
                  <a:cubicBezTo>
                    <a:pt x="5269" y="3314"/>
                    <a:pt x="5269" y="3314"/>
                    <a:pt x="5269" y="3314"/>
                  </a:cubicBezTo>
                  <a:cubicBezTo>
                    <a:pt x="5279" y="3307"/>
                    <a:pt x="5287" y="3296"/>
                    <a:pt x="5291" y="3278"/>
                  </a:cubicBezTo>
                  <a:cubicBezTo>
                    <a:pt x="5295" y="3263"/>
                    <a:pt x="5300" y="3248"/>
                    <a:pt x="5305" y="3232"/>
                  </a:cubicBezTo>
                  <a:cubicBezTo>
                    <a:pt x="5299" y="3232"/>
                    <a:pt x="5299" y="3232"/>
                    <a:pt x="5299" y="3232"/>
                  </a:cubicBezTo>
                  <a:cubicBezTo>
                    <a:pt x="5304" y="3214"/>
                    <a:pt x="5307" y="3196"/>
                    <a:pt x="5305" y="3177"/>
                  </a:cubicBezTo>
                  <a:cubicBezTo>
                    <a:pt x="5312" y="3177"/>
                    <a:pt x="5312" y="3177"/>
                    <a:pt x="5312" y="3177"/>
                  </a:cubicBezTo>
                  <a:cubicBezTo>
                    <a:pt x="5311" y="3157"/>
                    <a:pt x="5306" y="3137"/>
                    <a:pt x="5291" y="3116"/>
                  </a:cubicBezTo>
                  <a:cubicBezTo>
                    <a:pt x="5286" y="3108"/>
                    <a:pt x="5282" y="3102"/>
                    <a:pt x="5277" y="3094"/>
                  </a:cubicBezTo>
                  <a:cubicBezTo>
                    <a:pt x="5268" y="3094"/>
                    <a:pt x="5268" y="3094"/>
                    <a:pt x="5268" y="3094"/>
                  </a:cubicBezTo>
                  <a:cubicBezTo>
                    <a:pt x="5255" y="3074"/>
                    <a:pt x="5243" y="3055"/>
                    <a:pt x="5232" y="3040"/>
                  </a:cubicBezTo>
                  <a:cubicBezTo>
                    <a:pt x="5242" y="3040"/>
                    <a:pt x="5242" y="3040"/>
                    <a:pt x="5242" y="3040"/>
                  </a:cubicBezTo>
                  <a:cubicBezTo>
                    <a:pt x="5226" y="3017"/>
                    <a:pt x="5213" y="2998"/>
                    <a:pt x="5196" y="2983"/>
                  </a:cubicBezTo>
                  <a:cubicBezTo>
                    <a:pt x="5189" y="2976"/>
                    <a:pt x="5182" y="2967"/>
                    <a:pt x="5176" y="2957"/>
                  </a:cubicBezTo>
                  <a:cubicBezTo>
                    <a:pt x="5167" y="2957"/>
                    <a:pt x="5167" y="2957"/>
                    <a:pt x="5167" y="2957"/>
                  </a:cubicBezTo>
                  <a:cubicBezTo>
                    <a:pt x="5155" y="2938"/>
                    <a:pt x="5146" y="2917"/>
                    <a:pt x="5141" y="2902"/>
                  </a:cubicBezTo>
                  <a:cubicBezTo>
                    <a:pt x="5149" y="2902"/>
                    <a:pt x="5149" y="2902"/>
                    <a:pt x="5149" y="2902"/>
                  </a:cubicBezTo>
                  <a:cubicBezTo>
                    <a:pt x="5143" y="2889"/>
                    <a:pt x="5140" y="2879"/>
                    <a:pt x="5140" y="2879"/>
                  </a:cubicBezTo>
                  <a:cubicBezTo>
                    <a:pt x="5140" y="2879"/>
                    <a:pt x="5169" y="2848"/>
                    <a:pt x="5195" y="2820"/>
                  </a:cubicBezTo>
                  <a:cubicBezTo>
                    <a:pt x="5192" y="2820"/>
                    <a:pt x="5192" y="2820"/>
                    <a:pt x="5192" y="2820"/>
                  </a:cubicBezTo>
                  <a:cubicBezTo>
                    <a:pt x="5204" y="2807"/>
                    <a:pt x="5215" y="2795"/>
                    <a:pt x="5221" y="2787"/>
                  </a:cubicBezTo>
                  <a:cubicBezTo>
                    <a:pt x="5242" y="2762"/>
                    <a:pt x="5274" y="2779"/>
                    <a:pt x="5278" y="2808"/>
                  </a:cubicBezTo>
                  <a:cubicBezTo>
                    <a:pt x="5281" y="2837"/>
                    <a:pt x="5246" y="2862"/>
                    <a:pt x="5239" y="2925"/>
                  </a:cubicBezTo>
                  <a:cubicBezTo>
                    <a:pt x="5232" y="2987"/>
                    <a:pt x="5281" y="3008"/>
                    <a:pt x="5295" y="2987"/>
                  </a:cubicBezTo>
                  <a:cubicBezTo>
                    <a:pt x="5298" y="2986"/>
                    <a:pt x="5300" y="2985"/>
                    <a:pt x="5302" y="2983"/>
                  </a:cubicBezTo>
                  <a:cubicBezTo>
                    <a:pt x="5306" y="2976"/>
                    <a:pt x="5312" y="2967"/>
                    <a:pt x="5319" y="2957"/>
                  </a:cubicBezTo>
                  <a:cubicBezTo>
                    <a:pt x="5315" y="2957"/>
                    <a:pt x="5315" y="2957"/>
                    <a:pt x="5315" y="2957"/>
                  </a:cubicBezTo>
                  <a:cubicBezTo>
                    <a:pt x="5330" y="2936"/>
                    <a:pt x="5345" y="2912"/>
                    <a:pt x="5345" y="2904"/>
                  </a:cubicBezTo>
                  <a:cubicBezTo>
                    <a:pt x="5345" y="2903"/>
                    <a:pt x="5344" y="2903"/>
                    <a:pt x="5344" y="2902"/>
                  </a:cubicBezTo>
                  <a:cubicBezTo>
                    <a:pt x="5350" y="2902"/>
                    <a:pt x="5350" y="2902"/>
                    <a:pt x="5350" y="2902"/>
                  </a:cubicBezTo>
                  <a:cubicBezTo>
                    <a:pt x="5351" y="2901"/>
                    <a:pt x="5351" y="2900"/>
                    <a:pt x="5351" y="2899"/>
                  </a:cubicBezTo>
                  <a:cubicBezTo>
                    <a:pt x="5351" y="2887"/>
                    <a:pt x="5326" y="2891"/>
                    <a:pt x="5323" y="2845"/>
                  </a:cubicBezTo>
                  <a:cubicBezTo>
                    <a:pt x="5322" y="2836"/>
                    <a:pt x="5324" y="2828"/>
                    <a:pt x="5327" y="2820"/>
                  </a:cubicBezTo>
                  <a:cubicBezTo>
                    <a:pt x="5322" y="2820"/>
                    <a:pt x="5322" y="2820"/>
                    <a:pt x="5322" y="2820"/>
                  </a:cubicBezTo>
                  <a:cubicBezTo>
                    <a:pt x="5334" y="2791"/>
                    <a:pt x="5366" y="2773"/>
                    <a:pt x="5380" y="2783"/>
                  </a:cubicBezTo>
                  <a:cubicBezTo>
                    <a:pt x="5397" y="2796"/>
                    <a:pt x="5510" y="2767"/>
                    <a:pt x="5563" y="2733"/>
                  </a:cubicBezTo>
                  <a:cubicBezTo>
                    <a:pt x="5564" y="2732"/>
                    <a:pt x="5565" y="2732"/>
                    <a:pt x="5566" y="2731"/>
                  </a:cubicBezTo>
                  <a:cubicBezTo>
                    <a:pt x="5567" y="2730"/>
                    <a:pt x="5568" y="2730"/>
                    <a:pt x="5569" y="2729"/>
                  </a:cubicBezTo>
                  <a:cubicBezTo>
                    <a:pt x="5588" y="2717"/>
                    <a:pt x="5604" y="2700"/>
                    <a:pt x="5619" y="2683"/>
                  </a:cubicBezTo>
                  <a:cubicBezTo>
                    <a:pt x="5615" y="2683"/>
                    <a:pt x="5615" y="2683"/>
                    <a:pt x="5615" y="2683"/>
                  </a:cubicBezTo>
                  <a:cubicBezTo>
                    <a:pt x="5630" y="2664"/>
                    <a:pt x="5643" y="2644"/>
                    <a:pt x="5655" y="2628"/>
                  </a:cubicBezTo>
                  <a:cubicBezTo>
                    <a:pt x="5659" y="2628"/>
                    <a:pt x="5659" y="2628"/>
                    <a:pt x="5659" y="2628"/>
                  </a:cubicBezTo>
                  <a:cubicBezTo>
                    <a:pt x="5668" y="2615"/>
                    <a:pt x="5677" y="2604"/>
                    <a:pt x="5686" y="2596"/>
                  </a:cubicBezTo>
                  <a:cubicBezTo>
                    <a:pt x="5697" y="2586"/>
                    <a:pt x="5717" y="2567"/>
                    <a:pt x="5739" y="2546"/>
                  </a:cubicBezTo>
                  <a:cubicBezTo>
                    <a:pt x="5737" y="2546"/>
                    <a:pt x="5737" y="2546"/>
                    <a:pt x="5737" y="2546"/>
                  </a:cubicBezTo>
                  <a:cubicBezTo>
                    <a:pt x="5754" y="2528"/>
                    <a:pt x="5772" y="2509"/>
                    <a:pt x="5786" y="2491"/>
                  </a:cubicBezTo>
                  <a:cubicBezTo>
                    <a:pt x="5789" y="2491"/>
                    <a:pt x="5789" y="2491"/>
                    <a:pt x="5789" y="2491"/>
                  </a:cubicBezTo>
                  <a:cubicBezTo>
                    <a:pt x="5809" y="2466"/>
                    <a:pt x="5822" y="2442"/>
                    <a:pt x="5819" y="2425"/>
                  </a:cubicBezTo>
                  <a:cubicBezTo>
                    <a:pt x="5819" y="2420"/>
                    <a:pt x="5818" y="2414"/>
                    <a:pt x="5818" y="2408"/>
                  </a:cubicBezTo>
                  <a:cubicBezTo>
                    <a:pt x="5811" y="2408"/>
                    <a:pt x="5811" y="2408"/>
                    <a:pt x="5811" y="2408"/>
                  </a:cubicBezTo>
                  <a:cubicBezTo>
                    <a:pt x="5810" y="2391"/>
                    <a:pt x="5810" y="2373"/>
                    <a:pt x="5808" y="2353"/>
                  </a:cubicBezTo>
                  <a:cubicBezTo>
                    <a:pt x="5815" y="2353"/>
                    <a:pt x="5815" y="2353"/>
                    <a:pt x="5815" y="2353"/>
                  </a:cubicBezTo>
                  <a:cubicBezTo>
                    <a:pt x="5814" y="2327"/>
                    <a:pt x="5811" y="2299"/>
                    <a:pt x="5800" y="2271"/>
                  </a:cubicBezTo>
                  <a:cubicBezTo>
                    <a:pt x="5791" y="2271"/>
                    <a:pt x="5791" y="2271"/>
                    <a:pt x="5791" y="2271"/>
                  </a:cubicBezTo>
                  <a:cubicBezTo>
                    <a:pt x="5790" y="2268"/>
                    <a:pt x="5789" y="2266"/>
                    <a:pt x="5788" y="2263"/>
                  </a:cubicBezTo>
                  <a:cubicBezTo>
                    <a:pt x="5780" y="2245"/>
                    <a:pt x="5771" y="2230"/>
                    <a:pt x="5761" y="2216"/>
                  </a:cubicBezTo>
                  <a:cubicBezTo>
                    <a:pt x="5771" y="2216"/>
                    <a:pt x="5771" y="2216"/>
                    <a:pt x="5771" y="2216"/>
                  </a:cubicBezTo>
                  <a:cubicBezTo>
                    <a:pt x="5749" y="2182"/>
                    <a:pt x="5728" y="2156"/>
                    <a:pt x="5717" y="2138"/>
                  </a:cubicBezTo>
                  <a:cubicBezTo>
                    <a:pt x="5716" y="2137"/>
                    <a:pt x="5717" y="2135"/>
                    <a:pt x="5717" y="2134"/>
                  </a:cubicBezTo>
                  <a:cubicBezTo>
                    <a:pt x="5710" y="2134"/>
                    <a:pt x="5710" y="2134"/>
                    <a:pt x="5710" y="2134"/>
                  </a:cubicBezTo>
                  <a:cubicBezTo>
                    <a:pt x="5715" y="2117"/>
                    <a:pt x="5771" y="2109"/>
                    <a:pt x="5802" y="2079"/>
                  </a:cubicBezTo>
                  <a:cubicBezTo>
                    <a:pt x="5804" y="2079"/>
                    <a:pt x="5804" y="2079"/>
                    <a:pt x="5804" y="2079"/>
                  </a:cubicBezTo>
                  <a:cubicBezTo>
                    <a:pt x="5807" y="2077"/>
                    <a:pt x="5810" y="2074"/>
                    <a:pt x="5812" y="2072"/>
                  </a:cubicBezTo>
                  <a:cubicBezTo>
                    <a:pt x="5848" y="2034"/>
                    <a:pt x="5812" y="2001"/>
                    <a:pt x="5795" y="2005"/>
                  </a:cubicBezTo>
                  <a:cubicBezTo>
                    <a:pt x="5777" y="2009"/>
                    <a:pt x="5731" y="2022"/>
                    <a:pt x="5714" y="2018"/>
                  </a:cubicBezTo>
                  <a:cubicBezTo>
                    <a:pt x="5704" y="2015"/>
                    <a:pt x="5696" y="2007"/>
                    <a:pt x="5686" y="1997"/>
                  </a:cubicBezTo>
                  <a:cubicBezTo>
                    <a:pt x="5675" y="1997"/>
                    <a:pt x="5675" y="1997"/>
                    <a:pt x="5675" y="1997"/>
                  </a:cubicBezTo>
                  <a:cubicBezTo>
                    <a:pt x="5669" y="1989"/>
                    <a:pt x="5661" y="1981"/>
                    <a:pt x="5651" y="1972"/>
                  </a:cubicBezTo>
                  <a:cubicBezTo>
                    <a:pt x="5640" y="1963"/>
                    <a:pt x="5639" y="1952"/>
                    <a:pt x="5642" y="1942"/>
                  </a:cubicBezTo>
                  <a:cubicBezTo>
                    <a:pt x="5648" y="1942"/>
                    <a:pt x="5648" y="1942"/>
                    <a:pt x="5648" y="1942"/>
                  </a:cubicBezTo>
                  <a:cubicBezTo>
                    <a:pt x="5649" y="1931"/>
                    <a:pt x="5656" y="1922"/>
                    <a:pt x="5664" y="1916"/>
                  </a:cubicBezTo>
                  <a:cubicBezTo>
                    <a:pt x="5668" y="1914"/>
                    <a:pt x="5672" y="1913"/>
                    <a:pt x="5676" y="1914"/>
                  </a:cubicBezTo>
                  <a:cubicBezTo>
                    <a:pt x="5682" y="1915"/>
                    <a:pt x="5691" y="1911"/>
                    <a:pt x="5701" y="1903"/>
                  </a:cubicBezTo>
                  <a:cubicBezTo>
                    <a:pt x="5717" y="1894"/>
                    <a:pt x="5738" y="1875"/>
                    <a:pt x="5754" y="1859"/>
                  </a:cubicBezTo>
                  <a:cubicBezTo>
                    <a:pt x="5752" y="1859"/>
                    <a:pt x="5752" y="1859"/>
                    <a:pt x="5752" y="1859"/>
                  </a:cubicBezTo>
                  <a:cubicBezTo>
                    <a:pt x="5755" y="1856"/>
                    <a:pt x="5758" y="1854"/>
                    <a:pt x="5760" y="1851"/>
                  </a:cubicBezTo>
                  <a:cubicBezTo>
                    <a:pt x="5781" y="1831"/>
                    <a:pt x="5813" y="1814"/>
                    <a:pt x="5802" y="1835"/>
                  </a:cubicBezTo>
                  <a:cubicBezTo>
                    <a:pt x="5792" y="1856"/>
                    <a:pt x="5767" y="1930"/>
                    <a:pt x="5795" y="1934"/>
                  </a:cubicBezTo>
                  <a:cubicBezTo>
                    <a:pt x="5806" y="1936"/>
                    <a:pt x="5824" y="1927"/>
                    <a:pt x="5841" y="1915"/>
                  </a:cubicBezTo>
                  <a:cubicBezTo>
                    <a:pt x="5858" y="1904"/>
                    <a:pt x="5875" y="1891"/>
                    <a:pt x="5888" y="1882"/>
                  </a:cubicBezTo>
                  <a:cubicBezTo>
                    <a:pt x="5894" y="1878"/>
                    <a:pt x="5899" y="1875"/>
                    <a:pt x="5901" y="1876"/>
                  </a:cubicBezTo>
                  <a:cubicBezTo>
                    <a:pt x="5911" y="1880"/>
                    <a:pt x="5929" y="1934"/>
                    <a:pt x="5918" y="1959"/>
                  </a:cubicBezTo>
                  <a:cubicBezTo>
                    <a:pt x="5908" y="1984"/>
                    <a:pt x="5908" y="2026"/>
                    <a:pt x="5922" y="2022"/>
                  </a:cubicBezTo>
                  <a:cubicBezTo>
                    <a:pt x="5925" y="2021"/>
                    <a:pt x="5928" y="2019"/>
                    <a:pt x="5932" y="2016"/>
                  </a:cubicBezTo>
                  <a:cubicBezTo>
                    <a:pt x="5938" y="2013"/>
                    <a:pt x="5948" y="2004"/>
                    <a:pt x="5956" y="1997"/>
                  </a:cubicBezTo>
                  <a:cubicBezTo>
                    <a:pt x="5955" y="1997"/>
                    <a:pt x="5955" y="1997"/>
                    <a:pt x="5955" y="1997"/>
                  </a:cubicBezTo>
                  <a:cubicBezTo>
                    <a:pt x="5962" y="1991"/>
                    <a:pt x="5968" y="1988"/>
                    <a:pt x="5971" y="1993"/>
                  </a:cubicBezTo>
                  <a:cubicBezTo>
                    <a:pt x="5978" y="2005"/>
                    <a:pt x="6014" y="2030"/>
                    <a:pt x="5996" y="2076"/>
                  </a:cubicBezTo>
                  <a:cubicBezTo>
                    <a:pt x="5978" y="2122"/>
                    <a:pt x="5943" y="2138"/>
                    <a:pt x="5985" y="2167"/>
                  </a:cubicBezTo>
                  <a:cubicBezTo>
                    <a:pt x="6014" y="2187"/>
                    <a:pt x="6030" y="2182"/>
                    <a:pt x="6047" y="2170"/>
                  </a:cubicBezTo>
                  <a:cubicBezTo>
                    <a:pt x="6057" y="2164"/>
                    <a:pt x="6067" y="2155"/>
                    <a:pt x="6080" y="2147"/>
                  </a:cubicBezTo>
                  <a:cubicBezTo>
                    <a:pt x="6084" y="2144"/>
                    <a:pt x="6088" y="2139"/>
                    <a:pt x="6092" y="2134"/>
                  </a:cubicBezTo>
                  <a:cubicBezTo>
                    <a:pt x="6088" y="2134"/>
                    <a:pt x="6088" y="2134"/>
                    <a:pt x="6088" y="2134"/>
                  </a:cubicBezTo>
                  <a:cubicBezTo>
                    <a:pt x="6098" y="2119"/>
                    <a:pt x="6106" y="2099"/>
                    <a:pt x="6110" y="2079"/>
                  </a:cubicBezTo>
                  <a:cubicBezTo>
                    <a:pt x="6116" y="2079"/>
                    <a:pt x="6116" y="2079"/>
                    <a:pt x="6116" y="2079"/>
                  </a:cubicBezTo>
                  <a:cubicBezTo>
                    <a:pt x="6123" y="2050"/>
                    <a:pt x="6124" y="2020"/>
                    <a:pt x="6115" y="2005"/>
                  </a:cubicBezTo>
                  <a:cubicBezTo>
                    <a:pt x="6114" y="2003"/>
                    <a:pt x="6112" y="2000"/>
                    <a:pt x="6110" y="1997"/>
                  </a:cubicBezTo>
                  <a:cubicBezTo>
                    <a:pt x="6100" y="1997"/>
                    <a:pt x="6100" y="1997"/>
                    <a:pt x="6100" y="1997"/>
                  </a:cubicBezTo>
                  <a:cubicBezTo>
                    <a:pt x="6090" y="1980"/>
                    <a:pt x="6077" y="1960"/>
                    <a:pt x="6066" y="1942"/>
                  </a:cubicBezTo>
                  <a:cubicBezTo>
                    <a:pt x="6075" y="1942"/>
                    <a:pt x="6075" y="1942"/>
                    <a:pt x="6075" y="1942"/>
                  </a:cubicBezTo>
                  <a:cubicBezTo>
                    <a:pt x="6064" y="1923"/>
                    <a:pt x="6055" y="1906"/>
                    <a:pt x="6055" y="1897"/>
                  </a:cubicBezTo>
                  <a:cubicBezTo>
                    <a:pt x="6055" y="1894"/>
                    <a:pt x="6058" y="1891"/>
                    <a:pt x="6061" y="1888"/>
                  </a:cubicBezTo>
                  <a:cubicBezTo>
                    <a:pt x="6074" y="1881"/>
                    <a:pt x="6096" y="1876"/>
                    <a:pt x="6109" y="1866"/>
                  </a:cubicBezTo>
                  <a:cubicBezTo>
                    <a:pt x="6112" y="1864"/>
                    <a:pt x="6115" y="1862"/>
                    <a:pt x="6118" y="1859"/>
                  </a:cubicBezTo>
                  <a:cubicBezTo>
                    <a:pt x="6115" y="1859"/>
                    <a:pt x="6115" y="1859"/>
                    <a:pt x="6115" y="1859"/>
                  </a:cubicBezTo>
                  <a:cubicBezTo>
                    <a:pt x="6117" y="1856"/>
                    <a:pt x="6119" y="1852"/>
                    <a:pt x="6119" y="1847"/>
                  </a:cubicBezTo>
                  <a:cubicBezTo>
                    <a:pt x="6119" y="1831"/>
                    <a:pt x="6125" y="1816"/>
                    <a:pt x="6134" y="1804"/>
                  </a:cubicBezTo>
                  <a:cubicBezTo>
                    <a:pt x="6138" y="1804"/>
                    <a:pt x="6138" y="1804"/>
                    <a:pt x="6138" y="1804"/>
                  </a:cubicBezTo>
                  <a:cubicBezTo>
                    <a:pt x="6148" y="1790"/>
                    <a:pt x="6161" y="1779"/>
                    <a:pt x="6175" y="1772"/>
                  </a:cubicBezTo>
                  <a:cubicBezTo>
                    <a:pt x="6176" y="1772"/>
                    <a:pt x="6177" y="1771"/>
                    <a:pt x="6178" y="1770"/>
                  </a:cubicBezTo>
                  <a:cubicBezTo>
                    <a:pt x="6178" y="1770"/>
                    <a:pt x="6178" y="1770"/>
                    <a:pt x="6178" y="1770"/>
                  </a:cubicBezTo>
                  <a:cubicBezTo>
                    <a:pt x="6194" y="1760"/>
                    <a:pt x="6213" y="1735"/>
                    <a:pt x="6226" y="1725"/>
                  </a:cubicBezTo>
                  <a:cubicBezTo>
                    <a:pt x="6230" y="1723"/>
                    <a:pt x="6233" y="1723"/>
                    <a:pt x="6235" y="1727"/>
                  </a:cubicBezTo>
                  <a:cubicBezTo>
                    <a:pt x="6245" y="1742"/>
                    <a:pt x="6301" y="1761"/>
                    <a:pt x="6322" y="1743"/>
                  </a:cubicBezTo>
                  <a:cubicBezTo>
                    <a:pt x="6327" y="1741"/>
                    <a:pt x="6331" y="1739"/>
                    <a:pt x="6333" y="1735"/>
                  </a:cubicBezTo>
                  <a:cubicBezTo>
                    <a:pt x="6336" y="1732"/>
                    <a:pt x="6339" y="1727"/>
                    <a:pt x="6343" y="1722"/>
                  </a:cubicBezTo>
                  <a:cubicBezTo>
                    <a:pt x="6341" y="1722"/>
                    <a:pt x="6341" y="1722"/>
                    <a:pt x="6341" y="1722"/>
                  </a:cubicBezTo>
                  <a:cubicBezTo>
                    <a:pt x="6353" y="1708"/>
                    <a:pt x="6372" y="1688"/>
                    <a:pt x="6393" y="1667"/>
                  </a:cubicBezTo>
                  <a:cubicBezTo>
                    <a:pt x="6395" y="1667"/>
                    <a:pt x="6395" y="1667"/>
                    <a:pt x="6395" y="1667"/>
                  </a:cubicBezTo>
                  <a:cubicBezTo>
                    <a:pt x="6423" y="1640"/>
                    <a:pt x="6454" y="1610"/>
                    <a:pt x="6481" y="1585"/>
                  </a:cubicBezTo>
                  <a:cubicBezTo>
                    <a:pt x="6479" y="1585"/>
                    <a:pt x="6479" y="1585"/>
                    <a:pt x="6479" y="1585"/>
                  </a:cubicBezTo>
                  <a:cubicBezTo>
                    <a:pt x="6483" y="1581"/>
                    <a:pt x="6488" y="1576"/>
                    <a:pt x="6492" y="1573"/>
                  </a:cubicBezTo>
                  <a:cubicBezTo>
                    <a:pt x="6508" y="1559"/>
                    <a:pt x="6520" y="1545"/>
                    <a:pt x="6531" y="1530"/>
                  </a:cubicBezTo>
                  <a:cubicBezTo>
                    <a:pt x="6535" y="1530"/>
                    <a:pt x="6535" y="1530"/>
                    <a:pt x="6535" y="1530"/>
                  </a:cubicBezTo>
                  <a:cubicBezTo>
                    <a:pt x="6554" y="1504"/>
                    <a:pt x="6568" y="1476"/>
                    <a:pt x="6577" y="1448"/>
                  </a:cubicBezTo>
                  <a:cubicBezTo>
                    <a:pt x="6572" y="1448"/>
                    <a:pt x="6572" y="1448"/>
                    <a:pt x="6572" y="1448"/>
                  </a:cubicBezTo>
                  <a:cubicBezTo>
                    <a:pt x="6577" y="1434"/>
                    <a:pt x="6580" y="1420"/>
                    <a:pt x="6584" y="1406"/>
                  </a:cubicBezTo>
                  <a:cubicBezTo>
                    <a:pt x="6585" y="1402"/>
                    <a:pt x="6586" y="1397"/>
                    <a:pt x="6587" y="1393"/>
                  </a:cubicBezTo>
                  <a:cubicBezTo>
                    <a:pt x="6593" y="1393"/>
                    <a:pt x="6593" y="1393"/>
                    <a:pt x="6593" y="1393"/>
                  </a:cubicBezTo>
                  <a:cubicBezTo>
                    <a:pt x="6601" y="1361"/>
                    <a:pt x="6611" y="1335"/>
                    <a:pt x="6616" y="1310"/>
                  </a:cubicBezTo>
                  <a:cubicBezTo>
                    <a:pt x="6611" y="1310"/>
                    <a:pt x="6611" y="1310"/>
                    <a:pt x="6611" y="1310"/>
                  </a:cubicBezTo>
                  <a:cubicBezTo>
                    <a:pt x="6613" y="1295"/>
                    <a:pt x="6614" y="1281"/>
                    <a:pt x="6612" y="1265"/>
                  </a:cubicBezTo>
                  <a:cubicBezTo>
                    <a:pt x="6633" y="1323"/>
                    <a:pt x="6637" y="1365"/>
                    <a:pt x="6633" y="1410"/>
                  </a:cubicBezTo>
                  <a:cubicBezTo>
                    <a:pt x="6630" y="1456"/>
                    <a:pt x="6633" y="1552"/>
                    <a:pt x="6640" y="1564"/>
                  </a:cubicBezTo>
                  <a:cubicBezTo>
                    <a:pt x="6647" y="1577"/>
                    <a:pt x="6675" y="1606"/>
                    <a:pt x="6693" y="1598"/>
                  </a:cubicBezTo>
                  <a:cubicBezTo>
                    <a:pt x="6694" y="1597"/>
                    <a:pt x="6695" y="1595"/>
                    <a:pt x="6695" y="1594"/>
                  </a:cubicBezTo>
                  <a:cubicBezTo>
                    <a:pt x="6697" y="1594"/>
                    <a:pt x="6698" y="1594"/>
                    <a:pt x="6700" y="1593"/>
                  </a:cubicBezTo>
                  <a:cubicBezTo>
                    <a:pt x="6702" y="1592"/>
                    <a:pt x="6704" y="1589"/>
                    <a:pt x="6705" y="1585"/>
                  </a:cubicBezTo>
                  <a:cubicBezTo>
                    <a:pt x="6699" y="1585"/>
                    <a:pt x="6699" y="1585"/>
                    <a:pt x="6699" y="1585"/>
                  </a:cubicBezTo>
                  <a:cubicBezTo>
                    <a:pt x="6700" y="1571"/>
                    <a:pt x="6697" y="1550"/>
                    <a:pt x="6693" y="1530"/>
                  </a:cubicBezTo>
                  <a:cubicBezTo>
                    <a:pt x="6700" y="1530"/>
                    <a:pt x="6700" y="1530"/>
                    <a:pt x="6700" y="1530"/>
                  </a:cubicBezTo>
                  <a:cubicBezTo>
                    <a:pt x="6697" y="1510"/>
                    <a:pt x="6692" y="1492"/>
                    <a:pt x="6692" y="1485"/>
                  </a:cubicBezTo>
                  <a:cubicBezTo>
                    <a:pt x="6692" y="1473"/>
                    <a:pt x="6705" y="1457"/>
                    <a:pt x="6717" y="1448"/>
                  </a:cubicBezTo>
                  <a:cubicBezTo>
                    <a:pt x="6717" y="1448"/>
                    <a:pt x="6717" y="1448"/>
                    <a:pt x="6717" y="1448"/>
                  </a:cubicBezTo>
                  <a:cubicBezTo>
                    <a:pt x="6720" y="1446"/>
                    <a:pt x="6722" y="1444"/>
                    <a:pt x="6725" y="1444"/>
                  </a:cubicBezTo>
                  <a:cubicBezTo>
                    <a:pt x="6733" y="1441"/>
                    <a:pt x="6731" y="1418"/>
                    <a:pt x="6726" y="1393"/>
                  </a:cubicBezTo>
                  <a:cubicBezTo>
                    <a:pt x="6733" y="1393"/>
                    <a:pt x="6733" y="1393"/>
                    <a:pt x="6733" y="1393"/>
                  </a:cubicBezTo>
                  <a:cubicBezTo>
                    <a:pt x="6729" y="1372"/>
                    <a:pt x="6722" y="1349"/>
                    <a:pt x="6714" y="1335"/>
                  </a:cubicBezTo>
                  <a:cubicBezTo>
                    <a:pt x="6708" y="1326"/>
                    <a:pt x="6701" y="1317"/>
                    <a:pt x="6695" y="1310"/>
                  </a:cubicBezTo>
                  <a:cubicBezTo>
                    <a:pt x="6685" y="1310"/>
                    <a:pt x="6685" y="1310"/>
                    <a:pt x="6685" y="1310"/>
                  </a:cubicBezTo>
                  <a:cubicBezTo>
                    <a:pt x="6676" y="1299"/>
                    <a:pt x="6670" y="1292"/>
                    <a:pt x="6679" y="1290"/>
                  </a:cubicBezTo>
                  <a:cubicBezTo>
                    <a:pt x="6689" y="1287"/>
                    <a:pt x="6701" y="1269"/>
                    <a:pt x="6703" y="1256"/>
                  </a:cubicBezTo>
                  <a:cubicBezTo>
                    <a:pt x="6708" y="1256"/>
                    <a:pt x="6708" y="1256"/>
                    <a:pt x="6708" y="1256"/>
                  </a:cubicBezTo>
                  <a:cubicBezTo>
                    <a:pt x="6710" y="1249"/>
                    <a:pt x="6710" y="1243"/>
                    <a:pt x="6707" y="1240"/>
                  </a:cubicBezTo>
                  <a:cubicBezTo>
                    <a:pt x="6696" y="1231"/>
                    <a:pt x="6703" y="1202"/>
                    <a:pt x="6678" y="1211"/>
                  </a:cubicBezTo>
                  <a:cubicBezTo>
                    <a:pt x="6665" y="1215"/>
                    <a:pt x="6634" y="1210"/>
                    <a:pt x="6621" y="1223"/>
                  </a:cubicBezTo>
                  <a:cubicBezTo>
                    <a:pt x="6617" y="1225"/>
                    <a:pt x="6613" y="1228"/>
                    <a:pt x="6611" y="1232"/>
                  </a:cubicBezTo>
                  <a:cubicBezTo>
                    <a:pt x="6600" y="1202"/>
                    <a:pt x="6580" y="1182"/>
                    <a:pt x="6555" y="1186"/>
                  </a:cubicBezTo>
                  <a:cubicBezTo>
                    <a:pt x="6523" y="1190"/>
                    <a:pt x="6506" y="1211"/>
                    <a:pt x="6474" y="1211"/>
                  </a:cubicBezTo>
                  <a:cubicBezTo>
                    <a:pt x="6455" y="1211"/>
                    <a:pt x="6456" y="1190"/>
                    <a:pt x="6458" y="1173"/>
                  </a:cubicBezTo>
                  <a:cubicBezTo>
                    <a:pt x="6451" y="1173"/>
                    <a:pt x="6451" y="1173"/>
                    <a:pt x="6451" y="1173"/>
                  </a:cubicBezTo>
                  <a:cubicBezTo>
                    <a:pt x="6452" y="1164"/>
                    <a:pt x="6451" y="1157"/>
                    <a:pt x="6446" y="1157"/>
                  </a:cubicBezTo>
                  <a:cubicBezTo>
                    <a:pt x="6439" y="1157"/>
                    <a:pt x="6426" y="1172"/>
                    <a:pt x="6413" y="1182"/>
                  </a:cubicBezTo>
                  <a:cubicBezTo>
                    <a:pt x="6405" y="1187"/>
                    <a:pt x="6396" y="1188"/>
                    <a:pt x="6390" y="1177"/>
                  </a:cubicBezTo>
                  <a:cubicBezTo>
                    <a:pt x="6389" y="1176"/>
                    <a:pt x="6389" y="1175"/>
                    <a:pt x="6389" y="1173"/>
                  </a:cubicBezTo>
                  <a:cubicBezTo>
                    <a:pt x="6381" y="1173"/>
                    <a:pt x="6381" y="1173"/>
                    <a:pt x="6381" y="1173"/>
                  </a:cubicBezTo>
                  <a:cubicBezTo>
                    <a:pt x="6379" y="1146"/>
                    <a:pt x="6437" y="1113"/>
                    <a:pt x="6485" y="1094"/>
                  </a:cubicBezTo>
                  <a:cubicBezTo>
                    <a:pt x="6492" y="1092"/>
                    <a:pt x="6499" y="1088"/>
                    <a:pt x="6506" y="1082"/>
                  </a:cubicBezTo>
                  <a:cubicBezTo>
                    <a:pt x="6523" y="1072"/>
                    <a:pt x="6542" y="1055"/>
                    <a:pt x="6561" y="1036"/>
                  </a:cubicBezTo>
                  <a:cubicBezTo>
                    <a:pt x="6559" y="1036"/>
                    <a:pt x="6559" y="1036"/>
                    <a:pt x="6559" y="1036"/>
                  </a:cubicBezTo>
                  <a:cubicBezTo>
                    <a:pt x="6578" y="1017"/>
                    <a:pt x="6597" y="997"/>
                    <a:pt x="6614" y="981"/>
                  </a:cubicBezTo>
                  <a:cubicBezTo>
                    <a:pt x="6617" y="981"/>
                    <a:pt x="6617" y="981"/>
                    <a:pt x="6617" y="981"/>
                  </a:cubicBezTo>
                  <a:cubicBezTo>
                    <a:pt x="6629" y="969"/>
                    <a:pt x="6640" y="960"/>
                    <a:pt x="6649" y="953"/>
                  </a:cubicBezTo>
                  <a:cubicBezTo>
                    <a:pt x="6654" y="951"/>
                    <a:pt x="6658" y="949"/>
                    <a:pt x="6661" y="949"/>
                  </a:cubicBezTo>
                  <a:cubicBezTo>
                    <a:pt x="6696" y="945"/>
                    <a:pt x="6785" y="957"/>
                    <a:pt x="6862" y="953"/>
                  </a:cubicBezTo>
                  <a:cubicBezTo>
                    <a:pt x="6939" y="949"/>
                    <a:pt x="6964" y="911"/>
                    <a:pt x="6989" y="932"/>
                  </a:cubicBezTo>
                  <a:cubicBezTo>
                    <a:pt x="7013" y="953"/>
                    <a:pt x="7066" y="978"/>
                    <a:pt x="7098" y="974"/>
                  </a:cubicBezTo>
                  <a:cubicBezTo>
                    <a:pt x="7115" y="971"/>
                    <a:pt x="7119" y="971"/>
                    <a:pt x="7127" y="965"/>
                  </a:cubicBezTo>
                  <a:cubicBezTo>
                    <a:pt x="7135" y="962"/>
                    <a:pt x="7141" y="954"/>
                    <a:pt x="7171" y="928"/>
                  </a:cubicBezTo>
                  <a:cubicBezTo>
                    <a:pt x="7184" y="917"/>
                    <a:pt x="7197" y="907"/>
                    <a:pt x="7209" y="899"/>
                  </a:cubicBezTo>
                  <a:cubicBezTo>
                    <a:pt x="7209" y="899"/>
                    <a:pt x="7209" y="899"/>
                    <a:pt x="7209" y="899"/>
                  </a:cubicBezTo>
                  <a:cubicBezTo>
                    <a:pt x="7236" y="879"/>
                    <a:pt x="7260" y="863"/>
                    <a:pt x="7277" y="844"/>
                  </a:cubicBezTo>
                  <a:cubicBezTo>
                    <a:pt x="7280" y="844"/>
                    <a:pt x="7280" y="844"/>
                    <a:pt x="7280" y="844"/>
                  </a:cubicBezTo>
                  <a:cubicBezTo>
                    <a:pt x="7283" y="840"/>
                    <a:pt x="7288" y="836"/>
                    <a:pt x="7291" y="832"/>
                  </a:cubicBezTo>
                  <a:cubicBezTo>
                    <a:pt x="7297" y="825"/>
                    <a:pt x="7305" y="818"/>
                    <a:pt x="7313" y="811"/>
                  </a:cubicBezTo>
                  <a:cubicBezTo>
                    <a:pt x="7342" y="794"/>
                    <a:pt x="7377" y="788"/>
                    <a:pt x="7379" y="811"/>
                  </a:cubicBezTo>
                  <a:cubicBezTo>
                    <a:pt x="7383" y="845"/>
                    <a:pt x="7372" y="878"/>
                    <a:pt x="7401" y="878"/>
                  </a:cubicBezTo>
                  <a:cubicBezTo>
                    <a:pt x="7429" y="878"/>
                    <a:pt x="7471" y="845"/>
                    <a:pt x="7506" y="828"/>
                  </a:cubicBezTo>
                  <a:cubicBezTo>
                    <a:pt x="7527" y="818"/>
                    <a:pt x="7546" y="807"/>
                    <a:pt x="7557" y="799"/>
                  </a:cubicBezTo>
                  <a:cubicBezTo>
                    <a:pt x="7561" y="797"/>
                    <a:pt x="7564" y="795"/>
                    <a:pt x="7567" y="793"/>
                  </a:cubicBezTo>
                  <a:cubicBezTo>
                    <a:pt x="7548" y="808"/>
                    <a:pt x="7430" y="903"/>
                    <a:pt x="7393" y="930"/>
                  </a:cubicBezTo>
                  <a:cubicBezTo>
                    <a:pt x="7368" y="946"/>
                    <a:pt x="7324" y="959"/>
                    <a:pt x="7287" y="981"/>
                  </a:cubicBezTo>
                  <a:cubicBezTo>
                    <a:pt x="7287" y="981"/>
                    <a:pt x="7287" y="981"/>
                    <a:pt x="7287" y="981"/>
                  </a:cubicBezTo>
                  <a:cubicBezTo>
                    <a:pt x="7267" y="992"/>
                    <a:pt x="7248" y="1006"/>
                    <a:pt x="7235" y="1024"/>
                  </a:cubicBezTo>
                  <a:cubicBezTo>
                    <a:pt x="7200" y="1073"/>
                    <a:pt x="7179" y="1090"/>
                    <a:pt x="7182" y="1144"/>
                  </a:cubicBezTo>
                  <a:cubicBezTo>
                    <a:pt x="7186" y="1198"/>
                    <a:pt x="7246" y="1269"/>
                    <a:pt x="7217" y="1319"/>
                  </a:cubicBezTo>
                  <a:cubicBezTo>
                    <a:pt x="7189" y="1369"/>
                    <a:pt x="7179" y="1440"/>
                    <a:pt x="7179" y="1440"/>
                  </a:cubicBezTo>
                  <a:cubicBezTo>
                    <a:pt x="7179" y="1440"/>
                    <a:pt x="7191" y="1419"/>
                    <a:pt x="7212" y="1393"/>
                  </a:cubicBezTo>
                  <a:cubicBezTo>
                    <a:pt x="7215" y="1393"/>
                    <a:pt x="7215" y="1393"/>
                    <a:pt x="7215" y="1393"/>
                  </a:cubicBezTo>
                  <a:cubicBezTo>
                    <a:pt x="7233" y="1370"/>
                    <a:pt x="7258" y="1341"/>
                    <a:pt x="7287" y="1319"/>
                  </a:cubicBezTo>
                  <a:cubicBezTo>
                    <a:pt x="7291" y="1316"/>
                    <a:pt x="7294" y="1313"/>
                    <a:pt x="7297" y="1310"/>
                  </a:cubicBezTo>
                  <a:cubicBezTo>
                    <a:pt x="7296" y="1310"/>
                    <a:pt x="7296" y="1310"/>
                    <a:pt x="7296" y="1310"/>
                  </a:cubicBezTo>
                  <a:cubicBezTo>
                    <a:pt x="7316" y="1293"/>
                    <a:pt x="7333" y="1274"/>
                    <a:pt x="7348" y="1256"/>
                  </a:cubicBezTo>
                  <a:cubicBezTo>
                    <a:pt x="7351" y="1256"/>
                    <a:pt x="7351" y="1256"/>
                    <a:pt x="7351" y="1256"/>
                  </a:cubicBezTo>
                  <a:cubicBezTo>
                    <a:pt x="7375" y="1227"/>
                    <a:pt x="7392" y="1200"/>
                    <a:pt x="7404" y="1186"/>
                  </a:cubicBezTo>
                  <a:cubicBezTo>
                    <a:pt x="7406" y="1183"/>
                    <a:pt x="7408" y="1181"/>
                    <a:pt x="7411" y="1179"/>
                  </a:cubicBezTo>
                  <a:cubicBezTo>
                    <a:pt x="7438" y="1163"/>
                    <a:pt x="7482" y="1156"/>
                    <a:pt x="7482" y="1132"/>
                  </a:cubicBezTo>
                  <a:cubicBezTo>
                    <a:pt x="7482" y="1128"/>
                    <a:pt x="7483" y="1123"/>
                    <a:pt x="7483" y="1118"/>
                  </a:cubicBezTo>
                  <a:cubicBezTo>
                    <a:pt x="7489" y="1118"/>
                    <a:pt x="7489" y="1118"/>
                    <a:pt x="7489" y="1118"/>
                  </a:cubicBezTo>
                  <a:cubicBezTo>
                    <a:pt x="7492" y="1093"/>
                    <a:pt x="7504" y="1064"/>
                    <a:pt x="7513" y="1036"/>
                  </a:cubicBezTo>
                  <a:cubicBezTo>
                    <a:pt x="7508" y="1036"/>
                    <a:pt x="7508" y="1036"/>
                    <a:pt x="7508" y="1036"/>
                  </a:cubicBezTo>
                  <a:cubicBezTo>
                    <a:pt x="7509" y="1035"/>
                    <a:pt x="7509" y="1033"/>
                    <a:pt x="7510" y="1032"/>
                  </a:cubicBezTo>
                  <a:cubicBezTo>
                    <a:pt x="7519" y="1004"/>
                    <a:pt x="7498" y="1005"/>
                    <a:pt x="7504" y="981"/>
                  </a:cubicBezTo>
                  <a:cubicBezTo>
                    <a:pt x="7509" y="981"/>
                    <a:pt x="7509" y="981"/>
                    <a:pt x="7509" y="981"/>
                  </a:cubicBezTo>
                  <a:cubicBezTo>
                    <a:pt x="7510" y="976"/>
                    <a:pt x="7512" y="970"/>
                    <a:pt x="7516" y="961"/>
                  </a:cubicBezTo>
                  <a:cubicBezTo>
                    <a:pt x="7529" y="937"/>
                    <a:pt x="7533" y="916"/>
                    <a:pt x="7555" y="902"/>
                  </a:cubicBezTo>
                  <a:cubicBezTo>
                    <a:pt x="7571" y="895"/>
                    <a:pt x="7595" y="890"/>
                    <a:pt x="7633" y="890"/>
                  </a:cubicBezTo>
                  <a:close/>
                  <a:moveTo>
                    <a:pt x="3007" y="1622"/>
                  </a:moveTo>
                  <a:cubicBezTo>
                    <a:pt x="2986" y="1633"/>
                    <a:pt x="2934" y="1641"/>
                    <a:pt x="2915" y="1618"/>
                  </a:cubicBezTo>
                  <a:cubicBezTo>
                    <a:pt x="2904" y="1605"/>
                    <a:pt x="2884" y="1607"/>
                    <a:pt x="2868" y="1619"/>
                  </a:cubicBezTo>
                  <a:cubicBezTo>
                    <a:pt x="2851" y="1628"/>
                    <a:pt x="2836" y="1648"/>
                    <a:pt x="2834" y="1672"/>
                  </a:cubicBezTo>
                  <a:cubicBezTo>
                    <a:pt x="2831" y="1718"/>
                    <a:pt x="2848" y="1685"/>
                    <a:pt x="2870" y="1702"/>
                  </a:cubicBezTo>
                  <a:cubicBezTo>
                    <a:pt x="2891" y="1718"/>
                    <a:pt x="2898" y="1743"/>
                    <a:pt x="2912" y="1768"/>
                  </a:cubicBezTo>
                  <a:cubicBezTo>
                    <a:pt x="2926" y="1793"/>
                    <a:pt x="2950" y="1785"/>
                    <a:pt x="2968" y="1806"/>
                  </a:cubicBezTo>
                  <a:cubicBezTo>
                    <a:pt x="2986" y="1826"/>
                    <a:pt x="2919" y="1851"/>
                    <a:pt x="2947" y="1876"/>
                  </a:cubicBezTo>
                  <a:cubicBezTo>
                    <a:pt x="2975" y="1901"/>
                    <a:pt x="2989" y="2001"/>
                    <a:pt x="2993" y="2026"/>
                  </a:cubicBezTo>
                  <a:cubicBezTo>
                    <a:pt x="2994" y="2031"/>
                    <a:pt x="2990" y="2036"/>
                    <a:pt x="2985" y="2040"/>
                  </a:cubicBezTo>
                  <a:cubicBezTo>
                    <a:pt x="2961" y="2052"/>
                    <a:pt x="2915" y="2058"/>
                    <a:pt x="2897" y="2055"/>
                  </a:cubicBezTo>
                  <a:cubicBezTo>
                    <a:pt x="2873" y="2051"/>
                    <a:pt x="2799" y="2022"/>
                    <a:pt x="2774" y="2013"/>
                  </a:cubicBezTo>
                  <a:cubicBezTo>
                    <a:pt x="2769" y="2012"/>
                    <a:pt x="2764" y="2005"/>
                    <a:pt x="2760" y="1997"/>
                  </a:cubicBezTo>
                  <a:cubicBezTo>
                    <a:pt x="2751" y="1997"/>
                    <a:pt x="2751" y="1997"/>
                    <a:pt x="2751" y="1997"/>
                  </a:cubicBezTo>
                  <a:cubicBezTo>
                    <a:pt x="2745" y="1981"/>
                    <a:pt x="2742" y="1959"/>
                    <a:pt x="2742" y="1942"/>
                  </a:cubicBezTo>
                  <a:cubicBezTo>
                    <a:pt x="2749" y="1942"/>
                    <a:pt x="2749" y="1942"/>
                    <a:pt x="2749" y="1942"/>
                  </a:cubicBezTo>
                  <a:cubicBezTo>
                    <a:pt x="2749" y="1928"/>
                    <a:pt x="2751" y="1916"/>
                    <a:pt x="2757" y="1910"/>
                  </a:cubicBezTo>
                  <a:cubicBezTo>
                    <a:pt x="2758" y="1910"/>
                    <a:pt x="2759" y="1909"/>
                    <a:pt x="2760" y="1910"/>
                  </a:cubicBezTo>
                  <a:cubicBezTo>
                    <a:pt x="2777" y="1912"/>
                    <a:pt x="2787" y="1909"/>
                    <a:pt x="2798" y="1901"/>
                  </a:cubicBezTo>
                  <a:cubicBezTo>
                    <a:pt x="2809" y="1894"/>
                    <a:pt x="2820" y="1881"/>
                    <a:pt x="2841" y="1860"/>
                  </a:cubicBezTo>
                  <a:cubicBezTo>
                    <a:pt x="2841" y="1859"/>
                    <a:pt x="2841" y="1859"/>
                    <a:pt x="2841" y="1859"/>
                  </a:cubicBezTo>
                  <a:cubicBezTo>
                    <a:pt x="2838" y="1859"/>
                    <a:pt x="2838" y="1859"/>
                    <a:pt x="2838" y="1859"/>
                  </a:cubicBezTo>
                  <a:cubicBezTo>
                    <a:pt x="2859" y="1829"/>
                    <a:pt x="2798" y="1813"/>
                    <a:pt x="2767" y="1804"/>
                  </a:cubicBezTo>
                  <a:cubicBezTo>
                    <a:pt x="2789" y="1804"/>
                    <a:pt x="2789" y="1804"/>
                    <a:pt x="2789" y="1804"/>
                  </a:cubicBezTo>
                  <a:cubicBezTo>
                    <a:pt x="2778" y="1801"/>
                    <a:pt x="2769" y="1799"/>
                    <a:pt x="2763" y="1797"/>
                  </a:cubicBezTo>
                  <a:cubicBezTo>
                    <a:pt x="2748" y="1792"/>
                    <a:pt x="2724" y="1756"/>
                    <a:pt x="2704" y="1722"/>
                  </a:cubicBezTo>
                  <a:cubicBezTo>
                    <a:pt x="2695" y="1722"/>
                    <a:pt x="2695" y="1722"/>
                    <a:pt x="2695" y="1722"/>
                  </a:cubicBezTo>
                  <a:cubicBezTo>
                    <a:pt x="2682" y="1702"/>
                    <a:pt x="2672" y="1683"/>
                    <a:pt x="2665" y="1672"/>
                  </a:cubicBezTo>
                  <a:cubicBezTo>
                    <a:pt x="2664" y="1671"/>
                    <a:pt x="2664" y="1669"/>
                    <a:pt x="2663" y="1667"/>
                  </a:cubicBezTo>
                  <a:cubicBezTo>
                    <a:pt x="2672" y="1667"/>
                    <a:pt x="2672" y="1667"/>
                    <a:pt x="2672" y="1667"/>
                  </a:cubicBezTo>
                  <a:cubicBezTo>
                    <a:pt x="2659" y="1645"/>
                    <a:pt x="2664" y="1613"/>
                    <a:pt x="2686" y="1585"/>
                  </a:cubicBezTo>
                  <a:cubicBezTo>
                    <a:pt x="2683" y="1585"/>
                    <a:pt x="2683" y="1585"/>
                    <a:pt x="2683" y="1585"/>
                  </a:cubicBezTo>
                  <a:cubicBezTo>
                    <a:pt x="2689" y="1578"/>
                    <a:pt x="2696" y="1571"/>
                    <a:pt x="2704" y="1564"/>
                  </a:cubicBezTo>
                  <a:cubicBezTo>
                    <a:pt x="2725" y="1548"/>
                    <a:pt x="2782" y="1585"/>
                    <a:pt x="2810" y="1564"/>
                  </a:cubicBezTo>
                  <a:cubicBezTo>
                    <a:pt x="2825" y="1553"/>
                    <a:pt x="2840" y="1540"/>
                    <a:pt x="2853" y="1530"/>
                  </a:cubicBezTo>
                  <a:cubicBezTo>
                    <a:pt x="2854" y="1530"/>
                    <a:pt x="2854" y="1530"/>
                    <a:pt x="2854" y="1530"/>
                  </a:cubicBezTo>
                  <a:cubicBezTo>
                    <a:pt x="2865" y="1521"/>
                    <a:pt x="2873" y="1515"/>
                    <a:pt x="2879" y="1510"/>
                  </a:cubicBezTo>
                  <a:cubicBezTo>
                    <a:pt x="2893" y="1504"/>
                    <a:pt x="2958" y="1524"/>
                    <a:pt x="2968" y="1548"/>
                  </a:cubicBezTo>
                  <a:cubicBezTo>
                    <a:pt x="2979" y="1572"/>
                    <a:pt x="3020" y="1610"/>
                    <a:pt x="3007" y="1622"/>
                  </a:cubicBezTo>
                  <a:close/>
                  <a:moveTo>
                    <a:pt x="1907" y="1804"/>
                  </a:moveTo>
                  <a:cubicBezTo>
                    <a:pt x="1913" y="1804"/>
                    <a:pt x="1913" y="1804"/>
                    <a:pt x="1913" y="1804"/>
                  </a:cubicBezTo>
                  <a:cubicBezTo>
                    <a:pt x="1915" y="1788"/>
                    <a:pt x="1914" y="1772"/>
                    <a:pt x="1904" y="1768"/>
                  </a:cubicBezTo>
                  <a:cubicBezTo>
                    <a:pt x="1891" y="1763"/>
                    <a:pt x="1897" y="1741"/>
                    <a:pt x="1909" y="1722"/>
                  </a:cubicBezTo>
                  <a:cubicBezTo>
                    <a:pt x="1905" y="1722"/>
                    <a:pt x="1905" y="1722"/>
                    <a:pt x="1905" y="1722"/>
                  </a:cubicBezTo>
                  <a:cubicBezTo>
                    <a:pt x="1911" y="1712"/>
                    <a:pt x="1919" y="1703"/>
                    <a:pt x="1926" y="1697"/>
                  </a:cubicBezTo>
                  <a:cubicBezTo>
                    <a:pt x="1934" y="1691"/>
                    <a:pt x="1943" y="1680"/>
                    <a:pt x="1952" y="1667"/>
                  </a:cubicBezTo>
                  <a:cubicBezTo>
                    <a:pt x="1956" y="1667"/>
                    <a:pt x="1956" y="1667"/>
                    <a:pt x="1956" y="1667"/>
                  </a:cubicBezTo>
                  <a:cubicBezTo>
                    <a:pt x="1971" y="1647"/>
                    <a:pt x="1986" y="1620"/>
                    <a:pt x="1999" y="1593"/>
                  </a:cubicBezTo>
                  <a:cubicBezTo>
                    <a:pt x="2001" y="1590"/>
                    <a:pt x="2003" y="1588"/>
                    <a:pt x="2004" y="1585"/>
                  </a:cubicBezTo>
                  <a:cubicBezTo>
                    <a:pt x="2000" y="1585"/>
                    <a:pt x="2000" y="1585"/>
                    <a:pt x="2000" y="1585"/>
                  </a:cubicBezTo>
                  <a:cubicBezTo>
                    <a:pt x="2020" y="1555"/>
                    <a:pt x="2044" y="1552"/>
                    <a:pt x="2060" y="1556"/>
                  </a:cubicBezTo>
                  <a:cubicBezTo>
                    <a:pt x="2077" y="1560"/>
                    <a:pt x="2116" y="1635"/>
                    <a:pt x="2127" y="1660"/>
                  </a:cubicBezTo>
                  <a:cubicBezTo>
                    <a:pt x="2134" y="1677"/>
                    <a:pt x="2152" y="1667"/>
                    <a:pt x="2168" y="1656"/>
                  </a:cubicBezTo>
                  <a:cubicBezTo>
                    <a:pt x="2178" y="1650"/>
                    <a:pt x="2187" y="1643"/>
                    <a:pt x="2193" y="1639"/>
                  </a:cubicBezTo>
                  <a:cubicBezTo>
                    <a:pt x="2207" y="1631"/>
                    <a:pt x="2228" y="1606"/>
                    <a:pt x="2232" y="1585"/>
                  </a:cubicBezTo>
                  <a:cubicBezTo>
                    <a:pt x="2232" y="1585"/>
                    <a:pt x="2232" y="1585"/>
                    <a:pt x="2232" y="1585"/>
                  </a:cubicBezTo>
                  <a:cubicBezTo>
                    <a:pt x="2227" y="1585"/>
                    <a:pt x="2227" y="1585"/>
                    <a:pt x="2227" y="1585"/>
                  </a:cubicBezTo>
                  <a:cubicBezTo>
                    <a:pt x="2234" y="1567"/>
                    <a:pt x="2263" y="1556"/>
                    <a:pt x="2296" y="1556"/>
                  </a:cubicBezTo>
                  <a:cubicBezTo>
                    <a:pt x="2321" y="1556"/>
                    <a:pt x="2312" y="1573"/>
                    <a:pt x="2295" y="1586"/>
                  </a:cubicBezTo>
                  <a:cubicBezTo>
                    <a:pt x="2290" y="1589"/>
                    <a:pt x="2286" y="1592"/>
                    <a:pt x="2281" y="1593"/>
                  </a:cubicBezTo>
                  <a:cubicBezTo>
                    <a:pt x="2277" y="1595"/>
                    <a:pt x="2274" y="1597"/>
                    <a:pt x="2272" y="1599"/>
                  </a:cubicBezTo>
                  <a:cubicBezTo>
                    <a:pt x="2252" y="1608"/>
                    <a:pt x="2266" y="1623"/>
                    <a:pt x="2306" y="1639"/>
                  </a:cubicBezTo>
                  <a:cubicBezTo>
                    <a:pt x="2348" y="1656"/>
                    <a:pt x="2387" y="1702"/>
                    <a:pt x="2433" y="1731"/>
                  </a:cubicBezTo>
                  <a:cubicBezTo>
                    <a:pt x="2479" y="1760"/>
                    <a:pt x="2486" y="1818"/>
                    <a:pt x="2458" y="1826"/>
                  </a:cubicBezTo>
                  <a:cubicBezTo>
                    <a:pt x="2429" y="1835"/>
                    <a:pt x="2345" y="1843"/>
                    <a:pt x="2313" y="1839"/>
                  </a:cubicBezTo>
                  <a:cubicBezTo>
                    <a:pt x="2292" y="1836"/>
                    <a:pt x="2268" y="1818"/>
                    <a:pt x="2240" y="1804"/>
                  </a:cubicBezTo>
                  <a:cubicBezTo>
                    <a:pt x="2255" y="1804"/>
                    <a:pt x="2255" y="1804"/>
                    <a:pt x="2255" y="1804"/>
                  </a:cubicBezTo>
                  <a:cubicBezTo>
                    <a:pt x="2239" y="1796"/>
                    <a:pt x="2222" y="1788"/>
                    <a:pt x="2204" y="1785"/>
                  </a:cubicBezTo>
                  <a:cubicBezTo>
                    <a:pt x="2166" y="1778"/>
                    <a:pt x="2123" y="1780"/>
                    <a:pt x="2098" y="1796"/>
                  </a:cubicBezTo>
                  <a:cubicBezTo>
                    <a:pt x="2089" y="1801"/>
                    <a:pt x="2082" y="1806"/>
                    <a:pt x="2077" y="1814"/>
                  </a:cubicBezTo>
                  <a:cubicBezTo>
                    <a:pt x="2060" y="1843"/>
                    <a:pt x="1996" y="1831"/>
                    <a:pt x="1968" y="1831"/>
                  </a:cubicBezTo>
                  <a:cubicBezTo>
                    <a:pt x="1940" y="1831"/>
                    <a:pt x="1905" y="1872"/>
                    <a:pt x="1898" y="1856"/>
                  </a:cubicBezTo>
                  <a:cubicBezTo>
                    <a:pt x="1898" y="1856"/>
                    <a:pt x="1906" y="1828"/>
                    <a:pt x="1907" y="1804"/>
                  </a:cubicBezTo>
                  <a:close/>
                  <a:moveTo>
                    <a:pt x="2074" y="3863"/>
                  </a:moveTo>
                  <a:cubicBezTo>
                    <a:pt x="2076" y="3853"/>
                    <a:pt x="2078" y="3844"/>
                    <a:pt x="2081" y="3840"/>
                  </a:cubicBezTo>
                  <a:cubicBezTo>
                    <a:pt x="2082" y="3837"/>
                    <a:pt x="2084" y="3835"/>
                    <a:pt x="2086" y="3833"/>
                  </a:cubicBezTo>
                  <a:cubicBezTo>
                    <a:pt x="2107" y="3822"/>
                    <a:pt x="2147" y="3821"/>
                    <a:pt x="2155" y="3835"/>
                  </a:cubicBezTo>
                  <a:cubicBezTo>
                    <a:pt x="2169" y="3862"/>
                    <a:pt x="2135" y="3938"/>
                    <a:pt x="2105" y="3962"/>
                  </a:cubicBezTo>
                  <a:cubicBezTo>
                    <a:pt x="2100" y="3964"/>
                    <a:pt x="2095" y="3965"/>
                    <a:pt x="2091" y="3964"/>
                  </a:cubicBezTo>
                  <a:cubicBezTo>
                    <a:pt x="2077" y="3961"/>
                    <a:pt x="2072" y="3941"/>
                    <a:pt x="2071" y="3918"/>
                  </a:cubicBezTo>
                  <a:cubicBezTo>
                    <a:pt x="2064" y="3918"/>
                    <a:pt x="2064" y="3918"/>
                    <a:pt x="2064" y="3918"/>
                  </a:cubicBezTo>
                  <a:cubicBezTo>
                    <a:pt x="2063" y="3899"/>
                    <a:pt x="2065" y="3878"/>
                    <a:pt x="2068" y="3863"/>
                  </a:cubicBezTo>
                  <a:lnTo>
                    <a:pt x="2074" y="3863"/>
                  </a:lnTo>
                  <a:close/>
                  <a:moveTo>
                    <a:pt x="2067" y="899"/>
                  </a:moveTo>
                  <a:cubicBezTo>
                    <a:pt x="2039" y="891"/>
                    <a:pt x="2011" y="871"/>
                    <a:pt x="2018" y="849"/>
                  </a:cubicBezTo>
                  <a:cubicBezTo>
                    <a:pt x="2018" y="847"/>
                    <a:pt x="2019" y="845"/>
                    <a:pt x="2020" y="844"/>
                  </a:cubicBezTo>
                  <a:cubicBezTo>
                    <a:pt x="2024" y="844"/>
                    <a:pt x="2024" y="844"/>
                    <a:pt x="2024" y="844"/>
                  </a:cubicBezTo>
                  <a:cubicBezTo>
                    <a:pt x="2027" y="837"/>
                    <a:pt x="2031" y="832"/>
                    <a:pt x="2035" y="828"/>
                  </a:cubicBezTo>
                  <a:cubicBezTo>
                    <a:pt x="2068" y="816"/>
                    <a:pt x="2130" y="867"/>
                    <a:pt x="2116" y="890"/>
                  </a:cubicBezTo>
                  <a:cubicBezTo>
                    <a:pt x="2114" y="894"/>
                    <a:pt x="2110" y="897"/>
                    <a:pt x="2106" y="899"/>
                  </a:cubicBezTo>
                  <a:lnTo>
                    <a:pt x="2067" y="899"/>
                  </a:ln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29" name="Freeform 117">
              <a:extLst>
                <a:ext uri="{FF2B5EF4-FFF2-40B4-BE49-F238E27FC236}">
                  <a16:creationId xmlns:a16="http://schemas.microsoft.com/office/drawing/2014/main" id="{983BEF27-ABFE-47DD-8649-416B74EEFBE9}"/>
                </a:ext>
              </a:extLst>
            </p:cNvPr>
            <p:cNvSpPr>
              <a:spLocks/>
            </p:cNvSpPr>
            <p:nvPr/>
          </p:nvSpPr>
          <p:spPr bwMode="auto">
            <a:xfrm>
              <a:off x="5718175" y="2051050"/>
              <a:ext cx="422275" cy="207963"/>
            </a:xfrm>
            <a:custGeom>
              <a:avLst/>
              <a:gdLst>
                <a:gd name="T0" fmla="*/ 21 w 745"/>
                <a:gd name="T1" fmla="*/ 296 h 367"/>
                <a:gd name="T2" fmla="*/ 126 w 745"/>
                <a:gd name="T3" fmla="*/ 334 h 367"/>
                <a:gd name="T4" fmla="*/ 238 w 745"/>
                <a:gd name="T5" fmla="*/ 345 h 367"/>
                <a:gd name="T6" fmla="*/ 252 w 745"/>
                <a:gd name="T7" fmla="*/ 334 h 367"/>
                <a:gd name="T8" fmla="*/ 262 w 745"/>
                <a:gd name="T9" fmla="*/ 301 h 367"/>
                <a:gd name="T10" fmla="*/ 254 w 745"/>
                <a:gd name="T11" fmla="*/ 301 h 367"/>
                <a:gd name="T12" fmla="*/ 232 w 745"/>
                <a:gd name="T13" fmla="*/ 267 h 367"/>
                <a:gd name="T14" fmla="*/ 217 w 745"/>
                <a:gd name="T15" fmla="*/ 246 h 367"/>
                <a:gd name="T16" fmla="*/ 224 w 745"/>
                <a:gd name="T17" fmla="*/ 246 h 367"/>
                <a:gd name="T18" fmla="*/ 256 w 745"/>
                <a:gd name="T19" fmla="*/ 197 h 367"/>
                <a:gd name="T20" fmla="*/ 301 w 745"/>
                <a:gd name="T21" fmla="*/ 167 h 367"/>
                <a:gd name="T22" fmla="*/ 397 w 745"/>
                <a:gd name="T23" fmla="*/ 126 h 367"/>
                <a:gd name="T24" fmla="*/ 612 w 745"/>
                <a:gd name="T25" fmla="*/ 126 h 367"/>
                <a:gd name="T26" fmla="*/ 671 w 745"/>
                <a:gd name="T27" fmla="*/ 109 h 367"/>
                <a:gd name="T28" fmla="*/ 671 w 745"/>
                <a:gd name="T29" fmla="*/ 109 h 367"/>
                <a:gd name="T30" fmla="*/ 742 w 745"/>
                <a:gd name="T31" fmla="*/ 39 h 367"/>
                <a:gd name="T32" fmla="*/ 744 w 745"/>
                <a:gd name="T33" fmla="*/ 26 h 367"/>
                <a:gd name="T34" fmla="*/ 735 w 745"/>
                <a:gd name="T35" fmla="*/ 26 h 367"/>
                <a:gd name="T36" fmla="*/ 658 w 745"/>
                <a:gd name="T37" fmla="*/ 26 h 367"/>
                <a:gd name="T38" fmla="*/ 653 w 745"/>
                <a:gd name="T39" fmla="*/ 31 h 367"/>
                <a:gd name="T40" fmla="*/ 520 w 745"/>
                <a:gd name="T41" fmla="*/ 39 h 367"/>
                <a:gd name="T42" fmla="*/ 295 w 745"/>
                <a:gd name="T43" fmla="*/ 72 h 367"/>
                <a:gd name="T44" fmla="*/ 270 w 745"/>
                <a:gd name="T45" fmla="*/ 82 h 367"/>
                <a:gd name="T46" fmla="*/ 190 w 745"/>
                <a:gd name="T47" fmla="*/ 151 h 367"/>
                <a:gd name="T48" fmla="*/ 165 w 745"/>
                <a:gd name="T49" fmla="*/ 164 h 367"/>
                <a:gd name="T50" fmla="*/ 164 w 745"/>
                <a:gd name="T51" fmla="*/ 164 h 367"/>
                <a:gd name="T52" fmla="*/ 55 w 745"/>
                <a:gd name="T53" fmla="*/ 222 h 367"/>
                <a:gd name="T54" fmla="*/ 52 w 745"/>
                <a:gd name="T55" fmla="*/ 224 h 367"/>
                <a:gd name="T56" fmla="*/ 49 w 745"/>
                <a:gd name="T57" fmla="*/ 226 h 367"/>
                <a:gd name="T58" fmla="*/ 21 w 745"/>
                <a:gd name="T59" fmla="*/ 296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45" h="367">
                  <a:moveTo>
                    <a:pt x="21" y="296"/>
                  </a:moveTo>
                  <a:cubicBezTo>
                    <a:pt x="42" y="305"/>
                    <a:pt x="87" y="309"/>
                    <a:pt x="126" y="334"/>
                  </a:cubicBezTo>
                  <a:cubicBezTo>
                    <a:pt x="161" y="357"/>
                    <a:pt x="210" y="367"/>
                    <a:pt x="238" y="345"/>
                  </a:cubicBezTo>
                  <a:cubicBezTo>
                    <a:pt x="243" y="342"/>
                    <a:pt x="248" y="339"/>
                    <a:pt x="252" y="334"/>
                  </a:cubicBezTo>
                  <a:cubicBezTo>
                    <a:pt x="261" y="324"/>
                    <a:pt x="263" y="312"/>
                    <a:pt x="262" y="301"/>
                  </a:cubicBezTo>
                  <a:cubicBezTo>
                    <a:pt x="254" y="301"/>
                    <a:pt x="254" y="301"/>
                    <a:pt x="254" y="301"/>
                  </a:cubicBezTo>
                  <a:cubicBezTo>
                    <a:pt x="252" y="284"/>
                    <a:pt x="242" y="270"/>
                    <a:pt x="232" y="267"/>
                  </a:cubicBezTo>
                  <a:cubicBezTo>
                    <a:pt x="224" y="265"/>
                    <a:pt x="217" y="257"/>
                    <a:pt x="217" y="246"/>
                  </a:cubicBezTo>
                  <a:cubicBezTo>
                    <a:pt x="224" y="246"/>
                    <a:pt x="224" y="246"/>
                    <a:pt x="224" y="246"/>
                  </a:cubicBezTo>
                  <a:cubicBezTo>
                    <a:pt x="222" y="233"/>
                    <a:pt x="229" y="214"/>
                    <a:pt x="256" y="197"/>
                  </a:cubicBezTo>
                  <a:cubicBezTo>
                    <a:pt x="271" y="187"/>
                    <a:pt x="286" y="177"/>
                    <a:pt x="301" y="167"/>
                  </a:cubicBezTo>
                  <a:cubicBezTo>
                    <a:pt x="332" y="148"/>
                    <a:pt x="364" y="131"/>
                    <a:pt x="397" y="126"/>
                  </a:cubicBezTo>
                  <a:cubicBezTo>
                    <a:pt x="450" y="118"/>
                    <a:pt x="570" y="113"/>
                    <a:pt x="612" y="126"/>
                  </a:cubicBezTo>
                  <a:cubicBezTo>
                    <a:pt x="630" y="131"/>
                    <a:pt x="651" y="122"/>
                    <a:pt x="671" y="109"/>
                  </a:cubicBezTo>
                  <a:cubicBezTo>
                    <a:pt x="671" y="109"/>
                    <a:pt x="671" y="109"/>
                    <a:pt x="671" y="109"/>
                  </a:cubicBezTo>
                  <a:cubicBezTo>
                    <a:pt x="702" y="90"/>
                    <a:pt x="731" y="57"/>
                    <a:pt x="742" y="39"/>
                  </a:cubicBezTo>
                  <a:cubicBezTo>
                    <a:pt x="745" y="34"/>
                    <a:pt x="745" y="30"/>
                    <a:pt x="744" y="26"/>
                  </a:cubicBezTo>
                  <a:cubicBezTo>
                    <a:pt x="735" y="26"/>
                    <a:pt x="735" y="26"/>
                    <a:pt x="735" y="26"/>
                  </a:cubicBezTo>
                  <a:cubicBezTo>
                    <a:pt x="724" y="8"/>
                    <a:pt x="675" y="0"/>
                    <a:pt x="658" y="26"/>
                  </a:cubicBezTo>
                  <a:cubicBezTo>
                    <a:pt x="657" y="28"/>
                    <a:pt x="654" y="29"/>
                    <a:pt x="653" y="31"/>
                  </a:cubicBezTo>
                  <a:cubicBezTo>
                    <a:pt x="619" y="52"/>
                    <a:pt x="539" y="46"/>
                    <a:pt x="520" y="39"/>
                  </a:cubicBezTo>
                  <a:cubicBezTo>
                    <a:pt x="499" y="30"/>
                    <a:pt x="330" y="72"/>
                    <a:pt x="295" y="72"/>
                  </a:cubicBezTo>
                  <a:cubicBezTo>
                    <a:pt x="285" y="72"/>
                    <a:pt x="277" y="76"/>
                    <a:pt x="270" y="82"/>
                  </a:cubicBezTo>
                  <a:cubicBezTo>
                    <a:pt x="246" y="95"/>
                    <a:pt x="229" y="131"/>
                    <a:pt x="190" y="151"/>
                  </a:cubicBezTo>
                  <a:cubicBezTo>
                    <a:pt x="182" y="155"/>
                    <a:pt x="174" y="159"/>
                    <a:pt x="165" y="164"/>
                  </a:cubicBezTo>
                  <a:cubicBezTo>
                    <a:pt x="164" y="164"/>
                    <a:pt x="164" y="164"/>
                    <a:pt x="164" y="164"/>
                  </a:cubicBezTo>
                  <a:cubicBezTo>
                    <a:pt x="121" y="186"/>
                    <a:pt x="75" y="212"/>
                    <a:pt x="55" y="222"/>
                  </a:cubicBezTo>
                  <a:cubicBezTo>
                    <a:pt x="54" y="222"/>
                    <a:pt x="53" y="223"/>
                    <a:pt x="52" y="224"/>
                  </a:cubicBezTo>
                  <a:cubicBezTo>
                    <a:pt x="51" y="225"/>
                    <a:pt x="50" y="225"/>
                    <a:pt x="49" y="226"/>
                  </a:cubicBezTo>
                  <a:cubicBezTo>
                    <a:pt x="24" y="238"/>
                    <a:pt x="0" y="288"/>
                    <a:pt x="21" y="296"/>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30" name="Freeform 118">
              <a:extLst>
                <a:ext uri="{FF2B5EF4-FFF2-40B4-BE49-F238E27FC236}">
                  <a16:creationId xmlns:a16="http://schemas.microsoft.com/office/drawing/2014/main" id="{CD2A29B2-0732-43BF-BCD9-9C605DFF0707}"/>
                </a:ext>
              </a:extLst>
            </p:cNvPr>
            <p:cNvSpPr>
              <a:spLocks/>
            </p:cNvSpPr>
            <p:nvPr/>
          </p:nvSpPr>
          <p:spPr bwMode="auto">
            <a:xfrm>
              <a:off x="7559675" y="3038475"/>
              <a:ext cx="306387" cy="296863"/>
            </a:xfrm>
            <a:custGeom>
              <a:avLst/>
              <a:gdLst>
                <a:gd name="T0" fmla="*/ 376 w 539"/>
                <a:gd name="T1" fmla="*/ 247 h 523"/>
                <a:gd name="T2" fmla="*/ 374 w 539"/>
                <a:gd name="T3" fmla="*/ 248 h 523"/>
                <a:gd name="T4" fmla="*/ 290 w 539"/>
                <a:gd name="T5" fmla="*/ 286 h 523"/>
                <a:gd name="T6" fmla="*/ 258 w 539"/>
                <a:gd name="T7" fmla="*/ 311 h 523"/>
                <a:gd name="T8" fmla="*/ 121 w 539"/>
                <a:gd name="T9" fmla="*/ 311 h 523"/>
                <a:gd name="T10" fmla="*/ 61 w 539"/>
                <a:gd name="T11" fmla="*/ 373 h 523"/>
                <a:gd name="T12" fmla="*/ 18 w 539"/>
                <a:gd name="T13" fmla="*/ 390 h 523"/>
                <a:gd name="T14" fmla="*/ 4 w 539"/>
                <a:gd name="T15" fmla="*/ 427 h 523"/>
                <a:gd name="T16" fmla="*/ 61 w 539"/>
                <a:gd name="T17" fmla="*/ 523 h 523"/>
                <a:gd name="T18" fmla="*/ 89 w 539"/>
                <a:gd name="T19" fmla="*/ 512 h 523"/>
                <a:gd name="T20" fmla="*/ 112 w 539"/>
                <a:gd name="T21" fmla="*/ 485 h 523"/>
                <a:gd name="T22" fmla="*/ 107 w 539"/>
                <a:gd name="T23" fmla="*/ 485 h 523"/>
                <a:gd name="T24" fmla="*/ 110 w 539"/>
                <a:gd name="T25" fmla="*/ 460 h 523"/>
                <a:gd name="T26" fmla="*/ 184 w 539"/>
                <a:gd name="T27" fmla="*/ 456 h 523"/>
                <a:gd name="T28" fmla="*/ 216 w 539"/>
                <a:gd name="T29" fmla="*/ 430 h 523"/>
                <a:gd name="T30" fmla="*/ 220 w 539"/>
                <a:gd name="T31" fmla="*/ 430 h 523"/>
                <a:gd name="T32" fmla="*/ 237 w 539"/>
                <a:gd name="T33" fmla="*/ 394 h 523"/>
                <a:gd name="T34" fmla="*/ 262 w 539"/>
                <a:gd name="T35" fmla="*/ 419 h 523"/>
                <a:gd name="T36" fmla="*/ 303 w 539"/>
                <a:gd name="T37" fmla="*/ 413 h 523"/>
                <a:gd name="T38" fmla="*/ 324 w 539"/>
                <a:gd name="T39" fmla="*/ 381 h 523"/>
                <a:gd name="T40" fmla="*/ 328 w 539"/>
                <a:gd name="T41" fmla="*/ 376 h 523"/>
                <a:gd name="T42" fmla="*/ 409 w 539"/>
                <a:gd name="T43" fmla="*/ 340 h 523"/>
                <a:gd name="T44" fmla="*/ 482 w 539"/>
                <a:gd name="T45" fmla="*/ 293 h 523"/>
                <a:gd name="T46" fmla="*/ 485 w 539"/>
                <a:gd name="T47" fmla="*/ 293 h 523"/>
                <a:gd name="T48" fmla="*/ 490 w 539"/>
                <a:gd name="T49" fmla="*/ 286 h 523"/>
                <a:gd name="T50" fmla="*/ 494 w 539"/>
                <a:gd name="T51" fmla="*/ 211 h 523"/>
                <a:gd name="T52" fmla="*/ 488 w 539"/>
                <a:gd name="T53" fmla="*/ 211 h 523"/>
                <a:gd name="T54" fmla="*/ 501 w 539"/>
                <a:gd name="T55" fmla="*/ 169 h 523"/>
                <a:gd name="T56" fmla="*/ 524 w 539"/>
                <a:gd name="T57" fmla="*/ 156 h 523"/>
                <a:gd name="T58" fmla="*/ 527 w 539"/>
                <a:gd name="T59" fmla="*/ 156 h 523"/>
                <a:gd name="T60" fmla="*/ 522 w 539"/>
                <a:gd name="T61" fmla="*/ 99 h 523"/>
                <a:gd name="T62" fmla="*/ 511 w 539"/>
                <a:gd name="T63" fmla="*/ 73 h 523"/>
                <a:gd name="T64" fmla="*/ 503 w 539"/>
                <a:gd name="T65" fmla="*/ 73 h 523"/>
                <a:gd name="T66" fmla="*/ 481 w 539"/>
                <a:gd name="T67" fmla="*/ 18 h 523"/>
                <a:gd name="T68" fmla="*/ 490 w 539"/>
                <a:gd name="T69" fmla="*/ 18 h 523"/>
                <a:gd name="T70" fmla="*/ 458 w 539"/>
                <a:gd name="T71" fmla="*/ 11 h 523"/>
                <a:gd name="T72" fmla="*/ 457 w 539"/>
                <a:gd name="T73" fmla="*/ 13 h 523"/>
                <a:gd name="T74" fmla="*/ 452 w 539"/>
                <a:gd name="T75" fmla="*/ 15 h 523"/>
                <a:gd name="T76" fmla="*/ 420 w 539"/>
                <a:gd name="T77" fmla="*/ 157 h 523"/>
                <a:gd name="T78" fmla="*/ 376 w 539"/>
                <a:gd name="T79" fmla="*/ 247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9" h="523">
                  <a:moveTo>
                    <a:pt x="376" y="247"/>
                  </a:moveTo>
                  <a:cubicBezTo>
                    <a:pt x="375" y="248"/>
                    <a:pt x="374" y="248"/>
                    <a:pt x="374" y="248"/>
                  </a:cubicBezTo>
                  <a:cubicBezTo>
                    <a:pt x="363" y="248"/>
                    <a:pt x="320" y="267"/>
                    <a:pt x="290" y="286"/>
                  </a:cubicBezTo>
                  <a:cubicBezTo>
                    <a:pt x="276" y="295"/>
                    <a:pt x="265" y="303"/>
                    <a:pt x="258" y="311"/>
                  </a:cubicBezTo>
                  <a:cubicBezTo>
                    <a:pt x="237" y="336"/>
                    <a:pt x="135" y="290"/>
                    <a:pt x="121" y="311"/>
                  </a:cubicBezTo>
                  <a:cubicBezTo>
                    <a:pt x="107" y="332"/>
                    <a:pt x="79" y="356"/>
                    <a:pt x="61" y="373"/>
                  </a:cubicBezTo>
                  <a:cubicBezTo>
                    <a:pt x="48" y="379"/>
                    <a:pt x="29" y="380"/>
                    <a:pt x="18" y="390"/>
                  </a:cubicBezTo>
                  <a:cubicBezTo>
                    <a:pt x="7" y="395"/>
                    <a:pt x="0" y="405"/>
                    <a:pt x="4" y="427"/>
                  </a:cubicBezTo>
                  <a:cubicBezTo>
                    <a:pt x="15" y="477"/>
                    <a:pt x="40" y="523"/>
                    <a:pt x="61" y="523"/>
                  </a:cubicBezTo>
                  <a:cubicBezTo>
                    <a:pt x="70" y="523"/>
                    <a:pt x="80" y="520"/>
                    <a:pt x="89" y="512"/>
                  </a:cubicBezTo>
                  <a:cubicBezTo>
                    <a:pt x="98" y="507"/>
                    <a:pt x="107" y="499"/>
                    <a:pt x="112" y="485"/>
                  </a:cubicBezTo>
                  <a:cubicBezTo>
                    <a:pt x="107" y="485"/>
                    <a:pt x="107" y="485"/>
                    <a:pt x="107" y="485"/>
                  </a:cubicBezTo>
                  <a:cubicBezTo>
                    <a:pt x="109" y="478"/>
                    <a:pt x="110" y="470"/>
                    <a:pt x="110" y="460"/>
                  </a:cubicBezTo>
                  <a:cubicBezTo>
                    <a:pt x="110" y="415"/>
                    <a:pt x="159" y="460"/>
                    <a:pt x="184" y="456"/>
                  </a:cubicBezTo>
                  <a:cubicBezTo>
                    <a:pt x="198" y="454"/>
                    <a:pt x="208" y="444"/>
                    <a:pt x="216" y="430"/>
                  </a:cubicBezTo>
                  <a:cubicBezTo>
                    <a:pt x="220" y="430"/>
                    <a:pt x="220" y="430"/>
                    <a:pt x="220" y="430"/>
                  </a:cubicBezTo>
                  <a:cubicBezTo>
                    <a:pt x="227" y="420"/>
                    <a:pt x="232" y="408"/>
                    <a:pt x="237" y="394"/>
                  </a:cubicBezTo>
                  <a:cubicBezTo>
                    <a:pt x="239" y="403"/>
                    <a:pt x="245" y="414"/>
                    <a:pt x="262" y="419"/>
                  </a:cubicBezTo>
                  <a:cubicBezTo>
                    <a:pt x="281" y="425"/>
                    <a:pt x="294" y="421"/>
                    <a:pt x="303" y="413"/>
                  </a:cubicBezTo>
                  <a:cubicBezTo>
                    <a:pt x="318" y="406"/>
                    <a:pt x="324" y="389"/>
                    <a:pt x="324" y="381"/>
                  </a:cubicBezTo>
                  <a:cubicBezTo>
                    <a:pt x="324" y="380"/>
                    <a:pt x="326" y="378"/>
                    <a:pt x="328" y="376"/>
                  </a:cubicBezTo>
                  <a:cubicBezTo>
                    <a:pt x="350" y="364"/>
                    <a:pt x="398" y="350"/>
                    <a:pt x="409" y="340"/>
                  </a:cubicBezTo>
                  <a:cubicBezTo>
                    <a:pt x="423" y="328"/>
                    <a:pt x="473" y="309"/>
                    <a:pt x="482" y="293"/>
                  </a:cubicBezTo>
                  <a:cubicBezTo>
                    <a:pt x="485" y="293"/>
                    <a:pt x="485" y="293"/>
                    <a:pt x="485" y="293"/>
                  </a:cubicBezTo>
                  <a:cubicBezTo>
                    <a:pt x="488" y="290"/>
                    <a:pt x="490" y="288"/>
                    <a:pt x="490" y="286"/>
                  </a:cubicBezTo>
                  <a:cubicBezTo>
                    <a:pt x="492" y="276"/>
                    <a:pt x="492" y="241"/>
                    <a:pt x="494" y="211"/>
                  </a:cubicBezTo>
                  <a:cubicBezTo>
                    <a:pt x="488" y="211"/>
                    <a:pt x="488" y="211"/>
                    <a:pt x="488" y="211"/>
                  </a:cubicBezTo>
                  <a:cubicBezTo>
                    <a:pt x="490" y="190"/>
                    <a:pt x="494" y="173"/>
                    <a:pt x="501" y="169"/>
                  </a:cubicBezTo>
                  <a:cubicBezTo>
                    <a:pt x="509" y="165"/>
                    <a:pt x="519" y="163"/>
                    <a:pt x="524" y="156"/>
                  </a:cubicBezTo>
                  <a:cubicBezTo>
                    <a:pt x="527" y="156"/>
                    <a:pt x="527" y="156"/>
                    <a:pt x="527" y="156"/>
                  </a:cubicBezTo>
                  <a:cubicBezTo>
                    <a:pt x="536" y="149"/>
                    <a:pt x="539" y="135"/>
                    <a:pt x="522" y="99"/>
                  </a:cubicBezTo>
                  <a:cubicBezTo>
                    <a:pt x="517" y="90"/>
                    <a:pt x="514" y="82"/>
                    <a:pt x="511" y="73"/>
                  </a:cubicBezTo>
                  <a:cubicBezTo>
                    <a:pt x="503" y="73"/>
                    <a:pt x="503" y="73"/>
                    <a:pt x="503" y="73"/>
                  </a:cubicBezTo>
                  <a:cubicBezTo>
                    <a:pt x="494" y="50"/>
                    <a:pt x="488" y="30"/>
                    <a:pt x="481" y="18"/>
                  </a:cubicBezTo>
                  <a:cubicBezTo>
                    <a:pt x="490" y="18"/>
                    <a:pt x="490" y="18"/>
                    <a:pt x="490" y="18"/>
                  </a:cubicBezTo>
                  <a:cubicBezTo>
                    <a:pt x="482" y="5"/>
                    <a:pt x="474" y="0"/>
                    <a:pt x="458" y="11"/>
                  </a:cubicBezTo>
                  <a:cubicBezTo>
                    <a:pt x="458" y="12"/>
                    <a:pt x="457" y="12"/>
                    <a:pt x="457" y="13"/>
                  </a:cubicBezTo>
                  <a:cubicBezTo>
                    <a:pt x="455" y="14"/>
                    <a:pt x="454" y="14"/>
                    <a:pt x="452" y="15"/>
                  </a:cubicBezTo>
                  <a:cubicBezTo>
                    <a:pt x="426" y="34"/>
                    <a:pt x="441" y="107"/>
                    <a:pt x="420" y="157"/>
                  </a:cubicBezTo>
                  <a:cubicBezTo>
                    <a:pt x="403" y="197"/>
                    <a:pt x="388" y="235"/>
                    <a:pt x="376" y="247"/>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31" name="Freeform 119">
              <a:extLst>
                <a:ext uri="{FF2B5EF4-FFF2-40B4-BE49-F238E27FC236}">
                  <a16:creationId xmlns:a16="http://schemas.microsoft.com/office/drawing/2014/main" id="{C719AD71-7CFE-484A-A0FD-68870EA9DB94}"/>
                </a:ext>
              </a:extLst>
            </p:cNvPr>
            <p:cNvSpPr>
              <a:spLocks/>
            </p:cNvSpPr>
            <p:nvPr/>
          </p:nvSpPr>
          <p:spPr bwMode="auto">
            <a:xfrm>
              <a:off x="6992938" y="4365625"/>
              <a:ext cx="228600" cy="92075"/>
            </a:xfrm>
            <a:custGeom>
              <a:avLst/>
              <a:gdLst>
                <a:gd name="T0" fmla="*/ 389 w 402"/>
                <a:gd name="T1" fmla="*/ 146 h 162"/>
                <a:gd name="T2" fmla="*/ 398 w 402"/>
                <a:gd name="T3" fmla="*/ 138 h 162"/>
                <a:gd name="T4" fmla="*/ 342 w 402"/>
                <a:gd name="T5" fmla="*/ 75 h 162"/>
                <a:gd name="T6" fmla="*/ 314 w 402"/>
                <a:gd name="T7" fmla="*/ 70 h 162"/>
                <a:gd name="T8" fmla="*/ 289 w 402"/>
                <a:gd name="T9" fmla="*/ 70 h 162"/>
                <a:gd name="T10" fmla="*/ 230 w 402"/>
                <a:gd name="T11" fmla="*/ 55 h 162"/>
                <a:gd name="T12" fmla="*/ 191 w 402"/>
                <a:gd name="T13" fmla="*/ 74 h 162"/>
                <a:gd name="T14" fmla="*/ 189 w 402"/>
                <a:gd name="T15" fmla="*/ 70 h 162"/>
                <a:gd name="T16" fmla="*/ 177 w 402"/>
                <a:gd name="T17" fmla="*/ 70 h 162"/>
                <a:gd name="T18" fmla="*/ 173 w 402"/>
                <a:gd name="T19" fmla="*/ 67 h 162"/>
                <a:gd name="T20" fmla="*/ 74 w 402"/>
                <a:gd name="T21" fmla="*/ 34 h 162"/>
                <a:gd name="T22" fmla="*/ 63 w 402"/>
                <a:gd name="T23" fmla="*/ 15 h 162"/>
                <a:gd name="T24" fmla="*/ 73 w 402"/>
                <a:gd name="T25" fmla="*/ 15 h 162"/>
                <a:gd name="T26" fmla="*/ 40 w 402"/>
                <a:gd name="T27" fmla="*/ 8 h 162"/>
                <a:gd name="T28" fmla="*/ 25 w 402"/>
                <a:gd name="T29" fmla="*/ 21 h 162"/>
                <a:gd name="T30" fmla="*/ 43 w 402"/>
                <a:gd name="T31" fmla="*/ 96 h 162"/>
                <a:gd name="T32" fmla="*/ 127 w 402"/>
                <a:gd name="T33" fmla="*/ 109 h 162"/>
                <a:gd name="T34" fmla="*/ 182 w 402"/>
                <a:gd name="T35" fmla="*/ 92 h 162"/>
                <a:gd name="T36" fmla="*/ 186 w 402"/>
                <a:gd name="T37" fmla="*/ 90 h 162"/>
                <a:gd name="T38" fmla="*/ 194 w 402"/>
                <a:gd name="T39" fmla="*/ 104 h 162"/>
                <a:gd name="T40" fmla="*/ 282 w 402"/>
                <a:gd name="T41" fmla="*/ 142 h 162"/>
                <a:gd name="T42" fmla="*/ 389 w 402"/>
                <a:gd name="T43" fmla="*/ 14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2" h="162">
                  <a:moveTo>
                    <a:pt x="389" y="146"/>
                  </a:moveTo>
                  <a:cubicBezTo>
                    <a:pt x="394" y="145"/>
                    <a:pt x="397" y="143"/>
                    <a:pt x="398" y="138"/>
                  </a:cubicBezTo>
                  <a:cubicBezTo>
                    <a:pt x="402" y="113"/>
                    <a:pt x="359" y="75"/>
                    <a:pt x="342" y="75"/>
                  </a:cubicBezTo>
                  <a:cubicBezTo>
                    <a:pt x="337" y="75"/>
                    <a:pt x="326" y="73"/>
                    <a:pt x="314" y="70"/>
                  </a:cubicBezTo>
                  <a:cubicBezTo>
                    <a:pt x="289" y="70"/>
                    <a:pt x="289" y="70"/>
                    <a:pt x="289" y="70"/>
                  </a:cubicBezTo>
                  <a:cubicBezTo>
                    <a:pt x="260" y="63"/>
                    <a:pt x="230" y="55"/>
                    <a:pt x="230" y="55"/>
                  </a:cubicBezTo>
                  <a:cubicBezTo>
                    <a:pt x="217" y="61"/>
                    <a:pt x="200" y="66"/>
                    <a:pt x="191" y="74"/>
                  </a:cubicBezTo>
                  <a:cubicBezTo>
                    <a:pt x="191" y="73"/>
                    <a:pt x="190" y="72"/>
                    <a:pt x="189" y="70"/>
                  </a:cubicBezTo>
                  <a:cubicBezTo>
                    <a:pt x="177" y="70"/>
                    <a:pt x="177" y="70"/>
                    <a:pt x="177" y="70"/>
                  </a:cubicBezTo>
                  <a:cubicBezTo>
                    <a:pt x="176" y="69"/>
                    <a:pt x="175" y="68"/>
                    <a:pt x="173" y="67"/>
                  </a:cubicBezTo>
                  <a:cubicBezTo>
                    <a:pt x="134" y="42"/>
                    <a:pt x="89" y="67"/>
                    <a:pt x="74" y="34"/>
                  </a:cubicBezTo>
                  <a:cubicBezTo>
                    <a:pt x="71" y="26"/>
                    <a:pt x="67" y="20"/>
                    <a:pt x="63" y="15"/>
                  </a:cubicBezTo>
                  <a:cubicBezTo>
                    <a:pt x="73" y="15"/>
                    <a:pt x="73" y="15"/>
                    <a:pt x="73" y="15"/>
                  </a:cubicBezTo>
                  <a:cubicBezTo>
                    <a:pt x="63" y="1"/>
                    <a:pt x="51" y="0"/>
                    <a:pt x="40" y="8"/>
                  </a:cubicBezTo>
                  <a:cubicBezTo>
                    <a:pt x="35" y="10"/>
                    <a:pt x="30" y="15"/>
                    <a:pt x="25" y="21"/>
                  </a:cubicBezTo>
                  <a:cubicBezTo>
                    <a:pt x="0" y="59"/>
                    <a:pt x="32" y="88"/>
                    <a:pt x="43" y="96"/>
                  </a:cubicBezTo>
                  <a:cubicBezTo>
                    <a:pt x="53" y="104"/>
                    <a:pt x="92" y="113"/>
                    <a:pt x="127" y="109"/>
                  </a:cubicBezTo>
                  <a:cubicBezTo>
                    <a:pt x="148" y="106"/>
                    <a:pt x="172" y="101"/>
                    <a:pt x="182" y="92"/>
                  </a:cubicBezTo>
                  <a:cubicBezTo>
                    <a:pt x="183" y="92"/>
                    <a:pt x="184" y="91"/>
                    <a:pt x="186" y="90"/>
                  </a:cubicBezTo>
                  <a:cubicBezTo>
                    <a:pt x="187" y="94"/>
                    <a:pt x="189" y="99"/>
                    <a:pt x="194" y="104"/>
                  </a:cubicBezTo>
                  <a:cubicBezTo>
                    <a:pt x="222" y="134"/>
                    <a:pt x="240" y="146"/>
                    <a:pt x="282" y="142"/>
                  </a:cubicBezTo>
                  <a:cubicBezTo>
                    <a:pt x="321" y="138"/>
                    <a:pt x="377" y="162"/>
                    <a:pt x="389" y="146"/>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32" name="Freeform 120">
              <a:extLst>
                <a:ext uri="{FF2B5EF4-FFF2-40B4-BE49-F238E27FC236}">
                  <a16:creationId xmlns:a16="http://schemas.microsoft.com/office/drawing/2014/main" id="{26E521B1-E3FA-4272-B5C9-B5C430E8D81F}"/>
                </a:ext>
              </a:extLst>
            </p:cNvPr>
            <p:cNvSpPr>
              <a:spLocks/>
            </p:cNvSpPr>
            <p:nvPr/>
          </p:nvSpPr>
          <p:spPr bwMode="auto">
            <a:xfrm>
              <a:off x="7316788" y="4456113"/>
              <a:ext cx="38100" cy="44450"/>
            </a:xfrm>
            <a:custGeom>
              <a:avLst/>
              <a:gdLst>
                <a:gd name="T0" fmla="*/ 7 w 67"/>
                <a:gd name="T1" fmla="*/ 33 h 79"/>
                <a:gd name="T2" fmla="*/ 55 w 67"/>
                <a:gd name="T3" fmla="*/ 62 h 79"/>
                <a:gd name="T4" fmla="*/ 67 w 67"/>
                <a:gd name="T5" fmla="*/ 49 h 79"/>
                <a:gd name="T6" fmla="*/ 62 w 67"/>
                <a:gd name="T7" fmla="*/ 49 h 79"/>
                <a:gd name="T8" fmla="*/ 63 w 67"/>
                <a:gd name="T9" fmla="*/ 45 h 79"/>
                <a:gd name="T10" fmla="*/ 7 w 67"/>
                <a:gd name="T11" fmla="*/ 33 h 79"/>
              </a:gdLst>
              <a:ahLst/>
              <a:cxnLst>
                <a:cxn ang="0">
                  <a:pos x="T0" y="T1"/>
                </a:cxn>
                <a:cxn ang="0">
                  <a:pos x="T2" y="T3"/>
                </a:cxn>
                <a:cxn ang="0">
                  <a:pos x="T4" y="T5"/>
                </a:cxn>
                <a:cxn ang="0">
                  <a:pos x="T6" y="T7"/>
                </a:cxn>
                <a:cxn ang="0">
                  <a:pos x="T8" y="T9"/>
                </a:cxn>
                <a:cxn ang="0">
                  <a:pos x="T10" y="T11"/>
                </a:cxn>
              </a:cxnLst>
              <a:rect l="0" t="0" r="r" b="b"/>
              <a:pathLst>
                <a:path w="67" h="79">
                  <a:moveTo>
                    <a:pt x="7" y="33"/>
                  </a:moveTo>
                  <a:cubicBezTo>
                    <a:pt x="0" y="63"/>
                    <a:pt x="38" y="79"/>
                    <a:pt x="55" y="62"/>
                  </a:cubicBezTo>
                  <a:cubicBezTo>
                    <a:pt x="60" y="60"/>
                    <a:pt x="65" y="56"/>
                    <a:pt x="67" y="49"/>
                  </a:cubicBezTo>
                  <a:cubicBezTo>
                    <a:pt x="62" y="49"/>
                    <a:pt x="62" y="49"/>
                    <a:pt x="62" y="49"/>
                  </a:cubicBezTo>
                  <a:cubicBezTo>
                    <a:pt x="62" y="47"/>
                    <a:pt x="63" y="47"/>
                    <a:pt x="63" y="45"/>
                  </a:cubicBezTo>
                  <a:cubicBezTo>
                    <a:pt x="66" y="4"/>
                    <a:pt x="14" y="0"/>
                    <a:pt x="7" y="33"/>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33" name="Freeform 121">
              <a:extLst>
                <a:ext uri="{FF2B5EF4-FFF2-40B4-BE49-F238E27FC236}">
                  <a16:creationId xmlns:a16="http://schemas.microsoft.com/office/drawing/2014/main" id="{45DAAC36-7828-491D-A7AB-F0CE37F09364}"/>
                </a:ext>
              </a:extLst>
            </p:cNvPr>
            <p:cNvSpPr>
              <a:spLocks/>
            </p:cNvSpPr>
            <p:nvPr/>
          </p:nvSpPr>
          <p:spPr bwMode="auto">
            <a:xfrm>
              <a:off x="7302500" y="4225925"/>
              <a:ext cx="125412" cy="134938"/>
            </a:xfrm>
            <a:custGeom>
              <a:avLst/>
              <a:gdLst>
                <a:gd name="T0" fmla="*/ 28 w 221"/>
                <a:gd name="T1" fmla="*/ 162 h 237"/>
                <a:gd name="T2" fmla="*/ 98 w 221"/>
                <a:gd name="T3" fmla="*/ 123 h 237"/>
                <a:gd name="T4" fmla="*/ 100 w 221"/>
                <a:gd name="T5" fmla="*/ 123 h 237"/>
                <a:gd name="T6" fmla="*/ 107 w 221"/>
                <a:gd name="T7" fmla="*/ 117 h 237"/>
                <a:gd name="T8" fmla="*/ 123 w 221"/>
                <a:gd name="T9" fmla="*/ 121 h 237"/>
                <a:gd name="T10" fmla="*/ 144 w 221"/>
                <a:gd name="T11" fmla="*/ 200 h 237"/>
                <a:gd name="T12" fmla="*/ 215 w 221"/>
                <a:gd name="T13" fmla="*/ 233 h 237"/>
                <a:gd name="T14" fmla="*/ 214 w 221"/>
                <a:gd name="T15" fmla="*/ 229 h 237"/>
                <a:gd name="T16" fmla="*/ 221 w 221"/>
                <a:gd name="T17" fmla="*/ 229 h 237"/>
                <a:gd name="T18" fmla="*/ 215 w 221"/>
                <a:gd name="T19" fmla="*/ 178 h 237"/>
                <a:gd name="T20" fmla="*/ 208 w 221"/>
                <a:gd name="T21" fmla="*/ 178 h 237"/>
                <a:gd name="T22" fmla="*/ 187 w 221"/>
                <a:gd name="T23" fmla="*/ 123 h 237"/>
                <a:gd name="T24" fmla="*/ 196 w 221"/>
                <a:gd name="T25" fmla="*/ 123 h 237"/>
                <a:gd name="T26" fmla="*/ 179 w 221"/>
                <a:gd name="T27" fmla="*/ 104 h 237"/>
                <a:gd name="T28" fmla="*/ 137 w 221"/>
                <a:gd name="T29" fmla="*/ 62 h 237"/>
                <a:gd name="T30" fmla="*/ 155 w 221"/>
                <a:gd name="T31" fmla="*/ 62 h 237"/>
                <a:gd name="T32" fmla="*/ 209 w 221"/>
                <a:gd name="T33" fmla="*/ 53 h 237"/>
                <a:gd name="T34" fmla="*/ 221 w 221"/>
                <a:gd name="T35" fmla="*/ 41 h 237"/>
                <a:gd name="T36" fmla="*/ 216 w 221"/>
                <a:gd name="T37" fmla="*/ 41 h 237"/>
                <a:gd name="T38" fmla="*/ 215 w 221"/>
                <a:gd name="T39" fmla="*/ 25 h 237"/>
                <a:gd name="T40" fmla="*/ 116 w 221"/>
                <a:gd name="T41" fmla="*/ 17 h 237"/>
                <a:gd name="T42" fmla="*/ 63 w 221"/>
                <a:gd name="T43" fmla="*/ 0 h 237"/>
                <a:gd name="T44" fmla="*/ 39 w 221"/>
                <a:gd name="T45" fmla="*/ 71 h 237"/>
                <a:gd name="T46" fmla="*/ 28 w 221"/>
                <a:gd name="T47" fmla="*/ 1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237">
                  <a:moveTo>
                    <a:pt x="28" y="162"/>
                  </a:moveTo>
                  <a:cubicBezTo>
                    <a:pt x="47" y="176"/>
                    <a:pt x="77" y="140"/>
                    <a:pt x="98" y="123"/>
                  </a:cubicBezTo>
                  <a:cubicBezTo>
                    <a:pt x="100" y="123"/>
                    <a:pt x="100" y="123"/>
                    <a:pt x="100" y="123"/>
                  </a:cubicBezTo>
                  <a:cubicBezTo>
                    <a:pt x="102" y="121"/>
                    <a:pt x="105" y="119"/>
                    <a:pt x="107" y="117"/>
                  </a:cubicBezTo>
                  <a:cubicBezTo>
                    <a:pt x="114" y="114"/>
                    <a:pt x="120" y="114"/>
                    <a:pt x="123" y="121"/>
                  </a:cubicBezTo>
                  <a:cubicBezTo>
                    <a:pt x="137" y="150"/>
                    <a:pt x="120" y="162"/>
                    <a:pt x="144" y="200"/>
                  </a:cubicBezTo>
                  <a:cubicBezTo>
                    <a:pt x="169" y="237"/>
                    <a:pt x="215" y="233"/>
                    <a:pt x="215" y="233"/>
                  </a:cubicBezTo>
                  <a:cubicBezTo>
                    <a:pt x="215" y="233"/>
                    <a:pt x="215" y="231"/>
                    <a:pt x="214" y="229"/>
                  </a:cubicBezTo>
                  <a:cubicBezTo>
                    <a:pt x="219" y="229"/>
                    <a:pt x="221" y="229"/>
                    <a:pt x="221" y="229"/>
                  </a:cubicBezTo>
                  <a:cubicBezTo>
                    <a:pt x="221" y="229"/>
                    <a:pt x="220" y="205"/>
                    <a:pt x="215" y="178"/>
                  </a:cubicBezTo>
                  <a:cubicBezTo>
                    <a:pt x="208" y="178"/>
                    <a:pt x="208" y="178"/>
                    <a:pt x="208" y="178"/>
                  </a:cubicBezTo>
                  <a:cubicBezTo>
                    <a:pt x="204" y="159"/>
                    <a:pt x="197" y="138"/>
                    <a:pt x="187" y="123"/>
                  </a:cubicBezTo>
                  <a:cubicBezTo>
                    <a:pt x="196" y="123"/>
                    <a:pt x="196" y="123"/>
                    <a:pt x="196" y="123"/>
                  </a:cubicBezTo>
                  <a:cubicBezTo>
                    <a:pt x="191" y="115"/>
                    <a:pt x="186" y="108"/>
                    <a:pt x="179" y="104"/>
                  </a:cubicBezTo>
                  <a:cubicBezTo>
                    <a:pt x="154" y="88"/>
                    <a:pt x="135" y="70"/>
                    <a:pt x="137" y="62"/>
                  </a:cubicBezTo>
                  <a:cubicBezTo>
                    <a:pt x="141" y="61"/>
                    <a:pt x="146" y="61"/>
                    <a:pt x="155" y="62"/>
                  </a:cubicBezTo>
                  <a:cubicBezTo>
                    <a:pt x="181" y="67"/>
                    <a:pt x="200" y="62"/>
                    <a:pt x="209" y="53"/>
                  </a:cubicBezTo>
                  <a:cubicBezTo>
                    <a:pt x="215" y="50"/>
                    <a:pt x="219" y="46"/>
                    <a:pt x="221" y="41"/>
                  </a:cubicBezTo>
                  <a:cubicBezTo>
                    <a:pt x="216" y="41"/>
                    <a:pt x="216" y="41"/>
                    <a:pt x="216" y="41"/>
                  </a:cubicBezTo>
                  <a:cubicBezTo>
                    <a:pt x="217" y="36"/>
                    <a:pt x="217" y="31"/>
                    <a:pt x="215" y="25"/>
                  </a:cubicBezTo>
                  <a:cubicBezTo>
                    <a:pt x="204" y="0"/>
                    <a:pt x="137" y="13"/>
                    <a:pt x="116" y="17"/>
                  </a:cubicBezTo>
                  <a:cubicBezTo>
                    <a:pt x="95" y="21"/>
                    <a:pt x="63" y="0"/>
                    <a:pt x="63" y="0"/>
                  </a:cubicBezTo>
                  <a:cubicBezTo>
                    <a:pt x="42" y="8"/>
                    <a:pt x="46" y="29"/>
                    <a:pt x="39" y="71"/>
                  </a:cubicBezTo>
                  <a:cubicBezTo>
                    <a:pt x="32" y="112"/>
                    <a:pt x="0" y="141"/>
                    <a:pt x="28" y="162"/>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34" name="Freeform 122">
              <a:extLst>
                <a:ext uri="{FF2B5EF4-FFF2-40B4-BE49-F238E27FC236}">
                  <a16:creationId xmlns:a16="http://schemas.microsoft.com/office/drawing/2014/main" id="{E2CCDEB5-380E-40FA-A261-18526EDAA5CF}"/>
                </a:ext>
              </a:extLst>
            </p:cNvPr>
            <p:cNvSpPr>
              <a:spLocks/>
            </p:cNvSpPr>
            <p:nvPr/>
          </p:nvSpPr>
          <p:spPr bwMode="auto">
            <a:xfrm>
              <a:off x="7502525" y="4137025"/>
              <a:ext cx="58737" cy="96838"/>
            </a:xfrm>
            <a:custGeom>
              <a:avLst/>
              <a:gdLst>
                <a:gd name="T0" fmla="*/ 91 w 105"/>
                <a:gd name="T1" fmla="*/ 17 h 170"/>
                <a:gd name="T2" fmla="*/ 42 w 105"/>
                <a:gd name="T3" fmla="*/ 166 h 170"/>
                <a:gd name="T4" fmla="*/ 75 w 105"/>
                <a:gd name="T5" fmla="*/ 144 h 170"/>
                <a:gd name="T6" fmla="*/ 79 w 105"/>
                <a:gd name="T7" fmla="*/ 144 h 170"/>
                <a:gd name="T8" fmla="*/ 105 w 105"/>
                <a:gd name="T9" fmla="*/ 62 h 170"/>
                <a:gd name="T10" fmla="*/ 99 w 105"/>
                <a:gd name="T11" fmla="*/ 62 h 170"/>
                <a:gd name="T12" fmla="*/ 91 w 105"/>
                <a:gd name="T13" fmla="*/ 17 h 170"/>
              </a:gdLst>
              <a:ahLst/>
              <a:cxnLst>
                <a:cxn ang="0">
                  <a:pos x="T0" y="T1"/>
                </a:cxn>
                <a:cxn ang="0">
                  <a:pos x="T2" y="T3"/>
                </a:cxn>
                <a:cxn ang="0">
                  <a:pos x="T4" y="T5"/>
                </a:cxn>
                <a:cxn ang="0">
                  <a:pos x="T6" y="T7"/>
                </a:cxn>
                <a:cxn ang="0">
                  <a:pos x="T8" y="T9"/>
                </a:cxn>
                <a:cxn ang="0">
                  <a:pos x="T10" y="T11"/>
                </a:cxn>
                <a:cxn ang="0">
                  <a:pos x="T12" y="T13"/>
                </a:cxn>
              </a:cxnLst>
              <a:rect l="0" t="0" r="r" b="b"/>
              <a:pathLst>
                <a:path w="105" h="170">
                  <a:moveTo>
                    <a:pt x="91" y="17"/>
                  </a:moveTo>
                  <a:cubicBezTo>
                    <a:pt x="59" y="0"/>
                    <a:pt x="0" y="154"/>
                    <a:pt x="42" y="166"/>
                  </a:cubicBezTo>
                  <a:cubicBezTo>
                    <a:pt x="54" y="170"/>
                    <a:pt x="65" y="160"/>
                    <a:pt x="75" y="144"/>
                  </a:cubicBezTo>
                  <a:cubicBezTo>
                    <a:pt x="79" y="144"/>
                    <a:pt x="79" y="144"/>
                    <a:pt x="79" y="144"/>
                  </a:cubicBezTo>
                  <a:cubicBezTo>
                    <a:pt x="92" y="123"/>
                    <a:pt x="102" y="90"/>
                    <a:pt x="105" y="62"/>
                  </a:cubicBezTo>
                  <a:cubicBezTo>
                    <a:pt x="99" y="62"/>
                    <a:pt x="99" y="62"/>
                    <a:pt x="99" y="62"/>
                  </a:cubicBezTo>
                  <a:cubicBezTo>
                    <a:pt x="101" y="39"/>
                    <a:pt x="99" y="21"/>
                    <a:pt x="91" y="17"/>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35" name="Freeform 123">
              <a:extLst>
                <a:ext uri="{FF2B5EF4-FFF2-40B4-BE49-F238E27FC236}">
                  <a16:creationId xmlns:a16="http://schemas.microsoft.com/office/drawing/2014/main" id="{3FC4A6F9-E614-49D1-98E2-8F67EC35B0F2}"/>
                </a:ext>
              </a:extLst>
            </p:cNvPr>
            <p:cNvSpPr>
              <a:spLocks/>
            </p:cNvSpPr>
            <p:nvPr/>
          </p:nvSpPr>
          <p:spPr bwMode="auto">
            <a:xfrm>
              <a:off x="7078663" y="4014788"/>
              <a:ext cx="239712" cy="306388"/>
            </a:xfrm>
            <a:custGeom>
              <a:avLst/>
              <a:gdLst>
                <a:gd name="T0" fmla="*/ 267 w 422"/>
                <a:gd name="T1" fmla="*/ 102 h 538"/>
                <a:gd name="T2" fmla="*/ 183 w 422"/>
                <a:gd name="T3" fmla="*/ 177 h 538"/>
                <a:gd name="T4" fmla="*/ 176 w 422"/>
                <a:gd name="T5" fmla="*/ 182 h 538"/>
                <a:gd name="T6" fmla="*/ 133 w 422"/>
                <a:gd name="T7" fmla="*/ 197 h 538"/>
                <a:gd name="T8" fmla="*/ 116 w 422"/>
                <a:gd name="T9" fmla="*/ 208 h 538"/>
                <a:gd name="T10" fmla="*/ 84 w 422"/>
                <a:gd name="T11" fmla="*/ 264 h 538"/>
                <a:gd name="T12" fmla="*/ 14 w 422"/>
                <a:gd name="T13" fmla="*/ 243 h 538"/>
                <a:gd name="T14" fmla="*/ 35 w 422"/>
                <a:gd name="T15" fmla="*/ 405 h 538"/>
                <a:gd name="T16" fmla="*/ 140 w 422"/>
                <a:gd name="T17" fmla="*/ 513 h 538"/>
                <a:gd name="T18" fmla="*/ 218 w 422"/>
                <a:gd name="T19" fmla="*/ 522 h 538"/>
                <a:gd name="T20" fmla="*/ 320 w 422"/>
                <a:gd name="T21" fmla="*/ 501 h 538"/>
                <a:gd name="T22" fmla="*/ 319 w 422"/>
                <a:gd name="T23" fmla="*/ 495 h 538"/>
                <a:gd name="T24" fmla="*/ 326 w 422"/>
                <a:gd name="T25" fmla="*/ 495 h 538"/>
                <a:gd name="T26" fmla="*/ 327 w 422"/>
                <a:gd name="T27" fmla="*/ 413 h 538"/>
                <a:gd name="T28" fmla="*/ 321 w 422"/>
                <a:gd name="T29" fmla="*/ 413 h 538"/>
                <a:gd name="T30" fmla="*/ 345 w 422"/>
                <a:gd name="T31" fmla="*/ 368 h 538"/>
                <a:gd name="T32" fmla="*/ 354 w 422"/>
                <a:gd name="T33" fmla="*/ 358 h 538"/>
                <a:gd name="T34" fmla="*/ 357 w 422"/>
                <a:gd name="T35" fmla="*/ 358 h 538"/>
                <a:gd name="T36" fmla="*/ 408 w 422"/>
                <a:gd name="T37" fmla="*/ 276 h 538"/>
                <a:gd name="T38" fmla="*/ 402 w 422"/>
                <a:gd name="T39" fmla="*/ 276 h 538"/>
                <a:gd name="T40" fmla="*/ 397 w 422"/>
                <a:gd name="T41" fmla="*/ 256 h 538"/>
                <a:gd name="T42" fmla="*/ 383 w 422"/>
                <a:gd name="T43" fmla="*/ 221 h 538"/>
                <a:gd name="T44" fmla="*/ 392 w 422"/>
                <a:gd name="T45" fmla="*/ 221 h 538"/>
                <a:gd name="T46" fmla="*/ 376 w 422"/>
                <a:gd name="T47" fmla="*/ 139 h 538"/>
                <a:gd name="T48" fmla="*/ 376 w 422"/>
                <a:gd name="T49" fmla="*/ 138 h 538"/>
                <a:gd name="T50" fmla="*/ 375 w 422"/>
                <a:gd name="T51" fmla="*/ 138 h 538"/>
                <a:gd name="T52" fmla="*/ 422 w 422"/>
                <a:gd name="T53" fmla="*/ 89 h 538"/>
                <a:gd name="T54" fmla="*/ 373 w 422"/>
                <a:gd name="T55" fmla="*/ 83 h 538"/>
                <a:gd name="T56" fmla="*/ 383 w 422"/>
                <a:gd name="T57" fmla="*/ 83 h 538"/>
                <a:gd name="T58" fmla="*/ 362 w 422"/>
                <a:gd name="T59" fmla="*/ 6 h 538"/>
                <a:gd name="T60" fmla="*/ 360 w 422"/>
                <a:gd name="T61" fmla="*/ 1 h 538"/>
                <a:gd name="T62" fmla="*/ 350 w 422"/>
                <a:gd name="T63" fmla="*/ 1 h 538"/>
                <a:gd name="T64" fmla="*/ 338 w 422"/>
                <a:gd name="T65" fmla="*/ 1 h 538"/>
                <a:gd name="T66" fmla="*/ 335 w 422"/>
                <a:gd name="T67" fmla="*/ 1 h 538"/>
                <a:gd name="T68" fmla="*/ 331 w 422"/>
                <a:gd name="T69" fmla="*/ 4 h 538"/>
                <a:gd name="T70" fmla="*/ 295 w 422"/>
                <a:gd name="T71" fmla="*/ 48 h 538"/>
                <a:gd name="T72" fmla="*/ 267 w 422"/>
                <a:gd name="T73" fmla="*/ 102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2" h="538">
                  <a:moveTo>
                    <a:pt x="267" y="102"/>
                  </a:moveTo>
                  <a:cubicBezTo>
                    <a:pt x="200" y="102"/>
                    <a:pt x="197" y="164"/>
                    <a:pt x="183" y="177"/>
                  </a:cubicBezTo>
                  <a:cubicBezTo>
                    <a:pt x="180" y="179"/>
                    <a:pt x="178" y="180"/>
                    <a:pt x="176" y="182"/>
                  </a:cubicBezTo>
                  <a:cubicBezTo>
                    <a:pt x="165" y="188"/>
                    <a:pt x="152" y="191"/>
                    <a:pt x="133" y="197"/>
                  </a:cubicBezTo>
                  <a:cubicBezTo>
                    <a:pt x="126" y="199"/>
                    <a:pt x="121" y="203"/>
                    <a:pt x="116" y="208"/>
                  </a:cubicBezTo>
                  <a:cubicBezTo>
                    <a:pt x="97" y="220"/>
                    <a:pt x="90" y="246"/>
                    <a:pt x="84" y="264"/>
                  </a:cubicBezTo>
                  <a:cubicBezTo>
                    <a:pt x="77" y="285"/>
                    <a:pt x="28" y="227"/>
                    <a:pt x="14" y="243"/>
                  </a:cubicBezTo>
                  <a:cubicBezTo>
                    <a:pt x="0" y="260"/>
                    <a:pt x="10" y="339"/>
                    <a:pt x="35" y="405"/>
                  </a:cubicBezTo>
                  <a:cubicBezTo>
                    <a:pt x="59" y="472"/>
                    <a:pt x="123" y="513"/>
                    <a:pt x="140" y="513"/>
                  </a:cubicBezTo>
                  <a:cubicBezTo>
                    <a:pt x="158" y="513"/>
                    <a:pt x="193" y="513"/>
                    <a:pt x="218" y="522"/>
                  </a:cubicBezTo>
                  <a:cubicBezTo>
                    <a:pt x="242" y="530"/>
                    <a:pt x="323" y="538"/>
                    <a:pt x="320" y="501"/>
                  </a:cubicBezTo>
                  <a:cubicBezTo>
                    <a:pt x="320" y="499"/>
                    <a:pt x="319" y="497"/>
                    <a:pt x="319" y="495"/>
                  </a:cubicBezTo>
                  <a:cubicBezTo>
                    <a:pt x="326" y="495"/>
                    <a:pt x="326" y="495"/>
                    <a:pt x="326" y="495"/>
                  </a:cubicBezTo>
                  <a:cubicBezTo>
                    <a:pt x="324" y="472"/>
                    <a:pt x="321" y="442"/>
                    <a:pt x="327" y="413"/>
                  </a:cubicBezTo>
                  <a:cubicBezTo>
                    <a:pt x="321" y="413"/>
                    <a:pt x="321" y="413"/>
                    <a:pt x="321" y="413"/>
                  </a:cubicBezTo>
                  <a:cubicBezTo>
                    <a:pt x="325" y="397"/>
                    <a:pt x="332" y="381"/>
                    <a:pt x="345" y="368"/>
                  </a:cubicBezTo>
                  <a:cubicBezTo>
                    <a:pt x="348" y="364"/>
                    <a:pt x="351" y="361"/>
                    <a:pt x="354" y="358"/>
                  </a:cubicBezTo>
                  <a:cubicBezTo>
                    <a:pt x="357" y="358"/>
                    <a:pt x="357" y="358"/>
                    <a:pt x="357" y="358"/>
                  </a:cubicBezTo>
                  <a:cubicBezTo>
                    <a:pt x="384" y="330"/>
                    <a:pt x="409" y="310"/>
                    <a:pt x="408" y="276"/>
                  </a:cubicBezTo>
                  <a:cubicBezTo>
                    <a:pt x="402" y="276"/>
                    <a:pt x="402" y="276"/>
                    <a:pt x="402" y="276"/>
                  </a:cubicBezTo>
                  <a:cubicBezTo>
                    <a:pt x="401" y="269"/>
                    <a:pt x="400" y="263"/>
                    <a:pt x="397" y="256"/>
                  </a:cubicBezTo>
                  <a:cubicBezTo>
                    <a:pt x="393" y="243"/>
                    <a:pt x="388" y="231"/>
                    <a:pt x="383" y="221"/>
                  </a:cubicBezTo>
                  <a:cubicBezTo>
                    <a:pt x="392" y="221"/>
                    <a:pt x="392" y="221"/>
                    <a:pt x="392" y="221"/>
                  </a:cubicBezTo>
                  <a:cubicBezTo>
                    <a:pt x="374" y="184"/>
                    <a:pt x="356" y="159"/>
                    <a:pt x="376" y="139"/>
                  </a:cubicBezTo>
                  <a:cubicBezTo>
                    <a:pt x="376" y="139"/>
                    <a:pt x="376" y="139"/>
                    <a:pt x="376" y="138"/>
                  </a:cubicBezTo>
                  <a:cubicBezTo>
                    <a:pt x="375" y="138"/>
                    <a:pt x="375" y="138"/>
                    <a:pt x="375" y="138"/>
                  </a:cubicBezTo>
                  <a:cubicBezTo>
                    <a:pt x="398" y="117"/>
                    <a:pt x="422" y="109"/>
                    <a:pt x="422" y="89"/>
                  </a:cubicBezTo>
                  <a:cubicBezTo>
                    <a:pt x="422" y="75"/>
                    <a:pt x="393" y="109"/>
                    <a:pt x="373" y="83"/>
                  </a:cubicBezTo>
                  <a:cubicBezTo>
                    <a:pt x="383" y="83"/>
                    <a:pt x="383" y="83"/>
                    <a:pt x="383" y="83"/>
                  </a:cubicBezTo>
                  <a:cubicBezTo>
                    <a:pt x="373" y="75"/>
                    <a:pt x="364" y="53"/>
                    <a:pt x="362" y="6"/>
                  </a:cubicBezTo>
                  <a:cubicBezTo>
                    <a:pt x="362" y="4"/>
                    <a:pt x="361" y="3"/>
                    <a:pt x="360" y="1"/>
                  </a:cubicBezTo>
                  <a:cubicBezTo>
                    <a:pt x="350" y="1"/>
                    <a:pt x="350" y="1"/>
                    <a:pt x="350" y="1"/>
                  </a:cubicBezTo>
                  <a:cubicBezTo>
                    <a:pt x="347" y="0"/>
                    <a:pt x="343" y="0"/>
                    <a:pt x="338" y="1"/>
                  </a:cubicBezTo>
                  <a:cubicBezTo>
                    <a:pt x="335" y="1"/>
                    <a:pt x="335" y="1"/>
                    <a:pt x="335" y="1"/>
                  </a:cubicBezTo>
                  <a:cubicBezTo>
                    <a:pt x="334" y="2"/>
                    <a:pt x="333" y="3"/>
                    <a:pt x="331" y="4"/>
                  </a:cubicBezTo>
                  <a:cubicBezTo>
                    <a:pt x="315" y="13"/>
                    <a:pt x="297" y="31"/>
                    <a:pt x="295" y="48"/>
                  </a:cubicBezTo>
                  <a:cubicBezTo>
                    <a:pt x="292" y="77"/>
                    <a:pt x="334" y="102"/>
                    <a:pt x="267" y="102"/>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36" name="Freeform 124">
              <a:extLst>
                <a:ext uri="{FF2B5EF4-FFF2-40B4-BE49-F238E27FC236}">
                  <a16:creationId xmlns:a16="http://schemas.microsoft.com/office/drawing/2014/main" id="{26911382-4D0E-406A-BEAD-E3820723F22D}"/>
                </a:ext>
              </a:extLst>
            </p:cNvPr>
            <p:cNvSpPr>
              <a:spLocks/>
            </p:cNvSpPr>
            <p:nvPr/>
          </p:nvSpPr>
          <p:spPr bwMode="auto">
            <a:xfrm>
              <a:off x="7318375" y="3687763"/>
              <a:ext cx="131762" cy="219075"/>
            </a:xfrm>
            <a:custGeom>
              <a:avLst/>
              <a:gdLst>
                <a:gd name="T0" fmla="*/ 21 w 232"/>
                <a:gd name="T1" fmla="*/ 166 h 386"/>
                <a:gd name="T2" fmla="*/ 99 w 232"/>
                <a:gd name="T3" fmla="*/ 274 h 386"/>
                <a:gd name="T4" fmla="*/ 21 w 232"/>
                <a:gd name="T5" fmla="*/ 374 h 386"/>
                <a:gd name="T6" fmla="*/ 40 w 232"/>
                <a:gd name="T7" fmla="*/ 374 h 386"/>
                <a:gd name="T8" fmla="*/ 115 w 232"/>
                <a:gd name="T9" fmla="*/ 303 h 386"/>
                <a:gd name="T10" fmla="*/ 112 w 232"/>
                <a:gd name="T11" fmla="*/ 303 h 386"/>
                <a:gd name="T12" fmla="*/ 130 w 232"/>
                <a:gd name="T13" fmla="*/ 278 h 386"/>
                <a:gd name="T14" fmla="*/ 211 w 232"/>
                <a:gd name="T15" fmla="*/ 245 h 386"/>
                <a:gd name="T16" fmla="*/ 221 w 232"/>
                <a:gd name="T17" fmla="*/ 237 h 386"/>
                <a:gd name="T18" fmla="*/ 232 w 232"/>
                <a:gd name="T19" fmla="*/ 216 h 386"/>
                <a:gd name="T20" fmla="*/ 162 w 232"/>
                <a:gd name="T21" fmla="*/ 195 h 386"/>
                <a:gd name="T22" fmla="*/ 108 w 232"/>
                <a:gd name="T23" fmla="*/ 165 h 386"/>
                <a:gd name="T24" fmla="*/ 102 w 232"/>
                <a:gd name="T25" fmla="*/ 165 h 386"/>
                <a:gd name="T26" fmla="*/ 139 w 232"/>
                <a:gd name="T27" fmla="*/ 111 h 386"/>
                <a:gd name="T28" fmla="*/ 141 w 232"/>
                <a:gd name="T29" fmla="*/ 111 h 386"/>
                <a:gd name="T30" fmla="*/ 169 w 232"/>
                <a:gd name="T31" fmla="*/ 58 h 386"/>
                <a:gd name="T32" fmla="*/ 157 w 232"/>
                <a:gd name="T33" fmla="*/ 28 h 386"/>
                <a:gd name="T34" fmla="*/ 148 w 232"/>
                <a:gd name="T35" fmla="*/ 28 h 386"/>
                <a:gd name="T36" fmla="*/ 106 w 232"/>
                <a:gd name="T37" fmla="*/ 0 h 386"/>
                <a:gd name="T38" fmla="*/ 74 w 232"/>
                <a:gd name="T39" fmla="*/ 75 h 386"/>
                <a:gd name="T40" fmla="*/ 21 w 232"/>
                <a:gd name="T41" fmla="*/ 16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2" h="386">
                  <a:moveTo>
                    <a:pt x="21" y="166"/>
                  </a:moveTo>
                  <a:cubicBezTo>
                    <a:pt x="42" y="216"/>
                    <a:pt x="116" y="253"/>
                    <a:pt x="99" y="274"/>
                  </a:cubicBezTo>
                  <a:cubicBezTo>
                    <a:pt x="81" y="295"/>
                    <a:pt x="28" y="337"/>
                    <a:pt x="21" y="374"/>
                  </a:cubicBezTo>
                  <a:cubicBezTo>
                    <a:pt x="19" y="386"/>
                    <a:pt x="27" y="384"/>
                    <a:pt x="40" y="374"/>
                  </a:cubicBezTo>
                  <a:cubicBezTo>
                    <a:pt x="58" y="364"/>
                    <a:pt x="91" y="331"/>
                    <a:pt x="115" y="303"/>
                  </a:cubicBezTo>
                  <a:cubicBezTo>
                    <a:pt x="112" y="303"/>
                    <a:pt x="112" y="303"/>
                    <a:pt x="112" y="303"/>
                  </a:cubicBezTo>
                  <a:cubicBezTo>
                    <a:pt x="119" y="293"/>
                    <a:pt x="126" y="285"/>
                    <a:pt x="130" y="278"/>
                  </a:cubicBezTo>
                  <a:cubicBezTo>
                    <a:pt x="153" y="244"/>
                    <a:pt x="196" y="258"/>
                    <a:pt x="211" y="245"/>
                  </a:cubicBezTo>
                  <a:cubicBezTo>
                    <a:pt x="216" y="243"/>
                    <a:pt x="219" y="241"/>
                    <a:pt x="221" y="237"/>
                  </a:cubicBezTo>
                  <a:cubicBezTo>
                    <a:pt x="232" y="216"/>
                    <a:pt x="232" y="216"/>
                    <a:pt x="232" y="216"/>
                  </a:cubicBezTo>
                  <a:cubicBezTo>
                    <a:pt x="232" y="216"/>
                    <a:pt x="193" y="208"/>
                    <a:pt x="162" y="195"/>
                  </a:cubicBezTo>
                  <a:cubicBezTo>
                    <a:pt x="130" y="183"/>
                    <a:pt x="93" y="226"/>
                    <a:pt x="108" y="165"/>
                  </a:cubicBezTo>
                  <a:cubicBezTo>
                    <a:pt x="102" y="165"/>
                    <a:pt x="102" y="165"/>
                    <a:pt x="102" y="165"/>
                  </a:cubicBezTo>
                  <a:cubicBezTo>
                    <a:pt x="110" y="135"/>
                    <a:pt x="126" y="121"/>
                    <a:pt x="139" y="111"/>
                  </a:cubicBezTo>
                  <a:cubicBezTo>
                    <a:pt x="141" y="111"/>
                    <a:pt x="141" y="111"/>
                    <a:pt x="141" y="111"/>
                  </a:cubicBezTo>
                  <a:cubicBezTo>
                    <a:pt x="159" y="95"/>
                    <a:pt x="175" y="87"/>
                    <a:pt x="169" y="58"/>
                  </a:cubicBezTo>
                  <a:cubicBezTo>
                    <a:pt x="166" y="46"/>
                    <a:pt x="162" y="36"/>
                    <a:pt x="157" y="28"/>
                  </a:cubicBezTo>
                  <a:cubicBezTo>
                    <a:pt x="148" y="28"/>
                    <a:pt x="148" y="28"/>
                    <a:pt x="148" y="28"/>
                  </a:cubicBezTo>
                  <a:cubicBezTo>
                    <a:pt x="133" y="6"/>
                    <a:pt x="113" y="0"/>
                    <a:pt x="106" y="0"/>
                  </a:cubicBezTo>
                  <a:cubicBezTo>
                    <a:pt x="81" y="0"/>
                    <a:pt x="109" y="45"/>
                    <a:pt x="74" y="75"/>
                  </a:cubicBezTo>
                  <a:cubicBezTo>
                    <a:pt x="39" y="104"/>
                    <a:pt x="0" y="116"/>
                    <a:pt x="21" y="166"/>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37" name="Freeform 125">
              <a:extLst>
                <a:ext uri="{FF2B5EF4-FFF2-40B4-BE49-F238E27FC236}">
                  <a16:creationId xmlns:a16="http://schemas.microsoft.com/office/drawing/2014/main" id="{27FD68DA-0CDF-45B1-BC2F-5703D266CD04}"/>
                </a:ext>
              </a:extLst>
            </p:cNvPr>
            <p:cNvSpPr>
              <a:spLocks/>
            </p:cNvSpPr>
            <p:nvPr/>
          </p:nvSpPr>
          <p:spPr bwMode="auto">
            <a:xfrm>
              <a:off x="2247900" y="2098675"/>
              <a:ext cx="58737" cy="42863"/>
            </a:xfrm>
            <a:custGeom>
              <a:avLst/>
              <a:gdLst>
                <a:gd name="T0" fmla="*/ 27 w 105"/>
                <a:gd name="T1" fmla="*/ 13 h 75"/>
                <a:gd name="T2" fmla="*/ 11 w 105"/>
                <a:gd name="T3" fmla="*/ 30 h 75"/>
                <a:gd name="T4" fmla="*/ 93 w 105"/>
                <a:gd name="T5" fmla="*/ 42 h 75"/>
                <a:gd name="T6" fmla="*/ 82 w 105"/>
                <a:gd name="T7" fmla="*/ 26 h 75"/>
                <a:gd name="T8" fmla="*/ 93 w 105"/>
                <a:gd name="T9" fmla="*/ 26 h 75"/>
                <a:gd name="T10" fmla="*/ 27 w 105"/>
                <a:gd name="T11" fmla="*/ 13 h 75"/>
              </a:gdLst>
              <a:ahLst/>
              <a:cxnLst>
                <a:cxn ang="0">
                  <a:pos x="T0" y="T1"/>
                </a:cxn>
                <a:cxn ang="0">
                  <a:pos x="T2" y="T3"/>
                </a:cxn>
                <a:cxn ang="0">
                  <a:pos x="T4" y="T5"/>
                </a:cxn>
                <a:cxn ang="0">
                  <a:pos x="T6" y="T7"/>
                </a:cxn>
                <a:cxn ang="0">
                  <a:pos x="T8" y="T9"/>
                </a:cxn>
                <a:cxn ang="0">
                  <a:pos x="T10" y="T11"/>
                </a:cxn>
              </a:cxnLst>
              <a:rect l="0" t="0" r="r" b="b"/>
              <a:pathLst>
                <a:path w="105" h="75">
                  <a:moveTo>
                    <a:pt x="27" y="13"/>
                  </a:moveTo>
                  <a:cubicBezTo>
                    <a:pt x="20" y="16"/>
                    <a:pt x="14" y="22"/>
                    <a:pt x="11" y="30"/>
                  </a:cubicBezTo>
                  <a:cubicBezTo>
                    <a:pt x="0" y="60"/>
                    <a:pt x="105" y="75"/>
                    <a:pt x="93" y="42"/>
                  </a:cubicBezTo>
                  <a:cubicBezTo>
                    <a:pt x="91" y="35"/>
                    <a:pt x="87" y="30"/>
                    <a:pt x="82" y="26"/>
                  </a:cubicBezTo>
                  <a:cubicBezTo>
                    <a:pt x="93" y="26"/>
                    <a:pt x="93" y="26"/>
                    <a:pt x="93" y="26"/>
                  </a:cubicBezTo>
                  <a:cubicBezTo>
                    <a:pt x="77" y="7"/>
                    <a:pt x="45" y="0"/>
                    <a:pt x="27" y="13"/>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38" name="Freeform 126">
              <a:extLst>
                <a:ext uri="{FF2B5EF4-FFF2-40B4-BE49-F238E27FC236}">
                  <a16:creationId xmlns:a16="http://schemas.microsoft.com/office/drawing/2014/main" id="{012C199F-4EB7-41FA-8DDE-BF043349063C}"/>
                </a:ext>
              </a:extLst>
            </p:cNvPr>
            <p:cNvSpPr>
              <a:spLocks/>
            </p:cNvSpPr>
            <p:nvPr/>
          </p:nvSpPr>
          <p:spPr bwMode="auto">
            <a:xfrm>
              <a:off x="520700" y="2690813"/>
              <a:ext cx="77787" cy="65088"/>
            </a:xfrm>
            <a:custGeom>
              <a:avLst/>
              <a:gdLst>
                <a:gd name="T0" fmla="*/ 109 w 137"/>
                <a:gd name="T1" fmla="*/ 7 h 116"/>
                <a:gd name="T2" fmla="*/ 80 w 137"/>
                <a:gd name="T3" fmla="*/ 63 h 116"/>
                <a:gd name="T4" fmla="*/ 74 w 137"/>
                <a:gd name="T5" fmla="*/ 66 h 116"/>
                <a:gd name="T6" fmla="*/ 31 w 137"/>
                <a:gd name="T7" fmla="*/ 82 h 116"/>
                <a:gd name="T8" fmla="*/ 33 w 137"/>
                <a:gd name="T9" fmla="*/ 82 h 116"/>
                <a:gd name="T10" fmla="*/ 19 w 137"/>
                <a:gd name="T11" fmla="*/ 107 h 116"/>
                <a:gd name="T12" fmla="*/ 117 w 137"/>
                <a:gd name="T13" fmla="*/ 91 h 116"/>
                <a:gd name="T14" fmla="*/ 120 w 137"/>
                <a:gd name="T15" fmla="*/ 82 h 116"/>
                <a:gd name="T16" fmla="*/ 126 w 137"/>
                <a:gd name="T17" fmla="*/ 82 h 116"/>
                <a:gd name="T18" fmla="*/ 127 w 137"/>
                <a:gd name="T19" fmla="*/ 3 h 116"/>
                <a:gd name="T20" fmla="*/ 109 w 137"/>
                <a:gd name="T21" fmla="*/ 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116">
                  <a:moveTo>
                    <a:pt x="109" y="7"/>
                  </a:moveTo>
                  <a:cubicBezTo>
                    <a:pt x="93" y="11"/>
                    <a:pt x="96" y="47"/>
                    <a:pt x="80" y="63"/>
                  </a:cubicBezTo>
                  <a:cubicBezTo>
                    <a:pt x="78" y="64"/>
                    <a:pt x="77" y="65"/>
                    <a:pt x="74" y="66"/>
                  </a:cubicBezTo>
                  <a:cubicBezTo>
                    <a:pt x="59" y="69"/>
                    <a:pt x="43" y="75"/>
                    <a:pt x="31" y="82"/>
                  </a:cubicBezTo>
                  <a:cubicBezTo>
                    <a:pt x="33" y="82"/>
                    <a:pt x="33" y="82"/>
                    <a:pt x="33" y="82"/>
                  </a:cubicBezTo>
                  <a:cubicBezTo>
                    <a:pt x="12" y="91"/>
                    <a:pt x="0" y="102"/>
                    <a:pt x="19" y="107"/>
                  </a:cubicBezTo>
                  <a:cubicBezTo>
                    <a:pt x="47" y="116"/>
                    <a:pt x="110" y="103"/>
                    <a:pt x="117" y="91"/>
                  </a:cubicBezTo>
                  <a:cubicBezTo>
                    <a:pt x="118" y="89"/>
                    <a:pt x="119" y="86"/>
                    <a:pt x="120" y="82"/>
                  </a:cubicBezTo>
                  <a:cubicBezTo>
                    <a:pt x="126" y="82"/>
                    <a:pt x="126" y="82"/>
                    <a:pt x="126" y="82"/>
                  </a:cubicBezTo>
                  <a:cubicBezTo>
                    <a:pt x="132" y="62"/>
                    <a:pt x="137" y="7"/>
                    <a:pt x="127" y="3"/>
                  </a:cubicBezTo>
                  <a:cubicBezTo>
                    <a:pt x="118" y="0"/>
                    <a:pt x="113" y="2"/>
                    <a:pt x="109" y="7"/>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39" name="Freeform 127">
              <a:extLst>
                <a:ext uri="{FF2B5EF4-FFF2-40B4-BE49-F238E27FC236}">
                  <a16:creationId xmlns:a16="http://schemas.microsoft.com/office/drawing/2014/main" id="{66C75ED9-D55C-4114-8684-C66C07E29B9E}"/>
                </a:ext>
              </a:extLst>
            </p:cNvPr>
            <p:cNvSpPr>
              <a:spLocks/>
            </p:cNvSpPr>
            <p:nvPr/>
          </p:nvSpPr>
          <p:spPr bwMode="auto">
            <a:xfrm>
              <a:off x="7023100" y="2065338"/>
              <a:ext cx="1587" cy="1588"/>
            </a:xfrm>
            <a:custGeom>
              <a:avLst/>
              <a:gdLst>
                <a:gd name="T0" fmla="*/ 3 w 5"/>
                <a:gd name="T1" fmla="*/ 0 h 2"/>
                <a:gd name="T2" fmla="*/ 0 w 5"/>
                <a:gd name="T3" fmla="*/ 0 h 2"/>
                <a:gd name="T4" fmla="*/ 3 w 5"/>
                <a:gd name="T5" fmla="*/ 0 h 2"/>
              </a:gdLst>
              <a:ahLst/>
              <a:cxnLst>
                <a:cxn ang="0">
                  <a:pos x="T0" y="T1"/>
                </a:cxn>
                <a:cxn ang="0">
                  <a:pos x="T2" y="T3"/>
                </a:cxn>
                <a:cxn ang="0">
                  <a:pos x="T4" y="T5"/>
                </a:cxn>
              </a:cxnLst>
              <a:rect l="0" t="0" r="r" b="b"/>
              <a:pathLst>
                <a:path w="5" h="2">
                  <a:moveTo>
                    <a:pt x="3" y="0"/>
                  </a:moveTo>
                  <a:cubicBezTo>
                    <a:pt x="0" y="0"/>
                    <a:pt x="0" y="0"/>
                    <a:pt x="0" y="0"/>
                  </a:cubicBezTo>
                  <a:cubicBezTo>
                    <a:pt x="3" y="1"/>
                    <a:pt x="5" y="2"/>
                    <a:pt x="3" y="0"/>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40" name="Freeform 128">
              <a:extLst>
                <a:ext uri="{FF2B5EF4-FFF2-40B4-BE49-F238E27FC236}">
                  <a16:creationId xmlns:a16="http://schemas.microsoft.com/office/drawing/2014/main" id="{AE3C8D17-6F73-471F-8631-60BFED45D0E5}"/>
                </a:ext>
              </a:extLst>
            </p:cNvPr>
            <p:cNvSpPr>
              <a:spLocks/>
            </p:cNvSpPr>
            <p:nvPr/>
          </p:nvSpPr>
          <p:spPr bwMode="auto">
            <a:xfrm>
              <a:off x="3033713" y="2890838"/>
              <a:ext cx="6350" cy="1588"/>
            </a:xfrm>
            <a:custGeom>
              <a:avLst/>
              <a:gdLst>
                <a:gd name="T0" fmla="*/ 11 w 11"/>
                <a:gd name="T1" fmla="*/ 3 h 3"/>
                <a:gd name="T2" fmla="*/ 0 w 11"/>
                <a:gd name="T3" fmla="*/ 3 h 3"/>
                <a:gd name="T4" fmla="*/ 11 w 11"/>
                <a:gd name="T5" fmla="*/ 3 h 3"/>
              </a:gdLst>
              <a:ahLst/>
              <a:cxnLst>
                <a:cxn ang="0">
                  <a:pos x="T0" y="T1"/>
                </a:cxn>
                <a:cxn ang="0">
                  <a:pos x="T2" y="T3"/>
                </a:cxn>
                <a:cxn ang="0">
                  <a:pos x="T4" y="T5"/>
                </a:cxn>
              </a:cxnLst>
              <a:rect l="0" t="0" r="r" b="b"/>
              <a:pathLst>
                <a:path w="11" h="3">
                  <a:moveTo>
                    <a:pt x="11" y="3"/>
                  </a:moveTo>
                  <a:cubicBezTo>
                    <a:pt x="9" y="0"/>
                    <a:pt x="6" y="0"/>
                    <a:pt x="0" y="3"/>
                  </a:cubicBezTo>
                  <a:lnTo>
                    <a:pt x="11" y="3"/>
                  </a:ln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41" name="Freeform 129">
              <a:extLst>
                <a:ext uri="{FF2B5EF4-FFF2-40B4-BE49-F238E27FC236}">
                  <a16:creationId xmlns:a16="http://schemas.microsoft.com/office/drawing/2014/main" id="{824CB719-73C2-4328-9A62-5925701BD884}"/>
                </a:ext>
              </a:extLst>
            </p:cNvPr>
            <p:cNvSpPr>
              <a:spLocks/>
            </p:cNvSpPr>
            <p:nvPr/>
          </p:nvSpPr>
          <p:spPr bwMode="auto">
            <a:xfrm>
              <a:off x="2600325" y="2471738"/>
              <a:ext cx="47625" cy="33338"/>
            </a:xfrm>
            <a:custGeom>
              <a:avLst/>
              <a:gdLst>
                <a:gd name="T0" fmla="*/ 39 w 83"/>
                <a:gd name="T1" fmla="*/ 12 h 59"/>
                <a:gd name="T2" fmla="*/ 27 w 83"/>
                <a:gd name="T3" fmla="*/ 19 h 59"/>
                <a:gd name="T4" fmla="*/ 53 w 83"/>
                <a:gd name="T5" fmla="*/ 49 h 59"/>
                <a:gd name="T6" fmla="*/ 59 w 83"/>
                <a:gd name="T7" fmla="*/ 45 h 59"/>
                <a:gd name="T8" fmla="*/ 60 w 83"/>
                <a:gd name="T9" fmla="*/ 45 h 59"/>
                <a:gd name="T10" fmla="*/ 39 w 83"/>
                <a:gd name="T11" fmla="*/ 12 h 59"/>
              </a:gdLst>
              <a:ahLst/>
              <a:cxnLst>
                <a:cxn ang="0">
                  <a:pos x="T0" y="T1"/>
                </a:cxn>
                <a:cxn ang="0">
                  <a:pos x="T2" y="T3"/>
                </a:cxn>
                <a:cxn ang="0">
                  <a:pos x="T4" y="T5"/>
                </a:cxn>
                <a:cxn ang="0">
                  <a:pos x="T6" y="T7"/>
                </a:cxn>
                <a:cxn ang="0">
                  <a:pos x="T8" y="T9"/>
                </a:cxn>
                <a:cxn ang="0">
                  <a:pos x="T10" y="T11"/>
                </a:cxn>
              </a:cxnLst>
              <a:rect l="0" t="0" r="r" b="b"/>
              <a:pathLst>
                <a:path w="83" h="59">
                  <a:moveTo>
                    <a:pt x="39" y="12"/>
                  </a:moveTo>
                  <a:cubicBezTo>
                    <a:pt x="33" y="14"/>
                    <a:pt x="29" y="16"/>
                    <a:pt x="27" y="19"/>
                  </a:cubicBezTo>
                  <a:cubicBezTo>
                    <a:pt x="0" y="32"/>
                    <a:pt x="31" y="59"/>
                    <a:pt x="53" y="49"/>
                  </a:cubicBezTo>
                  <a:cubicBezTo>
                    <a:pt x="55" y="48"/>
                    <a:pt x="57" y="47"/>
                    <a:pt x="59" y="45"/>
                  </a:cubicBezTo>
                  <a:cubicBezTo>
                    <a:pt x="59" y="45"/>
                    <a:pt x="59" y="45"/>
                    <a:pt x="60" y="45"/>
                  </a:cubicBezTo>
                  <a:cubicBezTo>
                    <a:pt x="83" y="34"/>
                    <a:pt x="71" y="0"/>
                    <a:pt x="39" y="12"/>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42" name="Freeform 130">
              <a:extLst>
                <a:ext uri="{FF2B5EF4-FFF2-40B4-BE49-F238E27FC236}">
                  <a16:creationId xmlns:a16="http://schemas.microsoft.com/office/drawing/2014/main" id="{2DBC49EE-34F9-4105-9401-AFE607098BD0}"/>
                </a:ext>
              </a:extLst>
            </p:cNvPr>
            <p:cNvSpPr>
              <a:spLocks/>
            </p:cNvSpPr>
            <p:nvPr/>
          </p:nvSpPr>
          <p:spPr bwMode="auto">
            <a:xfrm>
              <a:off x="558800" y="2533650"/>
              <a:ext cx="50800" cy="26988"/>
            </a:xfrm>
            <a:custGeom>
              <a:avLst/>
              <a:gdLst>
                <a:gd name="T0" fmla="*/ 41 w 88"/>
                <a:gd name="T1" fmla="*/ 0 h 46"/>
                <a:gd name="T2" fmla="*/ 20 w 88"/>
                <a:gd name="T3" fmla="*/ 8 h 46"/>
                <a:gd name="T4" fmla="*/ 17 w 88"/>
                <a:gd name="T5" fmla="*/ 11 h 46"/>
                <a:gd name="T6" fmla="*/ 14 w 88"/>
                <a:gd name="T7" fmla="*/ 12 h 46"/>
                <a:gd name="T8" fmla="*/ 53 w 88"/>
                <a:gd name="T9" fmla="*/ 46 h 46"/>
                <a:gd name="T10" fmla="*/ 62 w 88"/>
                <a:gd name="T11" fmla="*/ 41 h 46"/>
                <a:gd name="T12" fmla="*/ 80 w 88"/>
                <a:gd name="T13" fmla="*/ 0 h 46"/>
                <a:gd name="T14" fmla="*/ 41 w 88"/>
                <a:gd name="T15" fmla="*/ 0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46">
                  <a:moveTo>
                    <a:pt x="41" y="0"/>
                  </a:moveTo>
                  <a:cubicBezTo>
                    <a:pt x="37" y="2"/>
                    <a:pt x="31" y="4"/>
                    <a:pt x="20" y="8"/>
                  </a:cubicBezTo>
                  <a:cubicBezTo>
                    <a:pt x="19" y="9"/>
                    <a:pt x="18" y="10"/>
                    <a:pt x="17" y="11"/>
                  </a:cubicBezTo>
                  <a:cubicBezTo>
                    <a:pt x="16" y="11"/>
                    <a:pt x="15" y="12"/>
                    <a:pt x="14" y="12"/>
                  </a:cubicBezTo>
                  <a:cubicBezTo>
                    <a:pt x="0" y="17"/>
                    <a:pt x="39" y="46"/>
                    <a:pt x="53" y="46"/>
                  </a:cubicBezTo>
                  <a:cubicBezTo>
                    <a:pt x="55" y="46"/>
                    <a:pt x="59" y="43"/>
                    <a:pt x="62" y="41"/>
                  </a:cubicBezTo>
                  <a:cubicBezTo>
                    <a:pt x="73" y="37"/>
                    <a:pt x="88" y="10"/>
                    <a:pt x="80" y="0"/>
                  </a:cubicBezTo>
                  <a:lnTo>
                    <a:pt x="41" y="0"/>
                  </a:ln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43" name="Freeform 131">
              <a:extLst>
                <a:ext uri="{FF2B5EF4-FFF2-40B4-BE49-F238E27FC236}">
                  <a16:creationId xmlns:a16="http://schemas.microsoft.com/office/drawing/2014/main" id="{65A93943-F37A-465F-8A8B-2C9AA613C868}"/>
                </a:ext>
              </a:extLst>
            </p:cNvPr>
            <p:cNvSpPr>
              <a:spLocks/>
            </p:cNvSpPr>
            <p:nvPr/>
          </p:nvSpPr>
          <p:spPr bwMode="auto">
            <a:xfrm>
              <a:off x="2047875" y="2070100"/>
              <a:ext cx="161925" cy="76200"/>
            </a:xfrm>
            <a:custGeom>
              <a:avLst/>
              <a:gdLst>
                <a:gd name="T0" fmla="*/ 24 w 287"/>
                <a:gd name="T1" fmla="*/ 20 h 135"/>
                <a:gd name="T2" fmla="*/ 24 w 287"/>
                <a:gd name="T3" fmla="*/ 20 h 135"/>
                <a:gd name="T4" fmla="*/ 18 w 287"/>
                <a:gd name="T5" fmla="*/ 24 h 135"/>
                <a:gd name="T6" fmla="*/ 11 w 287"/>
                <a:gd name="T7" fmla="*/ 104 h 135"/>
                <a:gd name="T8" fmla="*/ 32 w 287"/>
                <a:gd name="T9" fmla="*/ 129 h 135"/>
                <a:gd name="T10" fmla="*/ 68 w 287"/>
                <a:gd name="T11" fmla="*/ 75 h 135"/>
                <a:gd name="T12" fmla="*/ 71 w 287"/>
                <a:gd name="T13" fmla="*/ 75 h 135"/>
                <a:gd name="T14" fmla="*/ 74 w 287"/>
                <a:gd name="T15" fmla="*/ 71 h 135"/>
                <a:gd name="T16" fmla="*/ 74 w 287"/>
                <a:gd name="T17" fmla="*/ 71 h 135"/>
                <a:gd name="T18" fmla="*/ 173 w 287"/>
                <a:gd name="T19" fmla="*/ 82 h 135"/>
                <a:gd name="T20" fmla="*/ 217 w 287"/>
                <a:gd name="T21" fmla="*/ 102 h 135"/>
                <a:gd name="T22" fmla="*/ 265 w 287"/>
                <a:gd name="T23" fmla="*/ 75 h 135"/>
                <a:gd name="T24" fmla="*/ 268 w 287"/>
                <a:gd name="T25" fmla="*/ 75 h 135"/>
                <a:gd name="T26" fmla="*/ 285 w 287"/>
                <a:gd name="T27" fmla="*/ 45 h 135"/>
                <a:gd name="T28" fmla="*/ 224 w 287"/>
                <a:gd name="T29" fmla="*/ 9 h 135"/>
                <a:gd name="T30" fmla="*/ 24 w 287"/>
                <a:gd name="T31" fmla="*/ 2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135">
                  <a:moveTo>
                    <a:pt x="24" y="20"/>
                  </a:moveTo>
                  <a:cubicBezTo>
                    <a:pt x="24" y="20"/>
                    <a:pt x="24" y="20"/>
                    <a:pt x="24" y="20"/>
                  </a:cubicBezTo>
                  <a:cubicBezTo>
                    <a:pt x="21" y="21"/>
                    <a:pt x="19" y="23"/>
                    <a:pt x="18" y="24"/>
                  </a:cubicBezTo>
                  <a:cubicBezTo>
                    <a:pt x="0" y="42"/>
                    <a:pt x="18" y="99"/>
                    <a:pt x="11" y="104"/>
                  </a:cubicBezTo>
                  <a:cubicBezTo>
                    <a:pt x="4" y="110"/>
                    <a:pt x="13" y="135"/>
                    <a:pt x="32" y="129"/>
                  </a:cubicBezTo>
                  <a:cubicBezTo>
                    <a:pt x="48" y="125"/>
                    <a:pt x="57" y="86"/>
                    <a:pt x="68" y="75"/>
                  </a:cubicBezTo>
                  <a:cubicBezTo>
                    <a:pt x="71" y="75"/>
                    <a:pt x="71" y="75"/>
                    <a:pt x="71" y="75"/>
                  </a:cubicBezTo>
                  <a:cubicBezTo>
                    <a:pt x="72" y="73"/>
                    <a:pt x="73" y="72"/>
                    <a:pt x="74" y="71"/>
                  </a:cubicBezTo>
                  <a:cubicBezTo>
                    <a:pt x="74" y="71"/>
                    <a:pt x="74" y="71"/>
                    <a:pt x="74" y="71"/>
                  </a:cubicBezTo>
                  <a:cubicBezTo>
                    <a:pt x="88" y="71"/>
                    <a:pt x="161" y="52"/>
                    <a:pt x="173" y="82"/>
                  </a:cubicBezTo>
                  <a:cubicBezTo>
                    <a:pt x="184" y="113"/>
                    <a:pt x="184" y="99"/>
                    <a:pt x="217" y="102"/>
                  </a:cubicBezTo>
                  <a:cubicBezTo>
                    <a:pt x="237" y="103"/>
                    <a:pt x="254" y="89"/>
                    <a:pt x="265" y="75"/>
                  </a:cubicBezTo>
                  <a:cubicBezTo>
                    <a:pt x="268" y="75"/>
                    <a:pt x="268" y="75"/>
                    <a:pt x="268" y="75"/>
                  </a:cubicBezTo>
                  <a:cubicBezTo>
                    <a:pt x="277" y="64"/>
                    <a:pt x="284" y="51"/>
                    <a:pt x="285" y="45"/>
                  </a:cubicBezTo>
                  <a:cubicBezTo>
                    <a:pt x="287" y="31"/>
                    <a:pt x="268" y="3"/>
                    <a:pt x="224" y="9"/>
                  </a:cubicBezTo>
                  <a:cubicBezTo>
                    <a:pt x="179" y="14"/>
                    <a:pt x="43" y="0"/>
                    <a:pt x="24" y="20"/>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44" name="Freeform 132">
              <a:extLst>
                <a:ext uri="{FF2B5EF4-FFF2-40B4-BE49-F238E27FC236}">
                  <a16:creationId xmlns:a16="http://schemas.microsoft.com/office/drawing/2014/main" id="{F7E80F46-197F-4E06-BA1C-DADB03D70DEC}"/>
                </a:ext>
              </a:extLst>
            </p:cNvPr>
            <p:cNvSpPr>
              <a:spLocks/>
            </p:cNvSpPr>
            <p:nvPr/>
          </p:nvSpPr>
          <p:spPr bwMode="auto">
            <a:xfrm>
              <a:off x="2097088" y="2152650"/>
              <a:ext cx="133350" cy="96838"/>
            </a:xfrm>
            <a:custGeom>
              <a:avLst/>
              <a:gdLst>
                <a:gd name="T0" fmla="*/ 211 w 235"/>
                <a:gd name="T1" fmla="*/ 13 h 170"/>
                <a:gd name="T2" fmla="*/ 115 w 235"/>
                <a:gd name="T3" fmla="*/ 16 h 170"/>
                <a:gd name="T4" fmla="*/ 23 w 235"/>
                <a:gd name="T5" fmla="*/ 22 h 170"/>
                <a:gd name="T6" fmla="*/ 22 w 235"/>
                <a:gd name="T7" fmla="*/ 23 h 170"/>
                <a:gd name="T8" fmla="*/ 17 w 235"/>
                <a:gd name="T9" fmla="*/ 26 h 170"/>
                <a:gd name="T10" fmla="*/ 35 w 235"/>
                <a:gd name="T11" fmla="*/ 81 h 170"/>
                <a:gd name="T12" fmla="*/ 110 w 235"/>
                <a:gd name="T13" fmla="*/ 79 h 170"/>
                <a:gd name="T14" fmla="*/ 174 w 235"/>
                <a:gd name="T15" fmla="*/ 145 h 170"/>
                <a:gd name="T16" fmla="*/ 180 w 235"/>
                <a:gd name="T17" fmla="*/ 141 h 170"/>
                <a:gd name="T18" fmla="*/ 180 w 235"/>
                <a:gd name="T19" fmla="*/ 141 h 170"/>
                <a:gd name="T20" fmla="*/ 206 w 235"/>
                <a:gd name="T21" fmla="*/ 122 h 170"/>
                <a:gd name="T22" fmla="*/ 203 w 235"/>
                <a:gd name="T23" fmla="*/ 122 h 170"/>
                <a:gd name="T24" fmla="*/ 226 w 235"/>
                <a:gd name="T25" fmla="*/ 95 h 170"/>
                <a:gd name="T26" fmla="*/ 228 w 235"/>
                <a:gd name="T27" fmla="*/ 67 h 170"/>
                <a:gd name="T28" fmla="*/ 235 w 235"/>
                <a:gd name="T29" fmla="*/ 67 h 170"/>
                <a:gd name="T30" fmla="*/ 211 w 235"/>
                <a:gd name="T31"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5" h="170">
                  <a:moveTo>
                    <a:pt x="211" y="13"/>
                  </a:moveTo>
                  <a:cubicBezTo>
                    <a:pt x="192" y="0"/>
                    <a:pt x="131" y="8"/>
                    <a:pt x="115" y="16"/>
                  </a:cubicBezTo>
                  <a:cubicBezTo>
                    <a:pt x="98" y="25"/>
                    <a:pt x="49" y="2"/>
                    <a:pt x="23" y="22"/>
                  </a:cubicBezTo>
                  <a:cubicBezTo>
                    <a:pt x="23" y="22"/>
                    <a:pt x="23" y="23"/>
                    <a:pt x="22" y="23"/>
                  </a:cubicBezTo>
                  <a:cubicBezTo>
                    <a:pt x="20" y="24"/>
                    <a:pt x="18" y="25"/>
                    <a:pt x="17" y="26"/>
                  </a:cubicBezTo>
                  <a:cubicBezTo>
                    <a:pt x="0" y="38"/>
                    <a:pt x="10" y="79"/>
                    <a:pt x="35" y="81"/>
                  </a:cubicBezTo>
                  <a:cubicBezTo>
                    <a:pt x="61" y="84"/>
                    <a:pt x="106" y="62"/>
                    <a:pt x="110" y="79"/>
                  </a:cubicBezTo>
                  <a:cubicBezTo>
                    <a:pt x="115" y="95"/>
                    <a:pt x="132" y="170"/>
                    <a:pt x="174" y="145"/>
                  </a:cubicBezTo>
                  <a:cubicBezTo>
                    <a:pt x="176" y="144"/>
                    <a:pt x="178" y="143"/>
                    <a:pt x="180" y="141"/>
                  </a:cubicBezTo>
                  <a:cubicBezTo>
                    <a:pt x="180" y="141"/>
                    <a:pt x="180" y="141"/>
                    <a:pt x="180" y="141"/>
                  </a:cubicBezTo>
                  <a:cubicBezTo>
                    <a:pt x="192" y="134"/>
                    <a:pt x="200" y="128"/>
                    <a:pt x="206" y="122"/>
                  </a:cubicBezTo>
                  <a:cubicBezTo>
                    <a:pt x="203" y="122"/>
                    <a:pt x="203" y="122"/>
                    <a:pt x="203" y="122"/>
                  </a:cubicBezTo>
                  <a:cubicBezTo>
                    <a:pt x="216" y="108"/>
                    <a:pt x="218" y="97"/>
                    <a:pt x="226" y="95"/>
                  </a:cubicBezTo>
                  <a:cubicBezTo>
                    <a:pt x="231" y="94"/>
                    <a:pt x="231" y="82"/>
                    <a:pt x="228" y="67"/>
                  </a:cubicBezTo>
                  <a:cubicBezTo>
                    <a:pt x="235" y="67"/>
                    <a:pt x="235" y="67"/>
                    <a:pt x="235" y="67"/>
                  </a:cubicBezTo>
                  <a:cubicBezTo>
                    <a:pt x="232" y="47"/>
                    <a:pt x="222" y="22"/>
                    <a:pt x="211" y="13"/>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45" name="Freeform 133">
              <a:extLst>
                <a:ext uri="{FF2B5EF4-FFF2-40B4-BE49-F238E27FC236}">
                  <a16:creationId xmlns:a16="http://schemas.microsoft.com/office/drawing/2014/main" id="{EB20083E-9EAA-4026-B13E-5D7CCFE98B07}"/>
                </a:ext>
              </a:extLst>
            </p:cNvPr>
            <p:cNvSpPr>
              <a:spLocks/>
            </p:cNvSpPr>
            <p:nvPr/>
          </p:nvSpPr>
          <p:spPr bwMode="auto">
            <a:xfrm>
              <a:off x="636588" y="2344738"/>
              <a:ext cx="6350" cy="1588"/>
            </a:xfrm>
            <a:custGeom>
              <a:avLst/>
              <a:gdLst>
                <a:gd name="T0" fmla="*/ 0 w 10"/>
                <a:gd name="T1" fmla="*/ 3 h 3"/>
                <a:gd name="T2" fmla="*/ 10 w 10"/>
                <a:gd name="T3" fmla="*/ 3 h 3"/>
                <a:gd name="T4" fmla="*/ 7 w 10"/>
                <a:gd name="T5" fmla="*/ 0 h 3"/>
                <a:gd name="T6" fmla="*/ 0 w 10"/>
                <a:gd name="T7" fmla="*/ 3 h 3"/>
              </a:gdLst>
              <a:ahLst/>
              <a:cxnLst>
                <a:cxn ang="0">
                  <a:pos x="T0" y="T1"/>
                </a:cxn>
                <a:cxn ang="0">
                  <a:pos x="T2" y="T3"/>
                </a:cxn>
                <a:cxn ang="0">
                  <a:pos x="T4" y="T5"/>
                </a:cxn>
                <a:cxn ang="0">
                  <a:pos x="T6" y="T7"/>
                </a:cxn>
              </a:cxnLst>
              <a:rect l="0" t="0" r="r" b="b"/>
              <a:pathLst>
                <a:path w="10" h="3">
                  <a:moveTo>
                    <a:pt x="0" y="3"/>
                  </a:moveTo>
                  <a:cubicBezTo>
                    <a:pt x="10" y="3"/>
                    <a:pt x="10" y="3"/>
                    <a:pt x="10" y="3"/>
                  </a:cubicBezTo>
                  <a:cubicBezTo>
                    <a:pt x="7" y="0"/>
                    <a:pt x="7" y="0"/>
                    <a:pt x="7" y="0"/>
                  </a:cubicBezTo>
                  <a:lnTo>
                    <a:pt x="0" y="3"/>
                  </a:ln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46" name="Freeform 134">
              <a:extLst>
                <a:ext uri="{FF2B5EF4-FFF2-40B4-BE49-F238E27FC236}">
                  <a16:creationId xmlns:a16="http://schemas.microsoft.com/office/drawing/2014/main" id="{3E2A858E-AEE2-4A8E-A398-36D2C3E9A1DD}"/>
                </a:ext>
              </a:extLst>
            </p:cNvPr>
            <p:cNvSpPr>
              <a:spLocks/>
            </p:cNvSpPr>
            <p:nvPr/>
          </p:nvSpPr>
          <p:spPr bwMode="auto">
            <a:xfrm>
              <a:off x="2535238" y="2449513"/>
              <a:ext cx="44450" cy="33338"/>
            </a:xfrm>
            <a:custGeom>
              <a:avLst/>
              <a:gdLst>
                <a:gd name="T0" fmla="*/ 23 w 77"/>
                <a:gd name="T1" fmla="*/ 19 h 59"/>
                <a:gd name="T2" fmla="*/ 10 w 77"/>
                <a:gd name="T3" fmla="*/ 30 h 59"/>
                <a:gd name="T4" fmla="*/ 60 w 77"/>
                <a:gd name="T5" fmla="*/ 45 h 59"/>
                <a:gd name="T6" fmla="*/ 68 w 77"/>
                <a:gd name="T7" fmla="*/ 39 h 59"/>
                <a:gd name="T8" fmla="*/ 23 w 77"/>
                <a:gd name="T9" fmla="*/ 19 h 59"/>
              </a:gdLst>
              <a:ahLst/>
              <a:cxnLst>
                <a:cxn ang="0">
                  <a:pos x="T0" y="T1"/>
                </a:cxn>
                <a:cxn ang="0">
                  <a:pos x="T2" y="T3"/>
                </a:cxn>
                <a:cxn ang="0">
                  <a:pos x="T4" y="T5"/>
                </a:cxn>
                <a:cxn ang="0">
                  <a:pos x="T6" y="T7"/>
                </a:cxn>
                <a:cxn ang="0">
                  <a:pos x="T8" y="T9"/>
                </a:cxn>
              </a:cxnLst>
              <a:rect l="0" t="0" r="r" b="b"/>
              <a:pathLst>
                <a:path w="77" h="59">
                  <a:moveTo>
                    <a:pt x="23" y="19"/>
                  </a:moveTo>
                  <a:cubicBezTo>
                    <a:pt x="18" y="22"/>
                    <a:pt x="14" y="25"/>
                    <a:pt x="10" y="30"/>
                  </a:cubicBezTo>
                  <a:cubicBezTo>
                    <a:pt x="0" y="42"/>
                    <a:pt x="49" y="59"/>
                    <a:pt x="60" y="45"/>
                  </a:cubicBezTo>
                  <a:cubicBezTo>
                    <a:pt x="64" y="44"/>
                    <a:pt x="66" y="42"/>
                    <a:pt x="68" y="39"/>
                  </a:cubicBezTo>
                  <a:cubicBezTo>
                    <a:pt x="77" y="24"/>
                    <a:pt x="46" y="0"/>
                    <a:pt x="23" y="19"/>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47" name="Freeform 135">
              <a:extLst>
                <a:ext uri="{FF2B5EF4-FFF2-40B4-BE49-F238E27FC236}">
                  <a16:creationId xmlns:a16="http://schemas.microsoft.com/office/drawing/2014/main" id="{9D0967F8-F587-4F10-B2D5-636DDBAB2550}"/>
                </a:ext>
              </a:extLst>
            </p:cNvPr>
            <p:cNvSpPr>
              <a:spLocks/>
            </p:cNvSpPr>
            <p:nvPr/>
          </p:nvSpPr>
          <p:spPr bwMode="auto">
            <a:xfrm>
              <a:off x="7148513" y="4498975"/>
              <a:ext cx="1012825" cy="812800"/>
            </a:xfrm>
            <a:custGeom>
              <a:avLst/>
              <a:gdLst>
                <a:gd name="T0" fmla="*/ 1757 w 1784"/>
                <a:gd name="T1" fmla="*/ 880 h 1432"/>
                <a:gd name="T2" fmla="*/ 1690 w 1784"/>
                <a:gd name="T3" fmla="*/ 743 h 1432"/>
                <a:gd name="T4" fmla="*/ 1657 w 1784"/>
                <a:gd name="T5" fmla="*/ 661 h 1432"/>
                <a:gd name="T6" fmla="*/ 1636 w 1784"/>
                <a:gd name="T7" fmla="*/ 606 h 1432"/>
                <a:gd name="T8" fmla="*/ 1613 w 1784"/>
                <a:gd name="T9" fmla="*/ 510 h 1432"/>
                <a:gd name="T10" fmla="*/ 1470 w 1784"/>
                <a:gd name="T11" fmla="*/ 441 h 1432"/>
                <a:gd name="T12" fmla="*/ 1424 w 1784"/>
                <a:gd name="T13" fmla="*/ 331 h 1432"/>
                <a:gd name="T14" fmla="*/ 1405 w 1784"/>
                <a:gd name="T15" fmla="*/ 249 h 1432"/>
                <a:gd name="T16" fmla="*/ 1368 w 1784"/>
                <a:gd name="T17" fmla="*/ 194 h 1432"/>
                <a:gd name="T18" fmla="*/ 1301 w 1784"/>
                <a:gd name="T19" fmla="*/ 112 h 1432"/>
                <a:gd name="T20" fmla="*/ 1266 w 1784"/>
                <a:gd name="T21" fmla="*/ 4 h 1432"/>
                <a:gd name="T22" fmla="*/ 1242 w 1784"/>
                <a:gd name="T23" fmla="*/ 175 h 1432"/>
                <a:gd name="T24" fmla="*/ 1162 w 1784"/>
                <a:gd name="T25" fmla="*/ 331 h 1432"/>
                <a:gd name="T26" fmla="*/ 1027 w 1784"/>
                <a:gd name="T27" fmla="*/ 249 h 1432"/>
                <a:gd name="T28" fmla="*/ 1013 w 1784"/>
                <a:gd name="T29" fmla="*/ 194 h 1432"/>
                <a:gd name="T30" fmla="*/ 1034 w 1784"/>
                <a:gd name="T31" fmla="*/ 96 h 1432"/>
                <a:gd name="T32" fmla="*/ 885 w 1784"/>
                <a:gd name="T33" fmla="*/ 57 h 1432"/>
                <a:gd name="T34" fmla="*/ 840 w 1784"/>
                <a:gd name="T35" fmla="*/ 120 h 1432"/>
                <a:gd name="T36" fmla="*/ 787 w 1784"/>
                <a:gd name="T37" fmla="*/ 67 h 1432"/>
                <a:gd name="T38" fmla="*/ 659 w 1784"/>
                <a:gd name="T39" fmla="*/ 194 h 1432"/>
                <a:gd name="T40" fmla="*/ 601 w 1784"/>
                <a:gd name="T41" fmla="*/ 162 h 1432"/>
                <a:gd name="T42" fmla="*/ 404 w 1784"/>
                <a:gd name="T43" fmla="*/ 266 h 1432"/>
                <a:gd name="T44" fmla="*/ 400 w 1784"/>
                <a:gd name="T45" fmla="*/ 441 h 1432"/>
                <a:gd name="T46" fmla="*/ 304 w 1784"/>
                <a:gd name="T47" fmla="*/ 469 h 1432"/>
                <a:gd name="T48" fmla="*/ 214 w 1784"/>
                <a:gd name="T49" fmla="*/ 479 h 1432"/>
                <a:gd name="T50" fmla="*/ 87 w 1784"/>
                <a:gd name="T51" fmla="*/ 774 h 1432"/>
                <a:gd name="T52" fmla="*/ 182 w 1784"/>
                <a:gd name="T53" fmla="*/ 1053 h 1432"/>
                <a:gd name="T54" fmla="*/ 273 w 1784"/>
                <a:gd name="T55" fmla="*/ 1232 h 1432"/>
                <a:gd name="T56" fmla="*/ 312 w 1784"/>
                <a:gd name="T57" fmla="*/ 1210 h 1432"/>
                <a:gd name="T58" fmla="*/ 503 w 1784"/>
                <a:gd name="T59" fmla="*/ 1211 h 1432"/>
                <a:gd name="T60" fmla="*/ 503 w 1784"/>
                <a:gd name="T61" fmla="*/ 1210 h 1432"/>
                <a:gd name="T62" fmla="*/ 548 w 1784"/>
                <a:gd name="T63" fmla="*/ 1073 h 1432"/>
                <a:gd name="T64" fmla="*/ 643 w 1784"/>
                <a:gd name="T65" fmla="*/ 1074 h 1432"/>
                <a:gd name="T66" fmla="*/ 939 w 1784"/>
                <a:gd name="T67" fmla="*/ 1103 h 1432"/>
                <a:gd name="T68" fmla="*/ 1015 w 1784"/>
                <a:gd name="T69" fmla="*/ 1155 h 1432"/>
                <a:gd name="T70" fmla="*/ 1076 w 1784"/>
                <a:gd name="T71" fmla="*/ 1194 h 1432"/>
                <a:gd name="T72" fmla="*/ 1175 w 1784"/>
                <a:gd name="T73" fmla="*/ 1282 h 1432"/>
                <a:gd name="T74" fmla="*/ 1310 w 1784"/>
                <a:gd name="T75" fmla="*/ 1423 h 1432"/>
                <a:gd name="T76" fmla="*/ 1411 w 1784"/>
                <a:gd name="T77" fmla="*/ 1415 h 1432"/>
                <a:gd name="T78" fmla="*/ 1516 w 1784"/>
                <a:gd name="T79" fmla="*/ 1365 h 1432"/>
                <a:gd name="T80" fmla="*/ 1595 w 1784"/>
                <a:gd name="T81" fmla="*/ 1292 h 1432"/>
                <a:gd name="T82" fmla="*/ 1632 w 1784"/>
                <a:gd name="T83" fmla="*/ 1186 h 1432"/>
                <a:gd name="T84" fmla="*/ 1741 w 1784"/>
                <a:gd name="T85" fmla="*/ 1072 h 1432"/>
                <a:gd name="T86" fmla="*/ 1778 w 1784"/>
                <a:gd name="T87" fmla="*/ 1018 h 1432"/>
                <a:gd name="T88" fmla="*/ 1767 w 1784"/>
                <a:gd name="T89" fmla="*/ 935 h 1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84" h="1432">
                  <a:moveTo>
                    <a:pt x="1767" y="935"/>
                  </a:moveTo>
                  <a:cubicBezTo>
                    <a:pt x="1762" y="918"/>
                    <a:pt x="1756" y="900"/>
                    <a:pt x="1749" y="880"/>
                  </a:cubicBezTo>
                  <a:cubicBezTo>
                    <a:pt x="1757" y="880"/>
                    <a:pt x="1757" y="880"/>
                    <a:pt x="1757" y="880"/>
                  </a:cubicBezTo>
                  <a:cubicBezTo>
                    <a:pt x="1748" y="853"/>
                    <a:pt x="1736" y="825"/>
                    <a:pt x="1724" y="798"/>
                  </a:cubicBezTo>
                  <a:cubicBezTo>
                    <a:pt x="1716" y="798"/>
                    <a:pt x="1716" y="798"/>
                    <a:pt x="1716" y="798"/>
                  </a:cubicBezTo>
                  <a:cubicBezTo>
                    <a:pt x="1707" y="778"/>
                    <a:pt x="1699" y="760"/>
                    <a:pt x="1690" y="743"/>
                  </a:cubicBezTo>
                  <a:cubicBezTo>
                    <a:pt x="1699" y="743"/>
                    <a:pt x="1699" y="743"/>
                    <a:pt x="1699" y="743"/>
                  </a:cubicBezTo>
                  <a:cubicBezTo>
                    <a:pt x="1689" y="721"/>
                    <a:pt x="1679" y="702"/>
                    <a:pt x="1671" y="687"/>
                  </a:cubicBezTo>
                  <a:cubicBezTo>
                    <a:pt x="1666" y="678"/>
                    <a:pt x="1661" y="669"/>
                    <a:pt x="1657" y="661"/>
                  </a:cubicBezTo>
                  <a:cubicBezTo>
                    <a:pt x="1649" y="661"/>
                    <a:pt x="1649" y="661"/>
                    <a:pt x="1649" y="661"/>
                  </a:cubicBezTo>
                  <a:cubicBezTo>
                    <a:pt x="1640" y="642"/>
                    <a:pt x="1633" y="623"/>
                    <a:pt x="1628" y="606"/>
                  </a:cubicBezTo>
                  <a:cubicBezTo>
                    <a:pt x="1636" y="606"/>
                    <a:pt x="1636" y="606"/>
                    <a:pt x="1636" y="606"/>
                  </a:cubicBezTo>
                  <a:cubicBezTo>
                    <a:pt x="1626" y="574"/>
                    <a:pt x="1621" y="546"/>
                    <a:pt x="1620" y="524"/>
                  </a:cubicBezTo>
                  <a:cubicBezTo>
                    <a:pt x="1613" y="524"/>
                    <a:pt x="1613" y="524"/>
                    <a:pt x="1613" y="524"/>
                  </a:cubicBezTo>
                  <a:cubicBezTo>
                    <a:pt x="1613" y="519"/>
                    <a:pt x="1613" y="514"/>
                    <a:pt x="1613" y="510"/>
                  </a:cubicBezTo>
                  <a:cubicBezTo>
                    <a:pt x="1616" y="486"/>
                    <a:pt x="1568" y="478"/>
                    <a:pt x="1525" y="469"/>
                  </a:cubicBezTo>
                  <a:cubicBezTo>
                    <a:pt x="1550" y="469"/>
                    <a:pt x="1550" y="469"/>
                    <a:pt x="1550" y="469"/>
                  </a:cubicBezTo>
                  <a:cubicBezTo>
                    <a:pt x="1518" y="462"/>
                    <a:pt x="1484" y="455"/>
                    <a:pt x="1470" y="441"/>
                  </a:cubicBezTo>
                  <a:cubicBezTo>
                    <a:pt x="1458" y="430"/>
                    <a:pt x="1450" y="410"/>
                    <a:pt x="1443" y="386"/>
                  </a:cubicBezTo>
                  <a:cubicBezTo>
                    <a:pt x="1436" y="386"/>
                    <a:pt x="1436" y="386"/>
                    <a:pt x="1436" y="386"/>
                  </a:cubicBezTo>
                  <a:cubicBezTo>
                    <a:pt x="1431" y="369"/>
                    <a:pt x="1427" y="350"/>
                    <a:pt x="1424" y="331"/>
                  </a:cubicBezTo>
                  <a:cubicBezTo>
                    <a:pt x="1431" y="331"/>
                    <a:pt x="1431" y="331"/>
                    <a:pt x="1431" y="331"/>
                  </a:cubicBezTo>
                  <a:cubicBezTo>
                    <a:pt x="1427" y="311"/>
                    <a:pt x="1423" y="291"/>
                    <a:pt x="1417" y="275"/>
                  </a:cubicBezTo>
                  <a:cubicBezTo>
                    <a:pt x="1414" y="266"/>
                    <a:pt x="1409" y="257"/>
                    <a:pt x="1405" y="249"/>
                  </a:cubicBezTo>
                  <a:cubicBezTo>
                    <a:pt x="1397" y="249"/>
                    <a:pt x="1397" y="249"/>
                    <a:pt x="1397" y="249"/>
                  </a:cubicBezTo>
                  <a:cubicBezTo>
                    <a:pt x="1386" y="230"/>
                    <a:pt x="1372" y="212"/>
                    <a:pt x="1358" y="194"/>
                  </a:cubicBezTo>
                  <a:cubicBezTo>
                    <a:pt x="1368" y="194"/>
                    <a:pt x="1368" y="194"/>
                    <a:pt x="1368" y="194"/>
                  </a:cubicBezTo>
                  <a:cubicBezTo>
                    <a:pt x="1356" y="179"/>
                    <a:pt x="1342" y="163"/>
                    <a:pt x="1329" y="146"/>
                  </a:cubicBezTo>
                  <a:cubicBezTo>
                    <a:pt x="1322" y="137"/>
                    <a:pt x="1315" y="125"/>
                    <a:pt x="1310" y="112"/>
                  </a:cubicBezTo>
                  <a:cubicBezTo>
                    <a:pt x="1301" y="112"/>
                    <a:pt x="1301" y="112"/>
                    <a:pt x="1301" y="112"/>
                  </a:cubicBezTo>
                  <a:cubicBezTo>
                    <a:pt x="1293" y="94"/>
                    <a:pt x="1287" y="74"/>
                    <a:pt x="1281" y="57"/>
                  </a:cubicBezTo>
                  <a:cubicBezTo>
                    <a:pt x="1289" y="57"/>
                    <a:pt x="1289" y="57"/>
                    <a:pt x="1289" y="57"/>
                  </a:cubicBezTo>
                  <a:cubicBezTo>
                    <a:pt x="1278" y="25"/>
                    <a:pt x="1271" y="0"/>
                    <a:pt x="1266" y="4"/>
                  </a:cubicBezTo>
                  <a:cubicBezTo>
                    <a:pt x="1265" y="5"/>
                    <a:pt x="1264" y="7"/>
                    <a:pt x="1262" y="10"/>
                  </a:cubicBezTo>
                  <a:cubicBezTo>
                    <a:pt x="1261" y="8"/>
                    <a:pt x="1260" y="8"/>
                    <a:pt x="1259" y="9"/>
                  </a:cubicBezTo>
                  <a:cubicBezTo>
                    <a:pt x="1249" y="17"/>
                    <a:pt x="1217" y="138"/>
                    <a:pt x="1242" y="175"/>
                  </a:cubicBezTo>
                  <a:cubicBezTo>
                    <a:pt x="1266" y="213"/>
                    <a:pt x="1231" y="287"/>
                    <a:pt x="1213" y="337"/>
                  </a:cubicBezTo>
                  <a:cubicBezTo>
                    <a:pt x="1201" y="373"/>
                    <a:pt x="1176" y="354"/>
                    <a:pt x="1151" y="331"/>
                  </a:cubicBezTo>
                  <a:cubicBezTo>
                    <a:pt x="1162" y="331"/>
                    <a:pt x="1162" y="331"/>
                    <a:pt x="1162" y="331"/>
                  </a:cubicBezTo>
                  <a:cubicBezTo>
                    <a:pt x="1150" y="321"/>
                    <a:pt x="1137" y="308"/>
                    <a:pt x="1125" y="300"/>
                  </a:cubicBezTo>
                  <a:cubicBezTo>
                    <a:pt x="1099" y="281"/>
                    <a:pt x="1064" y="267"/>
                    <a:pt x="1038" y="249"/>
                  </a:cubicBezTo>
                  <a:cubicBezTo>
                    <a:pt x="1027" y="249"/>
                    <a:pt x="1027" y="249"/>
                    <a:pt x="1027" y="249"/>
                  </a:cubicBezTo>
                  <a:cubicBezTo>
                    <a:pt x="1021" y="244"/>
                    <a:pt x="1014" y="239"/>
                    <a:pt x="1009" y="233"/>
                  </a:cubicBezTo>
                  <a:cubicBezTo>
                    <a:pt x="1001" y="224"/>
                    <a:pt x="1003" y="210"/>
                    <a:pt x="1008" y="194"/>
                  </a:cubicBezTo>
                  <a:cubicBezTo>
                    <a:pt x="1013" y="194"/>
                    <a:pt x="1013" y="194"/>
                    <a:pt x="1013" y="194"/>
                  </a:cubicBezTo>
                  <a:cubicBezTo>
                    <a:pt x="1020" y="167"/>
                    <a:pt x="1038" y="135"/>
                    <a:pt x="1042" y="112"/>
                  </a:cubicBezTo>
                  <a:cubicBezTo>
                    <a:pt x="1036" y="112"/>
                    <a:pt x="1036" y="112"/>
                    <a:pt x="1036" y="112"/>
                  </a:cubicBezTo>
                  <a:cubicBezTo>
                    <a:pt x="1037" y="106"/>
                    <a:pt x="1036" y="100"/>
                    <a:pt x="1034" y="96"/>
                  </a:cubicBezTo>
                  <a:cubicBezTo>
                    <a:pt x="1016" y="67"/>
                    <a:pt x="921" y="92"/>
                    <a:pt x="911" y="92"/>
                  </a:cubicBezTo>
                  <a:cubicBezTo>
                    <a:pt x="903" y="92"/>
                    <a:pt x="889" y="69"/>
                    <a:pt x="874" y="57"/>
                  </a:cubicBezTo>
                  <a:cubicBezTo>
                    <a:pt x="885" y="57"/>
                    <a:pt x="885" y="57"/>
                    <a:pt x="885" y="57"/>
                  </a:cubicBezTo>
                  <a:cubicBezTo>
                    <a:pt x="878" y="51"/>
                    <a:pt x="871" y="46"/>
                    <a:pt x="864" y="46"/>
                  </a:cubicBezTo>
                  <a:cubicBezTo>
                    <a:pt x="862" y="46"/>
                    <a:pt x="860" y="48"/>
                    <a:pt x="858" y="50"/>
                  </a:cubicBezTo>
                  <a:cubicBezTo>
                    <a:pt x="842" y="51"/>
                    <a:pt x="840" y="97"/>
                    <a:pt x="840" y="120"/>
                  </a:cubicBezTo>
                  <a:cubicBezTo>
                    <a:pt x="838" y="118"/>
                    <a:pt x="836" y="115"/>
                    <a:pt x="834" y="112"/>
                  </a:cubicBezTo>
                  <a:cubicBezTo>
                    <a:pt x="824" y="112"/>
                    <a:pt x="824" y="112"/>
                    <a:pt x="824" y="112"/>
                  </a:cubicBezTo>
                  <a:cubicBezTo>
                    <a:pt x="815" y="100"/>
                    <a:pt x="802" y="84"/>
                    <a:pt x="787" y="67"/>
                  </a:cubicBezTo>
                  <a:cubicBezTo>
                    <a:pt x="756" y="30"/>
                    <a:pt x="791" y="92"/>
                    <a:pt x="759" y="129"/>
                  </a:cubicBezTo>
                  <a:cubicBezTo>
                    <a:pt x="727" y="167"/>
                    <a:pt x="738" y="154"/>
                    <a:pt x="724" y="196"/>
                  </a:cubicBezTo>
                  <a:cubicBezTo>
                    <a:pt x="712" y="232"/>
                    <a:pt x="686" y="224"/>
                    <a:pt x="659" y="194"/>
                  </a:cubicBezTo>
                  <a:cubicBezTo>
                    <a:pt x="670" y="194"/>
                    <a:pt x="670" y="194"/>
                    <a:pt x="670" y="194"/>
                  </a:cubicBezTo>
                  <a:cubicBezTo>
                    <a:pt x="664" y="189"/>
                    <a:pt x="659" y="182"/>
                    <a:pt x="653" y="175"/>
                  </a:cubicBezTo>
                  <a:cubicBezTo>
                    <a:pt x="631" y="146"/>
                    <a:pt x="615" y="152"/>
                    <a:pt x="601" y="162"/>
                  </a:cubicBezTo>
                  <a:cubicBezTo>
                    <a:pt x="592" y="167"/>
                    <a:pt x="584" y="174"/>
                    <a:pt x="576" y="179"/>
                  </a:cubicBezTo>
                  <a:cubicBezTo>
                    <a:pt x="555" y="191"/>
                    <a:pt x="538" y="259"/>
                    <a:pt x="528" y="277"/>
                  </a:cubicBezTo>
                  <a:cubicBezTo>
                    <a:pt x="504" y="283"/>
                    <a:pt x="420" y="247"/>
                    <a:pt x="404" y="266"/>
                  </a:cubicBezTo>
                  <a:cubicBezTo>
                    <a:pt x="403" y="266"/>
                    <a:pt x="403" y="267"/>
                    <a:pt x="403" y="267"/>
                  </a:cubicBezTo>
                  <a:cubicBezTo>
                    <a:pt x="401" y="268"/>
                    <a:pt x="398" y="269"/>
                    <a:pt x="397" y="270"/>
                  </a:cubicBezTo>
                  <a:cubicBezTo>
                    <a:pt x="380" y="291"/>
                    <a:pt x="400" y="425"/>
                    <a:pt x="400" y="441"/>
                  </a:cubicBezTo>
                  <a:cubicBezTo>
                    <a:pt x="400" y="443"/>
                    <a:pt x="399" y="443"/>
                    <a:pt x="398" y="444"/>
                  </a:cubicBezTo>
                  <a:cubicBezTo>
                    <a:pt x="378" y="451"/>
                    <a:pt x="328" y="450"/>
                    <a:pt x="308" y="466"/>
                  </a:cubicBezTo>
                  <a:cubicBezTo>
                    <a:pt x="307" y="467"/>
                    <a:pt x="306" y="468"/>
                    <a:pt x="304" y="469"/>
                  </a:cubicBezTo>
                  <a:cubicBezTo>
                    <a:pt x="305" y="469"/>
                    <a:pt x="305" y="469"/>
                    <a:pt x="305" y="469"/>
                  </a:cubicBezTo>
                  <a:cubicBezTo>
                    <a:pt x="304" y="469"/>
                    <a:pt x="302" y="470"/>
                    <a:pt x="302" y="470"/>
                  </a:cubicBezTo>
                  <a:cubicBezTo>
                    <a:pt x="277" y="491"/>
                    <a:pt x="238" y="479"/>
                    <a:pt x="214" y="479"/>
                  </a:cubicBezTo>
                  <a:cubicBezTo>
                    <a:pt x="189" y="479"/>
                    <a:pt x="104" y="558"/>
                    <a:pt x="76" y="579"/>
                  </a:cubicBezTo>
                  <a:cubicBezTo>
                    <a:pt x="48" y="599"/>
                    <a:pt x="0" y="674"/>
                    <a:pt x="14" y="695"/>
                  </a:cubicBezTo>
                  <a:cubicBezTo>
                    <a:pt x="28" y="716"/>
                    <a:pt x="104" y="766"/>
                    <a:pt x="87" y="774"/>
                  </a:cubicBezTo>
                  <a:cubicBezTo>
                    <a:pt x="69" y="782"/>
                    <a:pt x="59" y="841"/>
                    <a:pt x="101" y="891"/>
                  </a:cubicBezTo>
                  <a:cubicBezTo>
                    <a:pt x="143" y="941"/>
                    <a:pt x="129" y="953"/>
                    <a:pt x="133" y="978"/>
                  </a:cubicBezTo>
                  <a:cubicBezTo>
                    <a:pt x="136" y="1003"/>
                    <a:pt x="154" y="1011"/>
                    <a:pt x="182" y="1053"/>
                  </a:cubicBezTo>
                  <a:cubicBezTo>
                    <a:pt x="210" y="1094"/>
                    <a:pt x="133" y="1128"/>
                    <a:pt x="122" y="1153"/>
                  </a:cubicBezTo>
                  <a:cubicBezTo>
                    <a:pt x="111" y="1178"/>
                    <a:pt x="147" y="1215"/>
                    <a:pt x="168" y="1236"/>
                  </a:cubicBezTo>
                  <a:cubicBezTo>
                    <a:pt x="189" y="1257"/>
                    <a:pt x="242" y="1244"/>
                    <a:pt x="273" y="1232"/>
                  </a:cubicBezTo>
                  <a:cubicBezTo>
                    <a:pt x="286" y="1227"/>
                    <a:pt x="299" y="1218"/>
                    <a:pt x="312" y="1210"/>
                  </a:cubicBezTo>
                  <a:cubicBezTo>
                    <a:pt x="312" y="1210"/>
                    <a:pt x="312" y="1210"/>
                    <a:pt x="312" y="1210"/>
                  </a:cubicBezTo>
                  <a:cubicBezTo>
                    <a:pt x="312" y="1210"/>
                    <a:pt x="312" y="1210"/>
                    <a:pt x="312" y="1210"/>
                  </a:cubicBezTo>
                  <a:cubicBezTo>
                    <a:pt x="331" y="1197"/>
                    <a:pt x="349" y="1184"/>
                    <a:pt x="361" y="1182"/>
                  </a:cubicBezTo>
                  <a:cubicBezTo>
                    <a:pt x="383" y="1178"/>
                    <a:pt x="502" y="1217"/>
                    <a:pt x="502" y="1217"/>
                  </a:cubicBezTo>
                  <a:cubicBezTo>
                    <a:pt x="502" y="1217"/>
                    <a:pt x="503" y="1215"/>
                    <a:pt x="503" y="1211"/>
                  </a:cubicBezTo>
                  <a:cubicBezTo>
                    <a:pt x="506" y="1212"/>
                    <a:pt x="509" y="1213"/>
                    <a:pt x="509" y="1213"/>
                  </a:cubicBezTo>
                  <a:cubicBezTo>
                    <a:pt x="509" y="1213"/>
                    <a:pt x="509" y="1211"/>
                    <a:pt x="509" y="1210"/>
                  </a:cubicBezTo>
                  <a:cubicBezTo>
                    <a:pt x="503" y="1210"/>
                    <a:pt x="503" y="1210"/>
                    <a:pt x="503" y="1210"/>
                  </a:cubicBezTo>
                  <a:cubicBezTo>
                    <a:pt x="505" y="1199"/>
                    <a:pt x="508" y="1178"/>
                    <a:pt x="514" y="1155"/>
                  </a:cubicBezTo>
                  <a:cubicBezTo>
                    <a:pt x="519" y="1155"/>
                    <a:pt x="519" y="1155"/>
                    <a:pt x="519" y="1155"/>
                  </a:cubicBezTo>
                  <a:cubicBezTo>
                    <a:pt x="526" y="1124"/>
                    <a:pt x="535" y="1090"/>
                    <a:pt x="548" y="1073"/>
                  </a:cubicBezTo>
                  <a:cubicBezTo>
                    <a:pt x="548" y="1073"/>
                    <a:pt x="548" y="1073"/>
                    <a:pt x="549" y="1072"/>
                  </a:cubicBezTo>
                  <a:cubicBezTo>
                    <a:pt x="547" y="1072"/>
                    <a:pt x="547" y="1072"/>
                    <a:pt x="547" y="1072"/>
                  </a:cubicBezTo>
                  <a:cubicBezTo>
                    <a:pt x="576" y="1049"/>
                    <a:pt x="643" y="1074"/>
                    <a:pt x="643" y="1074"/>
                  </a:cubicBezTo>
                  <a:cubicBezTo>
                    <a:pt x="643" y="1074"/>
                    <a:pt x="675" y="1049"/>
                    <a:pt x="759" y="1028"/>
                  </a:cubicBezTo>
                  <a:cubicBezTo>
                    <a:pt x="844" y="1007"/>
                    <a:pt x="809" y="1049"/>
                    <a:pt x="840" y="1061"/>
                  </a:cubicBezTo>
                  <a:cubicBezTo>
                    <a:pt x="872" y="1074"/>
                    <a:pt x="914" y="1082"/>
                    <a:pt x="939" y="1103"/>
                  </a:cubicBezTo>
                  <a:cubicBezTo>
                    <a:pt x="963" y="1124"/>
                    <a:pt x="939" y="1173"/>
                    <a:pt x="935" y="1194"/>
                  </a:cubicBezTo>
                  <a:cubicBezTo>
                    <a:pt x="932" y="1215"/>
                    <a:pt x="995" y="1207"/>
                    <a:pt x="999" y="1186"/>
                  </a:cubicBezTo>
                  <a:cubicBezTo>
                    <a:pt x="1000" y="1176"/>
                    <a:pt x="1006" y="1165"/>
                    <a:pt x="1015" y="1155"/>
                  </a:cubicBezTo>
                  <a:cubicBezTo>
                    <a:pt x="1018" y="1155"/>
                    <a:pt x="1018" y="1155"/>
                    <a:pt x="1018" y="1155"/>
                  </a:cubicBezTo>
                  <a:cubicBezTo>
                    <a:pt x="1027" y="1143"/>
                    <a:pt x="1040" y="1131"/>
                    <a:pt x="1058" y="1118"/>
                  </a:cubicBezTo>
                  <a:cubicBezTo>
                    <a:pt x="1088" y="1100"/>
                    <a:pt x="1062" y="1158"/>
                    <a:pt x="1076" y="1194"/>
                  </a:cubicBezTo>
                  <a:cubicBezTo>
                    <a:pt x="1090" y="1232"/>
                    <a:pt x="1111" y="1143"/>
                    <a:pt x="1111" y="1186"/>
                  </a:cubicBezTo>
                  <a:cubicBezTo>
                    <a:pt x="1111" y="1198"/>
                    <a:pt x="1122" y="1211"/>
                    <a:pt x="1125" y="1223"/>
                  </a:cubicBezTo>
                  <a:cubicBezTo>
                    <a:pt x="1129" y="1236"/>
                    <a:pt x="1175" y="1240"/>
                    <a:pt x="1175" y="1282"/>
                  </a:cubicBezTo>
                  <a:cubicBezTo>
                    <a:pt x="1175" y="1323"/>
                    <a:pt x="1175" y="1348"/>
                    <a:pt x="1185" y="1356"/>
                  </a:cubicBezTo>
                  <a:cubicBezTo>
                    <a:pt x="1196" y="1365"/>
                    <a:pt x="1252" y="1356"/>
                    <a:pt x="1277" y="1406"/>
                  </a:cubicBezTo>
                  <a:cubicBezTo>
                    <a:pt x="1290" y="1432"/>
                    <a:pt x="1300" y="1432"/>
                    <a:pt x="1310" y="1423"/>
                  </a:cubicBezTo>
                  <a:cubicBezTo>
                    <a:pt x="1322" y="1419"/>
                    <a:pt x="1331" y="1398"/>
                    <a:pt x="1340" y="1386"/>
                  </a:cubicBezTo>
                  <a:cubicBezTo>
                    <a:pt x="1340" y="1385"/>
                    <a:pt x="1341" y="1385"/>
                    <a:pt x="1342" y="1384"/>
                  </a:cubicBezTo>
                  <a:cubicBezTo>
                    <a:pt x="1361" y="1378"/>
                    <a:pt x="1399" y="1401"/>
                    <a:pt x="1411" y="1415"/>
                  </a:cubicBezTo>
                  <a:cubicBezTo>
                    <a:pt x="1417" y="1422"/>
                    <a:pt x="1427" y="1416"/>
                    <a:pt x="1442" y="1407"/>
                  </a:cubicBezTo>
                  <a:cubicBezTo>
                    <a:pt x="1450" y="1402"/>
                    <a:pt x="1459" y="1396"/>
                    <a:pt x="1469" y="1389"/>
                  </a:cubicBezTo>
                  <a:cubicBezTo>
                    <a:pt x="1483" y="1379"/>
                    <a:pt x="1499" y="1370"/>
                    <a:pt x="1516" y="1365"/>
                  </a:cubicBezTo>
                  <a:cubicBezTo>
                    <a:pt x="1569" y="1348"/>
                    <a:pt x="1562" y="1352"/>
                    <a:pt x="1576" y="1327"/>
                  </a:cubicBezTo>
                  <a:cubicBezTo>
                    <a:pt x="1581" y="1319"/>
                    <a:pt x="1585" y="1307"/>
                    <a:pt x="1589" y="1292"/>
                  </a:cubicBezTo>
                  <a:cubicBezTo>
                    <a:pt x="1595" y="1292"/>
                    <a:pt x="1595" y="1292"/>
                    <a:pt x="1595" y="1292"/>
                  </a:cubicBezTo>
                  <a:cubicBezTo>
                    <a:pt x="1602" y="1268"/>
                    <a:pt x="1611" y="1238"/>
                    <a:pt x="1624" y="1210"/>
                  </a:cubicBezTo>
                  <a:cubicBezTo>
                    <a:pt x="1619" y="1210"/>
                    <a:pt x="1619" y="1210"/>
                    <a:pt x="1619" y="1210"/>
                  </a:cubicBezTo>
                  <a:cubicBezTo>
                    <a:pt x="1623" y="1202"/>
                    <a:pt x="1627" y="1194"/>
                    <a:pt x="1632" y="1186"/>
                  </a:cubicBezTo>
                  <a:cubicBezTo>
                    <a:pt x="1638" y="1176"/>
                    <a:pt x="1647" y="1166"/>
                    <a:pt x="1658" y="1155"/>
                  </a:cubicBezTo>
                  <a:cubicBezTo>
                    <a:pt x="1661" y="1155"/>
                    <a:pt x="1661" y="1155"/>
                    <a:pt x="1661" y="1155"/>
                  </a:cubicBezTo>
                  <a:cubicBezTo>
                    <a:pt x="1684" y="1130"/>
                    <a:pt x="1716" y="1102"/>
                    <a:pt x="1741" y="1072"/>
                  </a:cubicBezTo>
                  <a:cubicBezTo>
                    <a:pt x="1738" y="1072"/>
                    <a:pt x="1738" y="1072"/>
                    <a:pt x="1738" y="1072"/>
                  </a:cubicBezTo>
                  <a:cubicBezTo>
                    <a:pt x="1754" y="1054"/>
                    <a:pt x="1767" y="1036"/>
                    <a:pt x="1773" y="1018"/>
                  </a:cubicBezTo>
                  <a:cubicBezTo>
                    <a:pt x="1778" y="1018"/>
                    <a:pt x="1778" y="1018"/>
                    <a:pt x="1778" y="1018"/>
                  </a:cubicBezTo>
                  <a:cubicBezTo>
                    <a:pt x="1782" y="1008"/>
                    <a:pt x="1784" y="999"/>
                    <a:pt x="1784" y="990"/>
                  </a:cubicBezTo>
                  <a:cubicBezTo>
                    <a:pt x="1784" y="975"/>
                    <a:pt x="1780" y="956"/>
                    <a:pt x="1774" y="935"/>
                  </a:cubicBezTo>
                  <a:lnTo>
                    <a:pt x="1767" y="935"/>
                  </a:ln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48" name="Freeform 136">
              <a:extLst>
                <a:ext uri="{FF2B5EF4-FFF2-40B4-BE49-F238E27FC236}">
                  <a16:creationId xmlns:a16="http://schemas.microsoft.com/office/drawing/2014/main" id="{210F104A-E93D-45EA-A20D-71D68133696E}"/>
                </a:ext>
              </a:extLst>
            </p:cNvPr>
            <p:cNvSpPr>
              <a:spLocks/>
            </p:cNvSpPr>
            <p:nvPr/>
          </p:nvSpPr>
          <p:spPr bwMode="auto">
            <a:xfrm>
              <a:off x="7794625" y="2949575"/>
              <a:ext cx="166687" cy="100013"/>
            </a:xfrm>
            <a:custGeom>
              <a:avLst/>
              <a:gdLst>
                <a:gd name="T0" fmla="*/ 124 w 293"/>
                <a:gd name="T1" fmla="*/ 6 h 177"/>
                <a:gd name="T2" fmla="*/ 113 w 293"/>
                <a:gd name="T3" fmla="*/ 13 h 177"/>
                <a:gd name="T4" fmla="*/ 82 w 293"/>
                <a:gd name="T5" fmla="*/ 73 h 177"/>
                <a:gd name="T6" fmla="*/ 50 w 293"/>
                <a:gd name="T7" fmla="*/ 93 h 177"/>
                <a:gd name="T8" fmla="*/ 49 w 293"/>
                <a:gd name="T9" fmla="*/ 93 h 177"/>
                <a:gd name="T10" fmla="*/ 34 w 293"/>
                <a:gd name="T11" fmla="*/ 102 h 177"/>
                <a:gd name="T12" fmla="*/ 16 w 293"/>
                <a:gd name="T13" fmla="*/ 143 h 177"/>
                <a:gd name="T14" fmla="*/ 128 w 293"/>
                <a:gd name="T15" fmla="*/ 147 h 177"/>
                <a:gd name="T16" fmla="*/ 223 w 293"/>
                <a:gd name="T17" fmla="*/ 127 h 177"/>
                <a:gd name="T18" fmla="*/ 281 w 293"/>
                <a:gd name="T19" fmla="*/ 112 h 177"/>
                <a:gd name="T20" fmla="*/ 293 w 293"/>
                <a:gd name="T21" fmla="*/ 93 h 177"/>
                <a:gd name="T22" fmla="*/ 287 w 293"/>
                <a:gd name="T23" fmla="*/ 93 h 177"/>
                <a:gd name="T24" fmla="*/ 287 w 293"/>
                <a:gd name="T25" fmla="*/ 89 h 177"/>
                <a:gd name="T26" fmla="*/ 185 w 293"/>
                <a:gd name="T27" fmla="*/ 48 h 177"/>
                <a:gd name="T28" fmla="*/ 168 w 293"/>
                <a:gd name="T29" fmla="*/ 38 h 177"/>
                <a:gd name="T30" fmla="*/ 179 w 293"/>
                <a:gd name="T31" fmla="*/ 38 h 177"/>
                <a:gd name="T32" fmla="*/ 124 w 293"/>
                <a:gd name="T33" fmla="*/ 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3" h="177">
                  <a:moveTo>
                    <a:pt x="124" y="6"/>
                  </a:moveTo>
                  <a:cubicBezTo>
                    <a:pt x="120" y="7"/>
                    <a:pt x="116" y="10"/>
                    <a:pt x="113" y="13"/>
                  </a:cubicBezTo>
                  <a:cubicBezTo>
                    <a:pt x="91" y="24"/>
                    <a:pt x="82" y="61"/>
                    <a:pt x="82" y="73"/>
                  </a:cubicBezTo>
                  <a:cubicBezTo>
                    <a:pt x="82" y="78"/>
                    <a:pt x="67" y="84"/>
                    <a:pt x="50" y="93"/>
                  </a:cubicBezTo>
                  <a:cubicBezTo>
                    <a:pt x="49" y="93"/>
                    <a:pt x="49" y="93"/>
                    <a:pt x="49" y="93"/>
                  </a:cubicBezTo>
                  <a:cubicBezTo>
                    <a:pt x="44" y="96"/>
                    <a:pt x="39" y="99"/>
                    <a:pt x="34" y="102"/>
                  </a:cubicBezTo>
                  <a:cubicBezTo>
                    <a:pt x="15" y="113"/>
                    <a:pt x="0" y="127"/>
                    <a:pt x="16" y="143"/>
                  </a:cubicBezTo>
                  <a:cubicBezTo>
                    <a:pt x="47" y="177"/>
                    <a:pt x="79" y="152"/>
                    <a:pt x="128" y="147"/>
                  </a:cubicBezTo>
                  <a:cubicBezTo>
                    <a:pt x="177" y="143"/>
                    <a:pt x="223" y="127"/>
                    <a:pt x="223" y="127"/>
                  </a:cubicBezTo>
                  <a:cubicBezTo>
                    <a:pt x="223" y="127"/>
                    <a:pt x="265" y="129"/>
                    <a:pt x="281" y="112"/>
                  </a:cubicBezTo>
                  <a:cubicBezTo>
                    <a:pt x="288" y="108"/>
                    <a:pt x="293" y="102"/>
                    <a:pt x="293" y="93"/>
                  </a:cubicBezTo>
                  <a:cubicBezTo>
                    <a:pt x="287" y="93"/>
                    <a:pt x="287" y="93"/>
                    <a:pt x="287" y="93"/>
                  </a:cubicBezTo>
                  <a:cubicBezTo>
                    <a:pt x="287" y="92"/>
                    <a:pt x="287" y="91"/>
                    <a:pt x="287" y="89"/>
                  </a:cubicBezTo>
                  <a:cubicBezTo>
                    <a:pt x="276" y="48"/>
                    <a:pt x="199" y="43"/>
                    <a:pt x="185" y="48"/>
                  </a:cubicBezTo>
                  <a:cubicBezTo>
                    <a:pt x="180" y="49"/>
                    <a:pt x="174" y="44"/>
                    <a:pt x="168" y="38"/>
                  </a:cubicBezTo>
                  <a:cubicBezTo>
                    <a:pt x="179" y="38"/>
                    <a:pt x="179" y="38"/>
                    <a:pt x="179" y="38"/>
                  </a:cubicBezTo>
                  <a:cubicBezTo>
                    <a:pt x="165" y="26"/>
                    <a:pt x="145" y="0"/>
                    <a:pt x="124" y="6"/>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49" name="Freeform 137">
              <a:extLst>
                <a:ext uri="{FF2B5EF4-FFF2-40B4-BE49-F238E27FC236}">
                  <a16:creationId xmlns:a16="http://schemas.microsoft.com/office/drawing/2014/main" id="{45FAA939-77D5-46C9-8AB8-0C5E5E5DA842}"/>
                </a:ext>
              </a:extLst>
            </p:cNvPr>
            <p:cNvSpPr>
              <a:spLocks/>
            </p:cNvSpPr>
            <p:nvPr/>
          </p:nvSpPr>
          <p:spPr bwMode="auto">
            <a:xfrm>
              <a:off x="7904163" y="5340350"/>
              <a:ext cx="114300" cy="95250"/>
            </a:xfrm>
            <a:custGeom>
              <a:avLst/>
              <a:gdLst>
                <a:gd name="T0" fmla="*/ 191 w 200"/>
                <a:gd name="T1" fmla="*/ 1 h 165"/>
                <a:gd name="T2" fmla="*/ 190 w 200"/>
                <a:gd name="T3" fmla="*/ 1 h 165"/>
                <a:gd name="T4" fmla="*/ 146 w 200"/>
                <a:gd name="T5" fmla="*/ 21 h 165"/>
                <a:gd name="T6" fmla="*/ 145 w 200"/>
                <a:gd name="T7" fmla="*/ 22 h 165"/>
                <a:gd name="T8" fmla="*/ 101 w 200"/>
                <a:gd name="T9" fmla="*/ 44 h 165"/>
                <a:gd name="T10" fmla="*/ 45 w 200"/>
                <a:gd name="T11" fmla="*/ 23 h 165"/>
                <a:gd name="T12" fmla="*/ 41 w 200"/>
                <a:gd name="T13" fmla="*/ 29 h 165"/>
                <a:gd name="T14" fmla="*/ 38 w 200"/>
                <a:gd name="T15" fmla="*/ 27 h 165"/>
                <a:gd name="T16" fmla="*/ 66 w 200"/>
                <a:gd name="T17" fmla="*/ 119 h 165"/>
                <a:gd name="T18" fmla="*/ 137 w 200"/>
                <a:gd name="T19" fmla="*/ 140 h 165"/>
                <a:gd name="T20" fmla="*/ 172 w 200"/>
                <a:gd name="T21" fmla="*/ 83 h 165"/>
                <a:gd name="T22" fmla="*/ 176 w 200"/>
                <a:gd name="T23" fmla="*/ 83 h 165"/>
                <a:gd name="T24" fmla="*/ 196 w 200"/>
                <a:gd name="T25" fmla="*/ 6 h 165"/>
                <a:gd name="T26" fmla="*/ 191 w 200"/>
                <a:gd name="T27" fmla="*/ 1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0" h="165">
                  <a:moveTo>
                    <a:pt x="191" y="1"/>
                  </a:moveTo>
                  <a:cubicBezTo>
                    <a:pt x="190" y="1"/>
                    <a:pt x="190" y="1"/>
                    <a:pt x="190" y="1"/>
                  </a:cubicBezTo>
                  <a:cubicBezTo>
                    <a:pt x="181" y="0"/>
                    <a:pt x="164" y="10"/>
                    <a:pt x="146" y="21"/>
                  </a:cubicBezTo>
                  <a:cubicBezTo>
                    <a:pt x="146" y="22"/>
                    <a:pt x="145" y="22"/>
                    <a:pt x="145" y="22"/>
                  </a:cubicBezTo>
                  <a:cubicBezTo>
                    <a:pt x="127" y="34"/>
                    <a:pt x="109" y="46"/>
                    <a:pt x="101" y="44"/>
                  </a:cubicBezTo>
                  <a:cubicBezTo>
                    <a:pt x="84" y="40"/>
                    <a:pt x="45" y="23"/>
                    <a:pt x="45" y="23"/>
                  </a:cubicBezTo>
                  <a:cubicBezTo>
                    <a:pt x="43" y="25"/>
                    <a:pt x="42" y="27"/>
                    <a:pt x="41" y="29"/>
                  </a:cubicBezTo>
                  <a:cubicBezTo>
                    <a:pt x="39" y="28"/>
                    <a:pt x="38" y="27"/>
                    <a:pt x="38" y="27"/>
                  </a:cubicBezTo>
                  <a:cubicBezTo>
                    <a:pt x="0" y="73"/>
                    <a:pt x="77" y="73"/>
                    <a:pt x="66" y="119"/>
                  </a:cubicBezTo>
                  <a:cubicBezTo>
                    <a:pt x="56" y="165"/>
                    <a:pt x="119" y="148"/>
                    <a:pt x="137" y="140"/>
                  </a:cubicBezTo>
                  <a:cubicBezTo>
                    <a:pt x="145" y="136"/>
                    <a:pt x="160" y="111"/>
                    <a:pt x="172" y="83"/>
                  </a:cubicBezTo>
                  <a:cubicBezTo>
                    <a:pt x="176" y="83"/>
                    <a:pt x="176" y="83"/>
                    <a:pt x="176" y="83"/>
                  </a:cubicBezTo>
                  <a:cubicBezTo>
                    <a:pt x="189" y="54"/>
                    <a:pt x="200" y="20"/>
                    <a:pt x="196" y="6"/>
                  </a:cubicBezTo>
                  <a:cubicBezTo>
                    <a:pt x="195" y="3"/>
                    <a:pt x="193" y="2"/>
                    <a:pt x="191" y="1"/>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50" name="Freeform 138">
              <a:extLst>
                <a:ext uri="{FF2B5EF4-FFF2-40B4-BE49-F238E27FC236}">
                  <a16:creationId xmlns:a16="http://schemas.microsoft.com/office/drawing/2014/main" id="{099C3F7F-4A16-40E0-8EBF-4403E6F21FB2}"/>
                </a:ext>
              </a:extLst>
            </p:cNvPr>
            <p:cNvSpPr>
              <a:spLocks/>
            </p:cNvSpPr>
            <p:nvPr/>
          </p:nvSpPr>
          <p:spPr bwMode="auto">
            <a:xfrm>
              <a:off x="7427913" y="3857625"/>
              <a:ext cx="68262" cy="49213"/>
            </a:xfrm>
            <a:custGeom>
              <a:avLst/>
              <a:gdLst>
                <a:gd name="T0" fmla="*/ 87 w 120"/>
                <a:gd name="T1" fmla="*/ 5 h 88"/>
                <a:gd name="T2" fmla="*/ 72 w 120"/>
                <a:gd name="T3" fmla="*/ 5 h 88"/>
                <a:gd name="T4" fmla="*/ 59 w 120"/>
                <a:gd name="T5" fmla="*/ 1 h 88"/>
                <a:gd name="T6" fmla="*/ 63 w 120"/>
                <a:gd name="T7" fmla="*/ 84 h 88"/>
                <a:gd name="T8" fmla="*/ 89 w 120"/>
                <a:gd name="T9" fmla="*/ 75 h 88"/>
                <a:gd name="T10" fmla="*/ 87 w 120"/>
                <a:gd name="T11" fmla="*/ 5 h 88"/>
              </a:gdLst>
              <a:ahLst/>
              <a:cxnLst>
                <a:cxn ang="0">
                  <a:pos x="T0" y="T1"/>
                </a:cxn>
                <a:cxn ang="0">
                  <a:pos x="T2" y="T3"/>
                </a:cxn>
                <a:cxn ang="0">
                  <a:pos x="T4" y="T5"/>
                </a:cxn>
                <a:cxn ang="0">
                  <a:pos x="T6" y="T7"/>
                </a:cxn>
                <a:cxn ang="0">
                  <a:pos x="T8" y="T9"/>
                </a:cxn>
                <a:cxn ang="0">
                  <a:pos x="T10" y="T11"/>
                </a:cxn>
              </a:cxnLst>
              <a:rect l="0" t="0" r="r" b="b"/>
              <a:pathLst>
                <a:path w="120" h="88">
                  <a:moveTo>
                    <a:pt x="87" y="5"/>
                  </a:moveTo>
                  <a:cubicBezTo>
                    <a:pt x="72" y="5"/>
                    <a:pt x="72" y="5"/>
                    <a:pt x="72" y="5"/>
                  </a:cubicBezTo>
                  <a:cubicBezTo>
                    <a:pt x="68" y="3"/>
                    <a:pt x="64" y="2"/>
                    <a:pt x="59" y="1"/>
                  </a:cubicBezTo>
                  <a:cubicBezTo>
                    <a:pt x="45" y="0"/>
                    <a:pt x="0" y="88"/>
                    <a:pt x="63" y="84"/>
                  </a:cubicBezTo>
                  <a:cubicBezTo>
                    <a:pt x="75" y="84"/>
                    <a:pt x="83" y="80"/>
                    <a:pt x="89" y="75"/>
                  </a:cubicBezTo>
                  <a:cubicBezTo>
                    <a:pt x="120" y="62"/>
                    <a:pt x="114" y="22"/>
                    <a:pt x="87" y="5"/>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51" name="Freeform 139">
              <a:extLst>
                <a:ext uri="{FF2B5EF4-FFF2-40B4-BE49-F238E27FC236}">
                  <a16:creationId xmlns:a16="http://schemas.microsoft.com/office/drawing/2014/main" id="{585A7F05-1553-4972-B039-F80AE591DC7F}"/>
                </a:ext>
              </a:extLst>
            </p:cNvPr>
            <p:cNvSpPr>
              <a:spLocks/>
            </p:cNvSpPr>
            <p:nvPr/>
          </p:nvSpPr>
          <p:spPr bwMode="auto">
            <a:xfrm>
              <a:off x="2930525" y="3903663"/>
              <a:ext cx="22225" cy="3175"/>
            </a:xfrm>
            <a:custGeom>
              <a:avLst/>
              <a:gdLst>
                <a:gd name="T0" fmla="*/ 0 w 38"/>
                <a:gd name="T1" fmla="*/ 4 h 4"/>
                <a:gd name="T2" fmla="*/ 38 w 38"/>
                <a:gd name="T3" fmla="*/ 4 h 4"/>
                <a:gd name="T4" fmla="*/ 0 w 38"/>
                <a:gd name="T5" fmla="*/ 4 h 4"/>
              </a:gdLst>
              <a:ahLst/>
              <a:cxnLst>
                <a:cxn ang="0">
                  <a:pos x="T0" y="T1"/>
                </a:cxn>
                <a:cxn ang="0">
                  <a:pos x="T2" y="T3"/>
                </a:cxn>
                <a:cxn ang="0">
                  <a:pos x="T4" y="T5"/>
                </a:cxn>
              </a:cxnLst>
              <a:rect l="0" t="0" r="r" b="b"/>
              <a:pathLst>
                <a:path w="38" h="4">
                  <a:moveTo>
                    <a:pt x="0" y="4"/>
                  </a:moveTo>
                  <a:cubicBezTo>
                    <a:pt x="38" y="4"/>
                    <a:pt x="38" y="4"/>
                    <a:pt x="38" y="4"/>
                  </a:cubicBezTo>
                  <a:cubicBezTo>
                    <a:pt x="27" y="0"/>
                    <a:pt x="13" y="0"/>
                    <a:pt x="0" y="4"/>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52" name="Freeform 140">
              <a:extLst>
                <a:ext uri="{FF2B5EF4-FFF2-40B4-BE49-F238E27FC236}">
                  <a16:creationId xmlns:a16="http://schemas.microsoft.com/office/drawing/2014/main" id="{1FC2739B-0AAE-4B33-98FC-B1FDCB3AFBA7}"/>
                </a:ext>
              </a:extLst>
            </p:cNvPr>
            <p:cNvSpPr>
              <a:spLocks/>
            </p:cNvSpPr>
            <p:nvPr/>
          </p:nvSpPr>
          <p:spPr bwMode="auto">
            <a:xfrm>
              <a:off x="7581900" y="4203700"/>
              <a:ext cx="471487" cy="314325"/>
            </a:xfrm>
            <a:custGeom>
              <a:avLst/>
              <a:gdLst>
                <a:gd name="T0" fmla="*/ 640 w 831"/>
                <a:gd name="T1" fmla="*/ 247 h 551"/>
                <a:gd name="T2" fmla="*/ 619 w 831"/>
                <a:gd name="T3" fmla="*/ 217 h 551"/>
                <a:gd name="T4" fmla="*/ 610 w 831"/>
                <a:gd name="T5" fmla="*/ 217 h 551"/>
                <a:gd name="T6" fmla="*/ 549 w 831"/>
                <a:gd name="T7" fmla="*/ 162 h 551"/>
                <a:gd name="T8" fmla="*/ 567 w 831"/>
                <a:gd name="T9" fmla="*/ 162 h 551"/>
                <a:gd name="T10" fmla="*/ 548 w 831"/>
                <a:gd name="T11" fmla="*/ 155 h 551"/>
                <a:gd name="T12" fmla="*/ 425 w 831"/>
                <a:gd name="T13" fmla="*/ 89 h 551"/>
                <a:gd name="T14" fmla="*/ 406 w 831"/>
                <a:gd name="T15" fmla="*/ 80 h 551"/>
                <a:gd name="T16" fmla="*/ 387 w 831"/>
                <a:gd name="T17" fmla="*/ 80 h 551"/>
                <a:gd name="T18" fmla="*/ 232 w 831"/>
                <a:gd name="T19" fmla="*/ 81 h 551"/>
                <a:gd name="T20" fmla="*/ 232 w 831"/>
                <a:gd name="T21" fmla="*/ 82 h 551"/>
                <a:gd name="T22" fmla="*/ 230 w 831"/>
                <a:gd name="T23" fmla="*/ 80 h 551"/>
                <a:gd name="T24" fmla="*/ 218 w 831"/>
                <a:gd name="T25" fmla="*/ 80 h 551"/>
                <a:gd name="T26" fmla="*/ 190 w 831"/>
                <a:gd name="T27" fmla="*/ 64 h 551"/>
                <a:gd name="T28" fmla="*/ 105 w 831"/>
                <a:gd name="T29" fmla="*/ 35 h 551"/>
                <a:gd name="T30" fmla="*/ 101 w 831"/>
                <a:gd name="T31" fmla="*/ 25 h 551"/>
                <a:gd name="T32" fmla="*/ 109 w 831"/>
                <a:gd name="T33" fmla="*/ 25 h 551"/>
                <a:gd name="T34" fmla="*/ 64 w 831"/>
                <a:gd name="T35" fmla="*/ 14 h 551"/>
                <a:gd name="T36" fmla="*/ 39 w 831"/>
                <a:gd name="T37" fmla="*/ 35 h 551"/>
                <a:gd name="T38" fmla="*/ 60 w 831"/>
                <a:gd name="T39" fmla="*/ 81 h 551"/>
                <a:gd name="T40" fmla="*/ 112 w 831"/>
                <a:gd name="T41" fmla="*/ 126 h 551"/>
                <a:gd name="T42" fmla="*/ 91 w 831"/>
                <a:gd name="T43" fmla="*/ 205 h 551"/>
                <a:gd name="T44" fmla="*/ 183 w 831"/>
                <a:gd name="T45" fmla="*/ 205 h 551"/>
                <a:gd name="T46" fmla="*/ 239 w 831"/>
                <a:gd name="T47" fmla="*/ 239 h 551"/>
                <a:gd name="T48" fmla="*/ 338 w 831"/>
                <a:gd name="T49" fmla="*/ 297 h 551"/>
                <a:gd name="T50" fmla="*/ 374 w 831"/>
                <a:gd name="T51" fmla="*/ 363 h 551"/>
                <a:gd name="T52" fmla="*/ 372 w 831"/>
                <a:gd name="T53" fmla="*/ 363 h 551"/>
                <a:gd name="T54" fmla="*/ 347 w 831"/>
                <a:gd name="T55" fmla="*/ 373 h 551"/>
                <a:gd name="T56" fmla="*/ 327 w 831"/>
                <a:gd name="T57" fmla="*/ 413 h 551"/>
                <a:gd name="T58" fmla="*/ 415 w 831"/>
                <a:gd name="T59" fmla="*/ 413 h 551"/>
                <a:gd name="T60" fmla="*/ 489 w 831"/>
                <a:gd name="T61" fmla="*/ 501 h 551"/>
                <a:gd name="T62" fmla="*/ 506 w 831"/>
                <a:gd name="T63" fmla="*/ 493 h 551"/>
                <a:gd name="T64" fmla="*/ 509 w 831"/>
                <a:gd name="T65" fmla="*/ 492 h 551"/>
                <a:gd name="T66" fmla="*/ 507 w 831"/>
                <a:gd name="T67" fmla="*/ 492 h 551"/>
                <a:gd name="T68" fmla="*/ 543 w 831"/>
                <a:gd name="T69" fmla="*/ 437 h 551"/>
                <a:gd name="T70" fmla="*/ 548 w 831"/>
                <a:gd name="T71" fmla="*/ 437 h 551"/>
                <a:gd name="T72" fmla="*/ 570 w 831"/>
                <a:gd name="T73" fmla="*/ 397 h 551"/>
                <a:gd name="T74" fmla="*/ 575 w 831"/>
                <a:gd name="T75" fmla="*/ 392 h 551"/>
                <a:gd name="T76" fmla="*/ 658 w 831"/>
                <a:gd name="T77" fmla="*/ 405 h 551"/>
                <a:gd name="T78" fmla="*/ 728 w 831"/>
                <a:gd name="T79" fmla="*/ 505 h 551"/>
                <a:gd name="T80" fmla="*/ 822 w 831"/>
                <a:gd name="T81" fmla="*/ 537 h 551"/>
                <a:gd name="T82" fmla="*/ 830 w 831"/>
                <a:gd name="T83" fmla="*/ 530 h 551"/>
                <a:gd name="T84" fmla="*/ 824 w 831"/>
                <a:gd name="T85" fmla="*/ 492 h 551"/>
                <a:gd name="T86" fmla="*/ 817 w 831"/>
                <a:gd name="T87" fmla="*/ 492 h 551"/>
                <a:gd name="T88" fmla="*/ 790 w 831"/>
                <a:gd name="T89" fmla="*/ 437 h 551"/>
                <a:gd name="T90" fmla="*/ 800 w 831"/>
                <a:gd name="T91" fmla="*/ 437 h 551"/>
                <a:gd name="T92" fmla="*/ 781 w 831"/>
                <a:gd name="T93" fmla="*/ 417 h 551"/>
                <a:gd name="T94" fmla="*/ 723 w 831"/>
                <a:gd name="T95" fmla="*/ 354 h 551"/>
                <a:gd name="T96" fmla="*/ 714 w 831"/>
                <a:gd name="T97" fmla="*/ 354 h 551"/>
                <a:gd name="T98" fmla="*/ 697 w 831"/>
                <a:gd name="T99" fmla="*/ 309 h 551"/>
                <a:gd name="T100" fmla="*/ 695 w 831"/>
                <a:gd name="T101" fmla="*/ 299 h 551"/>
                <a:gd name="T102" fmla="*/ 702 w 831"/>
                <a:gd name="T103" fmla="*/ 299 h 551"/>
                <a:gd name="T104" fmla="*/ 640 w 831"/>
                <a:gd name="T105" fmla="*/ 247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31" h="551">
                  <a:moveTo>
                    <a:pt x="640" y="247"/>
                  </a:moveTo>
                  <a:cubicBezTo>
                    <a:pt x="633" y="240"/>
                    <a:pt x="626" y="229"/>
                    <a:pt x="619" y="217"/>
                  </a:cubicBezTo>
                  <a:cubicBezTo>
                    <a:pt x="610" y="217"/>
                    <a:pt x="610" y="217"/>
                    <a:pt x="610" y="217"/>
                  </a:cubicBezTo>
                  <a:cubicBezTo>
                    <a:pt x="596" y="195"/>
                    <a:pt x="578" y="172"/>
                    <a:pt x="549" y="162"/>
                  </a:cubicBezTo>
                  <a:cubicBezTo>
                    <a:pt x="567" y="162"/>
                    <a:pt x="567" y="162"/>
                    <a:pt x="567" y="162"/>
                  </a:cubicBezTo>
                  <a:cubicBezTo>
                    <a:pt x="561" y="159"/>
                    <a:pt x="555" y="157"/>
                    <a:pt x="548" y="155"/>
                  </a:cubicBezTo>
                  <a:cubicBezTo>
                    <a:pt x="496" y="143"/>
                    <a:pt x="482" y="122"/>
                    <a:pt x="425" y="89"/>
                  </a:cubicBezTo>
                  <a:cubicBezTo>
                    <a:pt x="420" y="86"/>
                    <a:pt x="413" y="83"/>
                    <a:pt x="406" y="80"/>
                  </a:cubicBezTo>
                  <a:cubicBezTo>
                    <a:pt x="387" y="80"/>
                    <a:pt x="387" y="80"/>
                    <a:pt x="387" y="80"/>
                  </a:cubicBezTo>
                  <a:cubicBezTo>
                    <a:pt x="325" y="60"/>
                    <a:pt x="235" y="63"/>
                    <a:pt x="232" y="81"/>
                  </a:cubicBezTo>
                  <a:cubicBezTo>
                    <a:pt x="232" y="81"/>
                    <a:pt x="232" y="81"/>
                    <a:pt x="232" y="82"/>
                  </a:cubicBezTo>
                  <a:cubicBezTo>
                    <a:pt x="231" y="81"/>
                    <a:pt x="231" y="81"/>
                    <a:pt x="230" y="80"/>
                  </a:cubicBezTo>
                  <a:cubicBezTo>
                    <a:pt x="218" y="80"/>
                    <a:pt x="218" y="80"/>
                    <a:pt x="218" y="80"/>
                  </a:cubicBezTo>
                  <a:cubicBezTo>
                    <a:pt x="212" y="75"/>
                    <a:pt x="204" y="69"/>
                    <a:pt x="190" y="64"/>
                  </a:cubicBezTo>
                  <a:cubicBezTo>
                    <a:pt x="148" y="47"/>
                    <a:pt x="116" y="64"/>
                    <a:pt x="105" y="35"/>
                  </a:cubicBezTo>
                  <a:cubicBezTo>
                    <a:pt x="104" y="31"/>
                    <a:pt x="103" y="28"/>
                    <a:pt x="101" y="25"/>
                  </a:cubicBezTo>
                  <a:cubicBezTo>
                    <a:pt x="109" y="25"/>
                    <a:pt x="109" y="25"/>
                    <a:pt x="109" y="25"/>
                  </a:cubicBezTo>
                  <a:cubicBezTo>
                    <a:pt x="100" y="6"/>
                    <a:pt x="84" y="0"/>
                    <a:pt x="64" y="14"/>
                  </a:cubicBezTo>
                  <a:cubicBezTo>
                    <a:pt x="56" y="18"/>
                    <a:pt x="48" y="24"/>
                    <a:pt x="39" y="35"/>
                  </a:cubicBezTo>
                  <a:cubicBezTo>
                    <a:pt x="12" y="66"/>
                    <a:pt x="0" y="68"/>
                    <a:pt x="60" y="81"/>
                  </a:cubicBezTo>
                  <a:cubicBezTo>
                    <a:pt x="119" y="93"/>
                    <a:pt x="137" y="93"/>
                    <a:pt x="112" y="126"/>
                  </a:cubicBezTo>
                  <a:cubicBezTo>
                    <a:pt x="88" y="160"/>
                    <a:pt x="70" y="201"/>
                    <a:pt x="91" y="205"/>
                  </a:cubicBezTo>
                  <a:cubicBezTo>
                    <a:pt x="112" y="210"/>
                    <a:pt x="176" y="189"/>
                    <a:pt x="183" y="205"/>
                  </a:cubicBezTo>
                  <a:cubicBezTo>
                    <a:pt x="190" y="222"/>
                    <a:pt x="169" y="226"/>
                    <a:pt x="239" y="239"/>
                  </a:cubicBezTo>
                  <a:cubicBezTo>
                    <a:pt x="310" y="251"/>
                    <a:pt x="324" y="280"/>
                    <a:pt x="338" y="297"/>
                  </a:cubicBezTo>
                  <a:cubicBezTo>
                    <a:pt x="349" y="311"/>
                    <a:pt x="380" y="350"/>
                    <a:pt x="374" y="363"/>
                  </a:cubicBezTo>
                  <a:cubicBezTo>
                    <a:pt x="373" y="363"/>
                    <a:pt x="373" y="363"/>
                    <a:pt x="372" y="363"/>
                  </a:cubicBezTo>
                  <a:cubicBezTo>
                    <a:pt x="364" y="363"/>
                    <a:pt x="355" y="368"/>
                    <a:pt x="347" y="373"/>
                  </a:cubicBezTo>
                  <a:cubicBezTo>
                    <a:pt x="326" y="385"/>
                    <a:pt x="311" y="410"/>
                    <a:pt x="327" y="413"/>
                  </a:cubicBezTo>
                  <a:cubicBezTo>
                    <a:pt x="348" y="418"/>
                    <a:pt x="412" y="401"/>
                    <a:pt x="415" y="413"/>
                  </a:cubicBezTo>
                  <a:cubicBezTo>
                    <a:pt x="419" y="426"/>
                    <a:pt x="454" y="505"/>
                    <a:pt x="489" y="501"/>
                  </a:cubicBezTo>
                  <a:cubicBezTo>
                    <a:pt x="495" y="500"/>
                    <a:pt x="500" y="497"/>
                    <a:pt x="506" y="493"/>
                  </a:cubicBezTo>
                  <a:cubicBezTo>
                    <a:pt x="507" y="492"/>
                    <a:pt x="508" y="492"/>
                    <a:pt x="509" y="492"/>
                  </a:cubicBezTo>
                  <a:cubicBezTo>
                    <a:pt x="507" y="492"/>
                    <a:pt x="507" y="492"/>
                    <a:pt x="507" y="492"/>
                  </a:cubicBezTo>
                  <a:cubicBezTo>
                    <a:pt x="521" y="479"/>
                    <a:pt x="533" y="457"/>
                    <a:pt x="543" y="437"/>
                  </a:cubicBezTo>
                  <a:cubicBezTo>
                    <a:pt x="548" y="437"/>
                    <a:pt x="548" y="437"/>
                    <a:pt x="548" y="437"/>
                  </a:cubicBezTo>
                  <a:cubicBezTo>
                    <a:pt x="556" y="420"/>
                    <a:pt x="563" y="405"/>
                    <a:pt x="570" y="397"/>
                  </a:cubicBezTo>
                  <a:cubicBezTo>
                    <a:pt x="571" y="395"/>
                    <a:pt x="573" y="393"/>
                    <a:pt x="575" y="392"/>
                  </a:cubicBezTo>
                  <a:cubicBezTo>
                    <a:pt x="602" y="378"/>
                    <a:pt x="652" y="374"/>
                    <a:pt x="658" y="405"/>
                  </a:cubicBezTo>
                  <a:cubicBezTo>
                    <a:pt x="665" y="443"/>
                    <a:pt x="686" y="480"/>
                    <a:pt x="728" y="505"/>
                  </a:cubicBezTo>
                  <a:cubicBezTo>
                    <a:pt x="768" y="528"/>
                    <a:pt x="813" y="551"/>
                    <a:pt x="822" y="537"/>
                  </a:cubicBezTo>
                  <a:cubicBezTo>
                    <a:pt x="826" y="536"/>
                    <a:pt x="829" y="534"/>
                    <a:pt x="830" y="530"/>
                  </a:cubicBezTo>
                  <a:cubicBezTo>
                    <a:pt x="831" y="522"/>
                    <a:pt x="829" y="508"/>
                    <a:pt x="824" y="492"/>
                  </a:cubicBezTo>
                  <a:cubicBezTo>
                    <a:pt x="817" y="492"/>
                    <a:pt x="817" y="492"/>
                    <a:pt x="817" y="492"/>
                  </a:cubicBezTo>
                  <a:cubicBezTo>
                    <a:pt x="810" y="472"/>
                    <a:pt x="801" y="451"/>
                    <a:pt x="790" y="437"/>
                  </a:cubicBezTo>
                  <a:cubicBezTo>
                    <a:pt x="800" y="437"/>
                    <a:pt x="800" y="437"/>
                    <a:pt x="800" y="437"/>
                  </a:cubicBezTo>
                  <a:cubicBezTo>
                    <a:pt x="794" y="428"/>
                    <a:pt x="788" y="420"/>
                    <a:pt x="781" y="417"/>
                  </a:cubicBezTo>
                  <a:cubicBezTo>
                    <a:pt x="764" y="410"/>
                    <a:pt x="740" y="382"/>
                    <a:pt x="723" y="354"/>
                  </a:cubicBezTo>
                  <a:cubicBezTo>
                    <a:pt x="714" y="354"/>
                    <a:pt x="714" y="354"/>
                    <a:pt x="714" y="354"/>
                  </a:cubicBezTo>
                  <a:cubicBezTo>
                    <a:pt x="704" y="337"/>
                    <a:pt x="697" y="320"/>
                    <a:pt x="697" y="309"/>
                  </a:cubicBezTo>
                  <a:cubicBezTo>
                    <a:pt x="697" y="306"/>
                    <a:pt x="696" y="302"/>
                    <a:pt x="695" y="299"/>
                  </a:cubicBezTo>
                  <a:cubicBezTo>
                    <a:pt x="702" y="299"/>
                    <a:pt x="702" y="299"/>
                    <a:pt x="702" y="299"/>
                  </a:cubicBezTo>
                  <a:cubicBezTo>
                    <a:pt x="697" y="275"/>
                    <a:pt x="660" y="266"/>
                    <a:pt x="640" y="247"/>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53" name="Freeform 141">
              <a:extLst>
                <a:ext uri="{FF2B5EF4-FFF2-40B4-BE49-F238E27FC236}">
                  <a16:creationId xmlns:a16="http://schemas.microsoft.com/office/drawing/2014/main" id="{1A75F3AC-9AC2-4FC9-B39A-D8C308A42632}"/>
                </a:ext>
              </a:extLst>
            </p:cNvPr>
            <p:cNvSpPr>
              <a:spLocks/>
            </p:cNvSpPr>
            <p:nvPr/>
          </p:nvSpPr>
          <p:spPr bwMode="auto">
            <a:xfrm>
              <a:off x="8591550" y="5183188"/>
              <a:ext cx="128587" cy="182563"/>
            </a:xfrm>
            <a:custGeom>
              <a:avLst/>
              <a:gdLst>
                <a:gd name="T0" fmla="*/ 202 w 226"/>
                <a:gd name="T1" fmla="*/ 142 h 321"/>
                <a:gd name="T2" fmla="*/ 190 w 226"/>
                <a:gd name="T3" fmla="*/ 135 h 321"/>
                <a:gd name="T4" fmla="*/ 172 w 226"/>
                <a:gd name="T5" fmla="*/ 142 h 321"/>
                <a:gd name="T6" fmla="*/ 151 w 226"/>
                <a:gd name="T7" fmla="*/ 142 h 321"/>
                <a:gd name="T8" fmla="*/ 137 w 226"/>
                <a:gd name="T9" fmla="*/ 135 h 321"/>
                <a:gd name="T10" fmla="*/ 94 w 226"/>
                <a:gd name="T11" fmla="*/ 87 h 321"/>
                <a:gd name="T12" fmla="*/ 103 w 226"/>
                <a:gd name="T13" fmla="*/ 87 h 321"/>
                <a:gd name="T14" fmla="*/ 98 w 226"/>
                <a:gd name="T15" fmla="*/ 76 h 321"/>
                <a:gd name="T16" fmla="*/ 66 w 226"/>
                <a:gd name="T17" fmla="*/ 5 h 321"/>
                <a:gd name="T18" fmla="*/ 55 w 226"/>
                <a:gd name="T19" fmla="*/ 5 h 321"/>
                <a:gd name="T20" fmla="*/ 31 w 226"/>
                <a:gd name="T21" fmla="*/ 6 h 321"/>
                <a:gd name="T22" fmla="*/ 45 w 226"/>
                <a:gd name="T23" fmla="*/ 77 h 321"/>
                <a:gd name="T24" fmla="*/ 63 w 226"/>
                <a:gd name="T25" fmla="*/ 168 h 321"/>
                <a:gd name="T26" fmla="*/ 28 w 226"/>
                <a:gd name="T27" fmla="*/ 226 h 321"/>
                <a:gd name="T28" fmla="*/ 102 w 226"/>
                <a:gd name="T29" fmla="*/ 251 h 321"/>
                <a:gd name="T30" fmla="*/ 98 w 226"/>
                <a:gd name="T31" fmla="*/ 318 h 321"/>
                <a:gd name="T32" fmla="*/ 127 w 226"/>
                <a:gd name="T33" fmla="*/ 310 h 321"/>
                <a:gd name="T34" fmla="*/ 150 w 226"/>
                <a:gd name="T35" fmla="*/ 279 h 321"/>
                <a:gd name="T36" fmla="*/ 146 w 226"/>
                <a:gd name="T37" fmla="*/ 279 h 321"/>
                <a:gd name="T38" fmla="*/ 155 w 226"/>
                <a:gd name="T39" fmla="*/ 260 h 321"/>
                <a:gd name="T40" fmla="*/ 173 w 226"/>
                <a:gd name="T41" fmla="*/ 224 h 321"/>
                <a:gd name="T42" fmla="*/ 177 w 226"/>
                <a:gd name="T43" fmla="*/ 224 h 321"/>
                <a:gd name="T44" fmla="*/ 210 w 226"/>
                <a:gd name="T45" fmla="*/ 185 h 321"/>
                <a:gd name="T46" fmla="*/ 212 w 226"/>
                <a:gd name="T47" fmla="*/ 142 h 321"/>
                <a:gd name="T48" fmla="*/ 202 w 226"/>
                <a:gd name="T49" fmla="*/ 14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321">
                  <a:moveTo>
                    <a:pt x="202" y="142"/>
                  </a:moveTo>
                  <a:cubicBezTo>
                    <a:pt x="198" y="138"/>
                    <a:pt x="194" y="135"/>
                    <a:pt x="190" y="135"/>
                  </a:cubicBezTo>
                  <a:cubicBezTo>
                    <a:pt x="183" y="135"/>
                    <a:pt x="178" y="139"/>
                    <a:pt x="172" y="142"/>
                  </a:cubicBezTo>
                  <a:cubicBezTo>
                    <a:pt x="151" y="142"/>
                    <a:pt x="151" y="142"/>
                    <a:pt x="151" y="142"/>
                  </a:cubicBezTo>
                  <a:cubicBezTo>
                    <a:pt x="147" y="140"/>
                    <a:pt x="142" y="138"/>
                    <a:pt x="137" y="135"/>
                  </a:cubicBezTo>
                  <a:cubicBezTo>
                    <a:pt x="107" y="115"/>
                    <a:pt x="111" y="121"/>
                    <a:pt x="94" y="87"/>
                  </a:cubicBezTo>
                  <a:cubicBezTo>
                    <a:pt x="103" y="87"/>
                    <a:pt x="103" y="87"/>
                    <a:pt x="103" y="87"/>
                  </a:cubicBezTo>
                  <a:cubicBezTo>
                    <a:pt x="101" y="84"/>
                    <a:pt x="100" y="81"/>
                    <a:pt x="98" y="76"/>
                  </a:cubicBezTo>
                  <a:cubicBezTo>
                    <a:pt x="84" y="50"/>
                    <a:pt x="78" y="19"/>
                    <a:pt x="66" y="5"/>
                  </a:cubicBezTo>
                  <a:cubicBezTo>
                    <a:pt x="55" y="5"/>
                    <a:pt x="55" y="5"/>
                    <a:pt x="55" y="5"/>
                  </a:cubicBezTo>
                  <a:cubicBezTo>
                    <a:pt x="49" y="1"/>
                    <a:pt x="41" y="0"/>
                    <a:pt x="31" y="6"/>
                  </a:cubicBezTo>
                  <a:cubicBezTo>
                    <a:pt x="17" y="14"/>
                    <a:pt x="31" y="60"/>
                    <a:pt x="45" y="77"/>
                  </a:cubicBezTo>
                  <a:cubicBezTo>
                    <a:pt x="60" y="93"/>
                    <a:pt x="67" y="151"/>
                    <a:pt x="63" y="168"/>
                  </a:cubicBezTo>
                  <a:cubicBezTo>
                    <a:pt x="60" y="185"/>
                    <a:pt x="0" y="206"/>
                    <a:pt x="28" y="226"/>
                  </a:cubicBezTo>
                  <a:cubicBezTo>
                    <a:pt x="56" y="247"/>
                    <a:pt x="109" y="226"/>
                    <a:pt x="102" y="251"/>
                  </a:cubicBezTo>
                  <a:cubicBezTo>
                    <a:pt x="95" y="276"/>
                    <a:pt x="67" y="310"/>
                    <a:pt x="98" y="318"/>
                  </a:cubicBezTo>
                  <a:cubicBezTo>
                    <a:pt x="110" y="321"/>
                    <a:pt x="119" y="317"/>
                    <a:pt x="127" y="310"/>
                  </a:cubicBezTo>
                  <a:cubicBezTo>
                    <a:pt x="137" y="304"/>
                    <a:pt x="144" y="293"/>
                    <a:pt x="150" y="279"/>
                  </a:cubicBezTo>
                  <a:cubicBezTo>
                    <a:pt x="146" y="279"/>
                    <a:pt x="146" y="279"/>
                    <a:pt x="146" y="279"/>
                  </a:cubicBezTo>
                  <a:cubicBezTo>
                    <a:pt x="149" y="273"/>
                    <a:pt x="151" y="266"/>
                    <a:pt x="155" y="260"/>
                  </a:cubicBezTo>
                  <a:cubicBezTo>
                    <a:pt x="161" y="247"/>
                    <a:pt x="166" y="235"/>
                    <a:pt x="173" y="224"/>
                  </a:cubicBezTo>
                  <a:cubicBezTo>
                    <a:pt x="177" y="224"/>
                    <a:pt x="177" y="224"/>
                    <a:pt x="177" y="224"/>
                  </a:cubicBezTo>
                  <a:cubicBezTo>
                    <a:pt x="186" y="209"/>
                    <a:pt x="195" y="195"/>
                    <a:pt x="210" y="185"/>
                  </a:cubicBezTo>
                  <a:cubicBezTo>
                    <a:pt x="226" y="174"/>
                    <a:pt x="221" y="154"/>
                    <a:pt x="212" y="142"/>
                  </a:cubicBezTo>
                  <a:lnTo>
                    <a:pt x="202" y="142"/>
                  </a:ln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54" name="Freeform 142">
              <a:extLst>
                <a:ext uri="{FF2B5EF4-FFF2-40B4-BE49-F238E27FC236}">
                  <a16:creationId xmlns:a16="http://schemas.microsoft.com/office/drawing/2014/main" id="{3C195969-27E6-4EDC-8D9C-1BF1C8C22F1C}"/>
                </a:ext>
              </a:extLst>
            </p:cNvPr>
            <p:cNvSpPr>
              <a:spLocks/>
            </p:cNvSpPr>
            <p:nvPr/>
          </p:nvSpPr>
          <p:spPr bwMode="auto">
            <a:xfrm>
              <a:off x="8701088" y="4654550"/>
              <a:ext cx="66675" cy="60325"/>
            </a:xfrm>
            <a:custGeom>
              <a:avLst/>
              <a:gdLst>
                <a:gd name="T0" fmla="*/ 102 w 117"/>
                <a:gd name="T1" fmla="*/ 3 h 106"/>
                <a:gd name="T2" fmla="*/ 75 w 117"/>
                <a:gd name="T3" fmla="*/ 11 h 106"/>
                <a:gd name="T4" fmla="*/ 0 w 117"/>
                <a:gd name="T5" fmla="*/ 95 h 106"/>
                <a:gd name="T6" fmla="*/ 84 w 117"/>
                <a:gd name="T7" fmla="*/ 55 h 106"/>
                <a:gd name="T8" fmla="*/ 87 w 117"/>
                <a:gd name="T9" fmla="*/ 55 h 106"/>
                <a:gd name="T10" fmla="*/ 102 w 117"/>
                <a:gd name="T11" fmla="*/ 3 h 106"/>
              </a:gdLst>
              <a:ahLst/>
              <a:cxnLst>
                <a:cxn ang="0">
                  <a:pos x="T0" y="T1"/>
                </a:cxn>
                <a:cxn ang="0">
                  <a:pos x="T2" y="T3"/>
                </a:cxn>
                <a:cxn ang="0">
                  <a:pos x="T4" y="T5"/>
                </a:cxn>
                <a:cxn ang="0">
                  <a:pos x="T6" y="T7"/>
                </a:cxn>
                <a:cxn ang="0">
                  <a:pos x="T8" y="T9"/>
                </a:cxn>
                <a:cxn ang="0">
                  <a:pos x="T10" y="T11"/>
                </a:cxn>
              </a:cxnLst>
              <a:rect l="0" t="0" r="r" b="b"/>
              <a:pathLst>
                <a:path w="117" h="106">
                  <a:moveTo>
                    <a:pt x="102" y="3"/>
                  </a:moveTo>
                  <a:cubicBezTo>
                    <a:pt x="94" y="0"/>
                    <a:pt x="85" y="4"/>
                    <a:pt x="75" y="11"/>
                  </a:cubicBezTo>
                  <a:cubicBezTo>
                    <a:pt x="42" y="28"/>
                    <a:pt x="0" y="95"/>
                    <a:pt x="0" y="95"/>
                  </a:cubicBezTo>
                  <a:cubicBezTo>
                    <a:pt x="26" y="106"/>
                    <a:pt x="62" y="82"/>
                    <a:pt x="84" y="55"/>
                  </a:cubicBezTo>
                  <a:cubicBezTo>
                    <a:pt x="87" y="55"/>
                    <a:pt x="87" y="55"/>
                    <a:pt x="87" y="55"/>
                  </a:cubicBezTo>
                  <a:cubicBezTo>
                    <a:pt x="107" y="33"/>
                    <a:pt x="117" y="9"/>
                    <a:pt x="102" y="3"/>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55" name="Freeform 143">
              <a:extLst>
                <a:ext uri="{FF2B5EF4-FFF2-40B4-BE49-F238E27FC236}">
                  <a16:creationId xmlns:a16="http://schemas.microsoft.com/office/drawing/2014/main" id="{BD8D668A-E925-4B4B-9C2E-617527F2D80F}"/>
                </a:ext>
              </a:extLst>
            </p:cNvPr>
            <p:cNvSpPr>
              <a:spLocks/>
            </p:cNvSpPr>
            <p:nvPr/>
          </p:nvSpPr>
          <p:spPr bwMode="auto">
            <a:xfrm>
              <a:off x="7372350" y="3886200"/>
              <a:ext cx="80962" cy="58738"/>
            </a:xfrm>
            <a:custGeom>
              <a:avLst/>
              <a:gdLst>
                <a:gd name="T0" fmla="*/ 49 w 144"/>
                <a:gd name="T1" fmla="*/ 9 h 105"/>
                <a:gd name="T2" fmla="*/ 45 w 144"/>
                <a:gd name="T3" fmla="*/ 13 h 105"/>
                <a:gd name="T4" fmla="*/ 42 w 144"/>
                <a:gd name="T5" fmla="*/ 14 h 105"/>
                <a:gd name="T6" fmla="*/ 39 w 144"/>
                <a:gd name="T7" fmla="*/ 93 h 105"/>
                <a:gd name="T8" fmla="*/ 130 w 144"/>
                <a:gd name="T9" fmla="*/ 84 h 105"/>
                <a:gd name="T10" fmla="*/ 97 w 144"/>
                <a:gd name="T11" fmla="*/ 37 h 105"/>
                <a:gd name="T12" fmla="*/ 107 w 144"/>
                <a:gd name="T13" fmla="*/ 37 h 105"/>
                <a:gd name="T14" fmla="*/ 49 w 144"/>
                <a:gd name="T15" fmla="*/ 9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105">
                  <a:moveTo>
                    <a:pt x="49" y="9"/>
                  </a:moveTo>
                  <a:cubicBezTo>
                    <a:pt x="48" y="10"/>
                    <a:pt x="46" y="11"/>
                    <a:pt x="45" y="13"/>
                  </a:cubicBezTo>
                  <a:cubicBezTo>
                    <a:pt x="44" y="13"/>
                    <a:pt x="43" y="13"/>
                    <a:pt x="42" y="14"/>
                  </a:cubicBezTo>
                  <a:cubicBezTo>
                    <a:pt x="30" y="19"/>
                    <a:pt x="0" y="93"/>
                    <a:pt x="39" y="93"/>
                  </a:cubicBezTo>
                  <a:cubicBezTo>
                    <a:pt x="78" y="93"/>
                    <a:pt x="144" y="105"/>
                    <a:pt x="130" y="84"/>
                  </a:cubicBezTo>
                  <a:cubicBezTo>
                    <a:pt x="124" y="74"/>
                    <a:pt x="112" y="54"/>
                    <a:pt x="97" y="37"/>
                  </a:cubicBezTo>
                  <a:cubicBezTo>
                    <a:pt x="107" y="37"/>
                    <a:pt x="107" y="37"/>
                    <a:pt x="107" y="37"/>
                  </a:cubicBezTo>
                  <a:cubicBezTo>
                    <a:pt x="91" y="17"/>
                    <a:pt x="71" y="0"/>
                    <a:pt x="49" y="9"/>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56" name="Freeform 144">
              <a:extLst>
                <a:ext uri="{FF2B5EF4-FFF2-40B4-BE49-F238E27FC236}">
                  <a16:creationId xmlns:a16="http://schemas.microsoft.com/office/drawing/2014/main" id="{9F018E25-65D6-498C-B45B-187461064B45}"/>
                </a:ext>
              </a:extLst>
            </p:cNvPr>
            <p:cNvSpPr>
              <a:spLocks/>
            </p:cNvSpPr>
            <p:nvPr/>
          </p:nvSpPr>
          <p:spPr bwMode="auto">
            <a:xfrm>
              <a:off x="8370888" y="4779963"/>
              <a:ext cx="82550" cy="65088"/>
            </a:xfrm>
            <a:custGeom>
              <a:avLst/>
              <a:gdLst>
                <a:gd name="T0" fmla="*/ 141 w 143"/>
                <a:gd name="T1" fmla="*/ 79 h 115"/>
                <a:gd name="T2" fmla="*/ 110 w 143"/>
                <a:gd name="T3" fmla="*/ 29 h 115"/>
                <a:gd name="T4" fmla="*/ 95 w 143"/>
                <a:gd name="T5" fmla="*/ 29 h 115"/>
                <a:gd name="T6" fmla="*/ 64 w 143"/>
                <a:gd name="T7" fmla="*/ 17 h 115"/>
                <a:gd name="T8" fmla="*/ 64 w 143"/>
                <a:gd name="T9" fmla="*/ 67 h 115"/>
                <a:gd name="T10" fmla="*/ 126 w 143"/>
                <a:gd name="T11" fmla="*/ 100 h 115"/>
                <a:gd name="T12" fmla="*/ 141 w 143"/>
                <a:gd name="T13" fmla="*/ 79 h 115"/>
              </a:gdLst>
              <a:ahLst/>
              <a:cxnLst>
                <a:cxn ang="0">
                  <a:pos x="T0" y="T1"/>
                </a:cxn>
                <a:cxn ang="0">
                  <a:pos x="T2" y="T3"/>
                </a:cxn>
                <a:cxn ang="0">
                  <a:pos x="T4" y="T5"/>
                </a:cxn>
                <a:cxn ang="0">
                  <a:pos x="T6" y="T7"/>
                </a:cxn>
                <a:cxn ang="0">
                  <a:pos x="T8" y="T9"/>
                </a:cxn>
                <a:cxn ang="0">
                  <a:pos x="T10" y="T11"/>
                </a:cxn>
                <a:cxn ang="0">
                  <a:pos x="T12" y="T13"/>
                </a:cxn>
              </a:cxnLst>
              <a:rect l="0" t="0" r="r" b="b"/>
              <a:pathLst>
                <a:path w="143" h="115">
                  <a:moveTo>
                    <a:pt x="141" y="79"/>
                  </a:moveTo>
                  <a:cubicBezTo>
                    <a:pt x="143" y="64"/>
                    <a:pt x="138" y="44"/>
                    <a:pt x="110" y="29"/>
                  </a:cubicBezTo>
                  <a:cubicBezTo>
                    <a:pt x="95" y="29"/>
                    <a:pt x="95" y="29"/>
                    <a:pt x="95" y="29"/>
                  </a:cubicBezTo>
                  <a:cubicBezTo>
                    <a:pt x="87" y="24"/>
                    <a:pt x="76" y="20"/>
                    <a:pt x="64" y="17"/>
                  </a:cubicBezTo>
                  <a:cubicBezTo>
                    <a:pt x="0" y="0"/>
                    <a:pt x="43" y="30"/>
                    <a:pt x="64" y="67"/>
                  </a:cubicBezTo>
                  <a:cubicBezTo>
                    <a:pt x="81" y="97"/>
                    <a:pt x="111" y="115"/>
                    <a:pt x="126" y="100"/>
                  </a:cubicBezTo>
                  <a:cubicBezTo>
                    <a:pt x="133" y="98"/>
                    <a:pt x="139" y="92"/>
                    <a:pt x="141" y="79"/>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57" name="Freeform 145">
              <a:extLst>
                <a:ext uri="{FF2B5EF4-FFF2-40B4-BE49-F238E27FC236}">
                  <a16:creationId xmlns:a16="http://schemas.microsoft.com/office/drawing/2014/main" id="{8BA5503F-1758-4B73-BAFD-FC64556EE732}"/>
                </a:ext>
              </a:extLst>
            </p:cNvPr>
            <p:cNvSpPr>
              <a:spLocks/>
            </p:cNvSpPr>
            <p:nvPr/>
          </p:nvSpPr>
          <p:spPr bwMode="auto">
            <a:xfrm>
              <a:off x="8435975" y="5335588"/>
              <a:ext cx="192087" cy="179388"/>
            </a:xfrm>
            <a:custGeom>
              <a:avLst/>
              <a:gdLst>
                <a:gd name="T0" fmla="*/ 305 w 338"/>
                <a:gd name="T1" fmla="*/ 11 h 316"/>
                <a:gd name="T2" fmla="*/ 294 w 338"/>
                <a:gd name="T3" fmla="*/ 11 h 316"/>
                <a:gd name="T4" fmla="*/ 278 w 338"/>
                <a:gd name="T5" fmla="*/ 4 h 316"/>
                <a:gd name="T6" fmla="*/ 263 w 338"/>
                <a:gd name="T7" fmla="*/ 22 h 316"/>
                <a:gd name="T8" fmla="*/ 241 w 338"/>
                <a:gd name="T9" fmla="*/ 36 h 316"/>
                <a:gd name="T10" fmla="*/ 222 w 338"/>
                <a:gd name="T11" fmla="*/ 50 h 316"/>
                <a:gd name="T12" fmla="*/ 162 w 338"/>
                <a:gd name="T13" fmla="*/ 121 h 316"/>
                <a:gd name="T14" fmla="*/ 14 w 338"/>
                <a:gd name="T15" fmla="*/ 245 h 316"/>
                <a:gd name="T16" fmla="*/ 85 w 338"/>
                <a:gd name="T17" fmla="*/ 308 h 316"/>
                <a:gd name="T18" fmla="*/ 139 w 338"/>
                <a:gd name="T19" fmla="*/ 307 h 316"/>
                <a:gd name="T20" fmla="*/ 160 w 338"/>
                <a:gd name="T21" fmla="*/ 286 h 316"/>
                <a:gd name="T22" fmla="*/ 157 w 338"/>
                <a:gd name="T23" fmla="*/ 286 h 316"/>
                <a:gd name="T24" fmla="*/ 166 w 338"/>
                <a:gd name="T25" fmla="*/ 274 h 316"/>
                <a:gd name="T26" fmla="*/ 204 w 338"/>
                <a:gd name="T27" fmla="*/ 231 h 316"/>
                <a:gd name="T28" fmla="*/ 206 w 338"/>
                <a:gd name="T29" fmla="*/ 231 h 316"/>
                <a:gd name="T30" fmla="*/ 292 w 338"/>
                <a:gd name="T31" fmla="*/ 150 h 316"/>
                <a:gd name="T32" fmla="*/ 293 w 338"/>
                <a:gd name="T33" fmla="*/ 148 h 316"/>
                <a:gd name="T34" fmla="*/ 290 w 338"/>
                <a:gd name="T35" fmla="*/ 148 h 316"/>
                <a:gd name="T36" fmla="*/ 323 w 338"/>
                <a:gd name="T37" fmla="*/ 93 h 316"/>
                <a:gd name="T38" fmla="*/ 328 w 338"/>
                <a:gd name="T39" fmla="*/ 93 h 316"/>
                <a:gd name="T40" fmla="*/ 338 w 338"/>
                <a:gd name="T41" fmla="*/ 46 h 316"/>
                <a:gd name="T42" fmla="*/ 305 w 338"/>
                <a:gd name="T43" fmla="*/ 11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8" h="316">
                  <a:moveTo>
                    <a:pt x="305" y="11"/>
                  </a:moveTo>
                  <a:cubicBezTo>
                    <a:pt x="294" y="11"/>
                    <a:pt x="294" y="11"/>
                    <a:pt x="294" y="11"/>
                  </a:cubicBezTo>
                  <a:cubicBezTo>
                    <a:pt x="286" y="4"/>
                    <a:pt x="279" y="0"/>
                    <a:pt x="278" y="4"/>
                  </a:cubicBezTo>
                  <a:cubicBezTo>
                    <a:pt x="276" y="12"/>
                    <a:pt x="270" y="17"/>
                    <a:pt x="263" y="22"/>
                  </a:cubicBezTo>
                  <a:cubicBezTo>
                    <a:pt x="256" y="26"/>
                    <a:pt x="248" y="30"/>
                    <a:pt x="241" y="36"/>
                  </a:cubicBezTo>
                  <a:cubicBezTo>
                    <a:pt x="234" y="40"/>
                    <a:pt x="228" y="44"/>
                    <a:pt x="222" y="50"/>
                  </a:cubicBezTo>
                  <a:cubicBezTo>
                    <a:pt x="201" y="71"/>
                    <a:pt x="222" y="79"/>
                    <a:pt x="162" y="121"/>
                  </a:cubicBezTo>
                  <a:cubicBezTo>
                    <a:pt x="102" y="162"/>
                    <a:pt x="28" y="208"/>
                    <a:pt x="14" y="245"/>
                  </a:cubicBezTo>
                  <a:cubicBezTo>
                    <a:pt x="0" y="283"/>
                    <a:pt x="28" y="304"/>
                    <a:pt x="85" y="308"/>
                  </a:cubicBezTo>
                  <a:cubicBezTo>
                    <a:pt x="121" y="310"/>
                    <a:pt x="128" y="316"/>
                    <a:pt x="139" y="307"/>
                  </a:cubicBezTo>
                  <a:cubicBezTo>
                    <a:pt x="145" y="304"/>
                    <a:pt x="150" y="298"/>
                    <a:pt x="160" y="286"/>
                  </a:cubicBezTo>
                  <a:cubicBezTo>
                    <a:pt x="157" y="286"/>
                    <a:pt x="157" y="286"/>
                    <a:pt x="157" y="286"/>
                  </a:cubicBezTo>
                  <a:cubicBezTo>
                    <a:pt x="160" y="282"/>
                    <a:pt x="162" y="279"/>
                    <a:pt x="166" y="274"/>
                  </a:cubicBezTo>
                  <a:cubicBezTo>
                    <a:pt x="178" y="258"/>
                    <a:pt x="191" y="244"/>
                    <a:pt x="204" y="231"/>
                  </a:cubicBezTo>
                  <a:cubicBezTo>
                    <a:pt x="206" y="231"/>
                    <a:pt x="206" y="231"/>
                    <a:pt x="206" y="231"/>
                  </a:cubicBezTo>
                  <a:cubicBezTo>
                    <a:pt x="233" y="202"/>
                    <a:pt x="260" y="179"/>
                    <a:pt x="292" y="150"/>
                  </a:cubicBezTo>
                  <a:cubicBezTo>
                    <a:pt x="292" y="149"/>
                    <a:pt x="293" y="149"/>
                    <a:pt x="293" y="148"/>
                  </a:cubicBezTo>
                  <a:cubicBezTo>
                    <a:pt x="290" y="148"/>
                    <a:pt x="290" y="148"/>
                    <a:pt x="290" y="148"/>
                  </a:cubicBezTo>
                  <a:cubicBezTo>
                    <a:pt x="307" y="131"/>
                    <a:pt x="317" y="111"/>
                    <a:pt x="323" y="93"/>
                  </a:cubicBezTo>
                  <a:cubicBezTo>
                    <a:pt x="328" y="93"/>
                    <a:pt x="328" y="93"/>
                    <a:pt x="328" y="93"/>
                  </a:cubicBezTo>
                  <a:cubicBezTo>
                    <a:pt x="337" y="67"/>
                    <a:pt x="338" y="46"/>
                    <a:pt x="338" y="46"/>
                  </a:cubicBezTo>
                  <a:cubicBezTo>
                    <a:pt x="338" y="46"/>
                    <a:pt x="320" y="25"/>
                    <a:pt x="305" y="11"/>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58" name="Freeform 146">
              <a:extLst>
                <a:ext uri="{FF2B5EF4-FFF2-40B4-BE49-F238E27FC236}">
                  <a16:creationId xmlns:a16="http://schemas.microsoft.com/office/drawing/2014/main" id="{495D89E2-B256-4BA9-BB6A-E36290E3CEC1}"/>
                </a:ext>
              </a:extLst>
            </p:cNvPr>
            <p:cNvSpPr>
              <a:spLocks/>
            </p:cNvSpPr>
            <p:nvPr/>
          </p:nvSpPr>
          <p:spPr bwMode="auto">
            <a:xfrm>
              <a:off x="7591425" y="4525963"/>
              <a:ext cx="4762" cy="4763"/>
            </a:xfrm>
            <a:custGeom>
              <a:avLst/>
              <a:gdLst>
                <a:gd name="T0" fmla="*/ 0 w 10"/>
                <a:gd name="T1" fmla="*/ 8 h 8"/>
                <a:gd name="T2" fmla="*/ 10 w 10"/>
                <a:gd name="T3" fmla="*/ 8 h 8"/>
                <a:gd name="T4" fmla="*/ 0 w 10"/>
                <a:gd name="T5" fmla="*/ 8 h 8"/>
              </a:gdLst>
              <a:ahLst/>
              <a:cxnLst>
                <a:cxn ang="0">
                  <a:pos x="T0" y="T1"/>
                </a:cxn>
                <a:cxn ang="0">
                  <a:pos x="T2" y="T3"/>
                </a:cxn>
                <a:cxn ang="0">
                  <a:pos x="T4" y="T5"/>
                </a:cxn>
              </a:cxnLst>
              <a:rect l="0" t="0" r="r" b="b"/>
              <a:pathLst>
                <a:path w="10" h="8">
                  <a:moveTo>
                    <a:pt x="0" y="8"/>
                  </a:moveTo>
                  <a:cubicBezTo>
                    <a:pt x="10" y="8"/>
                    <a:pt x="10" y="8"/>
                    <a:pt x="10" y="8"/>
                  </a:cubicBezTo>
                  <a:cubicBezTo>
                    <a:pt x="2" y="0"/>
                    <a:pt x="0" y="1"/>
                    <a:pt x="0" y="8"/>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59" name="Freeform 147">
              <a:extLst>
                <a:ext uri="{FF2B5EF4-FFF2-40B4-BE49-F238E27FC236}">
                  <a16:creationId xmlns:a16="http://schemas.microsoft.com/office/drawing/2014/main" id="{0BB81D89-D9FB-4D9E-9996-EE622A8C6761}"/>
                </a:ext>
              </a:extLst>
            </p:cNvPr>
            <p:cNvSpPr>
              <a:spLocks/>
            </p:cNvSpPr>
            <p:nvPr/>
          </p:nvSpPr>
          <p:spPr bwMode="auto">
            <a:xfrm>
              <a:off x="7315200" y="4060825"/>
              <a:ext cx="6350" cy="1588"/>
            </a:xfrm>
            <a:custGeom>
              <a:avLst/>
              <a:gdLst>
                <a:gd name="T0" fmla="*/ 0 w 10"/>
                <a:gd name="T1" fmla="*/ 3 h 3"/>
                <a:gd name="T2" fmla="*/ 10 w 10"/>
                <a:gd name="T3" fmla="*/ 3 h 3"/>
                <a:gd name="T4" fmla="*/ 0 w 10"/>
                <a:gd name="T5" fmla="*/ 3 h 3"/>
              </a:gdLst>
              <a:ahLst/>
              <a:cxnLst>
                <a:cxn ang="0">
                  <a:pos x="T0" y="T1"/>
                </a:cxn>
                <a:cxn ang="0">
                  <a:pos x="T2" y="T3"/>
                </a:cxn>
                <a:cxn ang="0">
                  <a:pos x="T4" y="T5"/>
                </a:cxn>
              </a:cxnLst>
              <a:rect l="0" t="0" r="r" b="b"/>
              <a:pathLst>
                <a:path w="10" h="3">
                  <a:moveTo>
                    <a:pt x="0" y="3"/>
                  </a:moveTo>
                  <a:cubicBezTo>
                    <a:pt x="10" y="3"/>
                    <a:pt x="10" y="3"/>
                    <a:pt x="10" y="3"/>
                  </a:cubicBezTo>
                  <a:cubicBezTo>
                    <a:pt x="9" y="0"/>
                    <a:pt x="6" y="1"/>
                    <a:pt x="0" y="3"/>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60" name="Freeform 148">
              <a:extLst>
                <a:ext uri="{FF2B5EF4-FFF2-40B4-BE49-F238E27FC236}">
                  <a16:creationId xmlns:a16="http://schemas.microsoft.com/office/drawing/2014/main" id="{0977F86C-78D1-48BD-8FE1-130993D35326}"/>
                </a:ext>
              </a:extLst>
            </p:cNvPr>
            <p:cNvSpPr>
              <a:spLocks/>
            </p:cNvSpPr>
            <p:nvPr/>
          </p:nvSpPr>
          <p:spPr bwMode="auto">
            <a:xfrm>
              <a:off x="5527675" y="4545013"/>
              <a:ext cx="179387" cy="381000"/>
            </a:xfrm>
            <a:custGeom>
              <a:avLst/>
              <a:gdLst>
                <a:gd name="T0" fmla="*/ 294 w 315"/>
                <a:gd name="T1" fmla="*/ 31 h 672"/>
                <a:gd name="T2" fmla="*/ 285 w 315"/>
                <a:gd name="T3" fmla="*/ 31 h 672"/>
                <a:gd name="T4" fmla="*/ 268 w 315"/>
                <a:gd name="T5" fmla="*/ 15 h 672"/>
                <a:gd name="T6" fmla="*/ 183 w 315"/>
                <a:gd name="T7" fmla="*/ 115 h 672"/>
                <a:gd name="T8" fmla="*/ 115 w 315"/>
                <a:gd name="T9" fmla="*/ 186 h 672"/>
                <a:gd name="T10" fmla="*/ 102 w 315"/>
                <a:gd name="T11" fmla="*/ 190 h 672"/>
                <a:gd name="T12" fmla="*/ 62 w 315"/>
                <a:gd name="T13" fmla="*/ 204 h 672"/>
                <a:gd name="T14" fmla="*/ 28 w 315"/>
                <a:gd name="T15" fmla="*/ 285 h 672"/>
                <a:gd name="T16" fmla="*/ 25 w 315"/>
                <a:gd name="T17" fmla="*/ 439 h 672"/>
                <a:gd name="T18" fmla="*/ 39 w 315"/>
                <a:gd name="T19" fmla="*/ 597 h 672"/>
                <a:gd name="T20" fmla="*/ 99 w 315"/>
                <a:gd name="T21" fmla="*/ 672 h 672"/>
                <a:gd name="T22" fmla="*/ 153 w 315"/>
                <a:gd name="T23" fmla="*/ 655 h 672"/>
                <a:gd name="T24" fmla="*/ 193 w 315"/>
                <a:gd name="T25" fmla="*/ 593 h 672"/>
                <a:gd name="T26" fmla="*/ 198 w 315"/>
                <a:gd name="T27" fmla="*/ 580 h 672"/>
                <a:gd name="T28" fmla="*/ 192 w 315"/>
                <a:gd name="T29" fmla="*/ 580 h 672"/>
                <a:gd name="T30" fmla="*/ 208 w 315"/>
                <a:gd name="T31" fmla="*/ 525 h 672"/>
                <a:gd name="T32" fmla="*/ 213 w 315"/>
                <a:gd name="T33" fmla="*/ 525 h 672"/>
                <a:gd name="T34" fmla="*/ 238 w 315"/>
                <a:gd name="T35" fmla="*/ 443 h 672"/>
                <a:gd name="T36" fmla="*/ 233 w 315"/>
                <a:gd name="T37" fmla="*/ 443 h 672"/>
                <a:gd name="T38" fmla="*/ 252 w 315"/>
                <a:gd name="T39" fmla="*/ 388 h 672"/>
                <a:gd name="T40" fmla="*/ 257 w 315"/>
                <a:gd name="T41" fmla="*/ 388 h 672"/>
                <a:gd name="T42" fmla="*/ 279 w 315"/>
                <a:gd name="T43" fmla="*/ 305 h 672"/>
                <a:gd name="T44" fmla="*/ 273 w 315"/>
                <a:gd name="T45" fmla="*/ 305 h 672"/>
                <a:gd name="T46" fmla="*/ 282 w 315"/>
                <a:gd name="T47" fmla="*/ 277 h 672"/>
                <a:gd name="T48" fmla="*/ 291 w 315"/>
                <a:gd name="T49" fmla="*/ 250 h 672"/>
                <a:gd name="T50" fmla="*/ 296 w 315"/>
                <a:gd name="T51" fmla="*/ 250 h 672"/>
                <a:gd name="T52" fmla="*/ 314 w 315"/>
                <a:gd name="T53" fmla="*/ 168 h 672"/>
                <a:gd name="T54" fmla="*/ 308 w 315"/>
                <a:gd name="T55" fmla="*/ 168 h 672"/>
                <a:gd name="T56" fmla="*/ 310 w 315"/>
                <a:gd name="T57" fmla="*/ 127 h 672"/>
                <a:gd name="T58" fmla="*/ 308 w 315"/>
                <a:gd name="T59" fmla="*/ 113 h 672"/>
                <a:gd name="T60" fmla="*/ 315 w 315"/>
                <a:gd name="T61" fmla="*/ 113 h 672"/>
                <a:gd name="T62" fmla="*/ 294 w 315"/>
                <a:gd name="T63" fmla="*/ 31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5" h="672">
                  <a:moveTo>
                    <a:pt x="294" y="31"/>
                  </a:moveTo>
                  <a:cubicBezTo>
                    <a:pt x="285" y="31"/>
                    <a:pt x="285" y="31"/>
                    <a:pt x="285" y="31"/>
                  </a:cubicBezTo>
                  <a:cubicBezTo>
                    <a:pt x="280" y="23"/>
                    <a:pt x="274" y="17"/>
                    <a:pt x="268" y="15"/>
                  </a:cubicBezTo>
                  <a:cubicBezTo>
                    <a:pt x="223" y="0"/>
                    <a:pt x="218" y="69"/>
                    <a:pt x="183" y="115"/>
                  </a:cubicBezTo>
                  <a:cubicBezTo>
                    <a:pt x="159" y="146"/>
                    <a:pt x="134" y="173"/>
                    <a:pt x="115" y="186"/>
                  </a:cubicBezTo>
                  <a:cubicBezTo>
                    <a:pt x="110" y="189"/>
                    <a:pt x="105" y="191"/>
                    <a:pt x="102" y="190"/>
                  </a:cubicBezTo>
                  <a:cubicBezTo>
                    <a:pt x="96" y="188"/>
                    <a:pt x="79" y="193"/>
                    <a:pt x="62" y="204"/>
                  </a:cubicBezTo>
                  <a:cubicBezTo>
                    <a:pt x="38" y="218"/>
                    <a:pt x="13" y="246"/>
                    <a:pt x="28" y="285"/>
                  </a:cubicBezTo>
                  <a:cubicBezTo>
                    <a:pt x="53" y="348"/>
                    <a:pt x="49" y="410"/>
                    <a:pt x="25" y="439"/>
                  </a:cubicBezTo>
                  <a:cubicBezTo>
                    <a:pt x="0" y="469"/>
                    <a:pt x="46" y="552"/>
                    <a:pt x="39" y="597"/>
                  </a:cubicBezTo>
                  <a:cubicBezTo>
                    <a:pt x="32" y="643"/>
                    <a:pt x="49" y="672"/>
                    <a:pt x="99" y="672"/>
                  </a:cubicBezTo>
                  <a:cubicBezTo>
                    <a:pt x="123" y="672"/>
                    <a:pt x="140" y="667"/>
                    <a:pt x="153" y="655"/>
                  </a:cubicBezTo>
                  <a:cubicBezTo>
                    <a:pt x="170" y="644"/>
                    <a:pt x="181" y="624"/>
                    <a:pt x="193" y="593"/>
                  </a:cubicBezTo>
                  <a:cubicBezTo>
                    <a:pt x="195" y="589"/>
                    <a:pt x="196" y="584"/>
                    <a:pt x="198" y="580"/>
                  </a:cubicBezTo>
                  <a:cubicBezTo>
                    <a:pt x="192" y="580"/>
                    <a:pt x="192" y="580"/>
                    <a:pt x="192" y="580"/>
                  </a:cubicBezTo>
                  <a:cubicBezTo>
                    <a:pt x="198" y="561"/>
                    <a:pt x="203" y="543"/>
                    <a:pt x="208" y="525"/>
                  </a:cubicBezTo>
                  <a:cubicBezTo>
                    <a:pt x="213" y="525"/>
                    <a:pt x="213" y="525"/>
                    <a:pt x="213" y="525"/>
                  </a:cubicBezTo>
                  <a:cubicBezTo>
                    <a:pt x="220" y="496"/>
                    <a:pt x="227" y="468"/>
                    <a:pt x="238" y="443"/>
                  </a:cubicBezTo>
                  <a:cubicBezTo>
                    <a:pt x="233" y="443"/>
                    <a:pt x="233" y="443"/>
                    <a:pt x="233" y="443"/>
                  </a:cubicBezTo>
                  <a:cubicBezTo>
                    <a:pt x="239" y="428"/>
                    <a:pt x="246" y="408"/>
                    <a:pt x="252" y="388"/>
                  </a:cubicBezTo>
                  <a:cubicBezTo>
                    <a:pt x="257" y="388"/>
                    <a:pt x="257" y="388"/>
                    <a:pt x="257" y="388"/>
                  </a:cubicBezTo>
                  <a:cubicBezTo>
                    <a:pt x="265" y="359"/>
                    <a:pt x="272" y="329"/>
                    <a:pt x="279" y="305"/>
                  </a:cubicBezTo>
                  <a:cubicBezTo>
                    <a:pt x="273" y="305"/>
                    <a:pt x="273" y="305"/>
                    <a:pt x="273" y="305"/>
                  </a:cubicBezTo>
                  <a:cubicBezTo>
                    <a:pt x="276" y="293"/>
                    <a:pt x="279" y="283"/>
                    <a:pt x="282" y="277"/>
                  </a:cubicBezTo>
                  <a:cubicBezTo>
                    <a:pt x="284" y="271"/>
                    <a:pt x="287" y="262"/>
                    <a:pt x="291" y="250"/>
                  </a:cubicBezTo>
                  <a:cubicBezTo>
                    <a:pt x="296" y="250"/>
                    <a:pt x="296" y="250"/>
                    <a:pt x="296" y="250"/>
                  </a:cubicBezTo>
                  <a:cubicBezTo>
                    <a:pt x="303" y="228"/>
                    <a:pt x="310" y="197"/>
                    <a:pt x="314" y="168"/>
                  </a:cubicBezTo>
                  <a:cubicBezTo>
                    <a:pt x="308" y="168"/>
                    <a:pt x="308" y="168"/>
                    <a:pt x="308" y="168"/>
                  </a:cubicBezTo>
                  <a:cubicBezTo>
                    <a:pt x="310" y="153"/>
                    <a:pt x="311" y="139"/>
                    <a:pt x="310" y="127"/>
                  </a:cubicBezTo>
                  <a:cubicBezTo>
                    <a:pt x="310" y="123"/>
                    <a:pt x="309" y="118"/>
                    <a:pt x="308" y="113"/>
                  </a:cubicBezTo>
                  <a:cubicBezTo>
                    <a:pt x="315" y="113"/>
                    <a:pt x="315" y="113"/>
                    <a:pt x="315" y="113"/>
                  </a:cubicBezTo>
                  <a:cubicBezTo>
                    <a:pt x="312" y="84"/>
                    <a:pt x="305" y="51"/>
                    <a:pt x="294" y="31"/>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61" name="Freeform 149">
              <a:extLst>
                <a:ext uri="{FF2B5EF4-FFF2-40B4-BE49-F238E27FC236}">
                  <a16:creationId xmlns:a16="http://schemas.microsoft.com/office/drawing/2014/main" id="{2FCEDE12-F53C-408D-B4B9-165C94865FFC}"/>
                </a:ext>
              </a:extLst>
            </p:cNvPr>
            <p:cNvSpPr>
              <a:spLocks/>
            </p:cNvSpPr>
            <p:nvPr/>
          </p:nvSpPr>
          <p:spPr bwMode="auto">
            <a:xfrm>
              <a:off x="2655888" y="3511550"/>
              <a:ext cx="42862" cy="31750"/>
            </a:xfrm>
            <a:custGeom>
              <a:avLst/>
              <a:gdLst>
                <a:gd name="T0" fmla="*/ 37 w 74"/>
                <a:gd name="T1" fmla="*/ 2 h 55"/>
                <a:gd name="T2" fmla="*/ 23 w 74"/>
                <a:gd name="T3" fmla="*/ 8 h 55"/>
                <a:gd name="T4" fmla="*/ 44 w 74"/>
                <a:gd name="T5" fmla="*/ 48 h 55"/>
                <a:gd name="T6" fmla="*/ 49 w 74"/>
                <a:gd name="T7" fmla="*/ 9 h 55"/>
                <a:gd name="T8" fmla="*/ 63 w 74"/>
                <a:gd name="T9" fmla="*/ 9 h 55"/>
                <a:gd name="T10" fmla="*/ 37 w 74"/>
                <a:gd name="T11" fmla="*/ 2 h 55"/>
              </a:gdLst>
              <a:ahLst/>
              <a:cxnLst>
                <a:cxn ang="0">
                  <a:pos x="T0" y="T1"/>
                </a:cxn>
                <a:cxn ang="0">
                  <a:pos x="T2" y="T3"/>
                </a:cxn>
                <a:cxn ang="0">
                  <a:pos x="T4" y="T5"/>
                </a:cxn>
                <a:cxn ang="0">
                  <a:pos x="T6" y="T7"/>
                </a:cxn>
                <a:cxn ang="0">
                  <a:pos x="T8" y="T9"/>
                </a:cxn>
                <a:cxn ang="0">
                  <a:pos x="T10" y="T11"/>
                </a:cxn>
              </a:cxnLst>
              <a:rect l="0" t="0" r="r" b="b"/>
              <a:pathLst>
                <a:path w="74" h="55">
                  <a:moveTo>
                    <a:pt x="37" y="2"/>
                  </a:moveTo>
                  <a:cubicBezTo>
                    <a:pt x="31" y="3"/>
                    <a:pt x="26" y="5"/>
                    <a:pt x="23" y="8"/>
                  </a:cubicBezTo>
                  <a:cubicBezTo>
                    <a:pt x="0" y="18"/>
                    <a:pt x="9" y="55"/>
                    <a:pt x="44" y="48"/>
                  </a:cubicBezTo>
                  <a:cubicBezTo>
                    <a:pt x="74" y="41"/>
                    <a:pt x="68" y="17"/>
                    <a:pt x="49" y="9"/>
                  </a:cubicBezTo>
                  <a:cubicBezTo>
                    <a:pt x="63" y="9"/>
                    <a:pt x="63" y="9"/>
                    <a:pt x="63" y="9"/>
                  </a:cubicBezTo>
                  <a:cubicBezTo>
                    <a:pt x="56" y="4"/>
                    <a:pt x="47" y="0"/>
                    <a:pt x="37" y="2"/>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62" name="Freeform 150">
              <a:extLst>
                <a:ext uri="{FF2B5EF4-FFF2-40B4-BE49-F238E27FC236}">
                  <a16:creationId xmlns:a16="http://schemas.microsoft.com/office/drawing/2014/main" id="{0AC4EA5B-97E2-4484-8E4A-0A025B981136}"/>
                </a:ext>
              </a:extLst>
            </p:cNvPr>
            <p:cNvSpPr>
              <a:spLocks/>
            </p:cNvSpPr>
            <p:nvPr/>
          </p:nvSpPr>
          <p:spPr bwMode="auto">
            <a:xfrm>
              <a:off x="2789238" y="1706562"/>
              <a:ext cx="1306512" cy="836613"/>
            </a:xfrm>
            <a:custGeom>
              <a:avLst/>
              <a:gdLst>
                <a:gd name="T0" fmla="*/ 1909 w 2301"/>
                <a:gd name="T1" fmla="*/ 861 h 1473"/>
                <a:gd name="T2" fmla="*/ 1914 w 2301"/>
                <a:gd name="T3" fmla="*/ 778 h 1473"/>
                <a:gd name="T4" fmla="*/ 2059 w 2301"/>
                <a:gd name="T5" fmla="*/ 785 h 1473"/>
                <a:gd name="T6" fmla="*/ 2055 w 2301"/>
                <a:gd name="T7" fmla="*/ 715 h 1473"/>
                <a:gd name="T8" fmla="*/ 2099 w 2301"/>
                <a:gd name="T9" fmla="*/ 632 h 1473"/>
                <a:gd name="T10" fmla="*/ 2042 w 2301"/>
                <a:gd name="T11" fmla="*/ 592 h 1473"/>
                <a:gd name="T12" fmla="*/ 2079 w 2301"/>
                <a:gd name="T13" fmla="*/ 499 h 1473"/>
                <a:gd name="T14" fmla="*/ 2131 w 2301"/>
                <a:gd name="T15" fmla="*/ 440 h 1473"/>
                <a:gd name="T16" fmla="*/ 2229 w 2301"/>
                <a:gd name="T17" fmla="*/ 362 h 1473"/>
                <a:gd name="T18" fmla="*/ 2285 w 2301"/>
                <a:gd name="T19" fmla="*/ 263 h 1473"/>
                <a:gd name="T20" fmla="*/ 2008 w 2301"/>
                <a:gd name="T21" fmla="*/ 345 h 1473"/>
                <a:gd name="T22" fmla="*/ 1929 w 2301"/>
                <a:gd name="T23" fmla="*/ 221 h 1473"/>
                <a:gd name="T24" fmla="*/ 1897 w 2301"/>
                <a:gd name="T25" fmla="*/ 166 h 1473"/>
                <a:gd name="T26" fmla="*/ 1882 w 2301"/>
                <a:gd name="T27" fmla="*/ 83 h 1473"/>
                <a:gd name="T28" fmla="*/ 1727 w 2301"/>
                <a:gd name="T29" fmla="*/ 71 h 1473"/>
                <a:gd name="T30" fmla="*/ 1638 w 2301"/>
                <a:gd name="T31" fmla="*/ 101 h 1473"/>
                <a:gd name="T32" fmla="*/ 1463 w 2301"/>
                <a:gd name="T33" fmla="*/ 113 h 1473"/>
                <a:gd name="T34" fmla="*/ 1555 w 2301"/>
                <a:gd name="T35" fmla="*/ 29 h 1473"/>
                <a:gd name="T36" fmla="*/ 1305 w 2301"/>
                <a:gd name="T37" fmla="*/ 20 h 1473"/>
                <a:gd name="T38" fmla="*/ 1104 w 2301"/>
                <a:gd name="T39" fmla="*/ 59 h 1473"/>
                <a:gd name="T40" fmla="*/ 1004 w 2301"/>
                <a:gd name="T41" fmla="*/ 97 h 1473"/>
                <a:gd name="T42" fmla="*/ 924 w 2301"/>
                <a:gd name="T43" fmla="*/ 195 h 1473"/>
                <a:gd name="T44" fmla="*/ 873 w 2301"/>
                <a:gd name="T45" fmla="*/ 136 h 1473"/>
                <a:gd name="T46" fmla="*/ 838 w 2301"/>
                <a:gd name="T47" fmla="*/ 256 h 1473"/>
                <a:gd name="T48" fmla="*/ 596 w 2301"/>
                <a:gd name="T49" fmla="*/ 252 h 1473"/>
                <a:gd name="T50" fmla="*/ 424 w 2301"/>
                <a:gd name="T51" fmla="*/ 359 h 1473"/>
                <a:gd name="T52" fmla="*/ 358 w 2301"/>
                <a:gd name="T53" fmla="*/ 358 h 1473"/>
                <a:gd name="T54" fmla="*/ 248 w 2301"/>
                <a:gd name="T55" fmla="*/ 481 h 1473"/>
                <a:gd name="T56" fmla="*/ 100 w 2301"/>
                <a:gd name="T57" fmla="*/ 571 h 1473"/>
                <a:gd name="T58" fmla="*/ 21 w 2301"/>
                <a:gd name="T59" fmla="*/ 606 h 1473"/>
                <a:gd name="T60" fmla="*/ 212 w 2301"/>
                <a:gd name="T61" fmla="*/ 693 h 1473"/>
                <a:gd name="T62" fmla="*/ 239 w 2301"/>
                <a:gd name="T63" fmla="*/ 632 h 1473"/>
                <a:gd name="T64" fmla="*/ 379 w 2301"/>
                <a:gd name="T65" fmla="*/ 670 h 1473"/>
                <a:gd name="T66" fmla="*/ 673 w 2301"/>
                <a:gd name="T67" fmla="*/ 944 h 1473"/>
                <a:gd name="T68" fmla="*/ 715 w 2301"/>
                <a:gd name="T69" fmla="*/ 907 h 1473"/>
                <a:gd name="T70" fmla="*/ 845 w 2301"/>
                <a:gd name="T71" fmla="*/ 986 h 1473"/>
                <a:gd name="T72" fmla="*/ 799 w 2301"/>
                <a:gd name="T73" fmla="*/ 989 h 1473"/>
                <a:gd name="T74" fmla="*/ 768 w 2301"/>
                <a:gd name="T75" fmla="*/ 920 h 1473"/>
                <a:gd name="T76" fmla="*/ 718 w 2301"/>
                <a:gd name="T77" fmla="*/ 1038 h 1473"/>
                <a:gd name="T78" fmla="*/ 772 w 2301"/>
                <a:gd name="T79" fmla="*/ 1213 h 1473"/>
                <a:gd name="T80" fmla="*/ 829 w 2301"/>
                <a:gd name="T81" fmla="*/ 1250 h 1473"/>
                <a:gd name="T82" fmla="*/ 969 w 2301"/>
                <a:gd name="T83" fmla="*/ 1429 h 1473"/>
                <a:gd name="T84" fmla="*/ 1125 w 2301"/>
                <a:gd name="T85" fmla="*/ 1458 h 1473"/>
                <a:gd name="T86" fmla="*/ 1145 w 2301"/>
                <a:gd name="T87" fmla="*/ 1441 h 1473"/>
                <a:gd name="T88" fmla="*/ 1173 w 2301"/>
                <a:gd name="T89" fmla="*/ 1353 h 1473"/>
                <a:gd name="T90" fmla="*/ 1235 w 2301"/>
                <a:gd name="T91" fmla="*/ 1288 h 1473"/>
                <a:gd name="T92" fmla="*/ 1241 w 2301"/>
                <a:gd name="T93" fmla="*/ 1223 h 1473"/>
                <a:gd name="T94" fmla="*/ 1322 w 2301"/>
                <a:gd name="T95" fmla="*/ 1185 h 1473"/>
                <a:gd name="T96" fmla="*/ 1490 w 2301"/>
                <a:gd name="T97" fmla="*/ 1126 h 1473"/>
                <a:gd name="T98" fmla="*/ 1534 w 2301"/>
                <a:gd name="T99" fmla="*/ 1075 h 1473"/>
                <a:gd name="T100" fmla="*/ 1862 w 2301"/>
                <a:gd name="T101" fmla="*/ 1011 h 1473"/>
                <a:gd name="T102" fmla="*/ 1800 w 2301"/>
                <a:gd name="T103" fmla="*/ 951 h 1473"/>
                <a:gd name="T104" fmla="*/ 1764 w 2301"/>
                <a:gd name="T105" fmla="*/ 870 h 1473"/>
                <a:gd name="T106" fmla="*/ 1923 w 2301"/>
                <a:gd name="T107" fmla="*/ 974 h 1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01" h="1473">
                  <a:moveTo>
                    <a:pt x="1935" y="907"/>
                  </a:moveTo>
                  <a:cubicBezTo>
                    <a:pt x="1926" y="907"/>
                    <a:pt x="1926" y="907"/>
                    <a:pt x="1926" y="907"/>
                  </a:cubicBezTo>
                  <a:cubicBezTo>
                    <a:pt x="1920" y="893"/>
                    <a:pt x="1915" y="875"/>
                    <a:pt x="1909" y="861"/>
                  </a:cubicBezTo>
                  <a:cubicBezTo>
                    <a:pt x="1908" y="859"/>
                    <a:pt x="1907" y="855"/>
                    <a:pt x="1905" y="852"/>
                  </a:cubicBezTo>
                  <a:cubicBezTo>
                    <a:pt x="1914" y="852"/>
                    <a:pt x="1914" y="852"/>
                    <a:pt x="1914" y="852"/>
                  </a:cubicBezTo>
                  <a:cubicBezTo>
                    <a:pt x="1906" y="833"/>
                    <a:pt x="1895" y="795"/>
                    <a:pt x="1914" y="778"/>
                  </a:cubicBezTo>
                  <a:cubicBezTo>
                    <a:pt x="1917" y="777"/>
                    <a:pt x="1921" y="776"/>
                    <a:pt x="1925" y="775"/>
                  </a:cubicBezTo>
                  <a:cubicBezTo>
                    <a:pt x="1965" y="770"/>
                    <a:pt x="2037" y="820"/>
                    <a:pt x="2050" y="800"/>
                  </a:cubicBezTo>
                  <a:cubicBezTo>
                    <a:pt x="2056" y="798"/>
                    <a:pt x="2060" y="794"/>
                    <a:pt x="2059" y="785"/>
                  </a:cubicBezTo>
                  <a:cubicBezTo>
                    <a:pt x="2059" y="780"/>
                    <a:pt x="2059" y="775"/>
                    <a:pt x="2059" y="770"/>
                  </a:cubicBezTo>
                  <a:cubicBezTo>
                    <a:pt x="2052" y="770"/>
                    <a:pt x="2052" y="770"/>
                    <a:pt x="2052" y="770"/>
                  </a:cubicBezTo>
                  <a:cubicBezTo>
                    <a:pt x="2052" y="750"/>
                    <a:pt x="2053" y="732"/>
                    <a:pt x="2055" y="715"/>
                  </a:cubicBezTo>
                  <a:cubicBezTo>
                    <a:pt x="2061" y="715"/>
                    <a:pt x="2061" y="715"/>
                    <a:pt x="2061" y="715"/>
                  </a:cubicBezTo>
                  <a:cubicBezTo>
                    <a:pt x="2063" y="696"/>
                    <a:pt x="2066" y="680"/>
                    <a:pt x="2072" y="668"/>
                  </a:cubicBezTo>
                  <a:cubicBezTo>
                    <a:pt x="2080" y="653"/>
                    <a:pt x="2093" y="641"/>
                    <a:pt x="2099" y="632"/>
                  </a:cubicBezTo>
                  <a:cubicBezTo>
                    <a:pt x="2095" y="632"/>
                    <a:pt x="2095" y="632"/>
                    <a:pt x="2095" y="632"/>
                  </a:cubicBezTo>
                  <a:cubicBezTo>
                    <a:pt x="2096" y="628"/>
                    <a:pt x="2096" y="625"/>
                    <a:pt x="2091" y="622"/>
                  </a:cubicBezTo>
                  <a:cubicBezTo>
                    <a:pt x="2076" y="614"/>
                    <a:pt x="2057" y="634"/>
                    <a:pt x="2042" y="592"/>
                  </a:cubicBezTo>
                  <a:cubicBezTo>
                    <a:pt x="2040" y="587"/>
                    <a:pt x="2039" y="582"/>
                    <a:pt x="2039" y="577"/>
                  </a:cubicBezTo>
                  <a:cubicBezTo>
                    <a:pt x="2046" y="577"/>
                    <a:pt x="2046" y="577"/>
                    <a:pt x="2046" y="577"/>
                  </a:cubicBezTo>
                  <a:cubicBezTo>
                    <a:pt x="2039" y="541"/>
                    <a:pt x="2063" y="514"/>
                    <a:pt x="2079" y="499"/>
                  </a:cubicBezTo>
                  <a:cubicBezTo>
                    <a:pt x="2079" y="498"/>
                    <a:pt x="2081" y="496"/>
                    <a:pt x="2082" y="495"/>
                  </a:cubicBezTo>
                  <a:cubicBezTo>
                    <a:pt x="2080" y="495"/>
                    <a:pt x="2080" y="495"/>
                    <a:pt x="2080" y="495"/>
                  </a:cubicBezTo>
                  <a:cubicBezTo>
                    <a:pt x="2091" y="483"/>
                    <a:pt x="2109" y="463"/>
                    <a:pt x="2131" y="440"/>
                  </a:cubicBezTo>
                  <a:cubicBezTo>
                    <a:pt x="2133" y="440"/>
                    <a:pt x="2133" y="440"/>
                    <a:pt x="2133" y="440"/>
                  </a:cubicBezTo>
                  <a:cubicBezTo>
                    <a:pt x="2158" y="415"/>
                    <a:pt x="2186" y="388"/>
                    <a:pt x="2210" y="371"/>
                  </a:cubicBezTo>
                  <a:cubicBezTo>
                    <a:pt x="2217" y="367"/>
                    <a:pt x="2223" y="364"/>
                    <a:pt x="2229" y="362"/>
                  </a:cubicBezTo>
                  <a:cubicBezTo>
                    <a:pt x="2258" y="352"/>
                    <a:pt x="2281" y="326"/>
                    <a:pt x="2289" y="303"/>
                  </a:cubicBezTo>
                  <a:cubicBezTo>
                    <a:pt x="2294" y="303"/>
                    <a:pt x="2294" y="303"/>
                    <a:pt x="2294" y="303"/>
                  </a:cubicBezTo>
                  <a:cubicBezTo>
                    <a:pt x="2301" y="286"/>
                    <a:pt x="2300" y="269"/>
                    <a:pt x="2285" y="263"/>
                  </a:cubicBezTo>
                  <a:cubicBezTo>
                    <a:pt x="2254" y="251"/>
                    <a:pt x="2194" y="229"/>
                    <a:pt x="2150" y="259"/>
                  </a:cubicBezTo>
                  <a:cubicBezTo>
                    <a:pt x="2143" y="262"/>
                    <a:pt x="2136" y="267"/>
                    <a:pt x="2130" y="273"/>
                  </a:cubicBezTo>
                  <a:cubicBezTo>
                    <a:pt x="2085" y="317"/>
                    <a:pt x="2059" y="359"/>
                    <a:pt x="2008" y="345"/>
                  </a:cubicBezTo>
                  <a:cubicBezTo>
                    <a:pt x="1986" y="339"/>
                    <a:pt x="1972" y="323"/>
                    <a:pt x="1961" y="303"/>
                  </a:cubicBezTo>
                  <a:cubicBezTo>
                    <a:pt x="1970" y="303"/>
                    <a:pt x="1970" y="303"/>
                    <a:pt x="1970" y="303"/>
                  </a:cubicBezTo>
                  <a:cubicBezTo>
                    <a:pt x="1955" y="277"/>
                    <a:pt x="1945" y="244"/>
                    <a:pt x="1929" y="221"/>
                  </a:cubicBezTo>
                  <a:cubicBezTo>
                    <a:pt x="1920" y="221"/>
                    <a:pt x="1920" y="221"/>
                    <a:pt x="1920" y="221"/>
                  </a:cubicBezTo>
                  <a:cubicBezTo>
                    <a:pt x="1919" y="220"/>
                    <a:pt x="1919" y="220"/>
                    <a:pt x="1919" y="220"/>
                  </a:cubicBezTo>
                  <a:cubicBezTo>
                    <a:pt x="1907" y="205"/>
                    <a:pt x="1901" y="185"/>
                    <a:pt x="1897" y="166"/>
                  </a:cubicBezTo>
                  <a:cubicBezTo>
                    <a:pt x="1904" y="166"/>
                    <a:pt x="1904" y="166"/>
                    <a:pt x="1904" y="166"/>
                  </a:cubicBezTo>
                  <a:cubicBezTo>
                    <a:pt x="1897" y="136"/>
                    <a:pt x="1896" y="104"/>
                    <a:pt x="1890" y="83"/>
                  </a:cubicBezTo>
                  <a:cubicBezTo>
                    <a:pt x="1882" y="83"/>
                    <a:pt x="1882" y="83"/>
                    <a:pt x="1882" y="83"/>
                  </a:cubicBezTo>
                  <a:cubicBezTo>
                    <a:pt x="1878" y="70"/>
                    <a:pt x="1871" y="63"/>
                    <a:pt x="1858" y="65"/>
                  </a:cubicBezTo>
                  <a:cubicBezTo>
                    <a:pt x="1812" y="73"/>
                    <a:pt x="1812" y="73"/>
                    <a:pt x="1812" y="73"/>
                  </a:cubicBezTo>
                  <a:cubicBezTo>
                    <a:pt x="1812" y="73"/>
                    <a:pt x="1760" y="62"/>
                    <a:pt x="1727" y="71"/>
                  </a:cubicBezTo>
                  <a:cubicBezTo>
                    <a:pt x="1715" y="74"/>
                    <a:pt x="1704" y="78"/>
                    <a:pt x="1694" y="83"/>
                  </a:cubicBezTo>
                  <a:cubicBezTo>
                    <a:pt x="1692" y="83"/>
                    <a:pt x="1692" y="83"/>
                    <a:pt x="1692" y="83"/>
                  </a:cubicBezTo>
                  <a:cubicBezTo>
                    <a:pt x="1671" y="95"/>
                    <a:pt x="1654" y="105"/>
                    <a:pt x="1638" y="101"/>
                  </a:cubicBezTo>
                  <a:cubicBezTo>
                    <a:pt x="1590" y="88"/>
                    <a:pt x="1547" y="118"/>
                    <a:pt x="1535" y="121"/>
                  </a:cubicBezTo>
                  <a:cubicBezTo>
                    <a:pt x="1457" y="141"/>
                    <a:pt x="1390" y="126"/>
                    <a:pt x="1355" y="116"/>
                  </a:cubicBezTo>
                  <a:cubicBezTo>
                    <a:pt x="1383" y="118"/>
                    <a:pt x="1426" y="119"/>
                    <a:pt x="1463" y="113"/>
                  </a:cubicBezTo>
                  <a:cubicBezTo>
                    <a:pt x="1514" y="104"/>
                    <a:pt x="1600" y="83"/>
                    <a:pt x="1642" y="75"/>
                  </a:cubicBezTo>
                  <a:cubicBezTo>
                    <a:pt x="1685" y="66"/>
                    <a:pt x="1651" y="47"/>
                    <a:pt x="1636" y="45"/>
                  </a:cubicBezTo>
                  <a:cubicBezTo>
                    <a:pt x="1613" y="42"/>
                    <a:pt x="1585" y="35"/>
                    <a:pt x="1555" y="29"/>
                  </a:cubicBezTo>
                  <a:cubicBezTo>
                    <a:pt x="1580" y="29"/>
                    <a:pt x="1580" y="29"/>
                    <a:pt x="1580" y="29"/>
                  </a:cubicBezTo>
                  <a:cubicBezTo>
                    <a:pt x="1535" y="18"/>
                    <a:pt x="1484" y="6"/>
                    <a:pt x="1441" y="3"/>
                  </a:cubicBezTo>
                  <a:cubicBezTo>
                    <a:pt x="1389" y="0"/>
                    <a:pt x="1356" y="18"/>
                    <a:pt x="1305" y="20"/>
                  </a:cubicBezTo>
                  <a:cubicBezTo>
                    <a:pt x="1264" y="21"/>
                    <a:pt x="1217" y="20"/>
                    <a:pt x="1175" y="29"/>
                  </a:cubicBezTo>
                  <a:cubicBezTo>
                    <a:pt x="1195" y="29"/>
                    <a:pt x="1195" y="29"/>
                    <a:pt x="1195" y="29"/>
                  </a:cubicBezTo>
                  <a:cubicBezTo>
                    <a:pt x="1162" y="32"/>
                    <a:pt x="1130" y="40"/>
                    <a:pt x="1104" y="59"/>
                  </a:cubicBezTo>
                  <a:cubicBezTo>
                    <a:pt x="1089" y="70"/>
                    <a:pt x="1072" y="78"/>
                    <a:pt x="1056" y="83"/>
                  </a:cubicBezTo>
                  <a:cubicBezTo>
                    <a:pt x="1050" y="83"/>
                    <a:pt x="1050" y="83"/>
                    <a:pt x="1050" y="83"/>
                  </a:cubicBezTo>
                  <a:cubicBezTo>
                    <a:pt x="1025" y="91"/>
                    <a:pt x="1006" y="93"/>
                    <a:pt x="1004" y="97"/>
                  </a:cubicBezTo>
                  <a:cubicBezTo>
                    <a:pt x="1003" y="97"/>
                    <a:pt x="1003" y="98"/>
                    <a:pt x="1002" y="98"/>
                  </a:cubicBezTo>
                  <a:cubicBezTo>
                    <a:pt x="1000" y="99"/>
                    <a:pt x="998" y="100"/>
                    <a:pt x="997" y="101"/>
                  </a:cubicBezTo>
                  <a:cubicBezTo>
                    <a:pt x="971" y="134"/>
                    <a:pt x="948" y="218"/>
                    <a:pt x="924" y="195"/>
                  </a:cubicBezTo>
                  <a:cubicBezTo>
                    <a:pt x="916" y="188"/>
                    <a:pt x="910" y="177"/>
                    <a:pt x="905" y="166"/>
                  </a:cubicBezTo>
                  <a:cubicBezTo>
                    <a:pt x="914" y="166"/>
                    <a:pt x="914" y="166"/>
                    <a:pt x="914" y="166"/>
                  </a:cubicBezTo>
                  <a:cubicBezTo>
                    <a:pt x="902" y="143"/>
                    <a:pt x="894" y="120"/>
                    <a:pt x="873" y="136"/>
                  </a:cubicBezTo>
                  <a:cubicBezTo>
                    <a:pt x="872" y="136"/>
                    <a:pt x="872" y="137"/>
                    <a:pt x="871" y="137"/>
                  </a:cubicBezTo>
                  <a:cubicBezTo>
                    <a:pt x="870" y="138"/>
                    <a:pt x="868" y="138"/>
                    <a:pt x="866" y="140"/>
                  </a:cubicBezTo>
                  <a:cubicBezTo>
                    <a:pt x="836" y="162"/>
                    <a:pt x="864" y="218"/>
                    <a:pt x="838" y="256"/>
                  </a:cubicBezTo>
                  <a:cubicBezTo>
                    <a:pt x="835" y="261"/>
                    <a:pt x="831" y="265"/>
                    <a:pt x="827" y="268"/>
                  </a:cubicBezTo>
                  <a:cubicBezTo>
                    <a:pt x="795" y="288"/>
                    <a:pt x="742" y="283"/>
                    <a:pt x="725" y="272"/>
                  </a:cubicBezTo>
                  <a:cubicBezTo>
                    <a:pt x="703" y="258"/>
                    <a:pt x="682" y="247"/>
                    <a:pt x="596" y="252"/>
                  </a:cubicBezTo>
                  <a:cubicBezTo>
                    <a:pt x="541" y="256"/>
                    <a:pt x="483" y="271"/>
                    <a:pt x="453" y="290"/>
                  </a:cubicBezTo>
                  <a:cubicBezTo>
                    <a:pt x="432" y="302"/>
                    <a:pt x="421" y="315"/>
                    <a:pt x="428" y="328"/>
                  </a:cubicBezTo>
                  <a:cubicBezTo>
                    <a:pt x="436" y="341"/>
                    <a:pt x="432" y="351"/>
                    <a:pt x="424" y="359"/>
                  </a:cubicBezTo>
                  <a:cubicBezTo>
                    <a:pt x="410" y="367"/>
                    <a:pt x="389" y="369"/>
                    <a:pt x="381" y="360"/>
                  </a:cubicBezTo>
                  <a:cubicBezTo>
                    <a:pt x="380" y="359"/>
                    <a:pt x="378" y="359"/>
                    <a:pt x="376" y="358"/>
                  </a:cubicBezTo>
                  <a:cubicBezTo>
                    <a:pt x="358" y="358"/>
                    <a:pt x="358" y="358"/>
                    <a:pt x="358" y="358"/>
                  </a:cubicBezTo>
                  <a:cubicBezTo>
                    <a:pt x="349" y="360"/>
                    <a:pt x="338" y="365"/>
                    <a:pt x="329" y="372"/>
                  </a:cubicBezTo>
                  <a:cubicBezTo>
                    <a:pt x="310" y="383"/>
                    <a:pt x="293" y="400"/>
                    <a:pt x="295" y="417"/>
                  </a:cubicBezTo>
                  <a:cubicBezTo>
                    <a:pt x="300" y="450"/>
                    <a:pt x="285" y="489"/>
                    <a:pt x="248" y="481"/>
                  </a:cubicBezTo>
                  <a:cubicBezTo>
                    <a:pt x="212" y="473"/>
                    <a:pt x="186" y="500"/>
                    <a:pt x="184" y="528"/>
                  </a:cubicBezTo>
                  <a:cubicBezTo>
                    <a:pt x="183" y="535"/>
                    <a:pt x="178" y="541"/>
                    <a:pt x="171" y="546"/>
                  </a:cubicBezTo>
                  <a:cubicBezTo>
                    <a:pt x="146" y="561"/>
                    <a:pt x="105" y="571"/>
                    <a:pt x="100" y="571"/>
                  </a:cubicBezTo>
                  <a:cubicBezTo>
                    <a:pt x="96" y="571"/>
                    <a:pt x="53" y="570"/>
                    <a:pt x="31" y="577"/>
                  </a:cubicBezTo>
                  <a:cubicBezTo>
                    <a:pt x="45" y="577"/>
                    <a:pt x="45" y="577"/>
                    <a:pt x="45" y="577"/>
                  </a:cubicBezTo>
                  <a:cubicBezTo>
                    <a:pt x="20" y="581"/>
                    <a:pt x="0" y="588"/>
                    <a:pt x="21" y="606"/>
                  </a:cubicBezTo>
                  <a:cubicBezTo>
                    <a:pt x="46" y="628"/>
                    <a:pt x="61" y="614"/>
                    <a:pt x="94" y="622"/>
                  </a:cubicBezTo>
                  <a:cubicBezTo>
                    <a:pt x="126" y="631"/>
                    <a:pt x="152" y="692"/>
                    <a:pt x="169" y="700"/>
                  </a:cubicBezTo>
                  <a:cubicBezTo>
                    <a:pt x="182" y="707"/>
                    <a:pt x="199" y="703"/>
                    <a:pt x="212" y="693"/>
                  </a:cubicBezTo>
                  <a:cubicBezTo>
                    <a:pt x="218" y="689"/>
                    <a:pt x="223" y="685"/>
                    <a:pt x="227" y="679"/>
                  </a:cubicBezTo>
                  <a:cubicBezTo>
                    <a:pt x="233" y="670"/>
                    <a:pt x="239" y="650"/>
                    <a:pt x="245" y="632"/>
                  </a:cubicBezTo>
                  <a:cubicBezTo>
                    <a:pt x="239" y="632"/>
                    <a:pt x="239" y="632"/>
                    <a:pt x="239" y="632"/>
                  </a:cubicBezTo>
                  <a:cubicBezTo>
                    <a:pt x="243" y="619"/>
                    <a:pt x="246" y="609"/>
                    <a:pt x="246" y="609"/>
                  </a:cubicBezTo>
                  <a:cubicBezTo>
                    <a:pt x="246" y="609"/>
                    <a:pt x="246" y="664"/>
                    <a:pt x="272" y="675"/>
                  </a:cubicBezTo>
                  <a:cubicBezTo>
                    <a:pt x="297" y="686"/>
                    <a:pt x="362" y="667"/>
                    <a:pt x="379" y="670"/>
                  </a:cubicBezTo>
                  <a:cubicBezTo>
                    <a:pt x="396" y="672"/>
                    <a:pt x="497" y="689"/>
                    <a:pt x="525" y="706"/>
                  </a:cubicBezTo>
                  <a:cubicBezTo>
                    <a:pt x="553" y="722"/>
                    <a:pt x="621" y="733"/>
                    <a:pt x="641" y="769"/>
                  </a:cubicBezTo>
                  <a:cubicBezTo>
                    <a:pt x="660" y="805"/>
                    <a:pt x="662" y="930"/>
                    <a:pt x="673" y="944"/>
                  </a:cubicBezTo>
                  <a:cubicBezTo>
                    <a:pt x="676" y="948"/>
                    <a:pt x="681" y="946"/>
                    <a:pt x="687" y="941"/>
                  </a:cubicBezTo>
                  <a:cubicBezTo>
                    <a:pt x="695" y="938"/>
                    <a:pt x="708" y="922"/>
                    <a:pt x="719" y="907"/>
                  </a:cubicBezTo>
                  <a:cubicBezTo>
                    <a:pt x="715" y="907"/>
                    <a:pt x="715" y="907"/>
                    <a:pt x="715" y="907"/>
                  </a:cubicBezTo>
                  <a:cubicBezTo>
                    <a:pt x="721" y="898"/>
                    <a:pt x="726" y="890"/>
                    <a:pt x="729" y="886"/>
                  </a:cubicBezTo>
                  <a:cubicBezTo>
                    <a:pt x="737" y="872"/>
                    <a:pt x="782" y="880"/>
                    <a:pt x="797" y="900"/>
                  </a:cubicBezTo>
                  <a:cubicBezTo>
                    <a:pt x="812" y="919"/>
                    <a:pt x="847" y="966"/>
                    <a:pt x="845" y="986"/>
                  </a:cubicBezTo>
                  <a:cubicBezTo>
                    <a:pt x="842" y="1005"/>
                    <a:pt x="836" y="1036"/>
                    <a:pt x="823" y="1025"/>
                  </a:cubicBezTo>
                  <a:cubicBezTo>
                    <a:pt x="810" y="1013"/>
                    <a:pt x="789" y="1016"/>
                    <a:pt x="797" y="994"/>
                  </a:cubicBezTo>
                  <a:cubicBezTo>
                    <a:pt x="798" y="993"/>
                    <a:pt x="799" y="991"/>
                    <a:pt x="799" y="989"/>
                  </a:cubicBezTo>
                  <a:cubicBezTo>
                    <a:pt x="804" y="989"/>
                    <a:pt x="804" y="989"/>
                    <a:pt x="804" y="989"/>
                  </a:cubicBezTo>
                  <a:cubicBezTo>
                    <a:pt x="813" y="967"/>
                    <a:pt x="817" y="920"/>
                    <a:pt x="800" y="920"/>
                  </a:cubicBezTo>
                  <a:cubicBezTo>
                    <a:pt x="783" y="920"/>
                    <a:pt x="768" y="920"/>
                    <a:pt x="768" y="920"/>
                  </a:cubicBezTo>
                  <a:cubicBezTo>
                    <a:pt x="768" y="920"/>
                    <a:pt x="749" y="914"/>
                    <a:pt x="731" y="929"/>
                  </a:cubicBezTo>
                  <a:cubicBezTo>
                    <a:pt x="723" y="933"/>
                    <a:pt x="715" y="941"/>
                    <a:pt x="707" y="955"/>
                  </a:cubicBezTo>
                  <a:cubicBezTo>
                    <a:pt x="686" y="997"/>
                    <a:pt x="703" y="1038"/>
                    <a:pt x="718" y="1038"/>
                  </a:cubicBezTo>
                  <a:cubicBezTo>
                    <a:pt x="733" y="1038"/>
                    <a:pt x="767" y="1038"/>
                    <a:pt x="767" y="1049"/>
                  </a:cubicBezTo>
                  <a:cubicBezTo>
                    <a:pt x="767" y="1061"/>
                    <a:pt x="731" y="1094"/>
                    <a:pt x="733" y="1113"/>
                  </a:cubicBezTo>
                  <a:cubicBezTo>
                    <a:pt x="735" y="1133"/>
                    <a:pt x="763" y="1199"/>
                    <a:pt x="772" y="1213"/>
                  </a:cubicBezTo>
                  <a:cubicBezTo>
                    <a:pt x="780" y="1227"/>
                    <a:pt x="825" y="1241"/>
                    <a:pt x="838" y="1244"/>
                  </a:cubicBezTo>
                  <a:cubicBezTo>
                    <a:pt x="839" y="1244"/>
                    <a:pt x="839" y="1244"/>
                    <a:pt x="839" y="1244"/>
                  </a:cubicBezTo>
                  <a:cubicBezTo>
                    <a:pt x="836" y="1246"/>
                    <a:pt x="832" y="1248"/>
                    <a:pt x="829" y="1250"/>
                  </a:cubicBezTo>
                  <a:cubicBezTo>
                    <a:pt x="821" y="1254"/>
                    <a:pt x="814" y="1259"/>
                    <a:pt x="819" y="1269"/>
                  </a:cubicBezTo>
                  <a:cubicBezTo>
                    <a:pt x="830" y="1288"/>
                    <a:pt x="847" y="1335"/>
                    <a:pt x="870" y="1346"/>
                  </a:cubicBezTo>
                  <a:cubicBezTo>
                    <a:pt x="894" y="1357"/>
                    <a:pt x="960" y="1407"/>
                    <a:pt x="969" y="1429"/>
                  </a:cubicBezTo>
                  <a:cubicBezTo>
                    <a:pt x="978" y="1452"/>
                    <a:pt x="1029" y="1413"/>
                    <a:pt x="1040" y="1410"/>
                  </a:cubicBezTo>
                  <a:cubicBezTo>
                    <a:pt x="1051" y="1407"/>
                    <a:pt x="1049" y="1468"/>
                    <a:pt x="1079" y="1471"/>
                  </a:cubicBezTo>
                  <a:cubicBezTo>
                    <a:pt x="1100" y="1473"/>
                    <a:pt x="1111" y="1469"/>
                    <a:pt x="1125" y="1458"/>
                  </a:cubicBezTo>
                  <a:cubicBezTo>
                    <a:pt x="1127" y="1457"/>
                    <a:pt x="1128" y="1457"/>
                    <a:pt x="1129" y="1456"/>
                  </a:cubicBezTo>
                  <a:cubicBezTo>
                    <a:pt x="1129" y="1456"/>
                    <a:pt x="1129" y="1456"/>
                    <a:pt x="1129" y="1456"/>
                  </a:cubicBezTo>
                  <a:cubicBezTo>
                    <a:pt x="1133" y="1452"/>
                    <a:pt x="1139" y="1447"/>
                    <a:pt x="1145" y="1441"/>
                  </a:cubicBezTo>
                  <a:cubicBezTo>
                    <a:pt x="1157" y="1429"/>
                    <a:pt x="1162" y="1415"/>
                    <a:pt x="1164" y="1401"/>
                  </a:cubicBezTo>
                  <a:cubicBezTo>
                    <a:pt x="1170" y="1401"/>
                    <a:pt x="1170" y="1401"/>
                    <a:pt x="1170" y="1401"/>
                  </a:cubicBezTo>
                  <a:cubicBezTo>
                    <a:pt x="1173" y="1384"/>
                    <a:pt x="1172" y="1367"/>
                    <a:pt x="1173" y="1353"/>
                  </a:cubicBezTo>
                  <a:cubicBezTo>
                    <a:pt x="1174" y="1339"/>
                    <a:pt x="1174" y="1326"/>
                    <a:pt x="1179" y="1320"/>
                  </a:cubicBezTo>
                  <a:cubicBezTo>
                    <a:pt x="1183" y="1319"/>
                    <a:pt x="1188" y="1319"/>
                    <a:pt x="1194" y="1321"/>
                  </a:cubicBezTo>
                  <a:cubicBezTo>
                    <a:pt x="1222" y="1329"/>
                    <a:pt x="1237" y="1316"/>
                    <a:pt x="1235" y="1288"/>
                  </a:cubicBezTo>
                  <a:cubicBezTo>
                    <a:pt x="1235" y="1280"/>
                    <a:pt x="1232" y="1272"/>
                    <a:pt x="1230" y="1264"/>
                  </a:cubicBezTo>
                  <a:cubicBezTo>
                    <a:pt x="1238" y="1264"/>
                    <a:pt x="1238" y="1264"/>
                    <a:pt x="1238" y="1264"/>
                  </a:cubicBezTo>
                  <a:cubicBezTo>
                    <a:pt x="1234" y="1248"/>
                    <a:pt x="1230" y="1232"/>
                    <a:pt x="1241" y="1223"/>
                  </a:cubicBezTo>
                  <a:cubicBezTo>
                    <a:pt x="1245" y="1221"/>
                    <a:pt x="1249" y="1220"/>
                    <a:pt x="1255" y="1219"/>
                  </a:cubicBezTo>
                  <a:cubicBezTo>
                    <a:pt x="1277" y="1214"/>
                    <a:pt x="1295" y="1203"/>
                    <a:pt x="1310" y="1193"/>
                  </a:cubicBezTo>
                  <a:cubicBezTo>
                    <a:pt x="1314" y="1190"/>
                    <a:pt x="1318" y="1188"/>
                    <a:pt x="1322" y="1185"/>
                  </a:cubicBezTo>
                  <a:cubicBezTo>
                    <a:pt x="1332" y="1179"/>
                    <a:pt x="1341" y="1174"/>
                    <a:pt x="1351" y="1174"/>
                  </a:cubicBezTo>
                  <a:cubicBezTo>
                    <a:pt x="1379" y="1174"/>
                    <a:pt x="1456" y="1188"/>
                    <a:pt x="1465" y="1174"/>
                  </a:cubicBezTo>
                  <a:cubicBezTo>
                    <a:pt x="1469" y="1168"/>
                    <a:pt x="1479" y="1147"/>
                    <a:pt x="1490" y="1126"/>
                  </a:cubicBezTo>
                  <a:cubicBezTo>
                    <a:pt x="1495" y="1126"/>
                    <a:pt x="1495" y="1126"/>
                    <a:pt x="1495" y="1126"/>
                  </a:cubicBezTo>
                  <a:cubicBezTo>
                    <a:pt x="1505" y="1107"/>
                    <a:pt x="1517" y="1088"/>
                    <a:pt x="1528" y="1077"/>
                  </a:cubicBezTo>
                  <a:cubicBezTo>
                    <a:pt x="1530" y="1076"/>
                    <a:pt x="1532" y="1075"/>
                    <a:pt x="1534" y="1075"/>
                  </a:cubicBezTo>
                  <a:cubicBezTo>
                    <a:pt x="1557" y="1072"/>
                    <a:pt x="1619" y="1086"/>
                    <a:pt x="1675" y="1074"/>
                  </a:cubicBezTo>
                  <a:cubicBezTo>
                    <a:pt x="1731" y="1063"/>
                    <a:pt x="1791" y="1022"/>
                    <a:pt x="1810" y="1025"/>
                  </a:cubicBezTo>
                  <a:cubicBezTo>
                    <a:pt x="1830" y="1027"/>
                    <a:pt x="1877" y="1027"/>
                    <a:pt x="1862" y="1011"/>
                  </a:cubicBezTo>
                  <a:cubicBezTo>
                    <a:pt x="1857" y="1005"/>
                    <a:pt x="1851" y="997"/>
                    <a:pt x="1845" y="989"/>
                  </a:cubicBezTo>
                  <a:cubicBezTo>
                    <a:pt x="1855" y="989"/>
                    <a:pt x="1855" y="989"/>
                    <a:pt x="1855" y="989"/>
                  </a:cubicBezTo>
                  <a:cubicBezTo>
                    <a:pt x="1841" y="972"/>
                    <a:pt x="1823" y="951"/>
                    <a:pt x="1800" y="951"/>
                  </a:cubicBezTo>
                  <a:cubicBezTo>
                    <a:pt x="1783" y="951"/>
                    <a:pt x="1774" y="929"/>
                    <a:pt x="1770" y="907"/>
                  </a:cubicBezTo>
                  <a:cubicBezTo>
                    <a:pt x="1763" y="907"/>
                    <a:pt x="1763" y="907"/>
                    <a:pt x="1763" y="907"/>
                  </a:cubicBezTo>
                  <a:cubicBezTo>
                    <a:pt x="1759" y="888"/>
                    <a:pt x="1760" y="870"/>
                    <a:pt x="1764" y="870"/>
                  </a:cubicBezTo>
                  <a:cubicBezTo>
                    <a:pt x="1773" y="870"/>
                    <a:pt x="1851" y="902"/>
                    <a:pt x="1849" y="930"/>
                  </a:cubicBezTo>
                  <a:cubicBezTo>
                    <a:pt x="1847" y="958"/>
                    <a:pt x="1862" y="994"/>
                    <a:pt x="1905" y="983"/>
                  </a:cubicBezTo>
                  <a:cubicBezTo>
                    <a:pt x="1913" y="981"/>
                    <a:pt x="1918" y="978"/>
                    <a:pt x="1923" y="974"/>
                  </a:cubicBezTo>
                  <a:cubicBezTo>
                    <a:pt x="1953" y="959"/>
                    <a:pt x="1947" y="925"/>
                    <a:pt x="1939" y="915"/>
                  </a:cubicBezTo>
                  <a:cubicBezTo>
                    <a:pt x="1938" y="913"/>
                    <a:pt x="1936" y="910"/>
                    <a:pt x="1935" y="907"/>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63" name="Freeform 151">
              <a:extLst>
                <a:ext uri="{FF2B5EF4-FFF2-40B4-BE49-F238E27FC236}">
                  <a16:creationId xmlns:a16="http://schemas.microsoft.com/office/drawing/2014/main" id="{897ABC50-56AD-48F5-AFDF-49D0EBFFAAAF}"/>
                </a:ext>
              </a:extLst>
            </p:cNvPr>
            <p:cNvSpPr>
              <a:spLocks/>
            </p:cNvSpPr>
            <p:nvPr/>
          </p:nvSpPr>
          <p:spPr bwMode="auto">
            <a:xfrm>
              <a:off x="2665413" y="3705225"/>
              <a:ext cx="49212" cy="50800"/>
            </a:xfrm>
            <a:custGeom>
              <a:avLst/>
              <a:gdLst>
                <a:gd name="T0" fmla="*/ 26 w 87"/>
                <a:gd name="T1" fmla="*/ 13 h 91"/>
                <a:gd name="T2" fmla="*/ 45 w 87"/>
                <a:gd name="T3" fmla="*/ 78 h 91"/>
                <a:gd name="T4" fmla="*/ 57 w 87"/>
                <a:gd name="T5" fmla="*/ 70 h 91"/>
                <a:gd name="T6" fmla="*/ 37 w 87"/>
                <a:gd name="T7" fmla="*/ 6 h 91"/>
                <a:gd name="T8" fmla="*/ 26 w 87"/>
                <a:gd name="T9" fmla="*/ 13 h 91"/>
              </a:gdLst>
              <a:ahLst/>
              <a:cxnLst>
                <a:cxn ang="0">
                  <a:pos x="T0" y="T1"/>
                </a:cxn>
                <a:cxn ang="0">
                  <a:pos x="T2" y="T3"/>
                </a:cxn>
                <a:cxn ang="0">
                  <a:pos x="T4" y="T5"/>
                </a:cxn>
                <a:cxn ang="0">
                  <a:pos x="T6" y="T7"/>
                </a:cxn>
                <a:cxn ang="0">
                  <a:pos x="T8" y="T9"/>
                </a:cxn>
              </a:cxnLst>
              <a:rect l="0" t="0" r="r" b="b"/>
              <a:pathLst>
                <a:path w="87" h="91">
                  <a:moveTo>
                    <a:pt x="26" y="13"/>
                  </a:moveTo>
                  <a:cubicBezTo>
                    <a:pt x="0" y="26"/>
                    <a:pt x="8" y="91"/>
                    <a:pt x="45" y="78"/>
                  </a:cubicBezTo>
                  <a:cubicBezTo>
                    <a:pt x="50" y="76"/>
                    <a:pt x="54" y="74"/>
                    <a:pt x="57" y="70"/>
                  </a:cubicBezTo>
                  <a:cubicBezTo>
                    <a:pt x="87" y="53"/>
                    <a:pt x="67" y="0"/>
                    <a:pt x="37" y="6"/>
                  </a:cubicBezTo>
                  <a:cubicBezTo>
                    <a:pt x="33" y="7"/>
                    <a:pt x="29" y="10"/>
                    <a:pt x="26" y="13"/>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64" name="Freeform 152">
              <a:extLst>
                <a:ext uri="{FF2B5EF4-FFF2-40B4-BE49-F238E27FC236}">
                  <a16:creationId xmlns:a16="http://schemas.microsoft.com/office/drawing/2014/main" id="{1814B508-D7A8-44CE-A36B-77ACA21E2C5B}"/>
                </a:ext>
              </a:extLst>
            </p:cNvPr>
            <p:cNvSpPr>
              <a:spLocks/>
            </p:cNvSpPr>
            <p:nvPr/>
          </p:nvSpPr>
          <p:spPr bwMode="auto">
            <a:xfrm>
              <a:off x="7372350" y="3943350"/>
              <a:ext cx="131762" cy="101600"/>
            </a:xfrm>
            <a:custGeom>
              <a:avLst/>
              <a:gdLst>
                <a:gd name="T0" fmla="*/ 232 w 232"/>
                <a:gd name="T1" fmla="*/ 71 h 179"/>
                <a:gd name="T2" fmla="*/ 176 w 232"/>
                <a:gd name="T3" fmla="*/ 0 h 179"/>
                <a:gd name="T4" fmla="*/ 171 w 232"/>
                <a:gd name="T5" fmla="*/ 6 h 179"/>
                <a:gd name="T6" fmla="*/ 169 w 232"/>
                <a:gd name="T7" fmla="*/ 4 h 179"/>
                <a:gd name="T8" fmla="*/ 132 w 232"/>
                <a:gd name="T9" fmla="*/ 54 h 179"/>
                <a:gd name="T10" fmla="*/ 95 w 232"/>
                <a:gd name="T11" fmla="*/ 41 h 179"/>
                <a:gd name="T12" fmla="*/ 45 w 232"/>
                <a:gd name="T13" fmla="*/ 51 h 179"/>
                <a:gd name="T14" fmla="*/ 7 w 232"/>
                <a:gd name="T15" fmla="*/ 104 h 179"/>
                <a:gd name="T16" fmla="*/ 113 w 232"/>
                <a:gd name="T17" fmla="*/ 137 h 179"/>
                <a:gd name="T18" fmla="*/ 166 w 232"/>
                <a:gd name="T19" fmla="*/ 170 h 179"/>
                <a:gd name="T20" fmla="*/ 184 w 232"/>
                <a:gd name="T21" fmla="*/ 162 h 179"/>
                <a:gd name="T22" fmla="*/ 218 w 232"/>
                <a:gd name="T23" fmla="*/ 128 h 179"/>
                <a:gd name="T24" fmla="*/ 214 w 232"/>
                <a:gd name="T25" fmla="*/ 128 h 179"/>
                <a:gd name="T26" fmla="*/ 225 w 232"/>
                <a:gd name="T27" fmla="*/ 75 h 179"/>
                <a:gd name="T28" fmla="*/ 225 w 232"/>
                <a:gd name="T29" fmla="*/ 73 h 179"/>
                <a:gd name="T30" fmla="*/ 232 w 232"/>
                <a:gd name="T31" fmla="*/ 73 h 179"/>
                <a:gd name="T32" fmla="*/ 232 w 232"/>
                <a:gd name="T33" fmla="*/ 7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2" h="179">
                  <a:moveTo>
                    <a:pt x="232" y="71"/>
                  </a:moveTo>
                  <a:cubicBezTo>
                    <a:pt x="221" y="41"/>
                    <a:pt x="176" y="0"/>
                    <a:pt x="176" y="0"/>
                  </a:cubicBezTo>
                  <a:cubicBezTo>
                    <a:pt x="174" y="2"/>
                    <a:pt x="173" y="4"/>
                    <a:pt x="171" y="6"/>
                  </a:cubicBezTo>
                  <a:cubicBezTo>
                    <a:pt x="170" y="5"/>
                    <a:pt x="169" y="4"/>
                    <a:pt x="169" y="4"/>
                  </a:cubicBezTo>
                  <a:cubicBezTo>
                    <a:pt x="151" y="32"/>
                    <a:pt x="140" y="46"/>
                    <a:pt x="132" y="54"/>
                  </a:cubicBezTo>
                  <a:cubicBezTo>
                    <a:pt x="121" y="59"/>
                    <a:pt x="113" y="50"/>
                    <a:pt x="95" y="41"/>
                  </a:cubicBezTo>
                  <a:cubicBezTo>
                    <a:pt x="79" y="34"/>
                    <a:pt x="60" y="40"/>
                    <a:pt x="45" y="51"/>
                  </a:cubicBezTo>
                  <a:cubicBezTo>
                    <a:pt x="20" y="65"/>
                    <a:pt x="0" y="91"/>
                    <a:pt x="7" y="104"/>
                  </a:cubicBezTo>
                  <a:cubicBezTo>
                    <a:pt x="18" y="125"/>
                    <a:pt x="95" y="100"/>
                    <a:pt x="113" y="137"/>
                  </a:cubicBezTo>
                  <a:cubicBezTo>
                    <a:pt x="130" y="175"/>
                    <a:pt x="130" y="179"/>
                    <a:pt x="166" y="170"/>
                  </a:cubicBezTo>
                  <a:cubicBezTo>
                    <a:pt x="172" y="169"/>
                    <a:pt x="178" y="166"/>
                    <a:pt x="184" y="162"/>
                  </a:cubicBezTo>
                  <a:cubicBezTo>
                    <a:pt x="196" y="155"/>
                    <a:pt x="209" y="142"/>
                    <a:pt x="218" y="128"/>
                  </a:cubicBezTo>
                  <a:cubicBezTo>
                    <a:pt x="214" y="128"/>
                    <a:pt x="214" y="128"/>
                    <a:pt x="214" y="128"/>
                  </a:cubicBezTo>
                  <a:cubicBezTo>
                    <a:pt x="225" y="110"/>
                    <a:pt x="230" y="89"/>
                    <a:pt x="225" y="75"/>
                  </a:cubicBezTo>
                  <a:cubicBezTo>
                    <a:pt x="225" y="74"/>
                    <a:pt x="225" y="74"/>
                    <a:pt x="225" y="73"/>
                  </a:cubicBezTo>
                  <a:cubicBezTo>
                    <a:pt x="232" y="73"/>
                    <a:pt x="232" y="73"/>
                    <a:pt x="232" y="73"/>
                  </a:cubicBezTo>
                  <a:cubicBezTo>
                    <a:pt x="232" y="72"/>
                    <a:pt x="232" y="71"/>
                    <a:pt x="232" y="71"/>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65" name="Freeform 153">
              <a:extLst>
                <a:ext uri="{FF2B5EF4-FFF2-40B4-BE49-F238E27FC236}">
                  <a16:creationId xmlns:a16="http://schemas.microsoft.com/office/drawing/2014/main" id="{F9D7F141-735D-43ED-B4F1-48A4DB64F526}"/>
                </a:ext>
              </a:extLst>
            </p:cNvPr>
            <p:cNvSpPr>
              <a:spLocks/>
            </p:cNvSpPr>
            <p:nvPr/>
          </p:nvSpPr>
          <p:spPr bwMode="auto">
            <a:xfrm>
              <a:off x="2765425" y="3648075"/>
              <a:ext cx="136525" cy="77788"/>
            </a:xfrm>
            <a:custGeom>
              <a:avLst/>
              <a:gdLst>
                <a:gd name="T0" fmla="*/ 169 w 239"/>
                <a:gd name="T1" fmla="*/ 8 h 137"/>
                <a:gd name="T2" fmla="*/ 88 w 239"/>
                <a:gd name="T3" fmla="*/ 12 h 137"/>
                <a:gd name="T4" fmla="*/ 72 w 239"/>
                <a:gd name="T5" fmla="*/ 20 h 137"/>
                <a:gd name="T6" fmla="*/ 0 w 239"/>
                <a:gd name="T7" fmla="*/ 83 h 137"/>
                <a:gd name="T8" fmla="*/ 63 w 239"/>
                <a:gd name="T9" fmla="*/ 91 h 137"/>
                <a:gd name="T10" fmla="*/ 123 w 239"/>
                <a:gd name="T11" fmla="*/ 121 h 137"/>
                <a:gd name="T12" fmla="*/ 197 w 239"/>
                <a:gd name="T13" fmla="*/ 104 h 137"/>
                <a:gd name="T14" fmla="*/ 229 w 239"/>
                <a:gd name="T15" fmla="*/ 120 h 137"/>
                <a:gd name="T16" fmla="*/ 239 w 239"/>
                <a:gd name="T17" fmla="*/ 99 h 137"/>
                <a:gd name="T18" fmla="*/ 232 w 239"/>
                <a:gd name="T19" fmla="*/ 99 h 137"/>
                <a:gd name="T20" fmla="*/ 214 w 239"/>
                <a:gd name="T21" fmla="*/ 44 h 137"/>
                <a:gd name="T22" fmla="*/ 224 w 239"/>
                <a:gd name="T23" fmla="*/ 44 h 137"/>
                <a:gd name="T24" fmla="*/ 169 w 239"/>
                <a:gd name="T25" fmla="*/ 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9" h="137">
                  <a:moveTo>
                    <a:pt x="169" y="8"/>
                  </a:moveTo>
                  <a:cubicBezTo>
                    <a:pt x="140" y="0"/>
                    <a:pt x="109" y="8"/>
                    <a:pt x="88" y="12"/>
                  </a:cubicBezTo>
                  <a:cubicBezTo>
                    <a:pt x="84" y="13"/>
                    <a:pt x="78" y="16"/>
                    <a:pt x="72" y="20"/>
                  </a:cubicBezTo>
                  <a:cubicBezTo>
                    <a:pt x="47" y="34"/>
                    <a:pt x="0" y="83"/>
                    <a:pt x="0" y="83"/>
                  </a:cubicBezTo>
                  <a:cubicBezTo>
                    <a:pt x="0" y="83"/>
                    <a:pt x="39" y="91"/>
                    <a:pt x="63" y="91"/>
                  </a:cubicBezTo>
                  <a:cubicBezTo>
                    <a:pt x="88" y="91"/>
                    <a:pt x="102" y="108"/>
                    <a:pt x="123" y="121"/>
                  </a:cubicBezTo>
                  <a:cubicBezTo>
                    <a:pt x="144" y="133"/>
                    <a:pt x="183" y="104"/>
                    <a:pt x="197" y="104"/>
                  </a:cubicBezTo>
                  <a:cubicBezTo>
                    <a:pt x="209" y="104"/>
                    <a:pt x="223" y="137"/>
                    <a:pt x="229" y="120"/>
                  </a:cubicBezTo>
                  <a:cubicBezTo>
                    <a:pt x="234" y="122"/>
                    <a:pt x="237" y="117"/>
                    <a:pt x="239" y="99"/>
                  </a:cubicBezTo>
                  <a:cubicBezTo>
                    <a:pt x="232" y="99"/>
                    <a:pt x="232" y="99"/>
                    <a:pt x="232" y="99"/>
                  </a:cubicBezTo>
                  <a:cubicBezTo>
                    <a:pt x="234" y="76"/>
                    <a:pt x="226" y="58"/>
                    <a:pt x="214" y="44"/>
                  </a:cubicBezTo>
                  <a:cubicBezTo>
                    <a:pt x="224" y="44"/>
                    <a:pt x="224" y="44"/>
                    <a:pt x="224" y="44"/>
                  </a:cubicBezTo>
                  <a:cubicBezTo>
                    <a:pt x="209" y="24"/>
                    <a:pt x="186" y="13"/>
                    <a:pt x="169" y="8"/>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66" name="Freeform 154">
              <a:extLst>
                <a:ext uri="{FF2B5EF4-FFF2-40B4-BE49-F238E27FC236}">
                  <a16:creationId xmlns:a16="http://schemas.microsoft.com/office/drawing/2014/main" id="{669974B1-39EC-4C95-8939-4F399B63C497}"/>
                </a:ext>
              </a:extLst>
            </p:cNvPr>
            <p:cNvSpPr>
              <a:spLocks/>
            </p:cNvSpPr>
            <p:nvPr/>
          </p:nvSpPr>
          <p:spPr bwMode="auto">
            <a:xfrm>
              <a:off x="7424738" y="4419600"/>
              <a:ext cx="80962" cy="85725"/>
            </a:xfrm>
            <a:custGeom>
              <a:avLst/>
              <a:gdLst>
                <a:gd name="T0" fmla="*/ 72 w 143"/>
                <a:gd name="T1" fmla="*/ 20 h 151"/>
                <a:gd name="T2" fmla="*/ 59 w 143"/>
                <a:gd name="T3" fmla="*/ 30 h 151"/>
                <a:gd name="T4" fmla="*/ 3 w 143"/>
                <a:gd name="T5" fmla="*/ 126 h 151"/>
                <a:gd name="T6" fmla="*/ 49 w 143"/>
                <a:gd name="T7" fmla="*/ 127 h 151"/>
                <a:gd name="T8" fmla="*/ 69 w 143"/>
                <a:gd name="T9" fmla="*/ 113 h 151"/>
                <a:gd name="T10" fmla="*/ 68 w 143"/>
                <a:gd name="T11" fmla="*/ 113 h 151"/>
                <a:gd name="T12" fmla="*/ 81 w 143"/>
                <a:gd name="T13" fmla="*/ 101 h 151"/>
                <a:gd name="T14" fmla="*/ 137 w 143"/>
                <a:gd name="T15" fmla="*/ 64 h 151"/>
                <a:gd name="T16" fmla="*/ 136 w 143"/>
                <a:gd name="T17" fmla="*/ 58 h 151"/>
                <a:gd name="T18" fmla="*/ 143 w 143"/>
                <a:gd name="T19" fmla="*/ 58 h 151"/>
                <a:gd name="T20" fmla="*/ 72 w 143"/>
                <a:gd name="T21" fmla="*/ 2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3" h="151">
                  <a:moveTo>
                    <a:pt x="72" y="20"/>
                  </a:moveTo>
                  <a:cubicBezTo>
                    <a:pt x="67" y="22"/>
                    <a:pt x="63" y="25"/>
                    <a:pt x="59" y="30"/>
                  </a:cubicBezTo>
                  <a:cubicBezTo>
                    <a:pt x="38" y="64"/>
                    <a:pt x="0" y="97"/>
                    <a:pt x="3" y="126"/>
                  </a:cubicBezTo>
                  <a:cubicBezTo>
                    <a:pt x="6" y="151"/>
                    <a:pt x="29" y="141"/>
                    <a:pt x="49" y="127"/>
                  </a:cubicBezTo>
                  <a:cubicBezTo>
                    <a:pt x="56" y="123"/>
                    <a:pt x="63" y="118"/>
                    <a:pt x="69" y="113"/>
                  </a:cubicBezTo>
                  <a:cubicBezTo>
                    <a:pt x="68" y="113"/>
                    <a:pt x="68" y="113"/>
                    <a:pt x="68" y="113"/>
                  </a:cubicBezTo>
                  <a:cubicBezTo>
                    <a:pt x="75" y="106"/>
                    <a:pt x="81" y="101"/>
                    <a:pt x="81" y="101"/>
                  </a:cubicBezTo>
                  <a:cubicBezTo>
                    <a:pt x="81" y="101"/>
                    <a:pt x="137" y="93"/>
                    <a:pt x="137" y="64"/>
                  </a:cubicBezTo>
                  <a:cubicBezTo>
                    <a:pt x="137" y="62"/>
                    <a:pt x="136" y="60"/>
                    <a:pt x="136" y="58"/>
                  </a:cubicBezTo>
                  <a:cubicBezTo>
                    <a:pt x="143" y="58"/>
                    <a:pt x="143" y="58"/>
                    <a:pt x="143" y="58"/>
                  </a:cubicBezTo>
                  <a:cubicBezTo>
                    <a:pt x="141" y="31"/>
                    <a:pt x="96" y="0"/>
                    <a:pt x="72" y="20"/>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67" name="Freeform 155">
              <a:extLst>
                <a:ext uri="{FF2B5EF4-FFF2-40B4-BE49-F238E27FC236}">
                  <a16:creationId xmlns:a16="http://schemas.microsoft.com/office/drawing/2014/main" id="{38AAB4F1-4ED0-406B-A07C-AAC8EFE82185}"/>
                </a:ext>
              </a:extLst>
            </p:cNvPr>
            <p:cNvSpPr>
              <a:spLocks/>
            </p:cNvSpPr>
            <p:nvPr/>
          </p:nvSpPr>
          <p:spPr bwMode="auto">
            <a:xfrm>
              <a:off x="6738938" y="4052888"/>
              <a:ext cx="292100" cy="338138"/>
            </a:xfrm>
            <a:custGeom>
              <a:avLst/>
              <a:gdLst>
                <a:gd name="T0" fmla="*/ 470 w 515"/>
                <a:gd name="T1" fmla="*/ 567 h 596"/>
                <a:gd name="T2" fmla="*/ 473 w 515"/>
                <a:gd name="T3" fmla="*/ 548 h 596"/>
                <a:gd name="T4" fmla="*/ 478 w 515"/>
                <a:gd name="T5" fmla="*/ 485 h 596"/>
                <a:gd name="T6" fmla="*/ 472 w 515"/>
                <a:gd name="T7" fmla="*/ 485 h 596"/>
                <a:gd name="T8" fmla="*/ 489 w 515"/>
                <a:gd name="T9" fmla="*/ 430 h 596"/>
                <a:gd name="T10" fmla="*/ 494 w 515"/>
                <a:gd name="T11" fmla="*/ 430 h 596"/>
                <a:gd name="T12" fmla="*/ 497 w 515"/>
                <a:gd name="T13" fmla="*/ 423 h 596"/>
                <a:gd name="T14" fmla="*/ 480 w 515"/>
                <a:gd name="T15" fmla="*/ 365 h 596"/>
                <a:gd name="T16" fmla="*/ 448 w 515"/>
                <a:gd name="T17" fmla="*/ 348 h 596"/>
                <a:gd name="T18" fmla="*/ 438 w 515"/>
                <a:gd name="T19" fmla="*/ 348 h 596"/>
                <a:gd name="T20" fmla="*/ 391 w 515"/>
                <a:gd name="T21" fmla="*/ 293 h 596"/>
                <a:gd name="T22" fmla="*/ 402 w 515"/>
                <a:gd name="T23" fmla="*/ 293 h 596"/>
                <a:gd name="T24" fmla="*/ 381 w 515"/>
                <a:gd name="T25" fmla="*/ 274 h 596"/>
                <a:gd name="T26" fmla="*/ 306 w 515"/>
                <a:gd name="T27" fmla="*/ 211 h 596"/>
                <a:gd name="T28" fmla="*/ 295 w 515"/>
                <a:gd name="T29" fmla="*/ 211 h 596"/>
                <a:gd name="T30" fmla="*/ 252 w 515"/>
                <a:gd name="T31" fmla="*/ 162 h 596"/>
                <a:gd name="T32" fmla="*/ 246 w 515"/>
                <a:gd name="T33" fmla="*/ 156 h 596"/>
                <a:gd name="T34" fmla="*/ 257 w 515"/>
                <a:gd name="T35" fmla="*/ 156 h 596"/>
                <a:gd name="T36" fmla="*/ 172 w 515"/>
                <a:gd name="T37" fmla="*/ 73 h 596"/>
                <a:gd name="T38" fmla="*/ 160 w 515"/>
                <a:gd name="T39" fmla="*/ 73 h 596"/>
                <a:gd name="T40" fmla="*/ 128 w 515"/>
                <a:gd name="T41" fmla="*/ 45 h 596"/>
                <a:gd name="T42" fmla="*/ 90 w 515"/>
                <a:gd name="T43" fmla="*/ 18 h 596"/>
                <a:gd name="T44" fmla="*/ 105 w 515"/>
                <a:gd name="T45" fmla="*/ 18 h 596"/>
                <a:gd name="T46" fmla="*/ 47 w 515"/>
                <a:gd name="T47" fmla="*/ 3 h 596"/>
                <a:gd name="T48" fmla="*/ 39 w 515"/>
                <a:gd name="T49" fmla="*/ 8 h 596"/>
                <a:gd name="T50" fmla="*/ 114 w 515"/>
                <a:gd name="T51" fmla="*/ 120 h 596"/>
                <a:gd name="T52" fmla="*/ 220 w 515"/>
                <a:gd name="T53" fmla="*/ 274 h 596"/>
                <a:gd name="T54" fmla="*/ 268 w 515"/>
                <a:gd name="T55" fmla="*/ 479 h 596"/>
                <a:gd name="T56" fmla="*/ 421 w 515"/>
                <a:gd name="T57" fmla="*/ 557 h 596"/>
                <a:gd name="T58" fmla="*/ 465 w 515"/>
                <a:gd name="T59" fmla="*/ 567 h 596"/>
                <a:gd name="T60" fmla="*/ 470 w 515"/>
                <a:gd name="T61" fmla="*/ 567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5" h="596">
                  <a:moveTo>
                    <a:pt x="470" y="567"/>
                  </a:moveTo>
                  <a:cubicBezTo>
                    <a:pt x="472" y="562"/>
                    <a:pt x="473" y="557"/>
                    <a:pt x="473" y="548"/>
                  </a:cubicBezTo>
                  <a:cubicBezTo>
                    <a:pt x="473" y="528"/>
                    <a:pt x="474" y="506"/>
                    <a:pt x="478" y="485"/>
                  </a:cubicBezTo>
                  <a:cubicBezTo>
                    <a:pt x="472" y="485"/>
                    <a:pt x="472" y="485"/>
                    <a:pt x="472" y="485"/>
                  </a:cubicBezTo>
                  <a:cubicBezTo>
                    <a:pt x="475" y="463"/>
                    <a:pt x="481" y="443"/>
                    <a:pt x="489" y="430"/>
                  </a:cubicBezTo>
                  <a:cubicBezTo>
                    <a:pt x="494" y="430"/>
                    <a:pt x="494" y="430"/>
                    <a:pt x="494" y="430"/>
                  </a:cubicBezTo>
                  <a:cubicBezTo>
                    <a:pt x="495" y="428"/>
                    <a:pt x="496" y="425"/>
                    <a:pt x="497" y="423"/>
                  </a:cubicBezTo>
                  <a:cubicBezTo>
                    <a:pt x="515" y="398"/>
                    <a:pt x="508" y="361"/>
                    <a:pt x="480" y="365"/>
                  </a:cubicBezTo>
                  <a:cubicBezTo>
                    <a:pt x="469" y="367"/>
                    <a:pt x="459" y="360"/>
                    <a:pt x="448" y="348"/>
                  </a:cubicBezTo>
                  <a:cubicBezTo>
                    <a:pt x="438" y="348"/>
                    <a:pt x="438" y="348"/>
                    <a:pt x="438" y="348"/>
                  </a:cubicBezTo>
                  <a:cubicBezTo>
                    <a:pt x="425" y="333"/>
                    <a:pt x="410" y="312"/>
                    <a:pt x="391" y="293"/>
                  </a:cubicBezTo>
                  <a:cubicBezTo>
                    <a:pt x="402" y="293"/>
                    <a:pt x="402" y="293"/>
                    <a:pt x="402" y="293"/>
                  </a:cubicBezTo>
                  <a:cubicBezTo>
                    <a:pt x="395" y="286"/>
                    <a:pt x="389" y="280"/>
                    <a:pt x="381" y="274"/>
                  </a:cubicBezTo>
                  <a:cubicBezTo>
                    <a:pt x="354" y="251"/>
                    <a:pt x="330" y="233"/>
                    <a:pt x="306" y="211"/>
                  </a:cubicBezTo>
                  <a:cubicBezTo>
                    <a:pt x="295" y="211"/>
                    <a:pt x="295" y="211"/>
                    <a:pt x="295" y="211"/>
                  </a:cubicBezTo>
                  <a:cubicBezTo>
                    <a:pt x="281" y="197"/>
                    <a:pt x="267" y="181"/>
                    <a:pt x="252" y="162"/>
                  </a:cubicBezTo>
                  <a:cubicBezTo>
                    <a:pt x="250" y="159"/>
                    <a:pt x="248" y="158"/>
                    <a:pt x="246" y="156"/>
                  </a:cubicBezTo>
                  <a:cubicBezTo>
                    <a:pt x="257" y="156"/>
                    <a:pt x="257" y="156"/>
                    <a:pt x="257" y="156"/>
                  </a:cubicBezTo>
                  <a:cubicBezTo>
                    <a:pt x="229" y="121"/>
                    <a:pt x="198" y="95"/>
                    <a:pt x="172" y="73"/>
                  </a:cubicBezTo>
                  <a:cubicBezTo>
                    <a:pt x="160" y="73"/>
                    <a:pt x="160" y="73"/>
                    <a:pt x="160" y="73"/>
                  </a:cubicBezTo>
                  <a:cubicBezTo>
                    <a:pt x="148" y="63"/>
                    <a:pt x="137" y="54"/>
                    <a:pt x="128" y="45"/>
                  </a:cubicBezTo>
                  <a:cubicBezTo>
                    <a:pt x="117" y="33"/>
                    <a:pt x="103" y="25"/>
                    <a:pt x="90" y="18"/>
                  </a:cubicBezTo>
                  <a:cubicBezTo>
                    <a:pt x="105" y="18"/>
                    <a:pt x="105" y="18"/>
                    <a:pt x="105" y="18"/>
                  </a:cubicBezTo>
                  <a:cubicBezTo>
                    <a:pt x="82" y="6"/>
                    <a:pt x="59" y="0"/>
                    <a:pt x="47" y="3"/>
                  </a:cubicBezTo>
                  <a:cubicBezTo>
                    <a:pt x="43" y="4"/>
                    <a:pt x="40" y="6"/>
                    <a:pt x="39" y="8"/>
                  </a:cubicBezTo>
                  <a:cubicBezTo>
                    <a:pt x="0" y="21"/>
                    <a:pt x="104" y="108"/>
                    <a:pt x="114" y="120"/>
                  </a:cubicBezTo>
                  <a:cubicBezTo>
                    <a:pt x="125" y="132"/>
                    <a:pt x="220" y="228"/>
                    <a:pt x="220" y="274"/>
                  </a:cubicBezTo>
                  <a:cubicBezTo>
                    <a:pt x="220" y="320"/>
                    <a:pt x="250" y="462"/>
                    <a:pt x="268" y="479"/>
                  </a:cubicBezTo>
                  <a:cubicBezTo>
                    <a:pt x="286" y="495"/>
                    <a:pt x="406" y="523"/>
                    <a:pt x="421" y="557"/>
                  </a:cubicBezTo>
                  <a:cubicBezTo>
                    <a:pt x="433" y="586"/>
                    <a:pt x="458" y="596"/>
                    <a:pt x="465" y="567"/>
                  </a:cubicBezTo>
                  <a:lnTo>
                    <a:pt x="470" y="567"/>
                  </a:ln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68" name="Freeform 156">
              <a:extLst>
                <a:ext uri="{FF2B5EF4-FFF2-40B4-BE49-F238E27FC236}">
                  <a16:creationId xmlns:a16="http://schemas.microsoft.com/office/drawing/2014/main" id="{1AF61612-7D8C-40C0-A872-9782531271F7}"/>
                </a:ext>
              </a:extLst>
            </p:cNvPr>
            <p:cNvSpPr>
              <a:spLocks/>
            </p:cNvSpPr>
            <p:nvPr/>
          </p:nvSpPr>
          <p:spPr bwMode="auto">
            <a:xfrm>
              <a:off x="7335838" y="4170363"/>
              <a:ext cx="131762" cy="41275"/>
            </a:xfrm>
            <a:custGeom>
              <a:avLst/>
              <a:gdLst>
                <a:gd name="T0" fmla="*/ 232 w 232"/>
                <a:gd name="T1" fmla="*/ 4 h 75"/>
                <a:gd name="T2" fmla="*/ 225 w 232"/>
                <a:gd name="T3" fmla="*/ 4 h 75"/>
                <a:gd name="T4" fmla="*/ 221 w 232"/>
                <a:gd name="T5" fmla="*/ 0 h 75"/>
                <a:gd name="T6" fmla="*/ 197 w 232"/>
                <a:gd name="T7" fmla="*/ 4 h 75"/>
                <a:gd name="T8" fmla="*/ 181 w 232"/>
                <a:gd name="T9" fmla="*/ 4 h 75"/>
                <a:gd name="T10" fmla="*/ 105 w 232"/>
                <a:gd name="T11" fmla="*/ 21 h 75"/>
                <a:gd name="T12" fmla="*/ 31 w 232"/>
                <a:gd name="T13" fmla="*/ 13 h 75"/>
                <a:gd name="T14" fmla="*/ 28 w 232"/>
                <a:gd name="T15" fmla="*/ 17 h 75"/>
                <a:gd name="T16" fmla="*/ 24 w 232"/>
                <a:gd name="T17" fmla="*/ 17 h 75"/>
                <a:gd name="T18" fmla="*/ 56 w 232"/>
                <a:gd name="T19" fmla="*/ 71 h 75"/>
                <a:gd name="T20" fmla="*/ 193 w 232"/>
                <a:gd name="T21" fmla="*/ 54 h 75"/>
                <a:gd name="T22" fmla="*/ 203 w 232"/>
                <a:gd name="T23" fmla="*/ 49 h 75"/>
                <a:gd name="T24" fmla="*/ 232 w 232"/>
                <a:gd name="T25" fmla="*/ 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2" h="75">
                  <a:moveTo>
                    <a:pt x="232" y="4"/>
                  </a:moveTo>
                  <a:cubicBezTo>
                    <a:pt x="225" y="4"/>
                    <a:pt x="225" y="4"/>
                    <a:pt x="225" y="4"/>
                  </a:cubicBezTo>
                  <a:cubicBezTo>
                    <a:pt x="225" y="2"/>
                    <a:pt x="224" y="0"/>
                    <a:pt x="221" y="0"/>
                  </a:cubicBezTo>
                  <a:cubicBezTo>
                    <a:pt x="218" y="0"/>
                    <a:pt x="209" y="2"/>
                    <a:pt x="197" y="4"/>
                  </a:cubicBezTo>
                  <a:cubicBezTo>
                    <a:pt x="181" y="4"/>
                    <a:pt x="181" y="4"/>
                    <a:pt x="181" y="4"/>
                  </a:cubicBezTo>
                  <a:cubicBezTo>
                    <a:pt x="149" y="10"/>
                    <a:pt x="111" y="18"/>
                    <a:pt x="105" y="21"/>
                  </a:cubicBezTo>
                  <a:cubicBezTo>
                    <a:pt x="94" y="25"/>
                    <a:pt x="31" y="13"/>
                    <a:pt x="31" y="13"/>
                  </a:cubicBezTo>
                  <a:cubicBezTo>
                    <a:pt x="29" y="14"/>
                    <a:pt x="29" y="16"/>
                    <a:pt x="28" y="17"/>
                  </a:cubicBezTo>
                  <a:cubicBezTo>
                    <a:pt x="26" y="17"/>
                    <a:pt x="24" y="17"/>
                    <a:pt x="24" y="17"/>
                  </a:cubicBezTo>
                  <a:cubicBezTo>
                    <a:pt x="0" y="46"/>
                    <a:pt x="17" y="75"/>
                    <a:pt x="56" y="71"/>
                  </a:cubicBezTo>
                  <a:cubicBezTo>
                    <a:pt x="95" y="67"/>
                    <a:pt x="176" y="54"/>
                    <a:pt x="193" y="54"/>
                  </a:cubicBezTo>
                  <a:cubicBezTo>
                    <a:pt x="197" y="54"/>
                    <a:pt x="200" y="52"/>
                    <a:pt x="203" y="49"/>
                  </a:cubicBezTo>
                  <a:cubicBezTo>
                    <a:pt x="216" y="44"/>
                    <a:pt x="231" y="17"/>
                    <a:pt x="232" y="4"/>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69" name="Freeform 157">
              <a:extLst>
                <a:ext uri="{FF2B5EF4-FFF2-40B4-BE49-F238E27FC236}">
                  <a16:creationId xmlns:a16="http://schemas.microsoft.com/office/drawing/2014/main" id="{C64B01E6-DE6C-4A30-BD4E-942A4ADC76CD}"/>
                </a:ext>
              </a:extLst>
            </p:cNvPr>
            <p:cNvSpPr>
              <a:spLocks/>
            </p:cNvSpPr>
            <p:nvPr/>
          </p:nvSpPr>
          <p:spPr bwMode="auto">
            <a:xfrm>
              <a:off x="7329488" y="3509963"/>
              <a:ext cx="60325" cy="82550"/>
            </a:xfrm>
            <a:custGeom>
              <a:avLst/>
              <a:gdLst>
                <a:gd name="T0" fmla="*/ 89 w 106"/>
                <a:gd name="T1" fmla="*/ 2 h 147"/>
                <a:gd name="T2" fmla="*/ 73 w 106"/>
                <a:gd name="T3" fmla="*/ 9 h 147"/>
                <a:gd name="T4" fmla="*/ 40 w 106"/>
                <a:gd name="T5" fmla="*/ 143 h 147"/>
                <a:gd name="T6" fmla="*/ 55 w 106"/>
                <a:gd name="T7" fmla="*/ 136 h 147"/>
                <a:gd name="T8" fmla="*/ 100 w 106"/>
                <a:gd name="T9" fmla="*/ 68 h 147"/>
                <a:gd name="T10" fmla="*/ 95 w 106"/>
                <a:gd name="T11" fmla="*/ 68 h 147"/>
                <a:gd name="T12" fmla="*/ 97 w 106"/>
                <a:gd name="T13" fmla="*/ 13 h 147"/>
                <a:gd name="T14" fmla="*/ 106 w 106"/>
                <a:gd name="T15" fmla="*/ 13 h 147"/>
                <a:gd name="T16" fmla="*/ 89 w 106"/>
                <a:gd name="T17" fmla="*/ 2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147">
                  <a:moveTo>
                    <a:pt x="89" y="2"/>
                  </a:moveTo>
                  <a:cubicBezTo>
                    <a:pt x="83" y="2"/>
                    <a:pt x="78" y="5"/>
                    <a:pt x="73" y="9"/>
                  </a:cubicBezTo>
                  <a:cubicBezTo>
                    <a:pt x="26" y="30"/>
                    <a:pt x="0" y="147"/>
                    <a:pt x="40" y="143"/>
                  </a:cubicBezTo>
                  <a:cubicBezTo>
                    <a:pt x="45" y="143"/>
                    <a:pt x="50" y="140"/>
                    <a:pt x="55" y="136"/>
                  </a:cubicBezTo>
                  <a:cubicBezTo>
                    <a:pt x="73" y="127"/>
                    <a:pt x="90" y="97"/>
                    <a:pt x="100" y="68"/>
                  </a:cubicBezTo>
                  <a:cubicBezTo>
                    <a:pt x="95" y="68"/>
                    <a:pt x="95" y="68"/>
                    <a:pt x="95" y="68"/>
                  </a:cubicBezTo>
                  <a:cubicBezTo>
                    <a:pt x="101" y="45"/>
                    <a:pt x="103" y="24"/>
                    <a:pt x="97" y="13"/>
                  </a:cubicBezTo>
                  <a:cubicBezTo>
                    <a:pt x="106" y="13"/>
                    <a:pt x="106" y="13"/>
                    <a:pt x="106" y="13"/>
                  </a:cubicBezTo>
                  <a:cubicBezTo>
                    <a:pt x="103" y="5"/>
                    <a:pt x="98" y="0"/>
                    <a:pt x="89" y="2"/>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70" name="Freeform 158">
              <a:extLst>
                <a:ext uri="{FF2B5EF4-FFF2-40B4-BE49-F238E27FC236}">
                  <a16:creationId xmlns:a16="http://schemas.microsoft.com/office/drawing/2014/main" id="{B5E371DA-7514-4D76-897C-D83DA55C189F}"/>
                </a:ext>
              </a:extLst>
            </p:cNvPr>
            <p:cNvSpPr>
              <a:spLocks/>
            </p:cNvSpPr>
            <p:nvPr/>
          </p:nvSpPr>
          <p:spPr bwMode="auto">
            <a:xfrm>
              <a:off x="6823075" y="3930650"/>
              <a:ext cx="161925" cy="257175"/>
            </a:xfrm>
            <a:custGeom>
              <a:avLst/>
              <a:gdLst>
                <a:gd name="T0" fmla="*/ 116 w 284"/>
                <a:gd name="T1" fmla="*/ 92 h 452"/>
                <a:gd name="T2" fmla="*/ 51 w 284"/>
                <a:gd name="T3" fmla="*/ 12 h 452"/>
                <a:gd name="T4" fmla="*/ 40 w 284"/>
                <a:gd name="T5" fmla="*/ 12 h 452"/>
                <a:gd name="T6" fmla="*/ 29 w 284"/>
                <a:gd name="T7" fmla="*/ 0 h 452"/>
                <a:gd name="T8" fmla="*/ 14 w 284"/>
                <a:gd name="T9" fmla="*/ 88 h 452"/>
                <a:gd name="T10" fmla="*/ 74 w 284"/>
                <a:gd name="T11" fmla="*/ 171 h 452"/>
                <a:gd name="T12" fmla="*/ 141 w 284"/>
                <a:gd name="T13" fmla="*/ 350 h 452"/>
                <a:gd name="T14" fmla="*/ 236 w 284"/>
                <a:gd name="T15" fmla="*/ 441 h 452"/>
                <a:gd name="T16" fmla="*/ 269 w 284"/>
                <a:gd name="T17" fmla="*/ 441 h 452"/>
                <a:gd name="T18" fmla="*/ 284 w 284"/>
                <a:gd name="T19" fmla="*/ 424 h 452"/>
                <a:gd name="T20" fmla="*/ 278 w 284"/>
                <a:gd name="T21" fmla="*/ 424 h 452"/>
                <a:gd name="T22" fmla="*/ 275 w 284"/>
                <a:gd name="T23" fmla="*/ 408 h 452"/>
                <a:gd name="T24" fmla="*/ 251 w 284"/>
                <a:gd name="T25" fmla="*/ 369 h 452"/>
                <a:gd name="T26" fmla="*/ 261 w 284"/>
                <a:gd name="T27" fmla="*/ 369 h 452"/>
                <a:gd name="T28" fmla="*/ 236 w 284"/>
                <a:gd name="T29" fmla="*/ 312 h 452"/>
                <a:gd name="T30" fmla="*/ 230 w 284"/>
                <a:gd name="T31" fmla="*/ 286 h 452"/>
                <a:gd name="T32" fmla="*/ 222 w 284"/>
                <a:gd name="T33" fmla="*/ 286 h 452"/>
                <a:gd name="T34" fmla="*/ 201 w 284"/>
                <a:gd name="T35" fmla="*/ 231 h 452"/>
                <a:gd name="T36" fmla="*/ 209 w 284"/>
                <a:gd name="T37" fmla="*/ 231 h 452"/>
                <a:gd name="T38" fmla="*/ 187 w 284"/>
                <a:gd name="T39" fmla="*/ 187 h 452"/>
                <a:gd name="T40" fmla="*/ 161 w 284"/>
                <a:gd name="T41" fmla="*/ 149 h 452"/>
                <a:gd name="T42" fmla="*/ 151 w 284"/>
                <a:gd name="T43" fmla="*/ 149 h 452"/>
                <a:gd name="T44" fmla="*/ 110 w 284"/>
                <a:gd name="T45" fmla="*/ 96 h 452"/>
                <a:gd name="T46" fmla="*/ 109 w 284"/>
                <a:gd name="T47" fmla="*/ 94 h 452"/>
                <a:gd name="T48" fmla="*/ 118 w 284"/>
                <a:gd name="T49" fmla="*/ 94 h 452"/>
                <a:gd name="T50" fmla="*/ 116 w 284"/>
                <a:gd name="T51" fmla="*/ 9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4" h="452">
                  <a:moveTo>
                    <a:pt x="116" y="92"/>
                  </a:moveTo>
                  <a:cubicBezTo>
                    <a:pt x="104" y="69"/>
                    <a:pt x="71" y="33"/>
                    <a:pt x="51" y="12"/>
                  </a:cubicBezTo>
                  <a:cubicBezTo>
                    <a:pt x="40" y="12"/>
                    <a:pt x="40" y="12"/>
                    <a:pt x="40" y="12"/>
                  </a:cubicBezTo>
                  <a:cubicBezTo>
                    <a:pt x="33" y="5"/>
                    <a:pt x="29" y="0"/>
                    <a:pt x="29" y="0"/>
                  </a:cubicBezTo>
                  <a:cubicBezTo>
                    <a:pt x="0" y="4"/>
                    <a:pt x="0" y="67"/>
                    <a:pt x="14" y="88"/>
                  </a:cubicBezTo>
                  <a:cubicBezTo>
                    <a:pt x="29" y="108"/>
                    <a:pt x="57" y="96"/>
                    <a:pt x="74" y="171"/>
                  </a:cubicBezTo>
                  <a:cubicBezTo>
                    <a:pt x="92" y="246"/>
                    <a:pt x="127" y="320"/>
                    <a:pt x="141" y="350"/>
                  </a:cubicBezTo>
                  <a:cubicBezTo>
                    <a:pt x="155" y="379"/>
                    <a:pt x="215" y="420"/>
                    <a:pt x="236" y="441"/>
                  </a:cubicBezTo>
                  <a:cubicBezTo>
                    <a:pt x="247" y="452"/>
                    <a:pt x="260" y="449"/>
                    <a:pt x="269" y="441"/>
                  </a:cubicBezTo>
                  <a:cubicBezTo>
                    <a:pt x="276" y="438"/>
                    <a:pt x="282" y="431"/>
                    <a:pt x="284" y="424"/>
                  </a:cubicBezTo>
                  <a:cubicBezTo>
                    <a:pt x="278" y="424"/>
                    <a:pt x="278" y="424"/>
                    <a:pt x="278" y="424"/>
                  </a:cubicBezTo>
                  <a:cubicBezTo>
                    <a:pt x="279" y="418"/>
                    <a:pt x="278" y="413"/>
                    <a:pt x="275" y="408"/>
                  </a:cubicBezTo>
                  <a:cubicBezTo>
                    <a:pt x="269" y="397"/>
                    <a:pt x="260" y="383"/>
                    <a:pt x="251" y="369"/>
                  </a:cubicBezTo>
                  <a:cubicBezTo>
                    <a:pt x="261" y="369"/>
                    <a:pt x="261" y="369"/>
                    <a:pt x="261" y="369"/>
                  </a:cubicBezTo>
                  <a:cubicBezTo>
                    <a:pt x="249" y="350"/>
                    <a:pt x="238" y="329"/>
                    <a:pt x="236" y="312"/>
                  </a:cubicBezTo>
                  <a:cubicBezTo>
                    <a:pt x="235" y="304"/>
                    <a:pt x="233" y="296"/>
                    <a:pt x="230" y="286"/>
                  </a:cubicBezTo>
                  <a:cubicBezTo>
                    <a:pt x="222" y="286"/>
                    <a:pt x="222" y="286"/>
                    <a:pt x="222" y="286"/>
                  </a:cubicBezTo>
                  <a:cubicBezTo>
                    <a:pt x="217" y="270"/>
                    <a:pt x="210" y="252"/>
                    <a:pt x="201" y="231"/>
                  </a:cubicBezTo>
                  <a:cubicBezTo>
                    <a:pt x="209" y="231"/>
                    <a:pt x="209" y="231"/>
                    <a:pt x="209" y="231"/>
                  </a:cubicBezTo>
                  <a:cubicBezTo>
                    <a:pt x="202" y="217"/>
                    <a:pt x="195" y="203"/>
                    <a:pt x="187" y="187"/>
                  </a:cubicBezTo>
                  <a:cubicBezTo>
                    <a:pt x="178" y="171"/>
                    <a:pt x="169" y="159"/>
                    <a:pt x="161" y="149"/>
                  </a:cubicBezTo>
                  <a:cubicBezTo>
                    <a:pt x="151" y="149"/>
                    <a:pt x="151" y="149"/>
                    <a:pt x="151" y="149"/>
                  </a:cubicBezTo>
                  <a:cubicBezTo>
                    <a:pt x="135" y="130"/>
                    <a:pt x="121" y="117"/>
                    <a:pt x="110" y="96"/>
                  </a:cubicBezTo>
                  <a:cubicBezTo>
                    <a:pt x="109" y="95"/>
                    <a:pt x="109" y="95"/>
                    <a:pt x="109" y="94"/>
                  </a:cubicBezTo>
                  <a:cubicBezTo>
                    <a:pt x="118" y="94"/>
                    <a:pt x="118" y="94"/>
                    <a:pt x="118" y="94"/>
                  </a:cubicBezTo>
                  <a:cubicBezTo>
                    <a:pt x="117" y="93"/>
                    <a:pt x="117" y="93"/>
                    <a:pt x="116" y="92"/>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grpSp>
      <p:grpSp>
        <p:nvGrpSpPr>
          <p:cNvPr id="101" name="Group 160">
            <a:extLst>
              <a:ext uri="{FF2B5EF4-FFF2-40B4-BE49-F238E27FC236}">
                <a16:creationId xmlns:a16="http://schemas.microsoft.com/office/drawing/2014/main" id="{C19129CA-1B78-4A9B-B085-73633D127522}"/>
              </a:ext>
            </a:extLst>
          </p:cNvPr>
          <p:cNvGrpSpPr/>
          <p:nvPr/>
        </p:nvGrpSpPr>
        <p:grpSpPr>
          <a:xfrm>
            <a:off x="4232616" y="911397"/>
            <a:ext cx="1420720" cy="1077628"/>
            <a:chOff x="1069457" y="1636541"/>
            <a:chExt cx="2619218" cy="1986698"/>
          </a:xfrm>
        </p:grpSpPr>
        <p:pic>
          <p:nvPicPr>
            <p:cNvPr id="118" name="Picture 161" descr="HDI_stackable.png">
              <a:extLst>
                <a:ext uri="{FF2B5EF4-FFF2-40B4-BE49-F238E27FC236}">
                  <a16:creationId xmlns:a16="http://schemas.microsoft.com/office/drawing/2014/main" id="{81FF8D59-901C-4A70-A225-FD184F15C697}"/>
                </a:ext>
              </a:extLst>
            </p:cNvPr>
            <p:cNvPicPr>
              <a:picLocks noChangeAspect="1"/>
            </p:cNvPicPr>
            <p:nvPr/>
          </p:nvPicPr>
          <p:blipFill>
            <a:blip r:embed="rId3" cstate="email"/>
            <a:srcRect/>
            <a:stretch>
              <a:fillRect/>
            </a:stretch>
          </p:blipFill>
          <p:spPr>
            <a:xfrm>
              <a:off x="1076783" y="2072688"/>
              <a:ext cx="2611892" cy="1550551"/>
            </a:xfrm>
            <a:prstGeom prst="rect">
              <a:avLst/>
            </a:prstGeom>
          </p:spPr>
        </p:pic>
        <p:pic>
          <p:nvPicPr>
            <p:cNvPr id="120" name="Picture 162" descr="HDI_stackable.png">
              <a:extLst>
                <a:ext uri="{FF2B5EF4-FFF2-40B4-BE49-F238E27FC236}">
                  <a16:creationId xmlns:a16="http://schemas.microsoft.com/office/drawing/2014/main" id="{B1A8BB80-02C7-42A3-8385-65235BD711D1}"/>
                </a:ext>
              </a:extLst>
            </p:cNvPr>
            <p:cNvPicPr>
              <a:picLocks noChangeAspect="1"/>
            </p:cNvPicPr>
            <p:nvPr/>
          </p:nvPicPr>
          <p:blipFill>
            <a:blip r:embed="rId3" cstate="email"/>
            <a:srcRect/>
            <a:stretch>
              <a:fillRect/>
            </a:stretch>
          </p:blipFill>
          <p:spPr>
            <a:xfrm>
              <a:off x="1069457" y="1636541"/>
              <a:ext cx="2611892" cy="1550552"/>
            </a:xfrm>
            <a:prstGeom prst="rect">
              <a:avLst/>
            </a:prstGeom>
          </p:spPr>
        </p:pic>
      </p:grpSp>
      <p:grpSp>
        <p:nvGrpSpPr>
          <p:cNvPr id="102" name="Group 163">
            <a:extLst>
              <a:ext uri="{FF2B5EF4-FFF2-40B4-BE49-F238E27FC236}">
                <a16:creationId xmlns:a16="http://schemas.microsoft.com/office/drawing/2014/main" id="{CA2147AF-DFAF-46B2-8307-CC8360D1B40F}"/>
              </a:ext>
            </a:extLst>
          </p:cNvPr>
          <p:cNvGrpSpPr/>
          <p:nvPr/>
        </p:nvGrpSpPr>
        <p:grpSpPr>
          <a:xfrm>
            <a:off x="4252185" y="3581856"/>
            <a:ext cx="1420720" cy="1077628"/>
            <a:chOff x="1069457" y="1636541"/>
            <a:chExt cx="2619218" cy="1986698"/>
          </a:xfrm>
        </p:grpSpPr>
        <p:pic>
          <p:nvPicPr>
            <p:cNvPr id="116" name="Picture 164" descr="HDI_stackable.png">
              <a:extLst>
                <a:ext uri="{FF2B5EF4-FFF2-40B4-BE49-F238E27FC236}">
                  <a16:creationId xmlns:a16="http://schemas.microsoft.com/office/drawing/2014/main" id="{F25A6566-319C-47A5-AF44-5BC6BEF2532D}"/>
                </a:ext>
              </a:extLst>
            </p:cNvPr>
            <p:cNvPicPr>
              <a:picLocks noChangeAspect="1"/>
            </p:cNvPicPr>
            <p:nvPr/>
          </p:nvPicPr>
          <p:blipFill>
            <a:blip r:embed="rId3" cstate="email"/>
            <a:srcRect/>
            <a:stretch>
              <a:fillRect/>
            </a:stretch>
          </p:blipFill>
          <p:spPr>
            <a:xfrm>
              <a:off x="1076783" y="2072688"/>
              <a:ext cx="2611892" cy="1550551"/>
            </a:xfrm>
            <a:prstGeom prst="rect">
              <a:avLst/>
            </a:prstGeom>
          </p:spPr>
        </p:pic>
        <p:pic>
          <p:nvPicPr>
            <p:cNvPr id="117" name="Picture 165" descr="HDI_stackable.png">
              <a:extLst>
                <a:ext uri="{FF2B5EF4-FFF2-40B4-BE49-F238E27FC236}">
                  <a16:creationId xmlns:a16="http://schemas.microsoft.com/office/drawing/2014/main" id="{AB9D6D3F-FC86-446B-8406-12E47CFD9F3F}"/>
                </a:ext>
              </a:extLst>
            </p:cNvPr>
            <p:cNvPicPr>
              <a:picLocks noChangeAspect="1"/>
            </p:cNvPicPr>
            <p:nvPr/>
          </p:nvPicPr>
          <p:blipFill>
            <a:blip r:embed="rId3" cstate="email"/>
            <a:srcRect/>
            <a:stretch>
              <a:fillRect/>
            </a:stretch>
          </p:blipFill>
          <p:spPr>
            <a:xfrm>
              <a:off x="1069457" y="1636541"/>
              <a:ext cx="2611892" cy="1550552"/>
            </a:xfrm>
            <a:prstGeom prst="rect">
              <a:avLst/>
            </a:prstGeom>
          </p:spPr>
        </p:pic>
      </p:grpSp>
      <p:grpSp>
        <p:nvGrpSpPr>
          <p:cNvPr id="103" name="Group 166">
            <a:extLst>
              <a:ext uri="{FF2B5EF4-FFF2-40B4-BE49-F238E27FC236}">
                <a16:creationId xmlns:a16="http://schemas.microsoft.com/office/drawing/2014/main" id="{BE68A357-7DFB-4E84-AE7C-4EBDF74B1466}"/>
              </a:ext>
            </a:extLst>
          </p:cNvPr>
          <p:cNvGrpSpPr/>
          <p:nvPr/>
        </p:nvGrpSpPr>
        <p:grpSpPr>
          <a:xfrm>
            <a:off x="3626380" y="1516475"/>
            <a:ext cx="1420720" cy="1077628"/>
            <a:chOff x="1069457" y="1636541"/>
            <a:chExt cx="2619218" cy="1986698"/>
          </a:xfrm>
        </p:grpSpPr>
        <p:pic>
          <p:nvPicPr>
            <p:cNvPr id="114" name="Picture 167" descr="HDI_stackable.png">
              <a:extLst>
                <a:ext uri="{FF2B5EF4-FFF2-40B4-BE49-F238E27FC236}">
                  <a16:creationId xmlns:a16="http://schemas.microsoft.com/office/drawing/2014/main" id="{02194E81-59DA-4618-9644-1366863C72C9}"/>
                </a:ext>
              </a:extLst>
            </p:cNvPr>
            <p:cNvPicPr>
              <a:picLocks noChangeAspect="1"/>
            </p:cNvPicPr>
            <p:nvPr/>
          </p:nvPicPr>
          <p:blipFill>
            <a:blip r:embed="rId3" cstate="email"/>
            <a:srcRect/>
            <a:stretch>
              <a:fillRect/>
            </a:stretch>
          </p:blipFill>
          <p:spPr>
            <a:xfrm>
              <a:off x="1076783" y="2072688"/>
              <a:ext cx="2611892" cy="1550551"/>
            </a:xfrm>
            <a:prstGeom prst="rect">
              <a:avLst/>
            </a:prstGeom>
          </p:spPr>
        </p:pic>
        <p:pic>
          <p:nvPicPr>
            <p:cNvPr id="115" name="Picture 168" descr="HDI_stackable.png">
              <a:extLst>
                <a:ext uri="{FF2B5EF4-FFF2-40B4-BE49-F238E27FC236}">
                  <a16:creationId xmlns:a16="http://schemas.microsoft.com/office/drawing/2014/main" id="{DE3B428D-BEF6-4575-B4EE-1626B0612C3F}"/>
                </a:ext>
              </a:extLst>
            </p:cNvPr>
            <p:cNvPicPr>
              <a:picLocks noChangeAspect="1"/>
            </p:cNvPicPr>
            <p:nvPr/>
          </p:nvPicPr>
          <p:blipFill>
            <a:blip r:embed="rId3" cstate="email"/>
            <a:srcRect/>
            <a:stretch>
              <a:fillRect/>
            </a:stretch>
          </p:blipFill>
          <p:spPr>
            <a:xfrm>
              <a:off x="1069457" y="1636541"/>
              <a:ext cx="2611892" cy="1550552"/>
            </a:xfrm>
            <a:prstGeom prst="rect">
              <a:avLst/>
            </a:prstGeom>
          </p:spPr>
        </p:pic>
      </p:grpSp>
      <p:sp>
        <p:nvSpPr>
          <p:cNvPr id="104" name="Rounded Rectangle 169">
            <a:extLst>
              <a:ext uri="{FF2B5EF4-FFF2-40B4-BE49-F238E27FC236}">
                <a16:creationId xmlns:a16="http://schemas.microsoft.com/office/drawing/2014/main" id="{FB2A8DCA-0CB2-4B42-AC3E-C8F137136CC9}"/>
              </a:ext>
            </a:extLst>
          </p:cNvPr>
          <p:cNvSpPr/>
          <p:nvPr/>
        </p:nvSpPr>
        <p:spPr>
          <a:xfrm>
            <a:off x="3529839" y="977866"/>
            <a:ext cx="5376130" cy="1419442"/>
          </a:xfrm>
          <a:prstGeom prst="roundRect">
            <a:avLst>
              <a:gd name="adj" fmla="val 2000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05" name="Rounded Rectangle 170">
            <a:extLst>
              <a:ext uri="{FF2B5EF4-FFF2-40B4-BE49-F238E27FC236}">
                <a16:creationId xmlns:a16="http://schemas.microsoft.com/office/drawing/2014/main" id="{50BBD88D-E638-4D45-9B70-14AD1BB7AB8D}"/>
              </a:ext>
            </a:extLst>
          </p:cNvPr>
          <p:cNvSpPr/>
          <p:nvPr/>
        </p:nvSpPr>
        <p:spPr>
          <a:xfrm>
            <a:off x="3529839" y="3637006"/>
            <a:ext cx="5376130" cy="1225198"/>
          </a:xfrm>
          <a:prstGeom prst="roundRect">
            <a:avLst>
              <a:gd name="adj" fmla="val 21965"/>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06" name="TextBox 171">
            <a:extLst>
              <a:ext uri="{FF2B5EF4-FFF2-40B4-BE49-F238E27FC236}">
                <a16:creationId xmlns:a16="http://schemas.microsoft.com/office/drawing/2014/main" id="{52367D0D-7CCC-478C-A6C1-693D1F1F2A82}"/>
              </a:ext>
            </a:extLst>
          </p:cNvPr>
          <p:cNvSpPr txBox="1"/>
          <p:nvPr/>
        </p:nvSpPr>
        <p:spPr>
          <a:xfrm>
            <a:off x="3420263" y="695110"/>
            <a:ext cx="1934774" cy="258532"/>
          </a:xfrm>
          <a:prstGeom prst="rect">
            <a:avLst/>
          </a:prstGeom>
          <a:noFill/>
        </p:spPr>
        <p:txBody>
          <a:bodyPr wrap="square" rtlCol="0">
            <a:spAutoFit/>
          </a:bodyPr>
          <a:lstStyle/>
          <a:p>
            <a:r>
              <a:rPr lang="en-US" sz="1200" dirty="0">
                <a:solidFill>
                  <a:schemeClr val="tx1"/>
                </a:solidFill>
                <a:latin typeface="+mn-lt"/>
              </a:rPr>
              <a:t>Primary Site </a:t>
            </a:r>
            <a:r>
              <a:rPr lang="de-DE" sz="1200" dirty="0">
                <a:solidFill>
                  <a:schemeClr val="tx1"/>
                </a:solidFill>
                <a:latin typeface="+mn-lt"/>
              </a:rPr>
              <a:t>(active)</a:t>
            </a:r>
            <a:endParaRPr lang="en-US" sz="1200" dirty="0">
              <a:solidFill>
                <a:schemeClr val="tx1"/>
              </a:solidFill>
              <a:latin typeface="+mn-lt"/>
            </a:endParaRPr>
          </a:p>
        </p:txBody>
      </p:sp>
      <p:sp>
        <p:nvSpPr>
          <p:cNvPr id="110" name="Magnetic Disk 175">
            <a:extLst>
              <a:ext uri="{FF2B5EF4-FFF2-40B4-BE49-F238E27FC236}">
                <a16:creationId xmlns:a16="http://schemas.microsoft.com/office/drawing/2014/main" id="{B59E8AA5-93E8-474B-B4A9-F29387C4308A}"/>
              </a:ext>
            </a:extLst>
          </p:cNvPr>
          <p:cNvSpPr/>
          <p:nvPr/>
        </p:nvSpPr>
        <p:spPr>
          <a:xfrm>
            <a:off x="4981495" y="1622211"/>
            <a:ext cx="373542" cy="429912"/>
          </a:xfrm>
          <a:prstGeom prst="flowChartMagneticDisk">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100" dirty="0">
                <a:solidFill>
                  <a:schemeClr val="tx1"/>
                </a:solidFill>
              </a:rPr>
              <a:t>fs1</a:t>
            </a:r>
          </a:p>
        </p:txBody>
      </p:sp>
      <p:sp>
        <p:nvSpPr>
          <p:cNvPr id="111" name="Magnetic Disk 176">
            <a:extLst>
              <a:ext uri="{FF2B5EF4-FFF2-40B4-BE49-F238E27FC236}">
                <a16:creationId xmlns:a16="http://schemas.microsoft.com/office/drawing/2014/main" id="{5CDAA583-936D-4AC2-9972-34038E325225}"/>
              </a:ext>
            </a:extLst>
          </p:cNvPr>
          <p:cNvSpPr/>
          <p:nvPr/>
        </p:nvSpPr>
        <p:spPr>
          <a:xfrm>
            <a:off x="4336740" y="2193024"/>
            <a:ext cx="373542" cy="429912"/>
          </a:xfrm>
          <a:prstGeom prst="flowChartMagneticDisk">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100" dirty="0">
                <a:solidFill>
                  <a:schemeClr val="tx1"/>
                </a:solidFill>
              </a:rPr>
              <a:t>fs2</a:t>
            </a:r>
          </a:p>
        </p:txBody>
      </p:sp>
      <p:sp>
        <p:nvSpPr>
          <p:cNvPr id="271" name="TextBox 171">
            <a:extLst>
              <a:ext uri="{FF2B5EF4-FFF2-40B4-BE49-F238E27FC236}">
                <a16:creationId xmlns:a16="http://schemas.microsoft.com/office/drawing/2014/main" id="{AC17C225-1526-40A7-B111-FF6D0A8653A3}"/>
              </a:ext>
            </a:extLst>
          </p:cNvPr>
          <p:cNvSpPr txBox="1"/>
          <p:nvPr/>
        </p:nvSpPr>
        <p:spPr>
          <a:xfrm>
            <a:off x="3420263" y="4900988"/>
            <a:ext cx="1934774" cy="258532"/>
          </a:xfrm>
          <a:prstGeom prst="rect">
            <a:avLst/>
          </a:prstGeom>
          <a:noFill/>
        </p:spPr>
        <p:txBody>
          <a:bodyPr wrap="square" rtlCol="0">
            <a:spAutoFit/>
          </a:bodyPr>
          <a:lstStyle/>
          <a:p>
            <a:r>
              <a:rPr lang="en-US" sz="1200" dirty="0">
                <a:solidFill>
                  <a:schemeClr val="tx1"/>
                </a:solidFill>
                <a:latin typeface="+mn-lt"/>
              </a:rPr>
              <a:t>Secondary Site </a:t>
            </a:r>
            <a:r>
              <a:rPr lang="de-DE" sz="1200" dirty="0">
                <a:solidFill>
                  <a:schemeClr val="tx1"/>
                </a:solidFill>
                <a:latin typeface="+mn-lt"/>
              </a:rPr>
              <a:t>(standby)</a:t>
            </a:r>
            <a:endParaRPr lang="en-US" sz="1200" dirty="0">
              <a:solidFill>
                <a:schemeClr val="tx1"/>
              </a:solidFill>
              <a:latin typeface="+mn-lt"/>
            </a:endParaRPr>
          </a:p>
        </p:txBody>
      </p:sp>
      <p:sp>
        <p:nvSpPr>
          <p:cNvPr id="85" name="動作設定ボタン: 戻る/前へ 84">
            <a:hlinkClick r:id="rId4" action="ppaction://hlinksldjump" highlightClick="1"/>
            <a:extLst>
              <a:ext uri="{FF2B5EF4-FFF2-40B4-BE49-F238E27FC236}">
                <a16:creationId xmlns:a16="http://schemas.microsoft.com/office/drawing/2014/main" id="{EABAEC73-D715-4E52-B07B-F3131F77C8CF}"/>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pic>
        <p:nvPicPr>
          <p:cNvPr id="86" name="Picture 65" descr="HCP.png">
            <a:extLst>
              <a:ext uri="{FF2B5EF4-FFF2-40B4-BE49-F238E27FC236}">
                <a16:creationId xmlns:a16="http://schemas.microsoft.com/office/drawing/2014/main" id="{F0D0F25A-4CE8-49C4-A5A1-DDFD52375CEE}"/>
              </a:ext>
            </a:extLst>
          </p:cNvPr>
          <p:cNvPicPr>
            <a:picLocks noChangeAspect="1"/>
          </p:cNvPicPr>
          <p:nvPr/>
        </p:nvPicPr>
        <p:blipFill>
          <a:blip r:embed="rId5" cstate="email">
            <a:extLst>
              <a:ext uri="{28A0092B-C50C-407E-A947-70E740481C1C}">
                <a14:useLocalDpi xmlns:a14="http://schemas.microsoft.com/office/drawing/2010/main"/>
              </a:ext>
            </a:extLst>
          </a:blip>
          <a:srcRect r="15448"/>
          <a:stretch>
            <a:fillRect/>
          </a:stretch>
        </p:blipFill>
        <p:spPr>
          <a:xfrm>
            <a:off x="7444321" y="1059378"/>
            <a:ext cx="955523" cy="1381726"/>
          </a:xfrm>
          <a:prstGeom prst="rect">
            <a:avLst/>
          </a:prstGeom>
        </p:spPr>
      </p:pic>
      <p:pic>
        <p:nvPicPr>
          <p:cNvPr id="87" name="Picture 80" descr="HCP.png">
            <a:extLst>
              <a:ext uri="{FF2B5EF4-FFF2-40B4-BE49-F238E27FC236}">
                <a16:creationId xmlns:a16="http://schemas.microsoft.com/office/drawing/2014/main" id="{1923972F-B33E-4444-BD73-874A7B9EE78D}"/>
              </a:ext>
            </a:extLst>
          </p:cNvPr>
          <p:cNvPicPr>
            <a:picLocks noChangeAspect="1"/>
          </p:cNvPicPr>
          <p:nvPr/>
        </p:nvPicPr>
        <p:blipFill>
          <a:blip r:embed="rId5" cstate="email">
            <a:extLst>
              <a:ext uri="{28A0092B-C50C-407E-A947-70E740481C1C}">
                <a14:useLocalDpi xmlns:a14="http://schemas.microsoft.com/office/drawing/2010/main"/>
              </a:ext>
            </a:extLst>
          </a:blip>
          <a:srcRect r="15448"/>
          <a:stretch>
            <a:fillRect/>
          </a:stretch>
        </p:blipFill>
        <p:spPr>
          <a:xfrm>
            <a:off x="7444321" y="3487683"/>
            <a:ext cx="955523" cy="1381726"/>
          </a:xfrm>
          <a:prstGeom prst="rect">
            <a:avLst/>
          </a:prstGeom>
        </p:spPr>
      </p:pic>
      <p:sp>
        <p:nvSpPr>
          <p:cNvPr id="113" name="Magnetic Disk 178">
            <a:extLst>
              <a:ext uri="{FF2B5EF4-FFF2-40B4-BE49-F238E27FC236}">
                <a16:creationId xmlns:a16="http://schemas.microsoft.com/office/drawing/2014/main" id="{FF325594-9065-44B6-81FD-7C54F7AE4A87}"/>
              </a:ext>
            </a:extLst>
          </p:cNvPr>
          <p:cNvSpPr/>
          <p:nvPr/>
        </p:nvSpPr>
        <p:spPr>
          <a:xfrm>
            <a:off x="7546064" y="1448249"/>
            <a:ext cx="945107" cy="661765"/>
          </a:xfrm>
          <a:prstGeom prst="flowChartMagneticDisk">
            <a:avLst/>
          </a:prstGeom>
          <a:solidFill>
            <a:schemeClr val="accent3">
              <a:lumMod val="40000"/>
              <a:lumOff val="60000"/>
              <a:alpha val="84000"/>
            </a:schemeClr>
          </a:solidFill>
          <a:ln>
            <a:solidFill>
              <a:srgbClr val="9DDC75"/>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200" dirty="0">
                <a:solidFill>
                  <a:schemeClr val="tx1"/>
                </a:solidFill>
              </a:rPr>
              <a:t>NS for data</a:t>
            </a:r>
          </a:p>
        </p:txBody>
      </p:sp>
      <p:sp>
        <p:nvSpPr>
          <p:cNvPr id="108" name="TextBox 173">
            <a:extLst>
              <a:ext uri="{FF2B5EF4-FFF2-40B4-BE49-F238E27FC236}">
                <a16:creationId xmlns:a16="http://schemas.microsoft.com/office/drawing/2014/main" id="{2465272D-1B3F-4D76-837F-79652905D52D}"/>
              </a:ext>
            </a:extLst>
          </p:cNvPr>
          <p:cNvSpPr txBox="1"/>
          <p:nvPr/>
        </p:nvSpPr>
        <p:spPr>
          <a:xfrm>
            <a:off x="5633310" y="1188841"/>
            <a:ext cx="2105063" cy="286232"/>
          </a:xfrm>
          <a:prstGeom prst="rect">
            <a:avLst/>
          </a:prstGeom>
          <a:solidFill>
            <a:schemeClr val="bg1"/>
          </a:solidFill>
          <a:ln>
            <a:solidFill>
              <a:srgbClr val="FF0000"/>
            </a:solidFill>
          </a:ln>
        </p:spPr>
        <p:txBody>
          <a:bodyPr wrap="none" rtlCol="0">
            <a:spAutoFit/>
          </a:bodyPr>
          <a:lstStyle/>
          <a:p>
            <a:r>
              <a:rPr lang="en-US" sz="1400" dirty="0">
                <a:solidFill>
                  <a:schemeClr val="tx1"/>
                </a:solidFill>
                <a:latin typeface="+mn-lt"/>
              </a:rPr>
              <a:t>Install and setup scripts</a:t>
            </a:r>
          </a:p>
        </p:txBody>
      </p:sp>
      <p:sp>
        <p:nvSpPr>
          <p:cNvPr id="88" name="Magnetic Disk 178">
            <a:extLst>
              <a:ext uri="{FF2B5EF4-FFF2-40B4-BE49-F238E27FC236}">
                <a16:creationId xmlns:a16="http://schemas.microsoft.com/office/drawing/2014/main" id="{C9531217-5C6F-4026-AADF-C60F4C0DC9A1}"/>
              </a:ext>
            </a:extLst>
          </p:cNvPr>
          <p:cNvSpPr/>
          <p:nvPr/>
        </p:nvSpPr>
        <p:spPr>
          <a:xfrm>
            <a:off x="7546064" y="3801013"/>
            <a:ext cx="945107" cy="661765"/>
          </a:xfrm>
          <a:prstGeom prst="flowChartMagneticDisk">
            <a:avLst/>
          </a:prstGeom>
          <a:solidFill>
            <a:schemeClr val="accent3">
              <a:lumMod val="40000"/>
              <a:lumOff val="60000"/>
              <a:alpha val="84000"/>
            </a:schemeClr>
          </a:solidFill>
          <a:ln>
            <a:solidFill>
              <a:srgbClr val="9DDC75"/>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200" dirty="0">
                <a:solidFill>
                  <a:schemeClr val="tx1"/>
                </a:solidFill>
              </a:rPr>
              <a:t>NS for data</a:t>
            </a:r>
          </a:p>
        </p:txBody>
      </p:sp>
      <p:sp>
        <p:nvSpPr>
          <p:cNvPr id="89" name="Magnetic Disk 177">
            <a:extLst>
              <a:ext uri="{FF2B5EF4-FFF2-40B4-BE49-F238E27FC236}">
                <a16:creationId xmlns:a16="http://schemas.microsoft.com/office/drawing/2014/main" id="{648A7183-CF01-4092-8242-DE1D2AED2687}"/>
              </a:ext>
            </a:extLst>
          </p:cNvPr>
          <p:cNvSpPr/>
          <p:nvPr/>
        </p:nvSpPr>
        <p:spPr>
          <a:xfrm>
            <a:off x="7529504" y="4490819"/>
            <a:ext cx="945107" cy="661765"/>
          </a:xfrm>
          <a:prstGeom prst="flowChartMagneticDisk">
            <a:avLst/>
          </a:prstGeom>
          <a:solidFill>
            <a:schemeClr val="accent6">
              <a:lumMod val="60000"/>
              <a:lumOff val="40000"/>
              <a:alpha val="84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200" dirty="0">
                <a:solidFill>
                  <a:schemeClr val="tx1"/>
                </a:solidFill>
              </a:rPr>
              <a:t>NS for </a:t>
            </a:r>
            <a:r>
              <a:rPr lang="en-US" sz="1200" dirty="0" err="1">
                <a:solidFill>
                  <a:schemeClr val="tx1"/>
                </a:solidFill>
              </a:rPr>
              <a:t>conf</a:t>
            </a:r>
            <a:endParaRPr lang="en-US" sz="1200" dirty="0">
              <a:solidFill>
                <a:schemeClr val="tx1"/>
              </a:solidFill>
            </a:endParaRPr>
          </a:p>
          <a:p>
            <a:pPr algn="ctr"/>
            <a:r>
              <a:rPr lang="en-US" sz="1000" dirty="0">
                <a:solidFill>
                  <a:schemeClr val="tx1"/>
                </a:solidFill>
              </a:rPr>
              <a:t>(system-backup-data)</a:t>
            </a:r>
          </a:p>
        </p:txBody>
      </p:sp>
      <p:sp>
        <p:nvSpPr>
          <p:cNvPr id="109" name="TextBox 174">
            <a:extLst>
              <a:ext uri="{FF2B5EF4-FFF2-40B4-BE49-F238E27FC236}">
                <a16:creationId xmlns:a16="http://schemas.microsoft.com/office/drawing/2014/main" id="{2F64E8A1-8F7E-423E-A8B7-2B05B40939C7}"/>
              </a:ext>
            </a:extLst>
          </p:cNvPr>
          <p:cNvSpPr txBox="1"/>
          <p:nvPr/>
        </p:nvSpPr>
        <p:spPr>
          <a:xfrm>
            <a:off x="5633310" y="3931934"/>
            <a:ext cx="2055371" cy="286232"/>
          </a:xfrm>
          <a:prstGeom prst="rect">
            <a:avLst/>
          </a:prstGeom>
          <a:solidFill>
            <a:schemeClr val="bg1"/>
          </a:solidFill>
          <a:ln>
            <a:solidFill>
              <a:srgbClr val="0000FF"/>
            </a:solidFill>
          </a:ln>
        </p:spPr>
        <p:txBody>
          <a:bodyPr wrap="none" rtlCol="0">
            <a:spAutoFit/>
          </a:bodyPr>
          <a:lstStyle/>
          <a:p>
            <a:r>
              <a:rPr lang="en-US" sz="1400" dirty="0">
                <a:solidFill>
                  <a:schemeClr val="tx1"/>
                </a:solidFill>
                <a:latin typeface="+mn-lt"/>
              </a:rPr>
              <a:t>Install and setup scripts</a:t>
            </a:r>
          </a:p>
        </p:txBody>
      </p:sp>
      <p:cxnSp>
        <p:nvCxnSpPr>
          <p:cNvPr id="90" name="Straight Arrow Connector 81">
            <a:extLst>
              <a:ext uri="{FF2B5EF4-FFF2-40B4-BE49-F238E27FC236}">
                <a16:creationId xmlns:a16="http://schemas.microsoft.com/office/drawing/2014/main" id="{D6C228ED-E0E3-4F79-9A79-012A880D8A3C}"/>
              </a:ext>
            </a:extLst>
          </p:cNvPr>
          <p:cNvCxnSpPr>
            <a:cxnSpLocks/>
          </p:cNvCxnSpPr>
          <p:nvPr/>
        </p:nvCxnSpPr>
        <p:spPr>
          <a:xfrm>
            <a:off x="8045012" y="2397308"/>
            <a:ext cx="0" cy="1200485"/>
          </a:xfrm>
          <a:prstGeom prst="straightConnector1">
            <a:avLst/>
          </a:prstGeom>
          <a:ln w="12700" cmpd="sng">
            <a:solidFill>
              <a:srgbClr val="D06B00"/>
            </a:solidFill>
            <a:tailEnd type="arrow"/>
          </a:ln>
        </p:spPr>
        <p:style>
          <a:lnRef idx="1">
            <a:schemeClr val="accent1"/>
          </a:lnRef>
          <a:fillRef idx="0">
            <a:schemeClr val="accent1"/>
          </a:fillRef>
          <a:effectRef idx="0">
            <a:schemeClr val="accent1"/>
          </a:effectRef>
          <a:fontRef idx="minor">
            <a:schemeClr val="tx1"/>
          </a:fontRef>
        </p:style>
      </p:cxnSp>
      <p:sp>
        <p:nvSpPr>
          <p:cNvPr id="91" name="TextBox 82">
            <a:extLst>
              <a:ext uri="{FF2B5EF4-FFF2-40B4-BE49-F238E27FC236}">
                <a16:creationId xmlns:a16="http://schemas.microsoft.com/office/drawing/2014/main" id="{9BD7ABEE-6656-450A-ACA2-24262CC39EE4}"/>
              </a:ext>
            </a:extLst>
          </p:cNvPr>
          <p:cNvSpPr txBox="1"/>
          <p:nvPr/>
        </p:nvSpPr>
        <p:spPr>
          <a:xfrm>
            <a:off x="8053310" y="2905421"/>
            <a:ext cx="941283" cy="424732"/>
          </a:xfrm>
          <a:prstGeom prst="rect">
            <a:avLst/>
          </a:prstGeom>
          <a:noFill/>
          <a:ln>
            <a:noFill/>
          </a:ln>
        </p:spPr>
        <p:txBody>
          <a:bodyPr wrap="none" rtlCol="0">
            <a:spAutoFit/>
          </a:bodyPr>
          <a:lstStyle/>
          <a:p>
            <a:pPr algn="ctr"/>
            <a:r>
              <a:rPr lang="en-US" sz="1200" dirty="0">
                <a:solidFill>
                  <a:schemeClr val="tx1"/>
                </a:solidFill>
                <a:latin typeface="+mn-lt"/>
              </a:rPr>
              <a:t>HCP </a:t>
            </a:r>
          </a:p>
          <a:p>
            <a:pPr algn="ctr"/>
            <a:r>
              <a:rPr lang="en-US" sz="1200" dirty="0">
                <a:solidFill>
                  <a:schemeClr val="tx1"/>
                </a:solidFill>
                <a:latin typeface="+mn-lt"/>
              </a:rPr>
              <a:t>Replication</a:t>
            </a:r>
          </a:p>
        </p:txBody>
      </p:sp>
      <p:sp>
        <p:nvSpPr>
          <p:cNvPr id="112" name="Magnetic Disk 177">
            <a:extLst>
              <a:ext uri="{FF2B5EF4-FFF2-40B4-BE49-F238E27FC236}">
                <a16:creationId xmlns:a16="http://schemas.microsoft.com/office/drawing/2014/main" id="{C117072F-783E-486A-B28C-60AF45831E16}"/>
              </a:ext>
            </a:extLst>
          </p:cNvPr>
          <p:cNvSpPr/>
          <p:nvPr/>
        </p:nvSpPr>
        <p:spPr>
          <a:xfrm>
            <a:off x="7529504" y="2138055"/>
            <a:ext cx="945107" cy="661765"/>
          </a:xfrm>
          <a:prstGeom prst="flowChartMagneticDisk">
            <a:avLst/>
          </a:prstGeom>
          <a:solidFill>
            <a:schemeClr val="accent6">
              <a:lumMod val="60000"/>
              <a:lumOff val="40000"/>
              <a:alpha val="84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200" dirty="0">
                <a:solidFill>
                  <a:schemeClr val="tx1"/>
                </a:solidFill>
              </a:rPr>
              <a:t>NS for </a:t>
            </a:r>
            <a:r>
              <a:rPr lang="en-US" sz="1200" dirty="0" err="1">
                <a:solidFill>
                  <a:schemeClr val="tx1"/>
                </a:solidFill>
              </a:rPr>
              <a:t>conf</a:t>
            </a:r>
            <a:endParaRPr lang="en-US" sz="1200" dirty="0">
              <a:solidFill>
                <a:schemeClr val="tx1"/>
              </a:solidFill>
            </a:endParaRPr>
          </a:p>
          <a:p>
            <a:pPr algn="ctr"/>
            <a:r>
              <a:rPr lang="en-US" sz="1000" dirty="0">
                <a:solidFill>
                  <a:schemeClr val="tx1"/>
                </a:solidFill>
              </a:rPr>
              <a:t>(system-backup-data)</a:t>
            </a:r>
          </a:p>
        </p:txBody>
      </p:sp>
    </p:spTree>
    <p:extLst>
      <p:ext uri="{BB962C8B-B14F-4D97-AF65-F5344CB8AC3E}">
        <p14:creationId xmlns:p14="http://schemas.microsoft.com/office/powerpoint/2010/main" val="645453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4892686" cy="369332"/>
          </a:xfrm>
        </p:spPr>
        <p:txBody>
          <a:bodyPr wrap="none"/>
          <a:lstStyle/>
          <a:p>
            <a:r>
              <a:rPr lang="en-US" altLang="ja-JP" dirty="0"/>
              <a:t>2-3</a:t>
            </a:r>
            <a:r>
              <a:rPr lang="en-US" altLang="ja-JP" b="1" dirty="0">
                <a:solidFill>
                  <a:schemeClr val="tx1"/>
                </a:solidFill>
                <a:latin typeface="+mj-lt"/>
                <a:ea typeface="ＭＳ Ｐゴシック" pitchFamily="50" charset="-128"/>
                <a:cs typeface="Arial" charset="0"/>
              </a:rPr>
              <a:t>. How it works 2 (Normal Operation)</a:t>
            </a:r>
            <a:endParaRPr kumimoji="1" lang="ja-JP" altLang="en-US" b="1" dirty="0">
              <a:solidFill>
                <a:schemeClr val="tx1"/>
              </a:solidFill>
              <a:latin typeface="+mj-lt"/>
            </a:endParaRPr>
          </a:p>
        </p:txBody>
      </p:sp>
      <p:sp>
        <p:nvSpPr>
          <p:cNvPr id="2" name="コンテンツ プレースホルダー 1">
            <a:extLst>
              <a:ext uri="{FF2B5EF4-FFF2-40B4-BE49-F238E27FC236}">
                <a16:creationId xmlns:a16="http://schemas.microsoft.com/office/drawing/2014/main" id="{B803DBA3-D443-4B96-93F8-25F7DE2D54EF}"/>
              </a:ext>
            </a:extLst>
          </p:cNvPr>
          <p:cNvSpPr>
            <a:spLocks noGrp="1"/>
          </p:cNvSpPr>
          <p:nvPr>
            <p:ph sz="quarter" idx="10"/>
          </p:nvPr>
        </p:nvSpPr>
        <p:spPr>
          <a:xfrm>
            <a:off x="329860" y="744546"/>
            <a:ext cx="3173333" cy="3877056"/>
          </a:xfrm>
        </p:spPr>
        <p:txBody>
          <a:bodyPr/>
          <a:lstStyle/>
          <a:p>
            <a:r>
              <a:rPr lang="de-DE" altLang="ja-JP" sz="2000" dirty="0"/>
              <a:t>Periodically backup configuration on Primary site, and upload it to HCP (system-backup-data namespace)</a:t>
            </a:r>
          </a:p>
          <a:p>
            <a:r>
              <a:rPr lang="de-DE" altLang="ja-JP" sz="2000" dirty="0"/>
              <a:t>Periodically synchronize the file system configuration on Secondary site</a:t>
            </a:r>
            <a:endParaRPr lang="en-US" altLang="ja-JP" dirty="0"/>
          </a:p>
        </p:txBody>
      </p:sp>
      <p:grpSp>
        <p:nvGrpSpPr>
          <p:cNvPr id="86" name="Group 85">
            <a:extLst>
              <a:ext uri="{FF2B5EF4-FFF2-40B4-BE49-F238E27FC236}">
                <a16:creationId xmlns:a16="http://schemas.microsoft.com/office/drawing/2014/main" id="{05FBEFD9-3AA2-4611-9B99-8448846865AD}"/>
              </a:ext>
            </a:extLst>
          </p:cNvPr>
          <p:cNvGrpSpPr/>
          <p:nvPr/>
        </p:nvGrpSpPr>
        <p:grpSpPr>
          <a:xfrm>
            <a:off x="3004295" y="1129571"/>
            <a:ext cx="5960280" cy="3121036"/>
            <a:chOff x="379413" y="1706562"/>
            <a:chExt cx="8388350" cy="4054476"/>
          </a:xfrm>
          <a:pattFill prst="wdUpDiag">
            <a:fgClr>
              <a:schemeClr val="bg1">
                <a:lumMod val="95000"/>
              </a:schemeClr>
            </a:fgClr>
            <a:bgClr>
              <a:schemeClr val="bg1">
                <a:lumMod val="85000"/>
              </a:schemeClr>
            </a:bgClr>
          </a:pattFill>
          <a:effectLst>
            <a:outerShdw blurRad="177800" algn="ctr" rotWithShape="0">
              <a:schemeClr val="bg1"/>
            </a:outerShdw>
          </a:effectLst>
        </p:grpSpPr>
        <p:sp>
          <p:nvSpPr>
            <p:cNvPr id="146" name="Freeform 6">
              <a:extLst>
                <a:ext uri="{FF2B5EF4-FFF2-40B4-BE49-F238E27FC236}">
                  <a16:creationId xmlns:a16="http://schemas.microsoft.com/office/drawing/2014/main" id="{C512A007-6A0D-476A-B4ED-BDFB12D625C4}"/>
                </a:ext>
              </a:extLst>
            </p:cNvPr>
            <p:cNvSpPr>
              <a:spLocks/>
            </p:cNvSpPr>
            <p:nvPr/>
          </p:nvSpPr>
          <p:spPr bwMode="auto">
            <a:xfrm>
              <a:off x="379413" y="2744788"/>
              <a:ext cx="88900" cy="28575"/>
            </a:xfrm>
            <a:custGeom>
              <a:avLst/>
              <a:gdLst>
                <a:gd name="T0" fmla="*/ 99 w 158"/>
                <a:gd name="T1" fmla="*/ 4 h 50"/>
                <a:gd name="T2" fmla="*/ 7 w 158"/>
                <a:gd name="T3" fmla="*/ 21 h 50"/>
                <a:gd name="T4" fmla="*/ 74 w 158"/>
                <a:gd name="T5" fmla="*/ 50 h 50"/>
                <a:gd name="T6" fmla="*/ 148 w 158"/>
                <a:gd name="T7" fmla="*/ 25 h 50"/>
                <a:gd name="T8" fmla="*/ 99 w 158"/>
                <a:gd name="T9" fmla="*/ 4 h 50"/>
              </a:gdLst>
              <a:ahLst/>
              <a:cxnLst>
                <a:cxn ang="0">
                  <a:pos x="T0" y="T1"/>
                </a:cxn>
                <a:cxn ang="0">
                  <a:pos x="T2" y="T3"/>
                </a:cxn>
                <a:cxn ang="0">
                  <a:pos x="T4" y="T5"/>
                </a:cxn>
                <a:cxn ang="0">
                  <a:pos x="T6" y="T7"/>
                </a:cxn>
                <a:cxn ang="0">
                  <a:pos x="T8" y="T9"/>
                </a:cxn>
              </a:cxnLst>
              <a:rect l="0" t="0" r="r" b="b"/>
              <a:pathLst>
                <a:path w="158" h="50">
                  <a:moveTo>
                    <a:pt x="99" y="4"/>
                  </a:moveTo>
                  <a:cubicBezTo>
                    <a:pt x="56" y="0"/>
                    <a:pt x="14" y="4"/>
                    <a:pt x="7" y="21"/>
                  </a:cubicBezTo>
                  <a:cubicBezTo>
                    <a:pt x="0" y="37"/>
                    <a:pt x="46" y="50"/>
                    <a:pt x="74" y="50"/>
                  </a:cubicBezTo>
                  <a:cubicBezTo>
                    <a:pt x="102" y="50"/>
                    <a:pt x="158" y="29"/>
                    <a:pt x="148" y="25"/>
                  </a:cubicBezTo>
                  <a:cubicBezTo>
                    <a:pt x="137" y="21"/>
                    <a:pt x="99" y="4"/>
                    <a:pt x="99" y="4"/>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47" name="Freeform 87">
              <a:extLst>
                <a:ext uri="{FF2B5EF4-FFF2-40B4-BE49-F238E27FC236}">
                  <a16:creationId xmlns:a16="http://schemas.microsoft.com/office/drawing/2014/main" id="{EFCABAD2-5947-42B9-AD57-C262A1504BAF}"/>
                </a:ext>
              </a:extLst>
            </p:cNvPr>
            <p:cNvSpPr>
              <a:spLocks noEditPoints="1"/>
            </p:cNvSpPr>
            <p:nvPr/>
          </p:nvSpPr>
          <p:spPr bwMode="auto">
            <a:xfrm>
              <a:off x="550863" y="2038350"/>
              <a:ext cx="3149600" cy="3722688"/>
            </a:xfrm>
            <a:custGeom>
              <a:avLst/>
              <a:gdLst>
                <a:gd name="T0" fmla="*/ 4939 w 5544"/>
                <a:gd name="T1" fmla="*/ 3942 h 6550"/>
                <a:gd name="T2" fmla="*/ 4921 w 5544"/>
                <a:gd name="T3" fmla="*/ 3763 h 6550"/>
                <a:gd name="T4" fmla="*/ 4532 w 5544"/>
                <a:gd name="T5" fmla="*/ 3424 h 6550"/>
                <a:gd name="T6" fmla="*/ 4304 w 5544"/>
                <a:gd name="T7" fmla="*/ 3287 h 6550"/>
                <a:gd name="T8" fmla="*/ 3999 w 5544"/>
                <a:gd name="T9" fmla="*/ 3284 h 6550"/>
                <a:gd name="T10" fmla="*/ 3511 w 5544"/>
                <a:gd name="T11" fmla="*/ 3287 h 6550"/>
                <a:gd name="T12" fmla="*/ 3324 w 5544"/>
                <a:gd name="T13" fmla="*/ 2930 h 6550"/>
                <a:gd name="T14" fmla="*/ 2927 w 5544"/>
                <a:gd name="T15" fmla="*/ 2738 h 6550"/>
                <a:gd name="T16" fmla="*/ 3048 w 5544"/>
                <a:gd name="T17" fmla="*/ 2381 h 6550"/>
                <a:gd name="T18" fmla="*/ 3645 w 5544"/>
                <a:gd name="T19" fmla="*/ 2464 h 6550"/>
                <a:gd name="T20" fmla="*/ 3847 w 5544"/>
                <a:gd name="T21" fmla="*/ 2063 h 6550"/>
                <a:gd name="T22" fmla="*/ 4071 w 5544"/>
                <a:gd name="T23" fmla="*/ 1777 h 6550"/>
                <a:gd name="T24" fmla="*/ 4480 w 5544"/>
                <a:gd name="T25" fmla="*/ 1558 h 6550"/>
                <a:gd name="T26" fmla="*/ 4140 w 5544"/>
                <a:gd name="T27" fmla="*/ 1454 h 6550"/>
                <a:gd name="T28" fmla="*/ 4447 w 5544"/>
                <a:gd name="T29" fmla="*/ 1341 h 6550"/>
                <a:gd name="T30" fmla="*/ 4777 w 5544"/>
                <a:gd name="T31" fmla="*/ 1466 h 6550"/>
                <a:gd name="T32" fmla="*/ 4530 w 5544"/>
                <a:gd name="T33" fmla="*/ 1091 h 6550"/>
                <a:gd name="T34" fmla="*/ 4097 w 5544"/>
                <a:gd name="T35" fmla="*/ 872 h 6550"/>
                <a:gd name="T36" fmla="*/ 3713 w 5544"/>
                <a:gd name="T37" fmla="*/ 1091 h 6550"/>
                <a:gd name="T38" fmla="*/ 3548 w 5544"/>
                <a:gd name="T39" fmla="*/ 1091 h 6550"/>
                <a:gd name="T40" fmla="*/ 3089 w 5544"/>
                <a:gd name="T41" fmla="*/ 872 h 6550"/>
                <a:gd name="T42" fmla="*/ 3645 w 5544"/>
                <a:gd name="T43" fmla="*/ 680 h 6550"/>
                <a:gd name="T44" fmla="*/ 3586 w 5544"/>
                <a:gd name="T45" fmla="*/ 460 h 6550"/>
                <a:gd name="T46" fmla="*/ 3848 w 5544"/>
                <a:gd name="T47" fmla="*/ 535 h 6550"/>
                <a:gd name="T48" fmla="*/ 3728 w 5544"/>
                <a:gd name="T49" fmla="*/ 614 h 6550"/>
                <a:gd name="T50" fmla="*/ 4312 w 5544"/>
                <a:gd name="T51" fmla="*/ 763 h 6550"/>
                <a:gd name="T52" fmla="*/ 4424 w 5544"/>
                <a:gd name="T53" fmla="*/ 597 h 6550"/>
                <a:gd name="T54" fmla="*/ 3874 w 5544"/>
                <a:gd name="T55" fmla="*/ 268 h 6550"/>
                <a:gd name="T56" fmla="*/ 3418 w 5544"/>
                <a:gd name="T57" fmla="*/ 456 h 6550"/>
                <a:gd name="T58" fmla="*/ 3105 w 5544"/>
                <a:gd name="T59" fmla="*/ 306 h 6550"/>
                <a:gd name="T60" fmla="*/ 2904 w 5544"/>
                <a:gd name="T61" fmla="*/ 495 h 6550"/>
                <a:gd name="T62" fmla="*/ 2657 w 5544"/>
                <a:gd name="T63" fmla="*/ 219 h 6550"/>
                <a:gd name="T64" fmla="*/ 2392 w 5544"/>
                <a:gd name="T65" fmla="*/ 98 h 6550"/>
                <a:gd name="T66" fmla="*/ 2343 w 5544"/>
                <a:gd name="T67" fmla="*/ 194 h 6550"/>
                <a:gd name="T68" fmla="*/ 2098 w 5544"/>
                <a:gd name="T69" fmla="*/ 156 h 6550"/>
                <a:gd name="T70" fmla="*/ 2011 w 5544"/>
                <a:gd name="T71" fmla="*/ 405 h 6550"/>
                <a:gd name="T72" fmla="*/ 1351 w 5544"/>
                <a:gd name="T73" fmla="*/ 389 h 6550"/>
                <a:gd name="T74" fmla="*/ 555 w 5544"/>
                <a:gd name="T75" fmla="*/ 323 h 6550"/>
                <a:gd name="T76" fmla="*/ 271 w 5544"/>
                <a:gd name="T77" fmla="*/ 597 h 6550"/>
                <a:gd name="T78" fmla="*/ 199 w 5544"/>
                <a:gd name="T79" fmla="*/ 895 h 6550"/>
                <a:gd name="T80" fmla="*/ 269 w 5544"/>
                <a:gd name="T81" fmla="*/ 1066 h 6550"/>
                <a:gd name="T82" fmla="*/ 646 w 5544"/>
                <a:gd name="T83" fmla="*/ 1009 h 6550"/>
                <a:gd name="T84" fmla="*/ 869 w 5544"/>
                <a:gd name="T85" fmla="*/ 822 h 6550"/>
                <a:gd name="T86" fmla="*/ 1644 w 5544"/>
                <a:gd name="T87" fmla="*/ 1308 h 6550"/>
                <a:gd name="T88" fmla="*/ 2453 w 5544"/>
                <a:gd name="T89" fmla="*/ 2694 h 6550"/>
                <a:gd name="T90" fmla="*/ 2281 w 5544"/>
                <a:gd name="T91" fmla="*/ 2344 h 6550"/>
                <a:gd name="T92" fmla="*/ 3334 w 5544"/>
                <a:gd name="T93" fmla="*/ 3189 h 6550"/>
                <a:gd name="T94" fmla="*/ 3682 w 5544"/>
                <a:gd name="T95" fmla="*/ 4183 h 6550"/>
                <a:gd name="T96" fmla="*/ 3925 w 5544"/>
                <a:gd name="T97" fmla="*/ 5917 h 6550"/>
                <a:gd name="T98" fmla="*/ 4203 w 5544"/>
                <a:gd name="T99" fmla="*/ 6529 h 6550"/>
                <a:gd name="T100" fmla="*/ 4251 w 5544"/>
                <a:gd name="T101" fmla="*/ 6169 h 6550"/>
                <a:gd name="T102" fmla="*/ 4358 w 5544"/>
                <a:gd name="T103" fmla="*/ 5838 h 6550"/>
                <a:gd name="T104" fmla="*/ 4622 w 5544"/>
                <a:gd name="T105" fmla="*/ 5572 h 6550"/>
                <a:gd name="T106" fmla="*/ 4882 w 5544"/>
                <a:gd name="T107" fmla="*/ 5299 h 6550"/>
                <a:gd name="T108" fmla="*/ 5254 w 5544"/>
                <a:gd name="T109" fmla="*/ 4934 h 6550"/>
                <a:gd name="T110" fmla="*/ 5359 w 5544"/>
                <a:gd name="T111" fmla="*/ 4522 h 6550"/>
                <a:gd name="T112" fmla="*/ 3354 w 5544"/>
                <a:gd name="T113" fmla="*/ 1640 h 6550"/>
                <a:gd name="T114" fmla="*/ 3576 w 5544"/>
                <a:gd name="T115" fmla="*/ 1695 h 6550"/>
                <a:gd name="T116" fmla="*/ 3360 w 5544"/>
                <a:gd name="T117" fmla="*/ 1695 h 6550"/>
                <a:gd name="T118" fmla="*/ 3830 w 5544"/>
                <a:gd name="T119" fmla="*/ 1633 h 6550"/>
                <a:gd name="T120" fmla="*/ 1886 w 5544"/>
                <a:gd name="T121" fmla="*/ 1483 h 6550"/>
                <a:gd name="T122" fmla="*/ 4565 w 5544"/>
                <a:gd name="T123" fmla="*/ 5400 h 6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544" h="6550">
                  <a:moveTo>
                    <a:pt x="5538" y="4162"/>
                  </a:moveTo>
                  <a:cubicBezTo>
                    <a:pt x="5536" y="4145"/>
                    <a:pt x="5529" y="4127"/>
                    <a:pt x="5519" y="4110"/>
                  </a:cubicBezTo>
                  <a:cubicBezTo>
                    <a:pt x="5528" y="4110"/>
                    <a:pt x="5528" y="4110"/>
                    <a:pt x="5528" y="4110"/>
                  </a:cubicBezTo>
                  <a:cubicBezTo>
                    <a:pt x="5514" y="4084"/>
                    <a:pt x="5493" y="4062"/>
                    <a:pt x="5477" y="4054"/>
                  </a:cubicBezTo>
                  <a:cubicBezTo>
                    <a:pt x="5461" y="4045"/>
                    <a:pt x="5431" y="4041"/>
                    <a:pt x="5407" y="4028"/>
                  </a:cubicBezTo>
                  <a:cubicBezTo>
                    <a:pt x="5393" y="4028"/>
                    <a:pt x="5393" y="4028"/>
                    <a:pt x="5393" y="4028"/>
                  </a:cubicBezTo>
                  <a:cubicBezTo>
                    <a:pt x="5385" y="4023"/>
                    <a:pt x="5377" y="4016"/>
                    <a:pt x="5372" y="4008"/>
                  </a:cubicBezTo>
                  <a:cubicBezTo>
                    <a:pt x="5364" y="3996"/>
                    <a:pt x="5351" y="3983"/>
                    <a:pt x="5337" y="3973"/>
                  </a:cubicBezTo>
                  <a:cubicBezTo>
                    <a:pt x="5349" y="3973"/>
                    <a:pt x="5349" y="3973"/>
                    <a:pt x="5349" y="3973"/>
                  </a:cubicBezTo>
                  <a:cubicBezTo>
                    <a:pt x="5323" y="3954"/>
                    <a:pt x="5291" y="3940"/>
                    <a:pt x="5277" y="3946"/>
                  </a:cubicBezTo>
                  <a:cubicBezTo>
                    <a:pt x="5256" y="3954"/>
                    <a:pt x="5220" y="3962"/>
                    <a:pt x="5192" y="3941"/>
                  </a:cubicBezTo>
                  <a:cubicBezTo>
                    <a:pt x="5170" y="3925"/>
                    <a:pt x="5137" y="3906"/>
                    <a:pt x="5116" y="3891"/>
                  </a:cubicBezTo>
                  <a:cubicBezTo>
                    <a:pt x="5103" y="3891"/>
                    <a:pt x="5103" y="3891"/>
                    <a:pt x="5103" y="3891"/>
                  </a:cubicBezTo>
                  <a:cubicBezTo>
                    <a:pt x="5100" y="3888"/>
                    <a:pt x="5097" y="3886"/>
                    <a:pt x="5094" y="3883"/>
                  </a:cubicBezTo>
                  <a:cubicBezTo>
                    <a:pt x="5076" y="3867"/>
                    <a:pt x="5031" y="3854"/>
                    <a:pt x="5010" y="3854"/>
                  </a:cubicBezTo>
                  <a:cubicBezTo>
                    <a:pt x="4988" y="3854"/>
                    <a:pt x="4992" y="3838"/>
                    <a:pt x="4960" y="3888"/>
                  </a:cubicBezTo>
                  <a:cubicBezTo>
                    <a:pt x="4942" y="3917"/>
                    <a:pt x="4945" y="3934"/>
                    <a:pt x="4939" y="3942"/>
                  </a:cubicBezTo>
                  <a:cubicBezTo>
                    <a:pt x="4934" y="3944"/>
                    <a:pt x="4925" y="3944"/>
                    <a:pt x="4911" y="3941"/>
                  </a:cubicBezTo>
                  <a:cubicBezTo>
                    <a:pt x="4885" y="3938"/>
                    <a:pt x="4884" y="3935"/>
                    <a:pt x="4894" y="3928"/>
                  </a:cubicBezTo>
                  <a:cubicBezTo>
                    <a:pt x="4897" y="3926"/>
                    <a:pt x="4900" y="3924"/>
                    <a:pt x="4904" y="3921"/>
                  </a:cubicBezTo>
                  <a:cubicBezTo>
                    <a:pt x="4915" y="3914"/>
                    <a:pt x="4928" y="3905"/>
                    <a:pt x="4940" y="3891"/>
                  </a:cubicBezTo>
                  <a:cubicBezTo>
                    <a:pt x="4937" y="3891"/>
                    <a:pt x="4937" y="3891"/>
                    <a:pt x="4937" y="3891"/>
                  </a:cubicBezTo>
                  <a:cubicBezTo>
                    <a:pt x="4939" y="3888"/>
                    <a:pt x="4941" y="3886"/>
                    <a:pt x="4943" y="3883"/>
                  </a:cubicBezTo>
                  <a:cubicBezTo>
                    <a:pt x="4955" y="3864"/>
                    <a:pt x="4957" y="3848"/>
                    <a:pt x="4953" y="3836"/>
                  </a:cubicBezTo>
                  <a:cubicBezTo>
                    <a:pt x="4961" y="3836"/>
                    <a:pt x="4961" y="3836"/>
                    <a:pt x="4961" y="3836"/>
                  </a:cubicBezTo>
                  <a:cubicBezTo>
                    <a:pt x="4956" y="3814"/>
                    <a:pt x="4934" y="3804"/>
                    <a:pt x="4911" y="3813"/>
                  </a:cubicBezTo>
                  <a:cubicBezTo>
                    <a:pt x="4904" y="3815"/>
                    <a:pt x="4901" y="3817"/>
                    <a:pt x="4897" y="3820"/>
                  </a:cubicBezTo>
                  <a:cubicBezTo>
                    <a:pt x="4873" y="3833"/>
                    <a:pt x="4889" y="3855"/>
                    <a:pt x="4837" y="3867"/>
                  </a:cubicBezTo>
                  <a:cubicBezTo>
                    <a:pt x="4790" y="3877"/>
                    <a:pt x="4783" y="3850"/>
                    <a:pt x="4802" y="3836"/>
                  </a:cubicBezTo>
                  <a:cubicBezTo>
                    <a:pt x="4803" y="3836"/>
                    <a:pt x="4803" y="3836"/>
                    <a:pt x="4803" y="3836"/>
                  </a:cubicBezTo>
                  <a:cubicBezTo>
                    <a:pt x="4804" y="3835"/>
                    <a:pt x="4806" y="3834"/>
                    <a:pt x="4807" y="3833"/>
                  </a:cubicBezTo>
                  <a:cubicBezTo>
                    <a:pt x="4810" y="3831"/>
                    <a:pt x="4813" y="3830"/>
                    <a:pt x="4816" y="3829"/>
                  </a:cubicBezTo>
                  <a:cubicBezTo>
                    <a:pt x="4835" y="3825"/>
                    <a:pt x="4862" y="3812"/>
                    <a:pt x="4884" y="3798"/>
                  </a:cubicBezTo>
                  <a:cubicBezTo>
                    <a:pt x="4904" y="3785"/>
                    <a:pt x="4921" y="3771"/>
                    <a:pt x="4921" y="3763"/>
                  </a:cubicBezTo>
                  <a:cubicBezTo>
                    <a:pt x="4921" y="3760"/>
                    <a:pt x="4921" y="3757"/>
                    <a:pt x="4921" y="3754"/>
                  </a:cubicBezTo>
                  <a:cubicBezTo>
                    <a:pt x="4913" y="3754"/>
                    <a:pt x="4913" y="3754"/>
                    <a:pt x="4913" y="3754"/>
                  </a:cubicBezTo>
                  <a:cubicBezTo>
                    <a:pt x="4911" y="3733"/>
                    <a:pt x="4902" y="3705"/>
                    <a:pt x="4879" y="3705"/>
                  </a:cubicBezTo>
                  <a:cubicBezTo>
                    <a:pt x="4873" y="3705"/>
                    <a:pt x="4869" y="3702"/>
                    <a:pt x="4865" y="3699"/>
                  </a:cubicBezTo>
                  <a:cubicBezTo>
                    <a:pt x="4878" y="3699"/>
                    <a:pt x="4878" y="3699"/>
                    <a:pt x="4878" y="3699"/>
                  </a:cubicBezTo>
                  <a:cubicBezTo>
                    <a:pt x="4861" y="3692"/>
                    <a:pt x="4860" y="3659"/>
                    <a:pt x="4831" y="3616"/>
                  </a:cubicBezTo>
                  <a:cubicBezTo>
                    <a:pt x="4821" y="3616"/>
                    <a:pt x="4821" y="3616"/>
                    <a:pt x="4821" y="3616"/>
                  </a:cubicBezTo>
                  <a:cubicBezTo>
                    <a:pt x="4819" y="3614"/>
                    <a:pt x="4818" y="3611"/>
                    <a:pt x="4816" y="3609"/>
                  </a:cubicBezTo>
                  <a:cubicBezTo>
                    <a:pt x="4804" y="3593"/>
                    <a:pt x="4790" y="3577"/>
                    <a:pt x="4775" y="3561"/>
                  </a:cubicBezTo>
                  <a:cubicBezTo>
                    <a:pt x="4786" y="3561"/>
                    <a:pt x="4786" y="3561"/>
                    <a:pt x="4786" y="3561"/>
                  </a:cubicBezTo>
                  <a:cubicBezTo>
                    <a:pt x="4750" y="3523"/>
                    <a:pt x="4709" y="3491"/>
                    <a:pt x="4678" y="3498"/>
                  </a:cubicBezTo>
                  <a:cubicBezTo>
                    <a:pt x="4635" y="3506"/>
                    <a:pt x="4611" y="3546"/>
                    <a:pt x="4590" y="3501"/>
                  </a:cubicBezTo>
                  <a:cubicBezTo>
                    <a:pt x="4586" y="3492"/>
                    <a:pt x="4582" y="3485"/>
                    <a:pt x="4578" y="3479"/>
                  </a:cubicBezTo>
                  <a:cubicBezTo>
                    <a:pt x="4569" y="3479"/>
                    <a:pt x="4569" y="3479"/>
                    <a:pt x="4569" y="3479"/>
                  </a:cubicBezTo>
                  <a:cubicBezTo>
                    <a:pt x="4552" y="3455"/>
                    <a:pt x="4535" y="3445"/>
                    <a:pt x="4524" y="3426"/>
                  </a:cubicBezTo>
                  <a:cubicBezTo>
                    <a:pt x="4523" y="3425"/>
                    <a:pt x="4523" y="3425"/>
                    <a:pt x="4522" y="3424"/>
                  </a:cubicBezTo>
                  <a:cubicBezTo>
                    <a:pt x="4532" y="3424"/>
                    <a:pt x="4532" y="3424"/>
                    <a:pt x="4532" y="3424"/>
                  </a:cubicBezTo>
                  <a:cubicBezTo>
                    <a:pt x="4532" y="3423"/>
                    <a:pt x="4531" y="3423"/>
                    <a:pt x="4530" y="3422"/>
                  </a:cubicBezTo>
                  <a:cubicBezTo>
                    <a:pt x="4516" y="3397"/>
                    <a:pt x="4481" y="3422"/>
                    <a:pt x="4470" y="3409"/>
                  </a:cubicBezTo>
                  <a:cubicBezTo>
                    <a:pt x="4460" y="3397"/>
                    <a:pt x="4460" y="3397"/>
                    <a:pt x="4460" y="3397"/>
                  </a:cubicBezTo>
                  <a:cubicBezTo>
                    <a:pt x="4460" y="3397"/>
                    <a:pt x="4414" y="3409"/>
                    <a:pt x="4439" y="3372"/>
                  </a:cubicBezTo>
                  <a:cubicBezTo>
                    <a:pt x="4444" y="3363"/>
                    <a:pt x="4449" y="3353"/>
                    <a:pt x="4453" y="3342"/>
                  </a:cubicBezTo>
                  <a:cubicBezTo>
                    <a:pt x="4448" y="3342"/>
                    <a:pt x="4448" y="3342"/>
                    <a:pt x="4448" y="3342"/>
                  </a:cubicBezTo>
                  <a:cubicBezTo>
                    <a:pt x="4456" y="3322"/>
                    <a:pt x="4460" y="3301"/>
                    <a:pt x="4461" y="3287"/>
                  </a:cubicBezTo>
                  <a:cubicBezTo>
                    <a:pt x="4467" y="3287"/>
                    <a:pt x="4467" y="3287"/>
                    <a:pt x="4467" y="3287"/>
                  </a:cubicBezTo>
                  <a:cubicBezTo>
                    <a:pt x="4468" y="3274"/>
                    <a:pt x="4467" y="3266"/>
                    <a:pt x="4463" y="3268"/>
                  </a:cubicBezTo>
                  <a:cubicBezTo>
                    <a:pt x="4462" y="3268"/>
                    <a:pt x="4460" y="3270"/>
                    <a:pt x="4458" y="3273"/>
                  </a:cubicBezTo>
                  <a:cubicBezTo>
                    <a:pt x="4458" y="3272"/>
                    <a:pt x="4458" y="3272"/>
                    <a:pt x="4457" y="3272"/>
                  </a:cubicBezTo>
                  <a:cubicBezTo>
                    <a:pt x="4446" y="3276"/>
                    <a:pt x="4429" y="3334"/>
                    <a:pt x="4411" y="3330"/>
                  </a:cubicBezTo>
                  <a:cubicBezTo>
                    <a:pt x="4393" y="3326"/>
                    <a:pt x="4408" y="3318"/>
                    <a:pt x="4372" y="3293"/>
                  </a:cubicBezTo>
                  <a:cubicBezTo>
                    <a:pt x="4369" y="3290"/>
                    <a:pt x="4365" y="3289"/>
                    <a:pt x="4362" y="3287"/>
                  </a:cubicBezTo>
                  <a:cubicBezTo>
                    <a:pt x="4376" y="3287"/>
                    <a:pt x="4376" y="3287"/>
                    <a:pt x="4376" y="3287"/>
                  </a:cubicBezTo>
                  <a:cubicBezTo>
                    <a:pt x="4352" y="3272"/>
                    <a:pt x="4320" y="3276"/>
                    <a:pt x="4302" y="3287"/>
                  </a:cubicBezTo>
                  <a:cubicBezTo>
                    <a:pt x="4304" y="3287"/>
                    <a:pt x="4304" y="3287"/>
                    <a:pt x="4304" y="3287"/>
                  </a:cubicBezTo>
                  <a:cubicBezTo>
                    <a:pt x="4291" y="3292"/>
                    <a:pt x="4281" y="3301"/>
                    <a:pt x="4281" y="3309"/>
                  </a:cubicBezTo>
                  <a:cubicBezTo>
                    <a:pt x="4281" y="3324"/>
                    <a:pt x="4273" y="3336"/>
                    <a:pt x="4267" y="3342"/>
                  </a:cubicBezTo>
                  <a:cubicBezTo>
                    <a:pt x="4260" y="3342"/>
                    <a:pt x="4260" y="3342"/>
                    <a:pt x="4260" y="3342"/>
                  </a:cubicBezTo>
                  <a:cubicBezTo>
                    <a:pt x="4256" y="3336"/>
                    <a:pt x="4249" y="3326"/>
                    <a:pt x="4242" y="3309"/>
                  </a:cubicBezTo>
                  <a:cubicBezTo>
                    <a:pt x="4232" y="3284"/>
                    <a:pt x="4182" y="3280"/>
                    <a:pt x="4158" y="3305"/>
                  </a:cubicBezTo>
                  <a:cubicBezTo>
                    <a:pt x="4146" y="3317"/>
                    <a:pt x="4137" y="3304"/>
                    <a:pt x="4129" y="3287"/>
                  </a:cubicBezTo>
                  <a:cubicBezTo>
                    <a:pt x="4137" y="3287"/>
                    <a:pt x="4137" y="3287"/>
                    <a:pt x="4137" y="3287"/>
                  </a:cubicBezTo>
                  <a:cubicBezTo>
                    <a:pt x="4127" y="3267"/>
                    <a:pt x="4118" y="3238"/>
                    <a:pt x="4108" y="3238"/>
                  </a:cubicBezTo>
                  <a:cubicBezTo>
                    <a:pt x="4100" y="3238"/>
                    <a:pt x="4088" y="3243"/>
                    <a:pt x="4076" y="3252"/>
                  </a:cubicBezTo>
                  <a:cubicBezTo>
                    <a:pt x="4059" y="3262"/>
                    <a:pt x="4042" y="3278"/>
                    <a:pt x="4031" y="3301"/>
                  </a:cubicBezTo>
                  <a:cubicBezTo>
                    <a:pt x="4017" y="3331"/>
                    <a:pt x="4018" y="3371"/>
                    <a:pt x="4012" y="3384"/>
                  </a:cubicBezTo>
                  <a:cubicBezTo>
                    <a:pt x="4006" y="3381"/>
                    <a:pt x="4001" y="3363"/>
                    <a:pt x="3999" y="3342"/>
                  </a:cubicBezTo>
                  <a:cubicBezTo>
                    <a:pt x="3992" y="3342"/>
                    <a:pt x="3992" y="3342"/>
                    <a:pt x="3992" y="3342"/>
                  </a:cubicBezTo>
                  <a:cubicBezTo>
                    <a:pt x="3990" y="3322"/>
                    <a:pt x="3990" y="3300"/>
                    <a:pt x="3992" y="3288"/>
                  </a:cubicBezTo>
                  <a:cubicBezTo>
                    <a:pt x="3992" y="3288"/>
                    <a:pt x="3992" y="3287"/>
                    <a:pt x="3993" y="3287"/>
                  </a:cubicBezTo>
                  <a:cubicBezTo>
                    <a:pt x="3998" y="3287"/>
                    <a:pt x="3998" y="3287"/>
                    <a:pt x="3998" y="3287"/>
                  </a:cubicBezTo>
                  <a:cubicBezTo>
                    <a:pt x="3999" y="3286"/>
                    <a:pt x="3999" y="3285"/>
                    <a:pt x="3999" y="3284"/>
                  </a:cubicBezTo>
                  <a:cubicBezTo>
                    <a:pt x="4002" y="3259"/>
                    <a:pt x="4041" y="3218"/>
                    <a:pt x="4013" y="3209"/>
                  </a:cubicBezTo>
                  <a:cubicBezTo>
                    <a:pt x="4001" y="3206"/>
                    <a:pt x="3986" y="3213"/>
                    <a:pt x="3972" y="3222"/>
                  </a:cubicBezTo>
                  <a:cubicBezTo>
                    <a:pt x="3957" y="3231"/>
                    <a:pt x="3943" y="3244"/>
                    <a:pt x="3931" y="3252"/>
                  </a:cubicBezTo>
                  <a:cubicBezTo>
                    <a:pt x="3929" y="3253"/>
                    <a:pt x="3927" y="3255"/>
                    <a:pt x="3925" y="3255"/>
                  </a:cubicBezTo>
                  <a:cubicBezTo>
                    <a:pt x="3919" y="3256"/>
                    <a:pt x="3912" y="3260"/>
                    <a:pt x="3904" y="3266"/>
                  </a:cubicBezTo>
                  <a:cubicBezTo>
                    <a:pt x="3886" y="3277"/>
                    <a:pt x="3861" y="3300"/>
                    <a:pt x="3844" y="3326"/>
                  </a:cubicBezTo>
                  <a:cubicBezTo>
                    <a:pt x="3825" y="3357"/>
                    <a:pt x="3814" y="3377"/>
                    <a:pt x="3796" y="3389"/>
                  </a:cubicBezTo>
                  <a:cubicBezTo>
                    <a:pt x="3775" y="3400"/>
                    <a:pt x="3745" y="3388"/>
                    <a:pt x="3752" y="3376"/>
                  </a:cubicBezTo>
                  <a:cubicBezTo>
                    <a:pt x="3756" y="3369"/>
                    <a:pt x="3739" y="3353"/>
                    <a:pt x="3720" y="3342"/>
                  </a:cubicBezTo>
                  <a:cubicBezTo>
                    <a:pt x="3706" y="3342"/>
                    <a:pt x="3706" y="3342"/>
                    <a:pt x="3706" y="3342"/>
                  </a:cubicBezTo>
                  <a:cubicBezTo>
                    <a:pt x="3692" y="3335"/>
                    <a:pt x="3679" y="3332"/>
                    <a:pt x="3675" y="3338"/>
                  </a:cubicBezTo>
                  <a:cubicBezTo>
                    <a:pt x="3673" y="3342"/>
                    <a:pt x="3669" y="3345"/>
                    <a:pt x="3665" y="3349"/>
                  </a:cubicBezTo>
                  <a:cubicBezTo>
                    <a:pt x="3650" y="3359"/>
                    <a:pt x="3630" y="3369"/>
                    <a:pt x="3608" y="3380"/>
                  </a:cubicBezTo>
                  <a:cubicBezTo>
                    <a:pt x="3576" y="3397"/>
                    <a:pt x="3548" y="3359"/>
                    <a:pt x="3541" y="3342"/>
                  </a:cubicBezTo>
                  <a:cubicBezTo>
                    <a:pt x="3541" y="3342"/>
                    <a:pt x="3541" y="3342"/>
                    <a:pt x="3541" y="3342"/>
                  </a:cubicBezTo>
                  <a:cubicBezTo>
                    <a:pt x="3532" y="3342"/>
                    <a:pt x="3532" y="3342"/>
                    <a:pt x="3532" y="3342"/>
                  </a:cubicBezTo>
                  <a:cubicBezTo>
                    <a:pt x="3525" y="3330"/>
                    <a:pt x="3516" y="3322"/>
                    <a:pt x="3511" y="3287"/>
                  </a:cubicBezTo>
                  <a:cubicBezTo>
                    <a:pt x="3518" y="3287"/>
                    <a:pt x="3518" y="3287"/>
                    <a:pt x="3518" y="3287"/>
                  </a:cubicBezTo>
                  <a:cubicBezTo>
                    <a:pt x="3518" y="3281"/>
                    <a:pt x="3517" y="3275"/>
                    <a:pt x="3516" y="3268"/>
                  </a:cubicBezTo>
                  <a:cubicBezTo>
                    <a:pt x="3515" y="3247"/>
                    <a:pt x="3516" y="3225"/>
                    <a:pt x="3518" y="3205"/>
                  </a:cubicBezTo>
                  <a:cubicBezTo>
                    <a:pt x="3512" y="3205"/>
                    <a:pt x="3512" y="3205"/>
                    <a:pt x="3512" y="3205"/>
                  </a:cubicBezTo>
                  <a:cubicBezTo>
                    <a:pt x="3514" y="3185"/>
                    <a:pt x="3517" y="3166"/>
                    <a:pt x="3521" y="3150"/>
                  </a:cubicBezTo>
                  <a:cubicBezTo>
                    <a:pt x="3527" y="3150"/>
                    <a:pt x="3527" y="3150"/>
                    <a:pt x="3527" y="3150"/>
                  </a:cubicBezTo>
                  <a:cubicBezTo>
                    <a:pt x="3529" y="3139"/>
                    <a:pt x="3531" y="3130"/>
                    <a:pt x="3534" y="3122"/>
                  </a:cubicBezTo>
                  <a:cubicBezTo>
                    <a:pt x="3539" y="3107"/>
                    <a:pt x="3529" y="3086"/>
                    <a:pt x="3514" y="3067"/>
                  </a:cubicBezTo>
                  <a:cubicBezTo>
                    <a:pt x="3504" y="3067"/>
                    <a:pt x="3504" y="3067"/>
                    <a:pt x="3504" y="3067"/>
                  </a:cubicBezTo>
                  <a:cubicBezTo>
                    <a:pt x="3486" y="3046"/>
                    <a:pt x="3463" y="3028"/>
                    <a:pt x="3450" y="3031"/>
                  </a:cubicBezTo>
                  <a:cubicBezTo>
                    <a:pt x="3425" y="3035"/>
                    <a:pt x="3401" y="3064"/>
                    <a:pt x="3376" y="3060"/>
                  </a:cubicBezTo>
                  <a:cubicBezTo>
                    <a:pt x="3351" y="3056"/>
                    <a:pt x="3362" y="3047"/>
                    <a:pt x="3323" y="3047"/>
                  </a:cubicBezTo>
                  <a:cubicBezTo>
                    <a:pt x="3289" y="3047"/>
                    <a:pt x="3310" y="3040"/>
                    <a:pt x="3320" y="3013"/>
                  </a:cubicBezTo>
                  <a:cubicBezTo>
                    <a:pt x="3325" y="3013"/>
                    <a:pt x="3325" y="3013"/>
                    <a:pt x="3325" y="3013"/>
                  </a:cubicBezTo>
                  <a:cubicBezTo>
                    <a:pt x="3327" y="3008"/>
                    <a:pt x="3329" y="3003"/>
                    <a:pt x="3330" y="2997"/>
                  </a:cubicBezTo>
                  <a:cubicBezTo>
                    <a:pt x="3334" y="2977"/>
                    <a:pt x="3329" y="2953"/>
                    <a:pt x="3331" y="2930"/>
                  </a:cubicBezTo>
                  <a:cubicBezTo>
                    <a:pt x="3324" y="2930"/>
                    <a:pt x="3324" y="2930"/>
                    <a:pt x="3324" y="2930"/>
                  </a:cubicBezTo>
                  <a:cubicBezTo>
                    <a:pt x="3326" y="2912"/>
                    <a:pt x="3331" y="2895"/>
                    <a:pt x="3348" y="2881"/>
                  </a:cubicBezTo>
                  <a:cubicBezTo>
                    <a:pt x="3350" y="2879"/>
                    <a:pt x="3351" y="2877"/>
                    <a:pt x="3352" y="2875"/>
                  </a:cubicBezTo>
                  <a:cubicBezTo>
                    <a:pt x="3355" y="2875"/>
                    <a:pt x="3355" y="2875"/>
                    <a:pt x="3355" y="2875"/>
                  </a:cubicBezTo>
                  <a:cubicBezTo>
                    <a:pt x="3378" y="2855"/>
                    <a:pt x="3382" y="2819"/>
                    <a:pt x="3376" y="2793"/>
                  </a:cubicBezTo>
                  <a:cubicBezTo>
                    <a:pt x="3368" y="2793"/>
                    <a:pt x="3368" y="2793"/>
                    <a:pt x="3368" y="2793"/>
                  </a:cubicBezTo>
                  <a:cubicBezTo>
                    <a:pt x="3364" y="2777"/>
                    <a:pt x="3357" y="2766"/>
                    <a:pt x="3348" y="2764"/>
                  </a:cubicBezTo>
                  <a:cubicBezTo>
                    <a:pt x="3323" y="2760"/>
                    <a:pt x="3277" y="2777"/>
                    <a:pt x="3246" y="2773"/>
                  </a:cubicBezTo>
                  <a:cubicBezTo>
                    <a:pt x="3214" y="2769"/>
                    <a:pt x="3189" y="2802"/>
                    <a:pt x="3200" y="2839"/>
                  </a:cubicBezTo>
                  <a:cubicBezTo>
                    <a:pt x="3211" y="2877"/>
                    <a:pt x="3182" y="2902"/>
                    <a:pt x="3172" y="2898"/>
                  </a:cubicBezTo>
                  <a:cubicBezTo>
                    <a:pt x="3161" y="2893"/>
                    <a:pt x="3147" y="2873"/>
                    <a:pt x="3108" y="2906"/>
                  </a:cubicBezTo>
                  <a:cubicBezTo>
                    <a:pt x="3070" y="2939"/>
                    <a:pt x="3056" y="2927"/>
                    <a:pt x="3017" y="2889"/>
                  </a:cubicBezTo>
                  <a:cubicBezTo>
                    <a:pt x="3012" y="2885"/>
                    <a:pt x="3007" y="2880"/>
                    <a:pt x="3003" y="2875"/>
                  </a:cubicBezTo>
                  <a:cubicBezTo>
                    <a:pt x="3014" y="2875"/>
                    <a:pt x="3014" y="2875"/>
                    <a:pt x="3014" y="2875"/>
                  </a:cubicBezTo>
                  <a:cubicBezTo>
                    <a:pt x="2988" y="2851"/>
                    <a:pt x="2962" y="2825"/>
                    <a:pt x="2947" y="2793"/>
                  </a:cubicBezTo>
                  <a:cubicBezTo>
                    <a:pt x="2939" y="2793"/>
                    <a:pt x="2939" y="2793"/>
                    <a:pt x="2939" y="2793"/>
                  </a:cubicBezTo>
                  <a:cubicBezTo>
                    <a:pt x="2934" y="2782"/>
                    <a:pt x="2930" y="2769"/>
                    <a:pt x="2929" y="2756"/>
                  </a:cubicBezTo>
                  <a:cubicBezTo>
                    <a:pt x="2928" y="2750"/>
                    <a:pt x="2927" y="2744"/>
                    <a:pt x="2927" y="2738"/>
                  </a:cubicBezTo>
                  <a:cubicBezTo>
                    <a:pt x="2934" y="2738"/>
                    <a:pt x="2934" y="2738"/>
                    <a:pt x="2934" y="2738"/>
                  </a:cubicBezTo>
                  <a:cubicBezTo>
                    <a:pt x="2931" y="2709"/>
                    <a:pt x="2929" y="2681"/>
                    <a:pt x="2930" y="2656"/>
                  </a:cubicBezTo>
                  <a:cubicBezTo>
                    <a:pt x="2923" y="2656"/>
                    <a:pt x="2923" y="2656"/>
                    <a:pt x="2923" y="2656"/>
                  </a:cubicBezTo>
                  <a:cubicBezTo>
                    <a:pt x="2924" y="2636"/>
                    <a:pt x="2927" y="2619"/>
                    <a:pt x="2932" y="2606"/>
                  </a:cubicBezTo>
                  <a:cubicBezTo>
                    <a:pt x="2933" y="2605"/>
                    <a:pt x="2934" y="2603"/>
                    <a:pt x="2934" y="2601"/>
                  </a:cubicBezTo>
                  <a:cubicBezTo>
                    <a:pt x="2939" y="2601"/>
                    <a:pt x="2939" y="2601"/>
                    <a:pt x="2939" y="2601"/>
                  </a:cubicBezTo>
                  <a:cubicBezTo>
                    <a:pt x="2949" y="2577"/>
                    <a:pt x="2952" y="2540"/>
                    <a:pt x="2944" y="2519"/>
                  </a:cubicBezTo>
                  <a:cubicBezTo>
                    <a:pt x="2936" y="2519"/>
                    <a:pt x="2936" y="2519"/>
                    <a:pt x="2936" y="2519"/>
                  </a:cubicBezTo>
                  <a:cubicBezTo>
                    <a:pt x="2933" y="2513"/>
                    <a:pt x="2930" y="2508"/>
                    <a:pt x="2925" y="2506"/>
                  </a:cubicBezTo>
                  <a:cubicBezTo>
                    <a:pt x="2911" y="2501"/>
                    <a:pt x="2928" y="2479"/>
                    <a:pt x="2948" y="2464"/>
                  </a:cubicBezTo>
                  <a:cubicBezTo>
                    <a:pt x="2950" y="2464"/>
                    <a:pt x="2950" y="2464"/>
                    <a:pt x="2950" y="2464"/>
                  </a:cubicBezTo>
                  <a:cubicBezTo>
                    <a:pt x="2954" y="2460"/>
                    <a:pt x="2958" y="2457"/>
                    <a:pt x="2963" y="2454"/>
                  </a:cubicBezTo>
                  <a:cubicBezTo>
                    <a:pt x="2967" y="2452"/>
                    <a:pt x="2971" y="2449"/>
                    <a:pt x="2975" y="2448"/>
                  </a:cubicBezTo>
                  <a:cubicBezTo>
                    <a:pt x="2981" y="2446"/>
                    <a:pt x="2989" y="2442"/>
                    <a:pt x="2997" y="2436"/>
                  </a:cubicBezTo>
                  <a:cubicBezTo>
                    <a:pt x="3020" y="2422"/>
                    <a:pt x="3046" y="2395"/>
                    <a:pt x="3052" y="2382"/>
                  </a:cubicBezTo>
                  <a:cubicBezTo>
                    <a:pt x="3052" y="2381"/>
                    <a:pt x="3052" y="2381"/>
                    <a:pt x="3052" y="2381"/>
                  </a:cubicBezTo>
                  <a:cubicBezTo>
                    <a:pt x="3048" y="2381"/>
                    <a:pt x="3048" y="2381"/>
                    <a:pt x="3048" y="2381"/>
                  </a:cubicBezTo>
                  <a:cubicBezTo>
                    <a:pt x="3060" y="2370"/>
                    <a:pt x="3091" y="2373"/>
                    <a:pt x="3126" y="2373"/>
                  </a:cubicBezTo>
                  <a:cubicBezTo>
                    <a:pt x="3165" y="2373"/>
                    <a:pt x="3172" y="2373"/>
                    <a:pt x="3211" y="2398"/>
                  </a:cubicBezTo>
                  <a:cubicBezTo>
                    <a:pt x="3229" y="2410"/>
                    <a:pt x="3240" y="2408"/>
                    <a:pt x="3246" y="2401"/>
                  </a:cubicBezTo>
                  <a:cubicBezTo>
                    <a:pt x="3255" y="2398"/>
                    <a:pt x="3259" y="2389"/>
                    <a:pt x="3261" y="2381"/>
                  </a:cubicBezTo>
                  <a:cubicBezTo>
                    <a:pt x="3256" y="2381"/>
                    <a:pt x="3256" y="2381"/>
                    <a:pt x="3256" y="2381"/>
                  </a:cubicBezTo>
                  <a:cubicBezTo>
                    <a:pt x="3256" y="2378"/>
                    <a:pt x="3256" y="2375"/>
                    <a:pt x="3256" y="2373"/>
                  </a:cubicBezTo>
                  <a:cubicBezTo>
                    <a:pt x="3256" y="2361"/>
                    <a:pt x="3278" y="2352"/>
                    <a:pt x="3320" y="2356"/>
                  </a:cubicBezTo>
                  <a:cubicBezTo>
                    <a:pt x="3363" y="2360"/>
                    <a:pt x="3415" y="2323"/>
                    <a:pt x="3425" y="2336"/>
                  </a:cubicBezTo>
                  <a:cubicBezTo>
                    <a:pt x="3436" y="2348"/>
                    <a:pt x="3457" y="2398"/>
                    <a:pt x="3478" y="2382"/>
                  </a:cubicBezTo>
                  <a:cubicBezTo>
                    <a:pt x="3499" y="2365"/>
                    <a:pt x="3506" y="2336"/>
                    <a:pt x="3513" y="2386"/>
                  </a:cubicBezTo>
                  <a:cubicBezTo>
                    <a:pt x="3520" y="2436"/>
                    <a:pt x="3538" y="2511"/>
                    <a:pt x="3570" y="2523"/>
                  </a:cubicBezTo>
                  <a:cubicBezTo>
                    <a:pt x="3601" y="2536"/>
                    <a:pt x="3584" y="2586"/>
                    <a:pt x="3615" y="2590"/>
                  </a:cubicBezTo>
                  <a:cubicBezTo>
                    <a:pt x="3621" y="2590"/>
                    <a:pt x="3625" y="2588"/>
                    <a:pt x="3629" y="2585"/>
                  </a:cubicBezTo>
                  <a:cubicBezTo>
                    <a:pt x="3646" y="2579"/>
                    <a:pt x="3657" y="2548"/>
                    <a:pt x="3660" y="2519"/>
                  </a:cubicBezTo>
                  <a:cubicBezTo>
                    <a:pt x="3653" y="2519"/>
                    <a:pt x="3653" y="2519"/>
                    <a:pt x="3653" y="2519"/>
                  </a:cubicBezTo>
                  <a:cubicBezTo>
                    <a:pt x="3654" y="2504"/>
                    <a:pt x="3654" y="2490"/>
                    <a:pt x="3651" y="2482"/>
                  </a:cubicBezTo>
                  <a:cubicBezTo>
                    <a:pt x="3649" y="2477"/>
                    <a:pt x="3647" y="2471"/>
                    <a:pt x="3645" y="2464"/>
                  </a:cubicBezTo>
                  <a:cubicBezTo>
                    <a:pt x="3653" y="2464"/>
                    <a:pt x="3653" y="2464"/>
                    <a:pt x="3653" y="2464"/>
                  </a:cubicBezTo>
                  <a:cubicBezTo>
                    <a:pt x="3646" y="2442"/>
                    <a:pt x="3637" y="2409"/>
                    <a:pt x="3627" y="2381"/>
                  </a:cubicBezTo>
                  <a:cubicBezTo>
                    <a:pt x="3619" y="2381"/>
                    <a:pt x="3619" y="2381"/>
                    <a:pt x="3619" y="2381"/>
                  </a:cubicBezTo>
                  <a:cubicBezTo>
                    <a:pt x="3613" y="2365"/>
                    <a:pt x="3607" y="2351"/>
                    <a:pt x="3601" y="2344"/>
                  </a:cubicBezTo>
                  <a:cubicBezTo>
                    <a:pt x="3597" y="2340"/>
                    <a:pt x="3596" y="2333"/>
                    <a:pt x="3596" y="2326"/>
                  </a:cubicBezTo>
                  <a:cubicBezTo>
                    <a:pt x="3603" y="2326"/>
                    <a:pt x="3603" y="2326"/>
                    <a:pt x="3603" y="2326"/>
                  </a:cubicBezTo>
                  <a:cubicBezTo>
                    <a:pt x="3602" y="2306"/>
                    <a:pt x="3619" y="2276"/>
                    <a:pt x="3642" y="2259"/>
                  </a:cubicBezTo>
                  <a:cubicBezTo>
                    <a:pt x="3644" y="2258"/>
                    <a:pt x="3646" y="2256"/>
                    <a:pt x="3649" y="2255"/>
                  </a:cubicBezTo>
                  <a:cubicBezTo>
                    <a:pt x="3650" y="2254"/>
                    <a:pt x="3652" y="2253"/>
                    <a:pt x="3654" y="2251"/>
                  </a:cubicBezTo>
                  <a:cubicBezTo>
                    <a:pt x="3654" y="2251"/>
                    <a:pt x="3655" y="2251"/>
                    <a:pt x="3655" y="2251"/>
                  </a:cubicBezTo>
                  <a:cubicBezTo>
                    <a:pt x="3658" y="2249"/>
                    <a:pt x="3662" y="2247"/>
                    <a:pt x="3665" y="2244"/>
                  </a:cubicBezTo>
                  <a:cubicBezTo>
                    <a:pt x="3664" y="2244"/>
                    <a:pt x="3664" y="2244"/>
                    <a:pt x="3664" y="2244"/>
                  </a:cubicBezTo>
                  <a:cubicBezTo>
                    <a:pt x="3680" y="2231"/>
                    <a:pt x="3698" y="2210"/>
                    <a:pt x="3714" y="2189"/>
                  </a:cubicBezTo>
                  <a:cubicBezTo>
                    <a:pt x="3717" y="2189"/>
                    <a:pt x="3717" y="2189"/>
                    <a:pt x="3717" y="2189"/>
                  </a:cubicBezTo>
                  <a:cubicBezTo>
                    <a:pt x="3738" y="2163"/>
                    <a:pt x="3758" y="2136"/>
                    <a:pt x="3770" y="2124"/>
                  </a:cubicBezTo>
                  <a:cubicBezTo>
                    <a:pt x="3772" y="2121"/>
                    <a:pt x="3775" y="2119"/>
                    <a:pt x="3778" y="2117"/>
                  </a:cubicBezTo>
                  <a:cubicBezTo>
                    <a:pt x="3811" y="2100"/>
                    <a:pt x="3865" y="2091"/>
                    <a:pt x="3847" y="2063"/>
                  </a:cubicBezTo>
                  <a:cubicBezTo>
                    <a:pt x="3845" y="2059"/>
                    <a:pt x="3843" y="2055"/>
                    <a:pt x="3841" y="2052"/>
                  </a:cubicBezTo>
                  <a:cubicBezTo>
                    <a:pt x="3850" y="2052"/>
                    <a:pt x="3850" y="2052"/>
                    <a:pt x="3850" y="2052"/>
                  </a:cubicBezTo>
                  <a:cubicBezTo>
                    <a:pt x="3831" y="2022"/>
                    <a:pt x="3815" y="1993"/>
                    <a:pt x="3813" y="1970"/>
                  </a:cubicBezTo>
                  <a:cubicBezTo>
                    <a:pt x="3806" y="1970"/>
                    <a:pt x="3806" y="1970"/>
                    <a:pt x="3806" y="1970"/>
                  </a:cubicBezTo>
                  <a:cubicBezTo>
                    <a:pt x="3806" y="1945"/>
                    <a:pt x="3827" y="1953"/>
                    <a:pt x="3837" y="1970"/>
                  </a:cubicBezTo>
                  <a:cubicBezTo>
                    <a:pt x="3848" y="1986"/>
                    <a:pt x="3890" y="1945"/>
                    <a:pt x="3879" y="1924"/>
                  </a:cubicBezTo>
                  <a:cubicBezTo>
                    <a:pt x="3878" y="1921"/>
                    <a:pt x="3877" y="1918"/>
                    <a:pt x="3876" y="1915"/>
                  </a:cubicBezTo>
                  <a:cubicBezTo>
                    <a:pt x="3884" y="1915"/>
                    <a:pt x="3884" y="1915"/>
                    <a:pt x="3884" y="1915"/>
                  </a:cubicBezTo>
                  <a:cubicBezTo>
                    <a:pt x="3879" y="1902"/>
                    <a:pt x="3879" y="1887"/>
                    <a:pt x="3886" y="1879"/>
                  </a:cubicBezTo>
                  <a:cubicBezTo>
                    <a:pt x="3889" y="1878"/>
                    <a:pt x="3893" y="1878"/>
                    <a:pt x="3897" y="1878"/>
                  </a:cubicBezTo>
                  <a:cubicBezTo>
                    <a:pt x="3906" y="1880"/>
                    <a:pt x="3913" y="1877"/>
                    <a:pt x="3917" y="1873"/>
                  </a:cubicBezTo>
                  <a:cubicBezTo>
                    <a:pt x="3930" y="1868"/>
                    <a:pt x="3933" y="1850"/>
                    <a:pt x="3925" y="1837"/>
                  </a:cubicBezTo>
                  <a:cubicBezTo>
                    <a:pt x="3924" y="1835"/>
                    <a:pt x="3924" y="1834"/>
                    <a:pt x="3923" y="1832"/>
                  </a:cubicBezTo>
                  <a:cubicBezTo>
                    <a:pt x="3917" y="1832"/>
                    <a:pt x="3917" y="1832"/>
                    <a:pt x="3917" y="1832"/>
                  </a:cubicBezTo>
                  <a:cubicBezTo>
                    <a:pt x="3920" y="1818"/>
                    <a:pt x="3947" y="1805"/>
                    <a:pt x="3967" y="1812"/>
                  </a:cubicBezTo>
                  <a:cubicBezTo>
                    <a:pt x="3992" y="1820"/>
                    <a:pt x="4073" y="1827"/>
                    <a:pt x="4084" y="1810"/>
                  </a:cubicBezTo>
                  <a:cubicBezTo>
                    <a:pt x="4089" y="1803"/>
                    <a:pt x="4081" y="1791"/>
                    <a:pt x="4071" y="1777"/>
                  </a:cubicBezTo>
                  <a:cubicBezTo>
                    <a:pt x="4081" y="1777"/>
                    <a:pt x="4081" y="1777"/>
                    <a:pt x="4081" y="1777"/>
                  </a:cubicBezTo>
                  <a:cubicBezTo>
                    <a:pt x="4069" y="1760"/>
                    <a:pt x="4052" y="1740"/>
                    <a:pt x="4052" y="1720"/>
                  </a:cubicBezTo>
                  <a:cubicBezTo>
                    <a:pt x="4052" y="1711"/>
                    <a:pt x="4055" y="1703"/>
                    <a:pt x="4059" y="1695"/>
                  </a:cubicBezTo>
                  <a:cubicBezTo>
                    <a:pt x="4056" y="1695"/>
                    <a:pt x="4056" y="1695"/>
                    <a:pt x="4056" y="1695"/>
                  </a:cubicBezTo>
                  <a:cubicBezTo>
                    <a:pt x="4070" y="1676"/>
                    <a:pt x="4095" y="1661"/>
                    <a:pt x="4112" y="1658"/>
                  </a:cubicBezTo>
                  <a:cubicBezTo>
                    <a:pt x="4136" y="1654"/>
                    <a:pt x="4168" y="1658"/>
                    <a:pt x="4172" y="1645"/>
                  </a:cubicBezTo>
                  <a:cubicBezTo>
                    <a:pt x="4172" y="1644"/>
                    <a:pt x="4173" y="1642"/>
                    <a:pt x="4174" y="1640"/>
                  </a:cubicBezTo>
                  <a:cubicBezTo>
                    <a:pt x="4179" y="1640"/>
                    <a:pt x="4179" y="1640"/>
                    <a:pt x="4179" y="1640"/>
                  </a:cubicBezTo>
                  <a:cubicBezTo>
                    <a:pt x="4181" y="1635"/>
                    <a:pt x="4188" y="1626"/>
                    <a:pt x="4196" y="1620"/>
                  </a:cubicBezTo>
                  <a:cubicBezTo>
                    <a:pt x="4204" y="1616"/>
                    <a:pt x="4212" y="1616"/>
                    <a:pt x="4214" y="1629"/>
                  </a:cubicBezTo>
                  <a:cubicBezTo>
                    <a:pt x="4217" y="1658"/>
                    <a:pt x="4214" y="1708"/>
                    <a:pt x="4242" y="1708"/>
                  </a:cubicBezTo>
                  <a:cubicBezTo>
                    <a:pt x="4270" y="1708"/>
                    <a:pt x="4305" y="1670"/>
                    <a:pt x="4316" y="1666"/>
                  </a:cubicBezTo>
                  <a:cubicBezTo>
                    <a:pt x="4327" y="1662"/>
                    <a:pt x="4393" y="1645"/>
                    <a:pt x="4408" y="1641"/>
                  </a:cubicBezTo>
                  <a:cubicBezTo>
                    <a:pt x="4418" y="1638"/>
                    <a:pt x="4470" y="1632"/>
                    <a:pt x="4489" y="1617"/>
                  </a:cubicBezTo>
                  <a:cubicBezTo>
                    <a:pt x="4499" y="1611"/>
                    <a:pt x="4505" y="1604"/>
                    <a:pt x="4502" y="1595"/>
                  </a:cubicBezTo>
                  <a:cubicBezTo>
                    <a:pt x="4497" y="1582"/>
                    <a:pt x="4493" y="1569"/>
                    <a:pt x="4488" y="1558"/>
                  </a:cubicBezTo>
                  <a:cubicBezTo>
                    <a:pt x="4480" y="1558"/>
                    <a:pt x="4480" y="1558"/>
                    <a:pt x="4480" y="1558"/>
                  </a:cubicBezTo>
                  <a:cubicBezTo>
                    <a:pt x="4474" y="1546"/>
                    <a:pt x="4469" y="1535"/>
                    <a:pt x="4464" y="1529"/>
                  </a:cubicBezTo>
                  <a:cubicBezTo>
                    <a:pt x="4453" y="1517"/>
                    <a:pt x="4443" y="1533"/>
                    <a:pt x="4429" y="1554"/>
                  </a:cubicBezTo>
                  <a:cubicBezTo>
                    <a:pt x="4427" y="1557"/>
                    <a:pt x="4424" y="1559"/>
                    <a:pt x="4421" y="1561"/>
                  </a:cubicBezTo>
                  <a:cubicBezTo>
                    <a:pt x="4411" y="1567"/>
                    <a:pt x="4400" y="1566"/>
                    <a:pt x="4393" y="1558"/>
                  </a:cubicBezTo>
                  <a:cubicBezTo>
                    <a:pt x="4383" y="1558"/>
                    <a:pt x="4383" y="1558"/>
                    <a:pt x="4383" y="1558"/>
                  </a:cubicBezTo>
                  <a:cubicBezTo>
                    <a:pt x="4376" y="1541"/>
                    <a:pt x="4386" y="1492"/>
                    <a:pt x="4362" y="1508"/>
                  </a:cubicBezTo>
                  <a:cubicBezTo>
                    <a:pt x="4337" y="1525"/>
                    <a:pt x="4334" y="1541"/>
                    <a:pt x="4319" y="1533"/>
                  </a:cubicBezTo>
                  <a:cubicBezTo>
                    <a:pt x="4310" y="1527"/>
                    <a:pt x="4300" y="1512"/>
                    <a:pt x="4295" y="1503"/>
                  </a:cubicBezTo>
                  <a:cubicBezTo>
                    <a:pt x="4304" y="1503"/>
                    <a:pt x="4304" y="1503"/>
                    <a:pt x="4304" y="1503"/>
                  </a:cubicBezTo>
                  <a:cubicBezTo>
                    <a:pt x="4301" y="1497"/>
                    <a:pt x="4298" y="1491"/>
                    <a:pt x="4298" y="1491"/>
                  </a:cubicBezTo>
                  <a:cubicBezTo>
                    <a:pt x="4298" y="1491"/>
                    <a:pt x="4333" y="1471"/>
                    <a:pt x="4309" y="1433"/>
                  </a:cubicBezTo>
                  <a:cubicBezTo>
                    <a:pt x="4305" y="1428"/>
                    <a:pt x="4302" y="1424"/>
                    <a:pt x="4298" y="1421"/>
                  </a:cubicBezTo>
                  <a:cubicBezTo>
                    <a:pt x="4286" y="1421"/>
                    <a:pt x="4286" y="1421"/>
                    <a:pt x="4286" y="1421"/>
                  </a:cubicBezTo>
                  <a:cubicBezTo>
                    <a:pt x="4268" y="1408"/>
                    <a:pt x="4246" y="1410"/>
                    <a:pt x="4223" y="1421"/>
                  </a:cubicBezTo>
                  <a:cubicBezTo>
                    <a:pt x="4221" y="1421"/>
                    <a:pt x="4221" y="1421"/>
                    <a:pt x="4221" y="1421"/>
                  </a:cubicBezTo>
                  <a:cubicBezTo>
                    <a:pt x="4219" y="1422"/>
                    <a:pt x="4216" y="1423"/>
                    <a:pt x="4213" y="1425"/>
                  </a:cubicBezTo>
                  <a:cubicBezTo>
                    <a:pt x="4178" y="1446"/>
                    <a:pt x="4182" y="1442"/>
                    <a:pt x="4140" y="1454"/>
                  </a:cubicBezTo>
                  <a:cubicBezTo>
                    <a:pt x="4097" y="1466"/>
                    <a:pt x="4076" y="1479"/>
                    <a:pt x="4076" y="1479"/>
                  </a:cubicBezTo>
                  <a:cubicBezTo>
                    <a:pt x="4076" y="1479"/>
                    <a:pt x="4082" y="1448"/>
                    <a:pt x="4094" y="1421"/>
                  </a:cubicBezTo>
                  <a:cubicBezTo>
                    <a:pt x="4089" y="1421"/>
                    <a:pt x="4089" y="1421"/>
                    <a:pt x="4089" y="1421"/>
                  </a:cubicBezTo>
                  <a:cubicBezTo>
                    <a:pt x="4094" y="1410"/>
                    <a:pt x="4099" y="1400"/>
                    <a:pt x="4106" y="1393"/>
                  </a:cubicBezTo>
                  <a:cubicBezTo>
                    <a:pt x="4129" y="1370"/>
                    <a:pt x="4197" y="1378"/>
                    <a:pt x="4223" y="1358"/>
                  </a:cubicBezTo>
                  <a:cubicBezTo>
                    <a:pt x="4227" y="1356"/>
                    <a:pt x="4232" y="1353"/>
                    <a:pt x="4235" y="1350"/>
                  </a:cubicBezTo>
                  <a:cubicBezTo>
                    <a:pt x="4236" y="1349"/>
                    <a:pt x="4237" y="1348"/>
                    <a:pt x="4238" y="1348"/>
                  </a:cubicBezTo>
                  <a:cubicBezTo>
                    <a:pt x="4263" y="1339"/>
                    <a:pt x="4305" y="1367"/>
                    <a:pt x="4305" y="1367"/>
                  </a:cubicBezTo>
                  <a:cubicBezTo>
                    <a:pt x="4305" y="1367"/>
                    <a:pt x="4307" y="1364"/>
                    <a:pt x="4310" y="1361"/>
                  </a:cubicBezTo>
                  <a:cubicBezTo>
                    <a:pt x="4311" y="1362"/>
                    <a:pt x="4312" y="1362"/>
                    <a:pt x="4312" y="1362"/>
                  </a:cubicBezTo>
                  <a:cubicBezTo>
                    <a:pt x="4312" y="1362"/>
                    <a:pt x="4319" y="1354"/>
                    <a:pt x="4326" y="1349"/>
                  </a:cubicBezTo>
                  <a:cubicBezTo>
                    <a:pt x="4330" y="1347"/>
                    <a:pt x="4334" y="1347"/>
                    <a:pt x="4334" y="1354"/>
                  </a:cubicBezTo>
                  <a:cubicBezTo>
                    <a:pt x="4334" y="1375"/>
                    <a:pt x="4327" y="1429"/>
                    <a:pt x="4348" y="1429"/>
                  </a:cubicBezTo>
                  <a:cubicBezTo>
                    <a:pt x="4369" y="1429"/>
                    <a:pt x="4429" y="1396"/>
                    <a:pt x="4404" y="1388"/>
                  </a:cubicBezTo>
                  <a:cubicBezTo>
                    <a:pt x="4390" y="1383"/>
                    <a:pt x="4398" y="1375"/>
                    <a:pt x="4412" y="1366"/>
                  </a:cubicBezTo>
                  <a:cubicBezTo>
                    <a:pt x="4412" y="1366"/>
                    <a:pt x="4412" y="1366"/>
                    <a:pt x="4412" y="1366"/>
                  </a:cubicBezTo>
                  <a:cubicBezTo>
                    <a:pt x="4421" y="1359"/>
                    <a:pt x="4435" y="1350"/>
                    <a:pt x="4447" y="1341"/>
                  </a:cubicBezTo>
                  <a:cubicBezTo>
                    <a:pt x="4473" y="1325"/>
                    <a:pt x="4517" y="1346"/>
                    <a:pt x="4531" y="1338"/>
                  </a:cubicBezTo>
                  <a:cubicBezTo>
                    <a:pt x="4532" y="1337"/>
                    <a:pt x="4534" y="1335"/>
                    <a:pt x="4535" y="1334"/>
                  </a:cubicBezTo>
                  <a:cubicBezTo>
                    <a:pt x="4536" y="1334"/>
                    <a:pt x="4537" y="1334"/>
                    <a:pt x="4537" y="1333"/>
                  </a:cubicBezTo>
                  <a:cubicBezTo>
                    <a:pt x="4548" y="1327"/>
                    <a:pt x="4556" y="1306"/>
                    <a:pt x="4569" y="1295"/>
                  </a:cubicBezTo>
                  <a:cubicBezTo>
                    <a:pt x="4573" y="1293"/>
                    <a:pt x="4576" y="1292"/>
                    <a:pt x="4580" y="1292"/>
                  </a:cubicBezTo>
                  <a:cubicBezTo>
                    <a:pt x="4605" y="1292"/>
                    <a:pt x="4615" y="1329"/>
                    <a:pt x="4580" y="1354"/>
                  </a:cubicBezTo>
                  <a:cubicBezTo>
                    <a:pt x="4545" y="1379"/>
                    <a:pt x="4541" y="1442"/>
                    <a:pt x="4524" y="1458"/>
                  </a:cubicBezTo>
                  <a:cubicBezTo>
                    <a:pt x="4506" y="1475"/>
                    <a:pt x="4517" y="1496"/>
                    <a:pt x="4545" y="1492"/>
                  </a:cubicBezTo>
                  <a:cubicBezTo>
                    <a:pt x="4573" y="1487"/>
                    <a:pt x="4598" y="1496"/>
                    <a:pt x="4622" y="1487"/>
                  </a:cubicBezTo>
                  <a:cubicBezTo>
                    <a:pt x="4647" y="1479"/>
                    <a:pt x="4661" y="1496"/>
                    <a:pt x="4668" y="1508"/>
                  </a:cubicBezTo>
                  <a:cubicBezTo>
                    <a:pt x="4672" y="1516"/>
                    <a:pt x="4682" y="1509"/>
                    <a:pt x="4689" y="1503"/>
                  </a:cubicBezTo>
                  <a:cubicBezTo>
                    <a:pt x="4690" y="1503"/>
                    <a:pt x="4690" y="1503"/>
                    <a:pt x="4690" y="1503"/>
                  </a:cubicBezTo>
                  <a:cubicBezTo>
                    <a:pt x="4694" y="1500"/>
                    <a:pt x="4697" y="1497"/>
                    <a:pt x="4700" y="1495"/>
                  </a:cubicBezTo>
                  <a:cubicBezTo>
                    <a:pt x="4710" y="1493"/>
                    <a:pt x="4744" y="1486"/>
                    <a:pt x="4756" y="1504"/>
                  </a:cubicBezTo>
                  <a:cubicBezTo>
                    <a:pt x="4763" y="1514"/>
                    <a:pt x="4769" y="1511"/>
                    <a:pt x="4772" y="1503"/>
                  </a:cubicBezTo>
                  <a:cubicBezTo>
                    <a:pt x="4777" y="1503"/>
                    <a:pt x="4777" y="1503"/>
                    <a:pt x="4777" y="1503"/>
                  </a:cubicBezTo>
                  <a:cubicBezTo>
                    <a:pt x="4782" y="1496"/>
                    <a:pt x="4783" y="1479"/>
                    <a:pt x="4777" y="1466"/>
                  </a:cubicBezTo>
                  <a:cubicBezTo>
                    <a:pt x="4769" y="1452"/>
                    <a:pt x="4760" y="1437"/>
                    <a:pt x="4752" y="1421"/>
                  </a:cubicBezTo>
                  <a:cubicBezTo>
                    <a:pt x="4743" y="1421"/>
                    <a:pt x="4743" y="1421"/>
                    <a:pt x="4743" y="1421"/>
                  </a:cubicBezTo>
                  <a:cubicBezTo>
                    <a:pt x="4740" y="1415"/>
                    <a:pt x="4737" y="1410"/>
                    <a:pt x="4735" y="1404"/>
                  </a:cubicBezTo>
                  <a:cubicBezTo>
                    <a:pt x="4724" y="1379"/>
                    <a:pt x="4710" y="1371"/>
                    <a:pt x="4682" y="1379"/>
                  </a:cubicBezTo>
                  <a:cubicBezTo>
                    <a:pt x="4659" y="1386"/>
                    <a:pt x="4650" y="1376"/>
                    <a:pt x="4638" y="1366"/>
                  </a:cubicBezTo>
                  <a:cubicBezTo>
                    <a:pt x="4650" y="1366"/>
                    <a:pt x="4650" y="1366"/>
                    <a:pt x="4650" y="1366"/>
                  </a:cubicBezTo>
                  <a:cubicBezTo>
                    <a:pt x="4646" y="1362"/>
                    <a:pt x="4641" y="1358"/>
                    <a:pt x="4636" y="1354"/>
                  </a:cubicBezTo>
                  <a:cubicBezTo>
                    <a:pt x="4618" y="1342"/>
                    <a:pt x="4604" y="1371"/>
                    <a:pt x="4618" y="1342"/>
                  </a:cubicBezTo>
                  <a:cubicBezTo>
                    <a:pt x="4632" y="1314"/>
                    <a:pt x="4639" y="1305"/>
                    <a:pt x="4648" y="1283"/>
                  </a:cubicBezTo>
                  <a:cubicBezTo>
                    <a:pt x="4643" y="1283"/>
                    <a:pt x="4643" y="1283"/>
                    <a:pt x="4643" y="1283"/>
                  </a:cubicBezTo>
                  <a:cubicBezTo>
                    <a:pt x="4650" y="1269"/>
                    <a:pt x="4668" y="1247"/>
                    <a:pt x="4673" y="1229"/>
                  </a:cubicBezTo>
                  <a:cubicBezTo>
                    <a:pt x="4678" y="1229"/>
                    <a:pt x="4678" y="1229"/>
                    <a:pt x="4678" y="1229"/>
                  </a:cubicBezTo>
                  <a:cubicBezTo>
                    <a:pt x="4683" y="1214"/>
                    <a:pt x="4681" y="1202"/>
                    <a:pt x="4661" y="1196"/>
                  </a:cubicBezTo>
                  <a:cubicBezTo>
                    <a:pt x="4615" y="1184"/>
                    <a:pt x="4601" y="1175"/>
                    <a:pt x="4594" y="1150"/>
                  </a:cubicBezTo>
                  <a:cubicBezTo>
                    <a:pt x="4593" y="1149"/>
                    <a:pt x="4592" y="1148"/>
                    <a:pt x="4592" y="1146"/>
                  </a:cubicBezTo>
                  <a:cubicBezTo>
                    <a:pt x="4583" y="1146"/>
                    <a:pt x="4583" y="1146"/>
                    <a:pt x="4583" y="1146"/>
                  </a:cubicBezTo>
                  <a:cubicBezTo>
                    <a:pt x="4573" y="1128"/>
                    <a:pt x="4548" y="1103"/>
                    <a:pt x="4530" y="1091"/>
                  </a:cubicBezTo>
                  <a:cubicBezTo>
                    <a:pt x="4542" y="1091"/>
                    <a:pt x="4542" y="1091"/>
                    <a:pt x="4542" y="1091"/>
                  </a:cubicBezTo>
                  <a:cubicBezTo>
                    <a:pt x="4532" y="1084"/>
                    <a:pt x="4524" y="1080"/>
                    <a:pt x="4520" y="1080"/>
                  </a:cubicBezTo>
                  <a:cubicBezTo>
                    <a:pt x="4506" y="1080"/>
                    <a:pt x="4438" y="1094"/>
                    <a:pt x="4435" y="1074"/>
                  </a:cubicBezTo>
                  <a:cubicBezTo>
                    <a:pt x="4432" y="1061"/>
                    <a:pt x="4425" y="1033"/>
                    <a:pt x="4416" y="1009"/>
                  </a:cubicBezTo>
                  <a:cubicBezTo>
                    <a:pt x="4408" y="1009"/>
                    <a:pt x="4408" y="1009"/>
                    <a:pt x="4408" y="1009"/>
                  </a:cubicBezTo>
                  <a:cubicBezTo>
                    <a:pt x="4402" y="995"/>
                    <a:pt x="4396" y="983"/>
                    <a:pt x="4390" y="976"/>
                  </a:cubicBezTo>
                  <a:cubicBezTo>
                    <a:pt x="4386" y="971"/>
                    <a:pt x="4380" y="963"/>
                    <a:pt x="4373" y="954"/>
                  </a:cubicBezTo>
                  <a:cubicBezTo>
                    <a:pt x="4383" y="954"/>
                    <a:pt x="4383" y="954"/>
                    <a:pt x="4383" y="954"/>
                  </a:cubicBezTo>
                  <a:cubicBezTo>
                    <a:pt x="4365" y="931"/>
                    <a:pt x="4338" y="895"/>
                    <a:pt x="4319" y="872"/>
                  </a:cubicBezTo>
                  <a:cubicBezTo>
                    <a:pt x="4309" y="872"/>
                    <a:pt x="4309" y="872"/>
                    <a:pt x="4309" y="872"/>
                  </a:cubicBezTo>
                  <a:cubicBezTo>
                    <a:pt x="4303" y="863"/>
                    <a:pt x="4297" y="857"/>
                    <a:pt x="4295" y="855"/>
                  </a:cubicBezTo>
                  <a:cubicBezTo>
                    <a:pt x="4284" y="847"/>
                    <a:pt x="4270" y="851"/>
                    <a:pt x="4239" y="901"/>
                  </a:cubicBezTo>
                  <a:cubicBezTo>
                    <a:pt x="4227" y="919"/>
                    <a:pt x="4216" y="932"/>
                    <a:pt x="4205" y="940"/>
                  </a:cubicBezTo>
                  <a:cubicBezTo>
                    <a:pt x="4189" y="949"/>
                    <a:pt x="4174" y="949"/>
                    <a:pt x="4161" y="942"/>
                  </a:cubicBezTo>
                  <a:cubicBezTo>
                    <a:pt x="4136" y="930"/>
                    <a:pt x="4109" y="943"/>
                    <a:pt x="4084" y="909"/>
                  </a:cubicBezTo>
                  <a:cubicBezTo>
                    <a:pt x="4072" y="893"/>
                    <a:pt x="4084" y="882"/>
                    <a:pt x="4097" y="872"/>
                  </a:cubicBezTo>
                  <a:cubicBezTo>
                    <a:pt x="4097" y="872"/>
                    <a:pt x="4097" y="872"/>
                    <a:pt x="4097" y="872"/>
                  </a:cubicBezTo>
                  <a:cubicBezTo>
                    <a:pt x="4109" y="863"/>
                    <a:pt x="4120" y="856"/>
                    <a:pt x="4115" y="847"/>
                  </a:cubicBezTo>
                  <a:cubicBezTo>
                    <a:pt x="4107" y="830"/>
                    <a:pt x="4070" y="822"/>
                    <a:pt x="4038" y="817"/>
                  </a:cubicBezTo>
                  <a:cubicBezTo>
                    <a:pt x="4068" y="817"/>
                    <a:pt x="4068" y="817"/>
                    <a:pt x="4068" y="817"/>
                  </a:cubicBezTo>
                  <a:cubicBezTo>
                    <a:pt x="4051" y="813"/>
                    <a:pt x="4034" y="811"/>
                    <a:pt x="4020" y="809"/>
                  </a:cubicBezTo>
                  <a:cubicBezTo>
                    <a:pt x="3985" y="805"/>
                    <a:pt x="3960" y="759"/>
                    <a:pt x="3907" y="755"/>
                  </a:cubicBezTo>
                  <a:cubicBezTo>
                    <a:pt x="3854" y="751"/>
                    <a:pt x="3791" y="763"/>
                    <a:pt x="3773" y="763"/>
                  </a:cubicBezTo>
                  <a:cubicBezTo>
                    <a:pt x="3769" y="763"/>
                    <a:pt x="3766" y="765"/>
                    <a:pt x="3764" y="768"/>
                  </a:cubicBezTo>
                  <a:cubicBezTo>
                    <a:pt x="3749" y="772"/>
                    <a:pt x="3749" y="800"/>
                    <a:pt x="3742" y="843"/>
                  </a:cubicBezTo>
                  <a:cubicBezTo>
                    <a:pt x="3737" y="879"/>
                    <a:pt x="3755" y="894"/>
                    <a:pt x="3747" y="903"/>
                  </a:cubicBezTo>
                  <a:cubicBezTo>
                    <a:pt x="3745" y="904"/>
                    <a:pt x="3744" y="904"/>
                    <a:pt x="3742" y="905"/>
                  </a:cubicBezTo>
                  <a:cubicBezTo>
                    <a:pt x="3725" y="909"/>
                    <a:pt x="3714" y="912"/>
                    <a:pt x="3711" y="917"/>
                  </a:cubicBezTo>
                  <a:cubicBezTo>
                    <a:pt x="3699" y="922"/>
                    <a:pt x="3700" y="927"/>
                    <a:pt x="3721" y="938"/>
                  </a:cubicBezTo>
                  <a:cubicBezTo>
                    <a:pt x="3753" y="955"/>
                    <a:pt x="3795" y="1021"/>
                    <a:pt x="3795" y="1021"/>
                  </a:cubicBezTo>
                  <a:cubicBezTo>
                    <a:pt x="3795" y="1021"/>
                    <a:pt x="3795" y="1059"/>
                    <a:pt x="3770" y="1080"/>
                  </a:cubicBezTo>
                  <a:cubicBezTo>
                    <a:pt x="3746" y="1101"/>
                    <a:pt x="3721" y="1121"/>
                    <a:pt x="3707" y="1096"/>
                  </a:cubicBezTo>
                  <a:cubicBezTo>
                    <a:pt x="3706" y="1094"/>
                    <a:pt x="3704" y="1093"/>
                    <a:pt x="3703" y="1091"/>
                  </a:cubicBezTo>
                  <a:cubicBezTo>
                    <a:pt x="3713" y="1091"/>
                    <a:pt x="3713" y="1091"/>
                    <a:pt x="3713" y="1091"/>
                  </a:cubicBezTo>
                  <a:cubicBezTo>
                    <a:pt x="3703" y="1074"/>
                    <a:pt x="3681" y="1072"/>
                    <a:pt x="3673" y="1081"/>
                  </a:cubicBezTo>
                  <a:cubicBezTo>
                    <a:pt x="3665" y="1083"/>
                    <a:pt x="3660" y="1090"/>
                    <a:pt x="3665" y="1101"/>
                  </a:cubicBezTo>
                  <a:cubicBezTo>
                    <a:pt x="3675" y="1126"/>
                    <a:pt x="3696" y="1138"/>
                    <a:pt x="3696" y="1163"/>
                  </a:cubicBezTo>
                  <a:cubicBezTo>
                    <a:pt x="3696" y="1188"/>
                    <a:pt x="3728" y="1250"/>
                    <a:pt x="3707" y="1271"/>
                  </a:cubicBezTo>
                  <a:cubicBezTo>
                    <a:pt x="3686" y="1292"/>
                    <a:pt x="3661" y="1275"/>
                    <a:pt x="3644" y="1279"/>
                  </a:cubicBezTo>
                  <a:cubicBezTo>
                    <a:pt x="3626" y="1284"/>
                    <a:pt x="3608" y="1246"/>
                    <a:pt x="3622" y="1238"/>
                  </a:cubicBezTo>
                  <a:cubicBezTo>
                    <a:pt x="3625" y="1236"/>
                    <a:pt x="3626" y="1233"/>
                    <a:pt x="3627" y="1229"/>
                  </a:cubicBezTo>
                  <a:cubicBezTo>
                    <a:pt x="3633" y="1229"/>
                    <a:pt x="3633" y="1229"/>
                    <a:pt x="3633" y="1229"/>
                  </a:cubicBezTo>
                  <a:cubicBezTo>
                    <a:pt x="3639" y="1211"/>
                    <a:pt x="3626" y="1163"/>
                    <a:pt x="3626" y="1163"/>
                  </a:cubicBezTo>
                  <a:cubicBezTo>
                    <a:pt x="3626" y="1163"/>
                    <a:pt x="3623" y="1166"/>
                    <a:pt x="3620" y="1172"/>
                  </a:cubicBezTo>
                  <a:cubicBezTo>
                    <a:pt x="3619" y="1169"/>
                    <a:pt x="3619" y="1167"/>
                    <a:pt x="3619" y="1167"/>
                  </a:cubicBezTo>
                  <a:cubicBezTo>
                    <a:pt x="3619" y="1167"/>
                    <a:pt x="3602" y="1196"/>
                    <a:pt x="3590" y="1207"/>
                  </a:cubicBezTo>
                  <a:cubicBezTo>
                    <a:pt x="3588" y="1207"/>
                    <a:pt x="3586" y="1204"/>
                    <a:pt x="3587" y="1196"/>
                  </a:cubicBezTo>
                  <a:cubicBezTo>
                    <a:pt x="3589" y="1170"/>
                    <a:pt x="3580" y="1160"/>
                    <a:pt x="3574" y="1146"/>
                  </a:cubicBezTo>
                  <a:cubicBezTo>
                    <a:pt x="3565" y="1146"/>
                    <a:pt x="3565" y="1146"/>
                    <a:pt x="3565" y="1146"/>
                  </a:cubicBezTo>
                  <a:cubicBezTo>
                    <a:pt x="3564" y="1141"/>
                    <a:pt x="3563" y="1136"/>
                    <a:pt x="3563" y="1130"/>
                  </a:cubicBezTo>
                  <a:cubicBezTo>
                    <a:pt x="3563" y="1117"/>
                    <a:pt x="3557" y="1103"/>
                    <a:pt x="3548" y="1091"/>
                  </a:cubicBezTo>
                  <a:cubicBezTo>
                    <a:pt x="3558" y="1091"/>
                    <a:pt x="3558" y="1091"/>
                    <a:pt x="3558" y="1091"/>
                  </a:cubicBezTo>
                  <a:cubicBezTo>
                    <a:pt x="3546" y="1073"/>
                    <a:pt x="3527" y="1059"/>
                    <a:pt x="3507" y="1064"/>
                  </a:cubicBezTo>
                  <a:cubicBezTo>
                    <a:pt x="3475" y="1073"/>
                    <a:pt x="3446" y="1080"/>
                    <a:pt x="3386" y="1067"/>
                  </a:cubicBezTo>
                  <a:cubicBezTo>
                    <a:pt x="3326" y="1055"/>
                    <a:pt x="3302" y="1046"/>
                    <a:pt x="3252" y="1017"/>
                  </a:cubicBezTo>
                  <a:cubicBezTo>
                    <a:pt x="3247" y="1014"/>
                    <a:pt x="3241" y="1011"/>
                    <a:pt x="3236" y="1009"/>
                  </a:cubicBezTo>
                  <a:cubicBezTo>
                    <a:pt x="3217" y="1009"/>
                    <a:pt x="3217" y="1009"/>
                    <a:pt x="3217" y="1009"/>
                  </a:cubicBezTo>
                  <a:cubicBezTo>
                    <a:pt x="3203" y="1005"/>
                    <a:pt x="3192" y="1006"/>
                    <a:pt x="3182" y="1009"/>
                  </a:cubicBezTo>
                  <a:cubicBezTo>
                    <a:pt x="3175" y="1009"/>
                    <a:pt x="3175" y="1009"/>
                    <a:pt x="3175" y="1009"/>
                  </a:cubicBezTo>
                  <a:cubicBezTo>
                    <a:pt x="3171" y="1011"/>
                    <a:pt x="3166" y="1012"/>
                    <a:pt x="3161" y="1013"/>
                  </a:cubicBezTo>
                  <a:cubicBezTo>
                    <a:pt x="3156" y="1014"/>
                    <a:pt x="3153" y="1012"/>
                    <a:pt x="3151" y="1009"/>
                  </a:cubicBezTo>
                  <a:cubicBezTo>
                    <a:pt x="3141" y="1009"/>
                    <a:pt x="3141" y="1009"/>
                    <a:pt x="3141" y="1009"/>
                  </a:cubicBezTo>
                  <a:cubicBezTo>
                    <a:pt x="3133" y="994"/>
                    <a:pt x="3132" y="965"/>
                    <a:pt x="3114" y="954"/>
                  </a:cubicBezTo>
                  <a:cubicBezTo>
                    <a:pt x="3127" y="954"/>
                    <a:pt x="3127" y="954"/>
                    <a:pt x="3127" y="954"/>
                  </a:cubicBezTo>
                  <a:cubicBezTo>
                    <a:pt x="3124" y="951"/>
                    <a:pt x="3120" y="948"/>
                    <a:pt x="3115" y="947"/>
                  </a:cubicBezTo>
                  <a:cubicBezTo>
                    <a:pt x="3083" y="938"/>
                    <a:pt x="3104" y="929"/>
                    <a:pt x="3096" y="875"/>
                  </a:cubicBezTo>
                  <a:cubicBezTo>
                    <a:pt x="3096" y="874"/>
                    <a:pt x="3096" y="873"/>
                    <a:pt x="3096" y="872"/>
                  </a:cubicBezTo>
                  <a:cubicBezTo>
                    <a:pt x="3089" y="872"/>
                    <a:pt x="3089" y="872"/>
                    <a:pt x="3089" y="872"/>
                  </a:cubicBezTo>
                  <a:cubicBezTo>
                    <a:pt x="3083" y="841"/>
                    <a:pt x="3076" y="835"/>
                    <a:pt x="3094" y="817"/>
                  </a:cubicBezTo>
                  <a:cubicBezTo>
                    <a:pt x="3097" y="817"/>
                    <a:pt x="3097" y="817"/>
                    <a:pt x="3097" y="817"/>
                  </a:cubicBezTo>
                  <a:cubicBezTo>
                    <a:pt x="3104" y="808"/>
                    <a:pt x="3119" y="797"/>
                    <a:pt x="3147" y="776"/>
                  </a:cubicBezTo>
                  <a:cubicBezTo>
                    <a:pt x="3169" y="760"/>
                    <a:pt x="3183" y="746"/>
                    <a:pt x="3194" y="735"/>
                  </a:cubicBezTo>
                  <a:cubicBezTo>
                    <a:pt x="3192" y="735"/>
                    <a:pt x="3192" y="735"/>
                    <a:pt x="3192" y="735"/>
                  </a:cubicBezTo>
                  <a:cubicBezTo>
                    <a:pt x="3218" y="708"/>
                    <a:pt x="3226" y="694"/>
                    <a:pt x="3267" y="689"/>
                  </a:cubicBezTo>
                  <a:cubicBezTo>
                    <a:pt x="3327" y="680"/>
                    <a:pt x="3349" y="726"/>
                    <a:pt x="3349" y="705"/>
                  </a:cubicBezTo>
                  <a:cubicBezTo>
                    <a:pt x="3349" y="701"/>
                    <a:pt x="3350" y="691"/>
                    <a:pt x="3351" y="680"/>
                  </a:cubicBezTo>
                  <a:cubicBezTo>
                    <a:pt x="3357" y="680"/>
                    <a:pt x="3357" y="680"/>
                    <a:pt x="3357" y="680"/>
                  </a:cubicBezTo>
                  <a:cubicBezTo>
                    <a:pt x="3360" y="659"/>
                    <a:pt x="3365" y="632"/>
                    <a:pt x="3369" y="615"/>
                  </a:cubicBezTo>
                  <a:cubicBezTo>
                    <a:pt x="3371" y="655"/>
                    <a:pt x="3439" y="660"/>
                    <a:pt x="3408" y="689"/>
                  </a:cubicBezTo>
                  <a:cubicBezTo>
                    <a:pt x="3376" y="718"/>
                    <a:pt x="3394" y="722"/>
                    <a:pt x="3418" y="722"/>
                  </a:cubicBezTo>
                  <a:cubicBezTo>
                    <a:pt x="3443" y="722"/>
                    <a:pt x="3489" y="693"/>
                    <a:pt x="3489" y="693"/>
                  </a:cubicBezTo>
                  <a:cubicBezTo>
                    <a:pt x="3489" y="693"/>
                    <a:pt x="3545" y="664"/>
                    <a:pt x="3559" y="689"/>
                  </a:cubicBezTo>
                  <a:cubicBezTo>
                    <a:pt x="3573" y="714"/>
                    <a:pt x="3573" y="739"/>
                    <a:pt x="3598" y="739"/>
                  </a:cubicBezTo>
                  <a:cubicBezTo>
                    <a:pt x="3621" y="739"/>
                    <a:pt x="3670" y="708"/>
                    <a:pt x="3633" y="680"/>
                  </a:cubicBezTo>
                  <a:cubicBezTo>
                    <a:pt x="3645" y="680"/>
                    <a:pt x="3645" y="680"/>
                    <a:pt x="3645" y="680"/>
                  </a:cubicBezTo>
                  <a:cubicBezTo>
                    <a:pt x="3642" y="677"/>
                    <a:pt x="3640" y="674"/>
                    <a:pt x="3636" y="672"/>
                  </a:cubicBezTo>
                  <a:cubicBezTo>
                    <a:pt x="3590" y="643"/>
                    <a:pt x="3562" y="647"/>
                    <a:pt x="3534" y="614"/>
                  </a:cubicBezTo>
                  <a:cubicBezTo>
                    <a:pt x="3527" y="606"/>
                    <a:pt x="3523" y="601"/>
                    <a:pt x="3519" y="597"/>
                  </a:cubicBezTo>
                  <a:cubicBezTo>
                    <a:pt x="3507" y="597"/>
                    <a:pt x="3507" y="597"/>
                    <a:pt x="3507" y="597"/>
                  </a:cubicBezTo>
                  <a:cubicBezTo>
                    <a:pt x="3503" y="596"/>
                    <a:pt x="3501" y="596"/>
                    <a:pt x="3497" y="597"/>
                  </a:cubicBezTo>
                  <a:cubicBezTo>
                    <a:pt x="3493" y="597"/>
                    <a:pt x="3493" y="597"/>
                    <a:pt x="3493" y="597"/>
                  </a:cubicBezTo>
                  <a:cubicBezTo>
                    <a:pt x="3490" y="599"/>
                    <a:pt x="3486" y="600"/>
                    <a:pt x="3481" y="601"/>
                  </a:cubicBezTo>
                  <a:cubicBezTo>
                    <a:pt x="3464" y="606"/>
                    <a:pt x="3456" y="602"/>
                    <a:pt x="3451" y="597"/>
                  </a:cubicBezTo>
                  <a:cubicBezTo>
                    <a:pt x="3440" y="597"/>
                    <a:pt x="3440" y="597"/>
                    <a:pt x="3440" y="597"/>
                  </a:cubicBezTo>
                  <a:cubicBezTo>
                    <a:pt x="3438" y="595"/>
                    <a:pt x="3435" y="593"/>
                    <a:pt x="3432" y="593"/>
                  </a:cubicBezTo>
                  <a:cubicBezTo>
                    <a:pt x="3422" y="593"/>
                    <a:pt x="3404" y="601"/>
                    <a:pt x="3397" y="585"/>
                  </a:cubicBezTo>
                  <a:cubicBezTo>
                    <a:pt x="3390" y="568"/>
                    <a:pt x="3401" y="564"/>
                    <a:pt x="3436" y="564"/>
                  </a:cubicBezTo>
                  <a:cubicBezTo>
                    <a:pt x="3471" y="564"/>
                    <a:pt x="3513" y="576"/>
                    <a:pt x="3513" y="576"/>
                  </a:cubicBezTo>
                  <a:cubicBezTo>
                    <a:pt x="3513" y="576"/>
                    <a:pt x="3556" y="560"/>
                    <a:pt x="3566" y="556"/>
                  </a:cubicBezTo>
                  <a:cubicBezTo>
                    <a:pt x="3573" y="553"/>
                    <a:pt x="3597" y="549"/>
                    <a:pt x="3612" y="537"/>
                  </a:cubicBezTo>
                  <a:cubicBezTo>
                    <a:pt x="3625" y="529"/>
                    <a:pt x="3634" y="519"/>
                    <a:pt x="3629" y="501"/>
                  </a:cubicBezTo>
                  <a:cubicBezTo>
                    <a:pt x="3621" y="474"/>
                    <a:pt x="3601" y="467"/>
                    <a:pt x="3586" y="460"/>
                  </a:cubicBezTo>
                  <a:cubicBezTo>
                    <a:pt x="3571" y="460"/>
                    <a:pt x="3571" y="460"/>
                    <a:pt x="3571" y="460"/>
                  </a:cubicBezTo>
                  <a:cubicBezTo>
                    <a:pt x="3569" y="459"/>
                    <a:pt x="3567" y="457"/>
                    <a:pt x="3566" y="456"/>
                  </a:cubicBezTo>
                  <a:cubicBezTo>
                    <a:pt x="3556" y="443"/>
                    <a:pt x="3587" y="427"/>
                    <a:pt x="3605" y="418"/>
                  </a:cubicBezTo>
                  <a:cubicBezTo>
                    <a:pt x="3622" y="410"/>
                    <a:pt x="3672" y="418"/>
                    <a:pt x="3672" y="418"/>
                  </a:cubicBezTo>
                  <a:cubicBezTo>
                    <a:pt x="3672" y="418"/>
                    <a:pt x="3703" y="422"/>
                    <a:pt x="3703" y="406"/>
                  </a:cubicBezTo>
                  <a:cubicBezTo>
                    <a:pt x="3703" y="406"/>
                    <a:pt x="3703" y="405"/>
                    <a:pt x="3703" y="405"/>
                  </a:cubicBezTo>
                  <a:cubicBezTo>
                    <a:pt x="3709" y="405"/>
                    <a:pt x="3709" y="405"/>
                    <a:pt x="3709" y="405"/>
                  </a:cubicBezTo>
                  <a:cubicBezTo>
                    <a:pt x="3709" y="404"/>
                    <a:pt x="3710" y="403"/>
                    <a:pt x="3710" y="402"/>
                  </a:cubicBezTo>
                  <a:cubicBezTo>
                    <a:pt x="3710" y="393"/>
                    <a:pt x="3708" y="383"/>
                    <a:pt x="3709" y="377"/>
                  </a:cubicBezTo>
                  <a:cubicBezTo>
                    <a:pt x="3711" y="378"/>
                    <a:pt x="3714" y="379"/>
                    <a:pt x="3718" y="381"/>
                  </a:cubicBezTo>
                  <a:cubicBezTo>
                    <a:pt x="3739" y="393"/>
                    <a:pt x="3718" y="431"/>
                    <a:pt x="3749" y="422"/>
                  </a:cubicBezTo>
                  <a:cubicBezTo>
                    <a:pt x="3781" y="414"/>
                    <a:pt x="3788" y="422"/>
                    <a:pt x="3806" y="435"/>
                  </a:cubicBezTo>
                  <a:cubicBezTo>
                    <a:pt x="3822" y="446"/>
                    <a:pt x="3805" y="490"/>
                    <a:pt x="3789" y="503"/>
                  </a:cubicBezTo>
                  <a:cubicBezTo>
                    <a:pt x="3783" y="505"/>
                    <a:pt x="3778" y="508"/>
                    <a:pt x="3773" y="512"/>
                  </a:cubicBezTo>
                  <a:cubicBezTo>
                    <a:pt x="3758" y="520"/>
                    <a:pt x="3747" y="531"/>
                    <a:pt x="3777" y="535"/>
                  </a:cubicBezTo>
                  <a:cubicBezTo>
                    <a:pt x="3816" y="539"/>
                    <a:pt x="3844" y="539"/>
                    <a:pt x="3844" y="539"/>
                  </a:cubicBezTo>
                  <a:cubicBezTo>
                    <a:pt x="3844" y="539"/>
                    <a:pt x="3846" y="537"/>
                    <a:pt x="3848" y="535"/>
                  </a:cubicBezTo>
                  <a:cubicBezTo>
                    <a:pt x="3850" y="535"/>
                    <a:pt x="3851" y="535"/>
                    <a:pt x="3851" y="535"/>
                  </a:cubicBezTo>
                  <a:cubicBezTo>
                    <a:pt x="3851" y="535"/>
                    <a:pt x="3875" y="506"/>
                    <a:pt x="3886" y="481"/>
                  </a:cubicBezTo>
                  <a:cubicBezTo>
                    <a:pt x="3888" y="477"/>
                    <a:pt x="3889" y="475"/>
                    <a:pt x="3891" y="472"/>
                  </a:cubicBezTo>
                  <a:cubicBezTo>
                    <a:pt x="3901" y="470"/>
                    <a:pt x="3912" y="479"/>
                    <a:pt x="3922" y="485"/>
                  </a:cubicBezTo>
                  <a:cubicBezTo>
                    <a:pt x="3933" y="492"/>
                    <a:pt x="3970" y="501"/>
                    <a:pt x="3957" y="513"/>
                  </a:cubicBezTo>
                  <a:cubicBezTo>
                    <a:pt x="3954" y="515"/>
                    <a:pt x="3951" y="516"/>
                    <a:pt x="3946" y="518"/>
                  </a:cubicBezTo>
                  <a:cubicBezTo>
                    <a:pt x="3930" y="524"/>
                    <a:pt x="3918" y="529"/>
                    <a:pt x="3909" y="536"/>
                  </a:cubicBezTo>
                  <a:cubicBezTo>
                    <a:pt x="3909" y="536"/>
                    <a:pt x="3909" y="536"/>
                    <a:pt x="3909" y="536"/>
                  </a:cubicBezTo>
                  <a:cubicBezTo>
                    <a:pt x="3909" y="536"/>
                    <a:pt x="3908" y="536"/>
                    <a:pt x="3908" y="536"/>
                  </a:cubicBezTo>
                  <a:cubicBezTo>
                    <a:pt x="3885" y="550"/>
                    <a:pt x="3877" y="565"/>
                    <a:pt x="3869" y="581"/>
                  </a:cubicBezTo>
                  <a:cubicBezTo>
                    <a:pt x="3865" y="588"/>
                    <a:pt x="3862" y="594"/>
                    <a:pt x="3858" y="599"/>
                  </a:cubicBezTo>
                  <a:cubicBezTo>
                    <a:pt x="3850" y="603"/>
                    <a:pt x="3838" y="603"/>
                    <a:pt x="3816" y="597"/>
                  </a:cubicBezTo>
                  <a:cubicBezTo>
                    <a:pt x="3789" y="597"/>
                    <a:pt x="3789" y="597"/>
                    <a:pt x="3789" y="597"/>
                  </a:cubicBezTo>
                  <a:cubicBezTo>
                    <a:pt x="3773" y="594"/>
                    <a:pt x="3759" y="594"/>
                    <a:pt x="3750" y="597"/>
                  </a:cubicBezTo>
                  <a:cubicBezTo>
                    <a:pt x="3745" y="597"/>
                    <a:pt x="3745" y="597"/>
                    <a:pt x="3745" y="597"/>
                  </a:cubicBezTo>
                  <a:cubicBezTo>
                    <a:pt x="3744" y="598"/>
                    <a:pt x="3744" y="599"/>
                    <a:pt x="3743" y="600"/>
                  </a:cubicBezTo>
                  <a:cubicBezTo>
                    <a:pt x="3737" y="603"/>
                    <a:pt x="3731" y="607"/>
                    <a:pt x="3728" y="614"/>
                  </a:cubicBezTo>
                  <a:cubicBezTo>
                    <a:pt x="3718" y="635"/>
                    <a:pt x="3725" y="701"/>
                    <a:pt x="3742" y="693"/>
                  </a:cubicBezTo>
                  <a:cubicBezTo>
                    <a:pt x="3760" y="685"/>
                    <a:pt x="3777" y="685"/>
                    <a:pt x="3799" y="676"/>
                  </a:cubicBezTo>
                  <a:cubicBezTo>
                    <a:pt x="3820" y="668"/>
                    <a:pt x="3904" y="685"/>
                    <a:pt x="3925" y="680"/>
                  </a:cubicBezTo>
                  <a:cubicBezTo>
                    <a:pt x="3946" y="676"/>
                    <a:pt x="3981" y="722"/>
                    <a:pt x="3992" y="714"/>
                  </a:cubicBezTo>
                  <a:cubicBezTo>
                    <a:pt x="4003" y="705"/>
                    <a:pt x="4024" y="730"/>
                    <a:pt x="4045" y="747"/>
                  </a:cubicBezTo>
                  <a:cubicBezTo>
                    <a:pt x="4052" y="753"/>
                    <a:pt x="4056" y="750"/>
                    <a:pt x="4059" y="746"/>
                  </a:cubicBezTo>
                  <a:cubicBezTo>
                    <a:pt x="4064" y="745"/>
                    <a:pt x="4067" y="740"/>
                    <a:pt x="4071" y="735"/>
                  </a:cubicBezTo>
                  <a:cubicBezTo>
                    <a:pt x="4069" y="735"/>
                    <a:pt x="4069" y="735"/>
                    <a:pt x="4069" y="735"/>
                  </a:cubicBezTo>
                  <a:cubicBezTo>
                    <a:pt x="4075" y="730"/>
                    <a:pt x="4083" y="730"/>
                    <a:pt x="4098" y="743"/>
                  </a:cubicBezTo>
                  <a:cubicBezTo>
                    <a:pt x="4136" y="776"/>
                    <a:pt x="4115" y="776"/>
                    <a:pt x="4136" y="776"/>
                  </a:cubicBezTo>
                  <a:cubicBezTo>
                    <a:pt x="4158" y="776"/>
                    <a:pt x="4203" y="780"/>
                    <a:pt x="4203" y="780"/>
                  </a:cubicBezTo>
                  <a:cubicBezTo>
                    <a:pt x="4203" y="780"/>
                    <a:pt x="4204" y="778"/>
                    <a:pt x="4204" y="775"/>
                  </a:cubicBezTo>
                  <a:cubicBezTo>
                    <a:pt x="4208" y="776"/>
                    <a:pt x="4210" y="776"/>
                    <a:pt x="4210" y="776"/>
                  </a:cubicBezTo>
                  <a:cubicBezTo>
                    <a:pt x="4210" y="776"/>
                    <a:pt x="4212" y="758"/>
                    <a:pt x="4223" y="748"/>
                  </a:cubicBezTo>
                  <a:cubicBezTo>
                    <a:pt x="4228" y="746"/>
                    <a:pt x="4234" y="745"/>
                    <a:pt x="4242" y="747"/>
                  </a:cubicBezTo>
                  <a:cubicBezTo>
                    <a:pt x="4274" y="754"/>
                    <a:pt x="4303" y="792"/>
                    <a:pt x="4305" y="774"/>
                  </a:cubicBezTo>
                  <a:cubicBezTo>
                    <a:pt x="4310" y="776"/>
                    <a:pt x="4313" y="774"/>
                    <a:pt x="4312" y="763"/>
                  </a:cubicBezTo>
                  <a:cubicBezTo>
                    <a:pt x="4311" y="753"/>
                    <a:pt x="4311" y="744"/>
                    <a:pt x="4310" y="735"/>
                  </a:cubicBezTo>
                  <a:cubicBezTo>
                    <a:pt x="4304" y="735"/>
                    <a:pt x="4304" y="735"/>
                    <a:pt x="4304" y="735"/>
                  </a:cubicBezTo>
                  <a:cubicBezTo>
                    <a:pt x="4302" y="716"/>
                    <a:pt x="4299" y="700"/>
                    <a:pt x="4281" y="685"/>
                  </a:cubicBezTo>
                  <a:cubicBezTo>
                    <a:pt x="4279" y="683"/>
                    <a:pt x="4277" y="681"/>
                    <a:pt x="4275" y="680"/>
                  </a:cubicBezTo>
                  <a:cubicBezTo>
                    <a:pt x="4287" y="680"/>
                    <a:pt x="4287" y="680"/>
                    <a:pt x="4287" y="680"/>
                  </a:cubicBezTo>
                  <a:cubicBezTo>
                    <a:pt x="4258" y="655"/>
                    <a:pt x="4213" y="639"/>
                    <a:pt x="4206" y="626"/>
                  </a:cubicBezTo>
                  <a:cubicBezTo>
                    <a:pt x="4201" y="617"/>
                    <a:pt x="4196" y="606"/>
                    <a:pt x="4198" y="597"/>
                  </a:cubicBezTo>
                  <a:cubicBezTo>
                    <a:pt x="4194" y="597"/>
                    <a:pt x="4194" y="597"/>
                    <a:pt x="4194" y="597"/>
                  </a:cubicBezTo>
                  <a:cubicBezTo>
                    <a:pt x="4194" y="596"/>
                    <a:pt x="4195" y="594"/>
                    <a:pt x="4196" y="593"/>
                  </a:cubicBezTo>
                  <a:cubicBezTo>
                    <a:pt x="4207" y="585"/>
                    <a:pt x="4256" y="597"/>
                    <a:pt x="4284" y="618"/>
                  </a:cubicBezTo>
                  <a:cubicBezTo>
                    <a:pt x="4313" y="639"/>
                    <a:pt x="4337" y="660"/>
                    <a:pt x="4358" y="643"/>
                  </a:cubicBezTo>
                  <a:cubicBezTo>
                    <a:pt x="4360" y="642"/>
                    <a:pt x="4361" y="641"/>
                    <a:pt x="4363" y="640"/>
                  </a:cubicBezTo>
                  <a:cubicBezTo>
                    <a:pt x="4364" y="639"/>
                    <a:pt x="4364" y="639"/>
                    <a:pt x="4365" y="639"/>
                  </a:cubicBezTo>
                  <a:cubicBezTo>
                    <a:pt x="4369" y="636"/>
                    <a:pt x="4373" y="633"/>
                    <a:pt x="4377" y="631"/>
                  </a:cubicBezTo>
                  <a:cubicBezTo>
                    <a:pt x="4387" y="624"/>
                    <a:pt x="4398" y="619"/>
                    <a:pt x="4405" y="613"/>
                  </a:cubicBezTo>
                  <a:cubicBezTo>
                    <a:pt x="4412" y="609"/>
                    <a:pt x="4418" y="606"/>
                    <a:pt x="4421" y="601"/>
                  </a:cubicBezTo>
                  <a:cubicBezTo>
                    <a:pt x="4422" y="600"/>
                    <a:pt x="4423" y="599"/>
                    <a:pt x="4424" y="597"/>
                  </a:cubicBezTo>
                  <a:cubicBezTo>
                    <a:pt x="4421" y="597"/>
                    <a:pt x="4421" y="597"/>
                    <a:pt x="4421" y="597"/>
                  </a:cubicBezTo>
                  <a:cubicBezTo>
                    <a:pt x="4433" y="581"/>
                    <a:pt x="4450" y="556"/>
                    <a:pt x="4450" y="556"/>
                  </a:cubicBezTo>
                  <a:cubicBezTo>
                    <a:pt x="4450" y="556"/>
                    <a:pt x="4417" y="550"/>
                    <a:pt x="4386" y="542"/>
                  </a:cubicBezTo>
                  <a:cubicBezTo>
                    <a:pt x="4410" y="542"/>
                    <a:pt x="4410" y="542"/>
                    <a:pt x="4410" y="542"/>
                  </a:cubicBezTo>
                  <a:cubicBezTo>
                    <a:pt x="4380" y="536"/>
                    <a:pt x="4344" y="525"/>
                    <a:pt x="4337" y="514"/>
                  </a:cubicBezTo>
                  <a:cubicBezTo>
                    <a:pt x="4323" y="493"/>
                    <a:pt x="4273" y="464"/>
                    <a:pt x="4259" y="464"/>
                  </a:cubicBezTo>
                  <a:cubicBezTo>
                    <a:pt x="4246" y="464"/>
                    <a:pt x="4213" y="488"/>
                    <a:pt x="4197" y="460"/>
                  </a:cubicBezTo>
                  <a:cubicBezTo>
                    <a:pt x="4188" y="460"/>
                    <a:pt x="4188" y="460"/>
                    <a:pt x="4188" y="460"/>
                  </a:cubicBezTo>
                  <a:cubicBezTo>
                    <a:pt x="4187" y="459"/>
                    <a:pt x="4186" y="458"/>
                    <a:pt x="4186" y="456"/>
                  </a:cubicBezTo>
                  <a:cubicBezTo>
                    <a:pt x="4180" y="439"/>
                    <a:pt x="4177" y="421"/>
                    <a:pt x="4174" y="405"/>
                  </a:cubicBezTo>
                  <a:cubicBezTo>
                    <a:pt x="4181" y="405"/>
                    <a:pt x="4181" y="405"/>
                    <a:pt x="4181" y="405"/>
                  </a:cubicBezTo>
                  <a:cubicBezTo>
                    <a:pt x="4176" y="380"/>
                    <a:pt x="4173" y="358"/>
                    <a:pt x="4164" y="356"/>
                  </a:cubicBezTo>
                  <a:cubicBezTo>
                    <a:pt x="4153" y="352"/>
                    <a:pt x="4056" y="336"/>
                    <a:pt x="4007" y="323"/>
                  </a:cubicBezTo>
                  <a:cubicBezTo>
                    <a:pt x="3985" y="323"/>
                    <a:pt x="3985" y="323"/>
                    <a:pt x="3985" y="323"/>
                  </a:cubicBezTo>
                  <a:cubicBezTo>
                    <a:pt x="3981" y="321"/>
                    <a:pt x="3977" y="320"/>
                    <a:pt x="3975" y="318"/>
                  </a:cubicBezTo>
                  <a:cubicBezTo>
                    <a:pt x="3957" y="308"/>
                    <a:pt x="3897" y="287"/>
                    <a:pt x="3859" y="268"/>
                  </a:cubicBezTo>
                  <a:cubicBezTo>
                    <a:pt x="3874" y="268"/>
                    <a:pt x="3874" y="268"/>
                    <a:pt x="3874" y="268"/>
                  </a:cubicBezTo>
                  <a:cubicBezTo>
                    <a:pt x="3862" y="262"/>
                    <a:pt x="3851" y="257"/>
                    <a:pt x="3844" y="252"/>
                  </a:cubicBezTo>
                  <a:cubicBezTo>
                    <a:pt x="3812" y="231"/>
                    <a:pt x="3766" y="202"/>
                    <a:pt x="3738" y="202"/>
                  </a:cubicBezTo>
                  <a:cubicBezTo>
                    <a:pt x="3710" y="202"/>
                    <a:pt x="3594" y="219"/>
                    <a:pt x="3573" y="214"/>
                  </a:cubicBezTo>
                  <a:cubicBezTo>
                    <a:pt x="3552" y="210"/>
                    <a:pt x="3488" y="223"/>
                    <a:pt x="3464" y="227"/>
                  </a:cubicBezTo>
                  <a:cubicBezTo>
                    <a:pt x="3460" y="227"/>
                    <a:pt x="3459" y="229"/>
                    <a:pt x="3458" y="231"/>
                  </a:cubicBezTo>
                  <a:cubicBezTo>
                    <a:pt x="3458" y="231"/>
                    <a:pt x="3457" y="231"/>
                    <a:pt x="3457" y="231"/>
                  </a:cubicBezTo>
                  <a:cubicBezTo>
                    <a:pt x="3432" y="235"/>
                    <a:pt x="3489" y="289"/>
                    <a:pt x="3436" y="302"/>
                  </a:cubicBezTo>
                  <a:cubicBezTo>
                    <a:pt x="3386" y="314"/>
                    <a:pt x="3390" y="321"/>
                    <a:pt x="3399" y="268"/>
                  </a:cubicBezTo>
                  <a:cubicBezTo>
                    <a:pt x="3405" y="268"/>
                    <a:pt x="3405" y="268"/>
                    <a:pt x="3405" y="268"/>
                  </a:cubicBezTo>
                  <a:cubicBezTo>
                    <a:pt x="3406" y="264"/>
                    <a:pt x="3406" y="261"/>
                    <a:pt x="3407" y="256"/>
                  </a:cubicBezTo>
                  <a:cubicBezTo>
                    <a:pt x="3418" y="194"/>
                    <a:pt x="3372" y="177"/>
                    <a:pt x="3326" y="202"/>
                  </a:cubicBezTo>
                  <a:cubicBezTo>
                    <a:pt x="3298" y="217"/>
                    <a:pt x="3261" y="229"/>
                    <a:pt x="3239" y="243"/>
                  </a:cubicBezTo>
                  <a:cubicBezTo>
                    <a:pt x="3221" y="253"/>
                    <a:pt x="3210" y="264"/>
                    <a:pt x="3218" y="277"/>
                  </a:cubicBezTo>
                  <a:cubicBezTo>
                    <a:pt x="3235" y="306"/>
                    <a:pt x="3214" y="327"/>
                    <a:pt x="3249" y="356"/>
                  </a:cubicBezTo>
                  <a:cubicBezTo>
                    <a:pt x="3284" y="385"/>
                    <a:pt x="3299" y="393"/>
                    <a:pt x="3344" y="389"/>
                  </a:cubicBezTo>
                  <a:cubicBezTo>
                    <a:pt x="3390" y="385"/>
                    <a:pt x="3436" y="398"/>
                    <a:pt x="3436" y="398"/>
                  </a:cubicBezTo>
                  <a:cubicBezTo>
                    <a:pt x="3436" y="398"/>
                    <a:pt x="3436" y="447"/>
                    <a:pt x="3418" y="456"/>
                  </a:cubicBezTo>
                  <a:cubicBezTo>
                    <a:pt x="3415" y="458"/>
                    <a:pt x="3411" y="459"/>
                    <a:pt x="3406" y="460"/>
                  </a:cubicBezTo>
                  <a:cubicBezTo>
                    <a:pt x="3400" y="460"/>
                    <a:pt x="3400" y="460"/>
                    <a:pt x="3400" y="460"/>
                  </a:cubicBezTo>
                  <a:cubicBezTo>
                    <a:pt x="3393" y="462"/>
                    <a:pt x="3387" y="465"/>
                    <a:pt x="3381" y="470"/>
                  </a:cubicBezTo>
                  <a:cubicBezTo>
                    <a:pt x="3374" y="474"/>
                    <a:pt x="3368" y="480"/>
                    <a:pt x="3365" y="489"/>
                  </a:cubicBezTo>
                  <a:cubicBezTo>
                    <a:pt x="3363" y="498"/>
                    <a:pt x="3357" y="505"/>
                    <a:pt x="3350" y="510"/>
                  </a:cubicBezTo>
                  <a:cubicBezTo>
                    <a:pt x="3340" y="516"/>
                    <a:pt x="3330" y="516"/>
                    <a:pt x="3330" y="510"/>
                  </a:cubicBezTo>
                  <a:cubicBezTo>
                    <a:pt x="3330" y="501"/>
                    <a:pt x="3338" y="480"/>
                    <a:pt x="3335" y="460"/>
                  </a:cubicBezTo>
                  <a:cubicBezTo>
                    <a:pt x="3328" y="460"/>
                    <a:pt x="3328" y="460"/>
                    <a:pt x="3328" y="460"/>
                  </a:cubicBezTo>
                  <a:cubicBezTo>
                    <a:pt x="3326" y="452"/>
                    <a:pt x="3323" y="445"/>
                    <a:pt x="3316" y="439"/>
                  </a:cubicBezTo>
                  <a:cubicBezTo>
                    <a:pt x="3292" y="418"/>
                    <a:pt x="3284" y="414"/>
                    <a:pt x="3256" y="435"/>
                  </a:cubicBezTo>
                  <a:cubicBezTo>
                    <a:pt x="3228" y="456"/>
                    <a:pt x="3225" y="464"/>
                    <a:pt x="3211" y="431"/>
                  </a:cubicBezTo>
                  <a:cubicBezTo>
                    <a:pt x="3207" y="422"/>
                    <a:pt x="3201" y="413"/>
                    <a:pt x="3194" y="405"/>
                  </a:cubicBezTo>
                  <a:cubicBezTo>
                    <a:pt x="3204" y="405"/>
                    <a:pt x="3204" y="405"/>
                    <a:pt x="3204" y="405"/>
                  </a:cubicBezTo>
                  <a:cubicBezTo>
                    <a:pt x="3186" y="382"/>
                    <a:pt x="3161" y="364"/>
                    <a:pt x="3161" y="364"/>
                  </a:cubicBezTo>
                  <a:cubicBezTo>
                    <a:pt x="3161" y="364"/>
                    <a:pt x="3146" y="343"/>
                    <a:pt x="3130" y="323"/>
                  </a:cubicBezTo>
                  <a:cubicBezTo>
                    <a:pt x="3120" y="323"/>
                    <a:pt x="3120" y="323"/>
                    <a:pt x="3120" y="323"/>
                  </a:cubicBezTo>
                  <a:cubicBezTo>
                    <a:pt x="3115" y="317"/>
                    <a:pt x="3110" y="311"/>
                    <a:pt x="3105" y="306"/>
                  </a:cubicBezTo>
                  <a:cubicBezTo>
                    <a:pt x="3084" y="285"/>
                    <a:pt x="3045" y="289"/>
                    <a:pt x="3042" y="310"/>
                  </a:cubicBezTo>
                  <a:cubicBezTo>
                    <a:pt x="3038" y="331"/>
                    <a:pt x="3049" y="352"/>
                    <a:pt x="3063" y="389"/>
                  </a:cubicBezTo>
                  <a:cubicBezTo>
                    <a:pt x="3074" y="420"/>
                    <a:pt x="3080" y="458"/>
                    <a:pt x="3068" y="472"/>
                  </a:cubicBezTo>
                  <a:cubicBezTo>
                    <a:pt x="3067" y="473"/>
                    <a:pt x="3066" y="474"/>
                    <a:pt x="3065" y="474"/>
                  </a:cubicBezTo>
                  <a:cubicBezTo>
                    <a:pt x="3059" y="475"/>
                    <a:pt x="3055" y="477"/>
                    <a:pt x="3051" y="480"/>
                  </a:cubicBezTo>
                  <a:cubicBezTo>
                    <a:pt x="3038" y="487"/>
                    <a:pt x="3035" y="502"/>
                    <a:pt x="3024" y="512"/>
                  </a:cubicBezTo>
                  <a:cubicBezTo>
                    <a:pt x="3023" y="513"/>
                    <a:pt x="3022" y="513"/>
                    <a:pt x="3020" y="514"/>
                  </a:cubicBezTo>
                  <a:cubicBezTo>
                    <a:pt x="2995" y="522"/>
                    <a:pt x="2985" y="501"/>
                    <a:pt x="2985" y="468"/>
                  </a:cubicBezTo>
                  <a:cubicBezTo>
                    <a:pt x="2985" y="465"/>
                    <a:pt x="2984" y="463"/>
                    <a:pt x="2984" y="460"/>
                  </a:cubicBezTo>
                  <a:cubicBezTo>
                    <a:pt x="2977" y="460"/>
                    <a:pt x="2977" y="460"/>
                    <a:pt x="2977" y="460"/>
                  </a:cubicBezTo>
                  <a:cubicBezTo>
                    <a:pt x="2976" y="437"/>
                    <a:pt x="2972" y="418"/>
                    <a:pt x="2973" y="405"/>
                  </a:cubicBezTo>
                  <a:cubicBezTo>
                    <a:pt x="2979" y="405"/>
                    <a:pt x="2979" y="405"/>
                    <a:pt x="2979" y="405"/>
                  </a:cubicBezTo>
                  <a:cubicBezTo>
                    <a:pt x="2979" y="400"/>
                    <a:pt x="2980" y="396"/>
                    <a:pt x="2981" y="393"/>
                  </a:cubicBezTo>
                  <a:cubicBezTo>
                    <a:pt x="2988" y="381"/>
                    <a:pt x="2953" y="402"/>
                    <a:pt x="2918" y="393"/>
                  </a:cubicBezTo>
                  <a:cubicBezTo>
                    <a:pt x="2901" y="389"/>
                    <a:pt x="2886" y="393"/>
                    <a:pt x="2878" y="400"/>
                  </a:cubicBezTo>
                  <a:cubicBezTo>
                    <a:pt x="2864" y="406"/>
                    <a:pt x="2861" y="419"/>
                    <a:pt x="2883" y="427"/>
                  </a:cubicBezTo>
                  <a:cubicBezTo>
                    <a:pt x="2914" y="438"/>
                    <a:pt x="2923" y="477"/>
                    <a:pt x="2904" y="495"/>
                  </a:cubicBezTo>
                  <a:cubicBezTo>
                    <a:pt x="2903" y="496"/>
                    <a:pt x="2902" y="497"/>
                    <a:pt x="2900" y="497"/>
                  </a:cubicBezTo>
                  <a:cubicBezTo>
                    <a:pt x="2869" y="510"/>
                    <a:pt x="2749" y="497"/>
                    <a:pt x="2710" y="497"/>
                  </a:cubicBezTo>
                  <a:cubicBezTo>
                    <a:pt x="2671" y="497"/>
                    <a:pt x="2615" y="510"/>
                    <a:pt x="2605" y="485"/>
                  </a:cubicBezTo>
                  <a:cubicBezTo>
                    <a:pt x="2600" y="475"/>
                    <a:pt x="2604" y="467"/>
                    <a:pt x="2612" y="460"/>
                  </a:cubicBezTo>
                  <a:cubicBezTo>
                    <a:pt x="2611" y="460"/>
                    <a:pt x="2611" y="460"/>
                    <a:pt x="2611" y="460"/>
                  </a:cubicBezTo>
                  <a:cubicBezTo>
                    <a:pt x="2624" y="452"/>
                    <a:pt x="2641" y="447"/>
                    <a:pt x="2654" y="447"/>
                  </a:cubicBezTo>
                  <a:cubicBezTo>
                    <a:pt x="2679" y="447"/>
                    <a:pt x="2753" y="452"/>
                    <a:pt x="2781" y="406"/>
                  </a:cubicBezTo>
                  <a:cubicBezTo>
                    <a:pt x="2781" y="406"/>
                    <a:pt x="2781" y="405"/>
                    <a:pt x="2781" y="405"/>
                  </a:cubicBezTo>
                  <a:cubicBezTo>
                    <a:pt x="2785" y="405"/>
                    <a:pt x="2785" y="405"/>
                    <a:pt x="2785" y="405"/>
                  </a:cubicBezTo>
                  <a:cubicBezTo>
                    <a:pt x="2785" y="404"/>
                    <a:pt x="2787" y="403"/>
                    <a:pt x="2788" y="402"/>
                  </a:cubicBezTo>
                  <a:cubicBezTo>
                    <a:pt x="2816" y="356"/>
                    <a:pt x="2752" y="348"/>
                    <a:pt x="2724" y="348"/>
                  </a:cubicBezTo>
                  <a:cubicBezTo>
                    <a:pt x="2704" y="348"/>
                    <a:pt x="2687" y="341"/>
                    <a:pt x="2667" y="323"/>
                  </a:cubicBezTo>
                  <a:cubicBezTo>
                    <a:pt x="2656" y="323"/>
                    <a:pt x="2656" y="323"/>
                    <a:pt x="2656" y="323"/>
                  </a:cubicBezTo>
                  <a:cubicBezTo>
                    <a:pt x="2650" y="317"/>
                    <a:pt x="2644" y="310"/>
                    <a:pt x="2637" y="302"/>
                  </a:cubicBezTo>
                  <a:cubicBezTo>
                    <a:pt x="2626" y="289"/>
                    <a:pt x="2625" y="278"/>
                    <a:pt x="2628" y="268"/>
                  </a:cubicBezTo>
                  <a:cubicBezTo>
                    <a:pt x="2634" y="268"/>
                    <a:pt x="2634" y="268"/>
                    <a:pt x="2634" y="268"/>
                  </a:cubicBezTo>
                  <a:cubicBezTo>
                    <a:pt x="2638" y="246"/>
                    <a:pt x="2662" y="230"/>
                    <a:pt x="2657" y="219"/>
                  </a:cubicBezTo>
                  <a:cubicBezTo>
                    <a:pt x="2650" y="202"/>
                    <a:pt x="2615" y="214"/>
                    <a:pt x="2583" y="214"/>
                  </a:cubicBezTo>
                  <a:cubicBezTo>
                    <a:pt x="2566" y="214"/>
                    <a:pt x="2544" y="206"/>
                    <a:pt x="2527" y="204"/>
                  </a:cubicBezTo>
                  <a:cubicBezTo>
                    <a:pt x="2541" y="204"/>
                    <a:pt x="2552" y="203"/>
                    <a:pt x="2556" y="197"/>
                  </a:cubicBezTo>
                  <a:cubicBezTo>
                    <a:pt x="2560" y="196"/>
                    <a:pt x="2562" y="195"/>
                    <a:pt x="2563" y="192"/>
                  </a:cubicBezTo>
                  <a:cubicBezTo>
                    <a:pt x="2565" y="190"/>
                    <a:pt x="2567" y="188"/>
                    <a:pt x="2568" y="186"/>
                  </a:cubicBezTo>
                  <a:cubicBezTo>
                    <a:pt x="2565" y="186"/>
                    <a:pt x="2565" y="186"/>
                    <a:pt x="2565" y="186"/>
                  </a:cubicBezTo>
                  <a:cubicBezTo>
                    <a:pt x="2574" y="177"/>
                    <a:pt x="2586" y="173"/>
                    <a:pt x="2587" y="160"/>
                  </a:cubicBezTo>
                  <a:cubicBezTo>
                    <a:pt x="2588" y="154"/>
                    <a:pt x="2591" y="143"/>
                    <a:pt x="2593" y="131"/>
                  </a:cubicBezTo>
                  <a:cubicBezTo>
                    <a:pt x="2599" y="131"/>
                    <a:pt x="2599" y="131"/>
                    <a:pt x="2599" y="131"/>
                  </a:cubicBezTo>
                  <a:cubicBezTo>
                    <a:pt x="2603" y="110"/>
                    <a:pt x="2608" y="87"/>
                    <a:pt x="2608" y="87"/>
                  </a:cubicBezTo>
                  <a:cubicBezTo>
                    <a:pt x="2608" y="87"/>
                    <a:pt x="2594" y="56"/>
                    <a:pt x="2570" y="70"/>
                  </a:cubicBezTo>
                  <a:cubicBezTo>
                    <a:pt x="2547" y="84"/>
                    <a:pt x="2540" y="92"/>
                    <a:pt x="2519" y="87"/>
                  </a:cubicBezTo>
                  <a:cubicBezTo>
                    <a:pt x="2503" y="83"/>
                    <a:pt x="2499" y="58"/>
                    <a:pt x="2483" y="48"/>
                  </a:cubicBezTo>
                  <a:cubicBezTo>
                    <a:pt x="2450" y="48"/>
                    <a:pt x="2450" y="48"/>
                    <a:pt x="2450" y="48"/>
                  </a:cubicBezTo>
                  <a:cubicBezTo>
                    <a:pt x="2444" y="51"/>
                    <a:pt x="2439" y="53"/>
                    <a:pt x="2434" y="57"/>
                  </a:cubicBezTo>
                  <a:cubicBezTo>
                    <a:pt x="2413" y="68"/>
                    <a:pt x="2407" y="85"/>
                    <a:pt x="2397" y="94"/>
                  </a:cubicBezTo>
                  <a:cubicBezTo>
                    <a:pt x="2396" y="95"/>
                    <a:pt x="2394" y="96"/>
                    <a:pt x="2392" y="98"/>
                  </a:cubicBezTo>
                  <a:cubicBezTo>
                    <a:pt x="2379" y="104"/>
                    <a:pt x="2364" y="107"/>
                    <a:pt x="2357" y="104"/>
                  </a:cubicBezTo>
                  <a:cubicBezTo>
                    <a:pt x="2348" y="98"/>
                    <a:pt x="2294" y="62"/>
                    <a:pt x="2294" y="62"/>
                  </a:cubicBezTo>
                  <a:cubicBezTo>
                    <a:pt x="2294" y="62"/>
                    <a:pt x="2221" y="58"/>
                    <a:pt x="2190" y="48"/>
                  </a:cubicBezTo>
                  <a:cubicBezTo>
                    <a:pt x="2174" y="48"/>
                    <a:pt x="2174" y="48"/>
                    <a:pt x="2174" y="48"/>
                  </a:cubicBezTo>
                  <a:cubicBezTo>
                    <a:pt x="2172" y="47"/>
                    <a:pt x="2170" y="46"/>
                    <a:pt x="2170" y="44"/>
                  </a:cubicBezTo>
                  <a:cubicBezTo>
                    <a:pt x="2165" y="27"/>
                    <a:pt x="2146" y="0"/>
                    <a:pt x="2094" y="5"/>
                  </a:cubicBezTo>
                  <a:cubicBezTo>
                    <a:pt x="2043" y="11"/>
                    <a:pt x="1954" y="47"/>
                    <a:pt x="1940" y="47"/>
                  </a:cubicBezTo>
                  <a:cubicBezTo>
                    <a:pt x="1929" y="47"/>
                    <a:pt x="1945" y="67"/>
                    <a:pt x="1943" y="76"/>
                  </a:cubicBezTo>
                  <a:cubicBezTo>
                    <a:pt x="1929" y="76"/>
                    <a:pt x="1913" y="74"/>
                    <a:pt x="1903" y="84"/>
                  </a:cubicBezTo>
                  <a:cubicBezTo>
                    <a:pt x="1896" y="87"/>
                    <a:pt x="1891" y="92"/>
                    <a:pt x="1888" y="102"/>
                  </a:cubicBezTo>
                  <a:cubicBezTo>
                    <a:pt x="1883" y="119"/>
                    <a:pt x="1909" y="119"/>
                    <a:pt x="1940" y="119"/>
                  </a:cubicBezTo>
                  <a:cubicBezTo>
                    <a:pt x="1970" y="119"/>
                    <a:pt x="2019" y="119"/>
                    <a:pt x="2034" y="111"/>
                  </a:cubicBezTo>
                  <a:cubicBezTo>
                    <a:pt x="2048" y="102"/>
                    <a:pt x="2118" y="83"/>
                    <a:pt x="2116" y="108"/>
                  </a:cubicBezTo>
                  <a:cubicBezTo>
                    <a:pt x="2113" y="133"/>
                    <a:pt x="2144" y="172"/>
                    <a:pt x="2160" y="166"/>
                  </a:cubicBezTo>
                  <a:cubicBezTo>
                    <a:pt x="2177" y="160"/>
                    <a:pt x="2209" y="124"/>
                    <a:pt x="2226" y="138"/>
                  </a:cubicBezTo>
                  <a:cubicBezTo>
                    <a:pt x="2242" y="152"/>
                    <a:pt x="2245" y="185"/>
                    <a:pt x="2261" y="194"/>
                  </a:cubicBezTo>
                  <a:cubicBezTo>
                    <a:pt x="2278" y="202"/>
                    <a:pt x="2322" y="202"/>
                    <a:pt x="2343" y="194"/>
                  </a:cubicBezTo>
                  <a:cubicBezTo>
                    <a:pt x="2364" y="185"/>
                    <a:pt x="2423" y="185"/>
                    <a:pt x="2449" y="191"/>
                  </a:cubicBezTo>
                  <a:cubicBezTo>
                    <a:pt x="2463" y="194"/>
                    <a:pt x="2493" y="201"/>
                    <a:pt x="2518" y="203"/>
                  </a:cubicBezTo>
                  <a:cubicBezTo>
                    <a:pt x="2513" y="203"/>
                    <a:pt x="2508" y="204"/>
                    <a:pt x="2506" y="208"/>
                  </a:cubicBezTo>
                  <a:cubicBezTo>
                    <a:pt x="2500" y="210"/>
                    <a:pt x="2496" y="214"/>
                    <a:pt x="2496" y="223"/>
                  </a:cubicBezTo>
                  <a:cubicBezTo>
                    <a:pt x="2496" y="248"/>
                    <a:pt x="2518" y="308"/>
                    <a:pt x="2518" y="328"/>
                  </a:cubicBezTo>
                  <a:cubicBezTo>
                    <a:pt x="2518" y="327"/>
                    <a:pt x="2517" y="327"/>
                    <a:pt x="2517" y="327"/>
                  </a:cubicBezTo>
                  <a:cubicBezTo>
                    <a:pt x="2515" y="325"/>
                    <a:pt x="2514" y="324"/>
                    <a:pt x="2513" y="323"/>
                  </a:cubicBezTo>
                  <a:cubicBezTo>
                    <a:pt x="2502" y="323"/>
                    <a:pt x="2502" y="323"/>
                    <a:pt x="2502" y="323"/>
                  </a:cubicBezTo>
                  <a:cubicBezTo>
                    <a:pt x="2489" y="306"/>
                    <a:pt x="2487" y="287"/>
                    <a:pt x="2478" y="268"/>
                  </a:cubicBezTo>
                  <a:cubicBezTo>
                    <a:pt x="2486" y="268"/>
                    <a:pt x="2486" y="268"/>
                    <a:pt x="2486" y="268"/>
                  </a:cubicBezTo>
                  <a:cubicBezTo>
                    <a:pt x="2484" y="262"/>
                    <a:pt x="2481" y="257"/>
                    <a:pt x="2478" y="252"/>
                  </a:cubicBezTo>
                  <a:cubicBezTo>
                    <a:pt x="2460" y="227"/>
                    <a:pt x="2432" y="231"/>
                    <a:pt x="2397" y="235"/>
                  </a:cubicBezTo>
                  <a:cubicBezTo>
                    <a:pt x="2362" y="239"/>
                    <a:pt x="2302" y="252"/>
                    <a:pt x="2284" y="248"/>
                  </a:cubicBezTo>
                  <a:cubicBezTo>
                    <a:pt x="2267" y="244"/>
                    <a:pt x="2281" y="244"/>
                    <a:pt x="2242" y="223"/>
                  </a:cubicBezTo>
                  <a:cubicBezTo>
                    <a:pt x="2203" y="202"/>
                    <a:pt x="2186" y="206"/>
                    <a:pt x="2158" y="186"/>
                  </a:cubicBezTo>
                  <a:cubicBezTo>
                    <a:pt x="2146" y="186"/>
                    <a:pt x="2146" y="186"/>
                    <a:pt x="2146" y="186"/>
                  </a:cubicBezTo>
                  <a:cubicBezTo>
                    <a:pt x="2126" y="168"/>
                    <a:pt x="2144" y="160"/>
                    <a:pt x="2098" y="156"/>
                  </a:cubicBezTo>
                  <a:cubicBezTo>
                    <a:pt x="2049" y="152"/>
                    <a:pt x="2052" y="185"/>
                    <a:pt x="2003" y="177"/>
                  </a:cubicBezTo>
                  <a:cubicBezTo>
                    <a:pt x="1954" y="169"/>
                    <a:pt x="1940" y="181"/>
                    <a:pt x="1890" y="177"/>
                  </a:cubicBezTo>
                  <a:cubicBezTo>
                    <a:pt x="1841" y="173"/>
                    <a:pt x="1816" y="169"/>
                    <a:pt x="1809" y="198"/>
                  </a:cubicBezTo>
                  <a:cubicBezTo>
                    <a:pt x="1802" y="227"/>
                    <a:pt x="1788" y="277"/>
                    <a:pt x="1767" y="277"/>
                  </a:cubicBezTo>
                  <a:cubicBezTo>
                    <a:pt x="1746" y="277"/>
                    <a:pt x="1721" y="306"/>
                    <a:pt x="1788" y="310"/>
                  </a:cubicBezTo>
                  <a:cubicBezTo>
                    <a:pt x="1855" y="314"/>
                    <a:pt x="1816" y="352"/>
                    <a:pt x="1876" y="348"/>
                  </a:cubicBezTo>
                  <a:cubicBezTo>
                    <a:pt x="1926" y="344"/>
                    <a:pt x="1970" y="343"/>
                    <a:pt x="1992" y="324"/>
                  </a:cubicBezTo>
                  <a:cubicBezTo>
                    <a:pt x="1993" y="324"/>
                    <a:pt x="1994" y="323"/>
                    <a:pt x="1995" y="323"/>
                  </a:cubicBezTo>
                  <a:cubicBezTo>
                    <a:pt x="1994" y="323"/>
                    <a:pt x="1994" y="323"/>
                    <a:pt x="1994" y="323"/>
                  </a:cubicBezTo>
                  <a:cubicBezTo>
                    <a:pt x="1998" y="319"/>
                    <a:pt x="2001" y="315"/>
                    <a:pt x="2003" y="310"/>
                  </a:cubicBezTo>
                  <a:cubicBezTo>
                    <a:pt x="2017" y="277"/>
                    <a:pt x="2028" y="277"/>
                    <a:pt x="2035" y="289"/>
                  </a:cubicBezTo>
                  <a:cubicBezTo>
                    <a:pt x="2042" y="302"/>
                    <a:pt x="2094" y="377"/>
                    <a:pt x="2094" y="377"/>
                  </a:cubicBezTo>
                  <a:cubicBezTo>
                    <a:pt x="2094" y="377"/>
                    <a:pt x="2130" y="410"/>
                    <a:pt x="2144" y="418"/>
                  </a:cubicBezTo>
                  <a:cubicBezTo>
                    <a:pt x="2158" y="427"/>
                    <a:pt x="2130" y="464"/>
                    <a:pt x="2102" y="443"/>
                  </a:cubicBezTo>
                  <a:cubicBezTo>
                    <a:pt x="2073" y="422"/>
                    <a:pt x="2021" y="427"/>
                    <a:pt x="1999" y="406"/>
                  </a:cubicBezTo>
                  <a:cubicBezTo>
                    <a:pt x="1999" y="406"/>
                    <a:pt x="1999" y="405"/>
                    <a:pt x="1998" y="405"/>
                  </a:cubicBezTo>
                  <a:cubicBezTo>
                    <a:pt x="2011" y="405"/>
                    <a:pt x="2011" y="405"/>
                    <a:pt x="2011" y="405"/>
                  </a:cubicBezTo>
                  <a:cubicBezTo>
                    <a:pt x="2009" y="404"/>
                    <a:pt x="2007" y="403"/>
                    <a:pt x="2006" y="402"/>
                  </a:cubicBezTo>
                  <a:cubicBezTo>
                    <a:pt x="1985" y="381"/>
                    <a:pt x="1928" y="372"/>
                    <a:pt x="1903" y="376"/>
                  </a:cubicBezTo>
                  <a:cubicBezTo>
                    <a:pt x="1879" y="380"/>
                    <a:pt x="1798" y="373"/>
                    <a:pt x="1784" y="373"/>
                  </a:cubicBezTo>
                  <a:cubicBezTo>
                    <a:pt x="1780" y="373"/>
                    <a:pt x="1772" y="377"/>
                    <a:pt x="1764" y="382"/>
                  </a:cubicBezTo>
                  <a:cubicBezTo>
                    <a:pt x="1745" y="393"/>
                    <a:pt x="1718" y="418"/>
                    <a:pt x="1718" y="418"/>
                  </a:cubicBezTo>
                  <a:cubicBezTo>
                    <a:pt x="1718" y="418"/>
                    <a:pt x="1715" y="413"/>
                    <a:pt x="1711" y="405"/>
                  </a:cubicBezTo>
                  <a:cubicBezTo>
                    <a:pt x="1720" y="405"/>
                    <a:pt x="1720" y="405"/>
                    <a:pt x="1720" y="405"/>
                  </a:cubicBezTo>
                  <a:cubicBezTo>
                    <a:pt x="1714" y="394"/>
                    <a:pt x="1703" y="375"/>
                    <a:pt x="1696" y="364"/>
                  </a:cubicBezTo>
                  <a:cubicBezTo>
                    <a:pt x="1691" y="357"/>
                    <a:pt x="1685" y="359"/>
                    <a:pt x="1679" y="365"/>
                  </a:cubicBezTo>
                  <a:cubicBezTo>
                    <a:pt x="1672" y="368"/>
                    <a:pt x="1663" y="378"/>
                    <a:pt x="1656" y="384"/>
                  </a:cubicBezTo>
                  <a:cubicBezTo>
                    <a:pt x="1655" y="384"/>
                    <a:pt x="1655" y="385"/>
                    <a:pt x="1654" y="385"/>
                  </a:cubicBezTo>
                  <a:cubicBezTo>
                    <a:pt x="1640" y="389"/>
                    <a:pt x="1598" y="352"/>
                    <a:pt x="1555" y="368"/>
                  </a:cubicBezTo>
                  <a:cubicBezTo>
                    <a:pt x="1544" y="373"/>
                    <a:pt x="1536" y="378"/>
                    <a:pt x="1530" y="382"/>
                  </a:cubicBezTo>
                  <a:cubicBezTo>
                    <a:pt x="1525" y="385"/>
                    <a:pt x="1520" y="389"/>
                    <a:pt x="1516" y="392"/>
                  </a:cubicBezTo>
                  <a:cubicBezTo>
                    <a:pt x="1507" y="397"/>
                    <a:pt x="1496" y="399"/>
                    <a:pt x="1467" y="397"/>
                  </a:cubicBezTo>
                  <a:cubicBezTo>
                    <a:pt x="1408" y="393"/>
                    <a:pt x="1393" y="381"/>
                    <a:pt x="1372" y="385"/>
                  </a:cubicBezTo>
                  <a:cubicBezTo>
                    <a:pt x="1351" y="389"/>
                    <a:pt x="1351" y="389"/>
                    <a:pt x="1351" y="389"/>
                  </a:cubicBezTo>
                  <a:cubicBezTo>
                    <a:pt x="1351" y="389"/>
                    <a:pt x="1351" y="390"/>
                    <a:pt x="1351" y="392"/>
                  </a:cubicBezTo>
                  <a:cubicBezTo>
                    <a:pt x="1345" y="393"/>
                    <a:pt x="1345" y="393"/>
                    <a:pt x="1345" y="393"/>
                  </a:cubicBezTo>
                  <a:cubicBezTo>
                    <a:pt x="1345" y="393"/>
                    <a:pt x="1348" y="410"/>
                    <a:pt x="1323" y="427"/>
                  </a:cubicBezTo>
                  <a:cubicBezTo>
                    <a:pt x="1299" y="443"/>
                    <a:pt x="1281" y="464"/>
                    <a:pt x="1264" y="439"/>
                  </a:cubicBezTo>
                  <a:cubicBezTo>
                    <a:pt x="1246" y="414"/>
                    <a:pt x="1235" y="414"/>
                    <a:pt x="1225" y="410"/>
                  </a:cubicBezTo>
                  <a:cubicBezTo>
                    <a:pt x="1222" y="409"/>
                    <a:pt x="1219" y="407"/>
                    <a:pt x="1216" y="405"/>
                  </a:cubicBezTo>
                  <a:cubicBezTo>
                    <a:pt x="1230" y="405"/>
                    <a:pt x="1230" y="405"/>
                    <a:pt x="1230" y="405"/>
                  </a:cubicBezTo>
                  <a:cubicBezTo>
                    <a:pt x="1219" y="400"/>
                    <a:pt x="1198" y="381"/>
                    <a:pt x="1154" y="393"/>
                  </a:cubicBezTo>
                  <a:cubicBezTo>
                    <a:pt x="1108" y="406"/>
                    <a:pt x="1059" y="332"/>
                    <a:pt x="1045" y="332"/>
                  </a:cubicBezTo>
                  <a:cubicBezTo>
                    <a:pt x="1031" y="332"/>
                    <a:pt x="883" y="368"/>
                    <a:pt x="855" y="360"/>
                  </a:cubicBezTo>
                  <a:cubicBezTo>
                    <a:pt x="834" y="354"/>
                    <a:pt x="783" y="332"/>
                    <a:pt x="747" y="323"/>
                  </a:cubicBezTo>
                  <a:cubicBezTo>
                    <a:pt x="693" y="323"/>
                    <a:pt x="693" y="323"/>
                    <a:pt x="693" y="323"/>
                  </a:cubicBezTo>
                  <a:cubicBezTo>
                    <a:pt x="665" y="327"/>
                    <a:pt x="632" y="332"/>
                    <a:pt x="632" y="332"/>
                  </a:cubicBezTo>
                  <a:cubicBezTo>
                    <a:pt x="632" y="332"/>
                    <a:pt x="609" y="327"/>
                    <a:pt x="590" y="323"/>
                  </a:cubicBezTo>
                  <a:cubicBezTo>
                    <a:pt x="557" y="323"/>
                    <a:pt x="557" y="323"/>
                    <a:pt x="557" y="323"/>
                  </a:cubicBezTo>
                  <a:cubicBezTo>
                    <a:pt x="557" y="323"/>
                    <a:pt x="556" y="323"/>
                    <a:pt x="556" y="323"/>
                  </a:cubicBezTo>
                  <a:cubicBezTo>
                    <a:pt x="556" y="323"/>
                    <a:pt x="555" y="323"/>
                    <a:pt x="555" y="323"/>
                  </a:cubicBezTo>
                  <a:cubicBezTo>
                    <a:pt x="545" y="323"/>
                    <a:pt x="545" y="323"/>
                    <a:pt x="545" y="323"/>
                  </a:cubicBezTo>
                  <a:cubicBezTo>
                    <a:pt x="531" y="327"/>
                    <a:pt x="514" y="331"/>
                    <a:pt x="501" y="323"/>
                  </a:cubicBezTo>
                  <a:cubicBezTo>
                    <a:pt x="489" y="323"/>
                    <a:pt x="489" y="323"/>
                    <a:pt x="489" y="323"/>
                  </a:cubicBezTo>
                  <a:cubicBezTo>
                    <a:pt x="489" y="323"/>
                    <a:pt x="489" y="323"/>
                    <a:pt x="489" y="323"/>
                  </a:cubicBezTo>
                  <a:cubicBezTo>
                    <a:pt x="472" y="302"/>
                    <a:pt x="440" y="289"/>
                    <a:pt x="440" y="289"/>
                  </a:cubicBezTo>
                  <a:cubicBezTo>
                    <a:pt x="440" y="289"/>
                    <a:pt x="430" y="321"/>
                    <a:pt x="412" y="336"/>
                  </a:cubicBezTo>
                  <a:cubicBezTo>
                    <a:pt x="411" y="337"/>
                    <a:pt x="409" y="339"/>
                    <a:pt x="408" y="339"/>
                  </a:cubicBezTo>
                  <a:cubicBezTo>
                    <a:pt x="383" y="348"/>
                    <a:pt x="330" y="364"/>
                    <a:pt x="320" y="356"/>
                  </a:cubicBezTo>
                  <a:cubicBezTo>
                    <a:pt x="309" y="348"/>
                    <a:pt x="218" y="389"/>
                    <a:pt x="218" y="389"/>
                  </a:cubicBezTo>
                  <a:cubicBezTo>
                    <a:pt x="218" y="389"/>
                    <a:pt x="166" y="402"/>
                    <a:pt x="152" y="398"/>
                  </a:cubicBezTo>
                  <a:cubicBezTo>
                    <a:pt x="147" y="397"/>
                    <a:pt x="136" y="400"/>
                    <a:pt x="125" y="405"/>
                  </a:cubicBezTo>
                  <a:cubicBezTo>
                    <a:pt x="129" y="405"/>
                    <a:pt x="129" y="405"/>
                    <a:pt x="129" y="405"/>
                  </a:cubicBezTo>
                  <a:cubicBezTo>
                    <a:pt x="106" y="413"/>
                    <a:pt x="72" y="435"/>
                    <a:pt x="77" y="447"/>
                  </a:cubicBezTo>
                  <a:cubicBezTo>
                    <a:pt x="84" y="464"/>
                    <a:pt x="77" y="497"/>
                    <a:pt x="134" y="497"/>
                  </a:cubicBezTo>
                  <a:cubicBezTo>
                    <a:pt x="190" y="497"/>
                    <a:pt x="193" y="522"/>
                    <a:pt x="214" y="527"/>
                  </a:cubicBezTo>
                  <a:cubicBezTo>
                    <a:pt x="236" y="531"/>
                    <a:pt x="243" y="527"/>
                    <a:pt x="267" y="552"/>
                  </a:cubicBezTo>
                  <a:cubicBezTo>
                    <a:pt x="289" y="573"/>
                    <a:pt x="291" y="595"/>
                    <a:pt x="271" y="597"/>
                  </a:cubicBezTo>
                  <a:cubicBezTo>
                    <a:pt x="264" y="597"/>
                    <a:pt x="264" y="597"/>
                    <a:pt x="264" y="597"/>
                  </a:cubicBezTo>
                  <a:cubicBezTo>
                    <a:pt x="263" y="597"/>
                    <a:pt x="262" y="597"/>
                    <a:pt x="260" y="597"/>
                  </a:cubicBezTo>
                  <a:cubicBezTo>
                    <a:pt x="229" y="593"/>
                    <a:pt x="193" y="585"/>
                    <a:pt x="172" y="564"/>
                  </a:cubicBezTo>
                  <a:cubicBezTo>
                    <a:pt x="151" y="543"/>
                    <a:pt x="151" y="543"/>
                    <a:pt x="151" y="543"/>
                  </a:cubicBezTo>
                  <a:cubicBezTo>
                    <a:pt x="112" y="564"/>
                    <a:pt x="112" y="564"/>
                    <a:pt x="112" y="564"/>
                  </a:cubicBezTo>
                  <a:cubicBezTo>
                    <a:pt x="63" y="568"/>
                    <a:pt x="0" y="597"/>
                    <a:pt x="0" y="597"/>
                  </a:cubicBezTo>
                  <a:cubicBezTo>
                    <a:pt x="0" y="597"/>
                    <a:pt x="17" y="635"/>
                    <a:pt x="49" y="660"/>
                  </a:cubicBezTo>
                  <a:cubicBezTo>
                    <a:pt x="81" y="685"/>
                    <a:pt x="158" y="685"/>
                    <a:pt x="158" y="685"/>
                  </a:cubicBezTo>
                  <a:cubicBezTo>
                    <a:pt x="158" y="685"/>
                    <a:pt x="205" y="688"/>
                    <a:pt x="228" y="671"/>
                  </a:cubicBezTo>
                  <a:cubicBezTo>
                    <a:pt x="232" y="669"/>
                    <a:pt x="236" y="667"/>
                    <a:pt x="239" y="664"/>
                  </a:cubicBezTo>
                  <a:cubicBezTo>
                    <a:pt x="241" y="662"/>
                    <a:pt x="243" y="660"/>
                    <a:pt x="245" y="659"/>
                  </a:cubicBezTo>
                  <a:cubicBezTo>
                    <a:pt x="262" y="649"/>
                    <a:pt x="281" y="652"/>
                    <a:pt x="292" y="655"/>
                  </a:cubicBezTo>
                  <a:cubicBezTo>
                    <a:pt x="306" y="660"/>
                    <a:pt x="281" y="714"/>
                    <a:pt x="243" y="710"/>
                  </a:cubicBezTo>
                  <a:cubicBezTo>
                    <a:pt x="204" y="705"/>
                    <a:pt x="158" y="714"/>
                    <a:pt x="126" y="743"/>
                  </a:cubicBezTo>
                  <a:cubicBezTo>
                    <a:pt x="95" y="772"/>
                    <a:pt x="67" y="776"/>
                    <a:pt x="81" y="809"/>
                  </a:cubicBezTo>
                  <a:cubicBezTo>
                    <a:pt x="95" y="843"/>
                    <a:pt x="148" y="884"/>
                    <a:pt x="151" y="905"/>
                  </a:cubicBezTo>
                  <a:cubicBezTo>
                    <a:pt x="153" y="919"/>
                    <a:pt x="179" y="909"/>
                    <a:pt x="199" y="895"/>
                  </a:cubicBezTo>
                  <a:cubicBezTo>
                    <a:pt x="210" y="888"/>
                    <a:pt x="221" y="880"/>
                    <a:pt x="226" y="872"/>
                  </a:cubicBezTo>
                  <a:cubicBezTo>
                    <a:pt x="222" y="872"/>
                    <a:pt x="222" y="872"/>
                    <a:pt x="222" y="872"/>
                  </a:cubicBezTo>
                  <a:cubicBezTo>
                    <a:pt x="229" y="851"/>
                    <a:pt x="264" y="851"/>
                    <a:pt x="253" y="897"/>
                  </a:cubicBezTo>
                  <a:cubicBezTo>
                    <a:pt x="243" y="942"/>
                    <a:pt x="288" y="951"/>
                    <a:pt x="288" y="951"/>
                  </a:cubicBezTo>
                  <a:cubicBezTo>
                    <a:pt x="288" y="951"/>
                    <a:pt x="290" y="949"/>
                    <a:pt x="291" y="946"/>
                  </a:cubicBezTo>
                  <a:cubicBezTo>
                    <a:pt x="293" y="946"/>
                    <a:pt x="295" y="947"/>
                    <a:pt x="295" y="947"/>
                  </a:cubicBezTo>
                  <a:cubicBezTo>
                    <a:pt x="295" y="947"/>
                    <a:pt x="306" y="926"/>
                    <a:pt x="316" y="917"/>
                  </a:cubicBezTo>
                  <a:cubicBezTo>
                    <a:pt x="317" y="916"/>
                    <a:pt x="319" y="916"/>
                    <a:pt x="320" y="918"/>
                  </a:cubicBezTo>
                  <a:cubicBezTo>
                    <a:pt x="331" y="926"/>
                    <a:pt x="366" y="963"/>
                    <a:pt x="366" y="963"/>
                  </a:cubicBezTo>
                  <a:cubicBezTo>
                    <a:pt x="366" y="963"/>
                    <a:pt x="371" y="959"/>
                    <a:pt x="379" y="954"/>
                  </a:cubicBezTo>
                  <a:cubicBezTo>
                    <a:pt x="379" y="954"/>
                    <a:pt x="379" y="954"/>
                    <a:pt x="379" y="954"/>
                  </a:cubicBezTo>
                  <a:cubicBezTo>
                    <a:pt x="380" y="954"/>
                    <a:pt x="381" y="953"/>
                    <a:pt x="381" y="953"/>
                  </a:cubicBezTo>
                  <a:cubicBezTo>
                    <a:pt x="396" y="944"/>
                    <a:pt x="417" y="935"/>
                    <a:pt x="426" y="951"/>
                  </a:cubicBezTo>
                  <a:cubicBezTo>
                    <a:pt x="440" y="976"/>
                    <a:pt x="405" y="996"/>
                    <a:pt x="384" y="1009"/>
                  </a:cubicBezTo>
                  <a:cubicBezTo>
                    <a:pt x="382" y="1009"/>
                    <a:pt x="382" y="1009"/>
                    <a:pt x="382" y="1009"/>
                  </a:cubicBezTo>
                  <a:cubicBezTo>
                    <a:pt x="354" y="1023"/>
                    <a:pt x="290" y="1052"/>
                    <a:pt x="274" y="1063"/>
                  </a:cubicBezTo>
                  <a:cubicBezTo>
                    <a:pt x="273" y="1064"/>
                    <a:pt x="271" y="1065"/>
                    <a:pt x="269" y="1066"/>
                  </a:cubicBezTo>
                  <a:cubicBezTo>
                    <a:pt x="268" y="1067"/>
                    <a:pt x="268" y="1067"/>
                    <a:pt x="267" y="1067"/>
                  </a:cubicBezTo>
                  <a:cubicBezTo>
                    <a:pt x="266" y="1068"/>
                    <a:pt x="265" y="1069"/>
                    <a:pt x="264" y="1069"/>
                  </a:cubicBezTo>
                  <a:cubicBezTo>
                    <a:pt x="254" y="1076"/>
                    <a:pt x="240" y="1084"/>
                    <a:pt x="225" y="1091"/>
                  </a:cubicBezTo>
                  <a:cubicBezTo>
                    <a:pt x="227" y="1091"/>
                    <a:pt x="227" y="1091"/>
                    <a:pt x="227" y="1091"/>
                  </a:cubicBezTo>
                  <a:cubicBezTo>
                    <a:pt x="202" y="1104"/>
                    <a:pt x="175" y="1117"/>
                    <a:pt x="165" y="1117"/>
                  </a:cubicBezTo>
                  <a:cubicBezTo>
                    <a:pt x="148" y="1117"/>
                    <a:pt x="141" y="1167"/>
                    <a:pt x="172" y="1163"/>
                  </a:cubicBezTo>
                  <a:cubicBezTo>
                    <a:pt x="204" y="1159"/>
                    <a:pt x="292" y="1121"/>
                    <a:pt x="317" y="1109"/>
                  </a:cubicBezTo>
                  <a:cubicBezTo>
                    <a:pt x="341" y="1096"/>
                    <a:pt x="350" y="1150"/>
                    <a:pt x="413" y="1113"/>
                  </a:cubicBezTo>
                  <a:cubicBezTo>
                    <a:pt x="425" y="1106"/>
                    <a:pt x="434" y="1099"/>
                    <a:pt x="443" y="1091"/>
                  </a:cubicBezTo>
                  <a:cubicBezTo>
                    <a:pt x="444" y="1091"/>
                    <a:pt x="444" y="1091"/>
                    <a:pt x="444" y="1091"/>
                  </a:cubicBezTo>
                  <a:cubicBezTo>
                    <a:pt x="478" y="1065"/>
                    <a:pt x="495" y="1035"/>
                    <a:pt x="508" y="1022"/>
                  </a:cubicBezTo>
                  <a:cubicBezTo>
                    <a:pt x="510" y="1022"/>
                    <a:pt x="512" y="1021"/>
                    <a:pt x="514" y="1021"/>
                  </a:cubicBezTo>
                  <a:cubicBezTo>
                    <a:pt x="531" y="1026"/>
                    <a:pt x="535" y="1055"/>
                    <a:pt x="563" y="1063"/>
                  </a:cubicBezTo>
                  <a:cubicBezTo>
                    <a:pt x="576" y="1067"/>
                    <a:pt x="588" y="1062"/>
                    <a:pt x="599" y="1054"/>
                  </a:cubicBezTo>
                  <a:cubicBezTo>
                    <a:pt x="615" y="1045"/>
                    <a:pt x="629" y="1029"/>
                    <a:pt x="640" y="1021"/>
                  </a:cubicBezTo>
                  <a:cubicBezTo>
                    <a:pt x="644" y="1019"/>
                    <a:pt x="647" y="1014"/>
                    <a:pt x="651" y="1009"/>
                  </a:cubicBezTo>
                  <a:cubicBezTo>
                    <a:pt x="646" y="1009"/>
                    <a:pt x="646" y="1009"/>
                    <a:pt x="646" y="1009"/>
                  </a:cubicBezTo>
                  <a:cubicBezTo>
                    <a:pt x="656" y="990"/>
                    <a:pt x="660" y="964"/>
                    <a:pt x="648" y="967"/>
                  </a:cubicBezTo>
                  <a:cubicBezTo>
                    <a:pt x="630" y="972"/>
                    <a:pt x="584" y="967"/>
                    <a:pt x="584" y="967"/>
                  </a:cubicBezTo>
                  <a:cubicBezTo>
                    <a:pt x="584" y="967"/>
                    <a:pt x="592" y="962"/>
                    <a:pt x="602" y="954"/>
                  </a:cubicBezTo>
                  <a:cubicBezTo>
                    <a:pt x="603" y="954"/>
                    <a:pt x="603" y="954"/>
                    <a:pt x="603" y="954"/>
                  </a:cubicBezTo>
                  <a:cubicBezTo>
                    <a:pt x="618" y="943"/>
                    <a:pt x="640" y="923"/>
                    <a:pt x="640" y="909"/>
                  </a:cubicBezTo>
                  <a:cubicBezTo>
                    <a:pt x="640" y="898"/>
                    <a:pt x="642" y="885"/>
                    <a:pt x="648" y="872"/>
                  </a:cubicBezTo>
                  <a:cubicBezTo>
                    <a:pt x="644" y="872"/>
                    <a:pt x="644" y="872"/>
                    <a:pt x="644" y="872"/>
                  </a:cubicBezTo>
                  <a:cubicBezTo>
                    <a:pt x="649" y="861"/>
                    <a:pt x="657" y="852"/>
                    <a:pt x="669" y="847"/>
                  </a:cubicBezTo>
                  <a:cubicBezTo>
                    <a:pt x="697" y="834"/>
                    <a:pt x="697" y="843"/>
                    <a:pt x="679" y="893"/>
                  </a:cubicBezTo>
                  <a:cubicBezTo>
                    <a:pt x="664" y="937"/>
                    <a:pt x="703" y="925"/>
                    <a:pt x="727" y="908"/>
                  </a:cubicBezTo>
                  <a:cubicBezTo>
                    <a:pt x="732" y="905"/>
                    <a:pt x="736" y="902"/>
                    <a:pt x="740" y="898"/>
                  </a:cubicBezTo>
                  <a:cubicBezTo>
                    <a:pt x="760" y="888"/>
                    <a:pt x="785" y="935"/>
                    <a:pt x="821" y="907"/>
                  </a:cubicBezTo>
                  <a:cubicBezTo>
                    <a:pt x="821" y="907"/>
                    <a:pt x="822" y="906"/>
                    <a:pt x="822" y="906"/>
                  </a:cubicBezTo>
                  <a:cubicBezTo>
                    <a:pt x="824" y="905"/>
                    <a:pt x="826" y="904"/>
                    <a:pt x="827" y="903"/>
                  </a:cubicBezTo>
                  <a:cubicBezTo>
                    <a:pt x="839" y="894"/>
                    <a:pt x="846" y="883"/>
                    <a:pt x="851" y="872"/>
                  </a:cubicBezTo>
                  <a:cubicBezTo>
                    <a:pt x="846" y="872"/>
                    <a:pt x="846" y="872"/>
                    <a:pt x="846" y="872"/>
                  </a:cubicBezTo>
                  <a:cubicBezTo>
                    <a:pt x="855" y="847"/>
                    <a:pt x="855" y="822"/>
                    <a:pt x="869" y="822"/>
                  </a:cubicBezTo>
                  <a:cubicBezTo>
                    <a:pt x="890" y="822"/>
                    <a:pt x="929" y="868"/>
                    <a:pt x="950" y="851"/>
                  </a:cubicBezTo>
                  <a:cubicBezTo>
                    <a:pt x="971" y="834"/>
                    <a:pt x="1025" y="885"/>
                    <a:pt x="1060" y="885"/>
                  </a:cubicBezTo>
                  <a:cubicBezTo>
                    <a:pt x="1096" y="885"/>
                    <a:pt x="1214" y="926"/>
                    <a:pt x="1235" y="926"/>
                  </a:cubicBezTo>
                  <a:cubicBezTo>
                    <a:pt x="1257" y="926"/>
                    <a:pt x="1320" y="955"/>
                    <a:pt x="1323" y="1009"/>
                  </a:cubicBezTo>
                  <a:cubicBezTo>
                    <a:pt x="1327" y="1063"/>
                    <a:pt x="1348" y="1059"/>
                    <a:pt x="1369" y="1059"/>
                  </a:cubicBezTo>
                  <a:cubicBezTo>
                    <a:pt x="1390" y="1059"/>
                    <a:pt x="1440" y="1080"/>
                    <a:pt x="1440" y="1101"/>
                  </a:cubicBezTo>
                  <a:cubicBezTo>
                    <a:pt x="1440" y="1121"/>
                    <a:pt x="1426" y="1205"/>
                    <a:pt x="1461" y="1225"/>
                  </a:cubicBezTo>
                  <a:cubicBezTo>
                    <a:pt x="1496" y="1246"/>
                    <a:pt x="1528" y="1279"/>
                    <a:pt x="1542" y="1271"/>
                  </a:cubicBezTo>
                  <a:cubicBezTo>
                    <a:pt x="1549" y="1267"/>
                    <a:pt x="1549" y="1248"/>
                    <a:pt x="1545" y="1229"/>
                  </a:cubicBezTo>
                  <a:cubicBezTo>
                    <a:pt x="1552" y="1229"/>
                    <a:pt x="1552" y="1229"/>
                    <a:pt x="1552" y="1229"/>
                  </a:cubicBezTo>
                  <a:cubicBezTo>
                    <a:pt x="1548" y="1209"/>
                    <a:pt x="1540" y="1188"/>
                    <a:pt x="1531" y="1184"/>
                  </a:cubicBezTo>
                  <a:cubicBezTo>
                    <a:pt x="1518" y="1178"/>
                    <a:pt x="1520" y="1161"/>
                    <a:pt x="1519" y="1146"/>
                  </a:cubicBezTo>
                  <a:cubicBezTo>
                    <a:pt x="1513" y="1146"/>
                    <a:pt x="1513" y="1146"/>
                    <a:pt x="1513" y="1146"/>
                  </a:cubicBezTo>
                  <a:cubicBezTo>
                    <a:pt x="1512" y="1142"/>
                    <a:pt x="1512" y="1137"/>
                    <a:pt x="1510" y="1134"/>
                  </a:cubicBezTo>
                  <a:cubicBezTo>
                    <a:pt x="1503" y="1117"/>
                    <a:pt x="1531" y="1117"/>
                    <a:pt x="1542" y="1146"/>
                  </a:cubicBezTo>
                  <a:cubicBezTo>
                    <a:pt x="1552" y="1175"/>
                    <a:pt x="1580" y="1230"/>
                    <a:pt x="1598" y="1230"/>
                  </a:cubicBezTo>
                  <a:cubicBezTo>
                    <a:pt x="1616" y="1230"/>
                    <a:pt x="1654" y="1279"/>
                    <a:pt x="1644" y="1308"/>
                  </a:cubicBezTo>
                  <a:cubicBezTo>
                    <a:pt x="1633" y="1338"/>
                    <a:pt x="1647" y="1397"/>
                    <a:pt x="1679" y="1397"/>
                  </a:cubicBezTo>
                  <a:cubicBezTo>
                    <a:pt x="1711" y="1397"/>
                    <a:pt x="1757" y="1438"/>
                    <a:pt x="1771" y="1442"/>
                  </a:cubicBezTo>
                  <a:cubicBezTo>
                    <a:pt x="1785" y="1446"/>
                    <a:pt x="1793" y="1482"/>
                    <a:pt x="1793" y="1494"/>
                  </a:cubicBezTo>
                  <a:cubicBezTo>
                    <a:pt x="1793" y="1507"/>
                    <a:pt x="1820" y="1562"/>
                    <a:pt x="1820" y="1591"/>
                  </a:cubicBezTo>
                  <a:cubicBezTo>
                    <a:pt x="1820" y="1620"/>
                    <a:pt x="1809" y="1737"/>
                    <a:pt x="1806" y="1783"/>
                  </a:cubicBezTo>
                  <a:cubicBezTo>
                    <a:pt x="1802" y="1829"/>
                    <a:pt x="1834" y="1907"/>
                    <a:pt x="1869" y="1949"/>
                  </a:cubicBezTo>
                  <a:cubicBezTo>
                    <a:pt x="1904" y="1991"/>
                    <a:pt x="1898" y="2084"/>
                    <a:pt x="1919" y="2100"/>
                  </a:cubicBezTo>
                  <a:cubicBezTo>
                    <a:pt x="1940" y="2117"/>
                    <a:pt x="1992" y="2149"/>
                    <a:pt x="2024" y="2145"/>
                  </a:cubicBezTo>
                  <a:cubicBezTo>
                    <a:pt x="2056" y="2140"/>
                    <a:pt x="2077" y="2169"/>
                    <a:pt x="2105" y="2228"/>
                  </a:cubicBezTo>
                  <a:cubicBezTo>
                    <a:pt x="2133" y="2286"/>
                    <a:pt x="2161" y="2382"/>
                    <a:pt x="2183" y="2390"/>
                  </a:cubicBezTo>
                  <a:cubicBezTo>
                    <a:pt x="2204" y="2398"/>
                    <a:pt x="2239" y="2427"/>
                    <a:pt x="2221" y="2448"/>
                  </a:cubicBezTo>
                  <a:cubicBezTo>
                    <a:pt x="2204" y="2469"/>
                    <a:pt x="2175" y="2515"/>
                    <a:pt x="2207" y="2515"/>
                  </a:cubicBezTo>
                  <a:cubicBezTo>
                    <a:pt x="2239" y="2515"/>
                    <a:pt x="2249" y="2494"/>
                    <a:pt x="2274" y="2531"/>
                  </a:cubicBezTo>
                  <a:cubicBezTo>
                    <a:pt x="2299" y="2569"/>
                    <a:pt x="2330" y="2590"/>
                    <a:pt x="2327" y="2615"/>
                  </a:cubicBezTo>
                  <a:cubicBezTo>
                    <a:pt x="2323" y="2640"/>
                    <a:pt x="2355" y="2648"/>
                    <a:pt x="2369" y="2652"/>
                  </a:cubicBezTo>
                  <a:cubicBezTo>
                    <a:pt x="2383" y="2656"/>
                    <a:pt x="2413" y="2726"/>
                    <a:pt x="2443" y="2701"/>
                  </a:cubicBezTo>
                  <a:cubicBezTo>
                    <a:pt x="2447" y="2699"/>
                    <a:pt x="2450" y="2697"/>
                    <a:pt x="2453" y="2694"/>
                  </a:cubicBezTo>
                  <a:cubicBezTo>
                    <a:pt x="2464" y="2682"/>
                    <a:pt x="2462" y="2669"/>
                    <a:pt x="2455" y="2656"/>
                  </a:cubicBezTo>
                  <a:cubicBezTo>
                    <a:pt x="2446" y="2656"/>
                    <a:pt x="2446" y="2656"/>
                    <a:pt x="2446" y="2656"/>
                  </a:cubicBezTo>
                  <a:cubicBezTo>
                    <a:pt x="2433" y="2635"/>
                    <a:pt x="2407" y="2615"/>
                    <a:pt x="2391" y="2601"/>
                  </a:cubicBezTo>
                  <a:cubicBezTo>
                    <a:pt x="2403" y="2601"/>
                    <a:pt x="2403" y="2601"/>
                    <a:pt x="2403" y="2601"/>
                  </a:cubicBezTo>
                  <a:cubicBezTo>
                    <a:pt x="2397" y="2597"/>
                    <a:pt x="2393" y="2593"/>
                    <a:pt x="2390" y="2590"/>
                  </a:cubicBezTo>
                  <a:cubicBezTo>
                    <a:pt x="2375" y="2575"/>
                    <a:pt x="2380" y="2549"/>
                    <a:pt x="2369" y="2519"/>
                  </a:cubicBezTo>
                  <a:cubicBezTo>
                    <a:pt x="2361" y="2519"/>
                    <a:pt x="2361" y="2519"/>
                    <a:pt x="2361" y="2519"/>
                  </a:cubicBezTo>
                  <a:cubicBezTo>
                    <a:pt x="2355" y="2507"/>
                    <a:pt x="2347" y="2494"/>
                    <a:pt x="2334" y="2482"/>
                  </a:cubicBezTo>
                  <a:cubicBezTo>
                    <a:pt x="2327" y="2475"/>
                    <a:pt x="2322" y="2469"/>
                    <a:pt x="2317" y="2464"/>
                  </a:cubicBezTo>
                  <a:cubicBezTo>
                    <a:pt x="2327" y="2464"/>
                    <a:pt x="2327" y="2464"/>
                    <a:pt x="2327" y="2464"/>
                  </a:cubicBezTo>
                  <a:cubicBezTo>
                    <a:pt x="2299" y="2432"/>
                    <a:pt x="2295" y="2406"/>
                    <a:pt x="2277" y="2381"/>
                  </a:cubicBezTo>
                  <a:cubicBezTo>
                    <a:pt x="2267" y="2381"/>
                    <a:pt x="2267" y="2381"/>
                    <a:pt x="2267" y="2381"/>
                  </a:cubicBezTo>
                  <a:cubicBezTo>
                    <a:pt x="2264" y="2377"/>
                    <a:pt x="2261" y="2373"/>
                    <a:pt x="2256" y="2369"/>
                  </a:cubicBezTo>
                  <a:cubicBezTo>
                    <a:pt x="2241" y="2354"/>
                    <a:pt x="2226" y="2340"/>
                    <a:pt x="2219" y="2326"/>
                  </a:cubicBezTo>
                  <a:cubicBezTo>
                    <a:pt x="2228" y="2326"/>
                    <a:pt x="2228" y="2326"/>
                    <a:pt x="2228" y="2326"/>
                  </a:cubicBezTo>
                  <a:cubicBezTo>
                    <a:pt x="2216" y="2308"/>
                    <a:pt x="2214" y="2291"/>
                    <a:pt x="2234" y="2274"/>
                  </a:cubicBezTo>
                  <a:cubicBezTo>
                    <a:pt x="2264" y="2257"/>
                    <a:pt x="2268" y="2309"/>
                    <a:pt x="2281" y="2344"/>
                  </a:cubicBezTo>
                  <a:cubicBezTo>
                    <a:pt x="2295" y="2382"/>
                    <a:pt x="2369" y="2457"/>
                    <a:pt x="2401" y="2490"/>
                  </a:cubicBezTo>
                  <a:cubicBezTo>
                    <a:pt x="2432" y="2523"/>
                    <a:pt x="2489" y="2640"/>
                    <a:pt x="2506" y="2640"/>
                  </a:cubicBezTo>
                  <a:cubicBezTo>
                    <a:pt x="2524" y="2640"/>
                    <a:pt x="2573" y="2706"/>
                    <a:pt x="2573" y="2706"/>
                  </a:cubicBezTo>
                  <a:cubicBezTo>
                    <a:pt x="2573" y="2706"/>
                    <a:pt x="2601" y="2760"/>
                    <a:pt x="2591" y="2777"/>
                  </a:cubicBezTo>
                  <a:cubicBezTo>
                    <a:pt x="2580" y="2793"/>
                    <a:pt x="2605" y="2856"/>
                    <a:pt x="2630" y="2873"/>
                  </a:cubicBezTo>
                  <a:cubicBezTo>
                    <a:pt x="2654" y="2889"/>
                    <a:pt x="2762" y="2890"/>
                    <a:pt x="2767" y="2952"/>
                  </a:cubicBezTo>
                  <a:cubicBezTo>
                    <a:pt x="2768" y="2968"/>
                    <a:pt x="2786" y="3047"/>
                    <a:pt x="2825" y="3047"/>
                  </a:cubicBezTo>
                  <a:cubicBezTo>
                    <a:pt x="2863" y="3047"/>
                    <a:pt x="2915" y="3027"/>
                    <a:pt x="2925" y="3039"/>
                  </a:cubicBezTo>
                  <a:cubicBezTo>
                    <a:pt x="2935" y="3051"/>
                    <a:pt x="2964" y="3095"/>
                    <a:pt x="2985" y="3076"/>
                  </a:cubicBezTo>
                  <a:cubicBezTo>
                    <a:pt x="2989" y="3075"/>
                    <a:pt x="2992" y="3072"/>
                    <a:pt x="2995" y="3068"/>
                  </a:cubicBezTo>
                  <a:cubicBezTo>
                    <a:pt x="2995" y="3068"/>
                    <a:pt x="2996" y="3068"/>
                    <a:pt x="2996" y="3067"/>
                  </a:cubicBezTo>
                  <a:cubicBezTo>
                    <a:pt x="2992" y="3067"/>
                    <a:pt x="2992" y="3067"/>
                    <a:pt x="2992" y="3067"/>
                  </a:cubicBezTo>
                  <a:cubicBezTo>
                    <a:pt x="3010" y="3042"/>
                    <a:pt x="3015" y="3031"/>
                    <a:pt x="3045" y="3031"/>
                  </a:cubicBezTo>
                  <a:cubicBezTo>
                    <a:pt x="3077" y="3031"/>
                    <a:pt x="3091" y="3060"/>
                    <a:pt x="3108" y="3080"/>
                  </a:cubicBezTo>
                  <a:cubicBezTo>
                    <a:pt x="3126" y="3101"/>
                    <a:pt x="3175" y="3155"/>
                    <a:pt x="3200" y="3151"/>
                  </a:cubicBezTo>
                  <a:cubicBezTo>
                    <a:pt x="3225" y="3147"/>
                    <a:pt x="3256" y="3185"/>
                    <a:pt x="3274" y="3172"/>
                  </a:cubicBezTo>
                  <a:cubicBezTo>
                    <a:pt x="3292" y="3160"/>
                    <a:pt x="3320" y="3180"/>
                    <a:pt x="3334" y="3189"/>
                  </a:cubicBezTo>
                  <a:cubicBezTo>
                    <a:pt x="3348" y="3197"/>
                    <a:pt x="3377" y="3228"/>
                    <a:pt x="3374" y="3278"/>
                  </a:cubicBezTo>
                  <a:cubicBezTo>
                    <a:pt x="3370" y="3328"/>
                    <a:pt x="3422" y="3338"/>
                    <a:pt x="3443" y="3351"/>
                  </a:cubicBezTo>
                  <a:cubicBezTo>
                    <a:pt x="3464" y="3363"/>
                    <a:pt x="3492" y="3392"/>
                    <a:pt x="3510" y="3413"/>
                  </a:cubicBezTo>
                  <a:cubicBezTo>
                    <a:pt x="3527" y="3434"/>
                    <a:pt x="3566" y="3438"/>
                    <a:pt x="3577" y="3451"/>
                  </a:cubicBezTo>
                  <a:cubicBezTo>
                    <a:pt x="3587" y="3463"/>
                    <a:pt x="3594" y="3488"/>
                    <a:pt x="3626" y="3467"/>
                  </a:cubicBezTo>
                  <a:cubicBezTo>
                    <a:pt x="3645" y="3455"/>
                    <a:pt x="3650" y="3437"/>
                    <a:pt x="3651" y="3424"/>
                  </a:cubicBezTo>
                  <a:cubicBezTo>
                    <a:pt x="3657" y="3424"/>
                    <a:pt x="3657" y="3424"/>
                    <a:pt x="3657" y="3424"/>
                  </a:cubicBezTo>
                  <a:cubicBezTo>
                    <a:pt x="3658" y="3417"/>
                    <a:pt x="3658" y="3411"/>
                    <a:pt x="3658" y="3408"/>
                  </a:cubicBezTo>
                  <a:cubicBezTo>
                    <a:pt x="3669" y="3407"/>
                    <a:pt x="3691" y="3405"/>
                    <a:pt x="3703" y="3418"/>
                  </a:cubicBezTo>
                  <a:cubicBezTo>
                    <a:pt x="3721" y="3434"/>
                    <a:pt x="3732" y="3488"/>
                    <a:pt x="3742" y="3496"/>
                  </a:cubicBezTo>
                  <a:cubicBezTo>
                    <a:pt x="3753" y="3505"/>
                    <a:pt x="3774" y="3567"/>
                    <a:pt x="3760" y="3613"/>
                  </a:cubicBezTo>
                  <a:cubicBezTo>
                    <a:pt x="3746" y="3659"/>
                    <a:pt x="3749" y="3705"/>
                    <a:pt x="3735" y="3705"/>
                  </a:cubicBezTo>
                  <a:cubicBezTo>
                    <a:pt x="3721" y="3705"/>
                    <a:pt x="3682" y="3748"/>
                    <a:pt x="3661" y="3761"/>
                  </a:cubicBezTo>
                  <a:cubicBezTo>
                    <a:pt x="3640" y="3773"/>
                    <a:pt x="3605" y="3842"/>
                    <a:pt x="3608" y="3863"/>
                  </a:cubicBezTo>
                  <a:cubicBezTo>
                    <a:pt x="3612" y="3883"/>
                    <a:pt x="3624" y="3949"/>
                    <a:pt x="3617" y="3978"/>
                  </a:cubicBezTo>
                  <a:cubicBezTo>
                    <a:pt x="3610" y="4008"/>
                    <a:pt x="3584" y="4037"/>
                    <a:pt x="3594" y="4083"/>
                  </a:cubicBezTo>
                  <a:cubicBezTo>
                    <a:pt x="3605" y="4129"/>
                    <a:pt x="3679" y="4141"/>
                    <a:pt x="3682" y="4183"/>
                  </a:cubicBezTo>
                  <a:cubicBezTo>
                    <a:pt x="3686" y="4224"/>
                    <a:pt x="3739" y="4316"/>
                    <a:pt x="3746" y="4358"/>
                  </a:cubicBezTo>
                  <a:cubicBezTo>
                    <a:pt x="3753" y="4399"/>
                    <a:pt x="3791" y="4447"/>
                    <a:pt x="3791" y="4505"/>
                  </a:cubicBezTo>
                  <a:cubicBezTo>
                    <a:pt x="3791" y="4564"/>
                    <a:pt x="3897" y="4599"/>
                    <a:pt x="3915" y="4603"/>
                  </a:cubicBezTo>
                  <a:cubicBezTo>
                    <a:pt x="3932" y="4607"/>
                    <a:pt x="3964" y="4645"/>
                    <a:pt x="3989" y="4657"/>
                  </a:cubicBezTo>
                  <a:cubicBezTo>
                    <a:pt x="4013" y="4669"/>
                    <a:pt x="4034" y="4694"/>
                    <a:pt x="4052" y="4728"/>
                  </a:cubicBezTo>
                  <a:cubicBezTo>
                    <a:pt x="4070" y="4761"/>
                    <a:pt x="4066" y="4811"/>
                    <a:pt x="4066" y="4823"/>
                  </a:cubicBezTo>
                  <a:cubicBezTo>
                    <a:pt x="4066" y="4836"/>
                    <a:pt x="4056" y="4965"/>
                    <a:pt x="4045" y="5040"/>
                  </a:cubicBezTo>
                  <a:cubicBezTo>
                    <a:pt x="4034" y="5115"/>
                    <a:pt x="4070" y="5185"/>
                    <a:pt x="4049" y="5206"/>
                  </a:cubicBezTo>
                  <a:cubicBezTo>
                    <a:pt x="4028" y="5227"/>
                    <a:pt x="3989" y="5235"/>
                    <a:pt x="4010" y="5260"/>
                  </a:cubicBezTo>
                  <a:cubicBezTo>
                    <a:pt x="4031" y="5285"/>
                    <a:pt x="3985" y="5302"/>
                    <a:pt x="3985" y="5314"/>
                  </a:cubicBezTo>
                  <a:cubicBezTo>
                    <a:pt x="3985" y="5327"/>
                    <a:pt x="4013" y="5393"/>
                    <a:pt x="3999" y="5422"/>
                  </a:cubicBezTo>
                  <a:cubicBezTo>
                    <a:pt x="3985" y="5452"/>
                    <a:pt x="3975" y="5493"/>
                    <a:pt x="3964" y="5518"/>
                  </a:cubicBezTo>
                  <a:cubicBezTo>
                    <a:pt x="3953" y="5543"/>
                    <a:pt x="3929" y="5568"/>
                    <a:pt x="3936" y="5605"/>
                  </a:cubicBezTo>
                  <a:cubicBezTo>
                    <a:pt x="3943" y="5643"/>
                    <a:pt x="3908" y="5630"/>
                    <a:pt x="3908" y="5668"/>
                  </a:cubicBezTo>
                  <a:cubicBezTo>
                    <a:pt x="3908" y="5705"/>
                    <a:pt x="3939" y="5689"/>
                    <a:pt x="3932" y="5734"/>
                  </a:cubicBezTo>
                  <a:cubicBezTo>
                    <a:pt x="3925" y="5780"/>
                    <a:pt x="3908" y="5793"/>
                    <a:pt x="3908" y="5826"/>
                  </a:cubicBezTo>
                  <a:cubicBezTo>
                    <a:pt x="3908" y="5859"/>
                    <a:pt x="3925" y="5905"/>
                    <a:pt x="3925" y="5917"/>
                  </a:cubicBezTo>
                  <a:cubicBezTo>
                    <a:pt x="3925" y="5930"/>
                    <a:pt x="3908" y="5971"/>
                    <a:pt x="3883" y="6005"/>
                  </a:cubicBezTo>
                  <a:cubicBezTo>
                    <a:pt x="3858" y="6038"/>
                    <a:pt x="3841" y="6059"/>
                    <a:pt x="3844" y="6080"/>
                  </a:cubicBezTo>
                  <a:cubicBezTo>
                    <a:pt x="3848" y="6100"/>
                    <a:pt x="3872" y="6125"/>
                    <a:pt x="3869" y="6138"/>
                  </a:cubicBezTo>
                  <a:cubicBezTo>
                    <a:pt x="3865" y="6150"/>
                    <a:pt x="3834" y="6192"/>
                    <a:pt x="3837" y="6221"/>
                  </a:cubicBezTo>
                  <a:cubicBezTo>
                    <a:pt x="3841" y="6250"/>
                    <a:pt x="3872" y="6238"/>
                    <a:pt x="3879" y="6258"/>
                  </a:cubicBezTo>
                  <a:cubicBezTo>
                    <a:pt x="3887" y="6279"/>
                    <a:pt x="3837" y="6296"/>
                    <a:pt x="3858" y="6317"/>
                  </a:cubicBezTo>
                  <a:cubicBezTo>
                    <a:pt x="3879" y="6338"/>
                    <a:pt x="3908" y="6333"/>
                    <a:pt x="3901" y="6383"/>
                  </a:cubicBezTo>
                  <a:cubicBezTo>
                    <a:pt x="3893" y="6433"/>
                    <a:pt x="3939" y="6446"/>
                    <a:pt x="3950" y="6458"/>
                  </a:cubicBezTo>
                  <a:cubicBezTo>
                    <a:pt x="3960" y="6471"/>
                    <a:pt x="3981" y="6500"/>
                    <a:pt x="3999" y="6500"/>
                  </a:cubicBezTo>
                  <a:cubicBezTo>
                    <a:pt x="4016" y="6500"/>
                    <a:pt x="4030" y="6488"/>
                    <a:pt x="4038" y="6443"/>
                  </a:cubicBezTo>
                  <a:cubicBezTo>
                    <a:pt x="4043" y="6443"/>
                    <a:pt x="4043" y="6443"/>
                    <a:pt x="4043" y="6443"/>
                  </a:cubicBezTo>
                  <a:cubicBezTo>
                    <a:pt x="4044" y="6441"/>
                    <a:pt x="4044" y="6439"/>
                    <a:pt x="4045" y="6437"/>
                  </a:cubicBezTo>
                  <a:cubicBezTo>
                    <a:pt x="4046" y="6430"/>
                    <a:pt x="4048" y="6425"/>
                    <a:pt x="4051" y="6421"/>
                  </a:cubicBezTo>
                  <a:cubicBezTo>
                    <a:pt x="4066" y="6417"/>
                    <a:pt x="4084" y="6443"/>
                    <a:pt x="4059" y="6467"/>
                  </a:cubicBezTo>
                  <a:cubicBezTo>
                    <a:pt x="4024" y="6500"/>
                    <a:pt x="4006" y="6516"/>
                    <a:pt x="4017" y="6516"/>
                  </a:cubicBezTo>
                  <a:cubicBezTo>
                    <a:pt x="4027" y="6516"/>
                    <a:pt x="4080" y="6550"/>
                    <a:pt x="4108" y="6550"/>
                  </a:cubicBezTo>
                  <a:cubicBezTo>
                    <a:pt x="4136" y="6550"/>
                    <a:pt x="4193" y="6533"/>
                    <a:pt x="4203" y="6529"/>
                  </a:cubicBezTo>
                  <a:cubicBezTo>
                    <a:pt x="4214" y="6525"/>
                    <a:pt x="4288" y="6513"/>
                    <a:pt x="4298" y="6500"/>
                  </a:cubicBezTo>
                  <a:cubicBezTo>
                    <a:pt x="4299" y="6500"/>
                    <a:pt x="4301" y="6499"/>
                    <a:pt x="4302" y="6498"/>
                  </a:cubicBezTo>
                  <a:cubicBezTo>
                    <a:pt x="4298" y="6498"/>
                    <a:pt x="4298" y="6498"/>
                    <a:pt x="4298" y="6498"/>
                  </a:cubicBezTo>
                  <a:cubicBezTo>
                    <a:pt x="4299" y="6488"/>
                    <a:pt x="4237" y="6491"/>
                    <a:pt x="4207" y="6479"/>
                  </a:cubicBezTo>
                  <a:cubicBezTo>
                    <a:pt x="4194" y="6474"/>
                    <a:pt x="4176" y="6460"/>
                    <a:pt x="4160" y="6443"/>
                  </a:cubicBezTo>
                  <a:cubicBezTo>
                    <a:pt x="4170" y="6443"/>
                    <a:pt x="4170" y="6443"/>
                    <a:pt x="4170" y="6443"/>
                  </a:cubicBezTo>
                  <a:cubicBezTo>
                    <a:pt x="4146" y="6420"/>
                    <a:pt x="4123" y="6390"/>
                    <a:pt x="4118" y="6375"/>
                  </a:cubicBezTo>
                  <a:cubicBezTo>
                    <a:pt x="4117" y="6371"/>
                    <a:pt x="4116" y="6366"/>
                    <a:pt x="4116" y="6361"/>
                  </a:cubicBezTo>
                  <a:cubicBezTo>
                    <a:pt x="4109" y="6361"/>
                    <a:pt x="4109" y="6361"/>
                    <a:pt x="4109" y="6361"/>
                  </a:cubicBezTo>
                  <a:cubicBezTo>
                    <a:pt x="4107" y="6343"/>
                    <a:pt x="4108" y="6322"/>
                    <a:pt x="4115" y="6306"/>
                  </a:cubicBezTo>
                  <a:cubicBezTo>
                    <a:pt x="4120" y="6306"/>
                    <a:pt x="4120" y="6306"/>
                    <a:pt x="4120" y="6306"/>
                  </a:cubicBezTo>
                  <a:cubicBezTo>
                    <a:pt x="4124" y="6297"/>
                    <a:pt x="4129" y="6288"/>
                    <a:pt x="4136" y="6283"/>
                  </a:cubicBezTo>
                  <a:cubicBezTo>
                    <a:pt x="4152" y="6273"/>
                    <a:pt x="4181" y="6246"/>
                    <a:pt x="4205" y="6224"/>
                  </a:cubicBezTo>
                  <a:cubicBezTo>
                    <a:pt x="4203" y="6224"/>
                    <a:pt x="4203" y="6224"/>
                    <a:pt x="4203" y="6224"/>
                  </a:cubicBezTo>
                  <a:cubicBezTo>
                    <a:pt x="4214" y="6213"/>
                    <a:pt x="4223" y="6204"/>
                    <a:pt x="4228" y="6200"/>
                  </a:cubicBezTo>
                  <a:cubicBezTo>
                    <a:pt x="4234" y="6195"/>
                    <a:pt x="4240" y="6183"/>
                    <a:pt x="4246" y="6169"/>
                  </a:cubicBezTo>
                  <a:cubicBezTo>
                    <a:pt x="4251" y="6169"/>
                    <a:pt x="4251" y="6169"/>
                    <a:pt x="4251" y="6169"/>
                  </a:cubicBezTo>
                  <a:cubicBezTo>
                    <a:pt x="4260" y="6148"/>
                    <a:pt x="4266" y="6122"/>
                    <a:pt x="4259" y="6117"/>
                  </a:cubicBezTo>
                  <a:cubicBezTo>
                    <a:pt x="4249" y="6109"/>
                    <a:pt x="4196" y="6117"/>
                    <a:pt x="4189" y="6104"/>
                  </a:cubicBezTo>
                  <a:cubicBezTo>
                    <a:pt x="4186" y="6099"/>
                    <a:pt x="4184" y="6094"/>
                    <a:pt x="4186" y="6087"/>
                  </a:cubicBezTo>
                  <a:cubicBezTo>
                    <a:pt x="4180" y="6087"/>
                    <a:pt x="4180" y="6087"/>
                    <a:pt x="4180" y="6087"/>
                  </a:cubicBezTo>
                  <a:cubicBezTo>
                    <a:pt x="4184" y="6077"/>
                    <a:pt x="4192" y="6065"/>
                    <a:pt x="4210" y="6051"/>
                  </a:cubicBezTo>
                  <a:cubicBezTo>
                    <a:pt x="4218" y="6045"/>
                    <a:pt x="4224" y="6038"/>
                    <a:pt x="4230" y="6032"/>
                  </a:cubicBezTo>
                  <a:cubicBezTo>
                    <a:pt x="4232" y="6032"/>
                    <a:pt x="4232" y="6032"/>
                    <a:pt x="4232" y="6032"/>
                  </a:cubicBezTo>
                  <a:cubicBezTo>
                    <a:pt x="4258" y="6005"/>
                    <a:pt x="4272" y="5974"/>
                    <a:pt x="4284" y="5963"/>
                  </a:cubicBezTo>
                  <a:cubicBezTo>
                    <a:pt x="4288" y="5960"/>
                    <a:pt x="4293" y="5955"/>
                    <a:pt x="4299" y="5949"/>
                  </a:cubicBezTo>
                  <a:cubicBezTo>
                    <a:pt x="4296" y="5949"/>
                    <a:pt x="4296" y="5949"/>
                    <a:pt x="4296" y="5949"/>
                  </a:cubicBezTo>
                  <a:cubicBezTo>
                    <a:pt x="4309" y="5936"/>
                    <a:pt x="4323" y="5920"/>
                    <a:pt x="4330" y="5901"/>
                  </a:cubicBezTo>
                  <a:cubicBezTo>
                    <a:pt x="4331" y="5898"/>
                    <a:pt x="4331" y="5896"/>
                    <a:pt x="4332" y="5894"/>
                  </a:cubicBezTo>
                  <a:cubicBezTo>
                    <a:pt x="4337" y="5894"/>
                    <a:pt x="4337" y="5894"/>
                    <a:pt x="4337" y="5894"/>
                  </a:cubicBezTo>
                  <a:cubicBezTo>
                    <a:pt x="4346" y="5869"/>
                    <a:pt x="4325" y="5884"/>
                    <a:pt x="4305" y="5884"/>
                  </a:cubicBezTo>
                  <a:cubicBezTo>
                    <a:pt x="4284" y="5884"/>
                    <a:pt x="4273" y="5838"/>
                    <a:pt x="4273" y="5817"/>
                  </a:cubicBezTo>
                  <a:cubicBezTo>
                    <a:pt x="4273" y="5816"/>
                    <a:pt x="4274" y="5816"/>
                    <a:pt x="4274" y="5815"/>
                  </a:cubicBezTo>
                  <a:cubicBezTo>
                    <a:pt x="4290" y="5813"/>
                    <a:pt x="4328" y="5832"/>
                    <a:pt x="4358" y="5838"/>
                  </a:cubicBezTo>
                  <a:cubicBezTo>
                    <a:pt x="4372" y="5841"/>
                    <a:pt x="4378" y="5839"/>
                    <a:pt x="4381" y="5835"/>
                  </a:cubicBezTo>
                  <a:cubicBezTo>
                    <a:pt x="4391" y="5833"/>
                    <a:pt x="4390" y="5824"/>
                    <a:pt x="4388" y="5812"/>
                  </a:cubicBezTo>
                  <a:cubicBezTo>
                    <a:pt x="4380" y="5812"/>
                    <a:pt x="4380" y="5812"/>
                    <a:pt x="4380" y="5812"/>
                  </a:cubicBezTo>
                  <a:cubicBezTo>
                    <a:pt x="4379" y="5806"/>
                    <a:pt x="4377" y="5799"/>
                    <a:pt x="4376" y="5793"/>
                  </a:cubicBezTo>
                  <a:cubicBezTo>
                    <a:pt x="4374" y="5782"/>
                    <a:pt x="4376" y="5768"/>
                    <a:pt x="4379" y="5757"/>
                  </a:cubicBezTo>
                  <a:cubicBezTo>
                    <a:pt x="4384" y="5757"/>
                    <a:pt x="4384" y="5757"/>
                    <a:pt x="4384" y="5757"/>
                  </a:cubicBezTo>
                  <a:cubicBezTo>
                    <a:pt x="4386" y="5749"/>
                    <a:pt x="4389" y="5742"/>
                    <a:pt x="4393" y="5737"/>
                  </a:cubicBezTo>
                  <a:cubicBezTo>
                    <a:pt x="4397" y="5736"/>
                    <a:pt x="4400" y="5736"/>
                    <a:pt x="4404" y="5739"/>
                  </a:cubicBezTo>
                  <a:cubicBezTo>
                    <a:pt x="4425" y="5751"/>
                    <a:pt x="4534" y="5734"/>
                    <a:pt x="4548" y="5730"/>
                  </a:cubicBezTo>
                  <a:cubicBezTo>
                    <a:pt x="4550" y="5730"/>
                    <a:pt x="4552" y="5728"/>
                    <a:pt x="4554" y="5726"/>
                  </a:cubicBezTo>
                  <a:cubicBezTo>
                    <a:pt x="4554" y="5726"/>
                    <a:pt x="4555" y="5726"/>
                    <a:pt x="4555" y="5726"/>
                  </a:cubicBezTo>
                  <a:cubicBezTo>
                    <a:pt x="4563" y="5724"/>
                    <a:pt x="4578" y="5700"/>
                    <a:pt x="4593" y="5675"/>
                  </a:cubicBezTo>
                  <a:cubicBezTo>
                    <a:pt x="4589" y="5675"/>
                    <a:pt x="4589" y="5675"/>
                    <a:pt x="4589" y="5675"/>
                  </a:cubicBezTo>
                  <a:cubicBezTo>
                    <a:pt x="4599" y="5657"/>
                    <a:pt x="4609" y="5639"/>
                    <a:pt x="4615" y="5630"/>
                  </a:cubicBezTo>
                  <a:cubicBezTo>
                    <a:pt x="4618" y="5627"/>
                    <a:pt x="4619" y="5623"/>
                    <a:pt x="4621" y="5620"/>
                  </a:cubicBezTo>
                  <a:cubicBezTo>
                    <a:pt x="4625" y="5620"/>
                    <a:pt x="4625" y="5620"/>
                    <a:pt x="4625" y="5620"/>
                  </a:cubicBezTo>
                  <a:cubicBezTo>
                    <a:pt x="4636" y="5601"/>
                    <a:pt x="4638" y="5583"/>
                    <a:pt x="4622" y="5572"/>
                  </a:cubicBezTo>
                  <a:cubicBezTo>
                    <a:pt x="4614" y="5566"/>
                    <a:pt x="4598" y="5552"/>
                    <a:pt x="4584" y="5538"/>
                  </a:cubicBezTo>
                  <a:cubicBezTo>
                    <a:pt x="4573" y="5538"/>
                    <a:pt x="4573" y="5538"/>
                    <a:pt x="4573" y="5538"/>
                  </a:cubicBezTo>
                  <a:cubicBezTo>
                    <a:pt x="4558" y="5523"/>
                    <a:pt x="4545" y="5509"/>
                    <a:pt x="4542" y="5503"/>
                  </a:cubicBezTo>
                  <a:cubicBezTo>
                    <a:pt x="4540" y="5500"/>
                    <a:pt x="4540" y="5492"/>
                    <a:pt x="4542" y="5483"/>
                  </a:cubicBezTo>
                  <a:cubicBezTo>
                    <a:pt x="4548" y="5483"/>
                    <a:pt x="4548" y="5483"/>
                    <a:pt x="4548" y="5483"/>
                  </a:cubicBezTo>
                  <a:cubicBezTo>
                    <a:pt x="4551" y="5461"/>
                    <a:pt x="4562" y="5424"/>
                    <a:pt x="4569" y="5403"/>
                  </a:cubicBezTo>
                  <a:cubicBezTo>
                    <a:pt x="4573" y="5431"/>
                    <a:pt x="4576" y="5522"/>
                    <a:pt x="4615" y="5535"/>
                  </a:cubicBezTo>
                  <a:cubicBezTo>
                    <a:pt x="4665" y="5551"/>
                    <a:pt x="4693" y="5560"/>
                    <a:pt x="4738" y="5510"/>
                  </a:cubicBezTo>
                  <a:cubicBezTo>
                    <a:pt x="4747" y="5500"/>
                    <a:pt x="4756" y="5491"/>
                    <a:pt x="4764" y="5483"/>
                  </a:cubicBezTo>
                  <a:cubicBezTo>
                    <a:pt x="4766" y="5483"/>
                    <a:pt x="4766" y="5483"/>
                    <a:pt x="4766" y="5483"/>
                  </a:cubicBezTo>
                  <a:cubicBezTo>
                    <a:pt x="4796" y="5450"/>
                    <a:pt x="4819" y="5425"/>
                    <a:pt x="4827" y="5400"/>
                  </a:cubicBezTo>
                  <a:cubicBezTo>
                    <a:pt x="4821" y="5400"/>
                    <a:pt x="4821" y="5400"/>
                    <a:pt x="4821" y="5400"/>
                  </a:cubicBezTo>
                  <a:cubicBezTo>
                    <a:pt x="4822" y="5398"/>
                    <a:pt x="4823" y="5396"/>
                    <a:pt x="4823" y="5393"/>
                  </a:cubicBezTo>
                  <a:cubicBezTo>
                    <a:pt x="4825" y="5376"/>
                    <a:pt x="4828" y="5360"/>
                    <a:pt x="4834" y="5346"/>
                  </a:cubicBezTo>
                  <a:cubicBezTo>
                    <a:pt x="4839" y="5346"/>
                    <a:pt x="4839" y="5346"/>
                    <a:pt x="4839" y="5346"/>
                  </a:cubicBezTo>
                  <a:cubicBezTo>
                    <a:pt x="4844" y="5331"/>
                    <a:pt x="4851" y="5318"/>
                    <a:pt x="4860" y="5311"/>
                  </a:cubicBezTo>
                  <a:cubicBezTo>
                    <a:pt x="4867" y="5307"/>
                    <a:pt x="4874" y="5305"/>
                    <a:pt x="4882" y="5299"/>
                  </a:cubicBezTo>
                  <a:cubicBezTo>
                    <a:pt x="4890" y="5295"/>
                    <a:pt x="4899" y="5286"/>
                    <a:pt x="4910" y="5263"/>
                  </a:cubicBezTo>
                  <a:cubicBezTo>
                    <a:pt x="4905" y="5263"/>
                    <a:pt x="4905" y="5263"/>
                    <a:pt x="4905" y="5263"/>
                  </a:cubicBezTo>
                  <a:cubicBezTo>
                    <a:pt x="4906" y="5261"/>
                    <a:pt x="4907" y="5259"/>
                    <a:pt x="4908" y="5257"/>
                  </a:cubicBezTo>
                  <a:cubicBezTo>
                    <a:pt x="4927" y="5208"/>
                    <a:pt x="4943" y="5236"/>
                    <a:pt x="4961" y="5208"/>
                  </a:cubicBezTo>
                  <a:cubicBezTo>
                    <a:pt x="4965" y="5208"/>
                    <a:pt x="4965" y="5208"/>
                    <a:pt x="4965" y="5208"/>
                  </a:cubicBezTo>
                  <a:cubicBezTo>
                    <a:pt x="4968" y="5205"/>
                    <a:pt x="4971" y="5200"/>
                    <a:pt x="4974" y="5194"/>
                  </a:cubicBezTo>
                  <a:cubicBezTo>
                    <a:pt x="4984" y="5172"/>
                    <a:pt x="4977" y="5149"/>
                    <a:pt x="4971" y="5126"/>
                  </a:cubicBezTo>
                  <a:cubicBezTo>
                    <a:pt x="4963" y="5126"/>
                    <a:pt x="4963" y="5126"/>
                    <a:pt x="4963" y="5126"/>
                  </a:cubicBezTo>
                  <a:cubicBezTo>
                    <a:pt x="4958" y="5106"/>
                    <a:pt x="4955" y="5087"/>
                    <a:pt x="4965" y="5071"/>
                  </a:cubicBezTo>
                  <a:cubicBezTo>
                    <a:pt x="4969" y="5071"/>
                    <a:pt x="4969" y="5071"/>
                    <a:pt x="4969" y="5071"/>
                  </a:cubicBezTo>
                  <a:cubicBezTo>
                    <a:pt x="4972" y="5066"/>
                    <a:pt x="4975" y="5061"/>
                    <a:pt x="4981" y="5056"/>
                  </a:cubicBezTo>
                  <a:cubicBezTo>
                    <a:pt x="4992" y="5047"/>
                    <a:pt x="5006" y="5038"/>
                    <a:pt x="5020" y="5028"/>
                  </a:cubicBezTo>
                  <a:cubicBezTo>
                    <a:pt x="5023" y="5026"/>
                    <a:pt x="5026" y="5024"/>
                    <a:pt x="5029" y="5022"/>
                  </a:cubicBezTo>
                  <a:cubicBezTo>
                    <a:pt x="5029" y="5022"/>
                    <a:pt x="5030" y="5022"/>
                    <a:pt x="5030" y="5022"/>
                  </a:cubicBezTo>
                  <a:cubicBezTo>
                    <a:pt x="5062" y="5002"/>
                    <a:pt x="5090" y="4986"/>
                    <a:pt x="5090" y="4986"/>
                  </a:cubicBezTo>
                  <a:cubicBezTo>
                    <a:pt x="5090" y="4986"/>
                    <a:pt x="5112" y="4973"/>
                    <a:pt x="5154" y="4961"/>
                  </a:cubicBezTo>
                  <a:cubicBezTo>
                    <a:pt x="5195" y="4949"/>
                    <a:pt x="5238" y="4956"/>
                    <a:pt x="5254" y="4934"/>
                  </a:cubicBezTo>
                  <a:cubicBezTo>
                    <a:pt x="5257" y="4934"/>
                    <a:pt x="5257" y="4934"/>
                    <a:pt x="5257" y="4934"/>
                  </a:cubicBezTo>
                  <a:cubicBezTo>
                    <a:pt x="5259" y="4932"/>
                    <a:pt x="5261" y="4930"/>
                    <a:pt x="5263" y="4927"/>
                  </a:cubicBezTo>
                  <a:cubicBezTo>
                    <a:pt x="5272" y="4910"/>
                    <a:pt x="5282" y="4879"/>
                    <a:pt x="5294" y="4852"/>
                  </a:cubicBezTo>
                  <a:cubicBezTo>
                    <a:pt x="5290" y="4852"/>
                    <a:pt x="5290" y="4852"/>
                    <a:pt x="5290" y="4852"/>
                  </a:cubicBezTo>
                  <a:cubicBezTo>
                    <a:pt x="5294" y="4841"/>
                    <a:pt x="5300" y="4831"/>
                    <a:pt x="5305" y="4823"/>
                  </a:cubicBezTo>
                  <a:cubicBezTo>
                    <a:pt x="5311" y="4815"/>
                    <a:pt x="5317" y="4806"/>
                    <a:pt x="5323" y="4797"/>
                  </a:cubicBezTo>
                  <a:cubicBezTo>
                    <a:pt x="5327" y="4797"/>
                    <a:pt x="5327" y="4797"/>
                    <a:pt x="5327" y="4797"/>
                  </a:cubicBezTo>
                  <a:cubicBezTo>
                    <a:pt x="5343" y="4770"/>
                    <a:pt x="5355" y="4739"/>
                    <a:pt x="5347" y="4723"/>
                  </a:cubicBezTo>
                  <a:cubicBezTo>
                    <a:pt x="5346" y="4721"/>
                    <a:pt x="5346" y="4718"/>
                    <a:pt x="5346" y="4714"/>
                  </a:cubicBezTo>
                  <a:cubicBezTo>
                    <a:pt x="5339" y="4714"/>
                    <a:pt x="5339" y="4714"/>
                    <a:pt x="5339" y="4714"/>
                  </a:cubicBezTo>
                  <a:cubicBezTo>
                    <a:pt x="5340" y="4700"/>
                    <a:pt x="5345" y="4680"/>
                    <a:pt x="5351" y="4659"/>
                  </a:cubicBezTo>
                  <a:cubicBezTo>
                    <a:pt x="5356" y="4659"/>
                    <a:pt x="5356" y="4659"/>
                    <a:pt x="5356" y="4659"/>
                  </a:cubicBezTo>
                  <a:cubicBezTo>
                    <a:pt x="5364" y="4630"/>
                    <a:pt x="5374" y="4599"/>
                    <a:pt x="5372" y="4586"/>
                  </a:cubicBezTo>
                  <a:cubicBezTo>
                    <a:pt x="5371" y="4584"/>
                    <a:pt x="5371" y="4580"/>
                    <a:pt x="5370" y="4577"/>
                  </a:cubicBezTo>
                  <a:cubicBezTo>
                    <a:pt x="5362" y="4577"/>
                    <a:pt x="5362" y="4577"/>
                    <a:pt x="5362" y="4577"/>
                  </a:cubicBezTo>
                  <a:cubicBezTo>
                    <a:pt x="5358" y="4563"/>
                    <a:pt x="5352" y="4543"/>
                    <a:pt x="5353" y="4522"/>
                  </a:cubicBezTo>
                  <a:cubicBezTo>
                    <a:pt x="5359" y="4522"/>
                    <a:pt x="5359" y="4522"/>
                    <a:pt x="5359" y="4522"/>
                  </a:cubicBezTo>
                  <a:cubicBezTo>
                    <a:pt x="5359" y="4500"/>
                    <a:pt x="5365" y="4476"/>
                    <a:pt x="5389" y="4453"/>
                  </a:cubicBezTo>
                  <a:cubicBezTo>
                    <a:pt x="5394" y="4449"/>
                    <a:pt x="5398" y="4444"/>
                    <a:pt x="5403" y="4440"/>
                  </a:cubicBezTo>
                  <a:cubicBezTo>
                    <a:pt x="5400" y="4440"/>
                    <a:pt x="5400" y="4440"/>
                    <a:pt x="5400" y="4440"/>
                  </a:cubicBezTo>
                  <a:cubicBezTo>
                    <a:pt x="5418" y="4422"/>
                    <a:pt x="5434" y="4403"/>
                    <a:pt x="5449" y="4385"/>
                  </a:cubicBezTo>
                  <a:cubicBezTo>
                    <a:pt x="5452" y="4385"/>
                    <a:pt x="5452" y="4385"/>
                    <a:pt x="5452" y="4385"/>
                  </a:cubicBezTo>
                  <a:cubicBezTo>
                    <a:pt x="5479" y="4351"/>
                    <a:pt x="5500" y="4320"/>
                    <a:pt x="5502" y="4308"/>
                  </a:cubicBezTo>
                  <a:cubicBezTo>
                    <a:pt x="5502" y="4306"/>
                    <a:pt x="5503" y="4304"/>
                    <a:pt x="5503" y="4303"/>
                  </a:cubicBezTo>
                  <a:cubicBezTo>
                    <a:pt x="5498" y="4303"/>
                    <a:pt x="5498" y="4303"/>
                    <a:pt x="5498" y="4303"/>
                  </a:cubicBezTo>
                  <a:cubicBezTo>
                    <a:pt x="5502" y="4290"/>
                    <a:pt x="5510" y="4270"/>
                    <a:pt x="5518" y="4248"/>
                  </a:cubicBezTo>
                  <a:cubicBezTo>
                    <a:pt x="5523" y="4248"/>
                    <a:pt x="5523" y="4248"/>
                    <a:pt x="5523" y="4248"/>
                  </a:cubicBezTo>
                  <a:cubicBezTo>
                    <a:pt x="5533" y="4219"/>
                    <a:pt x="5543" y="4188"/>
                    <a:pt x="5544" y="4165"/>
                  </a:cubicBezTo>
                  <a:cubicBezTo>
                    <a:pt x="5537" y="4165"/>
                    <a:pt x="5537" y="4165"/>
                    <a:pt x="5537" y="4165"/>
                  </a:cubicBezTo>
                  <a:cubicBezTo>
                    <a:pt x="5537" y="4164"/>
                    <a:pt x="5538" y="4163"/>
                    <a:pt x="5538" y="4162"/>
                  </a:cubicBezTo>
                  <a:close/>
                  <a:moveTo>
                    <a:pt x="3360" y="1695"/>
                  </a:moveTo>
                  <a:cubicBezTo>
                    <a:pt x="3353" y="1695"/>
                    <a:pt x="3353" y="1695"/>
                    <a:pt x="3353" y="1695"/>
                  </a:cubicBezTo>
                  <a:cubicBezTo>
                    <a:pt x="3354" y="1690"/>
                    <a:pt x="3354" y="1686"/>
                    <a:pt x="3355" y="1683"/>
                  </a:cubicBezTo>
                  <a:cubicBezTo>
                    <a:pt x="3356" y="1673"/>
                    <a:pt x="3355" y="1658"/>
                    <a:pt x="3354" y="1640"/>
                  </a:cubicBezTo>
                  <a:cubicBezTo>
                    <a:pt x="3361" y="1640"/>
                    <a:pt x="3361" y="1640"/>
                    <a:pt x="3361" y="1640"/>
                  </a:cubicBezTo>
                  <a:cubicBezTo>
                    <a:pt x="3359" y="1613"/>
                    <a:pt x="3356" y="1579"/>
                    <a:pt x="3365" y="1558"/>
                  </a:cubicBezTo>
                  <a:cubicBezTo>
                    <a:pt x="3365" y="1558"/>
                    <a:pt x="3365" y="1558"/>
                    <a:pt x="3365" y="1558"/>
                  </a:cubicBezTo>
                  <a:cubicBezTo>
                    <a:pt x="3361" y="1558"/>
                    <a:pt x="3361" y="1558"/>
                    <a:pt x="3361" y="1558"/>
                  </a:cubicBezTo>
                  <a:cubicBezTo>
                    <a:pt x="3377" y="1528"/>
                    <a:pt x="3416" y="1516"/>
                    <a:pt x="3443" y="1512"/>
                  </a:cubicBezTo>
                  <a:cubicBezTo>
                    <a:pt x="3471" y="1508"/>
                    <a:pt x="3531" y="1533"/>
                    <a:pt x="3542" y="1529"/>
                  </a:cubicBezTo>
                  <a:cubicBezTo>
                    <a:pt x="3552" y="1525"/>
                    <a:pt x="3601" y="1525"/>
                    <a:pt x="3626" y="1529"/>
                  </a:cubicBezTo>
                  <a:cubicBezTo>
                    <a:pt x="3648" y="1533"/>
                    <a:pt x="3678" y="1592"/>
                    <a:pt x="3672" y="1608"/>
                  </a:cubicBezTo>
                  <a:cubicBezTo>
                    <a:pt x="3654" y="1610"/>
                    <a:pt x="3629" y="1590"/>
                    <a:pt x="3629" y="1562"/>
                  </a:cubicBezTo>
                  <a:cubicBezTo>
                    <a:pt x="3629" y="1560"/>
                    <a:pt x="3629" y="1559"/>
                    <a:pt x="3629" y="1558"/>
                  </a:cubicBezTo>
                  <a:cubicBezTo>
                    <a:pt x="3626" y="1558"/>
                    <a:pt x="3626" y="1558"/>
                    <a:pt x="3626" y="1558"/>
                  </a:cubicBezTo>
                  <a:cubicBezTo>
                    <a:pt x="3625" y="1560"/>
                    <a:pt x="3624" y="1563"/>
                    <a:pt x="3622" y="1567"/>
                  </a:cubicBezTo>
                  <a:cubicBezTo>
                    <a:pt x="3622" y="1567"/>
                    <a:pt x="3622" y="1566"/>
                    <a:pt x="3622" y="1566"/>
                  </a:cubicBezTo>
                  <a:cubicBezTo>
                    <a:pt x="3622" y="1537"/>
                    <a:pt x="3598" y="1620"/>
                    <a:pt x="3612" y="1645"/>
                  </a:cubicBezTo>
                  <a:cubicBezTo>
                    <a:pt x="3623" y="1665"/>
                    <a:pt x="3600" y="1686"/>
                    <a:pt x="3583" y="1695"/>
                  </a:cubicBezTo>
                  <a:cubicBezTo>
                    <a:pt x="3577" y="1695"/>
                    <a:pt x="3577" y="1695"/>
                    <a:pt x="3577" y="1695"/>
                  </a:cubicBezTo>
                  <a:cubicBezTo>
                    <a:pt x="3577" y="1695"/>
                    <a:pt x="3576" y="1695"/>
                    <a:pt x="3576" y="1695"/>
                  </a:cubicBezTo>
                  <a:cubicBezTo>
                    <a:pt x="3576" y="1695"/>
                    <a:pt x="3576" y="1695"/>
                    <a:pt x="3576" y="1695"/>
                  </a:cubicBezTo>
                  <a:cubicBezTo>
                    <a:pt x="3562" y="1695"/>
                    <a:pt x="3562" y="1695"/>
                    <a:pt x="3562" y="1695"/>
                  </a:cubicBezTo>
                  <a:cubicBezTo>
                    <a:pt x="3554" y="1686"/>
                    <a:pt x="3548" y="1665"/>
                    <a:pt x="3548" y="1640"/>
                  </a:cubicBezTo>
                  <a:cubicBezTo>
                    <a:pt x="3555" y="1640"/>
                    <a:pt x="3555" y="1640"/>
                    <a:pt x="3555" y="1640"/>
                  </a:cubicBezTo>
                  <a:cubicBezTo>
                    <a:pt x="3554" y="1634"/>
                    <a:pt x="3554" y="1627"/>
                    <a:pt x="3555" y="1620"/>
                  </a:cubicBezTo>
                  <a:cubicBezTo>
                    <a:pt x="3558" y="1593"/>
                    <a:pt x="3545" y="1568"/>
                    <a:pt x="3523" y="1558"/>
                  </a:cubicBezTo>
                  <a:cubicBezTo>
                    <a:pt x="3479" y="1558"/>
                    <a:pt x="3479" y="1558"/>
                    <a:pt x="3479" y="1558"/>
                  </a:cubicBezTo>
                  <a:cubicBezTo>
                    <a:pt x="3476" y="1559"/>
                    <a:pt x="3473" y="1562"/>
                    <a:pt x="3470" y="1564"/>
                  </a:cubicBezTo>
                  <a:cubicBezTo>
                    <a:pt x="3444" y="1575"/>
                    <a:pt x="3430" y="1602"/>
                    <a:pt x="3418" y="1612"/>
                  </a:cubicBezTo>
                  <a:cubicBezTo>
                    <a:pt x="3404" y="1625"/>
                    <a:pt x="3404" y="1695"/>
                    <a:pt x="3408" y="1712"/>
                  </a:cubicBezTo>
                  <a:cubicBezTo>
                    <a:pt x="3410" y="1724"/>
                    <a:pt x="3411" y="1760"/>
                    <a:pt x="3396" y="1776"/>
                  </a:cubicBezTo>
                  <a:cubicBezTo>
                    <a:pt x="3395" y="1776"/>
                    <a:pt x="3395" y="1777"/>
                    <a:pt x="3393" y="1777"/>
                  </a:cubicBezTo>
                  <a:cubicBezTo>
                    <a:pt x="3394" y="1777"/>
                    <a:pt x="3394" y="1777"/>
                    <a:pt x="3394" y="1777"/>
                  </a:cubicBezTo>
                  <a:cubicBezTo>
                    <a:pt x="3389" y="1781"/>
                    <a:pt x="3384" y="1784"/>
                    <a:pt x="3376" y="1783"/>
                  </a:cubicBezTo>
                  <a:cubicBezTo>
                    <a:pt x="3372" y="1782"/>
                    <a:pt x="3368" y="1780"/>
                    <a:pt x="3365" y="1777"/>
                  </a:cubicBezTo>
                  <a:cubicBezTo>
                    <a:pt x="3380" y="1777"/>
                    <a:pt x="3380" y="1777"/>
                    <a:pt x="3380" y="1777"/>
                  </a:cubicBezTo>
                  <a:cubicBezTo>
                    <a:pt x="3357" y="1771"/>
                    <a:pt x="3357" y="1725"/>
                    <a:pt x="3360" y="1695"/>
                  </a:cubicBezTo>
                  <a:close/>
                  <a:moveTo>
                    <a:pt x="3573" y="1783"/>
                  </a:moveTo>
                  <a:cubicBezTo>
                    <a:pt x="3572" y="1781"/>
                    <a:pt x="3572" y="1779"/>
                    <a:pt x="3571" y="1777"/>
                  </a:cubicBezTo>
                  <a:cubicBezTo>
                    <a:pt x="3579" y="1777"/>
                    <a:pt x="3579" y="1777"/>
                    <a:pt x="3579" y="1777"/>
                  </a:cubicBezTo>
                  <a:cubicBezTo>
                    <a:pt x="3576" y="1769"/>
                    <a:pt x="3576" y="1765"/>
                    <a:pt x="3577" y="1763"/>
                  </a:cubicBezTo>
                  <a:cubicBezTo>
                    <a:pt x="3577" y="1763"/>
                    <a:pt x="3578" y="1762"/>
                    <a:pt x="3579" y="1761"/>
                  </a:cubicBezTo>
                  <a:cubicBezTo>
                    <a:pt x="3581" y="1760"/>
                    <a:pt x="3585" y="1759"/>
                    <a:pt x="3587" y="1753"/>
                  </a:cubicBezTo>
                  <a:cubicBezTo>
                    <a:pt x="3588" y="1750"/>
                    <a:pt x="3592" y="1746"/>
                    <a:pt x="3598" y="1742"/>
                  </a:cubicBezTo>
                  <a:cubicBezTo>
                    <a:pt x="3618" y="1730"/>
                    <a:pt x="3647" y="1716"/>
                    <a:pt x="3647" y="1716"/>
                  </a:cubicBezTo>
                  <a:cubicBezTo>
                    <a:pt x="3647" y="1716"/>
                    <a:pt x="3648" y="1715"/>
                    <a:pt x="3648" y="1714"/>
                  </a:cubicBezTo>
                  <a:cubicBezTo>
                    <a:pt x="3651" y="1713"/>
                    <a:pt x="3654" y="1712"/>
                    <a:pt x="3654" y="1712"/>
                  </a:cubicBezTo>
                  <a:cubicBezTo>
                    <a:pt x="3654" y="1712"/>
                    <a:pt x="3659" y="1705"/>
                    <a:pt x="3666" y="1695"/>
                  </a:cubicBezTo>
                  <a:cubicBezTo>
                    <a:pt x="3663" y="1695"/>
                    <a:pt x="3663" y="1695"/>
                    <a:pt x="3663" y="1695"/>
                  </a:cubicBezTo>
                  <a:cubicBezTo>
                    <a:pt x="3676" y="1678"/>
                    <a:pt x="3695" y="1655"/>
                    <a:pt x="3709" y="1640"/>
                  </a:cubicBezTo>
                  <a:cubicBezTo>
                    <a:pt x="3712" y="1640"/>
                    <a:pt x="3712" y="1640"/>
                    <a:pt x="3712" y="1640"/>
                  </a:cubicBezTo>
                  <a:cubicBezTo>
                    <a:pt x="3718" y="1634"/>
                    <a:pt x="3723" y="1629"/>
                    <a:pt x="3728" y="1625"/>
                  </a:cubicBezTo>
                  <a:cubicBezTo>
                    <a:pt x="3729" y="1624"/>
                    <a:pt x="3731" y="1624"/>
                    <a:pt x="3732" y="1625"/>
                  </a:cubicBezTo>
                  <a:cubicBezTo>
                    <a:pt x="3742" y="1633"/>
                    <a:pt x="3816" y="1612"/>
                    <a:pt x="3830" y="1633"/>
                  </a:cubicBezTo>
                  <a:cubicBezTo>
                    <a:pt x="3844" y="1654"/>
                    <a:pt x="3816" y="1658"/>
                    <a:pt x="3781" y="1675"/>
                  </a:cubicBezTo>
                  <a:cubicBezTo>
                    <a:pt x="3746" y="1691"/>
                    <a:pt x="3735" y="1687"/>
                    <a:pt x="3721" y="1708"/>
                  </a:cubicBezTo>
                  <a:cubicBezTo>
                    <a:pt x="3718" y="1712"/>
                    <a:pt x="3714" y="1716"/>
                    <a:pt x="3709" y="1719"/>
                  </a:cubicBezTo>
                  <a:cubicBezTo>
                    <a:pt x="3695" y="1727"/>
                    <a:pt x="3677" y="1734"/>
                    <a:pt x="3662" y="1744"/>
                  </a:cubicBezTo>
                  <a:cubicBezTo>
                    <a:pt x="3654" y="1749"/>
                    <a:pt x="3646" y="1755"/>
                    <a:pt x="3640" y="1762"/>
                  </a:cubicBezTo>
                  <a:cubicBezTo>
                    <a:pt x="3635" y="1767"/>
                    <a:pt x="3630" y="1772"/>
                    <a:pt x="3624" y="1777"/>
                  </a:cubicBezTo>
                  <a:cubicBezTo>
                    <a:pt x="3624" y="1777"/>
                    <a:pt x="3623" y="1777"/>
                    <a:pt x="3623" y="1777"/>
                  </a:cubicBezTo>
                  <a:cubicBezTo>
                    <a:pt x="3623" y="1777"/>
                    <a:pt x="3623" y="1777"/>
                    <a:pt x="3623" y="1777"/>
                  </a:cubicBezTo>
                  <a:cubicBezTo>
                    <a:pt x="3603" y="1792"/>
                    <a:pt x="3579" y="1797"/>
                    <a:pt x="3573" y="1783"/>
                  </a:cubicBezTo>
                  <a:close/>
                  <a:moveTo>
                    <a:pt x="1792" y="1388"/>
                  </a:moveTo>
                  <a:cubicBezTo>
                    <a:pt x="1786" y="1384"/>
                    <a:pt x="1779" y="1375"/>
                    <a:pt x="1772" y="1366"/>
                  </a:cubicBezTo>
                  <a:cubicBezTo>
                    <a:pt x="1782" y="1366"/>
                    <a:pt x="1782" y="1366"/>
                    <a:pt x="1782" y="1366"/>
                  </a:cubicBezTo>
                  <a:cubicBezTo>
                    <a:pt x="1771" y="1351"/>
                    <a:pt x="1760" y="1333"/>
                    <a:pt x="1760" y="1325"/>
                  </a:cubicBezTo>
                  <a:cubicBezTo>
                    <a:pt x="1761" y="1325"/>
                    <a:pt x="1762" y="1324"/>
                    <a:pt x="1764" y="1325"/>
                  </a:cubicBezTo>
                  <a:cubicBezTo>
                    <a:pt x="1774" y="1329"/>
                    <a:pt x="1795" y="1354"/>
                    <a:pt x="1806" y="1354"/>
                  </a:cubicBezTo>
                  <a:cubicBezTo>
                    <a:pt x="1816" y="1354"/>
                    <a:pt x="1869" y="1404"/>
                    <a:pt x="1883" y="1421"/>
                  </a:cubicBezTo>
                  <a:cubicBezTo>
                    <a:pt x="1895" y="1435"/>
                    <a:pt x="1897" y="1471"/>
                    <a:pt x="1886" y="1483"/>
                  </a:cubicBezTo>
                  <a:cubicBezTo>
                    <a:pt x="1870" y="1487"/>
                    <a:pt x="1859" y="1443"/>
                    <a:pt x="1855" y="1421"/>
                  </a:cubicBezTo>
                  <a:cubicBezTo>
                    <a:pt x="1848" y="1421"/>
                    <a:pt x="1848" y="1421"/>
                    <a:pt x="1848" y="1421"/>
                  </a:cubicBezTo>
                  <a:cubicBezTo>
                    <a:pt x="1844" y="1400"/>
                    <a:pt x="1809" y="1400"/>
                    <a:pt x="1792" y="1388"/>
                  </a:cubicBezTo>
                  <a:close/>
                  <a:moveTo>
                    <a:pt x="3455" y="1475"/>
                  </a:moveTo>
                  <a:cubicBezTo>
                    <a:pt x="3443" y="1478"/>
                    <a:pt x="3406" y="1466"/>
                    <a:pt x="3376" y="1466"/>
                  </a:cubicBezTo>
                  <a:cubicBezTo>
                    <a:pt x="3344" y="1466"/>
                    <a:pt x="3351" y="1442"/>
                    <a:pt x="3337" y="1446"/>
                  </a:cubicBezTo>
                  <a:cubicBezTo>
                    <a:pt x="3323" y="1450"/>
                    <a:pt x="3291" y="1458"/>
                    <a:pt x="3270" y="1471"/>
                  </a:cubicBezTo>
                  <a:cubicBezTo>
                    <a:pt x="3249" y="1483"/>
                    <a:pt x="3214" y="1481"/>
                    <a:pt x="3214" y="1458"/>
                  </a:cubicBezTo>
                  <a:cubicBezTo>
                    <a:pt x="3214" y="1446"/>
                    <a:pt x="3216" y="1439"/>
                    <a:pt x="3221" y="1434"/>
                  </a:cubicBezTo>
                  <a:cubicBezTo>
                    <a:pt x="3230" y="1430"/>
                    <a:pt x="3245" y="1427"/>
                    <a:pt x="3267" y="1417"/>
                  </a:cubicBezTo>
                  <a:cubicBezTo>
                    <a:pt x="3313" y="1396"/>
                    <a:pt x="3362" y="1338"/>
                    <a:pt x="3383" y="1363"/>
                  </a:cubicBezTo>
                  <a:cubicBezTo>
                    <a:pt x="3404" y="1388"/>
                    <a:pt x="3443" y="1417"/>
                    <a:pt x="3468" y="1421"/>
                  </a:cubicBezTo>
                  <a:cubicBezTo>
                    <a:pt x="3489" y="1424"/>
                    <a:pt x="3468" y="1462"/>
                    <a:pt x="3455" y="1475"/>
                  </a:cubicBezTo>
                  <a:close/>
                  <a:moveTo>
                    <a:pt x="4565" y="5400"/>
                  </a:moveTo>
                  <a:cubicBezTo>
                    <a:pt x="4565" y="5399"/>
                    <a:pt x="4566" y="5398"/>
                    <a:pt x="4566" y="5397"/>
                  </a:cubicBezTo>
                  <a:cubicBezTo>
                    <a:pt x="4567" y="5394"/>
                    <a:pt x="4568" y="5395"/>
                    <a:pt x="4569" y="5400"/>
                  </a:cubicBezTo>
                  <a:lnTo>
                    <a:pt x="4565" y="5400"/>
                  </a:ln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48" name="Freeform 88">
              <a:extLst>
                <a:ext uri="{FF2B5EF4-FFF2-40B4-BE49-F238E27FC236}">
                  <a16:creationId xmlns:a16="http://schemas.microsoft.com/office/drawing/2014/main" id="{D775F5B8-1D57-4AAB-9B65-EF16958BD2B4}"/>
                </a:ext>
              </a:extLst>
            </p:cNvPr>
            <p:cNvSpPr>
              <a:spLocks/>
            </p:cNvSpPr>
            <p:nvPr/>
          </p:nvSpPr>
          <p:spPr bwMode="auto">
            <a:xfrm>
              <a:off x="1836738" y="2000250"/>
              <a:ext cx="92075" cy="60325"/>
            </a:xfrm>
            <a:custGeom>
              <a:avLst/>
              <a:gdLst>
                <a:gd name="T0" fmla="*/ 24 w 164"/>
                <a:gd name="T1" fmla="*/ 96 h 104"/>
                <a:gd name="T2" fmla="*/ 103 w 164"/>
                <a:gd name="T3" fmla="*/ 91 h 104"/>
                <a:gd name="T4" fmla="*/ 150 w 164"/>
                <a:gd name="T5" fmla="*/ 79 h 104"/>
                <a:gd name="T6" fmla="*/ 151 w 164"/>
                <a:gd name="T7" fmla="*/ 59 h 104"/>
                <a:gd name="T8" fmla="*/ 158 w 164"/>
                <a:gd name="T9" fmla="*/ 59 h 104"/>
                <a:gd name="T10" fmla="*/ 143 w 164"/>
                <a:gd name="T11" fmla="*/ 3 h 104"/>
                <a:gd name="T12" fmla="*/ 33 w 164"/>
                <a:gd name="T13" fmla="*/ 50 h 104"/>
                <a:gd name="T14" fmla="*/ 24 w 164"/>
                <a:gd name="T15" fmla="*/ 56 h 104"/>
                <a:gd name="T16" fmla="*/ 24 w 164"/>
                <a:gd name="T17" fmla="*/ 9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104">
                  <a:moveTo>
                    <a:pt x="24" y="96"/>
                  </a:moveTo>
                  <a:cubicBezTo>
                    <a:pt x="42" y="96"/>
                    <a:pt x="89" y="77"/>
                    <a:pt x="103" y="91"/>
                  </a:cubicBezTo>
                  <a:cubicBezTo>
                    <a:pt x="117" y="104"/>
                    <a:pt x="153" y="93"/>
                    <a:pt x="150" y="79"/>
                  </a:cubicBezTo>
                  <a:cubicBezTo>
                    <a:pt x="150" y="76"/>
                    <a:pt x="151" y="68"/>
                    <a:pt x="151" y="59"/>
                  </a:cubicBezTo>
                  <a:cubicBezTo>
                    <a:pt x="158" y="59"/>
                    <a:pt x="158" y="59"/>
                    <a:pt x="158" y="59"/>
                  </a:cubicBezTo>
                  <a:cubicBezTo>
                    <a:pt x="160" y="38"/>
                    <a:pt x="164" y="5"/>
                    <a:pt x="143" y="3"/>
                  </a:cubicBezTo>
                  <a:cubicBezTo>
                    <a:pt x="115" y="0"/>
                    <a:pt x="75" y="34"/>
                    <a:pt x="33" y="50"/>
                  </a:cubicBezTo>
                  <a:cubicBezTo>
                    <a:pt x="29" y="52"/>
                    <a:pt x="26" y="54"/>
                    <a:pt x="24" y="56"/>
                  </a:cubicBezTo>
                  <a:cubicBezTo>
                    <a:pt x="0" y="68"/>
                    <a:pt x="6" y="96"/>
                    <a:pt x="24" y="96"/>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49" name="Freeform 89">
              <a:extLst>
                <a:ext uri="{FF2B5EF4-FFF2-40B4-BE49-F238E27FC236}">
                  <a16:creationId xmlns:a16="http://schemas.microsoft.com/office/drawing/2014/main" id="{DAD52377-27D3-49D8-9BB4-94B51793061E}"/>
                </a:ext>
              </a:extLst>
            </p:cNvPr>
            <p:cNvSpPr>
              <a:spLocks/>
            </p:cNvSpPr>
            <p:nvPr/>
          </p:nvSpPr>
          <p:spPr bwMode="auto">
            <a:xfrm>
              <a:off x="2028825" y="1989138"/>
              <a:ext cx="146050" cy="65088"/>
            </a:xfrm>
            <a:custGeom>
              <a:avLst/>
              <a:gdLst>
                <a:gd name="T0" fmla="*/ 51 w 257"/>
                <a:gd name="T1" fmla="*/ 77 h 115"/>
                <a:gd name="T2" fmla="*/ 145 w 257"/>
                <a:gd name="T3" fmla="*/ 74 h 115"/>
                <a:gd name="T4" fmla="*/ 175 w 257"/>
                <a:gd name="T5" fmla="*/ 104 h 115"/>
                <a:gd name="T6" fmla="*/ 241 w 257"/>
                <a:gd name="T7" fmla="*/ 115 h 115"/>
                <a:gd name="T8" fmla="*/ 249 w 257"/>
                <a:gd name="T9" fmla="*/ 81 h 115"/>
                <a:gd name="T10" fmla="*/ 257 w 257"/>
                <a:gd name="T11" fmla="*/ 81 h 115"/>
                <a:gd name="T12" fmla="*/ 243 w 257"/>
                <a:gd name="T13" fmla="*/ 50 h 115"/>
                <a:gd name="T14" fmla="*/ 189 w 257"/>
                <a:gd name="T15" fmla="*/ 14 h 115"/>
                <a:gd name="T16" fmla="*/ 76 w 257"/>
                <a:gd name="T17" fmla="*/ 3 h 115"/>
                <a:gd name="T18" fmla="*/ 23 w 257"/>
                <a:gd name="T19" fmla="*/ 13 h 115"/>
                <a:gd name="T20" fmla="*/ 4 w 257"/>
                <a:gd name="T21" fmla="*/ 40 h 115"/>
                <a:gd name="T22" fmla="*/ 51 w 257"/>
                <a:gd name="T23" fmla="*/ 7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7" h="115">
                  <a:moveTo>
                    <a:pt x="51" y="77"/>
                  </a:moveTo>
                  <a:cubicBezTo>
                    <a:pt x="79" y="77"/>
                    <a:pt x="140" y="60"/>
                    <a:pt x="145" y="74"/>
                  </a:cubicBezTo>
                  <a:cubicBezTo>
                    <a:pt x="149" y="88"/>
                    <a:pt x="142" y="99"/>
                    <a:pt x="175" y="104"/>
                  </a:cubicBezTo>
                  <a:cubicBezTo>
                    <a:pt x="208" y="110"/>
                    <a:pt x="222" y="115"/>
                    <a:pt x="241" y="115"/>
                  </a:cubicBezTo>
                  <a:cubicBezTo>
                    <a:pt x="253" y="115"/>
                    <a:pt x="254" y="99"/>
                    <a:pt x="249" y="81"/>
                  </a:cubicBezTo>
                  <a:cubicBezTo>
                    <a:pt x="257" y="81"/>
                    <a:pt x="257" y="81"/>
                    <a:pt x="257" y="81"/>
                  </a:cubicBezTo>
                  <a:cubicBezTo>
                    <a:pt x="254" y="71"/>
                    <a:pt x="249" y="60"/>
                    <a:pt x="243" y="50"/>
                  </a:cubicBezTo>
                  <a:cubicBezTo>
                    <a:pt x="226" y="25"/>
                    <a:pt x="231" y="28"/>
                    <a:pt x="189" y="14"/>
                  </a:cubicBezTo>
                  <a:cubicBezTo>
                    <a:pt x="147" y="0"/>
                    <a:pt x="104" y="0"/>
                    <a:pt x="76" y="3"/>
                  </a:cubicBezTo>
                  <a:cubicBezTo>
                    <a:pt x="56" y="5"/>
                    <a:pt x="36" y="2"/>
                    <a:pt x="23" y="13"/>
                  </a:cubicBezTo>
                  <a:cubicBezTo>
                    <a:pt x="14" y="17"/>
                    <a:pt x="7" y="25"/>
                    <a:pt x="4" y="40"/>
                  </a:cubicBezTo>
                  <a:cubicBezTo>
                    <a:pt x="0" y="60"/>
                    <a:pt x="23" y="77"/>
                    <a:pt x="51" y="77"/>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50" name="Freeform 90">
              <a:extLst>
                <a:ext uri="{FF2B5EF4-FFF2-40B4-BE49-F238E27FC236}">
                  <a16:creationId xmlns:a16="http://schemas.microsoft.com/office/drawing/2014/main" id="{328D7629-1258-43D6-AE25-630165BACB48}"/>
                </a:ext>
              </a:extLst>
            </p:cNvPr>
            <p:cNvSpPr>
              <a:spLocks/>
            </p:cNvSpPr>
            <p:nvPr/>
          </p:nvSpPr>
          <p:spPr bwMode="auto">
            <a:xfrm>
              <a:off x="2255838" y="2144713"/>
              <a:ext cx="103187" cy="49213"/>
            </a:xfrm>
            <a:custGeom>
              <a:avLst/>
              <a:gdLst>
                <a:gd name="T0" fmla="*/ 55 w 183"/>
                <a:gd name="T1" fmla="*/ 83 h 88"/>
                <a:gd name="T2" fmla="*/ 152 w 183"/>
                <a:gd name="T3" fmla="*/ 69 h 88"/>
                <a:gd name="T4" fmla="*/ 162 w 183"/>
                <a:gd name="T5" fmla="*/ 63 h 88"/>
                <a:gd name="T6" fmla="*/ 161 w 183"/>
                <a:gd name="T7" fmla="*/ 17 h 88"/>
                <a:gd name="T8" fmla="*/ 120 w 183"/>
                <a:gd name="T9" fmla="*/ 0 h 88"/>
                <a:gd name="T10" fmla="*/ 94 w 183"/>
                <a:gd name="T11" fmla="*/ 0 h 88"/>
                <a:gd name="T12" fmla="*/ 38 w 183"/>
                <a:gd name="T13" fmla="*/ 29 h 88"/>
                <a:gd name="T14" fmla="*/ 4 w 183"/>
                <a:gd name="T15" fmla="*/ 66 h 88"/>
                <a:gd name="T16" fmla="*/ 55 w 183"/>
                <a:gd name="T17" fmla="*/ 8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88">
                  <a:moveTo>
                    <a:pt x="55" y="83"/>
                  </a:moveTo>
                  <a:cubicBezTo>
                    <a:pt x="86" y="77"/>
                    <a:pt x="131" y="71"/>
                    <a:pt x="152" y="69"/>
                  </a:cubicBezTo>
                  <a:cubicBezTo>
                    <a:pt x="156" y="68"/>
                    <a:pt x="159" y="66"/>
                    <a:pt x="162" y="63"/>
                  </a:cubicBezTo>
                  <a:cubicBezTo>
                    <a:pt x="180" y="57"/>
                    <a:pt x="183" y="20"/>
                    <a:pt x="161" y="17"/>
                  </a:cubicBezTo>
                  <a:cubicBezTo>
                    <a:pt x="146" y="16"/>
                    <a:pt x="133" y="5"/>
                    <a:pt x="120" y="0"/>
                  </a:cubicBezTo>
                  <a:cubicBezTo>
                    <a:pt x="94" y="0"/>
                    <a:pt x="94" y="0"/>
                    <a:pt x="94" y="0"/>
                  </a:cubicBezTo>
                  <a:cubicBezTo>
                    <a:pt x="81" y="5"/>
                    <a:pt x="57" y="17"/>
                    <a:pt x="38" y="29"/>
                  </a:cubicBezTo>
                  <a:cubicBezTo>
                    <a:pt x="17" y="42"/>
                    <a:pt x="0" y="56"/>
                    <a:pt x="4" y="66"/>
                  </a:cubicBezTo>
                  <a:cubicBezTo>
                    <a:pt x="7" y="74"/>
                    <a:pt x="25" y="88"/>
                    <a:pt x="55" y="83"/>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51" name="Freeform 91">
              <a:extLst>
                <a:ext uri="{FF2B5EF4-FFF2-40B4-BE49-F238E27FC236}">
                  <a16:creationId xmlns:a16="http://schemas.microsoft.com/office/drawing/2014/main" id="{2EA5C444-71EA-44AF-9753-30D7CE42D26B}"/>
                </a:ext>
              </a:extLst>
            </p:cNvPr>
            <p:cNvSpPr>
              <a:spLocks/>
            </p:cNvSpPr>
            <p:nvPr/>
          </p:nvSpPr>
          <p:spPr bwMode="auto">
            <a:xfrm>
              <a:off x="2211388" y="2014538"/>
              <a:ext cx="414337" cy="127000"/>
            </a:xfrm>
            <a:custGeom>
              <a:avLst/>
              <a:gdLst>
                <a:gd name="T0" fmla="*/ 26 w 731"/>
                <a:gd name="T1" fmla="*/ 61 h 222"/>
                <a:gd name="T2" fmla="*/ 124 w 731"/>
                <a:gd name="T3" fmla="*/ 114 h 222"/>
                <a:gd name="T4" fmla="*/ 232 w 731"/>
                <a:gd name="T5" fmla="*/ 158 h 222"/>
                <a:gd name="T6" fmla="*/ 314 w 731"/>
                <a:gd name="T7" fmla="*/ 208 h 222"/>
                <a:gd name="T8" fmla="*/ 389 w 731"/>
                <a:gd name="T9" fmla="*/ 216 h 222"/>
                <a:gd name="T10" fmla="*/ 495 w 731"/>
                <a:gd name="T11" fmla="*/ 208 h 222"/>
                <a:gd name="T12" fmla="*/ 673 w 731"/>
                <a:gd name="T13" fmla="*/ 219 h 222"/>
                <a:gd name="T14" fmla="*/ 730 w 731"/>
                <a:gd name="T15" fmla="*/ 189 h 222"/>
                <a:gd name="T16" fmla="*/ 703 w 731"/>
                <a:gd name="T17" fmla="*/ 173 h 222"/>
                <a:gd name="T18" fmla="*/ 720 w 731"/>
                <a:gd name="T19" fmla="*/ 173 h 222"/>
                <a:gd name="T20" fmla="*/ 633 w 731"/>
                <a:gd name="T21" fmla="*/ 154 h 222"/>
                <a:gd name="T22" fmla="*/ 457 w 731"/>
                <a:gd name="T23" fmla="*/ 154 h 222"/>
                <a:gd name="T24" fmla="*/ 349 w 731"/>
                <a:gd name="T25" fmla="*/ 154 h 222"/>
                <a:gd name="T26" fmla="*/ 278 w 731"/>
                <a:gd name="T27" fmla="*/ 118 h 222"/>
                <a:gd name="T28" fmla="*/ 243 w 731"/>
                <a:gd name="T29" fmla="*/ 90 h 222"/>
                <a:gd name="T30" fmla="*/ 231 w 731"/>
                <a:gd name="T31" fmla="*/ 90 h 222"/>
                <a:gd name="T32" fmla="*/ 176 w 731"/>
                <a:gd name="T33" fmla="*/ 58 h 222"/>
                <a:gd name="T34" fmla="*/ 94 w 731"/>
                <a:gd name="T35" fmla="*/ 36 h 222"/>
                <a:gd name="T36" fmla="*/ 91 w 731"/>
                <a:gd name="T37" fmla="*/ 35 h 222"/>
                <a:gd name="T38" fmla="*/ 113 w 731"/>
                <a:gd name="T39" fmla="*/ 35 h 222"/>
                <a:gd name="T40" fmla="*/ 100 w 731"/>
                <a:gd name="T41" fmla="*/ 32 h 222"/>
                <a:gd name="T42" fmla="*/ 20 w 731"/>
                <a:gd name="T43" fmla="*/ 4 h 222"/>
                <a:gd name="T44" fmla="*/ 18 w 731"/>
                <a:gd name="T45" fmla="*/ 13 h 222"/>
                <a:gd name="T46" fmla="*/ 14 w 731"/>
                <a:gd name="T47" fmla="*/ 8 h 222"/>
                <a:gd name="T48" fmla="*/ 26 w 731"/>
                <a:gd name="T49" fmla="*/ 61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31" h="222">
                  <a:moveTo>
                    <a:pt x="26" y="61"/>
                  </a:moveTo>
                  <a:cubicBezTo>
                    <a:pt x="51" y="75"/>
                    <a:pt x="94" y="100"/>
                    <a:pt x="124" y="114"/>
                  </a:cubicBezTo>
                  <a:cubicBezTo>
                    <a:pt x="155" y="128"/>
                    <a:pt x="213" y="130"/>
                    <a:pt x="232" y="158"/>
                  </a:cubicBezTo>
                  <a:cubicBezTo>
                    <a:pt x="251" y="186"/>
                    <a:pt x="314" y="208"/>
                    <a:pt x="314" y="208"/>
                  </a:cubicBezTo>
                  <a:cubicBezTo>
                    <a:pt x="389" y="216"/>
                    <a:pt x="389" y="216"/>
                    <a:pt x="389" y="216"/>
                  </a:cubicBezTo>
                  <a:cubicBezTo>
                    <a:pt x="389" y="216"/>
                    <a:pt x="441" y="202"/>
                    <a:pt x="495" y="208"/>
                  </a:cubicBezTo>
                  <a:cubicBezTo>
                    <a:pt x="549" y="214"/>
                    <a:pt x="629" y="222"/>
                    <a:pt x="673" y="219"/>
                  </a:cubicBezTo>
                  <a:cubicBezTo>
                    <a:pt x="718" y="216"/>
                    <a:pt x="725" y="200"/>
                    <a:pt x="730" y="189"/>
                  </a:cubicBezTo>
                  <a:cubicBezTo>
                    <a:pt x="731" y="184"/>
                    <a:pt x="719" y="178"/>
                    <a:pt x="703" y="173"/>
                  </a:cubicBezTo>
                  <a:cubicBezTo>
                    <a:pt x="720" y="173"/>
                    <a:pt x="720" y="173"/>
                    <a:pt x="720" y="173"/>
                  </a:cubicBezTo>
                  <a:cubicBezTo>
                    <a:pt x="695" y="162"/>
                    <a:pt x="648" y="152"/>
                    <a:pt x="633" y="154"/>
                  </a:cubicBezTo>
                  <a:cubicBezTo>
                    <a:pt x="612" y="157"/>
                    <a:pt x="492" y="157"/>
                    <a:pt x="457" y="154"/>
                  </a:cubicBezTo>
                  <a:cubicBezTo>
                    <a:pt x="422" y="151"/>
                    <a:pt x="377" y="151"/>
                    <a:pt x="349" y="154"/>
                  </a:cubicBezTo>
                  <a:cubicBezTo>
                    <a:pt x="321" y="157"/>
                    <a:pt x="300" y="132"/>
                    <a:pt x="278" y="118"/>
                  </a:cubicBezTo>
                  <a:cubicBezTo>
                    <a:pt x="270" y="112"/>
                    <a:pt x="257" y="101"/>
                    <a:pt x="243" y="90"/>
                  </a:cubicBezTo>
                  <a:cubicBezTo>
                    <a:pt x="231" y="90"/>
                    <a:pt x="231" y="90"/>
                    <a:pt x="231" y="90"/>
                  </a:cubicBezTo>
                  <a:cubicBezTo>
                    <a:pt x="212" y="76"/>
                    <a:pt x="191" y="61"/>
                    <a:pt x="176" y="58"/>
                  </a:cubicBezTo>
                  <a:cubicBezTo>
                    <a:pt x="148" y="53"/>
                    <a:pt x="152" y="53"/>
                    <a:pt x="94" y="36"/>
                  </a:cubicBezTo>
                  <a:cubicBezTo>
                    <a:pt x="93" y="36"/>
                    <a:pt x="92" y="36"/>
                    <a:pt x="91" y="35"/>
                  </a:cubicBezTo>
                  <a:cubicBezTo>
                    <a:pt x="113" y="35"/>
                    <a:pt x="113" y="35"/>
                    <a:pt x="113" y="35"/>
                  </a:cubicBezTo>
                  <a:cubicBezTo>
                    <a:pt x="109" y="34"/>
                    <a:pt x="105" y="33"/>
                    <a:pt x="100" y="32"/>
                  </a:cubicBezTo>
                  <a:cubicBezTo>
                    <a:pt x="70" y="23"/>
                    <a:pt x="20" y="12"/>
                    <a:pt x="20" y="4"/>
                  </a:cubicBezTo>
                  <a:cubicBezTo>
                    <a:pt x="20" y="1"/>
                    <a:pt x="19" y="5"/>
                    <a:pt x="18" y="13"/>
                  </a:cubicBezTo>
                  <a:cubicBezTo>
                    <a:pt x="15" y="11"/>
                    <a:pt x="14" y="10"/>
                    <a:pt x="14" y="8"/>
                  </a:cubicBezTo>
                  <a:cubicBezTo>
                    <a:pt x="14" y="0"/>
                    <a:pt x="0" y="47"/>
                    <a:pt x="26" y="61"/>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52" name="Freeform 92">
              <a:extLst>
                <a:ext uri="{FF2B5EF4-FFF2-40B4-BE49-F238E27FC236}">
                  <a16:creationId xmlns:a16="http://schemas.microsoft.com/office/drawing/2014/main" id="{D55E0310-2C4C-480D-96DC-C1669143DEEF}"/>
                </a:ext>
              </a:extLst>
            </p:cNvPr>
            <p:cNvSpPr>
              <a:spLocks/>
            </p:cNvSpPr>
            <p:nvPr/>
          </p:nvSpPr>
          <p:spPr bwMode="auto">
            <a:xfrm>
              <a:off x="3921125" y="2354263"/>
              <a:ext cx="242887" cy="107950"/>
            </a:xfrm>
            <a:custGeom>
              <a:avLst/>
              <a:gdLst>
                <a:gd name="T0" fmla="*/ 373 w 427"/>
                <a:gd name="T1" fmla="*/ 112 h 189"/>
                <a:gd name="T2" fmla="*/ 375 w 427"/>
                <a:gd name="T3" fmla="*/ 112 h 189"/>
                <a:gd name="T4" fmla="*/ 408 w 427"/>
                <a:gd name="T5" fmla="*/ 46 h 189"/>
                <a:gd name="T6" fmla="*/ 402 w 427"/>
                <a:gd name="T7" fmla="*/ 40 h 189"/>
                <a:gd name="T8" fmla="*/ 389 w 427"/>
                <a:gd name="T9" fmla="*/ 40 h 189"/>
                <a:gd name="T10" fmla="*/ 317 w 427"/>
                <a:gd name="T11" fmla="*/ 14 h 189"/>
                <a:gd name="T12" fmla="*/ 228 w 427"/>
                <a:gd name="T13" fmla="*/ 33 h 189"/>
                <a:gd name="T14" fmla="*/ 176 w 427"/>
                <a:gd name="T15" fmla="*/ 40 h 189"/>
                <a:gd name="T16" fmla="*/ 141 w 427"/>
                <a:gd name="T17" fmla="*/ 40 h 189"/>
                <a:gd name="T18" fmla="*/ 132 w 427"/>
                <a:gd name="T19" fmla="*/ 33 h 189"/>
                <a:gd name="T20" fmla="*/ 28 w 427"/>
                <a:gd name="T21" fmla="*/ 14 h 189"/>
                <a:gd name="T22" fmla="*/ 19 w 427"/>
                <a:gd name="T23" fmla="*/ 72 h 189"/>
                <a:gd name="T24" fmla="*/ 68 w 427"/>
                <a:gd name="T25" fmla="*/ 130 h 189"/>
                <a:gd name="T26" fmla="*/ 148 w 427"/>
                <a:gd name="T27" fmla="*/ 147 h 189"/>
                <a:gd name="T28" fmla="*/ 214 w 427"/>
                <a:gd name="T29" fmla="*/ 175 h 189"/>
                <a:gd name="T30" fmla="*/ 296 w 427"/>
                <a:gd name="T31" fmla="*/ 136 h 189"/>
                <a:gd name="T32" fmla="*/ 369 w 427"/>
                <a:gd name="T33" fmla="*/ 117 h 189"/>
                <a:gd name="T34" fmla="*/ 373 w 427"/>
                <a:gd name="T35" fmla="*/ 11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7" h="189">
                  <a:moveTo>
                    <a:pt x="373" y="112"/>
                  </a:moveTo>
                  <a:cubicBezTo>
                    <a:pt x="374" y="112"/>
                    <a:pt x="375" y="112"/>
                    <a:pt x="375" y="112"/>
                  </a:cubicBezTo>
                  <a:cubicBezTo>
                    <a:pt x="375" y="112"/>
                    <a:pt x="427" y="65"/>
                    <a:pt x="408" y="46"/>
                  </a:cubicBezTo>
                  <a:cubicBezTo>
                    <a:pt x="406" y="44"/>
                    <a:pt x="404" y="42"/>
                    <a:pt x="402" y="40"/>
                  </a:cubicBezTo>
                  <a:cubicBezTo>
                    <a:pt x="389" y="40"/>
                    <a:pt x="389" y="40"/>
                    <a:pt x="389" y="40"/>
                  </a:cubicBezTo>
                  <a:cubicBezTo>
                    <a:pt x="368" y="26"/>
                    <a:pt x="335" y="16"/>
                    <a:pt x="317" y="14"/>
                  </a:cubicBezTo>
                  <a:cubicBezTo>
                    <a:pt x="296" y="11"/>
                    <a:pt x="275" y="33"/>
                    <a:pt x="228" y="33"/>
                  </a:cubicBezTo>
                  <a:cubicBezTo>
                    <a:pt x="208" y="33"/>
                    <a:pt x="190" y="37"/>
                    <a:pt x="176" y="40"/>
                  </a:cubicBezTo>
                  <a:cubicBezTo>
                    <a:pt x="141" y="40"/>
                    <a:pt x="141" y="40"/>
                    <a:pt x="141" y="40"/>
                  </a:cubicBezTo>
                  <a:cubicBezTo>
                    <a:pt x="138" y="39"/>
                    <a:pt x="134" y="37"/>
                    <a:pt x="132" y="33"/>
                  </a:cubicBezTo>
                  <a:cubicBezTo>
                    <a:pt x="113" y="11"/>
                    <a:pt x="35" y="0"/>
                    <a:pt x="28" y="14"/>
                  </a:cubicBezTo>
                  <a:cubicBezTo>
                    <a:pt x="19" y="32"/>
                    <a:pt x="0" y="33"/>
                    <a:pt x="19" y="72"/>
                  </a:cubicBezTo>
                  <a:cubicBezTo>
                    <a:pt x="38" y="111"/>
                    <a:pt x="52" y="133"/>
                    <a:pt x="68" y="130"/>
                  </a:cubicBezTo>
                  <a:cubicBezTo>
                    <a:pt x="85" y="128"/>
                    <a:pt x="141" y="125"/>
                    <a:pt x="148" y="147"/>
                  </a:cubicBezTo>
                  <a:cubicBezTo>
                    <a:pt x="155" y="169"/>
                    <a:pt x="174" y="189"/>
                    <a:pt x="214" y="175"/>
                  </a:cubicBezTo>
                  <a:cubicBezTo>
                    <a:pt x="254" y="161"/>
                    <a:pt x="287" y="153"/>
                    <a:pt x="296" y="136"/>
                  </a:cubicBezTo>
                  <a:cubicBezTo>
                    <a:pt x="305" y="119"/>
                    <a:pt x="369" y="117"/>
                    <a:pt x="369" y="117"/>
                  </a:cubicBezTo>
                  <a:cubicBezTo>
                    <a:pt x="369" y="117"/>
                    <a:pt x="371" y="115"/>
                    <a:pt x="373" y="112"/>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53" name="Freeform 93">
              <a:extLst>
                <a:ext uri="{FF2B5EF4-FFF2-40B4-BE49-F238E27FC236}">
                  <a16:creationId xmlns:a16="http://schemas.microsoft.com/office/drawing/2014/main" id="{D7054C53-8F08-4636-AEB7-5DDB361294CD}"/>
                </a:ext>
              </a:extLst>
            </p:cNvPr>
            <p:cNvSpPr>
              <a:spLocks/>
            </p:cNvSpPr>
            <p:nvPr/>
          </p:nvSpPr>
          <p:spPr bwMode="auto">
            <a:xfrm>
              <a:off x="2525713" y="3562350"/>
              <a:ext cx="220662" cy="93663"/>
            </a:xfrm>
            <a:custGeom>
              <a:avLst/>
              <a:gdLst>
                <a:gd name="T0" fmla="*/ 377 w 388"/>
                <a:gd name="T1" fmla="*/ 153 h 166"/>
                <a:gd name="T2" fmla="*/ 386 w 388"/>
                <a:gd name="T3" fmla="*/ 146 h 166"/>
                <a:gd name="T4" fmla="*/ 368 w 388"/>
                <a:gd name="T5" fmla="*/ 112 h 166"/>
                <a:gd name="T6" fmla="*/ 358 w 388"/>
                <a:gd name="T7" fmla="*/ 112 h 166"/>
                <a:gd name="T8" fmla="*/ 316 w 388"/>
                <a:gd name="T9" fmla="*/ 92 h 166"/>
                <a:gd name="T10" fmla="*/ 238 w 388"/>
                <a:gd name="T11" fmla="*/ 57 h 166"/>
                <a:gd name="T12" fmla="*/ 251 w 388"/>
                <a:gd name="T13" fmla="*/ 57 h 166"/>
                <a:gd name="T14" fmla="*/ 217 w 388"/>
                <a:gd name="T15" fmla="*/ 29 h 166"/>
                <a:gd name="T16" fmla="*/ 115 w 388"/>
                <a:gd name="T17" fmla="*/ 0 h 166"/>
                <a:gd name="T18" fmla="*/ 10 w 388"/>
                <a:gd name="T19" fmla="*/ 29 h 166"/>
                <a:gd name="T20" fmla="*/ 10 w 388"/>
                <a:gd name="T21" fmla="*/ 31 h 166"/>
                <a:gd name="T22" fmla="*/ 3 w 388"/>
                <a:gd name="T23" fmla="*/ 33 h 166"/>
                <a:gd name="T24" fmla="*/ 77 w 388"/>
                <a:gd name="T25" fmla="*/ 63 h 166"/>
                <a:gd name="T26" fmla="*/ 207 w 388"/>
                <a:gd name="T27" fmla="*/ 75 h 166"/>
                <a:gd name="T28" fmla="*/ 302 w 388"/>
                <a:gd name="T29" fmla="*/ 146 h 166"/>
                <a:gd name="T30" fmla="*/ 377 w 388"/>
                <a:gd name="T31" fmla="*/ 15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8" h="166">
                  <a:moveTo>
                    <a:pt x="377" y="153"/>
                  </a:moveTo>
                  <a:cubicBezTo>
                    <a:pt x="382" y="152"/>
                    <a:pt x="386" y="149"/>
                    <a:pt x="386" y="146"/>
                  </a:cubicBezTo>
                  <a:cubicBezTo>
                    <a:pt x="388" y="138"/>
                    <a:pt x="380" y="124"/>
                    <a:pt x="368" y="112"/>
                  </a:cubicBezTo>
                  <a:cubicBezTo>
                    <a:pt x="358" y="112"/>
                    <a:pt x="358" y="112"/>
                    <a:pt x="358" y="112"/>
                  </a:cubicBezTo>
                  <a:cubicBezTo>
                    <a:pt x="344" y="100"/>
                    <a:pt x="328" y="90"/>
                    <a:pt x="316" y="92"/>
                  </a:cubicBezTo>
                  <a:cubicBezTo>
                    <a:pt x="298" y="95"/>
                    <a:pt x="265" y="78"/>
                    <a:pt x="238" y="57"/>
                  </a:cubicBezTo>
                  <a:cubicBezTo>
                    <a:pt x="251" y="57"/>
                    <a:pt x="251" y="57"/>
                    <a:pt x="251" y="57"/>
                  </a:cubicBezTo>
                  <a:cubicBezTo>
                    <a:pt x="238" y="48"/>
                    <a:pt x="226" y="39"/>
                    <a:pt x="217" y="29"/>
                  </a:cubicBezTo>
                  <a:cubicBezTo>
                    <a:pt x="189" y="0"/>
                    <a:pt x="136" y="0"/>
                    <a:pt x="115" y="0"/>
                  </a:cubicBezTo>
                  <a:cubicBezTo>
                    <a:pt x="94" y="0"/>
                    <a:pt x="10" y="29"/>
                    <a:pt x="10" y="29"/>
                  </a:cubicBezTo>
                  <a:cubicBezTo>
                    <a:pt x="10" y="30"/>
                    <a:pt x="10" y="31"/>
                    <a:pt x="10" y="31"/>
                  </a:cubicBezTo>
                  <a:cubicBezTo>
                    <a:pt x="6" y="33"/>
                    <a:pt x="3" y="33"/>
                    <a:pt x="3" y="33"/>
                  </a:cubicBezTo>
                  <a:cubicBezTo>
                    <a:pt x="0" y="75"/>
                    <a:pt x="35" y="63"/>
                    <a:pt x="77" y="63"/>
                  </a:cubicBezTo>
                  <a:cubicBezTo>
                    <a:pt x="119" y="63"/>
                    <a:pt x="193" y="54"/>
                    <a:pt x="207" y="75"/>
                  </a:cubicBezTo>
                  <a:cubicBezTo>
                    <a:pt x="221" y="96"/>
                    <a:pt x="285" y="129"/>
                    <a:pt x="302" y="146"/>
                  </a:cubicBezTo>
                  <a:cubicBezTo>
                    <a:pt x="319" y="161"/>
                    <a:pt x="367" y="166"/>
                    <a:pt x="377" y="153"/>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54" name="Freeform 94">
              <a:extLst>
                <a:ext uri="{FF2B5EF4-FFF2-40B4-BE49-F238E27FC236}">
                  <a16:creationId xmlns:a16="http://schemas.microsoft.com/office/drawing/2014/main" id="{3C23A8BF-FC7B-4A99-9545-9297B496B269}"/>
                </a:ext>
              </a:extLst>
            </p:cNvPr>
            <p:cNvSpPr>
              <a:spLocks/>
            </p:cNvSpPr>
            <p:nvPr/>
          </p:nvSpPr>
          <p:spPr bwMode="auto">
            <a:xfrm>
              <a:off x="2928938" y="3683000"/>
              <a:ext cx="42862" cy="47625"/>
            </a:xfrm>
            <a:custGeom>
              <a:avLst/>
              <a:gdLst>
                <a:gd name="T0" fmla="*/ 58 w 74"/>
                <a:gd name="T1" fmla="*/ 64 h 85"/>
                <a:gd name="T2" fmla="*/ 74 w 74"/>
                <a:gd name="T3" fmla="*/ 37 h 85"/>
                <a:gd name="T4" fmla="*/ 67 w 74"/>
                <a:gd name="T5" fmla="*/ 37 h 85"/>
                <a:gd name="T6" fmla="*/ 32 w 74"/>
                <a:gd name="T7" fmla="*/ 4 h 85"/>
                <a:gd name="T8" fmla="*/ 47 w 74"/>
                <a:gd name="T9" fmla="*/ 71 h 85"/>
                <a:gd name="T10" fmla="*/ 58 w 74"/>
                <a:gd name="T11" fmla="*/ 64 h 85"/>
              </a:gdLst>
              <a:ahLst/>
              <a:cxnLst>
                <a:cxn ang="0">
                  <a:pos x="T0" y="T1"/>
                </a:cxn>
                <a:cxn ang="0">
                  <a:pos x="T2" y="T3"/>
                </a:cxn>
                <a:cxn ang="0">
                  <a:pos x="T4" y="T5"/>
                </a:cxn>
                <a:cxn ang="0">
                  <a:pos x="T6" y="T7"/>
                </a:cxn>
                <a:cxn ang="0">
                  <a:pos x="T8" y="T9"/>
                </a:cxn>
                <a:cxn ang="0">
                  <a:pos x="T10" y="T11"/>
                </a:cxn>
              </a:cxnLst>
              <a:rect l="0" t="0" r="r" b="b"/>
              <a:pathLst>
                <a:path w="74" h="85">
                  <a:moveTo>
                    <a:pt x="58" y="64"/>
                  </a:moveTo>
                  <a:cubicBezTo>
                    <a:pt x="69" y="58"/>
                    <a:pt x="74" y="48"/>
                    <a:pt x="74" y="37"/>
                  </a:cubicBezTo>
                  <a:cubicBezTo>
                    <a:pt x="67" y="37"/>
                    <a:pt x="67" y="37"/>
                    <a:pt x="67" y="37"/>
                  </a:cubicBezTo>
                  <a:cubicBezTo>
                    <a:pt x="65" y="18"/>
                    <a:pt x="51" y="0"/>
                    <a:pt x="32" y="4"/>
                  </a:cubicBezTo>
                  <a:cubicBezTo>
                    <a:pt x="0" y="11"/>
                    <a:pt x="8" y="85"/>
                    <a:pt x="47" y="71"/>
                  </a:cubicBezTo>
                  <a:cubicBezTo>
                    <a:pt x="51" y="70"/>
                    <a:pt x="55" y="67"/>
                    <a:pt x="58" y="64"/>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55" name="Freeform 95">
              <a:extLst>
                <a:ext uri="{FF2B5EF4-FFF2-40B4-BE49-F238E27FC236}">
                  <a16:creationId xmlns:a16="http://schemas.microsoft.com/office/drawing/2014/main" id="{5BFF4CD1-3BFC-4D4B-B102-04535FE28C93}"/>
                </a:ext>
              </a:extLst>
            </p:cNvPr>
            <p:cNvSpPr>
              <a:spLocks/>
            </p:cNvSpPr>
            <p:nvPr/>
          </p:nvSpPr>
          <p:spPr bwMode="auto">
            <a:xfrm>
              <a:off x="6378575" y="3933825"/>
              <a:ext cx="61912" cy="144463"/>
            </a:xfrm>
            <a:custGeom>
              <a:avLst/>
              <a:gdLst>
                <a:gd name="T0" fmla="*/ 99 w 108"/>
                <a:gd name="T1" fmla="*/ 102 h 253"/>
                <a:gd name="T2" fmla="*/ 93 w 108"/>
                <a:gd name="T3" fmla="*/ 88 h 253"/>
                <a:gd name="T4" fmla="*/ 101 w 108"/>
                <a:gd name="T5" fmla="*/ 88 h 253"/>
                <a:gd name="T6" fmla="*/ 53 w 108"/>
                <a:gd name="T7" fmla="*/ 15 h 253"/>
                <a:gd name="T8" fmla="*/ 49 w 108"/>
                <a:gd name="T9" fmla="*/ 19 h 253"/>
                <a:gd name="T10" fmla="*/ 47 w 108"/>
                <a:gd name="T11" fmla="*/ 19 h 253"/>
                <a:gd name="T12" fmla="*/ 43 w 108"/>
                <a:gd name="T13" fmla="*/ 248 h 253"/>
                <a:gd name="T14" fmla="*/ 77 w 108"/>
                <a:gd name="T15" fmla="*/ 225 h 253"/>
                <a:gd name="T16" fmla="*/ 81 w 108"/>
                <a:gd name="T17" fmla="*/ 225 h 253"/>
                <a:gd name="T18" fmla="*/ 108 w 108"/>
                <a:gd name="T19" fmla="*/ 143 h 253"/>
                <a:gd name="T20" fmla="*/ 102 w 108"/>
                <a:gd name="T21" fmla="*/ 143 h 253"/>
                <a:gd name="T22" fmla="*/ 99 w 108"/>
                <a:gd name="T23" fmla="*/ 102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 h="253">
                  <a:moveTo>
                    <a:pt x="99" y="102"/>
                  </a:moveTo>
                  <a:cubicBezTo>
                    <a:pt x="97" y="99"/>
                    <a:pt x="95" y="94"/>
                    <a:pt x="93" y="88"/>
                  </a:cubicBezTo>
                  <a:cubicBezTo>
                    <a:pt x="101" y="88"/>
                    <a:pt x="101" y="88"/>
                    <a:pt x="101" y="88"/>
                  </a:cubicBezTo>
                  <a:cubicBezTo>
                    <a:pt x="90" y="60"/>
                    <a:pt x="81" y="0"/>
                    <a:pt x="53" y="15"/>
                  </a:cubicBezTo>
                  <a:cubicBezTo>
                    <a:pt x="52" y="15"/>
                    <a:pt x="51" y="17"/>
                    <a:pt x="49" y="19"/>
                  </a:cubicBezTo>
                  <a:cubicBezTo>
                    <a:pt x="48" y="19"/>
                    <a:pt x="48" y="19"/>
                    <a:pt x="47" y="19"/>
                  </a:cubicBezTo>
                  <a:cubicBezTo>
                    <a:pt x="24" y="31"/>
                    <a:pt x="0" y="231"/>
                    <a:pt x="43" y="248"/>
                  </a:cubicBezTo>
                  <a:cubicBezTo>
                    <a:pt x="56" y="253"/>
                    <a:pt x="68" y="243"/>
                    <a:pt x="77" y="225"/>
                  </a:cubicBezTo>
                  <a:cubicBezTo>
                    <a:pt x="81" y="225"/>
                    <a:pt x="81" y="225"/>
                    <a:pt x="81" y="225"/>
                  </a:cubicBezTo>
                  <a:cubicBezTo>
                    <a:pt x="94" y="205"/>
                    <a:pt x="104" y="171"/>
                    <a:pt x="108" y="143"/>
                  </a:cubicBezTo>
                  <a:cubicBezTo>
                    <a:pt x="102" y="143"/>
                    <a:pt x="102" y="143"/>
                    <a:pt x="102" y="143"/>
                  </a:cubicBezTo>
                  <a:cubicBezTo>
                    <a:pt x="104" y="124"/>
                    <a:pt x="103" y="108"/>
                    <a:pt x="99" y="102"/>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56" name="Freeform 96">
              <a:extLst>
                <a:ext uri="{FF2B5EF4-FFF2-40B4-BE49-F238E27FC236}">
                  <a16:creationId xmlns:a16="http://schemas.microsoft.com/office/drawing/2014/main" id="{FD8A96C9-404F-4835-9E2D-FB9C7E89BC5B}"/>
                </a:ext>
              </a:extLst>
            </p:cNvPr>
            <p:cNvSpPr>
              <a:spLocks/>
            </p:cNvSpPr>
            <p:nvPr/>
          </p:nvSpPr>
          <p:spPr bwMode="auto">
            <a:xfrm>
              <a:off x="4694238" y="3063875"/>
              <a:ext cx="53975" cy="57150"/>
            </a:xfrm>
            <a:custGeom>
              <a:avLst/>
              <a:gdLst>
                <a:gd name="T0" fmla="*/ 66 w 95"/>
                <a:gd name="T1" fmla="*/ 89 h 100"/>
                <a:gd name="T2" fmla="*/ 88 w 95"/>
                <a:gd name="T3" fmla="*/ 66 h 100"/>
                <a:gd name="T4" fmla="*/ 89 w 95"/>
                <a:gd name="T5" fmla="*/ 28 h 100"/>
                <a:gd name="T6" fmla="*/ 80 w 95"/>
                <a:gd name="T7" fmla="*/ 28 h 100"/>
                <a:gd name="T8" fmla="*/ 49 w 95"/>
                <a:gd name="T9" fmla="*/ 0 h 100"/>
                <a:gd name="T10" fmla="*/ 21 w 95"/>
                <a:gd name="T11" fmla="*/ 83 h 100"/>
                <a:gd name="T12" fmla="*/ 66 w 95"/>
                <a:gd name="T13" fmla="*/ 89 h 100"/>
              </a:gdLst>
              <a:ahLst/>
              <a:cxnLst>
                <a:cxn ang="0">
                  <a:pos x="T0" y="T1"/>
                </a:cxn>
                <a:cxn ang="0">
                  <a:pos x="T2" y="T3"/>
                </a:cxn>
                <a:cxn ang="0">
                  <a:pos x="T4" y="T5"/>
                </a:cxn>
                <a:cxn ang="0">
                  <a:pos x="T6" y="T7"/>
                </a:cxn>
                <a:cxn ang="0">
                  <a:pos x="T8" y="T9"/>
                </a:cxn>
                <a:cxn ang="0">
                  <a:pos x="T10" y="T11"/>
                </a:cxn>
                <a:cxn ang="0">
                  <a:pos x="T12" y="T13"/>
                </a:cxn>
              </a:cxnLst>
              <a:rect l="0" t="0" r="r" b="b"/>
              <a:pathLst>
                <a:path w="95" h="100">
                  <a:moveTo>
                    <a:pt x="66" y="89"/>
                  </a:moveTo>
                  <a:cubicBezTo>
                    <a:pt x="73" y="85"/>
                    <a:pt x="81" y="77"/>
                    <a:pt x="88" y="66"/>
                  </a:cubicBezTo>
                  <a:cubicBezTo>
                    <a:pt x="95" y="54"/>
                    <a:pt x="94" y="41"/>
                    <a:pt x="89" y="28"/>
                  </a:cubicBezTo>
                  <a:cubicBezTo>
                    <a:pt x="80" y="28"/>
                    <a:pt x="80" y="28"/>
                    <a:pt x="80" y="28"/>
                  </a:cubicBezTo>
                  <a:cubicBezTo>
                    <a:pt x="73" y="12"/>
                    <a:pt x="59" y="0"/>
                    <a:pt x="49" y="0"/>
                  </a:cubicBezTo>
                  <a:cubicBezTo>
                    <a:pt x="16" y="0"/>
                    <a:pt x="0" y="62"/>
                    <a:pt x="21" y="83"/>
                  </a:cubicBezTo>
                  <a:cubicBezTo>
                    <a:pt x="36" y="98"/>
                    <a:pt x="52" y="100"/>
                    <a:pt x="66" y="89"/>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57" name="Freeform 97">
              <a:extLst>
                <a:ext uri="{FF2B5EF4-FFF2-40B4-BE49-F238E27FC236}">
                  <a16:creationId xmlns:a16="http://schemas.microsoft.com/office/drawing/2014/main" id="{6B643FCE-038D-40A5-8964-61E03E51D86E}"/>
                </a:ext>
              </a:extLst>
            </p:cNvPr>
            <p:cNvSpPr>
              <a:spLocks/>
            </p:cNvSpPr>
            <p:nvPr/>
          </p:nvSpPr>
          <p:spPr bwMode="auto">
            <a:xfrm>
              <a:off x="4565650" y="3079750"/>
              <a:ext cx="30162" cy="33338"/>
            </a:xfrm>
            <a:custGeom>
              <a:avLst/>
              <a:gdLst>
                <a:gd name="T0" fmla="*/ 40 w 55"/>
                <a:gd name="T1" fmla="*/ 46 h 57"/>
                <a:gd name="T2" fmla="*/ 49 w 55"/>
                <a:gd name="T3" fmla="*/ 37 h 57"/>
                <a:gd name="T4" fmla="*/ 28 w 55"/>
                <a:gd name="T5" fmla="*/ 15 h 57"/>
                <a:gd name="T6" fmla="*/ 8 w 55"/>
                <a:gd name="T7" fmla="*/ 37 h 57"/>
                <a:gd name="T8" fmla="*/ 40 w 55"/>
                <a:gd name="T9" fmla="*/ 46 h 57"/>
              </a:gdLst>
              <a:ahLst/>
              <a:cxnLst>
                <a:cxn ang="0">
                  <a:pos x="T0" y="T1"/>
                </a:cxn>
                <a:cxn ang="0">
                  <a:pos x="T2" y="T3"/>
                </a:cxn>
                <a:cxn ang="0">
                  <a:pos x="T4" y="T5"/>
                </a:cxn>
                <a:cxn ang="0">
                  <a:pos x="T6" y="T7"/>
                </a:cxn>
                <a:cxn ang="0">
                  <a:pos x="T8" y="T9"/>
                </a:cxn>
              </a:cxnLst>
              <a:rect l="0" t="0" r="r" b="b"/>
              <a:pathLst>
                <a:path w="55" h="57">
                  <a:moveTo>
                    <a:pt x="40" y="46"/>
                  </a:moveTo>
                  <a:cubicBezTo>
                    <a:pt x="44" y="44"/>
                    <a:pt x="48" y="41"/>
                    <a:pt x="49" y="37"/>
                  </a:cubicBezTo>
                  <a:cubicBezTo>
                    <a:pt x="55" y="24"/>
                    <a:pt x="45" y="0"/>
                    <a:pt x="28" y="15"/>
                  </a:cubicBezTo>
                  <a:cubicBezTo>
                    <a:pt x="22" y="17"/>
                    <a:pt x="15" y="23"/>
                    <a:pt x="8" y="37"/>
                  </a:cubicBezTo>
                  <a:cubicBezTo>
                    <a:pt x="0" y="51"/>
                    <a:pt x="29" y="57"/>
                    <a:pt x="40" y="46"/>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58" name="Freeform 98">
              <a:extLst>
                <a:ext uri="{FF2B5EF4-FFF2-40B4-BE49-F238E27FC236}">
                  <a16:creationId xmlns:a16="http://schemas.microsoft.com/office/drawing/2014/main" id="{2153332C-5E81-4CC8-A9DC-8236EF86E52F}"/>
                </a:ext>
              </a:extLst>
            </p:cNvPr>
            <p:cNvSpPr>
              <a:spLocks/>
            </p:cNvSpPr>
            <p:nvPr/>
          </p:nvSpPr>
          <p:spPr bwMode="auto">
            <a:xfrm>
              <a:off x="4800600" y="3133725"/>
              <a:ext cx="88900" cy="55563"/>
            </a:xfrm>
            <a:custGeom>
              <a:avLst/>
              <a:gdLst>
                <a:gd name="T0" fmla="*/ 97 w 157"/>
                <a:gd name="T1" fmla="*/ 96 h 98"/>
                <a:gd name="T2" fmla="*/ 136 w 157"/>
                <a:gd name="T3" fmla="*/ 88 h 98"/>
                <a:gd name="T4" fmla="*/ 150 w 157"/>
                <a:gd name="T5" fmla="*/ 50 h 98"/>
                <a:gd name="T6" fmla="*/ 146 w 157"/>
                <a:gd name="T7" fmla="*/ 42 h 98"/>
                <a:gd name="T8" fmla="*/ 137 w 157"/>
                <a:gd name="T9" fmla="*/ 42 h 98"/>
                <a:gd name="T10" fmla="*/ 87 w 157"/>
                <a:gd name="T11" fmla="*/ 13 h 98"/>
                <a:gd name="T12" fmla="*/ 13 w 157"/>
                <a:gd name="T13" fmla="*/ 13 h 98"/>
                <a:gd name="T14" fmla="*/ 51 w 157"/>
                <a:gd name="T15" fmla="*/ 58 h 98"/>
                <a:gd name="T16" fmla="*/ 97 w 157"/>
                <a:gd name="T17" fmla="*/ 9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 h="98">
                  <a:moveTo>
                    <a:pt x="97" y="96"/>
                  </a:moveTo>
                  <a:cubicBezTo>
                    <a:pt x="105" y="98"/>
                    <a:pt x="125" y="98"/>
                    <a:pt x="136" y="88"/>
                  </a:cubicBezTo>
                  <a:cubicBezTo>
                    <a:pt x="148" y="83"/>
                    <a:pt x="157" y="72"/>
                    <a:pt x="150" y="50"/>
                  </a:cubicBezTo>
                  <a:cubicBezTo>
                    <a:pt x="148" y="47"/>
                    <a:pt x="147" y="44"/>
                    <a:pt x="146" y="42"/>
                  </a:cubicBezTo>
                  <a:cubicBezTo>
                    <a:pt x="137" y="42"/>
                    <a:pt x="137" y="42"/>
                    <a:pt x="137" y="42"/>
                  </a:cubicBezTo>
                  <a:cubicBezTo>
                    <a:pt x="122" y="13"/>
                    <a:pt x="96" y="13"/>
                    <a:pt x="87" y="13"/>
                  </a:cubicBezTo>
                  <a:cubicBezTo>
                    <a:pt x="76" y="13"/>
                    <a:pt x="30" y="0"/>
                    <a:pt x="13" y="13"/>
                  </a:cubicBezTo>
                  <a:cubicBezTo>
                    <a:pt x="0" y="22"/>
                    <a:pt x="34" y="50"/>
                    <a:pt x="51" y="58"/>
                  </a:cubicBezTo>
                  <a:cubicBezTo>
                    <a:pt x="69" y="67"/>
                    <a:pt x="83" y="92"/>
                    <a:pt x="97" y="96"/>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59" name="Freeform 179">
              <a:extLst>
                <a:ext uri="{FF2B5EF4-FFF2-40B4-BE49-F238E27FC236}">
                  <a16:creationId xmlns:a16="http://schemas.microsoft.com/office/drawing/2014/main" id="{39BB480E-0440-4B88-B81F-BB50981AF59C}"/>
                </a:ext>
              </a:extLst>
            </p:cNvPr>
            <p:cNvSpPr>
              <a:spLocks/>
            </p:cNvSpPr>
            <p:nvPr/>
          </p:nvSpPr>
          <p:spPr bwMode="auto">
            <a:xfrm>
              <a:off x="4264025" y="2660650"/>
              <a:ext cx="115887" cy="127000"/>
            </a:xfrm>
            <a:custGeom>
              <a:avLst/>
              <a:gdLst>
                <a:gd name="T0" fmla="*/ 21 w 204"/>
                <a:gd name="T1" fmla="*/ 150 h 221"/>
                <a:gd name="T2" fmla="*/ 53 w 204"/>
                <a:gd name="T3" fmla="*/ 217 h 221"/>
                <a:gd name="T4" fmla="*/ 137 w 204"/>
                <a:gd name="T5" fmla="*/ 183 h 221"/>
                <a:gd name="T6" fmla="*/ 192 w 204"/>
                <a:gd name="T7" fmla="*/ 133 h 221"/>
                <a:gd name="T8" fmla="*/ 196 w 204"/>
                <a:gd name="T9" fmla="*/ 133 h 221"/>
                <a:gd name="T10" fmla="*/ 204 w 204"/>
                <a:gd name="T11" fmla="*/ 104 h 221"/>
                <a:gd name="T12" fmla="*/ 198 w 204"/>
                <a:gd name="T13" fmla="*/ 50 h 221"/>
                <a:gd name="T14" fmla="*/ 190 w 204"/>
                <a:gd name="T15" fmla="*/ 50 h 221"/>
                <a:gd name="T16" fmla="*/ 176 w 204"/>
                <a:gd name="T17" fmla="*/ 21 h 221"/>
                <a:gd name="T18" fmla="*/ 116 w 204"/>
                <a:gd name="T19" fmla="*/ 5 h 221"/>
                <a:gd name="T20" fmla="*/ 60 w 204"/>
                <a:gd name="T21" fmla="*/ 50 h 221"/>
                <a:gd name="T22" fmla="*/ 43 w 204"/>
                <a:gd name="T23" fmla="*/ 50 h 221"/>
                <a:gd name="T24" fmla="*/ 35 w 204"/>
                <a:gd name="T25" fmla="*/ 55 h 221"/>
                <a:gd name="T26" fmla="*/ 21 w 204"/>
                <a:gd name="T27" fmla="*/ 88 h 221"/>
                <a:gd name="T28" fmla="*/ 21 w 204"/>
                <a:gd name="T29" fmla="*/ 15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4" h="221">
                  <a:moveTo>
                    <a:pt x="21" y="150"/>
                  </a:moveTo>
                  <a:cubicBezTo>
                    <a:pt x="0" y="163"/>
                    <a:pt x="25" y="212"/>
                    <a:pt x="53" y="217"/>
                  </a:cubicBezTo>
                  <a:cubicBezTo>
                    <a:pt x="81" y="221"/>
                    <a:pt x="113" y="196"/>
                    <a:pt x="137" y="183"/>
                  </a:cubicBezTo>
                  <a:cubicBezTo>
                    <a:pt x="156" y="174"/>
                    <a:pt x="181" y="157"/>
                    <a:pt x="192" y="133"/>
                  </a:cubicBezTo>
                  <a:cubicBezTo>
                    <a:pt x="196" y="133"/>
                    <a:pt x="196" y="133"/>
                    <a:pt x="196" y="133"/>
                  </a:cubicBezTo>
                  <a:cubicBezTo>
                    <a:pt x="201" y="124"/>
                    <a:pt x="204" y="115"/>
                    <a:pt x="204" y="104"/>
                  </a:cubicBezTo>
                  <a:cubicBezTo>
                    <a:pt x="204" y="84"/>
                    <a:pt x="202" y="66"/>
                    <a:pt x="198" y="50"/>
                  </a:cubicBezTo>
                  <a:cubicBezTo>
                    <a:pt x="190" y="50"/>
                    <a:pt x="190" y="50"/>
                    <a:pt x="190" y="50"/>
                  </a:cubicBezTo>
                  <a:cubicBezTo>
                    <a:pt x="186" y="38"/>
                    <a:pt x="182" y="28"/>
                    <a:pt x="176" y="21"/>
                  </a:cubicBezTo>
                  <a:cubicBezTo>
                    <a:pt x="162" y="5"/>
                    <a:pt x="137" y="0"/>
                    <a:pt x="116" y="5"/>
                  </a:cubicBezTo>
                  <a:cubicBezTo>
                    <a:pt x="84" y="11"/>
                    <a:pt x="81" y="50"/>
                    <a:pt x="60" y="50"/>
                  </a:cubicBezTo>
                  <a:cubicBezTo>
                    <a:pt x="43" y="50"/>
                    <a:pt x="43" y="50"/>
                    <a:pt x="43" y="50"/>
                  </a:cubicBezTo>
                  <a:cubicBezTo>
                    <a:pt x="40" y="52"/>
                    <a:pt x="37" y="53"/>
                    <a:pt x="35" y="55"/>
                  </a:cubicBezTo>
                  <a:cubicBezTo>
                    <a:pt x="24" y="61"/>
                    <a:pt x="17" y="71"/>
                    <a:pt x="21" y="88"/>
                  </a:cubicBezTo>
                  <a:cubicBezTo>
                    <a:pt x="28" y="117"/>
                    <a:pt x="42" y="138"/>
                    <a:pt x="21" y="150"/>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60" name="Freeform 180">
              <a:extLst>
                <a:ext uri="{FF2B5EF4-FFF2-40B4-BE49-F238E27FC236}">
                  <a16:creationId xmlns:a16="http://schemas.microsoft.com/office/drawing/2014/main" id="{A6692E96-3660-41B7-ACD4-C92EE86F79EC}"/>
                </a:ext>
              </a:extLst>
            </p:cNvPr>
            <p:cNvSpPr>
              <a:spLocks/>
            </p:cNvSpPr>
            <p:nvPr/>
          </p:nvSpPr>
          <p:spPr bwMode="auto">
            <a:xfrm>
              <a:off x="4335463" y="2565400"/>
              <a:ext cx="225425" cy="246063"/>
            </a:xfrm>
            <a:custGeom>
              <a:avLst/>
              <a:gdLst>
                <a:gd name="T0" fmla="*/ 99 w 397"/>
                <a:gd name="T1" fmla="*/ 208 h 435"/>
                <a:gd name="T2" fmla="*/ 180 w 397"/>
                <a:gd name="T3" fmla="*/ 258 h 435"/>
                <a:gd name="T4" fmla="*/ 64 w 397"/>
                <a:gd name="T5" fmla="*/ 381 h 435"/>
                <a:gd name="T6" fmla="*/ 156 w 397"/>
                <a:gd name="T7" fmla="*/ 395 h 435"/>
                <a:gd name="T8" fmla="*/ 152 w 397"/>
                <a:gd name="T9" fmla="*/ 432 h 435"/>
                <a:gd name="T10" fmla="*/ 169 w 397"/>
                <a:gd name="T11" fmla="*/ 428 h 435"/>
                <a:gd name="T12" fmla="*/ 193 w 397"/>
                <a:gd name="T13" fmla="*/ 408 h 435"/>
                <a:gd name="T14" fmla="*/ 208 w 397"/>
                <a:gd name="T15" fmla="*/ 403 h 435"/>
                <a:gd name="T16" fmla="*/ 321 w 397"/>
                <a:gd name="T17" fmla="*/ 424 h 435"/>
                <a:gd name="T18" fmla="*/ 350 w 397"/>
                <a:gd name="T19" fmla="*/ 412 h 435"/>
                <a:gd name="T20" fmla="*/ 397 w 397"/>
                <a:gd name="T21" fmla="*/ 357 h 435"/>
                <a:gd name="T22" fmla="*/ 391 w 397"/>
                <a:gd name="T23" fmla="*/ 357 h 435"/>
                <a:gd name="T24" fmla="*/ 392 w 397"/>
                <a:gd name="T25" fmla="*/ 349 h 435"/>
                <a:gd name="T26" fmla="*/ 370 w 397"/>
                <a:gd name="T27" fmla="*/ 303 h 435"/>
                <a:gd name="T28" fmla="*/ 379 w 397"/>
                <a:gd name="T29" fmla="*/ 303 h 435"/>
                <a:gd name="T30" fmla="*/ 328 w 397"/>
                <a:gd name="T31" fmla="*/ 253 h 435"/>
                <a:gd name="T32" fmla="*/ 295 w 397"/>
                <a:gd name="T33" fmla="*/ 220 h 435"/>
                <a:gd name="T34" fmla="*/ 285 w 397"/>
                <a:gd name="T35" fmla="*/ 220 h 435"/>
                <a:gd name="T36" fmla="*/ 247 w 397"/>
                <a:gd name="T37" fmla="*/ 165 h 435"/>
                <a:gd name="T38" fmla="*/ 257 w 397"/>
                <a:gd name="T39" fmla="*/ 165 h 435"/>
                <a:gd name="T40" fmla="*/ 240 w 397"/>
                <a:gd name="T41" fmla="*/ 145 h 435"/>
                <a:gd name="T42" fmla="*/ 283 w 397"/>
                <a:gd name="T43" fmla="*/ 83 h 435"/>
                <a:gd name="T44" fmla="*/ 280 w 397"/>
                <a:gd name="T45" fmla="*/ 83 h 435"/>
                <a:gd name="T46" fmla="*/ 287 w 397"/>
                <a:gd name="T47" fmla="*/ 49 h 435"/>
                <a:gd name="T48" fmla="*/ 204 w 397"/>
                <a:gd name="T49" fmla="*/ 28 h 435"/>
                <a:gd name="T50" fmla="*/ 255 w 397"/>
                <a:gd name="T51" fmla="*/ 28 h 435"/>
                <a:gd name="T52" fmla="*/ 166 w 397"/>
                <a:gd name="T53" fmla="*/ 12 h 435"/>
                <a:gd name="T54" fmla="*/ 121 w 397"/>
                <a:gd name="T55" fmla="*/ 13 h 435"/>
                <a:gd name="T56" fmla="*/ 89 w 397"/>
                <a:gd name="T57" fmla="*/ 46 h 435"/>
                <a:gd name="T58" fmla="*/ 29 w 397"/>
                <a:gd name="T59" fmla="*/ 50 h 435"/>
                <a:gd name="T60" fmla="*/ 25 w 397"/>
                <a:gd name="T61" fmla="*/ 125 h 435"/>
                <a:gd name="T62" fmla="*/ 99 w 397"/>
                <a:gd name="T63" fmla="*/ 208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7" h="435">
                  <a:moveTo>
                    <a:pt x="99" y="208"/>
                  </a:moveTo>
                  <a:cubicBezTo>
                    <a:pt x="134" y="224"/>
                    <a:pt x="208" y="241"/>
                    <a:pt x="180" y="258"/>
                  </a:cubicBezTo>
                  <a:cubicBezTo>
                    <a:pt x="152" y="274"/>
                    <a:pt x="71" y="356"/>
                    <a:pt x="64" y="381"/>
                  </a:cubicBezTo>
                  <a:cubicBezTo>
                    <a:pt x="57" y="406"/>
                    <a:pt x="156" y="395"/>
                    <a:pt x="156" y="395"/>
                  </a:cubicBezTo>
                  <a:cubicBezTo>
                    <a:pt x="156" y="395"/>
                    <a:pt x="134" y="424"/>
                    <a:pt x="152" y="432"/>
                  </a:cubicBezTo>
                  <a:cubicBezTo>
                    <a:pt x="158" y="435"/>
                    <a:pt x="164" y="433"/>
                    <a:pt x="169" y="428"/>
                  </a:cubicBezTo>
                  <a:cubicBezTo>
                    <a:pt x="177" y="424"/>
                    <a:pt x="184" y="415"/>
                    <a:pt x="193" y="408"/>
                  </a:cubicBezTo>
                  <a:cubicBezTo>
                    <a:pt x="198" y="405"/>
                    <a:pt x="203" y="403"/>
                    <a:pt x="208" y="403"/>
                  </a:cubicBezTo>
                  <a:cubicBezTo>
                    <a:pt x="237" y="403"/>
                    <a:pt x="293" y="424"/>
                    <a:pt x="321" y="424"/>
                  </a:cubicBezTo>
                  <a:cubicBezTo>
                    <a:pt x="330" y="424"/>
                    <a:pt x="340" y="419"/>
                    <a:pt x="350" y="412"/>
                  </a:cubicBezTo>
                  <a:cubicBezTo>
                    <a:pt x="371" y="401"/>
                    <a:pt x="392" y="378"/>
                    <a:pt x="397" y="357"/>
                  </a:cubicBezTo>
                  <a:cubicBezTo>
                    <a:pt x="391" y="357"/>
                    <a:pt x="391" y="357"/>
                    <a:pt x="391" y="357"/>
                  </a:cubicBezTo>
                  <a:cubicBezTo>
                    <a:pt x="391" y="355"/>
                    <a:pt x="392" y="352"/>
                    <a:pt x="392" y="349"/>
                  </a:cubicBezTo>
                  <a:cubicBezTo>
                    <a:pt x="390" y="336"/>
                    <a:pt x="381" y="319"/>
                    <a:pt x="370" y="303"/>
                  </a:cubicBezTo>
                  <a:cubicBezTo>
                    <a:pt x="379" y="303"/>
                    <a:pt x="379" y="303"/>
                    <a:pt x="379" y="303"/>
                  </a:cubicBezTo>
                  <a:cubicBezTo>
                    <a:pt x="365" y="282"/>
                    <a:pt x="346" y="263"/>
                    <a:pt x="328" y="253"/>
                  </a:cubicBezTo>
                  <a:cubicBezTo>
                    <a:pt x="317" y="248"/>
                    <a:pt x="306" y="235"/>
                    <a:pt x="295" y="220"/>
                  </a:cubicBezTo>
                  <a:cubicBezTo>
                    <a:pt x="285" y="220"/>
                    <a:pt x="285" y="220"/>
                    <a:pt x="285" y="220"/>
                  </a:cubicBezTo>
                  <a:cubicBezTo>
                    <a:pt x="271" y="201"/>
                    <a:pt x="258" y="180"/>
                    <a:pt x="247" y="165"/>
                  </a:cubicBezTo>
                  <a:cubicBezTo>
                    <a:pt x="257" y="165"/>
                    <a:pt x="257" y="165"/>
                    <a:pt x="257" y="165"/>
                  </a:cubicBezTo>
                  <a:cubicBezTo>
                    <a:pt x="250" y="156"/>
                    <a:pt x="245" y="149"/>
                    <a:pt x="240" y="145"/>
                  </a:cubicBezTo>
                  <a:cubicBezTo>
                    <a:pt x="226" y="135"/>
                    <a:pt x="262" y="108"/>
                    <a:pt x="283" y="83"/>
                  </a:cubicBezTo>
                  <a:cubicBezTo>
                    <a:pt x="280" y="83"/>
                    <a:pt x="280" y="83"/>
                    <a:pt x="280" y="83"/>
                  </a:cubicBezTo>
                  <a:cubicBezTo>
                    <a:pt x="290" y="70"/>
                    <a:pt x="295" y="58"/>
                    <a:pt x="287" y="49"/>
                  </a:cubicBezTo>
                  <a:cubicBezTo>
                    <a:pt x="271" y="30"/>
                    <a:pt x="236" y="31"/>
                    <a:pt x="204" y="28"/>
                  </a:cubicBezTo>
                  <a:cubicBezTo>
                    <a:pt x="255" y="28"/>
                    <a:pt x="255" y="28"/>
                    <a:pt x="255" y="28"/>
                  </a:cubicBezTo>
                  <a:cubicBezTo>
                    <a:pt x="224" y="23"/>
                    <a:pt x="185" y="26"/>
                    <a:pt x="166" y="12"/>
                  </a:cubicBezTo>
                  <a:cubicBezTo>
                    <a:pt x="150" y="0"/>
                    <a:pt x="135" y="4"/>
                    <a:pt x="121" y="13"/>
                  </a:cubicBezTo>
                  <a:cubicBezTo>
                    <a:pt x="109" y="20"/>
                    <a:pt x="98" y="33"/>
                    <a:pt x="89" y="46"/>
                  </a:cubicBezTo>
                  <a:cubicBezTo>
                    <a:pt x="71" y="71"/>
                    <a:pt x="50" y="41"/>
                    <a:pt x="29" y="50"/>
                  </a:cubicBezTo>
                  <a:cubicBezTo>
                    <a:pt x="0" y="61"/>
                    <a:pt x="11" y="104"/>
                    <a:pt x="25" y="125"/>
                  </a:cubicBezTo>
                  <a:cubicBezTo>
                    <a:pt x="39" y="145"/>
                    <a:pt x="64" y="191"/>
                    <a:pt x="99" y="208"/>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61" name="Freeform 181">
              <a:extLst>
                <a:ext uri="{FF2B5EF4-FFF2-40B4-BE49-F238E27FC236}">
                  <a16:creationId xmlns:a16="http://schemas.microsoft.com/office/drawing/2014/main" id="{25AE5B2C-CC0D-4AE3-9312-F6C7F082D555}"/>
                </a:ext>
              </a:extLst>
            </p:cNvPr>
            <p:cNvSpPr>
              <a:spLocks/>
            </p:cNvSpPr>
            <p:nvPr/>
          </p:nvSpPr>
          <p:spPr bwMode="auto">
            <a:xfrm>
              <a:off x="6918325" y="2024063"/>
              <a:ext cx="14287" cy="17463"/>
            </a:xfrm>
            <a:custGeom>
              <a:avLst/>
              <a:gdLst>
                <a:gd name="T0" fmla="*/ 15 w 24"/>
                <a:gd name="T1" fmla="*/ 17 h 30"/>
                <a:gd name="T2" fmla="*/ 20 w 24"/>
                <a:gd name="T3" fmla="*/ 17 h 30"/>
                <a:gd name="T4" fmla="*/ 13 w 24"/>
                <a:gd name="T5" fmla="*/ 10 h 30"/>
                <a:gd name="T6" fmla="*/ 11 w 24"/>
                <a:gd name="T7" fmla="*/ 30 h 30"/>
                <a:gd name="T8" fmla="*/ 15 w 24"/>
                <a:gd name="T9" fmla="*/ 17 h 30"/>
              </a:gdLst>
              <a:ahLst/>
              <a:cxnLst>
                <a:cxn ang="0">
                  <a:pos x="T0" y="T1"/>
                </a:cxn>
                <a:cxn ang="0">
                  <a:pos x="T2" y="T3"/>
                </a:cxn>
                <a:cxn ang="0">
                  <a:pos x="T4" y="T5"/>
                </a:cxn>
                <a:cxn ang="0">
                  <a:pos x="T6" y="T7"/>
                </a:cxn>
                <a:cxn ang="0">
                  <a:pos x="T8" y="T9"/>
                </a:cxn>
              </a:cxnLst>
              <a:rect l="0" t="0" r="r" b="b"/>
              <a:pathLst>
                <a:path w="24" h="30">
                  <a:moveTo>
                    <a:pt x="15" y="17"/>
                  </a:moveTo>
                  <a:cubicBezTo>
                    <a:pt x="20" y="17"/>
                    <a:pt x="20" y="17"/>
                    <a:pt x="20" y="17"/>
                  </a:cubicBezTo>
                  <a:cubicBezTo>
                    <a:pt x="24" y="3"/>
                    <a:pt x="14" y="0"/>
                    <a:pt x="13" y="10"/>
                  </a:cubicBezTo>
                  <a:cubicBezTo>
                    <a:pt x="9" y="4"/>
                    <a:pt x="0" y="9"/>
                    <a:pt x="11" y="30"/>
                  </a:cubicBezTo>
                  <a:cubicBezTo>
                    <a:pt x="13" y="25"/>
                    <a:pt x="15" y="21"/>
                    <a:pt x="15" y="17"/>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62" name="Freeform 182">
              <a:extLst>
                <a:ext uri="{FF2B5EF4-FFF2-40B4-BE49-F238E27FC236}">
                  <a16:creationId xmlns:a16="http://schemas.microsoft.com/office/drawing/2014/main" id="{9FD6443E-1E44-454F-9CE8-D4B2703E726D}"/>
                </a:ext>
              </a:extLst>
            </p:cNvPr>
            <p:cNvSpPr>
              <a:spLocks noEditPoints="1"/>
            </p:cNvSpPr>
            <p:nvPr/>
          </p:nvSpPr>
          <p:spPr bwMode="auto">
            <a:xfrm>
              <a:off x="4090988" y="2022475"/>
              <a:ext cx="4667250" cy="3163888"/>
            </a:xfrm>
            <a:custGeom>
              <a:avLst/>
              <a:gdLst>
                <a:gd name="T0" fmla="*/ 8203 w 8214"/>
                <a:gd name="T1" fmla="*/ 508 h 5566"/>
                <a:gd name="T2" fmla="*/ 7312 w 8214"/>
                <a:gd name="T3" fmla="*/ 354 h 5566"/>
                <a:gd name="T4" fmla="*/ 6760 w 8214"/>
                <a:gd name="T5" fmla="*/ 171 h 5566"/>
                <a:gd name="T6" fmla="*/ 6189 w 8214"/>
                <a:gd name="T7" fmla="*/ 362 h 5566"/>
                <a:gd name="T8" fmla="*/ 5429 w 8214"/>
                <a:gd name="T9" fmla="*/ 213 h 5566"/>
                <a:gd name="T10" fmla="*/ 4938 w 8214"/>
                <a:gd name="T11" fmla="*/ 75 h 5566"/>
                <a:gd name="T12" fmla="*/ 4084 w 8214"/>
                <a:gd name="T13" fmla="*/ 266 h 5566"/>
                <a:gd name="T14" fmla="*/ 3869 w 8214"/>
                <a:gd name="T15" fmla="*/ 295 h 5566"/>
                <a:gd name="T16" fmla="*/ 3680 w 8214"/>
                <a:gd name="T17" fmla="*/ 624 h 5566"/>
                <a:gd name="T18" fmla="*/ 3653 w 8214"/>
                <a:gd name="T19" fmla="*/ 231 h 5566"/>
                <a:gd name="T20" fmla="*/ 3209 w 8214"/>
                <a:gd name="T21" fmla="*/ 487 h 5566"/>
                <a:gd name="T22" fmla="*/ 2658 w 8214"/>
                <a:gd name="T23" fmla="*/ 566 h 5566"/>
                <a:gd name="T24" fmla="*/ 2218 w 8214"/>
                <a:gd name="T25" fmla="*/ 678 h 5566"/>
                <a:gd name="T26" fmla="*/ 1726 w 8214"/>
                <a:gd name="T27" fmla="*/ 307 h 5566"/>
                <a:gd name="T28" fmla="*/ 1182 w 8214"/>
                <a:gd name="T29" fmla="*/ 951 h 5566"/>
                <a:gd name="T30" fmla="*/ 1496 w 8214"/>
                <a:gd name="T31" fmla="*/ 779 h 5566"/>
                <a:gd name="T32" fmla="*/ 1701 w 8214"/>
                <a:gd name="T33" fmla="*/ 959 h 5566"/>
                <a:gd name="T34" fmla="*/ 1183 w 8214"/>
                <a:gd name="T35" fmla="*/ 1132 h 5566"/>
                <a:gd name="T36" fmla="*/ 785 w 8214"/>
                <a:gd name="T37" fmla="*/ 1406 h 5566"/>
                <a:gd name="T38" fmla="*/ 528 w 8214"/>
                <a:gd name="T39" fmla="*/ 2079 h 5566"/>
                <a:gd name="T40" fmla="*/ 877 w 8214"/>
                <a:gd name="T41" fmla="*/ 1804 h 5566"/>
                <a:gd name="T42" fmla="*/ 1454 w 8214"/>
                <a:gd name="T43" fmla="*/ 1881 h 5566"/>
                <a:gd name="T44" fmla="*/ 1267 w 8214"/>
                <a:gd name="T45" fmla="*/ 1615 h 5566"/>
                <a:gd name="T46" fmla="*/ 1760 w 8214"/>
                <a:gd name="T47" fmla="*/ 1868 h 5566"/>
                <a:gd name="T48" fmla="*/ 1862 w 8214"/>
                <a:gd name="T49" fmla="*/ 2408 h 5566"/>
                <a:gd name="T50" fmla="*/ 1354 w 8214"/>
                <a:gd name="T51" fmla="*/ 2271 h 5566"/>
                <a:gd name="T52" fmla="*/ 497 w 8214"/>
                <a:gd name="T53" fmla="*/ 2130 h 5566"/>
                <a:gd name="T54" fmla="*/ 223 w 8214"/>
                <a:gd name="T55" fmla="*/ 3388 h 5566"/>
                <a:gd name="T56" fmla="*/ 1179 w 8214"/>
                <a:gd name="T57" fmla="*/ 3952 h 5566"/>
                <a:gd name="T58" fmla="*/ 1945 w 8214"/>
                <a:gd name="T59" fmla="*/ 5427 h 5566"/>
                <a:gd name="T60" fmla="*/ 2232 w 8214"/>
                <a:gd name="T61" fmla="*/ 5016 h 5566"/>
                <a:gd name="T62" fmla="*/ 2428 w 8214"/>
                <a:gd name="T63" fmla="*/ 4549 h 5566"/>
                <a:gd name="T64" fmla="*/ 2361 w 8214"/>
                <a:gd name="T65" fmla="*/ 4137 h 5566"/>
                <a:gd name="T66" fmla="*/ 2728 w 8214"/>
                <a:gd name="T67" fmla="*/ 3643 h 5566"/>
                <a:gd name="T68" fmla="*/ 2694 w 8214"/>
                <a:gd name="T69" fmla="*/ 3315 h 5566"/>
                <a:gd name="T70" fmla="*/ 2304 w 8214"/>
                <a:gd name="T71" fmla="*/ 2957 h 5566"/>
                <a:gd name="T72" fmla="*/ 2156 w 8214"/>
                <a:gd name="T73" fmla="*/ 2491 h 5566"/>
                <a:gd name="T74" fmla="*/ 3153 w 8214"/>
                <a:gd name="T75" fmla="*/ 2902 h 5566"/>
                <a:gd name="T76" fmla="*/ 2908 w 8214"/>
                <a:gd name="T77" fmla="*/ 2683 h 5566"/>
                <a:gd name="T78" fmla="*/ 3183 w 8214"/>
                <a:gd name="T79" fmla="*/ 2621 h 5566"/>
                <a:gd name="T80" fmla="*/ 3957 w 8214"/>
                <a:gd name="T81" fmla="*/ 3498 h 5566"/>
                <a:gd name="T82" fmla="*/ 4121 w 8214"/>
                <a:gd name="T83" fmla="*/ 3040 h 5566"/>
                <a:gd name="T84" fmla="*/ 4549 w 8214"/>
                <a:gd name="T85" fmla="*/ 2771 h 5566"/>
                <a:gd name="T86" fmla="*/ 4909 w 8214"/>
                <a:gd name="T87" fmla="*/ 3232 h 5566"/>
                <a:gd name="T88" fmla="*/ 5305 w 8214"/>
                <a:gd name="T89" fmla="*/ 3177 h 5566"/>
                <a:gd name="T90" fmla="*/ 5239 w 8214"/>
                <a:gd name="T91" fmla="*/ 2925 h 5566"/>
                <a:gd name="T92" fmla="*/ 5615 w 8214"/>
                <a:gd name="T93" fmla="*/ 2683 h 5566"/>
                <a:gd name="T94" fmla="*/ 5771 w 8214"/>
                <a:gd name="T95" fmla="*/ 2216 h 5566"/>
                <a:gd name="T96" fmla="*/ 5754 w 8214"/>
                <a:gd name="T97" fmla="*/ 1859 h 5566"/>
                <a:gd name="T98" fmla="*/ 6080 w 8214"/>
                <a:gd name="T99" fmla="*/ 2147 h 5566"/>
                <a:gd name="T100" fmla="*/ 6138 w 8214"/>
                <a:gd name="T101" fmla="*/ 1804 h 5566"/>
                <a:gd name="T102" fmla="*/ 6577 w 8214"/>
                <a:gd name="T103" fmla="*/ 1448 h 5566"/>
                <a:gd name="T104" fmla="*/ 6692 w 8214"/>
                <a:gd name="T105" fmla="*/ 1485 h 5566"/>
                <a:gd name="T106" fmla="*/ 6474 w 8214"/>
                <a:gd name="T107" fmla="*/ 1211 h 5566"/>
                <a:gd name="T108" fmla="*/ 6989 w 8214"/>
                <a:gd name="T109" fmla="*/ 932 h 5566"/>
                <a:gd name="T110" fmla="*/ 7287 w 8214"/>
                <a:gd name="T111" fmla="*/ 981 h 5566"/>
                <a:gd name="T112" fmla="*/ 7513 w 8214"/>
                <a:gd name="T113" fmla="*/ 1036 h 5566"/>
                <a:gd name="T114" fmla="*/ 2985 w 8214"/>
                <a:gd name="T115" fmla="*/ 2040 h 5566"/>
                <a:gd name="T116" fmla="*/ 2695 w 8214"/>
                <a:gd name="T117" fmla="*/ 1722 h 5566"/>
                <a:gd name="T118" fmla="*/ 1905 w 8214"/>
                <a:gd name="T119" fmla="*/ 1722 h 5566"/>
                <a:gd name="T120" fmla="*/ 2272 w 8214"/>
                <a:gd name="T121" fmla="*/ 1599 h 5566"/>
                <a:gd name="T122" fmla="*/ 2105 w 8214"/>
                <a:gd name="T123" fmla="*/ 3962 h 5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214" h="5566">
                  <a:moveTo>
                    <a:pt x="7633" y="890"/>
                  </a:moveTo>
                  <a:cubicBezTo>
                    <a:pt x="7739" y="890"/>
                    <a:pt x="7703" y="899"/>
                    <a:pt x="7788" y="895"/>
                  </a:cubicBezTo>
                  <a:cubicBezTo>
                    <a:pt x="7872" y="890"/>
                    <a:pt x="7904" y="841"/>
                    <a:pt x="7985" y="816"/>
                  </a:cubicBezTo>
                  <a:cubicBezTo>
                    <a:pt x="8066" y="791"/>
                    <a:pt x="8129" y="774"/>
                    <a:pt x="8154" y="786"/>
                  </a:cubicBezTo>
                  <a:cubicBezTo>
                    <a:pt x="8170" y="794"/>
                    <a:pt x="8191" y="794"/>
                    <a:pt x="8198" y="785"/>
                  </a:cubicBezTo>
                  <a:cubicBezTo>
                    <a:pt x="8206" y="781"/>
                    <a:pt x="8210" y="773"/>
                    <a:pt x="8202" y="762"/>
                  </a:cubicBezTo>
                  <a:cubicBezTo>
                    <a:pt x="8193" y="762"/>
                    <a:pt x="8193" y="762"/>
                    <a:pt x="8193" y="762"/>
                  </a:cubicBezTo>
                  <a:cubicBezTo>
                    <a:pt x="8178" y="744"/>
                    <a:pt x="8153" y="723"/>
                    <a:pt x="8140" y="707"/>
                  </a:cubicBezTo>
                  <a:cubicBezTo>
                    <a:pt x="8150" y="707"/>
                    <a:pt x="8150" y="707"/>
                    <a:pt x="8150" y="707"/>
                  </a:cubicBezTo>
                  <a:cubicBezTo>
                    <a:pt x="8142" y="696"/>
                    <a:pt x="8137" y="688"/>
                    <a:pt x="8140" y="682"/>
                  </a:cubicBezTo>
                  <a:cubicBezTo>
                    <a:pt x="8158" y="677"/>
                    <a:pt x="8176" y="673"/>
                    <a:pt x="8189" y="663"/>
                  </a:cubicBezTo>
                  <a:cubicBezTo>
                    <a:pt x="8200" y="657"/>
                    <a:pt x="8209" y="648"/>
                    <a:pt x="8213" y="632"/>
                  </a:cubicBezTo>
                  <a:cubicBezTo>
                    <a:pt x="8214" y="630"/>
                    <a:pt x="8214" y="627"/>
                    <a:pt x="8214" y="624"/>
                  </a:cubicBezTo>
                  <a:cubicBezTo>
                    <a:pt x="8208" y="624"/>
                    <a:pt x="8208" y="624"/>
                    <a:pt x="8208" y="624"/>
                  </a:cubicBezTo>
                  <a:cubicBezTo>
                    <a:pt x="8208" y="608"/>
                    <a:pt x="8199" y="589"/>
                    <a:pt x="8194" y="569"/>
                  </a:cubicBezTo>
                  <a:cubicBezTo>
                    <a:pt x="8201" y="569"/>
                    <a:pt x="8201" y="569"/>
                    <a:pt x="8201" y="569"/>
                  </a:cubicBezTo>
                  <a:cubicBezTo>
                    <a:pt x="8194" y="547"/>
                    <a:pt x="8189" y="524"/>
                    <a:pt x="8203" y="508"/>
                  </a:cubicBezTo>
                  <a:cubicBezTo>
                    <a:pt x="8209" y="501"/>
                    <a:pt x="8210" y="494"/>
                    <a:pt x="8211" y="487"/>
                  </a:cubicBezTo>
                  <a:cubicBezTo>
                    <a:pt x="8204" y="487"/>
                    <a:pt x="8204" y="487"/>
                    <a:pt x="8204" y="487"/>
                  </a:cubicBezTo>
                  <a:cubicBezTo>
                    <a:pt x="8202" y="464"/>
                    <a:pt x="8175" y="442"/>
                    <a:pt x="8150" y="432"/>
                  </a:cubicBezTo>
                  <a:cubicBezTo>
                    <a:pt x="8166" y="432"/>
                    <a:pt x="8166" y="432"/>
                    <a:pt x="8166" y="432"/>
                  </a:cubicBezTo>
                  <a:cubicBezTo>
                    <a:pt x="8159" y="429"/>
                    <a:pt x="8153" y="426"/>
                    <a:pt x="8146" y="424"/>
                  </a:cubicBezTo>
                  <a:cubicBezTo>
                    <a:pt x="8111" y="416"/>
                    <a:pt x="7974" y="433"/>
                    <a:pt x="7946" y="416"/>
                  </a:cubicBezTo>
                  <a:cubicBezTo>
                    <a:pt x="7918" y="400"/>
                    <a:pt x="7872" y="379"/>
                    <a:pt x="7858" y="391"/>
                  </a:cubicBezTo>
                  <a:cubicBezTo>
                    <a:pt x="7857" y="392"/>
                    <a:pt x="7857" y="392"/>
                    <a:pt x="7856" y="393"/>
                  </a:cubicBezTo>
                  <a:cubicBezTo>
                    <a:pt x="7854" y="394"/>
                    <a:pt x="7853" y="394"/>
                    <a:pt x="7851" y="395"/>
                  </a:cubicBezTo>
                  <a:cubicBezTo>
                    <a:pt x="7837" y="408"/>
                    <a:pt x="7805" y="474"/>
                    <a:pt x="7805" y="474"/>
                  </a:cubicBezTo>
                  <a:cubicBezTo>
                    <a:pt x="7805" y="474"/>
                    <a:pt x="7781" y="483"/>
                    <a:pt x="7760" y="445"/>
                  </a:cubicBezTo>
                  <a:cubicBezTo>
                    <a:pt x="7757" y="440"/>
                    <a:pt x="7752" y="436"/>
                    <a:pt x="7745" y="432"/>
                  </a:cubicBezTo>
                  <a:cubicBezTo>
                    <a:pt x="7757" y="432"/>
                    <a:pt x="7757" y="432"/>
                    <a:pt x="7757" y="432"/>
                  </a:cubicBezTo>
                  <a:cubicBezTo>
                    <a:pt x="7724" y="405"/>
                    <a:pt x="7626" y="408"/>
                    <a:pt x="7594" y="408"/>
                  </a:cubicBezTo>
                  <a:cubicBezTo>
                    <a:pt x="7559" y="408"/>
                    <a:pt x="7520" y="416"/>
                    <a:pt x="7481" y="420"/>
                  </a:cubicBezTo>
                  <a:cubicBezTo>
                    <a:pt x="7442" y="424"/>
                    <a:pt x="7421" y="437"/>
                    <a:pt x="7393" y="408"/>
                  </a:cubicBezTo>
                  <a:cubicBezTo>
                    <a:pt x="7365" y="379"/>
                    <a:pt x="7326" y="366"/>
                    <a:pt x="7312" y="354"/>
                  </a:cubicBezTo>
                  <a:cubicBezTo>
                    <a:pt x="7310" y="352"/>
                    <a:pt x="7308" y="351"/>
                    <a:pt x="7304" y="350"/>
                  </a:cubicBezTo>
                  <a:cubicBezTo>
                    <a:pt x="7275" y="350"/>
                    <a:pt x="7275" y="350"/>
                    <a:pt x="7275" y="350"/>
                  </a:cubicBezTo>
                  <a:cubicBezTo>
                    <a:pt x="7253" y="348"/>
                    <a:pt x="7224" y="348"/>
                    <a:pt x="7194" y="350"/>
                  </a:cubicBezTo>
                  <a:cubicBezTo>
                    <a:pt x="7159" y="350"/>
                    <a:pt x="7159" y="350"/>
                    <a:pt x="7159" y="350"/>
                  </a:cubicBezTo>
                  <a:cubicBezTo>
                    <a:pt x="7100" y="358"/>
                    <a:pt x="7041" y="358"/>
                    <a:pt x="7041" y="358"/>
                  </a:cubicBezTo>
                  <a:cubicBezTo>
                    <a:pt x="7041" y="358"/>
                    <a:pt x="7035" y="355"/>
                    <a:pt x="7025" y="350"/>
                  </a:cubicBezTo>
                  <a:cubicBezTo>
                    <a:pt x="7011" y="350"/>
                    <a:pt x="7011" y="350"/>
                    <a:pt x="7011" y="350"/>
                  </a:cubicBezTo>
                  <a:cubicBezTo>
                    <a:pt x="6999" y="343"/>
                    <a:pt x="6983" y="334"/>
                    <a:pt x="6964" y="321"/>
                  </a:cubicBezTo>
                  <a:cubicBezTo>
                    <a:pt x="6950" y="311"/>
                    <a:pt x="6936" y="302"/>
                    <a:pt x="6923" y="295"/>
                  </a:cubicBezTo>
                  <a:cubicBezTo>
                    <a:pt x="6937" y="295"/>
                    <a:pt x="6937" y="295"/>
                    <a:pt x="6937" y="295"/>
                  </a:cubicBezTo>
                  <a:cubicBezTo>
                    <a:pt x="6908" y="278"/>
                    <a:pt x="6882" y="266"/>
                    <a:pt x="6872" y="266"/>
                  </a:cubicBezTo>
                  <a:cubicBezTo>
                    <a:pt x="6858" y="266"/>
                    <a:pt x="6749" y="287"/>
                    <a:pt x="6724" y="266"/>
                  </a:cubicBezTo>
                  <a:cubicBezTo>
                    <a:pt x="6700" y="246"/>
                    <a:pt x="6675" y="233"/>
                    <a:pt x="6657" y="233"/>
                  </a:cubicBezTo>
                  <a:cubicBezTo>
                    <a:pt x="6647" y="233"/>
                    <a:pt x="6638" y="222"/>
                    <a:pt x="6637" y="213"/>
                  </a:cubicBezTo>
                  <a:cubicBezTo>
                    <a:pt x="6630" y="213"/>
                    <a:pt x="6630" y="213"/>
                    <a:pt x="6630" y="213"/>
                  </a:cubicBezTo>
                  <a:cubicBezTo>
                    <a:pt x="6630" y="208"/>
                    <a:pt x="6633" y="204"/>
                    <a:pt x="6640" y="204"/>
                  </a:cubicBezTo>
                  <a:cubicBezTo>
                    <a:pt x="6661" y="204"/>
                    <a:pt x="6760" y="171"/>
                    <a:pt x="6760" y="171"/>
                  </a:cubicBezTo>
                  <a:cubicBezTo>
                    <a:pt x="6760" y="171"/>
                    <a:pt x="6756" y="165"/>
                    <a:pt x="6750" y="158"/>
                  </a:cubicBezTo>
                  <a:cubicBezTo>
                    <a:pt x="6760" y="158"/>
                    <a:pt x="6760" y="158"/>
                    <a:pt x="6760" y="158"/>
                  </a:cubicBezTo>
                  <a:cubicBezTo>
                    <a:pt x="6750" y="144"/>
                    <a:pt x="6728" y="121"/>
                    <a:pt x="6703" y="121"/>
                  </a:cubicBezTo>
                  <a:cubicBezTo>
                    <a:pt x="6668" y="121"/>
                    <a:pt x="6605" y="100"/>
                    <a:pt x="6587" y="100"/>
                  </a:cubicBezTo>
                  <a:cubicBezTo>
                    <a:pt x="6581" y="100"/>
                    <a:pt x="6579" y="102"/>
                    <a:pt x="6577" y="105"/>
                  </a:cubicBezTo>
                  <a:cubicBezTo>
                    <a:pt x="6571" y="106"/>
                    <a:pt x="6570" y="110"/>
                    <a:pt x="6567" y="114"/>
                  </a:cubicBezTo>
                  <a:cubicBezTo>
                    <a:pt x="6564" y="115"/>
                    <a:pt x="6558" y="115"/>
                    <a:pt x="6548" y="113"/>
                  </a:cubicBezTo>
                  <a:cubicBezTo>
                    <a:pt x="6513" y="104"/>
                    <a:pt x="6465" y="130"/>
                    <a:pt x="6457" y="104"/>
                  </a:cubicBezTo>
                  <a:cubicBezTo>
                    <a:pt x="6451" y="88"/>
                    <a:pt x="6441" y="89"/>
                    <a:pt x="6432" y="97"/>
                  </a:cubicBezTo>
                  <a:cubicBezTo>
                    <a:pt x="6413" y="105"/>
                    <a:pt x="6394" y="154"/>
                    <a:pt x="6432" y="167"/>
                  </a:cubicBezTo>
                  <a:cubicBezTo>
                    <a:pt x="6485" y="183"/>
                    <a:pt x="6535" y="167"/>
                    <a:pt x="6549" y="192"/>
                  </a:cubicBezTo>
                  <a:cubicBezTo>
                    <a:pt x="6563" y="217"/>
                    <a:pt x="6549" y="229"/>
                    <a:pt x="6549" y="246"/>
                  </a:cubicBezTo>
                  <a:cubicBezTo>
                    <a:pt x="6549" y="262"/>
                    <a:pt x="6520" y="308"/>
                    <a:pt x="6503" y="316"/>
                  </a:cubicBezTo>
                  <a:cubicBezTo>
                    <a:pt x="6485" y="325"/>
                    <a:pt x="6464" y="304"/>
                    <a:pt x="6429" y="325"/>
                  </a:cubicBezTo>
                  <a:cubicBezTo>
                    <a:pt x="6394" y="345"/>
                    <a:pt x="6306" y="329"/>
                    <a:pt x="6295" y="341"/>
                  </a:cubicBezTo>
                  <a:cubicBezTo>
                    <a:pt x="6284" y="354"/>
                    <a:pt x="6263" y="308"/>
                    <a:pt x="6246" y="316"/>
                  </a:cubicBezTo>
                  <a:cubicBezTo>
                    <a:pt x="6234" y="322"/>
                    <a:pt x="6211" y="347"/>
                    <a:pt x="6189" y="362"/>
                  </a:cubicBezTo>
                  <a:cubicBezTo>
                    <a:pt x="6180" y="368"/>
                    <a:pt x="6171" y="372"/>
                    <a:pt x="6164" y="370"/>
                  </a:cubicBezTo>
                  <a:cubicBezTo>
                    <a:pt x="6153" y="368"/>
                    <a:pt x="6140" y="361"/>
                    <a:pt x="6129" y="350"/>
                  </a:cubicBezTo>
                  <a:cubicBezTo>
                    <a:pt x="6118" y="350"/>
                    <a:pt x="6118" y="350"/>
                    <a:pt x="6118" y="350"/>
                  </a:cubicBezTo>
                  <a:cubicBezTo>
                    <a:pt x="6109" y="338"/>
                    <a:pt x="6102" y="324"/>
                    <a:pt x="6102" y="308"/>
                  </a:cubicBezTo>
                  <a:cubicBezTo>
                    <a:pt x="6102" y="304"/>
                    <a:pt x="6101" y="299"/>
                    <a:pt x="6101" y="295"/>
                  </a:cubicBezTo>
                  <a:cubicBezTo>
                    <a:pt x="6108" y="295"/>
                    <a:pt x="6108" y="295"/>
                    <a:pt x="6108" y="295"/>
                  </a:cubicBezTo>
                  <a:cubicBezTo>
                    <a:pt x="6106" y="263"/>
                    <a:pt x="6097" y="228"/>
                    <a:pt x="6087" y="221"/>
                  </a:cubicBezTo>
                  <a:cubicBezTo>
                    <a:pt x="6082" y="217"/>
                    <a:pt x="6065" y="214"/>
                    <a:pt x="6045" y="213"/>
                  </a:cubicBezTo>
                  <a:cubicBezTo>
                    <a:pt x="5969" y="213"/>
                    <a:pt x="5969" y="213"/>
                    <a:pt x="5969" y="213"/>
                  </a:cubicBezTo>
                  <a:cubicBezTo>
                    <a:pt x="5940" y="217"/>
                    <a:pt x="5862" y="225"/>
                    <a:pt x="5843" y="239"/>
                  </a:cubicBezTo>
                  <a:cubicBezTo>
                    <a:pt x="5839" y="241"/>
                    <a:pt x="5836" y="243"/>
                    <a:pt x="5834" y="246"/>
                  </a:cubicBezTo>
                  <a:cubicBezTo>
                    <a:pt x="5831" y="249"/>
                    <a:pt x="5827" y="252"/>
                    <a:pt x="5823" y="254"/>
                  </a:cubicBezTo>
                  <a:cubicBezTo>
                    <a:pt x="5805" y="264"/>
                    <a:pt x="5781" y="271"/>
                    <a:pt x="5763" y="271"/>
                  </a:cubicBezTo>
                  <a:cubicBezTo>
                    <a:pt x="5738" y="271"/>
                    <a:pt x="5717" y="241"/>
                    <a:pt x="5664" y="233"/>
                  </a:cubicBezTo>
                  <a:cubicBezTo>
                    <a:pt x="5612" y="225"/>
                    <a:pt x="5495" y="221"/>
                    <a:pt x="5481" y="225"/>
                  </a:cubicBezTo>
                  <a:cubicBezTo>
                    <a:pt x="5471" y="228"/>
                    <a:pt x="5445" y="222"/>
                    <a:pt x="5438" y="213"/>
                  </a:cubicBezTo>
                  <a:cubicBezTo>
                    <a:pt x="5429" y="213"/>
                    <a:pt x="5429" y="213"/>
                    <a:pt x="5429" y="213"/>
                  </a:cubicBezTo>
                  <a:cubicBezTo>
                    <a:pt x="5429" y="210"/>
                    <a:pt x="5429" y="207"/>
                    <a:pt x="5433" y="204"/>
                  </a:cubicBezTo>
                  <a:cubicBezTo>
                    <a:pt x="5442" y="196"/>
                    <a:pt x="5460" y="177"/>
                    <a:pt x="5471" y="158"/>
                  </a:cubicBezTo>
                  <a:cubicBezTo>
                    <a:pt x="5475" y="158"/>
                    <a:pt x="5475" y="158"/>
                    <a:pt x="5475" y="158"/>
                  </a:cubicBezTo>
                  <a:cubicBezTo>
                    <a:pt x="5488" y="138"/>
                    <a:pt x="5494" y="117"/>
                    <a:pt x="5478" y="104"/>
                  </a:cubicBezTo>
                  <a:cubicBezTo>
                    <a:pt x="5447" y="80"/>
                    <a:pt x="5380" y="79"/>
                    <a:pt x="5347" y="75"/>
                  </a:cubicBezTo>
                  <a:cubicBezTo>
                    <a:pt x="5310" y="75"/>
                    <a:pt x="5310" y="75"/>
                    <a:pt x="5310" y="75"/>
                  </a:cubicBezTo>
                  <a:cubicBezTo>
                    <a:pt x="5287" y="72"/>
                    <a:pt x="5260" y="69"/>
                    <a:pt x="5225" y="75"/>
                  </a:cubicBezTo>
                  <a:cubicBezTo>
                    <a:pt x="5225" y="75"/>
                    <a:pt x="5224" y="75"/>
                    <a:pt x="5224" y="75"/>
                  </a:cubicBezTo>
                  <a:cubicBezTo>
                    <a:pt x="5213" y="75"/>
                    <a:pt x="5213" y="75"/>
                    <a:pt x="5213" y="75"/>
                  </a:cubicBezTo>
                  <a:cubicBezTo>
                    <a:pt x="5179" y="86"/>
                    <a:pt x="5169" y="105"/>
                    <a:pt x="5150" y="83"/>
                  </a:cubicBezTo>
                  <a:cubicBezTo>
                    <a:pt x="5149" y="81"/>
                    <a:pt x="5148" y="80"/>
                    <a:pt x="5147" y="79"/>
                  </a:cubicBezTo>
                  <a:cubicBezTo>
                    <a:pt x="5157" y="80"/>
                    <a:pt x="5169" y="86"/>
                    <a:pt x="5123" y="63"/>
                  </a:cubicBezTo>
                  <a:cubicBezTo>
                    <a:pt x="5049" y="25"/>
                    <a:pt x="5006" y="62"/>
                    <a:pt x="4992" y="42"/>
                  </a:cubicBezTo>
                  <a:cubicBezTo>
                    <a:pt x="4990" y="38"/>
                    <a:pt x="4988" y="35"/>
                    <a:pt x="4987" y="33"/>
                  </a:cubicBezTo>
                  <a:cubicBezTo>
                    <a:pt x="4981" y="44"/>
                    <a:pt x="4968" y="58"/>
                    <a:pt x="4940" y="75"/>
                  </a:cubicBezTo>
                  <a:cubicBezTo>
                    <a:pt x="4939" y="75"/>
                    <a:pt x="4939" y="75"/>
                    <a:pt x="4939" y="75"/>
                  </a:cubicBezTo>
                  <a:cubicBezTo>
                    <a:pt x="4938" y="75"/>
                    <a:pt x="4938" y="75"/>
                    <a:pt x="4938" y="75"/>
                  </a:cubicBezTo>
                  <a:cubicBezTo>
                    <a:pt x="4890" y="103"/>
                    <a:pt x="4858" y="109"/>
                    <a:pt x="4844" y="113"/>
                  </a:cubicBezTo>
                  <a:cubicBezTo>
                    <a:pt x="4830" y="117"/>
                    <a:pt x="4732" y="97"/>
                    <a:pt x="4732" y="83"/>
                  </a:cubicBezTo>
                  <a:cubicBezTo>
                    <a:pt x="4731" y="80"/>
                    <a:pt x="4731" y="78"/>
                    <a:pt x="4731" y="75"/>
                  </a:cubicBezTo>
                  <a:cubicBezTo>
                    <a:pt x="4724" y="75"/>
                    <a:pt x="4724" y="75"/>
                    <a:pt x="4724" y="75"/>
                  </a:cubicBezTo>
                  <a:cubicBezTo>
                    <a:pt x="4718" y="0"/>
                    <a:pt x="4680" y="78"/>
                    <a:pt x="4648" y="103"/>
                  </a:cubicBezTo>
                  <a:cubicBezTo>
                    <a:pt x="4648" y="104"/>
                    <a:pt x="4647" y="104"/>
                    <a:pt x="4647" y="104"/>
                  </a:cubicBezTo>
                  <a:cubicBezTo>
                    <a:pt x="4612" y="121"/>
                    <a:pt x="4587" y="146"/>
                    <a:pt x="4552" y="137"/>
                  </a:cubicBezTo>
                  <a:cubicBezTo>
                    <a:pt x="4517" y="129"/>
                    <a:pt x="4460" y="129"/>
                    <a:pt x="4425" y="146"/>
                  </a:cubicBezTo>
                  <a:cubicBezTo>
                    <a:pt x="4414" y="151"/>
                    <a:pt x="4405" y="154"/>
                    <a:pt x="4395" y="158"/>
                  </a:cubicBezTo>
                  <a:cubicBezTo>
                    <a:pt x="4400" y="158"/>
                    <a:pt x="4400" y="158"/>
                    <a:pt x="4400" y="158"/>
                  </a:cubicBezTo>
                  <a:cubicBezTo>
                    <a:pt x="4374" y="168"/>
                    <a:pt x="4352" y="172"/>
                    <a:pt x="4324" y="196"/>
                  </a:cubicBezTo>
                  <a:cubicBezTo>
                    <a:pt x="4316" y="202"/>
                    <a:pt x="4307" y="208"/>
                    <a:pt x="4297" y="213"/>
                  </a:cubicBezTo>
                  <a:cubicBezTo>
                    <a:pt x="4296" y="213"/>
                    <a:pt x="4296" y="213"/>
                    <a:pt x="4296" y="213"/>
                  </a:cubicBezTo>
                  <a:cubicBezTo>
                    <a:pt x="4263" y="228"/>
                    <a:pt x="4228" y="237"/>
                    <a:pt x="4228" y="237"/>
                  </a:cubicBezTo>
                  <a:cubicBezTo>
                    <a:pt x="4228" y="237"/>
                    <a:pt x="4168" y="233"/>
                    <a:pt x="4137" y="233"/>
                  </a:cubicBezTo>
                  <a:cubicBezTo>
                    <a:pt x="4116" y="233"/>
                    <a:pt x="4091" y="233"/>
                    <a:pt x="4084" y="241"/>
                  </a:cubicBezTo>
                  <a:cubicBezTo>
                    <a:pt x="4074" y="245"/>
                    <a:pt x="4070" y="252"/>
                    <a:pt x="4084" y="266"/>
                  </a:cubicBezTo>
                  <a:cubicBezTo>
                    <a:pt x="4112" y="296"/>
                    <a:pt x="4197" y="325"/>
                    <a:pt x="4207" y="341"/>
                  </a:cubicBezTo>
                  <a:cubicBezTo>
                    <a:pt x="4218" y="358"/>
                    <a:pt x="4231" y="405"/>
                    <a:pt x="4215" y="419"/>
                  </a:cubicBezTo>
                  <a:cubicBezTo>
                    <a:pt x="4198" y="427"/>
                    <a:pt x="4175" y="421"/>
                    <a:pt x="4172" y="387"/>
                  </a:cubicBezTo>
                  <a:cubicBezTo>
                    <a:pt x="4170" y="368"/>
                    <a:pt x="4168" y="358"/>
                    <a:pt x="4161" y="350"/>
                  </a:cubicBezTo>
                  <a:cubicBezTo>
                    <a:pt x="4150" y="350"/>
                    <a:pt x="4150" y="350"/>
                    <a:pt x="4150" y="350"/>
                  </a:cubicBezTo>
                  <a:cubicBezTo>
                    <a:pt x="4143" y="344"/>
                    <a:pt x="4133" y="340"/>
                    <a:pt x="4116" y="333"/>
                  </a:cubicBezTo>
                  <a:cubicBezTo>
                    <a:pt x="4075" y="317"/>
                    <a:pt x="4077" y="328"/>
                    <a:pt x="4045" y="295"/>
                  </a:cubicBezTo>
                  <a:cubicBezTo>
                    <a:pt x="4056" y="295"/>
                    <a:pt x="4056" y="295"/>
                    <a:pt x="4056" y="295"/>
                  </a:cubicBezTo>
                  <a:cubicBezTo>
                    <a:pt x="4054" y="292"/>
                    <a:pt x="4051" y="290"/>
                    <a:pt x="4048" y="287"/>
                  </a:cubicBezTo>
                  <a:cubicBezTo>
                    <a:pt x="4019" y="256"/>
                    <a:pt x="3988" y="254"/>
                    <a:pt x="3968" y="268"/>
                  </a:cubicBezTo>
                  <a:cubicBezTo>
                    <a:pt x="3961" y="272"/>
                    <a:pt x="3955" y="277"/>
                    <a:pt x="3950" y="283"/>
                  </a:cubicBezTo>
                  <a:cubicBezTo>
                    <a:pt x="3935" y="305"/>
                    <a:pt x="3941" y="344"/>
                    <a:pt x="3929" y="358"/>
                  </a:cubicBezTo>
                  <a:cubicBezTo>
                    <a:pt x="3929" y="358"/>
                    <a:pt x="3929" y="358"/>
                    <a:pt x="3929" y="358"/>
                  </a:cubicBezTo>
                  <a:cubicBezTo>
                    <a:pt x="3910" y="362"/>
                    <a:pt x="3888" y="375"/>
                    <a:pt x="3881" y="350"/>
                  </a:cubicBezTo>
                  <a:cubicBezTo>
                    <a:pt x="3874" y="350"/>
                    <a:pt x="3874" y="350"/>
                    <a:pt x="3874" y="350"/>
                  </a:cubicBezTo>
                  <a:cubicBezTo>
                    <a:pt x="3873" y="348"/>
                    <a:pt x="3873" y="347"/>
                    <a:pt x="3873" y="345"/>
                  </a:cubicBezTo>
                  <a:cubicBezTo>
                    <a:pt x="3872" y="331"/>
                    <a:pt x="3871" y="311"/>
                    <a:pt x="3869" y="295"/>
                  </a:cubicBezTo>
                  <a:cubicBezTo>
                    <a:pt x="3876" y="295"/>
                    <a:pt x="3876" y="295"/>
                    <a:pt x="3876" y="295"/>
                  </a:cubicBezTo>
                  <a:cubicBezTo>
                    <a:pt x="3873" y="271"/>
                    <a:pt x="3869" y="254"/>
                    <a:pt x="3857" y="266"/>
                  </a:cubicBezTo>
                  <a:cubicBezTo>
                    <a:pt x="3854" y="267"/>
                    <a:pt x="3850" y="270"/>
                    <a:pt x="3845" y="279"/>
                  </a:cubicBezTo>
                  <a:cubicBezTo>
                    <a:pt x="3820" y="321"/>
                    <a:pt x="3810" y="321"/>
                    <a:pt x="3810" y="341"/>
                  </a:cubicBezTo>
                  <a:cubicBezTo>
                    <a:pt x="3810" y="362"/>
                    <a:pt x="3831" y="383"/>
                    <a:pt x="3824" y="420"/>
                  </a:cubicBezTo>
                  <a:cubicBezTo>
                    <a:pt x="3817" y="458"/>
                    <a:pt x="3817" y="483"/>
                    <a:pt x="3827" y="483"/>
                  </a:cubicBezTo>
                  <a:cubicBezTo>
                    <a:pt x="3838" y="483"/>
                    <a:pt x="3862" y="445"/>
                    <a:pt x="3894" y="437"/>
                  </a:cubicBezTo>
                  <a:cubicBezTo>
                    <a:pt x="3926" y="429"/>
                    <a:pt x="3982" y="408"/>
                    <a:pt x="3986" y="445"/>
                  </a:cubicBezTo>
                  <a:cubicBezTo>
                    <a:pt x="3989" y="478"/>
                    <a:pt x="4015" y="492"/>
                    <a:pt x="3999" y="505"/>
                  </a:cubicBezTo>
                  <a:cubicBezTo>
                    <a:pt x="3998" y="506"/>
                    <a:pt x="3997" y="507"/>
                    <a:pt x="3996" y="508"/>
                  </a:cubicBezTo>
                  <a:cubicBezTo>
                    <a:pt x="3960" y="524"/>
                    <a:pt x="3922" y="516"/>
                    <a:pt x="3915" y="491"/>
                  </a:cubicBezTo>
                  <a:cubicBezTo>
                    <a:pt x="3914" y="489"/>
                    <a:pt x="3914" y="488"/>
                    <a:pt x="3913" y="487"/>
                  </a:cubicBezTo>
                  <a:cubicBezTo>
                    <a:pt x="3905" y="487"/>
                    <a:pt x="3905" y="487"/>
                    <a:pt x="3905" y="487"/>
                  </a:cubicBezTo>
                  <a:cubicBezTo>
                    <a:pt x="3895" y="471"/>
                    <a:pt x="3873" y="473"/>
                    <a:pt x="3852" y="491"/>
                  </a:cubicBezTo>
                  <a:cubicBezTo>
                    <a:pt x="3827" y="512"/>
                    <a:pt x="3774" y="587"/>
                    <a:pt x="3774" y="587"/>
                  </a:cubicBezTo>
                  <a:cubicBezTo>
                    <a:pt x="3774" y="587"/>
                    <a:pt x="3714" y="619"/>
                    <a:pt x="3689" y="624"/>
                  </a:cubicBezTo>
                  <a:cubicBezTo>
                    <a:pt x="3680" y="624"/>
                    <a:pt x="3680" y="624"/>
                    <a:pt x="3680" y="624"/>
                  </a:cubicBezTo>
                  <a:cubicBezTo>
                    <a:pt x="3680" y="624"/>
                    <a:pt x="3679" y="624"/>
                    <a:pt x="3679" y="624"/>
                  </a:cubicBezTo>
                  <a:cubicBezTo>
                    <a:pt x="3671" y="618"/>
                    <a:pt x="3691" y="591"/>
                    <a:pt x="3713" y="569"/>
                  </a:cubicBezTo>
                  <a:cubicBezTo>
                    <a:pt x="3715" y="569"/>
                    <a:pt x="3715" y="569"/>
                    <a:pt x="3715" y="569"/>
                  </a:cubicBezTo>
                  <a:cubicBezTo>
                    <a:pt x="3724" y="560"/>
                    <a:pt x="3734" y="551"/>
                    <a:pt x="3742" y="545"/>
                  </a:cubicBezTo>
                  <a:cubicBezTo>
                    <a:pt x="3761" y="531"/>
                    <a:pt x="3777" y="506"/>
                    <a:pt x="3782" y="487"/>
                  </a:cubicBezTo>
                  <a:cubicBezTo>
                    <a:pt x="3776" y="487"/>
                    <a:pt x="3776" y="487"/>
                    <a:pt x="3776" y="487"/>
                  </a:cubicBezTo>
                  <a:cubicBezTo>
                    <a:pt x="3778" y="480"/>
                    <a:pt x="3777" y="474"/>
                    <a:pt x="3774" y="470"/>
                  </a:cubicBezTo>
                  <a:cubicBezTo>
                    <a:pt x="3770" y="465"/>
                    <a:pt x="3766" y="450"/>
                    <a:pt x="3762" y="432"/>
                  </a:cubicBezTo>
                  <a:cubicBezTo>
                    <a:pt x="3769" y="432"/>
                    <a:pt x="3769" y="432"/>
                    <a:pt x="3769" y="432"/>
                  </a:cubicBezTo>
                  <a:cubicBezTo>
                    <a:pt x="3763" y="404"/>
                    <a:pt x="3759" y="367"/>
                    <a:pt x="3763" y="354"/>
                  </a:cubicBezTo>
                  <a:cubicBezTo>
                    <a:pt x="3764" y="352"/>
                    <a:pt x="3765" y="351"/>
                    <a:pt x="3765" y="350"/>
                  </a:cubicBezTo>
                  <a:cubicBezTo>
                    <a:pt x="3760" y="350"/>
                    <a:pt x="3760" y="350"/>
                    <a:pt x="3760" y="350"/>
                  </a:cubicBezTo>
                  <a:cubicBezTo>
                    <a:pt x="3769" y="333"/>
                    <a:pt x="3786" y="312"/>
                    <a:pt x="3770" y="295"/>
                  </a:cubicBezTo>
                  <a:cubicBezTo>
                    <a:pt x="3779" y="295"/>
                    <a:pt x="3779" y="295"/>
                    <a:pt x="3779" y="295"/>
                  </a:cubicBezTo>
                  <a:cubicBezTo>
                    <a:pt x="3777" y="291"/>
                    <a:pt x="3773" y="287"/>
                    <a:pt x="3767" y="283"/>
                  </a:cubicBezTo>
                  <a:cubicBezTo>
                    <a:pt x="3732" y="262"/>
                    <a:pt x="3707" y="237"/>
                    <a:pt x="3679" y="225"/>
                  </a:cubicBezTo>
                  <a:cubicBezTo>
                    <a:pt x="3670" y="221"/>
                    <a:pt x="3662" y="225"/>
                    <a:pt x="3653" y="231"/>
                  </a:cubicBezTo>
                  <a:cubicBezTo>
                    <a:pt x="3630" y="243"/>
                    <a:pt x="3607" y="283"/>
                    <a:pt x="3588" y="296"/>
                  </a:cubicBezTo>
                  <a:cubicBezTo>
                    <a:pt x="3563" y="312"/>
                    <a:pt x="3567" y="333"/>
                    <a:pt x="3535" y="337"/>
                  </a:cubicBezTo>
                  <a:cubicBezTo>
                    <a:pt x="3503" y="341"/>
                    <a:pt x="3482" y="391"/>
                    <a:pt x="3535" y="420"/>
                  </a:cubicBezTo>
                  <a:cubicBezTo>
                    <a:pt x="3588" y="449"/>
                    <a:pt x="3605" y="470"/>
                    <a:pt x="3591" y="487"/>
                  </a:cubicBezTo>
                  <a:cubicBezTo>
                    <a:pt x="3591" y="487"/>
                    <a:pt x="3591" y="487"/>
                    <a:pt x="3591" y="487"/>
                  </a:cubicBezTo>
                  <a:cubicBezTo>
                    <a:pt x="3591" y="487"/>
                    <a:pt x="3591" y="487"/>
                    <a:pt x="3591" y="487"/>
                  </a:cubicBezTo>
                  <a:cubicBezTo>
                    <a:pt x="3584" y="489"/>
                    <a:pt x="3576" y="489"/>
                    <a:pt x="3567" y="487"/>
                  </a:cubicBezTo>
                  <a:cubicBezTo>
                    <a:pt x="3542" y="487"/>
                    <a:pt x="3542" y="487"/>
                    <a:pt x="3542" y="487"/>
                  </a:cubicBezTo>
                  <a:cubicBezTo>
                    <a:pt x="3528" y="483"/>
                    <a:pt x="3517" y="479"/>
                    <a:pt x="3517" y="479"/>
                  </a:cubicBezTo>
                  <a:cubicBezTo>
                    <a:pt x="3517" y="479"/>
                    <a:pt x="3472" y="454"/>
                    <a:pt x="3443" y="454"/>
                  </a:cubicBezTo>
                  <a:cubicBezTo>
                    <a:pt x="3419" y="454"/>
                    <a:pt x="3391" y="439"/>
                    <a:pt x="3365" y="432"/>
                  </a:cubicBezTo>
                  <a:cubicBezTo>
                    <a:pt x="3386" y="432"/>
                    <a:pt x="3386" y="432"/>
                    <a:pt x="3386" y="432"/>
                  </a:cubicBezTo>
                  <a:cubicBezTo>
                    <a:pt x="3377" y="429"/>
                    <a:pt x="3367" y="426"/>
                    <a:pt x="3358" y="424"/>
                  </a:cubicBezTo>
                  <a:cubicBezTo>
                    <a:pt x="3333" y="421"/>
                    <a:pt x="3286" y="420"/>
                    <a:pt x="3266" y="432"/>
                  </a:cubicBezTo>
                  <a:cubicBezTo>
                    <a:pt x="3269" y="432"/>
                    <a:pt x="3269" y="432"/>
                    <a:pt x="3269" y="432"/>
                  </a:cubicBezTo>
                  <a:cubicBezTo>
                    <a:pt x="3262" y="434"/>
                    <a:pt x="3257" y="437"/>
                    <a:pt x="3253" y="441"/>
                  </a:cubicBezTo>
                  <a:cubicBezTo>
                    <a:pt x="3245" y="452"/>
                    <a:pt x="3227" y="475"/>
                    <a:pt x="3209" y="487"/>
                  </a:cubicBezTo>
                  <a:cubicBezTo>
                    <a:pt x="3207" y="487"/>
                    <a:pt x="3207" y="487"/>
                    <a:pt x="3207" y="487"/>
                  </a:cubicBezTo>
                  <a:cubicBezTo>
                    <a:pt x="3199" y="491"/>
                    <a:pt x="3191" y="491"/>
                    <a:pt x="3183" y="487"/>
                  </a:cubicBezTo>
                  <a:cubicBezTo>
                    <a:pt x="3170" y="487"/>
                    <a:pt x="3170" y="487"/>
                    <a:pt x="3170" y="487"/>
                  </a:cubicBezTo>
                  <a:cubicBezTo>
                    <a:pt x="3148" y="472"/>
                    <a:pt x="3144" y="459"/>
                    <a:pt x="3109" y="474"/>
                  </a:cubicBezTo>
                  <a:cubicBezTo>
                    <a:pt x="3070" y="491"/>
                    <a:pt x="3032" y="462"/>
                    <a:pt x="3010" y="487"/>
                  </a:cubicBezTo>
                  <a:cubicBezTo>
                    <a:pt x="3005" y="493"/>
                    <a:pt x="3002" y="498"/>
                    <a:pt x="3000" y="501"/>
                  </a:cubicBezTo>
                  <a:cubicBezTo>
                    <a:pt x="2994" y="502"/>
                    <a:pt x="2984" y="497"/>
                    <a:pt x="2958" y="487"/>
                  </a:cubicBezTo>
                  <a:cubicBezTo>
                    <a:pt x="2940" y="487"/>
                    <a:pt x="2940" y="487"/>
                    <a:pt x="2940" y="487"/>
                  </a:cubicBezTo>
                  <a:cubicBezTo>
                    <a:pt x="2940" y="487"/>
                    <a:pt x="2940" y="487"/>
                    <a:pt x="2940" y="487"/>
                  </a:cubicBezTo>
                  <a:cubicBezTo>
                    <a:pt x="2893" y="469"/>
                    <a:pt x="2886" y="485"/>
                    <a:pt x="2863" y="500"/>
                  </a:cubicBezTo>
                  <a:cubicBezTo>
                    <a:pt x="2855" y="505"/>
                    <a:pt x="2845" y="509"/>
                    <a:pt x="2830" y="512"/>
                  </a:cubicBezTo>
                  <a:cubicBezTo>
                    <a:pt x="2772" y="523"/>
                    <a:pt x="2734" y="503"/>
                    <a:pt x="2715" y="520"/>
                  </a:cubicBezTo>
                  <a:cubicBezTo>
                    <a:pt x="2711" y="522"/>
                    <a:pt x="2707" y="524"/>
                    <a:pt x="2704" y="529"/>
                  </a:cubicBezTo>
                  <a:cubicBezTo>
                    <a:pt x="2686" y="554"/>
                    <a:pt x="2662" y="599"/>
                    <a:pt x="2651" y="570"/>
                  </a:cubicBezTo>
                  <a:cubicBezTo>
                    <a:pt x="2651" y="570"/>
                    <a:pt x="2651" y="570"/>
                    <a:pt x="2651" y="569"/>
                  </a:cubicBezTo>
                  <a:cubicBezTo>
                    <a:pt x="2660" y="569"/>
                    <a:pt x="2660" y="569"/>
                    <a:pt x="2660" y="569"/>
                  </a:cubicBezTo>
                  <a:cubicBezTo>
                    <a:pt x="2659" y="568"/>
                    <a:pt x="2659" y="568"/>
                    <a:pt x="2658" y="566"/>
                  </a:cubicBezTo>
                  <a:cubicBezTo>
                    <a:pt x="2650" y="544"/>
                    <a:pt x="2674" y="509"/>
                    <a:pt x="2679" y="487"/>
                  </a:cubicBezTo>
                  <a:cubicBezTo>
                    <a:pt x="2672" y="487"/>
                    <a:pt x="2672" y="487"/>
                    <a:pt x="2672" y="487"/>
                  </a:cubicBezTo>
                  <a:cubicBezTo>
                    <a:pt x="2673" y="482"/>
                    <a:pt x="2672" y="478"/>
                    <a:pt x="2669" y="474"/>
                  </a:cubicBezTo>
                  <a:cubicBezTo>
                    <a:pt x="2651" y="458"/>
                    <a:pt x="2577" y="466"/>
                    <a:pt x="2567" y="479"/>
                  </a:cubicBezTo>
                  <a:cubicBezTo>
                    <a:pt x="2556" y="491"/>
                    <a:pt x="2563" y="537"/>
                    <a:pt x="2570" y="554"/>
                  </a:cubicBezTo>
                  <a:cubicBezTo>
                    <a:pt x="2576" y="568"/>
                    <a:pt x="2585" y="617"/>
                    <a:pt x="2574" y="624"/>
                  </a:cubicBezTo>
                  <a:cubicBezTo>
                    <a:pt x="2567" y="624"/>
                    <a:pt x="2567" y="624"/>
                    <a:pt x="2567" y="624"/>
                  </a:cubicBezTo>
                  <a:cubicBezTo>
                    <a:pt x="2567" y="624"/>
                    <a:pt x="2567" y="624"/>
                    <a:pt x="2567" y="624"/>
                  </a:cubicBezTo>
                  <a:cubicBezTo>
                    <a:pt x="2546" y="612"/>
                    <a:pt x="2549" y="570"/>
                    <a:pt x="2528" y="574"/>
                  </a:cubicBezTo>
                  <a:cubicBezTo>
                    <a:pt x="2507" y="579"/>
                    <a:pt x="2482" y="591"/>
                    <a:pt x="2472" y="599"/>
                  </a:cubicBezTo>
                  <a:cubicBezTo>
                    <a:pt x="2461" y="608"/>
                    <a:pt x="2419" y="608"/>
                    <a:pt x="2408" y="624"/>
                  </a:cubicBezTo>
                  <a:cubicBezTo>
                    <a:pt x="2399" y="639"/>
                    <a:pt x="2408" y="675"/>
                    <a:pt x="2400" y="687"/>
                  </a:cubicBezTo>
                  <a:cubicBezTo>
                    <a:pt x="2383" y="691"/>
                    <a:pt x="2368" y="707"/>
                    <a:pt x="2331" y="678"/>
                  </a:cubicBezTo>
                  <a:cubicBezTo>
                    <a:pt x="2303" y="657"/>
                    <a:pt x="2295" y="660"/>
                    <a:pt x="2289" y="666"/>
                  </a:cubicBezTo>
                  <a:cubicBezTo>
                    <a:pt x="2282" y="668"/>
                    <a:pt x="2280" y="674"/>
                    <a:pt x="2275" y="678"/>
                  </a:cubicBezTo>
                  <a:cubicBezTo>
                    <a:pt x="2273" y="679"/>
                    <a:pt x="2271" y="681"/>
                    <a:pt x="2269" y="682"/>
                  </a:cubicBezTo>
                  <a:cubicBezTo>
                    <a:pt x="2251" y="694"/>
                    <a:pt x="2220" y="707"/>
                    <a:pt x="2218" y="678"/>
                  </a:cubicBezTo>
                  <a:cubicBezTo>
                    <a:pt x="2215" y="653"/>
                    <a:pt x="2219" y="639"/>
                    <a:pt x="2212" y="624"/>
                  </a:cubicBezTo>
                  <a:cubicBezTo>
                    <a:pt x="2203" y="624"/>
                    <a:pt x="2203" y="624"/>
                    <a:pt x="2203" y="624"/>
                  </a:cubicBezTo>
                  <a:cubicBezTo>
                    <a:pt x="2200" y="619"/>
                    <a:pt x="2194" y="614"/>
                    <a:pt x="2187" y="608"/>
                  </a:cubicBezTo>
                  <a:cubicBezTo>
                    <a:pt x="2155" y="583"/>
                    <a:pt x="2179" y="583"/>
                    <a:pt x="2222" y="599"/>
                  </a:cubicBezTo>
                  <a:cubicBezTo>
                    <a:pt x="2264" y="616"/>
                    <a:pt x="2317" y="624"/>
                    <a:pt x="2394" y="595"/>
                  </a:cubicBezTo>
                  <a:cubicBezTo>
                    <a:pt x="2436" y="579"/>
                    <a:pt x="2464" y="569"/>
                    <a:pt x="2476" y="559"/>
                  </a:cubicBezTo>
                  <a:cubicBezTo>
                    <a:pt x="2494" y="550"/>
                    <a:pt x="2496" y="542"/>
                    <a:pt x="2478" y="533"/>
                  </a:cubicBezTo>
                  <a:cubicBezTo>
                    <a:pt x="2461" y="524"/>
                    <a:pt x="2446" y="504"/>
                    <a:pt x="2428" y="487"/>
                  </a:cubicBezTo>
                  <a:cubicBezTo>
                    <a:pt x="2417" y="487"/>
                    <a:pt x="2417" y="487"/>
                    <a:pt x="2417" y="487"/>
                  </a:cubicBezTo>
                  <a:cubicBezTo>
                    <a:pt x="2402" y="474"/>
                    <a:pt x="2386" y="462"/>
                    <a:pt x="2365" y="459"/>
                  </a:cubicBezTo>
                  <a:cubicBezTo>
                    <a:pt x="2316" y="451"/>
                    <a:pt x="2243" y="487"/>
                    <a:pt x="2165" y="454"/>
                  </a:cubicBezTo>
                  <a:cubicBezTo>
                    <a:pt x="2146" y="445"/>
                    <a:pt x="2130" y="438"/>
                    <a:pt x="2117" y="432"/>
                  </a:cubicBezTo>
                  <a:cubicBezTo>
                    <a:pt x="2133" y="432"/>
                    <a:pt x="2133" y="432"/>
                    <a:pt x="2133" y="432"/>
                  </a:cubicBezTo>
                  <a:cubicBezTo>
                    <a:pt x="2088" y="411"/>
                    <a:pt x="2071" y="402"/>
                    <a:pt x="2045" y="395"/>
                  </a:cubicBezTo>
                  <a:cubicBezTo>
                    <a:pt x="2032" y="392"/>
                    <a:pt x="1988" y="371"/>
                    <a:pt x="1935" y="350"/>
                  </a:cubicBezTo>
                  <a:cubicBezTo>
                    <a:pt x="1918" y="350"/>
                    <a:pt x="1918" y="350"/>
                    <a:pt x="1918" y="350"/>
                  </a:cubicBezTo>
                  <a:cubicBezTo>
                    <a:pt x="1851" y="324"/>
                    <a:pt x="1773" y="299"/>
                    <a:pt x="1726" y="307"/>
                  </a:cubicBezTo>
                  <a:cubicBezTo>
                    <a:pt x="1699" y="313"/>
                    <a:pt x="1657" y="329"/>
                    <a:pt x="1612" y="350"/>
                  </a:cubicBezTo>
                  <a:cubicBezTo>
                    <a:pt x="1610" y="350"/>
                    <a:pt x="1610" y="350"/>
                    <a:pt x="1610" y="350"/>
                  </a:cubicBezTo>
                  <a:cubicBezTo>
                    <a:pt x="1554" y="376"/>
                    <a:pt x="1494" y="408"/>
                    <a:pt x="1450" y="432"/>
                  </a:cubicBezTo>
                  <a:cubicBezTo>
                    <a:pt x="1451" y="432"/>
                    <a:pt x="1451" y="432"/>
                    <a:pt x="1451" y="432"/>
                  </a:cubicBezTo>
                  <a:cubicBezTo>
                    <a:pt x="1413" y="454"/>
                    <a:pt x="1385" y="470"/>
                    <a:pt x="1380" y="474"/>
                  </a:cubicBezTo>
                  <a:cubicBezTo>
                    <a:pt x="1366" y="487"/>
                    <a:pt x="1345" y="537"/>
                    <a:pt x="1299" y="579"/>
                  </a:cubicBezTo>
                  <a:cubicBezTo>
                    <a:pt x="1282" y="594"/>
                    <a:pt x="1260" y="610"/>
                    <a:pt x="1235" y="624"/>
                  </a:cubicBezTo>
                  <a:cubicBezTo>
                    <a:pt x="1234" y="624"/>
                    <a:pt x="1234" y="624"/>
                    <a:pt x="1234" y="624"/>
                  </a:cubicBezTo>
                  <a:cubicBezTo>
                    <a:pt x="1196" y="646"/>
                    <a:pt x="1153" y="664"/>
                    <a:pt x="1114" y="673"/>
                  </a:cubicBezTo>
                  <a:cubicBezTo>
                    <a:pt x="1103" y="676"/>
                    <a:pt x="1092" y="681"/>
                    <a:pt x="1082" y="688"/>
                  </a:cubicBezTo>
                  <a:cubicBezTo>
                    <a:pt x="1021" y="723"/>
                    <a:pt x="958" y="818"/>
                    <a:pt x="958" y="832"/>
                  </a:cubicBezTo>
                  <a:cubicBezTo>
                    <a:pt x="958" y="849"/>
                    <a:pt x="986" y="911"/>
                    <a:pt x="979" y="924"/>
                  </a:cubicBezTo>
                  <a:cubicBezTo>
                    <a:pt x="972" y="936"/>
                    <a:pt x="993" y="999"/>
                    <a:pt x="1032" y="1015"/>
                  </a:cubicBezTo>
                  <a:cubicBezTo>
                    <a:pt x="1070" y="1032"/>
                    <a:pt x="1137" y="1028"/>
                    <a:pt x="1141" y="1003"/>
                  </a:cubicBezTo>
                  <a:cubicBezTo>
                    <a:pt x="1142" y="997"/>
                    <a:pt x="1146" y="989"/>
                    <a:pt x="1151" y="981"/>
                  </a:cubicBezTo>
                  <a:cubicBezTo>
                    <a:pt x="1155" y="981"/>
                    <a:pt x="1155" y="981"/>
                    <a:pt x="1155" y="981"/>
                  </a:cubicBezTo>
                  <a:cubicBezTo>
                    <a:pt x="1162" y="970"/>
                    <a:pt x="1172" y="958"/>
                    <a:pt x="1182" y="951"/>
                  </a:cubicBezTo>
                  <a:cubicBezTo>
                    <a:pt x="1192" y="946"/>
                    <a:pt x="1200" y="948"/>
                    <a:pt x="1201" y="961"/>
                  </a:cubicBezTo>
                  <a:cubicBezTo>
                    <a:pt x="1204" y="999"/>
                    <a:pt x="1239" y="1057"/>
                    <a:pt x="1232" y="1082"/>
                  </a:cubicBezTo>
                  <a:cubicBezTo>
                    <a:pt x="1225" y="1107"/>
                    <a:pt x="1232" y="1132"/>
                    <a:pt x="1257" y="1128"/>
                  </a:cubicBezTo>
                  <a:cubicBezTo>
                    <a:pt x="1282" y="1123"/>
                    <a:pt x="1412" y="1090"/>
                    <a:pt x="1412" y="1090"/>
                  </a:cubicBezTo>
                  <a:cubicBezTo>
                    <a:pt x="1412" y="1090"/>
                    <a:pt x="1416" y="1088"/>
                    <a:pt x="1422" y="1084"/>
                  </a:cubicBezTo>
                  <a:cubicBezTo>
                    <a:pt x="1430" y="1079"/>
                    <a:pt x="1456" y="1062"/>
                    <a:pt x="1454" y="1036"/>
                  </a:cubicBezTo>
                  <a:cubicBezTo>
                    <a:pt x="1447" y="1036"/>
                    <a:pt x="1447" y="1036"/>
                    <a:pt x="1447" y="1036"/>
                  </a:cubicBezTo>
                  <a:cubicBezTo>
                    <a:pt x="1444" y="1019"/>
                    <a:pt x="1456" y="999"/>
                    <a:pt x="1470" y="981"/>
                  </a:cubicBezTo>
                  <a:cubicBezTo>
                    <a:pt x="1473" y="981"/>
                    <a:pt x="1473" y="981"/>
                    <a:pt x="1473" y="981"/>
                  </a:cubicBezTo>
                  <a:cubicBezTo>
                    <a:pt x="1487" y="963"/>
                    <a:pt x="1505" y="947"/>
                    <a:pt x="1510" y="940"/>
                  </a:cubicBezTo>
                  <a:cubicBezTo>
                    <a:pt x="1516" y="934"/>
                    <a:pt x="1529" y="916"/>
                    <a:pt x="1534" y="899"/>
                  </a:cubicBezTo>
                  <a:cubicBezTo>
                    <a:pt x="1528" y="899"/>
                    <a:pt x="1528" y="899"/>
                    <a:pt x="1528" y="899"/>
                  </a:cubicBezTo>
                  <a:cubicBezTo>
                    <a:pt x="1530" y="885"/>
                    <a:pt x="1526" y="872"/>
                    <a:pt x="1507" y="865"/>
                  </a:cubicBezTo>
                  <a:cubicBezTo>
                    <a:pt x="1485" y="858"/>
                    <a:pt x="1466" y="852"/>
                    <a:pt x="1457" y="844"/>
                  </a:cubicBezTo>
                  <a:cubicBezTo>
                    <a:pt x="1469" y="844"/>
                    <a:pt x="1469" y="844"/>
                    <a:pt x="1469" y="844"/>
                  </a:cubicBezTo>
                  <a:cubicBezTo>
                    <a:pt x="1453" y="834"/>
                    <a:pt x="1452" y="821"/>
                    <a:pt x="1482" y="790"/>
                  </a:cubicBezTo>
                  <a:cubicBezTo>
                    <a:pt x="1487" y="786"/>
                    <a:pt x="1491" y="782"/>
                    <a:pt x="1496" y="779"/>
                  </a:cubicBezTo>
                  <a:cubicBezTo>
                    <a:pt x="1535" y="757"/>
                    <a:pt x="1566" y="784"/>
                    <a:pt x="1620" y="720"/>
                  </a:cubicBezTo>
                  <a:cubicBezTo>
                    <a:pt x="1624" y="715"/>
                    <a:pt x="1627" y="711"/>
                    <a:pt x="1630" y="707"/>
                  </a:cubicBezTo>
                  <a:cubicBezTo>
                    <a:pt x="1633" y="707"/>
                    <a:pt x="1633" y="707"/>
                    <a:pt x="1633" y="707"/>
                  </a:cubicBezTo>
                  <a:cubicBezTo>
                    <a:pt x="1668" y="659"/>
                    <a:pt x="1645" y="636"/>
                    <a:pt x="1651" y="624"/>
                  </a:cubicBezTo>
                  <a:cubicBezTo>
                    <a:pt x="1648" y="624"/>
                    <a:pt x="1648" y="624"/>
                    <a:pt x="1648" y="624"/>
                  </a:cubicBezTo>
                  <a:cubicBezTo>
                    <a:pt x="1653" y="622"/>
                    <a:pt x="1660" y="621"/>
                    <a:pt x="1673" y="620"/>
                  </a:cubicBezTo>
                  <a:cubicBezTo>
                    <a:pt x="1739" y="616"/>
                    <a:pt x="1810" y="612"/>
                    <a:pt x="1796" y="637"/>
                  </a:cubicBezTo>
                  <a:cubicBezTo>
                    <a:pt x="1787" y="652"/>
                    <a:pt x="1753" y="678"/>
                    <a:pt x="1717" y="702"/>
                  </a:cubicBezTo>
                  <a:cubicBezTo>
                    <a:pt x="1716" y="704"/>
                    <a:pt x="1714" y="705"/>
                    <a:pt x="1712" y="706"/>
                  </a:cubicBezTo>
                  <a:cubicBezTo>
                    <a:pt x="1692" y="719"/>
                    <a:pt x="1671" y="732"/>
                    <a:pt x="1655" y="741"/>
                  </a:cubicBezTo>
                  <a:cubicBezTo>
                    <a:pt x="1609" y="766"/>
                    <a:pt x="1616" y="811"/>
                    <a:pt x="1634" y="836"/>
                  </a:cubicBezTo>
                  <a:cubicBezTo>
                    <a:pt x="1651" y="861"/>
                    <a:pt x="1658" y="920"/>
                    <a:pt x="1690" y="911"/>
                  </a:cubicBezTo>
                  <a:cubicBezTo>
                    <a:pt x="1722" y="903"/>
                    <a:pt x="1761" y="874"/>
                    <a:pt x="1796" y="878"/>
                  </a:cubicBezTo>
                  <a:cubicBezTo>
                    <a:pt x="1831" y="882"/>
                    <a:pt x="1901" y="874"/>
                    <a:pt x="1912" y="874"/>
                  </a:cubicBezTo>
                  <a:cubicBezTo>
                    <a:pt x="1922" y="874"/>
                    <a:pt x="1962" y="921"/>
                    <a:pt x="1949" y="936"/>
                  </a:cubicBezTo>
                  <a:cubicBezTo>
                    <a:pt x="1921" y="944"/>
                    <a:pt x="1886" y="940"/>
                    <a:pt x="1827" y="944"/>
                  </a:cubicBezTo>
                  <a:cubicBezTo>
                    <a:pt x="1770" y="948"/>
                    <a:pt x="1708" y="949"/>
                    <a:pt x="1701" y="959"/>
                  </a:cubicBezTo>
                  <a:cubicBezTo>
                    <a:pt x="1697" y="961"/>
                    <a:pt x="1694" y="963"/>
                    <a:pt x="1694" y="965"/>
                  </a:cubicBezTo>
                  <a:cubicBezTo>
                    <a:pt x="1694" y="978"/>
                    <a:pt x="1775" y="1007"/>
                    <a:pt x="1746" y="1028"/>
                  </a:cubicBezTo>
                  <a:cubicBezTo>
                    <a:pt x="1718" y="1048"/>
                    <a:pt x="1690" y="1024"/>
                    <a:pt x="1655" y="1019"/>
                  </a:cubicBezTo>
                  <a:cubicBezTo>
                    <a:pt x="1620" y="1015"/>
                    <a:pt x="1599" y="1073"/>
                    <a:pt x="1588" y="1107"/>
                  </a:cubicBezTo>
                  <a:cubicBezTo>
                    <a:pt x="1581" y="1130"/>
                    <a:pt x="1591" y="1164"/>
                    <a:pt x="1582" y="1176"/>
                  </a:cubicBezTo>
                  <a:cubicBezTo>
                    <a:pt x="1577" y="1178"/>
                    <a:pt x="1570" y="1177"/>
                    <a:pt x="1559" y="1173"/>
                  </a:cubicBezTo>
                  <a:cubicBezTo>
                    <a:pt x="1540" y="1173"/>
                    <a:pt x="1540" y="1173"/>
                    <a:pt x="1540" y="1173"/>
                  </a:cubicBezTo>
                  <a:cubicBezTo>
                    <a:pt x="1494" y="1158"/>
                    <a:pt x="1460" y="1157"/>
                    <a:pt x="1447" y="1165"/>
                  </a:cubicBezTo>
                  <a:cubicBezTo>
                    <a:pt x="1433" y="1173"/>
                    <a:pt x="1407" y="1158"/>
                    <a:pt x="1372" y="1170"/>
                  </a:cubicBezTo>
                  <a:cubicBezTo>
                    <a:pt x="1369" y="1171"/>
                    <a:pt x="1366" y="1172"/>
                    <a:pt x="1363" y="1173"/>
                  </a:cubicBezTo>
                  <a:cubicBezTo>
                    <a:pt x="1356" y="1173"/>
                    <a:pt x="1356" y="1173"/>
                    <a:pt x="1356" y="1173"/>
                  </a:cubicBezTo>
                  <a:cubicBezTo>
                    <a:pt x="1339" y="1178"/>
                    <a:pt x="1329" y="1177"/>
                    <a:pt x="1295" y="1177"/>
                  </a:cubicBezTo>
                  <a:cubicBezTo>
                    <a:pt x="1250" y="1177"/>
                    <a:pt x="1250" y="1177"/>
                    <a:pt x="1250" y="1177"/>
                  </a:cubicBezTo>
                  <a:cubicBezTo>
                    <a:pt x="1221" y="1182"/>
                    <a:pt x="1221" y="1182"/>
                    <a:pt x="1221" y="1182"/>
                  </a:cubicBezTo>
                  <a:cubicBezTo>
                    <a:pt x="1221" y="1182"/>
                    <a:pt x="1217" y="1179"/>
                    <a:pt x="1212" y="1173"/>
                  </a:cubicBezTo>
                  <a:cubicBezTo>
                    <a:pt x="1202" y="1173"/>
                    <a:pt x="1202" y="1173"/>
                    <a:pt x="1202" y="1173"/>
                  </a:cubicBezTo>
                  <a:cubicBezTo>
                    <a:pt x="1194" y="1164"/>
                    <a:pt x="1185" y="1150"/>
                    <a:pt x="1183" y="1132"/>
                  </a:cubicBezTo>
                  <a:cubicBezTo>
                    <a:pt x="1183" y="1127"/>
                    <a:pt x="1183" y="1123"/>
                    <a:pt x="1183" y="1118"/>
                  </a:cubicBezTo>
                  <a:cubicBezTo>
                    <a:pt x="1189" y="1118"/>
                    <a:pt x="1189" y="1118"/>
                    <a:pt x="1189" y="1118"/>
                  </a:cubicBezTo>
                  <a:cubicBezTo>
                    <a:pt x="1189" y="1088"/>
                    <a:pt x="1202" y="1056"/>
                    <a:pt x="1186" y="1048"/>
                  </a:cubicBezTo>
                  <a:cubicBezTo>
                    <a:pt x="1172" y="1042"/>
                    <a:pt x="1129" y="1049"/>
                    <a:pt x="1107" y="1064"/>
                  </a:cubicBezTo>
                  <a:cubicBezTo>
                    <a:pt x="1098" y="1069"/>
                    <a:pt x="1091" y="1075"/>
                    <a:pt x="1088" y="1082"/>
                  </a:cubicBezTo>
                  <a:cubicBezTo>
                    <a:pt x="1078" y="1107"/>
                    <a:pt x="1067" y="1153"/>
                    <a:pt x="1081" y="1173"/>
                  </a:cubicBezTo>
                  <a:cubicBezTo>
                    <a:pt x="1091" y="1188"/>
                    <a:pt x="1113" y="1211"/>
                    <a:pt x="1114" y="1221"/>
                  </a:cubicBezTo>
                  <a:cubicBezTo>
                    <a:pt x="1112" y="1221"/>
                    <a:pt x="1109" y="1220"/>
                    <a:pt x="1105" y="1219"/>
                  </a:cubicBezTo>
                  <a:cubicBezTo>
                    <a:pt x="1069" y="1207"/>
                    <a:pt x="1024" y="1203"/>
                    <a:pt x="995" y="1223"/>
                  </a:cubicBezTo>
                  <a:cubicBezTo>
                    <a:pt x="991" y="1225"/>
                    <a:pt x="986" y="1228"/>
                    <a:pt x="982" y="1232"/>
                  </a:cubicBezTo>
                  <a:cubicBezTo>
                    <a:pt x="954" y="1256"/>
                    <a:pt x="905" y="1310"/>
                    <a:pt x="905" y="1310"/>
                  </a:cubicBezTo>
                  <a:cubicBezTo>
                    <a:pt x="883" y="1310"/>
                    <a:pt x="883" y="1310"/>
                    <a:pt x="883" y="1310"/>
                  </a:cubicBezTo>
                  <a:cubicBezTo>
                    <a:pt x="864" y="1314"/>
                    <a:pt x="842" y="1319"/>
                    <a:pt x="831" y="1328"/>
                  </a:cubicBezTo>
                  <a:cubicBezTo>
                    <a:pt x="830" y="1328"/>
                    <a:pt x="830" y="1329"/>
                    <a:pt x="830" y="1329"/>
                  </a:cubicBezTo>
                  <a:cubicBezTo>
                    <a:pt x="830" y="1329"/>
                    <a:pt x="829" y="1329"/>
                    <a:pt x="829" y="1329"/>
                  </a:cubicBezTo>
                  <a:cubicBezTo>
                    <a:pt x="822" y="1333"/>
                    <a:pt x="817" y="1338"/>
                    <a:pt x="817" y="1344"/>
                  </a:cubicBezTo>
                  <a:cubicBezTo>
                    <a:pt x="817" y="1369"/>
                    <a:pt x="817" y="1402"/>
                    <a:pt x="785" y="1406"/>
                  </a:cubicBezTo>
                  <a:cubicBezTo>
                    <a:pt x="754" y="1410"/>
                    <a:pt x="711" y="1423"/>
                    <a:pt x="669" y="1431"/>
                  </a:cubicBezTo>
                  <a:cubicBezTo>
                    <a:pt x="650" y="1435"/>
                    <a:pt x="640" y="1441"/>
                    <a:pt x="631" y="1448"/>
                  </a:cubicBezTo>
                  <a:cubicBezTo>
                    <a:pt x="630" y="1448"/>
                    <a:pt x="630" y="1448"/>
                    <a:pt x="630" y="1448"/>
                  </a:cubicBezTo>
                  <a:cubicBezTo>
                    <a:pt x="621" y="1453"/>
                    <a:pt x="609" y="1458"/>
                    <a:pt x="588" y="1460"/>
                  </a:cubicBezTo>
                  <a:cubicBezTo>
                    <a:pt x="569" y="1462"/>
                    <a:pt x="556" y="1467"/>
                    <a:pt x="550" y="1472"/>
                  </a:cubicBezTo>
                  <a:cubicBezTo>
                    <a:pt x="532" y="1481"/>
                    <a:pt x="538" y="1496"/>
                    <a:pt x="571" y="1502"/>
                  </a:cubicBezTo>
                  <a:cubicBezTo>
                    <a:pt x="616" y="1510"/>
                    <a:pt x="687" y="1544"/>
                    <a:pt x="690" y="1581"/>
                  </a:cubicBezTo>
                  <a:cubicBezTo>
                    <a:pt x="694" y="1618"/>
                    <a:pt x="687" y="1660"/>
                    <a:pt x="669" y="1697"/>
                  </a:cubicBezTo>
                  <a:cubicBezTo>
                    <a:pt x="657" y="1723"/>
                    <a:pt x="585" y="1706"/>
                    <a:pt x="542" y="1706"/>
                  </a:cubicBezTo>
                  <a:cubicBezTo>
                    <a:pt x="500" y="1706"/>
                    <a:pt x="416" y="1689"/>
                    <a:pt x="380" y="1706"/>
                  </a:cubicBezTo>
                  <a:cubicBezTo>
                    <a:pt x="345" y="1722"/>
                    <a:pt x="352" y="1806"/>
                    <a:pt x="363" y="1843"/>
                  </a:cubicBezTo>
                  <a:cubicBezTo>
                    <a:pt x="373" y="1880"/>
                    <a:pt x="359" y="1901"/>
                    <a:pt x="345" y="1914"/>
                  </a:cubicBezTo>
                  <a:cubicBezTo>
                    <a:pt x="331" y="1926"/>
                    <a:pt x="328" y="1964"/>
                    <a:pt x="345" y="1980"/>
                  </a:cubicBezTo>
                  <a:cubicBezTo>
                    <a:pt x="363" y="1997"/>
                    <a:pt x="377" y="2034"/>
                    <a:pt x="391" y="2039"/>
                  </a:cubicBezTo>
                  <a:cubicBezTo>
                    <a:pt x="405" y="2043"/>
                    <a:pt x="451" y="2026"/>
                    <a:pt x="468" y="2047"/>
                  </a:cubicBezTo>
                  <a:cubicBezTo>
                    <a:pt x="486" y="2068"/>
                    <a:pt x="504" y="2118"/>
                    <a:pt x="514" y="2105"/>
                  </a:cubicBezTo>
                  <a:cubicBezTo>
                    <a:pt x="518" y="2100"/>
                    <a:pt x="523" y="2090"/>
                    <a:pt x="528" y="2079"/>
                  </a:cubicBezTo>
                  <a:cubicBezTo>
                    <a:pt x="532" y="2079"/>
                    <a:pt x="532" y="2079"/>
                    <a:pt x="532" y="2079"/>
                  </a:cubicBezTo>
                  <a:cubicBezTo>
                    <a:pt x="537" y="2068"/>
                    <a:pt x="543" y="2056"/>
                    <a:pt x="549" y="2050"/>
                  </a:cubicBezTo>
                  <a:cubicBezTo>
                    <a:pt x="551" y="2049"/>
                    <a:pt x="554" y="2049"/>
                    <a:pt x="556" y="2051"/>
                  </a:cubicBezTo>
                  <a:cubicBezTo>
                    <a:pt x="574" y="2063"/>
                    <a:pt x="616" y="2047"/>
                    <a:pt x="648" y="2043"/>
                  </a:cubicBezTo>
                  <a:cubicBezTo>
                    <a:pt x="656" y="2042"/>
                    <a:pt x="663" y="2038"/>
                    <a:pt x="670" y="2033"/>
                  </a:cubicBezTo>
                  <a:cubicBezTo>
                    <a:pt x="684" y="2025"/>
                    <a:pt x="695" y="2011"/>
                    <a:pt x="708" y="1997"/>
                  </a:cubicBezTo>
                  <a:cubicBezTo>
                    <a:pt x="706" y="1997"/>
                    <a:pt x="706" y="1997"/>
                    <a:pt x="706" y="1997"/>
                  </a:cubicBezTo>
                  <a:cubicBezTo>
                    <a:pt x="713" y="1989"/>
                    <a:pt x="720" y="1982"/>
                    <a:pt x="729" y="1976"/>
                  </a:cubicBezTo>
                  <a:cubicBezTo>
                    <a:pt x="755" y="1959"/>
                    <a:pt x="748" y="1956"/>
                    <a:pt x="739" y="1942"/>
                  </a:cubicBezTo>
                  <a:cubicBezTo>
                    <a:pt x="748" y="1942"/>
                    <a:pt x="748" y="1942"/>
                    <a:pt x="748" y="1942"/>
                  </a:cubicBezTo>
                  <a:cubicBezTo>
                    <a:pt x="745" y="1938"/>
                    <a:pt x="742" y="1933"/>
                    <a:pt x="739" y="1926"/>
                  </a:cubicBezTo>
                  <a:cubicBezTo>
                    <a:pt x="730" y="1906"/>
                    <a:pt x="757" y="1883"/>
                    <a:pt x="780" y="1859"/>
                  </a:cubicBezTo>
                  <a:cubicBezTo>
                    <a:pt x="778" y="1859"/>
                    <a:pt x="778" y="1859"/>
                    <a:pt x="778" y="1859"/>
                  </a:cubicBezTo>
                  <a:cubicBezTo>
                    <a:pt x="782" y="1855"/>
                    <a:pt x="785" y="1851"/>
                    <a:pt x="789" y="1847"/>
                  </a:cubicBezTo>
                  <a:cubicBezTo>
                    <a:pt x="813" y="1818"/>
                    <a:pt x="859" y="1843"/>
                    <a:pt x="870" y="1810"/>
                  </a:cubicBezTo>
                  <a:cubicBezTo>
                    <a:pt x="870" y="1808"/>
                    <a:pt x="871" y="1806"/>
                    <a:pt x="871" y="1804"/>
                  </a:cubicBezTo>
                  <a:cubicBezTo>
                    <a:pt x="877" y="1804"/>
                    <a:pt x="877" y="1804"/>
                    <a:pt x="877" y="1804"/>
                  </a:cubicBezTo>
                  <a:cubicBezTo>
                    <a:pt x="885" y="1778"/>
                    <a:pt x="889" y="1737"/>
                    <a:pt x="905" y="1723"/>
                  </a:cubicBezTo>
                  <a:cubicBezTo>
                    <a:pt x="907" y="1723"/>
                    <a:pt x="909" y="1722"/>
                    <a:pt x="912" y="1722"/>
                  </a:cubicBezTo>
                  <a:cubicBezTo>
                    <a:pt x="940" y="1727"/>
                    <a:pt x="979" y="1747"/>
                    <a:pt x="1004" y="1747"/>
                  </a:cubicBezTo>
                  <a:cubicBezTo>
                    <a:pt x="1015" y="1747"/>
                    <a:pt x="1034" y="1737"/>
                    <a:pt x="1051" y="1725"/>
                  </a:cubicBezTo>
                  <a:cubicBezTo>
                    <a:pt x="1053" y="1724"/>
                    <a:pt x="1054" y="1723"/>
                    <a:pt x="1055" y="1722"/>
                  </a:cubicBezTo>
                  <a:cubicBezTo>
                    <a:pt x="1055" y="1722"/>
                    <a:pt x="1055" y="1722"/>
                    <a:pt x="1055" y="1722"/>
                  </a:cubicBezTo>
                  <a:cubicBezTo>
                    <a:pt x="1072" y="1710"/>
                    <a:pt x="1088" y="1697"/>
                    <a:pt x="1095" y="1693"/>
                  </a:cubicBezTo>
                  <a:cubicBezTo>
                    <a:pt x="1109" y="1685"/>
                    <a:pt x="1162" y="1689"/>
                    <a:pt x="1169" y="1727"/>
                  </a:cubicBezTo>
                  <a:cubicBezTo>
                    <a:pt x="1176" y="1764"/>
                    <a:pt x="1236" y="1810"/>
                    <a:pt x="1250" y="1818"/>
                  </a:cubicBezTo>
                  <a:cubicBezTo>
                    <a:pt x="1264" y="1826"/>
                    <a:pt x="1356" y="1860"/>
                    <a:pt x="1370" y="1872"/>
                  </a:cubicBezTo>
                  <a:cubicBezTo>
                    <a:pt x="1384" y="1885"/>
                    <a:pt x="1405" y="1922"/>
                    <a:pt x="1412" y="1955"/>
                  </a:cubicBezTo>
                  <a:cubicBezTo>
                    <a:pt x="1418" y="1986"/>
                    <a:pt x="1454" y="2021"/>
                    <a:pt x="1463" y="2004"/>
                  </a:cubicBezTo>
                  <a:cubicBezTo>
                    <a:pt x="1467" y="2004"/>
                    <a:pt x="1469" y="2002"/>
                    <a:pt x="1471" y="1997"/>
                  </a:cubicBezTo>
                  <a:cubicBezTo>
                    <a:pt x="1465" y="1997"/>
                    <a:pt x="1465" y="1997"/>
                    <a:pt x="1465" y="1997"/>
                  </a:cubicBezTo>
                  <a:cubicBezTo>
                    <a:pt x="1465" y="1984"/>
                    <a:pt x="1460" y="1963"/>
                    <a:pt x="1455" y="1942"/>
                  </a:cubicBezTo>
                  <a:cubicBezTo>
                    <a:pt x="1463" y="1942"/>
                    <a:pt x="1463" y="1942"/>
                    <a:pt x="1463" y="1942"/>
                  </a:cubicBezTo>
                  <a:cubicBezTo>
                    <a:pt x="1456" y="1917"/>
                    <a:pt x="1450" y="1891"/>
                    <a:pt x="1454" y="1881"/>
                  </a:cubicBezTo>
                  <a:cubicBezTo>
                    <a:pt x="1454" y="1881"/>
                    <a:pt x="1454" y="1880"/>
                    <a:pt x="1454" y="1880"/>
                  </a:cubicBezTo>
                  <a:cubicBezTo>
                    <a:pt x="1479" y="1885"/>
                    <a:pt x="1507" y="1872"/>
                    <a:pt x="1507" y="1872"/>
                  </a:cubicBezTo>
                  <a:cubicBezTo>
                    <a:pt x="1507" y="1872"/>
                    <a:pt x="1506" y="1871"/>
                    <a:pt x="1506" y="1871"/>
                  </a:cubicBezTo>
                  <a:cubicBezTo>
                    <a:pt x="1511" y="1869"/>
                    <a:pt x="1514" y="1868"/>
                    <a:pt x="1514" y="1868"/>
                  </a:cubicBezTo>
                  <a:cubicBezTo>
                    <a:pt x="1514" y="1868"/>
                    <a:pt x="1510" y="1865"/>
                    <a:pt x="1503" y="1859"/>
                  </a:cubicBezTo>
                  <a:cubicBezTo>
                    <a:pt x="1491" y="1859"/>
                    <a:pt x="1491" y="1859"/>
                    <a:pt x="1491" y="1859"/>
                  </a:cubicBezTo>
                  <a:cubicBezTo>
                    <a:pt x="1470" y="1843"/>
                    <a:pt x="1433" y="1814"/>
                    <a:pt x="1415" y="1806"/>
                  </a:cubicBezTo>
                  <a:cubicBezTo>
                    <a:pt x="1415" y="1805"/>
                    <a:pt x="1414" y="1805"/>
                    <a:pt x="1413" y="1804"/>
                  </a:cubicBezTo>
                  <a:cubicBezTo>
                    <a:pt x="1427" y="1804"/>
                    <a:pt x="1427" y="1804"/>
                    <a:pt x="1427" y="1804"/>
                  </a:cubicBezTo>
                  <a:cubicBezTo>
                    <a:pt x="1426" y="1803"/>
                    <a:pt x="1424" y="1802"/>
                    <a:pt x="1422" y="1801"/>
                  </a:cubicBezTo>
                  <a:cubicBezTo>
                    <a:pt x="1398" y="1789"/>
                    <a:pt x="1352" y="1764"/>
                    <a:pt x="1331" y="1722"/>
                  </a:cubicBezTo>
                  <a:cubicBezTo>
                    <a:pt x="1331" y="1722"/>
                    <a:pt x="1331" y="1722"/>
                    <a:pt x="1331" y="1722"/>
                  </a:cubicBezTo>
                  <a:cubicBezTo>
                    <a:pt x="1321" y="1722"/>
                    <a:pt x="1321" y="1722"/>
                    <a:pt x="1321" y="1722"/>
                  </a:cubicBezTo>
                  <a:cubicBezTo>
                    <a:pt x="1306" y="1697"/>
                    <a:pt x="1280" y="1684"/>
                    <a:pt x="1265" y="1667"/>
                  </a:cubicBezTo>
                  <a:cubicBezTo>
                    <a:pt x="1276" y="1667"/>
                    <a:pt x="1276" y="1667"/>
                    <a:pt x="1276" y="1667"/>
                  </a:cubicBezTo>
                  <a:cubicBezTo>
                    <a:pt x="1266" y="1657"/>
                    <a:pt x="1259" y="1646"/>
                    <a:pt x="1260" y="1631"/>
                  </a:cubicBezTo>
                  <a:cubicBezTo>
                    <a:pt x="1261" y="1623"/>
                    <a:pt x="1263" y="1618"/>
                    <a:pt x="1267" y="1615"/>
                  </a:cubicBezTo>
                  <a:cubicBezTo>
                    <a:pt x="1284" y="1609"/>
                    <a:pt x="1315" y="1628"/>
                    <a:pt x="1335" y="1652"/>
                  </a:cubicBezTo>
                  <a:cubicBezTo>
                    <a:pt x="1363" y="1685"/>
                    <a:pt x="1433" y="1731"/>
                    <a:pt x="1458" y="1760"/>
                  </a:cubicBezTo>
                  <a:cubicBezTo>
                    <a:pt x="1482" y="1789"/>
                    <a:pt x="1521" y="1801"/>
                    <a:pt x="1532" y="1839"/>
                  </a:cubicBezTo>
                  <a:cubicBezTo>
                    <a:pt x="1542" y="1876"/>
                    <a:pt x="1574" y="1918"/>
                    <a:pt x="1584" y="1934"/>
                  </a:cubicBezTo>
                  <a:cubicBezTo>
                    <a:pt x="1595" y="1951"/>
                    <a:pt x="1601" y="2084"/>
                    <a:pt x="1612" y="2104"/>
                  </a:cubicBezTo>
                  <a:cubicBezTo>
                    <a:pt x="1618" y="2117"/>
                    <a:pt x="1643" y="2099"/>
                    <a:pt x="1666" y="2079"/>
                  </a:cubicBezTo>
                  <a:cubicBezTo>
                    <a:pt x="1667" y="2079"/>
                    <a:pt x="1667" y="2079"/>
                    <a:pt x="1667" y="2079"/>
                  </a:cubicBezTo>
                  <a:cubicBezTo>
                    <a:pt x="1685" y="2064"/>
                    <a:pt x="1703" y="2046"/>
                    <a:pt x="1711" y="2038"/>
                  </a:cubicBezTo>
                  <a:cubicBezTo>
                    <a:pt x="1725" y="2025"/>
                    <a:pt x="1748" y="2017"/>
                    <a:pt x="1758" y="1997"/>
                  </a:cubicBezTo>
                  <a:cubicBezTo>
                    <a:pt x="1754" y="1997"/>
                    <a:pt x="1754" y="1997"/>
                    <a:pt x="1754" y="1997"/>
                  </a:cubicBezTo>
                  <a:cubicBezTo>
                    <a:pt x="1755" y="1993"/>
                    <a:pt x="1757" y="1989"/>
                    <a:pt x="1757" y="1984"/>
                  </a:cubicBezTo>
                  <a:cubicBezTo>
                    <a:pt x="1759" y="1968"/>
                    <a:pt x="1748" y="1954"/>
                    <a:pt x="1736" y="1942"/>
                  </a:cubicBezTo>
                  <a:cubicBezTo>
                    <a:pt x="1747" y="1942"/>
                    <a:pt x="1747" y="1942"/>
                    <a:pt x="1747" y="1942"/>
                  </a:cubicBezTo>
                  <a:cubicBezTo>
                    <a:pt x="1733" y="1928"/>
                    <a:pt x="1715" y="1916"/>
                    <a:pt x="1707" y="1909"/>
                  </a:cubicBezTo>
                  <a:cubicBezTo>
                    <a:pt x="1703" y="1905"/>
                    <a:pt x="1705" y="1901"/>
                    <a:pt x="1711" y="1897"/>
                  </a:cubicBezTo>
                  <a:cubicBezTo>
                    <a:pt x="1722" y="1891"/>
                    <a:pt x="1737" y="1884"/>
                    <a:pt x="1748" y="1877"/>
                  </a:cubicBezTo>
                  <a:cubicBezTo>
                    <a:pt x="1752" y="1874"/>
                    <a:pt x="1757" y="1871"/>
                    <a:pt x="1760" y="1868"/>
                  </a:cubicBezTo>
                  <a:cubicBezTo>
                    <a:pt x="1763" y="1865"/>
                    <a:pt x="1766" y="1862"/>
                    <a:pt x="1769" y="1859"/>
                  </a:cubicBezTo>
                  <a:cubicBezTo>
                    <a:pt x="1768" y="1859"/>
                    <a:pt x="1768" y="1859"/>
                    <a:pt x="1768" y="1859"/>
                  </a:cubicBezTo>
                  <a:cubicBezTo>
                    <a:pt x="1785" y="1845"/>
                    <a:pt x="1806" y="1832"/>
                    <a:pt x="1817" y="1851"/>
                  </a:cubicBezTo>
                  <a:cubicBezTo>
                    <a:pt x="1831" y="1876"/>
                    <a:pt x="1824" y="1976"/>
                    <a:pt x="1831" y="1993"/>
                  </a:cubicBezTo>
                  <a:cubicBezTo>
                    <a:pt x="1838" y="2009"/>
                    <a:pt x="1908" y="2034"/>
                    <a:pt x="1923" y="2055"/>
                  </a:cubicBezTo>
                  <a:cubicBezTo>
                    <a:pt x="1937" y="2076"/>
                    <a:pt x="1996" y="2084"/>
                    <a:pt x="2007" y="2072"/>
                  </a:cubicBezTo>
                  <a:cubicBezTo>
                    <a:pt x="2018" y="2059"/>
                    <a:pt x="2074" y="2080"/>
                    <a:pt x="2088" y="2084"/>
                  </a:cubicBezTo>
                  <a:cubicBezTo>
                    <a:pt x="2102" y="2088"/>
                    <a:pt x="2144" y="2076"/>
                    <a:pt x="2172" y="2068"/>
                  </a:cubicBezTo>
                  <a:cubicBezTo>
                    <a:pt x="2201" y="2059"/>
                    <a:pt x="2229" y="2034"/>
                    <a:pt x="2225" y="2088"/>
                  </a:cubicBezTo>
                  <a:cubicBezTo>
                    <a:pt x="2222" y="2143"/>
                    <a:pt x="2211" y="2226"/>
                    <a:pt x="2176" y="2267"/>
                  </a:cubicBezTo>
                  <a:cubicBezTo>
                    <a:pt x="2152" y="2295"/>
                    <a:pt x="2151" y="2314"/>
                    <a:pt x="2141" y="2323"/>
                  </a:cubicBezTo>
                  <a:cubicBezTo>
                    <a:pt x="2138" y="2325"/>
                    <a:pt x="2133" y="2325"/>
                    <a:pt x="2126" y="2325"/>
                  </a:cubicBezTo>
                  <a:cubicBezTo>
                    <a:pt x="2110" y="2325"/>
                    <a:pt x="2095" y="2326"/>
                    <a:pt x="2083" y="2332"/>
                  </a:cubicBezTo>
                  <a:cubicBezTo>
                    <a:pt x="2072" y="2311"/>
                    <a:pt x="2056" y="2294"/>
                    <a:pt x="2035" y="2300"/>
                  </a:cubicBezTo>
                  <a:cubicBezTo>
                    <a:pt x="2004" y="2309"/>
                    <a:pt x="1969" y="2312"/>
                    <a:pt x="1938" y="2332"/>
                  </a:cubicBezTo>
                  <a:cubicBezTo>
                    <a:pt x="1923" y="2340"/>
                    <a:pt x="1910" y="2350"/>
                    <a:pt x="1898" y="2367"/>
                  </a:cubicBezTo>
                  <a:cubicBezTo>
                    <a:pt x="1882" y="2389"/>
                    <a:pt x="1871" y="2402"/>
                    <a:pt x="1862" y="2408"/>
                  </a:cubicBezTo>
                  <a:cubicBezTo>
                    <a:pt x="1861" y="2408"/>
                    <a:pt x="1861" y="2408"/>
                    <a:pt x="1861" y="2408"/>
                  </a:cubicBezTo>
                  <a:cubicBezTo>
                    <a:pt x="1859" y="2409"/>
                    <a:pt x="1857" y="2409"/>
                    <a:pt x="1855" y="2408"/>
                  </a:cubicBezTo>
                  <a:cubicBezTo>
                    <a:pt x="1844" y="2408"/>
                    <a:pt x="1844" y="2408"/>
                    <a:pt x="1844" y="2408"/>
                  </a:cubicBezTo>
                  <a:cubicBezTo>
                    <a:pt x="1843" y="2407"/>
                    <a:pt x="1842" y="2406"/>
                    <a:pt x="1841" y="2405"/>
                  </a:cubicBezTo>
                  <a:cubicBezTo>
                    <a:pt x="1838" y="2396"/>
                    <a:pt x="1862" y="2375"/>
                    <a:pt x="1887" y="2353"/>
                  </a:cubicBezTo>
                  <a:cubicBezTo>
                    <a:pt x="1889" y="2353"/>
                    <a:pt x="1889" y="2353"/>
                    <a:pt x="1889" y="2353"/>
                  </a:cubicBezTo>
                  <a:cubicBezTo>
                    <a:pt x="1915" y="2329"/>
                    <a:pt x="1944" y="2303"/>
                    <a:pt x="1936" y="2292"/>
                  </a:cubicBezTo>
                  <a:cubicBezTo>
                    <a:pt x="1922" y="2271"/>
                    <a:pt x="1837" y="2280"/>
                    <a:pt x="1792" y="2280"/>
                  </a:cubicBezTo>
                  <a:cubicBezTo>
                    <a:pt x="1777" y="2280"/>
                    <a:pt x="1763" y="2276"/>
                    <a:pt x="1750" y="2271"/>
                  </a:cubicBezTo>
                  <a:cubicBezTo>
                    <a:pt x="1732" y="2271"/>
                    <a:pt x="1732" y="2271"/>
                    <a:pt x="1732" y="2271"/>
                  </a:cubicBezTo>
                  <a:cubicBezTo>
                    <a:pt x="1708" y="2261"/>
                    <a:pt x="1686" y="2247"/>
                    <a:pt x="1666" y="2242"/>
                  </a:cubicBezTo>
                  <a:cubicBezTo>
                    <a:pt x="1630" y="2234"/>
                    <a:pt x="1613" y="2319"/>
                    <a:pt x="1578" y="2361"/>
                  </a:cubicBezTo>
                  <a:cubicBezTo>
                    <a:pt x="1555" y="2389"/>
                    <a:pt x="1523" y="2369"/>
                    <a:pt x="1496" y="2353"/>
                  </a:cubicBezTo>
                  <a:cubicBezTo>
                    <a:pt x="1510" y="2353"/>
                    <a:pt x="1510" y="2353"/>
                    <a:pt x="1510" y="2353"/>
                  </a:cubicBezTo>
                  <a:cubicBezTo>
                    <a:pt x="1493" y="2344"/>
                    <a:pt x="1477" y="2334"/>
                    <a:pt x="1464" y="2334"/>
                  </a:cubicBezTo>
                  <a:cubicBezTo>
                    <a:pt x="1433" y="2334"/>
                    <a:pt x="1373" y="2280"/>
                    <a:pt x="1373" y="2280"/>
                  </a:cubicBezTo>
                  <a:cubicBezTo>
                    <a:pt x="1373" y="2280"/>
                    <a:pt x="1365" y="2276"/>
                    <a:pt x="1354" y="2271"/>
                  </a:cubicBezTo>
                  <a:cubicBezTo>
                    <a:pt x="1337" y="2271"/>
                    <a:pt x="1337" y="2271"/>
                    <a:pt x="1337" y="2271"/>
                  </a:cubicBezTo>
                  <a:cubicBezTo>
                    <a:pt x="1318" y="2263"/>
                    <a:pt x="1295" y="2255"/>
                    <a:pt x="1282" y="2255"/>
                  </a:cubicBezTo>
                  <a:cubicBezTo>
                    <a:pt x="1266" y="2255"/>
                    <a:pt x="1239" y="2232"/>
                    <a:pt x="1219" y="2216"/>
                  </a:cubicBezTo>
                  <a:cubicBezTo>
                    <a:pt x="1231" y="2216"/>
                    <a:pt x="1231" y="2216"/>
                    <a:pt x="1231" y="2216"/>
                  </a:cubicBezTo>
                  <a:cubicBezTo>
                    <a:pt x="1218" y="2206"/>
                    <a:pt x="1206" y="2196"/>
                    <a:pt x="1200" y="2196"/>
                  </a:cubicBezTo>
                  <a:cubicBezTo>
                    <a:pt x="1187" y="2196"/>
                    <a:pt x="1152" y="2162"/>
                    <a:pt x="1173" y="2145"/>
                  </a:cubicBezTo>
                  <a:cubicBezTo>
                    <a:pt x="1202" y="2133"/>
                    <a:pt x="1254" y="2161"/>
                    <a:pt x="1230" y="2079"/>
                  </a:cubicBezTo>
                  <a:cubicBezTo>
                    <a:pt x="1238" y="2079"/>
                    <a:pt x="1238" y="2079"/>
                    <a:pt x="1238" y="2079"/>
                  </a:cubicBezTo>
                  <a:cubicBezTo>
                    <a:pt x="1237" y="2076"/>
                    <a:pt x="1237" y="2074"/>
                    <a:pt x="1236" y="2071"/>
                  </a:cubicBezTo>
                  <a:cubicBezTo>
                    <a:pt x="1208" y="1979"/>
                    <a:pt x="1112" y="1997"/>
                    <a:pt x="1088" y="2009"/>
                  </a:cubicBezTo>
                  <a:cubicBezTo>
                    <a:pt x="1063" y="2022"/>
                    <a:pt x="887" y="2018"/>
                    <a:pt x="873" y="2018"/>
                  </a:cubicBezTo>
                  <a:cubicBezTo>
                    <a:pt x="859" y="2018"/>
                    <a:pt x="757" y="2059"/>
                    <a:pt x="725" y="2076"/>
                  </a:cubicBezTo>
                  <a:cubicBezTo>
                    <a:pt x="723" y="2077"/>
                    <a:pt x="721" y="2078"/>
                    <a:pt x="719" y="2079"/>
                  </a:cubicBezTo>
                  <a:cubicBezTo>
                    <a:pt x="721" y="2079"/>
                    <a:pt x="721" y="2079"/>
                    <a:pt x="721" y="2079"/>
                  </a:cubicBezTo>
                  <a:cubicBezTo>
                    <a:pt x="720" y="2079"/>
                    <a:pt x="719" y="2080"/>
                    <a:pt x="718" y="2080"/>
                  </a:cubicBezTo>
                  <a:cubicBezTo>
                    <a:pt x="687" y="2097"/>
                    <a:pt x="630" y="2118"/>
                    <a:pt x="616" y="2126"/>
                  </a:cubicBezTo>
                  <a:cubicBezTo>
                    <a:pt x="602" y="2134"/>
                    <a:pt x="528" y="2109"/>
                    <a:pt x="497" y="2130"/>
                  </a:cubicBezTo>
                  <a:cubicBezTo>
                    <a:pt x="464" y="2152"/>
                    <a:pt x="433" y="2183"/>
                    <a:pt x="416" y="2195"/>
                  </a:cubicBezTo>
                  <a:cubicBezTo>
                    <a:pt x="414" y="2196"/>
                    <a:pt x="413" y="2196"/>
                    <a:pt x="412" y="2196"/>
                  </a:cubicBezTo>
                  <a:cubicBezTo>
                    <a:pt x="409" y="2196"/>
                    <a:pt x="405" y="2198"/>
                    <a:pt x="401" y="2202"/>
                  </a:cubicBezTo>
                  <a:cubicBezTo>
                    <a:pt x="387" y="2208"/>
                    <a:pt x="360" y="2237"/>
                    <a:pt x="342" y="2292"/>
                  </a:cubicBezTo>
                  <a:cubicBezTo>
                    <a:pt x="321" y="2353"/>
                    <a:pt x="343" y="2405"/>
                    <a:pt x="310" y="2427"/>
                  </a:cubicBezTo>
                  <a:cubicBezTo>
                    <a:pt x="280" y="2442"/>
                    <a:pt x="230" y="2464"/>
                    <a:pt x="195" y="2487"/>
                  </a:cubicBezTo>
                  <a:cubicBezTo>
                    <a:pt x="179" y="2497"/>
                    <a:pt x="165" y="2507"/>
                    <a:pt x="156" y="2517"/>
                  </a:cubicBezTo>
                  <a:cubicBezTo>
                    <a:pt x="128" y="2550"/>
                    <a:pt x="106" y="2679"/>
                    <a:pt x="71" y="2733"/>
                  </a:cubicBezTo>
                  <a:cubicBezTo>
                    <a:pt x="35" y="2787"/>
                    <a:pt x="71" y="2837"/>
                    <a:pt x="78" y="2870"/>
                  </a:cubicBezTo>
                  <a:cubicBezTo>
                    <a:pt x="85" y="2904"/>
                    <a:pt x="109" y="2966"/>
                    <a:pt x="71" y="3024"/>
                  </a:cubicBezTo>
                  <a:cubicBezTo>
                    <a:pt x="39" y="3072"/>
                    <a:pt x="35" y="3100"/>
                    <a:pt x="26" y="3111"/>
                  </a:cubicBezTo>
                  <a:cubicBezTo>
                    <a:pt x="25" y="3111"/>
                    <a:pt x="25" y="3111"/>
                    <a:pt x="24" y="3112"/>
                  </a:cubicBezTo>
                  <a:cubicBezTo>
                    <a:pt x="22" y="3112"/>
                    <a:pt x="20" y="3113"/>
                    <a:pt x="20" y="3115"/>
                  </a:cubicBezTo>
                  <a:cubicBezTo>
                    <a:pt x="19" y="3115"/>
                    <a:pt x="19" y="3116"/>
                    <a:pt x="18" y="3116"/>
                  </a:cubicBezTo>
                  <a:cubicBezTo>
                    <a:pt x="0" y="3120"/>
                    <a:pt x="35" y="3137"/>
                    <a:pt x="42" y="3178"/>
                  </a:cubicBezTo>
                  <a:cubicBezTo>
                    <a:pt x="49" y="3220"/>
                    <a:pt x="11" y="3261"/>
                    <a:pt x="78" y="3299"/>
                  </a:cubicBezTo>
                  <a:cubicBezTo>
                    <a:pt x="145" y="3336"/>
                    <a:pt x="206" y="3338"/>
                    <a:pt x="223" y="3388"/>
                  </a:cubicBezTo>
                  <a:cubicBezTo>
                    <a:pt x="241" y="3438"/>
                    <a:pt x="299" y="3553"/>
                    <a:pt x="299" y="3553"/>
                  </a:cubicBezTo>
                  <a:cubicBezTo>
                    <a:pt x="299" y="3553"/>
                    <a:pt x="363" y="3619"/>
                    <a:pt x="395" y="3648"/>
                  </a:cubicBezTo>
                  <a:cubicBezTo>
                    <a:pt x="414" y="3666"/>
                    <a:pt x="425" y="3667"/>
                    <a:pt x="433" y="3658"/>
                  </a:cubicBezTo>
                  <a:cubicBezTo>
                    <a:pt x="438" y="3656"/>
                    <a:pt x="442" y="3651"/>
                    <a:pt x="445" y="3643"/>
                  </a:cubicBezTo>
                  <a:cubicBezTo>
                    <a:pt x="440" y="3643"/>
                    <a:pt x="440" y="3643"/>
                    <a:pt x="440" y="3643"/>
                  </a:cubicBezTo>
                  <a:cubicBezTo>
                    <a:pt x="442" y="3640"/>
                    <a:pt x="443" y="3636"/>
                    <a:pt x="444" y="3632"/>
                  </a:cubicBezTo>
                  <a:cubicBezTo>
                    <a:pt x="451" y="3603"/>
                    <a:pt x="493" y="3598"/>
                    <a:pt x="542" y="3598"/>
                  </a:cubicBezTo>
                  <a:cubicBezTo>
                    <a:pt x="592" y="3598"/>
                    <a:pt x="627" y="3611"/>
                    <a:pt x="676" y="3603"/>
                  </a:cubicBezTo>
                  <a:cubicBezTo>
                    <a:pt x="689" y="3600"/>
                    <a:pt x="702" y="3593"/>
                    <a:pt x="713" y="3584"/>
                  </a:cubicBezTo>
                  <a:cubicBezTo>
                    <a:pt x="743" y="3563"/>
                    <a:pt x="766" y="3526"/>
                    <a:pt x="780" y="3514"/>
                  </a:cubicBezTo>
                  <a:cubicBezTo>
                    <a:pt x="800" y="3505"/>
                    <a:pt x="871" y="3495"/>
                    <a:pt x="916" y="3528"/>
                  </a:cubicBezTo>
                  <a:cubicBezTo>
                    <a:pt x="961" y="3561"/>
                    <a:pt x="954" y="3607"/>
                    <a:pt x="979" y="3636"/>
                  </a:cubicBezTo>
                  <a:cubicBezTo>
                    <a:pt x="1004" y="3665"/>
                    <a:pt x="1046" y="3648"/>
                    <a:pt x="1078" y="3619"/>
                  </a:cubicBezTo>
                  <a:cubicBezTo>
                    <a:pt x="1109" y="3590"/>
                    <a:pt x="1095" y="3603"/>
                    <a:pt x="1134" y="3627"/>
                  </a:cubicBezTo>
                  <a:cubicBezTo>
                    <a:pt x="1173" y="3653"/>
                    <a:pt x="1190" y="3677"/>
                    <a:pt x="1155" y="3715"/>
                  </a:cubicBezTo>
                  <a:cubicBezTo>
                    <a:pt x="1120" y="3752"/>
                    <a:pt x="1141" y="3810"/>
                    <a:pt x="1120" y="3869"/>
                  </a:cubicBezTo>
                  <a:cubicBezTo>
                    <a:pt x="1099" y="3927"/>
                    <a:pt x="1140" y="3927"/>
                    <a:pt x="1179" y="3952"/>
                  </a:cubicBezTo>
                  <a:cubicBezTo>
                    <a:pt x="1217" y="3977"/>
                    <a:pt x="1250" y="4139"/>
                    <a:pt x="1271" y="4168"/>
                  </a:cubicBezTo>
                  <a:cubicBezTo>
                    <a:pt x="1292" y="4197"/>
                    <a:pt x="1264" y="4281"/>
                    <a:pt x="1289" y="4331"/>
                  </a:cubicBezTo>
                  <a:cubicBezTo>
                    <a:pt x="1314" y="4380"/>
                    <a:pt x="1325" y="4411"/>
                    <a:pt x="1296" y="4436"/>
                  </a:cubicBezTo>
                  <a:cubicBezTo>
                    <a:pt x="1268" y="4461"/>
                    <a:pt x="1232" y="4509"/>
                    <a:pt x="1229" y="4593"/>
                  </a:cubicBezTo>
                  <a:cubicBezTo>
                    <a:pt x="1225" y="4676"/>
                    <a:pt x="1243" y="4734"/>
                    <a:pt x="1257" y="4763"/>
                  </a:cubicBezTo>
                  <a:cubicBezTo>
                    <a:pt x="1271" y="4792"/>
                    <a:pt x="1306" y="4871"/>
                    <a:pt x="1324" y="4900"/>
                  </a:cubicBezTo>
                  <a:cubicBezTo>
                    <a:pt x="1342" y="4929"/>
                    <a:pt x="1402" y="4983"/>
                    <a:pt x="1406" y="5029"/>
                  </a:cubicBezTo>
                  <a:cubicBezTo>
                    <a:pt x="1409" y="5075"/>
                    <a:pt x="1359" y="5146"/>
                    <a:pt x="1377" y="5171"/>
                  </a:cubicBezTo>
                  <a:cubicBezTo>
                    <a:pt x="1394" y="5196"/>
                    <a:pt x="1405" y="5233"/>
                    <a:pt x="1437" y="5266"/>
                  </a:cubicBezTo>
                  <a:cubicBezTo>
                    <a:pt x="1468" y="5300"/>
                    <a:pt x="1479" y="5370"/>
                    <a:pt x="1479" y="5370"/>
                  </a:cubicBezTo>
                  <a:cubicBezTo>
                    <a:pt x="1479" y="5370"/>
                    <a:pt x="1489" y="5399"/>
                    <a:pt x="1493" y="5445"/>
                  </a:cubicBezTo>
                  <a:cubicBezTo>
                    <a:pt x="1496" y="5491"/>
                    <a:pt x="1500" y="5520"/>
                    <a:pt x="1535" y="5541"/>
                  </a:cubicBezTo>
                  <a:cubicBezTo>
                    <a:pt x="1570" y="5562"/>
                    <a:pt x="1595" y="5566"/>
                    <a:pt x="1613" y="5545"/>
                  </a:cubicBezTo>
                  <a:cubicBezTo>
                    <a:pt x="1630" y="5524"/>
                    <a:pt x="1705" y="5483"/>
                    <a:pt x="1751" y="5488"/>
                  </a:cubicBezTo>
                  <a:cubicBezTo>
                    <a:pt x="1793" y="5491"/>
                    <a:pt x="1852" y="5498"/>
                    <a:pt x="1896" y="5470"/>
                  </a:cubicBezTo>
                  <a:cubicBezTo>
                    <a:pt x="1903" y="5466"/>
                    <a:pt x="1909" y="5462"/>
                    <a:pt x="1915" y="5458"/>
                  </a:cubicBezTo>
                  <a:cubicBezTo>
                    <a:pt x="1924" y="5450"/>
                    <a:pt x="1935" y="5439"/>
                    <a:pt x="1945" y="5427"/>
                  </a:cubicBezTo>
                  <a:cubicBezTo>
                    <a:pt x="1943" y="5427"/>
                    <a:pt x="1943" y="5427"/>
                    <a:pt x="1943" y="5427"/>
                  </a:cubicBezTo>
                  <a:cubicBezTo>
                    <a:pt x="1958" y="5411"/>
                    <a:pt x="1973" y="5391"/>
                    <a:pt x="1987" y="5373"/>
                  </a:cubicBezTo>
                  <a:cubicBezTo>
                    <a:pt x="1991" y="5373"/>
                    <a:pt x="1991" y="5373"/>
                    <a:pt x="1991" y="5373"/>
                  </a:cubicBezTo>
                  <a:cubicBezTo>
                    <a:pt x="2016" y="5339"/>
                    <a:pt x="2040" y="5306"/>
                    <a:pt x="2052" y="5291"/>
                  </a:cubicBezTo>
                  <a:cubicBezTo>
                    <a:pt x="2053" y="5291"/>
                    <a:pt x="2053" y="5290"/>
                    <a:pt x="2053" y="5290"/>
                  </a:cubicBezTo>
                  <a:cubicBezTo>
                    <a:pt x="2050" y="5290"/>
                    <a:pt x="2050" y="5290"/>
                    <a:pt x="2050" y="5290"/>
                  </a:cubicBezTo>
                  <a:cubicBezTo>
                    <a:pt x="2064" y="5275"/>
                    <a:pt x="2082" y="5255"/>
                    <a:pt x="2097" y="5235"/>
                  </a:cubicBezTo>
                  <a:cubicBezTo>
                    <a:pt x="2101" y="5235"/>
                    <a:pt x="2101" y="5235"/>
                    <a:pt x="2101" y="5235"/>
                  </a:cubicBezTo>
                  <a:cubicBezTo>
                    <a:pt x="2117" y="5214"/>
                    <a:pt x="2130" y="5192"/>
                    <a:pt x="2126" y="5175"/>
                  </a:cubicBezTo>
                  <a:cubicBezTo>
                    <a:pt x="2125" y="5168"/>
                    <a:pt x="2122" y="5161"/>
                    <a:pt x="2119" y="5153"/>
                  </a:cubicBezTo>
                  <a:cubicBezTo>
                    <a:pt x="2110" y="5153"/>
                    <a:pt x="2110" y="5153"/>
                    <a:pt x="2110" y="5153"/>
                  </a:cubicBezTo>
                  <a:cubicBezTo>
                    <a:pt x="2102" y="5134"/>
                    <a:pt x="2092" y="5114"/>
                    <a:pt x="2091" y="5098"/>
                  </a:cubicBezTo>
                  <a:cubicBezTo>
                    <a:pt x="2098" y="5098"/>
                    <a:pt x="2098" y="5098"/>
                    <a:pt x="2098" y="5098"/>
                  </a:cubicBezTo>
                  <a:cubicBezTo>
                    <a:pt x="2096" y="5088"/>
                    <a:pt x="2097" y="5079"/>
                    <a:pt x="2104" y="5074"/>
                  </a:cubicBezTo>
                  <a:cubicBezTo>
                    <a:pt x="2129" y="5061"/>
                    <a:pt x="2190" y="5050"/>
                    <a:pt x="2214" y="5034"/>
                  </a:cubicBezTo>
                  <a:cubicBezTo>
                    <a:pt x="2224" y="5029"/>
                    <a:pt x="2231" y="5023"/>
                    <a:pt x="2232" y="5017"/>
                  </a:cubicBezTo>
                  <a:cubicBezTo>
                    <a:pt x="2232" y="5016"/>
                    <a:pt x="2232" y="5016"/>
                    <a:pt x="2232" y="5016"/>
                  </a:cubicBezTo>
                  <a:cubicBezTo>
                    <a:pt x="2225" y="5016"/>
                    <a:pt x="2225" y="5016"/>
                    <a:pt x="2225" y="5016"/>
                  </a:cubicBezTo>
                  <a:cubicBezTo>
                    <a:pt x="2225" y="5004"/>
                    <a:pt x="2222" y="4983"/>
                    <a:pt x="2217" y="4961"/>
                  </a:cubicBezTo>
                  <a:cubicBezTo>
                    <a:pt x="2225" y="4961"/>
                    <a:pt x="2225" y="4961"/>
                    <a:pt x="2225" y="4961"/>
                  </a:cubicBezTo>
                  <a:cubicBezTo>
                    <a:pt x="2218" y="4931"/>
                    <a:pt x="2209" y="4897"/>
                    <a:pt x="2204" y="4879"/>
                  </a:cubicBezTo>
                  <a:cubicBezTo>
                    <a:pt x="2196" y="4879"/>
                    <a:pt x="2196" y="4879"/>
                    <a:pt x="2196" y="4879"/>
                  </a:cubicBezTo>
                  <a:cubicBezTo>
                    <a:pt x="2195" y="4876"/>
                    <a:pt x="2194" y="4873"/>
                    <a:pt x="2194" y="4871"/>
                  </a:cubicBezTo>
                  <a:cubicBezTo>
                    <a:pt x="2190" y="4860"/>
                    <a:pt x="2196" y="4843"/>
                    <a:pt x="2206" y="4824"/>
                  </a:cubicBezTo>
                  <a:cubicBezTo>
                    <a:pt x="2211" y="4824"/>
                    <a:pt x="2211" y="4824"/>
                    <a:pt x="2211" y="4824"/>
                  </a:cubicBezTo>
                  <a:cubicBezTo>
                    <a:pt x="2219" y="4807"/>
                    <a:pt x="2232" y="4787"/>
                    <a:pt x="2246" y="4767"/>
                  </a:cubicBezTo>
                  <a:cubicBezTo>
                    <a:pt x="2252" y="4759"/>
                    <a:pt x="2259" y="4750"/>
                    <a:pt x="2268" y="4741"/>
                  </a:cubicBezTo>
                  <a:cubicBezTo>
                    <a:pt x="2265" y="4741"/>
                    <a:pt x="2265" y="4741"/>
                    <a:pt x="2265" y="4741"/>
                  </a:cubicBezTo>
                  <a:cubicBezTo>
                    <a:pt x="2285" y="4721"/>
                    <a:pt x="2310" y="4701"/>
                    <a:pt x="2327" y="4686"/>
                  </a:cubicBezTo>
                  <a:cubicBezTo>
                    <a:pt x="2329" y="4686"/>
                    <a:pt x="2329" y="4686"/>
                    <a:pt x="2329" y="4686"/>
                  </a:cubicBezTo>
                  <a:cubicBezTo>
                    <a:pt x="2341" y="4676"/>
                    <a:pt x="2351" y="4668"/>
                    <a:pt x="2355" y="4663"/>
                  </a:cubicBezTo>
                  <a:cubicBezTo>
                    <a:pt x="2363" y="4653"/>
                    <a:pt x="2386" y="4631"/>
                    <a:pt x="2406" y="4604"/>
                  </a:cubicBezTo>
                  <a:cubicBezTo>
                    <a:pt x="2402" y="4604"/>
                    <a:pt x="2402" y="4604"/>
                    <a:pt x="2402" y="4604"/>
                  </a:cubicBezTo>
                  <a:cubicBezTo>
                    <a:pt x="2414" y="4587"/>
                    <a:pt x="2424" y="4568"/>
                    <a:pt x="2428" y="4549"/>
                  </a:cubicBezTo>
                  <a:cubicBezTo>
                    <a:pt x="2433" y="4549"/>
                    <a:pt x="2433" y="4549"/>
                    <a:pt x="2433" y="4549"/>
                  </a:cubicBezTo>
                  <a:cubicBezTo>
                    <a:pt x="2434" y="4546"/>
                    <a:pt x="2436" y="4542"/>
                    <a:pt x="2436" y="4538"/>
                  </a:cubicBezTo>
                  <a:cubicBezTo>
                    <a:pt x="2439" y="4515"/>
                    <a:pt x="2437" y="4490"/>
                    <a:pt x="2435" y="4467"/>
                  </a:cubicBezTo>
                  <a:cubicBezTo>
                    <a:pt x="2428" y="4467"/>
                    <a:pt x="2428" y="4467"/>
                    <a:pt x="2428" y="4467"/>
                  </a:cubicBezTo>
                  <a:cubicBezTo>
                    <a:pt x="2426" y="4446"/>
                    <a:pt x="2424" y="4427"/>
                    <a:pt x="2425" y="4412"/>
                  </a:cubicBezTo>
                  <a:cubicBezTo>
                    <a:pt x="2431" y="4412"/>
                    <a:pt x="2431" y="4412"/>
                    <a:pt x="2431" y="4412"/>
                  </a:cubicBezTo>
                  <a:cubicBezTo>
                    <a:pt x="2432" y="4403"/>
                    <a:pt x="2433" y="4395"/>
                    <a:pt x="2436" y="4389"/>
                  </a:cubicBezTo>
                  <a:cubicBezTo>
                    <a:pt x="2446" y="4368"/>
                    <a:pt x="2443" y="4350"/>
                    <a:pt x="2430" y="4330"/>
                  </a:cubicBezTo>
                  <a:cubicBezTo>
                    <a:pt x="2421" y="4330"/>
                    <a:pt x="2421" y="4330"/>
                    <a:pt x="2421" y="4330"/>
                  </a:cubicBezTo>
                  <a:cubicBezTo>
                    <a:pt x="2416" y="4322"/>
                    <a:pt x="2409" y="4314"/>
                    <a:pt x="2401" y="4306"/>
                  </a:cubicBezTo>
                  <a:cubicBezTo>
                    <a:pt x="2394" y="4297"/>
                    <a:pt x="2388" y="4287"/>
                    <a:pt x="2383" y="4275"/>
                  </a:cubicBezTo>
                  <a:cubicBezTo>
                    <a:pt x="2391" y="4275"/>
                    <a:pt x="2391" y="4275"/>
                    <a:pt x="2391" y="4275"/>
                  </a:cubicBezTo>
                  <a:cubicBezTo>
                    <a:pt x="2379" y="4247"/>
                    <a:pt x="2374" y="4214"/>
                    <a:pt x="2369" y="4192"/>
                  </a:cubicBezTo>
                  <a:cubicBezTo>
                    <a:pt x="2362" y="4192"/>
                    <a:pt x="2362" y="4192"/>
                    <a:pt x="2362" y="4192"/>
                  </a:cubicBezTo>
                  <a:cubicBezTo>
                    <a:pt x="2360" y="4187"/>
                    <a:pt x="2359" y="4182"/>
                    <a:pt x="2357" y="4179"/>
                  </a:cubicBezTo>
                  <a:cubicBezTo>
                    <a:pt x="2353" y="4173"/>
                    <a:pt x="2353" y="4157"/>
                    <a:pt x="2355" y="4137"/>
                  </a:cubicBezTo>
                  <a:cubicBezTo>
                    <a:pt x="2361" y="4137"/>
                    <a:pt x="2361" y="4137"/>
                    <a:pt x="2361" y="4137"/>
                  </a:cubicBezTo>
                  <a:cubicBezTo>
                    <a:pt x="2363" y="4110"/>
                    <a:pt x="2369" y="4075"/>
                    <a:pt x="2378" y="4055"/>
                  </a:cubicBezTo>
                  <a:cubicBezTo>
                    <a:pt x="2374" y="4055"/>
                    <a:pt x="2374" y="4055"/>
                    <a:pt x="2374" y="4055"/>
                  </a:cubicBezTo>
                  <a:cubicBezTo>
                    <a:pt x="2377" y="4049"/>
                    <a:pt x="2380" y="4045"/>
                    <a:pt x="2384" y="4043"/>
                  </a:cubicBezTo>
                  <a:cubicBezTo>
                    <a:pt x="2393" y="4040"/>
                    <a:pt x="2407" y="4022"/>
                    <a:pt x="2422" y="4000"/>
                  </a:cubicBezTo>
                  <a:cubicBezTo>
                    <a:pt x="2425" y="4000"/>
                    <a:pt x="2425" y="4000"/>
                    <a:pt x="2425" y="4000"/>
                  </a:cubicBezTo>
                  <a:cubicBezTo>
                    <a:pt x="2444" y="3974"/>
                    <a:pt x="2464" y="3941"/>
                    <a:pt x="2480" y="3918"/>
                  </a:cubicBezTo>
                  <a:cubicBezTo>
                    <a:pt x="2476" y="3918"/>
                    <a:pt x="2476" y="3918"/>
                    <a:pt x="2476" y="3918"/>
                  </a:cubicBezTo>
                  <a:cubicBezTo>
                    <a:pt x="2477" y="3917"/>
                    <a:pt x="2478" y="3916"/>
                    <a:pt x="2479" y="3915"/>
                  </a:cubicBezTo>
                  <a:cubicBezTo>
                    <a:pt x="2487" y="3903"/>
                    <a:pt x="2501" y="3884"/>
                    <a:pt x="2517" y="3863"/>
                  </a:cubicBezTo>
                  <a:cubicBezTo>
                    <a:pt x="2520" y="3863"/>
                    <a:pt x="2520" y="3863"/>
                    <a:pt x="2520" y="3863"/>
                  </a:cubicBezTo>
                  <a:cubicBezTo>
                    <a:pt x="2541" y="3835"/>
                    <a:pt x="2566" y="3804"/>
                    <a:pt x="2589" y="3781"/>
                  </a:cubicBezTo>
                  <a:cubicBezTo>
                    <a:pt x="2586" y="3781"/>
                    <a:pt x="2586" y="3781"/>
                    <a:pt x="2586" y="3781"/>
                  </a:cubicBezTo>
                  <a:cubicBezTo>
                    <a:pt x="2602" y="3766"/>
                    <a:pt x="2616" y="3755"/>
                    <a:pt x="2627" y="3752"/>
                  </a:cubicBezTo>
                  <a:cubicBezTo>
                    <a:pt x="2640" y="3749"/>
                    <a:pt x="2656" y="3739"/>
                    <a:pt x="2672" y="3726"/>
                  </a:cubicBezTo>
                  <a:cubicBezTo>
                    <a:pt x="2673" y="3726"/>
                    <a:pt x="2673" y="3726"/>
                    <a:pt x="2673" y="3726"/>
                  </a:cubicBezTo>
                  <a:cubicBezTo>
                    <a:pt x="2701" y="3703"/>
                    <a:pt x="2727" y="3669"/>
                    <a:pt x="2733" y="3643"/>
                  </a:cubicBezTo>
                  <a:cubicBezTo>
                    <a:pt x="2728" y="3643"/>
                    <a:pt x="2728" y="3643"/>
                    <a:pt x="2728" y="3643"/>
                  </a:cubicBezTo>
                  <a:cubicBezTo>
                    <a:pt x="2728" y="3642"/>
                    <a:pt x="2729" y="3641"/>
                    <a:pt x="2729" y="3640"/>
                  </a:cubicBezTo>
                  <a:cubicBezTo>
                    <a:pt x="2730" y="3629"/>
                    <a:pt x="2739" y="3611"/>
                    <a:pt x="2751" y="3588"/>
                  </a:cubicBezTo>
                  <a:cubicBezTo>
                    <a:pt x="2755" y="3588"/>
                    <a:pt x="2755" y="3588"/>
                    <a:pt x="2755" y="3588"/>
                  </a:cubicBezTo>
                  <a:cubicBezTo>
                    <a:pt x="2768" y="3563"/>
                    <a:pt x="2787" y="3534"/>
                    <a:pt x="2803" y="3506"/>
                  </a:cubicBezTo>
                  <a:cubicBezTo>
                    <a:pt x="2799" y="3506"/>
                    <a:pt x="2799" y="3506"/>
                    <a:pt x="2799" y="3506"/>
                  </a:cubicBezTo>
                  <a:cubicBezTo>
                    <a:pt x="2812" y="3485"/>
                    <a:pt x="2824" y="3466"/>
                    <a:pt x="2831" y="3451"/>
                  </a:cubicBezTo>
                  <a:cubicBezTo>
                    <a:pt x="2835" y="3451"/>
                    <a:pt x="2835" y="3451"/>
                    <a:pt x="2835" y="3451"/>
                  </a:cubicBezTo>
                  <a:cubicBezTo>
                    <a:pt x="2840" y="3441"/>
                    <a:pt x="2844" y="3433"/>
                    <a:pt x="2844" y="3428"/>
                  </a:cubicBezTo>
                  <a:cubicBezTo>
                    <a:pt x="2846" y="3417"/>
                    <a:pt x="2853" y="3394"/>
                    <a:pt x="2860" y="3369"/>
                  </a:cubicBezTo>
                  <a:cubicBezTo>
                    <a:pt x="2855" y="3369"/>
                    <a:pt x="2855" y="3369"/>
                    <a:pt x="2855" y="3369"/>
                  </a:cubicBezTo>
                  <a:cubicBezTo>
                    <a:pt x="2860" y="3350"/>
                    <a:pt x="2865" y="3331"/>
                    <a:pt x="2867" y="3314"/>
                  </a:cubicBezTo>
                  <a:cubicBezTo>
                    <a:pt x="2873" y="3314"/>
                    <a:pt x="2873" y="3314"/>
                    <a:pt x="2873" y="3314"/>
                  </a:cubicBezTo>
                  <a:cubicBezTo>
                    <a:pt x="2877" y="3292"/>
                    <a:pt x="2879" y="3274"/>
                    <a:pt x="2873" y="3265"/>
                  </a:cubicBezTo>
                  <a:cubicBezTo>
                    <a:pt x="2855" y="3240"/>
                    <a:pt x="2718" y="3303"/>
                    <a:pt x="2700" y="3311"/>
                  </a:cubicBezTo>
                  <a:cubicBezTo>
                    <a:pt x="2699" y="3312"/>
                    <a:pt x="2697" y="3313"/>
                    <a:pt x="2695" y="3314"/>
                  </a:cubicBezTo>
                  <a:cubicBezTo>
                    <a:pt x="2697" y="3314"/>
                    <a:pt x="2697" y="3314"/>
                    <a:pt x="2697" y="3314"/>
                  </a:cubicBezTo>
                  <a:cubicBezTo>
                    <a:pt x="2696" y="3315"/>
                    <a:pt x="2694" y="3315"/>
                    <a:pt x="2694" y="3315"/>
                  </a:cubicBezTo>
                  <a:cubicBezTo>
                    <a:pt x="2676" y="3324"/>
                    <a:pt x="2627" y="3357"/>
                    <a:pt x="2570" y="3353"/>
                  </a:cubicBezTo>
                  <a:cubicBezTo>
                    <a:pt x="2539" y="3351"/>
                    <a:pt x="2533" y="3333"/>
                    <a:pt x="2533" y="3314"/>
                  </a:cubicBezTo>
                  <a:cubicBezTo>
                    <a:pt x="2539" y="3314"/>
                    <a:pt x="2539" y="3314"/>
                    <a:pt x="2539" y="3314"/>
                  </a:cubicBezTo>
                  <a:cubicBezTo>
                    <a:pt x="2538" y="3297"/>
                    <a:pt x="2543" y="3278"/>
                    <a:pt x="2542" y="3265"/>
                  </a:cubicBezTo>
                  <a:cubicBezTo>
                    <a:pt x="2541" y="3258"/>
                    <a:pt x="2535" y="3246"/>
                    <a:pt x="2528" y="3232"/>
                  </a:cubicBezTo>
                  <a:cubicBezTo>
                    <a:pt x="2519" y="3232"/>
                    <a:pt x="2519" y="3232"/>
                    <a:pt x="2519" y="3232"/>
                  </a:cubicBezTo>
                  <a:cubicBezTo>
                    <a:pt x="2509" y="3214"/>
                    <a:pt x="2497" y="3193"/>
                    <a:pt x="2485" y="3177"/>
                  </a:cubicBezTo>
                  <a:cubicBezTo>
                    <a:pt x="2495" y="3177"/>
                    <a:pt x="2495" y="3177"/>
                    <a:pt x="2495" y="3177"/>
                  </a:cubicBezTo>
                  <a:cubicBezTo>
                    <a:pt x="2482" y="3157"/>
                    <a:pt x="2470" y="3142"/>
                    <a:pt x="2464" y="3141"/>
                  </a:cubicBezTo>
                  <a:cubicBezTo>
                    <a:pt x="2456" y="3138"/>
                    <a:pt x="2438" y="3120"/>
                    <a:pt x="2421" y="3094"/>
                  </a:cubicBezTo>
                  <a:cubicBezTo>
                    <a:pt x="2411" y="3094"/>
                    <a:pt x="2411" y="3094"/>
                    <a:pt x="2411" y="3094"/>
                  </a:cubicBezTo>
                  <a:cubicBezTo>
                    <a:pt x="2400" y="3078"/>
                    <a:pt x="2390" y="3060"/>
                    <a:pt x="2384" y="3041"/>
                  </a:cubicBezTo>
                  <a:cubicBezTo>
                    <a:pt x="2383" y="3040"/>
                    <a:pt x="2383" y="3040"/>
                    <a:pt x="2383" y="3040"/>
                  </a:cubicBezTo>
                  <a:cubicBezTo>
                    <a:pt x="2391" y="3040"/>
                    <a:pt x="2391" y="3040"/>
                    <a:pt x="2391" y="3040"/>
                  </a:cubicBezTo>
                  <a:cubicBezTo>
                    <a:pt x="2391" y="3039"/>
                    <a:pt x="2391" y="3038"/>
                    <a:pt x="2390" y="3037"/>
                  </a:cubicBezTo>
                  <a:cubicBezTo>
                    <a:pt x="2379" y="3005"/>
                    <a:pt x="2346" y="2981"/>
                    <a:pt x="2316" y="2957"/>
                  </a:cubicBezTo>
                  <a:cubicBezTo>
                    <a:pt x="2304" y="2957"/>
                    <a:pt x="2304" y="2957"/>
                    <a:pt x="2304" y="2957"/>
                  </a:cubicBezTo>
                  <a:cubicBezTo>
                    <a:pt x="2288" y="2945"/>
                    <a:pt x="2274" y="2933"/>
                    <a:pt x="2264" y="2921"/>
                  </a:cubicBezTo>
                  <a:cubicBezTo>
                    <a:pt x="2261" y="2916"/>
                    <a:pt x="2258" y="2910"/>
                    <a:pt x="2256" y="2902"/>
                  </a:cubicBezTo>
                  <a:cubicBezTo>
                    <a:pt x="2264" y="2902"/>
                    <a:pt x="2264" y="2902"/>
                    <a:pt x="2264" y="2902"/>
                  </a:cubicBezTo>
                  <a:cubicBezTo>
                    <a:pt x="2258" y="2882"/>
                    <a:pt x="2258" y="2852"/>
                    <a:pt x="2258" y="2820"/>
                  </a:cubicBezTo>
                  <a:cubicBezTo>
                    <a:pt x="2252" y="2820"/>
                    <a:pt x="2252" y="2820"/>
                    <a:pt x="2252" y="2820"/>
                  </a:cubicBezTo>
                  <a:cubicBezTo>
                    <a:pt x="2252" y="2802"/>
                    <a:pt x="2252" y="2783"/>
                    <a:pt x="2251" y="2765"/>
                  </a:cubicBezTo>
                  <a:cubicBezTo>
                    <a:pt x="2258" y="2765"/>
                    <a:pt x="2258" y="2765"/>
                    <a:pt x="2258" y="2765"/>
                  </a:cubicBezTo>
                  <a:cubicBezTo>
                    <a:pt x="2257" y="2742"/>
                    <a:pt x="2254" y="2721"/>
                    <a:pt x="2246" y="2704"/>
                  </a:cubicBezTo>
                  <a:cubicBezTo>
                    <a:pt x="2243" y="2697"/>
                    <a:pt x="2240" y="2690"/>
                    <a:pt x="2237" y="2683"/>
                  </a:cubicBezTo>
                  <a:cubicBezTo>
                    <a:pt x="2228" y="2683"/>
                    <a:pt x="2228" y="2683"/>
                    <a:pt x="2228" y="2683"/>
                  </a:cubicBezTo>
                  <a:cubicBezTo>
                    <a:pt x="2220" y="2665"/>
                    <a:pt x="2213" y="2647"/>
                    <a:pt x="2205" y="2628"/>
                  </a:cubicBezTo>
                  <a:cubicBezTo>
                    <a:pt x="2213" y="2628"/>
                    <a:pt x="2213" y="2628"/>
                    <a:pt x="2213" y="2628"/>
                  </a:cubicBezTo>
                  <a:cubicBezTo>
                    <a:pt x="2202" y="2599"/>
                    <a:pt x="2191" y="2571"/>
                    <a:pt x="2181" y="2546"/>
                  </a:cubicBezTo>
                  <a:cubicBezTo>
                    <a:pt x="2172" y="2546"/>
                    <a:pt x="2172" y="2546"/>
                    <a:pt x="2172" y="2546"/>
                  </a:cubicBezTo>
                  <a:cubicBezTo>
                    <a:pt x="2169" y="2537"/>
                    <a:pt x="2165" y="2529"/>
                    <a:pt x="2162" y="2521"/>
                  </a:cubicBezTo>
                  <a:cubicBezTo>
                    <a:pt x="2157" y="2510"/>
                    <a:pt x="2152" y="2500"/>
                    <a:pt x="2147" y="2491"/>
                  </a:cubicBezTo>
                  <a:cubicBezTo>
                    <a:pt x="2156" y="2491"/>
                    <a:pt x="2156" y="2491"/>
                    <a:pt x="2156" y="2491"/>
                  </a:cubicBezTo>
                  <a:cubicBezTo>
                    <a:pt x="2154" y="2487"/>
                    <a:pt x="2152" y="2484"/>
                    <a:pt x="2151" y="2481"/>
                  </a:cubicBezTo>
                  <a:cubicBezTo>
                    <a:pt x="2183" y="2471"/>
                    <a:pt x="2224" y="2457"/>
                    <a:pt x="2229" y="2479"/>
                  </a:cubicBezTo>
                  <a:cubicBezTo>
                    <a:pt x="2236" y="2509"/>
                    <a:pt x="2275" y="2571"/>
                    <a:pt x="2282" y="2617"/>
                  </a:cubicBezTo>
                  <a:cubicBezTo>
                    <a:pt x="2289" y="2662"/>
                    <a:pt x="2327" y="2646"/>
                    <a:pt x="2331" y="2687"/>
                  </a:cubicBezTo>
                  <a:cubicBezTo>
                    <a:pt x="2334" y="2729"/>
                    <a:pt x="2370" y="2829"/>
                    <a:pt x="2384" y="2841"/>
                  </a:cubicBezTo>
                  <a:cubicBezTo>
                    <a:pt x="2398" y="2854"/>
                    <a:pt x="2461" y="2920"/>
                    <a:pt x="2472" y="2945"/>
                  </a:cubicBezTo>
                  <a:cubicBezTo>
                    <a:pt x="2482" y="2970"/>
                    <a:pt x="2496" y="3004"/>
                    <a:pt x="2507" y="3066"/>
                  </a:cubicBezTo>
                  <a:cubicBezTo>
                    <a:pt x="2517" y="3128"/>
                    <a:pt x="2528" y="3212"/>
                    <a:pt x="2556" y="3224"/>
                  </a:cubicBezTo>
                  <a:cubicBezTo>
                    <a:pt x="2584" y="3236"/>
                    <a:pt x="2679" y="3203"/>
                    <a:pt x="2697" y="3191"/>
                  </a:cubicBezTo>
                  <a:cubicBezTo>
                    <a:pt x="2715" y="3178"/>
                    <a:pt x="2831" y="3112"/>
                    <a:pt x="2873" y="3107"/>
                  </a:cubicBezTo>
                  <a:cubicBezTo>
                    <a:pt x="2915" y="3103"/>
                    <a:pt x="2922" y="3070"/>
                    <a:pt x="2975" y="3058"/>
                  </a:cubicBezTo>
                  <a:cubicBezTo>
                    <a:pt x="2997" y="3052"/>
                    <a:pt x="3017" y="3041"/>
                    <a:pt x="3035" y="3028"/>
                  </a:cubicBezTo>
                  <a:cubicBezTo>
                    <a:pt x="3062" y="3008"/>
                    <a:pt x="3086" y="2983"/>
                    <a:pt x="3108" y="2962"/>
                  </a:cubicBezTo>
                  <a:cubicBezTo>
                    <a:pt x="3110" y="2961"/>
                    <a:pt x="3111" y="2959"/>
                    <a:pt x="3113" y="2957"/>
                  </a:cubicBezTo>
                  <a:cubicBezTo>
                    <a:pt x="3110" y="2957"/>
                    <a:pt x="3110" y="2957"/>
                    <a:pt x="3110" y="2957"/>
                  </a:cubicBezTo>
                  <a:cubicBezTo>
                    <a:pt x="3123" y="2943"/>
                    <a:pt x="3137" y="2923"/>
                    <a:pt x="3149" y="2902"/>
                  </a:cubicBezTo>
                  <a:cubicBezTo>
                    <a:pt x="3153" y="2902"/>
                    <a:pt x="3153" y="2902"/>
                    <a:pt x="3153" y="2902"/>
                  </a:cubicBezTo>
                  <a:cubicBezTo>
                    <a:pt x="3172" y="2871"/>
                    <a:pt x="3189" y="2838"/>
                    <a:pt x="3198" y="2820"/>
                  </a:cubicBezTo>
                  <a:cubicBezTo>
                    <a:pt x="3194" y="2820"/>
                    <a:pt x="3194" y="2820"/>
                    <a:pt x="3194" y="2820"/>
                  </a:cubicBezTo>
                  <a:cubicBezTo>
                    <a:pt x="3204" y="2800"/>
                    <a:pt x="3223" y="2784"/>
                    <a:pt x="3228" y="2765"/>
                  </a:cubicBezTo>
                  <a:cubicBezTo>
                    <a:pt x="3234" y="2765"/>
                    <a:pt x="3234" y="2765"/>
                    <a:pt x="3234" y="2765"/>
                  </a:cubicBezTo>
                  <a:cubicBezTo>
                    <a:pt x="3237" y="2755"/>
                    <a:pt x="3238" y="2745"/>
                    <a:pt x="3232" y="2733"/>
                  </a:cubicBezTo>
                  <a:cubicBezTo>
                    <a:pt x="3224" y="2718"/>
                    <a:pt x="3204" y="2699"/>
                    <a:pt x="3182" y="2683"/>
                  </a:cubicBezTo>
                  <a:cubicBezTo>
                    <a:pt x="3169" y="2683"/>
                    <a:pt x="3169" y="2683"/>
                    <a:pt x="3169" y="2683"/>
                  </a:cubicBezTo>
                  <a:cubicBezTo>
                    <a:pt x="3145" y="2666"/>
                    <a:pt x="3119" y="2652"/>
                    <a:pt x="3105" y="2650"/>
                  </a:cubicBezTo>
                  <a:cubicBezTo>
                    <a:pt x="3094" y="2648"/>
                    <a:pt x="3088" y="2639"/>
                    <a:pt x="3084" y="2628"/>
                  </a:cubicBezTo>
                  <a:cubicBezTo>
                    <a:pt x="3092" y="2628"/>
                    <a:pt x="3092" y="2628"/>
                    <a:pt x="3092" y="2628"/>
                  </a:cubicBezTo>
                  <a:cubicBezTo>
                    <a:pt x="3084" y="2611"/>
                    <a:pt x="3081" y="2588"/>
                    <a:pt x="3070" y="2588"/>
                  </a:cubicBezTo>
                  <a:cubicBezTo>
                    <a:pt x="3065" y="2588"/>
                    <a:pt x="3062" y="2590"/>
                    <a:pt x="3060" y="2593"/>
                  </a:cubicBezTo>
                  <a:cubicBezTo>
                    <a:pt x="3046" y="2596"/>
                    <a:pt x="3046" y="2622"/>
                    <a:pt x="3014" y="2642"/>
                  </a:cubicBezTo>
                  <a:cubicBezTo>
                    <a:pt x="2994" y="2653"/>
                    <a:pt x="2974" y="2672"/>
                    <a:pt x="2956" y="2684"/>
                  </a:cubicBezTo>
                  <a:cubicBezTo>
                    <a:pt x="2945" y="2691"/>
                    <a:pt x="2934" y="2694"/>
                    <a:pt x="2925" y="2691"/>
                  </a:cubicBezTo>
                  <a:cubicBezTo>
                    <a:pt x="2919" y="2689"/>
                    <a:pt x="2917" y="2686"/>
                    <a:pt x="2915" y="2683"/>
                  </a:cubicBezTo>
                  <a:cubicBezTo>
                    <a:pt x="2908" y="2683"/>
                    <a:pt x="2908" y="2683"/>
                    <a:pt x="2908" y="2683"/>
                  </a:cubicBezTo>
                  <a:cubicBezTo>
                    <a:pt x="2908" y="2671"/>
                    <a:pt x="2913" y="2654"/>
                    <a:pt x="2887" y="2629"/>
                  </a:cubicBezTo>
                  <a:cubicBezTo>
                    <a:pt x="2887" y="2629"/>
                    <a:pt x="2886" y="2628"/>
                    <a:pt x="2886" y="2628"/>
                  </a:cubicBezTo>
                  <a:cubicBezTo>
                    <a:pt x="2896" y="2628"/>
                    <a:pt x="2896" y="2628"/>
                    <a:pt x="2896" y="2628"/>
                  </a:cubicBezTo>
                  <a:cubicBezTo>
                    <a:pt x="2895" y="2627"/>
                    <a:pt x="2895" y="2626"/>
                    <a:pt x="2894" y="2625"/>
                  </a:cubicBezTo>
                  <a:cubicBezTo>
                    <a:pt x="2855" y="2588"/>
                    <a:pt x="2841" y="2579"/>
                    <a:pt x="2841" y="2550"/>
                  </a:cubicBezTo>
                  <a:cubicBezTo>
                    <a:pt x="2841" y="2549"/>
                    <a:pt x="2840" y="2547"/>
                    <a:pt x="2840" y="2546"/>
                  </a:cubicBezTo>
                  <a:cubicBezTo>
                    <a:pt x="2832" y="2546"/>
                    <a:pt x="2832" y="2546"/>
                    <a:pt x="2832" y="2546"/>
                  </a:cubicBezTo>
                  <a:cubicBezTo>
                    <a:pt x="2826" y="2530"/>
                    <a:pt x="2808" y="2511"/>
                    <a:pt x="2789" y="2491"/>
                  </a:cubicBezTo>
                  <a:cubicBezTo>
                    <a:pt x="2800" y="2491"/>
                    <a:pt x="2800" y="2491"/>
                    <a:pt x="2800" y="2491"/>
                  </a:cubicBezTo>
                  <a:cubicBezTo>
                    <a:pt x="2780" y="2469"/>
                    <a:pt x="2760" y="2446"/>
                    <a:pt x="2756" y="2425"/>
                  </a:cubicBezTo>
                  <a:cubicBezTo>
                    <a:pt x="2755" y="2420"/>
                    <a:pt x="2756" y="2414"/>
                    <a:pt x="2757" y="2408"/>
                  </a:cubicBezTo>
                  <a:cubicBezTo>
                    <a:pt x="2752" y="2408"/>
                    <a:pt x="2752" y="2408"/>
                    <a:pt x="2752" y="2408"/>
                  </a:cubicBezTo>
                  <a:cubicBezTo>
                    <a:pt x="2762" y="2371"/>
                    <a:pt x="2806" y="2336"/>
                    <a:pt x="2820" y="2367"/>
                  </a:cubicBezTo>
                  <a:cubicBezTo>
                    <a:pt x="2838" y="2405"/>
                    <a:pt x="2852" y="2463"/>
                    <a:pt x="2898" y="2488"/>
                  </a:cubicBezTo>
                  <a:cubicBezTo>
                    <a:pt x="2943" y="2513"/>
                    <a:pt x="2986" y="2554"/>
                    <a:pt x="3007" y="2563"/>
                  </a:cubicBezTo>
                  <a:cubicBezTo>
                    <a:pt x="3028" y="2571"/>
                    <a:pt x="3081" y="2517"/>
                    <a:pt x="3098" y="2525"/>
                  </a:cubicBezTo>
                  <a:cubicBezTo>
                    <a:pt x="3116" y="2533"/>
                    <a:pt x="3151" y="2608"/>
                    <a:pt x="3183" y="2621"/>
                  </a:cubicBezTo>
                  <a:cubicBezTo>
                    <a:pt x="3215" y="2633"/>
                    <a:pt x="3320" y="2637"/>
                    <a:pt x="3338" y="2637"/>
                  </a:cubicBezTo>
                  <a:cubicBezTo>
                    <a:pt x="3354" y="2637"/>
                    <a:pt x="3416" y="2641"/>
                    <a:pt x="3438" y="2623"/>
                  </a:cubicBezTo>
                  <a:cubicBezTo>
                    <a:pt x="3443" y="2620"/>
                    <a:pt x="3448" y="2617"/>
                    <a:pt x="3450" y="2612"/>
                  </a:cubicBezTo>
                  <a:cubicBezTo>
                    <a:pt x="3455" y="2604"/>
                    <a:pt x="3459" y="2598"/>
                    <a:pt x="3464" y="2595"/>
                  </a:cubicBezTo>
                  <a:cubicBezTo>
                    <a:pt x="3470" y="2592"/>
                    <a:pt x="3477" y="2592"/>
                    <a:pt x="3486" y="2592"/>
                  </a:cubicBezTo>
                  <a:cubicBezTo>
                    <a:pt x="3503" y="2592"/>
                    <a:pt x="3535" y="2667"/>
                    <a:pt x="3560" y="2675"/>
                  </a:cubicBezTo>
                  <a:cubicBezTo>
                    <a:pt x="3584" y="2683"/>
                    <a:pt x="3630" y="2679"/>
                    <a:pt x="3626" y="2733"/>
                  </a:cubicBezTo>
                  <a:cubicBezTo>
                    <a:pt x="3623" y="2787"/>
                    <a:pt x="3648" y="2833"/>
                    <a:pt x="3672" y="2837"/>
                  </a:cubicBezTo>
                  <a:cubicBezTo>
                    <a:pt x="3679" y="2838"/>
                    <a:pt x="3689" y="2833"/>
                    <a:pt x="3699" y="2826"/>
                  </a:cubicBezTo>
                  <a:cubicBezTo>
                    <a:pt x="3702" y="2824"/>
                    <a:pt x="3705" y="2822"/>
                    <a:pt x="3709" y="2820"/>
                  </a:cubicBezTo>
                  <a:cubicBezTo>
                    <a:pt x="3708" y="2820"/>
                    <a:pt x="3708" y="2820"/>
                    <a:pt x="3708" y="2820"/>
                  </a:cubicBezTo>
                  <a:cubicBezTo>
                    <a:pt x="3731" y="2801"/>
                    <a:pt x="3753" y="2775"/>
                    <a:pt x="3753" y="2775"/>
                  </a:cubicBezTo>
                  <a:cubicBezTo>
                    <a:pt x="3753" y="2775"/>
                    <a:pt x="3753" y="2879"/>
                    <a:pt x="3750" y="2916"/>
                  </a:cubicBezTo>
                  <a:cubicBezTo>
                    <a:pt x="3746" y="2954"/>
                    <a:pt x="3788" y="3091"/>
                    <a:pt x="3788" y="3091"/>
                  </a:cubicBezTo>
                  <a:cubicBezTo>
                    <a:pt x="3788" y="3091"/>
                    <a:pt x="3841" y="3220"/>
                    <a:pt x="3855" y="3249"/>
                  </a:cubicBezTo>
                  <a:cubicBezTo>
                    <a:pt x="3869" y="3278"/>
                    <a:pt x="3929" y="3365"/>
                    <a:pt x="3929" y="3403"/>
                  </a:cubicBezTo>
                  <a:cubicBezTo>
                    <a:pt x="3929" y="3440"/>
                    <a:pt x="3936" y="3498"/>
                    <a:pt x="3957" y="3498"/>
                  </a:cubicBezTo>
                  <a:cubicBezTo>
                    <a:pt x="3969" y="3498"/>
                    <a:pt x="3981" y="3477"/>
                    <a:pt x="3994" y="3451"/>
                  </a:cubicBezTo>
                  <a:cubicBezTo>
                    <a:pt x="3998" y="3451"/>
                    <a:pt x="3998" y="3451"/>
                    <a:pt x="3998" y="3451"/>
                  </a:cubicBezTo>
                  <a:cubicBezTo>
                    <a:pt x="4009" y="3430"/>
                    <a:pt x="4019" y="3406"/>
                    <a:pt x="4031" y="3386"/>
                  </a:cubicBezTo>
                  <a:cubicBezTo>
                    <a:pt x="4034" y="3380"/>
                    <a:pt x="4038" y="3375"/>
                    <a:pt x="4041" y="3369"/>
                  </a:cubicBezTo>
                  <a:cubicBezTo>
                    <a:pt x="4037" y="3369"/>
                    <a:pt x="4037" y="3369"/>
                    <a:pt x="4037" y="3369"/>
                  </a:cubicBezTo>
                  <a:cubicBezTo>
                    <a:pt x="4049" y="3350"/>
                    <a:pt x="4060" y="3332"/>
                    <a:pt x="4069" y="3314"/>
                  </a:cubicBezTo>
                  <a:cubicBezTo>
                    <a:pt x="4073" y="3314"/>
                    <a:pt x="4073" y="3314"/>
                    <a:pt x="4073" y="3314"/>
                  </a:cubicBezTo>
                  <a:cubicBezTo>
                    <a:pt x="4082" y="3298"/>
                    <a:pt x="4089" y="3282"/>
                    <a:pt x="4093" y="3266"/>
                  </a:cubicBezTo>
                  <a:cubicBezTo>
                    <a:pt x="4095" y="3257"/>
                    <a:pt x="4096" y="3245"/>
                    <a:pt x="4096" y="3232"/>
                  </a:cubicBezTo>
                  <a:cubicBezTo>
                    <a:pt x="4089" y="3232"/>
                    <a:pt x="4089" y="3232"/>
                    <a:pt x="4089" y="3232"/>
                  </a:cubicBezTo>
                  <a:cubicBezTo>
                    <a:pt x="4089" y="3214"/>
                    <a:pt x="4087" y="3195"/>
                    <a:pt x="4085" y="3177"/>
                  </a:cubicBezTo>
                  <a:cubicBezTo>
                    <a:pt x="4092" y="3177"/>
                    <a:pt x="4092" y="3177"/>
                    <a:pt x="4092" y="3177"/>
                  </a:cubicBezTo>
                  <a:cubicBezTo>
                    <a:pt x="4089" y="3144"/>
                    <a:pt x="4084" y="3114"/>
                    <a:pt x="4084" y="3099"/>
                  </a:cubicBezTo>
                  <a:cubicBezTo>
                    <a:pt x="4084" y="3098"/>
                    <a:pt x="4084" y="3096"/>
                    <a:pt x="4084" y="3094"/>
                  </a:cubicBezTo>
                  <a:cubicBezTo>
                    <a:pt x="4078" y="3094"/>
                    <a:pt x="4078" y="3094"/>
                    <a:pt x="4078" y="3094"/>
                  </a:cubicBezTo>
                  <a:cubicBezTo>
                    <a:pt x="4081" y="3075"/>
                    <a:pt x="4095" y="3057"/>
                    <a:pt x="4121" y="3040"/>
                  </a:cubicBezTo>
                  <a:cubicBezTo>
                    <a:pt x="4121" y="3040"/>
                    <a:pt x="4121" y="3040"/>
                    <a:pt x="4121" y="3040"/>
                  </a:cubicBezTo>
                  <a:cubicBezTo>
                    <a:pt x="4124" y="3038"/>
                    <a:pt x="4127" y="3036"/>
                    <a:pt x="4131" y="3034"/>
                  </a:cubicBezTo>
                  <a:cubicBezTo>
                    <a:pt x="4136" y="3030"/>
                    <a:pt x="4141" y="3027"/>
                    <a:pt x="4148" y="3024"/>
                  </a:cubicBezTo>
                  <a:cubicBezTo>
                    <a:pt x="4154" y="3021"/>
                    <a:pt x="4160" y="3017"/>
                    <a:pt x="4166" y="3013"/>
                  </a:cubicBezTo>
                  <a:cubicBezTo>
                    <a:pt x="4186" y="2999"/>
                    <a:pt x="4204" y="2979"/>
                    <a:pt x="4221" y="2957"/>
                  </a:cubicBezTo>
                  <a:cubicBezTo>
                    <a:pt x="4218" y="2957"/>
                    <a:pt x="4218" y="2957"/>
                    <a:pt x="4218" y="2957"/>
                  </a:cubicBezTo>
                  <a:cubicBezTo>
                    <a:pt x="4233" y="2938"/>
                    <a:pt x="4248" y="2918"/>
                    <a:pt x="4263" y="2902"/>
                  </a:cubicBezTo>
                  <a:cubicBezTo>
                    <a:pt x="4265" y="2902"/>
                    <a:pt x="4265" y="2902"/>
                    <a:pt x="4265" y="2902"/>
                  </a:cubicBezTo>
                  <a:cubicBezTo>
                    <a:pt x="4270" y="2897"/>
                    <a:pt x="4276" y="2892"/>
                    <a:pt x="4281" y="2887"/>
                  </a:cubicBezTo>
                  <a:cubicBezTo>
                    <a:pt x="4303" y="2867"/>
                    <a:pt x="4313" y="2841"/>
                    <a:pt x="4329" y="2820"/>
                  </a:cubicBezTo>
                  <a:cubicBezTo>
                    <a:pt x="4326" y="2820"/>
                    <a:pt x="4326" y="2820"/>
                    <a:pt x="4326" y="2820"/>
                  </a:cubicBezTo>
                  <a:cubicBezTo>
                    <a:pt x="4341" y="2804"/>
                    <a:pt x="4361" y="2791"/>
                    <a:pt x="4398" y="2791"/>
                  </a:cubicBezTo>
                  <a:cubicBezTo>
                    <a:pt x="4482" y="2791"/>
                    <a:pt x="4475" y="2791"/>
                    <a:pt x="4496" y="2767"/>
                  </a:cubicBezTo>
                  <a:cubicBezTo>
                    <a:pt x="4497" y="2766"/>
                    <a:pt x="4497" y="2766"/>
                    <a:pt x="4497" y="2765"/>
                  </a:cubicBezTo>
                  <a:cubicBezTo>
                    <a:pt x="4500" y="2765"/>
                    <a:pt x="4500" y="2765"/>
                    <a:pt x="4500" y="2765"/>
                  </a:cubicBezTo>
                  <a:cubicBezTo>
                    <a:pt x="4501" y="2764"/>
                    <a:pt x="4502" y="2763"/>
                    <a:pt x="4503" y="2762"/>
                  </a:cubicBezTo>
                  <a:cubicBezTo>
                    <a:pt x="4509" y="2755"/>
                    <a:pt x="4515" y="2749"/>
                    <a:pt x="4521" y="2744"/>
                  </a:cubicBezTo>
                  <a:cubicBezTo>
                    <a:pt x="4532" y="2738"/>
                    <a:pt x="4543" y="2743"/>
                    <a:pt x="4549" y="2771"/>
                  </a:cubicBezTo>
                  <a:cubicBezTo>
                    <a:pt x="4559" y="2816"/>
                    <a:pt x="4619" y="2883"/>
                    <a:pt x="4630" y="2900"/>
                  </a:cubicBezTo>
                  <a:cubicBezTo>
                    <a:pt x="4640" y="2916"/>
                    <a:pt x="4662" y="2962"/>
                    <a:pt x="4658" y="3012"/>
                  </a:cubicBezTo>
                  <a:cubicBezTo>
                    <a:pt x="4655" y="3062"/>
                    <a:pt x="4637" y="3198"/>
                    <a:pt x="4655" y="3198"/>
                  </a:cubicBezTo>
                  <a:cubicBezTo>
                    <a:pt x="4659" y="3198"/>
                    <a:pt x="4665" y="3190"/>
                    <a:pt x="4673" y="3177"/>
                  </a:cubicBezTo>
                  <a:cubicBezTo>
                    <a:pt x="4677" y="3177"/>
                    <a:pt x="4677" y="3177"/>
                    <a:pt x="4677" y="3177"/>
                  </a:cubicBezTo>
                  <a:cubicBezTo>
                    <a:pt x="4689" y="3157"/>
                    <a:pt x="4705" y="3123"/>
                    <a:pt x="4718" y="3094"/>
                  </a:cubicBezTo>
                  <a:cubicBezTo>
                    <a:pt x="4713" y="3094"/>
                    <a:pt x="4713" y="3094"/>
                    <a:pt x="4713" y="3094"/>
                  </a:cubicBezTo>
                  <a:cubicBezTo>
                    <a:pt x="4724" y="3069"/>
                    <a:pt x="4732" y="3049"/>
                    <a:pt x="4732" y="3049"/>
                  </a:cubicBezTo>
                  <a:cubicBezTo>
                    <a:pt x="4732" y="3049"/>
                    <a:pt x="4738" y="3045"/>
                    <a:pt x="4746" y="3040"/>
                  </a:cubicBezTo>
                  <a:cubicBezTo>
                    <a:pt x="4746" y="3040"/>
                    <a:pt x="4746" y="3040"/>
                    <a:pt x="4746" y="3040"/>
                  </a:cubicBezTo>
                  <a:cubicBezTo>
                    <a:pt x="4747" y="3039"/>
                    <a:pt x="4749" y="3037"/>
                    <a:pt x="4751" y="3036"/>
                  </a:cubicBezTo>
                  <a:cubicBezTo>
                    <a:pt x="4773" y="3023"/>
                    <a:pt x="4808" y="3008"/>
                    <a:pt x="4806" y="3054"/>
                  </a:cubicBezTo>
                  <a:cubicBezTo>
                    <a:pt x="4802" y="3120"/>
                    <a:pt x="4813" y="3191"/>
                    <a:pt x="4813" y="3232"/>
                  </a:cubicBezTo>
                  <a:cubicBezTo>
                    <a:pt x="4813" y="3274"/>
                    <a:pt x="4876" y="3374"/>
                    <a:pt x="4876" y="3349"/>
                  </a:cubicBezTo>
                  <a:cubicBezTo>
                    <a:pt x="4876" y="3341"/>
                    <a:pt x="4879" y="3328"/>
                    <a:pt x="4883" y="3314"/>
                  </a:cubicBezTo>
                  <a:cubicBezTo>
                    <a:pt x="4888" y="3314"/>
                    <a:pt x="4888" y="3314"/>
                    <a:pt x="4888" y="3314"/>
                  </a:cubicBezTo>
                  <a:cubicBezTo>
                    <a:pt x="4895" y="3289"/>
                    <a:pt x="4905" y="3257"/>
                    <a:pt x="4909" y="3232"/>
                  </a:cubicBezTo>
                  <a:cubicBezTo>
                    <a:pt x="4903" y="3232"/>
                    <a:pt x="4903" y="3232"/>
                    <a:pt x="4903" y="3232"/>
                  </a:cubicBezTo>
                  <a:cubicBezTo>
                    <a:pt x="4904" y="3226"/>
                    <a:pt x="4905" y="3221"/>
                    <a:pt x="4905" y="3216"/>
                  </a:cubicBezTo>
                  <a:cubicBezTo>
                    <a:pt x="4905" y="3178"/>
                    <a:pt x="4922" y="3195"/>
                    <a:pt x="4968" y="3232"/>
                  </a:cubicBezTo>
                  <a:cubicBezTo>
                    <a:pt x="5013" y="3270"/>
                    <a:pt x="5045" y="3345"/>
                    <a:pt x="5045" y="3345"/>
                  </a:cubicBezTo>
                  <a:cubicBezTo>
                    <a:pt x="5045" y="3345"/>
                    <a:pt x="5089" y="3485"/>
                    <a:pt x="5096" y="3506"/>
                  </a:cubicBezTo>
                  <a:cubicBezTo>
                    <a:pt x="5100" y="3517"/>
                    <a:pt x="5118" y="3486"/>
                    <a:pt x="5134" y="3451"/>
                  </a:cubicBezTo>
                  <a:cubicBezTo>
                    <a:pt x="5139" y="3451"/>
                    <a:pt x="5139" y="3451"/>
                    <a:pt x="5139" y="3451"/>
                  </a:cubicBezTo>
                  <a:cubicBezTo>
                    <a:pt x="5153" y="3422"/>
                    <a:pt x="5167" y="3390"/>
                    <a:pt x="5172" y="3378"/>
                  </a:cubicBezTo>
                  <a:cubicBezTo>
                    <a:pt x="5173" y="3374"/>
                    <a:pt x="5174" y="3372"/>
                    <a:pt x="5176" y="3369"/>
                  </a:cubicBezTo>
                  <a:cubicBezTo>
                    <a:pt x="5171" y="3369"/>
                    <a:pt x="5171" y="3369"/>
                    <a:pt x="5171" y="3369"/>
                  </a:cubicBezTo>
                  <a:cubicBezTo>
                    <a:pt x="5179" y="3353"/>
                    <a:pt x="5188" y="3343"/>
                    <a:pt x="5211" y="3336"/>
                  </a:cubicBezTo>
                  <a:cubicBezTo>
                    <a:pt x="5230" y="3331"/>
                    <a:pt x="5252" y="3329"/>
                    <a:pt x="5267" y="3314"/>
                  </a:cubicBezTo>
                  <a:cubicBezTo>
                    <a:pt x="5269" y="3314"/>
                    <a:pt x="5269" y="3314"/>
                    <a:pt x="5269" y="3314"/>
                  </a:cubicBezTo>
                  <a:cubicBezTo>
                    <a:pt x="5279" y="3307"/>
                    <a:pt x="5287" y="3296"/>
                    <a:pt x="5291" y="3278"/>
                  </a:cubicBezTo>
                  <a:cubicBezTo>
                    <a:pt x="5295" y="3263"/>
                    <a:pt x="5300" y="3248"/>
                    <a:pt x="5305" y="3232"/>
                  </a:cubicBezTo>
                  <a:cubicBezTo>
                    <a:pt x="5299" y="3232"/>
                    <a:pt x="5299" y="3232"/>
                    <a:pt x="5299" y="3232"/>
                  </a:cubicBezTo>
                  <a:cubicBezTo>
                    <a:pt x="5304" y="3214"/>
                    <a:pt x="5307" y="3196"/>
                    <a:pt x="5305" y="3177"/>
                  </a:cubicBezTo>
                  <a:cubicBezTo>
                    <a:pt x="5312" y="3177"/>
                    <a:pt x="5312" y="3177"/>
                    <a:pt x="5312" y="3177"/>
                  </a:cubicBezTo>
                  <a:cubicBezTo>
                    <a:pt x="5311" y="3157"/>
                    <a:pt x="5306" y="3137"/>
                    <a:pt x="5291" y="3116"/>
                  </a:cubicBezTo>
                  <a:cubicBezTo>
                    <a:pt x="5286" y="3108"/>
                    <a:pt x="5282" y="3102"/>
                    <a:pt x="5277" y="3094"/>
                  </a:cubicBezTo>
                  <a:cubicBezTo>
                    <a:pt x="5268" y="3094"/>
                    <a:pt x="5268" y="3094"/>
                    <a:pt x="5268" y="3094"/>
                  </a:cubicBezTo>
                  <a:cubicBezTo>
                    <a:pt x="5255" y="3074"/>
                    <a:pt x="5243" y="3055"/>
                    <a:pt x="5232" y="3040"/>
                  </a:cubicBezTo>
                  <a:cubicBezTo>
                    <a:pt x="5242" y="3040"/>
                    <a:pt x="5242" y="3040"/>
                    <a:pt x="5242" y="3040"/>
                  </a:cubicBezTo>
                  <a:cubicBezTo>
                    <a:pt x="5226" y="3017"/>
                    <a:pt x="5213" y="2998"/>
                    <a:pt x="5196" y="2983"/>
                  </a:cubicBezTo>
                  <a:cubicBezTo>
                    <a:pt x="5189" y="2976"/>
                    <a:pt x="5182" y="2967"/>
                    <a:pt x="5176" y="2957"/>
                  </a:cubicBezTo>
                  <a:cubicBezTo>
                    <a:pt x="5167" y="2957"/>
                    <a:pt x="5167" y="2957"/>
                    <a:pt x="5167" y="2957"/>
                  </a:cubicBezTo>
                  <a:cubicBezTo>
                    <a:pt x="5155" y="2938"/>
                    <a:pt x="5146" y="2917"/>
                    <a:pt x="5141" y="2902"/>
                  </a:cubicBezTo>
                  <a:cubicBezTo>
                    <a:pt x="5149" y="2902"/>
                    <a:pt x="5149" y="2902"/>
                    <a:pt x="5149" y="2902"/>
                  </a:cubicBezTo>
                  <a:cubicBezTo>
                    <a:pt x="5143" y="2889"/>
                    <a:pt x="5140" y="2879"/>
                    <a:pt x="5140" y="2879"/>
                  </a:cubicBezTo>
                  <a:cubicBezTo>
                    <a:pt x="5140" y="2879"/>
                    <a:pt x="5169" y="2848"/>
                    <a:pt x="5195" y="2820"/>
                  </a:cubicBezTo>
                  <a:cubicBezTo>
                    <a:pt x="5192" y="2820"/>
                    <a:pt x="5192" y="2820"/>
                    <a:pt x="5192" y="2820"/>
                  </a:cubicBezTo>
                  <a:cubicBezTo>
                    <a:pt x="5204" y="2807"/>
                    <a:pt x="5215" y="2795"/>
                    <a:pt x="5221" y="2787"/>
                  </a:cubicBezTo>
                  <a:cubicBezTo>
                    <a:pt x="5242" y="2762"/>
                    <a:pt x="5274" y="2779"/>
                    <a:pt x="5278" y="2808"/>
                  </a:cubicBezTo>
                  <a:cubicBezTo>
                    <a:pt x="5281" y="2837"/>
                    <a:pt x="5246" y="2862"/>
                    <a:pt x="5239" y="2925"/>
                  </a:cubicBezTo>
                  <a:cubicBezTo>
                    <a:pt x="5232" y="2987"/>
                    <a:pt x="5281" y="3008"/>
                    <a:pt x="5295" y="2987"/>
                  </a:cubicBezTo>
                  <a:cubicBezTo>
                    <a:pt x="5298" y="2986"/>
                    <a:pt x="5300" y="2985"/>
                    <a:pt x="5302" y="2983"/>
                  </a:cubicBezTo>
                  <a:cubicBezTo>
                    <a:pt x="5306" y="2976"/>
                    <a:pt x="5312" y="2967"/>
                    <a:pt x="5319" y="2957"/>
                  </a:cubicBezTo>
                  <a:cubicBezTo>
                    <a:pt x="5315" y="2957"/>
                    <a:pt x="5315" y="2957"/>
                    <a:pt x="5315" y="2957"/>
                  </a:cubicBezTo>
                  <a:cubicBezTo>
                    <a:pt x="5330" y="2936"/>
                    <a:pt x="5345" y="2912"/>
                    <a:pt x="5345" y="2904"/>
                  </a:cubicBezTo>
                  <a:cubicBezTo>
                    <a:pt x="5345" y="2903"/>
                    <a:pt x="5344" y="2903"/>
                    <a:pt x="5344" y="2902"/>
                  </a:cubicBezTo>
                  <a:cubicBezTo>
                    <a:pt x="5350" y="2902"/>
                    <a:pt x="5350" y="2902"/>
                    <a:pt x="5350" y="2902"/>
                  </a:cubicBezTo>
                  <a:cubicBezTo>
                    <a:pt x="5351" y="2901"/>
                    <a:pt x="5351" y="2900"/>
                    <a:pt x="5351" y="2899"/>
                  </a:cubicBezTo>
                  <a:cubicBezTo>
                    <a:pt x="5351" y="2887"/>
                    <a:pt x="5326" y="2891"/>
                    <a:pt x="5323" y="2845"/>
                  </a:cubicBezTo>
                  <a:cubicBezTo>
                    <a:pt x="5322" y="2836"/>
                    <a:pt x="5324" y="2828"/>
                    <a:pt x="5327" y="2820"/>
                  </a:cubicBezTo>
                  <a:cubicBezTo>
                    <a:pt x="5322" y="2820"/>
                    <a:pt x="5322" y="2820"/>
                    <a:pt x="5322" y="2820"/>
                  </a:cubicBezTo>
                  <a:cubicBezTo>
                    <a:pt x="5334" y="2791"/>
                    <a:pt x="5366" y="2773"/>
                    <a:pt x="5380" y="2783"/>
                  </a:cubicBezTo>
                  <a:cubicBezTo>
                    <a:pt x="5397" y="2796"/>
                    <a:pt x="5510" y="2767"/>
                    <a:pt x="5563" y="2733"/>
                  </a:cubicBezTo>
                  <a:cubicBezTo>
                    <a:pt x="5564" y="2732"/>
                    <a:pt x="5565" y="2732"/>
                    <a:pt x="5566" y="2731"/>
                  </a:cubicBezTo>
                  <a:cubicBezTo>
                    <a:pt x="5567" y="2730"/>
                    <a:pt x="5568" y="2730"/>
                    <a:pt x="5569" y="2729"/>
                  </a:cubicBezTo>
                  <a:cubicBezTo>
                    <a:pt x="5588" y="2717"/>
                    <a:pt x="5604" y="2700"/>
                    <a:pt x="5619" y="2683"/>
                  </a:cubicBezTo>
                  <a:cubicBezTo>
                    <a:pt x="5615" y="2683"/>
                    <a:pt x="5615" y="2683"/>
                    <a:pt x="5615" y="2683"/>
                  </a:cubicBezTo>
                  <a:cubicBezTo>
                    <a:pt x="5630" y="2664"/>
                    <a:pt x="5643" y="2644"/>
                    <a:pt x="5655" y="2628"/>
                  </a:cubicBezTo>
                  <a:cubicBezTo>
                    <a:pt x="5659" y="2628"/>
                    <a:pt x="5659" y="2628"/>
                    <a:pt x="5659" y="2628"/>
                  </a:cubicBezTo>
                  <a:cubicBezTo>
                    <a:pt x="5668" y="2615"/>
                    <a:pt x="5677" y="2604"/>
                    <a:pt x="5686" y="2596"/>
                  </a:cubicBezTo>
                  <a:cubicBezTo>
                    <a:pt x="5697" y="2586"/>
                    <a:pt x="5717" y="2567"/>
                    <a:pt x="5739" y="2546"/>
                  </a:cubicBezTo>
                  <a:cubicBezTo>
                    <a:pt x="5737" y="2546"/>
                    <a:pt x="5737" y="2546"/>
                    <a:pt x="5737" y="2546"/>
                  </a:cubicBezTo>
                  <a:cubicBezTo>
                    <a:pt x="5754" y="2528"/>
                    <a:pt x="5772" y="2509"/>
                    <a:pt x="5786" y="2491"/>
                  </a:cubicBezTo>
                  <a:cubicBezTo>
                    <a:pt x="5789" y="2491"/>
                    <a:pt x="5789" y="2491"/>
                    <a:pt x="5789" y="2491"/>
                  </a:cubicBezTo>
                  <a:cubicBezTo>
                    <a:pt x="5809" y="2466"/>
                    <a:pt x="5822" y="2442"/>
                    <a:pt x="5819" y="2425"/>
                  </a:cubicBezTo>
                  <a:cubicBezTo>
                    <a:pt x="5819" y="2420"/>
                    <a:pt x="5818" y="2414"/>
                    <a:pt x="5818" y="2408"/>
                  </a:cubicBezTo>
                  <a:cubicBezTo>
                    <a:pt x="5811" y="2408"/>
                    <a:pt x="5811" y="2408"/>
                    <a:pt x="5811" y="2408"/>
                  </a:cubicBezTo>
                  <a:cubicBezTo>
                    <a:pt x="5810" y="2391"/>
                    <a:pt x="5810" y="2373"/>
                    <a:pt x="5808" y="2353"/>
                  </a:cubicBezTo>
                  <a:cubicBezTo>
                    <a:pt x="5815" y="2353"/>
                    <a:pt x="5815" y="2353"/>
                    <a:pt x="5815" y="2353"/>
                  </a:cubicBezTo>
                  <a:cubicBezTo>
                    <a:pt x="5814" y="2327"/>
                    <a:pt x="5811" y="2299"/>
                    <a:pt x="5800" y="2271"/>
                  </a:cubicBezTo>
                  <a:cubicBezTo>
                    <a:pt x="5791" y="2271"/>
                    <a:pt x="5791" y="2271"/>
                    <a:pt x="5791" y="2271"/>
                  </a:cubicBezTo>
                  <a:cubicBezTo>
                    <a:pt x="5790" y="2268"/>
                    <a:pt x="5789" y="2266"/>
                    <a:pt x="5788" y="2263"/>
                  </a:cubicBezTo>
                  <a:cubicBezTo>
                    <a:pt x="5780" y="2245"/>
                    <a:pt x="5771" y="2230"/>
                    <a:pt x="5761" y="2216"/>
                  </a:cubicBezTo>
                  <a:cubicBezTo>
                    <a:pt x="5771" y="2216"/>
                    <a:pt x="5771" y="2216"/>
                    <a:pt x="5771" y="2216"/>
                  </a:cubicBezTo>
                  <a:cubicBezTo>
                    <a:pt x="5749" y="2182"/>
                    <a:pt x="5728" y="2156"/>
                    <a:pt x="5717" y="2138"/>
                  </a:cubicBezTo>
                  <a:cubicBezTo>
                    <a:pt x="5716" y="2137"/>
                    <a:pt x="5717" y="2135"/>
                    <a:pt x="5717" y="2134"/>
                  </a:cubicBezTo>
                  <a:cubicBezTo>
                    <a:pt x="5710" y="2134"/>
                    <a:pt x="5710" y="2134"/>
                    <a:pt x="5710" y="2134"/>
                  </a:cubicBezTo>
                  <a:cubicBezTo>
                    <a:pt x="5715" y="2117"/>
                    <a:pt x="5771" y="2109"/>
                    <a:pt x="5802" y="2079"/>
                  </a:cubicBezTo>
                  <a:cubicBezTo>
                    <a:pt x="5804" y="2079"/>
                    <a:pt x="5804" y="2079"/>
                    <a:pt x="5804" y="2079"/>
                  </a:cubicBezTo>
                  <a:cubicBezTo>
                    <a:pt x="5807" y="2077"/>
                    <a:pt x="5810" y="2074"/>
                    <a:pt x="5812" y="2072"/>
                  </a:cubicBezTo>
                  <a:cubicBezTo>
                    <a:pt x="5848" y="2034"/>
                    <a:pt x="5812" y="2001"/>
                    <a:pt x="5795" y="2005"/>
                  </a:cubicBezTo>
                  <a:cubicBezTo>
                    <a:pt x="5777" y="2009"/>
                    <a:pt x="5731" y="2022"/>
                    <a:pt x="5714" y="2018"/>
                  </a:cubicBezTo>
                  <a:cubicBezTo>
                    <a:pt x="5704" y="2015"/>
                    <a:pt x="5696" y="2007"/>
                    <a:pt x="5686" y="1997"/>
                  </a:cubicBezTo>
                  <a:cubicBezTo>
                    <a:pt x="5675" y="1997"/>
                    <a:pt x="5675" y="1997"/>
                    <a:pt x="5675" y="1997"/>
                  </a:cubicBezTo>
                  <a:cubicBezTo>
                    <a:pt x="5669" y="1989"/>
                    <a:pt x="5661" y="1981"/>
                    <a:pt x="5651" y="1972"/>
                  </a:cubicBezTo>
                  <a:cubicBezTo>
                    <a:pt x="5640" y="1963"/>
                    <a:pt x="5639" y="1952"/>
                    <a:pt x="5642" y="1942"/>
                  </a:cubicBezTo>
                  <a:cubicBezTo>
                    <a:pt x="5648" y="1942"/>
                    <a:pt x="5648" y="1942"/>
                    <a:pt x="5648" y="1942"/>
                  </a:cubicBezTo>
                  <a:cubicBezTo>
                    <a:pt x="5649" y="1931"/>
                    <a:pt x="5656" y="1922"/>
                    <a:pt x="5664" y="1916"/>
                  </a:cubicBezTo>
                  <a:cubicBezTo>
                    <a:pt x="5668" y="1914"/>
                    <a:pt x="5672" y="1913"/>
                    <a:pt x="5676" y="1914"/>
                  </a:cubicBezTo>
                  <a:cubicBezTo>
                    <a:pt x="5682" y="1915"/>
                    <a:pt x="5691" y="1911"/>
                    <a:pt x="5701" y="1903"/>
                  </a:cubicBezTo>
                  <a:cubicBezTo>
                    <a:pt x="5717" y="1894"/>
                    <a:pt x="5738" y="1875"/>
                    <a:pt x="5754" y="1859"/>
                  </a:cubicBezTo>
                  <a:cubicBezTo>
                    <a:pt x="5752" y="1859"/>
                    <a:pt x="5752" y="1859"/>
                    <a:pt x="5752" y="1859"/>
                  </a:cubicBezTo>
                  <a:cubicBezTo>
                    <a:pt x="5755" y="1856"/>
                    <a:pt x="5758" y="1854"/>
                    <a:pt x="5760" y="1851"/>
                  </a:cubicBezTo>
                  <a:cubicBezTo>
                    <a:pt x="5781" y="1831"/>
                    <a:pt x="5813" y="1814"/>
                    <a:pt x="5802" y="1835"/>
                  </a:cubicBezTo>
                  <a:cubicBezTo>
                    <a:pt x="5792" y="1856"/>
                    <a:pt x="5767" y="1930"/>
                    <a:pt x="5795" y="1934"/>
                  </a:cubicBezTo>
                  <a:cubicBezTo>
                    <a:pt x="5806" y="1936"/>
                    <a:pt x="5824" y="1927"/>
                    <a:pt x="5841" y="1915"/>
                  </a:cubicBezTo>
                  <a:cubicBezTo>
                    <a:pt x="5858" y="1904"/>
                    <a:pt x="5875" y="1891"/>
                    <a:pt x="5888" y="1882"/>
                  </a:cubicBezTo>
                  <a:cubicBezTo>
                    <a:pt x="5894" y="1878"/>
                    <a:pt x="5899" y="1875"/>
                    <a:pt x="5901" y="1876"/>
                  </a:cubicBezTo>
                  <a:cubicBezTo>
                    <a:pt x="5911" y="1880"/>
                    <a:pt x="5929" y="1934"/>
                    <a:pt x="5918" y="1959"/>
                  </a:cubicBezTo>
                  <a:cubicBezTo>
                    <a:pt x="5908" y="1984"/>
                    <a:pt x="5908" y="2026"/>
                    <a:pt x="5922" y="2022"/>
                  </a:cubicBezTo>
                  <a:cubicBezTo>
                    <a:pt x="5925" y="2021"/>
                    <a:pt x="5928" y="2019"/>
                    <a:pt x="5932" y="2016"/>
                  </a:cubicBezTo>
                  <a:cubicBezTo>
                    <a:pt x="5938" y="2013"/>
                    <a:pt x="5948" y="2004"/>
                    <a:pt x="5956" y="1997"/>
                  </a:cubicBezTo>
                  <a:cubicBezTo>
                    <a:pt x="5955" y="1997"/>
                    <a:pt x="5955" y="1997"/>
                    <a:pt x="5955" y="1997"/>
                  </a:cubicBezTo>
                  <a:cubicBezTo>
                    <a:pt x="5962" y="1991"/>
                    <a:pt x="5968" y="1988"/>
                    <a:pt x="5971" y="1993"/>
                  </a:cubicBezTo>
                  <a:cubicBezTo>
                    <a:pt x="5978" y="2005"/>
                    <a:pt x="6014" y="2030"/>
                    <a:pt x="5996" y="2076"/>
                  </a:cubicBezTo>
                  <a:cubicBezTo>
                    <a:pt x="5978" y="2122"/>
                    <a:pt x="5943" y="2138"/>
                    <a:pt x="5985" y="2167"/>
                  </a:cubicBezTo>
                  <a:cubicBezTo>
                    <a:pt x="6014" y="2187"/>
                    <a:pt x="6030" y="2182"/>
                    <a:pt x="6047" y="2170"/>
                  </a:cubicBezTo>
                  <a:cubicBezTo>
                    <a:pt x="6057" y="2164"/>
                    <a:pt x="6067" y="2155"/>
                    <a:pt x="6080" y="2147"/>
                  </a:cubicBezTo>
                  <a:cubicBezTo>
                    <a:pt x="6084" y="2144"/>
                    <a:pt x="6088" y="2139"/>
                    <a:pt x="6092" y="2134"/>
                  </a:cubicBezTo>
                  <a:cubicBezTo>
                    <a:pt x="6088" y="2134"/>
                    <a:pt x="6088" y="2134"/>
                    <a:pt x="6088" y="2134"/>
                  </a:cubicBezTo>
                  <a:cubicBezTo>
                    <a:pt x="6098" y="2119"/>
                    <a:pt x="6106" y="2099"/>
                    <a:pt x="6110" y="2079"/>
                  </a:cubicBezTo>
                  <a:cubicBezTo>
                    <a:pt x="6116" y="2079"/>
                    <a:pt x="6116" y="2079"/>
                    <a:pt x="6116" y="2079"/>
                  </a:cubicBezTo>
                  <a:cubicBezTo>
                    <a:pt x="6123" y="2050"/>
                    <a:pt x="6124" y="2020"/>
                    <a:pt x="6115" y="2005"/>
                  </a:cubicBezTo>
                  <a:cubicBezTo>
                    <a:pt x="6114" y="2003"/>
                    <a:pt x="6112" y="2000"/>
                    <a:pt x="6110" y="1997"/>
                  </a:cubicBezTo>
                  <a:cubicBezTo>
                    <a:pt x="6100" y="1997"/>
                    <a:pt x="6100" y="1997"/>
                    <a:pt x="6100" y="1997"/>
                  </a:cubicBezTo>
                  <a:cubicBezTo>
                    <a:pt x="6090" y="1980"/>
                    <a:pt x="6077" y="1960"/>
                    <a:pt x="6066" y="1942"/>
                  </a:cubicBezTo>
                  <a:cubicBezTo>
                    <a:pt x="6075" y="1942"/>
                    <a:pt x="6075" y="1942"/>
                    <a:pt x="6075" y="1942"/>
                  </a:cubicBezTo>
                  <a:cubicBezTo>
                    <a:pt x="6064" y="1923"/>
                    <a:pt x="6055" y="1906"/>
                    <a:pt x="6055" y="1897"/>
                  </a:cubicBezTo>
                  <a:cubicBezTo>
                    <a:pt x="6055" y="1894"/>
                    <a:pt x="6058" y="1891"/>
                    <a:pt x="6061" y="1888"/>
                  </a:cubicBezTo>
                  <a:cubicBezTo>
                    <a:pt x="6074" y="1881"/>
                    <a:pt x="6096" y="1876"/>
                    <a:pt x="6109" y="1866"/>
                  </a:cubicBezTo>
                  <a:cubicBezTo>
                    <a:pt x="6112" y="1864"/>
                    <a:pt x="6115" y="1862"/>
                    <a:pt x="6118" y="1859"/>
                  </a:cubicBezTo>
                  <a:cubicBezTo>
                    <a:pt x="6115" y="1859"/>
                    <a:pt x="6115" y="1859"/>
                    <a:pt x="6115" y="1859"/>
                  </a:cubicBezTo>
                  <a:cubicBezTo>
                    <a:pt x="6117" y="1856"/>
                    <a:pt x="6119" y="1852"/>
                    <a:pt x="6119" y="1847"/>
                  </a:cubicBezTo>
                  <a:cubicBezTo>
                    <a:pt x="6119" y="1831"/>
                    <a:pt x="6125" y="1816"/>
                    <a:pt x="6134" y="1804"/>
                  </a:cubicBezTo>
                  <a:cubicBezTo>
                    <a:pt x="6138" y="1804"/>
                    <a:pt x="6138" y="1804"/>
                    <a:pt x="6138" y="1804"/>
                  </a:cubicBezTo>
                  <a:cubicBezTo>
                    <a:pt x="6148" y="1790"/>
                    <a:pt x="6161" y="1779"/>
                    <a:pt x="6175" y="1772"/>
                  </a:cubicBezTo>
                  <a:cubicBezTo>
                    <a:pt x="6176" y="1772"/>
                    <a:pt x="6177" y="1771"/>
                    <a:pt x="6178" y="1770"/>
                  </a:cubicBezTo>
                  <a:cubicBezTo>
                    <a:pt x="6178" y="1770"/>
                    <a:pt x="6178" y="1770"/>
                    <a:pt x="6178" y="1770"/>
                  </a:cubicBezTo>
                  <a:cubicBezTo>
                    <a:pt x="6194" y="1760"/>
                    <a:pt x="6213" y="1735"/>
                    <a:pt x="6226" y="1725"/>
                  </a:cubicBezTo>
                  <a:cubicBezTo>
                    <a:pt x="6230" y="1723"/>
                    <a:pt x="6233" y="1723"/>
                    <a:pt x="6235" y="1727"/>
                  </a:cubicBezTo>
                  <a:cubicBezTo>
                    <a:pt x="6245" y="1742"/>
                    <a:pt x="6301" y="1761"/>
                    <a:pt x="6322" y="1743"/>
                  </a:cubicBezTo>
                  <a:cubicBezTo>
                    <a:pt x="6327" y="1741"/>
                    <a:pt x="6331" y="1739"/>
                    <a:pt x="6333" y="1735"/>
                  </a:cubicBezTo>
                  <a:cubicBezTo>
                    <a:pt x="6336" y="1732"/>
                    <a:pt x="6339" y="1727"/>
                    <a:pt x="6343" y="1722"/>
                  </a:cubicBezTo>
                  <a:cubicBezTo>
                    <a:pt x="6341" y="1722"/>
                    <a:pt x="6341" y="1722"/>
                    <a:pt x="6341" y="1722"/>
                  </a:cubicBezTo>
                  <a:cubicBezTo>
                    <a:pt x="6353" y="1708"/>
                    <a:pt x="6372" y="1688"/>
                    <a:pt x="6393" y="1667"/>
                  </a:cubicBezTo>
                  <a:cubicBezTo>
                    <a:pt x="6395" y="1667"/>
                    <a:pt x="6395" y="1667"/>
                    <a:pt x="6395" y="1667"/>
                  </a:cubicBezTo>
                  <a:cubicBezTo>
                    <a:pt x="6423" y="1640"/>
                    <a:pt x="6454" y="1610"/>
                    <a:pt x="6481" y="1585"/>
                  </a:cubicBezTo>
                  <a:cubicBezTo>
                    <a:pt x="6479" y="1585"/>
                    <a:pt x="6479" y="1585"/>
                    <a:pt x="6479" y="1585"/>
                  </a:cubicBezTo>
                  <a:cubicBezTo>
                    <a:pt x="6483" y="1581"/>
                    <a:pt x="6488" y="1576"/>
                    <a:pt x="6492" y="1573"/>
                  </a:cubicBezTo>
                  <a:cubicBezTo>
                    <a:pt x="6508" y="1559"/>
                    <a:pt x="6520" y="1545"/>
                    <a:pt x="6531" y="1530"/>
                  </a:cubicBezTo>
                  <a:cubicBezTo>
                    <a:pt x="6535" y="1530"/>
                    <a:pt x="6535" y="1530"/>
                    <a:pt x="6535" y="1530"/>
                  </a:cubicBezTo>
                  <a:cubicBezTo>
                    <a:pt x="6554" y="1504"/>
                    <a:pt x="6568" y="1476"/>
                    <a:pt x="6577" y="1448"/>
                  </a:cubicBezTo>
                  <a:cubicBezTo>
                    <a:pt x="6572" y="1448"/>
                    <a:pt x="6572" y="1448"/>
                    <a:pt x="6572" y="1448"/>
                  </a:cubicBezTo>
                  <a:cubicBezTo>
                    <a:pt x="6577" y="1434"/>
                    <a:pt x="6580" y="1420"/>
                    <a:pt x="6584" y="1406"/>
                  </a:cubicBezTo>
                  <a:cubicBezTo>
                    <a:pt x="6585" y="1402"/>
                    <a:pt x="6586" y="1397"/>
                    <a:pt x="6587" y="1393"/>
                  </a:cubicBezTo>
                  <a:cubicBezTo>
                    <a:pt x="6593" y="1393"/>
                    <a:pt x="6593" y="1393"/>
                    <a:pt x="6593" y="1393"/>
                  </a:cubicBezTo>
                  <a:cubicBezTo>
                    <a:pt x="6601" y="1361"/>
                    <a:pt x="6611" y="1335"/>
                    <a:pt x="6616" y="1310"/>
                  </a:cubicBezTo>
                  <a:cubicBezTo>
                    <a:pt x="6611" y="1310"/>
                    <a:pt x="6611" y="1310"/>
                    <a:pt x="6611" y="1310"/>
                  </a:cubicBezTo>
                  <a:cubicBezTo>
                    <a:pt x="6613" y="1295"/>
                    <a:pt x="6614" y="1281"/>
                    <a:pt x="6612" y="1265"/>
                  </a:cubicBezTo>
                  <a:cubicBezTo>
                    <a:pt x="6633" y="1323"/>
                    <a:pt x="6637" y="1365"/>
                    <a:pt x="6633" y="1410"/>
                  </a:cubicBezTo>
                  <a:cubicBezTo>
                    <a:pt x="6630" y="1456"/>
                    <a:pt x="6633" y="1552"/>
                    <a:pt x="6640" y="1564"/>
                  </a:cubicBezTo>
                  <a:cubicBezTo>
                    <a:pt x="6647" y="1577"/>
                    <a:pt x="6675" y="1606"/>
                    <a:pt x="6693" y="1598"/>
                  </a:cubicBezTo>
                  <a:cubicBezTo>
                    <a:pt x="6694" y="1597"/>
                    <a:pt x="6695" y="1595"/>
                    <a:pt x="6695" y="1594"/>
                  </a:cubicBezTo>
                  <a:cubicBezTo>
                    <a:pt x="6697" y="1594"/>
                    <a:pt x="6698" y="1594"/>
                    <a:pt x="6700" y="1593"/>
                  </a:cubicBezTo>
                  <a:cubicBezTo>
                    <a:pt x="6702" y="1592"/>
                    <a:pt x="6704" y="1589"/>
                    <a:pt x="6705" y="1585"/>
                  </a:cubicBezTo>
                  <a:cubicBezTo>
                    <a:pt x="6699" y="1585"/>
                    <a:pt x="6699" y="1585"/>
                    <a:pt x="6699" y="1585"/>
                  </a:cubicBezTo>
                  <a:cubicBezTo>
                    <a:pt x="6700" y="1571"/>
                    <a:pt x="6697" y="1550"/>
                    <a:pt x="6693" y="1530"/>
                  </a:cubicBezTo>
                  <a:cubicBezTo>
                    <a:pt x="6700" y="1530"/>
                    <a:pt x="6700" y="1530"/>
                    <a:pt x="6700" y="1530"/>
                  </a:cubicBezTo>
                  <a:cubicBezTo>
                    <a:pt x="6697" y="1510"/>
                    <a:pt x="6692" y="1492"/>
                    <a:pt x="6692" y="1485"/>
                  </a:cubicBezTo>
                  <a:cubicBezTo>
                    <a:pt x="6692" y="1473"/>
                    <a:pt x="6705" y="1457"/>
                    <a:pt x="6717" y="1448"/>
                  </a:cubicBezTo>
                  <a:cubicBezTo>
                    <a:pt x="6717" y="1448"/>
                    <a:pt x="6717" y="1448"/>
                    <a:pt x="6717" y="1448"/>
                  </a:cubicBezTo>
                  <a:cubicBezTo>
                    <a:pt x="6720" y="1446"/>
                    <a:pt x="6722" y="1444"/>
                    <a:pt x="6725" y="1444"/>
                  </a:cubicBezTo>
                  <a:cubicBezTo>
                    <a:pt x="6733" y="1441"/>
                    <a:pt x="6731" y="1418"/>
                    <a:pt x="6726" y="1393"/>
                  </a:cubicBezTo>
                  <a:cubicBezTo>
                    <a:pt x="6733" y="1393"/>
                    <a:pt x="6733" y="1393"/>
                    <a:pt x="6733" y="1393"/>
                  </a:cubicBezTo>
                  <a:cubicBezTo>
                    <a:pt x="6729" y="1372"/>
                    <a:pt x="6722" y="1349"/>
                    <a:pt x="6714" y="1335"/>
                  </a:cubicBezTo>
                  <a:cubicBezTo>
                    <a:pt x="6708" y="1326"/>
                    <a:pt x="6701" y="1317"/>
                    <a:pt x="6695" y="1310"/>
                  </a:cubicBezTo>
                  <a:cubicBezTo>
                    <a:pt x="6685" y="1310"/>
                    <a:pt x="6685" y="1310"/>
                    <a:pt x="6685" y="1310"/>
                  </a:cubicBezTo>
                  <a:cubicBezTo>
                    <a:pt x="6676" y="1299"/>
                    <a:pt x="6670" y="1292"/>
                    <a:pt x="6679" y="1290"/>
                  </a:cubicBezTo>
                  <a:cubicBezTo>
                    <a:pt x="6689" y="1287"/>
                    <a:pt x="6701" y="1269"/>
                    <a:pt x="6703" y="1256"/>
                  </a:cubicBezTo>
                  <a:cubicBezTo>
                    <a:pt x="6708" y="1256"/>
                    <a:pt x="6708" y="1256"/>
                    <a:pt x="6708" y="1256"/>
                  </a:cubicBezTo>
                  <a:cubicBezTo>
                    <a:pt x="6710" y="1249"/>
                    <a:pt x="6710" y="1243"/>
                    <a:pt x="6707" y="1240"/>
                  </a:cubicBezTo>
                  <a:cubicBezTo>
                    <a:pt x="6696" y="1231"/>
                    <a:pt x="6703" y="1202"/>
                    <a:pt x="6678" y="1211"/>
                  </a:cubicBezTo>
                  <a:cubicBezTo>
                    <a:pt x="6665" y="1215"/>
                    <a:pt x="6634" y="1210"/>
                    <a:pt x="6621" y="1223"/>
                  </a:cubicBezTo>
                  <a:cubicBezTo>
                    <a:pt x="6617" y="1225"/>
                    <a:pt x="6613" y="1228"/>
                    <a:pt x="6611" y="1232"/>
                  </a:cubicBezTo>
                  <a:cubicBezTo>
                    <a:pt x="6600" y="1202"/>
                    <a:pt x="6580" y="1182"/>
                    <a:pt x="6555" y="1186"/>
                  </a:cubicBezTo>
                  <a:cubicBezTo>
                    <a:pt x="6523" y="1190"/>
                    <a:pt x="6506" y="1211"/>
                    <a:pt x="6474" y="1211"/>
                  </a:cubicBezTo>
                  <a:cubicBezTo>
                    <a:pt x="6455" y="1211"/>
                    <a:pt x="6456" y="1190"/>
                    <a:pt x="6458" y="1173"/>
                  </a:cubicBezTo>
                  <a:cubicBezTo>
                    <a:pt x="6451" y="1173"/>
                    <a:pt x="6451" y="1173"/>
                    <a:pt x="6451" y="1173"/>
                  </a:cubicBezTo>
                  <a:cubicBezTo>
                    <a:pt x="6452" y="1164"/>
                    <a:pt x="6451" y="1157"/>
                    <a:pt x="6446" y="1157"/>
                  </a:cubicBezTo>
                  <a:cubicBezTo>
                    <a:pt x="6439" y="1157"/>
                    <a:pt x="6426" y="1172"/>
                    <a:pt x="6413" y="1182"/>
                  </a:cubicBezTo>
                  <a:cubicBezTo>
                    <a:pt x="6405" y="1187"/>
                    <a:pt x="6396" y="1188"/>
                    <a:pt x="6390" y="1177"/>
                  </a:cubicBezTo>
                  <a:cubicBezTo>
                    <a:pt x="6389" y="1176"/>
                    <a:pt x="6389" y="1175"/>
                    <a:pt x="6389" y="1173"/>
                  </a:cubicBezTo>
                  <a:cubicBezTo>
                    <a:pt x="6381" y="1173"/>
                    <a:pt x="6381" y="1173"/>
                    <a:pt x="6381" y="1173"/>
                  </a:cubicBezTo>
                  <a:cubicBezTo>
                    <a:pt x="6379" y="1146"/>
                    <a:pt x="6437" y="1113"/>
                    <a:pt x="6485" y="1094"/>
                  </a:cubicBezTo>
                  <a:cubicBezTo>
                    <a:pt x="6492" y="1092"/>
                    <a:pt x="6499" y="1088"/>
                    <a:pt x="6506" y="1082"/>
                  </a:cubicBezTo>
                  <a:cubicBezTo>
                    <a:pt x="6523" y="1072"/>
                    <a:pt x="6542" y="1055"/>
                    <a:pt x="6561" y="1036"/>
                  </a:cubicBezTo>
                  <a:cubicBezTo>
                    <a:pt x="6559" y="1036"/>
                    <a:pt x="6559" y="1036"/>
                    <a:pt x="6559" y="1036"/>
                  </a:cubicBezTo>
                  <a:cubicBezTo>
                    <a:pt x="6578" y="1017"/>
                    <a:pt x="6597" y="997"/>
                    <a:pt x="6614" y="981"/>
                  </a:cubicBezTo>
                  <a:cubicBezTo>
                    <a:pt x="6617" y="981"/>
                    <a:pt x="6617" y="981"/>
                    <a:pt x="6617" y="981"/>
                  </a:cubicBezTo>
                  <a:cubicBezTo>
                    <a:pt x="6629" y="969"/>
                    <a:pt x="6640" y="960"/>
                    <a:pt x="6649" y="953"/>
                  </a:cubicBezTo>
                  <a:cubicBezTo>
                    <a:pt x="6654" y="951"/>
                    <a:pt x="6658" y="949"/>
                    <a:pt x="6661" y="949"/>
                  </a:cubicBezTo>
                  <a:cubicBezTo>
                    <a:pt x="6696" y="945"/>
                    <a:pt x="6785" y="957"/>
                    <a:pt x="6862" y="953"/>
                  </a:cubicBezTo>
                  <a:cubicBezTo>
                    <a:pt x="6939" y="949"/>
                    <a:pt x="6964" y="911"/>
                    <a:pt x="6989" y="932"/>
                  </a:cubicBezTo>
                  <a:cubicBezTo>
                    <a:pt x="7013" y="953"/>
                    <a:pt x="7066" y="978"/>
                    <a:pt x="7098" y="974"/>
                  </a:cubicBezTo>
                  <a:cubicBezTo>
                    <a:pt x="7115" y="971"/>
                    <a:pt x="7119" y="971"/>
                    <a:pt x="7127" y="965"/>
                  </a:cubicBezTo>
                  <a:cubicBezTo>
                    <a:pt x="7135" y="962"/>
                    <a:pt x="7141" y="954"/>
                    <a:pt x="7171" y="928"/>
                  </a:cubicBezTo>
                  <a:cubicBezTo>
                    <a:pt x="7184" y="917"/>
                    <a:pt x="7197" y="907"/>
                    <a:pt x="7209" y="899"/>
                  </a:cubicBezTo>
                  <a:cubicBezTo>
                    <a:pt x="7209" y="899"/>
                    <a:pt x="7209" y="899"/>
                    <a:pt x="7209" y="899"/>
                  </a:cubicBezTo>
                  <a:cubicBezTo>
                    <a:pt x="7236" y="879"/>
                    <a:pt x="7260" y="863"/>
                    <a:pt x="7277" y="844"/>
                  </a:cubicBezTo>
                  <a:cubicBezTo>
                    <a:pt x="7280" y="844"/>
                    <a:pt x="7280" y="844"/>
                    <a:pt x="7280" y="844"/>
                  </a:cubicBezTo>
                  <a:cubicBezTo>
                    <a:pt x="7283" y="840"/>
                    <a:pt x="7288" y="836"/>
                    <a:pt x="7291" y="832"/>
                  </a:cubicBezTo>
                  <a:cubicBezTo>
                    <a:pt x="7297" y="825"/>
                    <a:pt x="7305" y="818"/>
                    <a:pt x="7313" y="811"/>
                  </a:cubicBezTo>
                  <a:cubicBezTo>
                    <a:pt x="7342" y="794"/>
                    <a:pt x="7377" y="788"/>
                    <a:pt x="7379" y="811"/>
                  </a:cubicBezTo>
                  <a:cubicBezTo>
                    <a:pt x="7383" y="845"/>
                    <a:pt x="7372" y="878"/>
                    <a:pt x="7401" y="878"/>
                  </a:cubicBezTo>
                  <a:cubicBezTo>
                    <a:pt x="7429" y="878"/>
                    <a:pt x="7471" y="845"/>
                    <a:pt x="7506" y="828"/>
                  </a:cubicBezTo>
                  <a:cubicBezTo>
                    <a:pt x="7527" y="818"/>
                    <a:pt x="7546" y="807"/>
                    <a:pt x="7557" y="799"/>
                  </a:cubicBezTo>
                  <a:cubicBezTo>
                    <a:pt x="7561" y="797"/>
                    <a:pt x="7564" y="795"/>
                    <a:pt x="7567" y="793"/>
                  </a:cubicBezTo>
                  <a:cubicBezTo>
                    <a:pt x="7548" y="808"/>
                    <a:pt x="7430" y="903"/>
                    <a:pt x="7393" y="930"/>
                  </a:cubicBezTo>
                  <a:cubicBezTo>
                    <a:pt x="7368" y="946"/>
                    <a:pt x="7324" y="959"/>
                    <a:pt x="7287" y="981"/>
                  </a:cubicBezTo>
                  <a:cubicBezTo>
                    <a:pt x="7287" y="981"/>
                    <a:pt x="7287" y="981"/>
                    <a:pt x="7287" y="981"/>
                  </a:cubicBezTo>
                  <a:cubicBezTo>
                    <a:pt x="7267" y="992"/>
                    <a:pt x="7248" y="1006"/>
                    <a:pt x="7235" y="1024"/>
                  </a:cubicBezTo>
                  <a:cubicBezTo>
                    <a:pt x="7200" y="1073"/>
                    <a:pt x="7179" y="1090"/>
                    <a:pt x="7182" y="1144"/>
                  </a:cubicBezTo>
                  <a:cubicBezTo>
                    <a:pt x="7186" y="1198"/>
                    <a:pt x="7246" y="1269"/>
                    <a:pt x="7217" y="1319"/>
                  </a:cubicBezTo>
                  <a:cubicBezTo>
                    <a:pt x="7189" y="1369"/>
                    <a:pt x="7179" y="1440"/>
                    <a:pt x="7179" y="1440"/>
                  </a:cubicBezTo>
                  <a:cubicBezTo>
                    <a:pt x="7179" y="1440"/>
                    <a:pt x="7191" y="1419"/>
                    <a:pt x="7212" y="1393"/>
                  </a:cubicBezTo>
                  <a:cubicBezTo>
                    <a:pt x="7215" y="1393"/>
                    <a:pt x="7215" y="1393"/>
                    <a:pt x="7215" y="1393"/>
                  </a:cubicBezTo>
                  <a:cubicBezTo>
                    <a:pt x="7233" y="1370"/>
                    <a:pt x="7258" y="1341"/>
                    <a:pt x="7287" y="1319"/>
                  </a:cubicBezTo>
                  <a:cubicBezTo>
                    <a:pt x="7291" y="1316"/>
                    <a:pt x="7294" y="1313"/>
                    <a:pt x="7297" y="1310"/>
                  </a:cubicBezTo>
                  <a:cubicBezTo>
                    <a:pt x="7296" y="1310"/>
                    <a:pt x="7296" y="1310"/>
                    <a:pt x="7296" y="1310"/>
                  </a:cubicBezTo>
                  <a:cubicBezTo>
                    <a:pt x="7316" y="1293"/>
                    <a:pt x="7333" y="1274"/>
                    <a:pt x="7348" y="1256"/>
                  </a:cubicBezTo>
                  <a:cubicBezTo>
                    <a:pt x="7351" y="1256"/>
                    <a:pt x="7351" y="1256"/>
                    <a:pt x="7351" y="1256"/>
                  </a:cubicBezTo>
                  <a:cubicBezTo>
                    <a:pt x="7375" y="1227"/>
                    <a:pt x="7392" y="1200"/>
                    <a:pt x="7404" y="1186"/>
                  </a:cubicBezTo>
                  <a:cubicBezTo>
                    <a:pt x="7406" y="1183"/>
                    <a:pt x="7408" y="1181"/>
                    <a:pt x="7411" y="1179"/>
                  </a:cubicBezTo>
                  <a:cubicBezTo>
                    <a:pt x="7438" y="1163"/>
                    <a:pt x="7482" y="1156"/>
                    <a:pt x="7482" y="1132"/>
                  </a:cubicBezTo>
                  <a:cubicBezTo>
                    <a:pt x="7482" y="1128"/>
                    <a:pt x="7483" y="1123"/>
                    <a:pt x="7483" y="1118"/>
                  </a:cubicBezTo>
                  <a:cubicBezTo>
                    <a:pt x="7489" y="1118"/>
                    <a:pt x="7489" y="1118"/>
                    <a:pt x="7489" y="1118"/>
                  </a:cubicBezTo>
                  <a:cubicBezTo>
                    <a:pt x="7492" y="1093"/>
                    <a:pt x="7504" y="1064"/>
                    <a:pt x="7513" y="1036"/>
                  </a:cubicBezTo>
                  <a:cubicBezTo>
                    <a:pt x="7508" y="1036"/>
                    <a:pt x="7508" y="1036"/>
                    <a:pt x="7508" y="1036"/>
                  </a:cubicBezTo>
                  <a:cubicBezTo>
                    <a:pt x="7509" y="1035"/>
                    <a:pt x="7509" y="1033"/>
                    <a:pt x="7510" y="1032"/>
                  </a:cubicBezTo>
                  <a:cubicBezTo>
                    <a:pt x="7519" y="1004"/>
                    <a:pt x="7498" y="1005"/>
                    <a:pt x="7504" y="981"/>
                  </a:cubicBezTo>
                  <a:cubicBezTo>
                    <a:pt x="7509" y="981"/>
                    <a:pt x="7509" y="981"/>
                    <a:pt x="7509" y="981"/>
                  </a:cubicBezTo>
                  <a:cubicBezTo>
                    <a:pt x="7510" y="976"/>
                    <a:pt x="7512" y="970"/>
                    <a:pt x="7516" y="961"/>
                  </a:cubicBezTo>
                  <a:cubicBezTo>
                    <a:pt x="7529" y="937"/>
                    <a:pt x="7533" y="916"/>
                    <a:pt x="7555" y="902"/>
                  </a:cubicBezTo>
                  <a:cubicBezTo>
                    <a:pt x="7571" y="895"/>
                    <a:pt x="7595" y="890"/>
                    <a:pt x="7633" y="890"/>
                  </a:cubicBezTo>
                  <a:close/>
                  <a:moveTo>
                    <a:pt x="3007" y="1622"/>
                  </a:moveTo>
                  <a:cubicBezTo>
                    <a:pt x="2986" y="1633"/>
                    <a:pt x="2934" y="1641"/>
                    <a:pt x="2915" y="1618"/>
                  </a:cubicBezTo>
                  <a:cubicBezTo>
                    <a:pt x="2904" y="1605"/>
                    <a:pt x="2884" y="1607"/>
                    <a:pt x="2868" y="1619"/>
                  </a:cubicBezTo>
                  <a:cubicBezTo>
                    <a:pt x="2851" y="1628"/>
                    <a:pt x="2836" y="1648"/>
                    <a:pt x="2834" y="1672"/>
                  </a:cubicBezTo>
                  <a:cubicBezTo>
                    <a:pt x="2831" y="1718"/>
                    <a:pt x="2848" y="1685"/>
                    <a:pt x="2870" y="1702"/>
                  </a:cubicBezTo>
                  <a:cubicBezTo>
                    <a:pt x="2891" y="1718"/>
                    <a:pt x="2898" y="1743"/>
                    <a:pt x="2912" y="1768"/>
                  </a:cubicBezTo>
                  <a:cubicBezTo>
                    <a:pt x="2926" y="1793"/>
                    <a:pt x="2950" y="1785"/>
                    <a:pt x="2968" y="1806"/>
                  </a:cubicBezTo>
                  <a:cubicBezTo>
                    <a:pt x="2986" y="1826"/>
                    <a:pt x="2919" y="1851"/>
                    <a:pt x="2947" y="1876"/>
                  </a:cubicBezTo>
                  <a:cubicBezTo>
                    <a:pt x="2975" y="1901"/>
                    <a:pt x="2989" y="2001"/>
                    <a:pt x="2993" y="2026"/>
                  </a:cubicBezTo>
                  <a:cubicBezTo>
                    <a:pt x="2994" y="2031"/>
                    <a:pt x="2990" y="2036"/>
                    <a:pt x="2985" y="2040"/>
                  </a:cubicBezTo>
                  <a:cubicBezTo>
                    <a:pt x="2961" y="2052"/>
                    <a:pt x="2915" y="2058"/>
                    <a:pt x="2897" y="2055"/>
                  </a:cubicBezTo>
                  <a:cubicBezTo>
                    <a:pt x="2873" y="2051"/>
                    <a:pt x="2799" y="2022"/>
                    <a:pt x="2774" y="2013"/>
                  </a:cubicBezTo>
                  <a:cubicBezTo>
                    <a:pt x="2769" y="2012"/>
                    <a:pt x="2764" y="2005"/>
                    <a:pt x="2760" y="1997"/>
                  </a:cubicBezTo>
                  <a:cubicBezTo>
                    <a:pt x="2751" y="1997"/>
                    <a:pt x="2751" y="1997"/>
                    <a:pt x="2751" y="1997"/>
                  </a:cubicBezTo>
                  <a:cubicBezTo>
                    <a:pt x="2745" y="1981"/>
                    <a:pt x="2742" y="1959"/>
                    <a:pt x="2742" y="1942"/>
                  </a:cubicBezTo>
                  <a:cubicBezTo>
                    <a:pt x="2749" y="1942"/>
                    <a:pt x="2749" y="1942"/>
                    <a:pt x="2749" y="1942"/>
                  </a:cubicBezTo>
                  <a:cubicBezTo>
                    <a:pt x="2749" y="1928"/>
                    <a:pt x="2751" y="1916"/>
                    <a:pt x="2757" y="1910"/>
                  </a:cubicBezTo>
                  <a:cubicBezTo>
                    <a:pt x="2758" y="1910"/>
                    <a:pt x="2759" y="1909"/>
                    <a:pt x="2760" y="1910"/>
                  </a:cubicBezTo>
                  <a:cubicBezTo>
                    <a:pt x="2777" y="1912"/>
                    <a:pt x="2787" y="1909"/>
                    <a:pt x="2798" y="1901"/>
                  </a:cubicBezTo>
                  <a:cubicBezTo>
                    <a:pt x="2809" y="1894"/>
                    <a:pt x="2820" y="1881"/>
                    <a:pt x="2841" y="1860"/>
                  </a:cubicBezTo>
                  <a:cubicBezTo>
                    <a:pt x="2841" y="1859"/>
                    <a:pt x="2841" y="1859"/>
                    <a:pt x="2841" y="1859"/>
                  </a:cubicBezTo>
                  <a:cubicBezTo>
                    <a:pt x="2838" y="1859"/>
                    <a:pt x="2838" y="1859"/>
                    <a:pt x="2838" y="1859"/>
                  </a:cubicBezTo>
                  <a:cubicBezTo>
                    <a:pt x="2859" y="1829"/>
                    <a:pt x="2798" y="1813"/>
                    <a:pt x="2767" y="1804"/>
                  </a:cubicBezTo>
                  <a:cubicBezTo>
                    <a:pt x="2789" y="1804"/>
                    <a:pt x="2789" y="1804"/>
                    <a:pt x="2789" y="1804"/>
                  </a:cubicBezTo>
                  <a:cubicBezTo>
                    <a:pt x="2778" y="1801"/>
                    <a:pt x="2769" y="1799"/>
                    <a:pt x="2763" y="1797"/>
                  </a:cubicBezTo>
                  <a:cubicBezTo>
                    <a:pt x="2748" y="1792"/>
                    <a:pt x="2724" y="1756"/>
                    <a:pt x="2704" y="1722"/>
                  </a:cubicBezTo>
                  <a:cubicBezTo>
                    <a:pt x="2695" y="1722"/>
                    <a:pt x="2695" y="1722"/>
                    <a:pt x="2695" y="1722"/>
                  </a:cubicBezTo>
                  <a:cubicBezTo>
                    <a:pt x="2682" y="1702"/>
                    <a:pt x="2672" y="1683"/>
                    <a:pt x="2665" y="1672"/>
                  </a:cubicBezTo>
                  <a:cubicBezTo>
                    <a:pt x="2664" y="1671"/>
                    <a:pt x="2664" y="1669"/>
                    <a:pt x="2663" y="1667"/>
                  </a:cubicBezTo>
                  <a:cubicBezTo>
                    <a:pt x="2672" y="1667"/>
                    <a:pt x="2672" y="1667"/>
                    <a:pt x="2672" y="1667"/>
                  </a:cubicBezTo>
                  <a:cubicBezTo>
                    <a:pt x="2659" y="1645"/>
                    <a:pt x="2664" y="1613"/>
                    <a:pt x="2686" y="1585"/>
                  </a:cubicBezTo>
                  <a:cubicBezTo>
                    <a:pt x="2683" y="1585"/>
                    <a:pt x="2683" y="1585"/>
                    <a:pt x="2683" y="1585"/>
                  </a:cubicBezTo>
                  <a:cubicBezTo>
                    <a:pt x="2689" y="1578"/>
                    <a:pt x="2696" y="1571"/>
                    <a:pt x="2704" y="1564"/>
                  </a:cubicBezTo>
                  <a:cubicBezTo>
                    <a:pt x="2725" y="1548"/>
                    <a:pt x="2782" y="1585"/>
                    <a:pt x="2810" y="1564"/>
                  </a:cubicBezTo>
                  <a:cubicBezTo>
                    <a:pt x="2825" y="1553"/>
                    <a:pt x="2840" y="1540"/>
                    <a:pt x="2853" y="1530"/>
                  </a:cubicBezTo>
                  <a:cubicBezTo>
                    <a:pt x="2854" y="1530"/>
                    <a:pt x="2854" y="1530"/>
                    <a:pt x="2854" y="1530"/>
                  </a:cubicBezTo>
                  <a:cubicBezTo>
                    <a:pt x="2865" y="1521"/>
                    <a:pt x="2873" y="1515"/>
                    <a:pt x="2879" y="1510"/>
                  </a:cubicBezTo>
                  <a:cubicBezTo>
                    <a:pt x="2893" y="1504"/>
                    <a:pt x="2958" y="1524"/>
                    <a:pt x="2968" y="1548"/>
                  </a:cubicBezTo>
                  <a:cubicBezTo>
                    <a:pt x="2979" y="1572"/>
                    <a:pt x="3020" y="1610"/>
                    <a:pt x="3007" y="1622"/>
                  </a:cubicBezTo>
                  <a:close/>
                  <a:moveTo>
                    <a:pt x="1907" y="1804"/>
                  </a:moveTo>
                  <a:cubicBezTo>
                    <a:pt x="1913" y="1804"/>
                    <a:pt x="1913" y="1804"/>
                    <a:pt x="1913" y="1804"/>
                  </a:cubicBezTo>
                  <a:cubicBezTo>
                    <a:pt x="1915" y="1788"/>
                    <a:pt x="1914" y="1772"/>
                    <a:pt x="1904" y="1768"/>
                  </a:cubicBezTo>
                  <a:cubicBezTo>
                    <a:pt x="1891" y="1763"/>
                    <a:pt x="1897" y="1741"/>
                    <a:pt x="1909" y="1722"/>
                  </a:cubicBezTo>
                  <a:cubicBezTo>
                    <a:pt x="1905" y="1722"/>
                    <a:pt x="1905" y="1722"/>
                    <a:pt x="1905" y="1722"/>
                  </a:cubicBezTo>
                  <a:cubicBezTo>
                    <a:pt x="1911" y="1712"/>
                    <a:pt x="1919" y="1703"/>
                    <a:pt x="1926" y="1697"/>
                  </a:cubicBezTo>
                  <a:cubicBezTo>
                    <a:pt x="1934" y="1691"/>
                    <a:pt x="1943" y="1680"/>
                    <a:pt x="1952" y="1667"/>
                  </a:cubicBezTo>
                  <a:cubicBezTo>
                    <a:pt x="1956" y="1667"/>
                    <a:pt x="1956" y="1667"/>
                    <a:pt x="1956" y="1667"/>
                  </a:cubicBezTo>
                  <a:cubicBezTo>
                    <a:pt x="1971" y="1647"/>
                    <a:pt x="1986" y="1620"/>
                    <a:pt x="1999" y="1593"/>
                  </a:cubicBezTo>
                  <a:cubicBezTo>
                    <a:pt x="2001" y="1590"/>
                    <a:pt x="2003" y="1588"/>
                    <a:pt x="2004" y="1585"/>
                  </a:cubicBezTo>
                  <a:cubicBezTo>
                    <a:pt x="2000" y="1585"/>
                    <a:pt x="2000" y="1585"/>
                    <a:pt x="2000" y="1585"/>
                  </a:cubicBezTo>
                  <a:cubicBezTo>
                    <a:pt x="2020" y="1555"/>
                    <a:pt x="2044" y="1552"/>
                    <a:pt x="2060" y="1556"/>
                  </a:cubicBezTo>
                  <a:cubicBezTo>
                    <a:pt x="2077" y="1560"/>
                    <a:pt x="2116" y="1635"/>
                    <a:pt x="2127" y="1660"/>
                  </a:cubicBezTo>
                  <a:cubicBezTo>
                    <a:pt x="2134" y="1677"/>
                    <a:pt x="2152" y="1667"/>
                    <a:pt x="2168" y="1656"/>
                  </a:cubicBezTo>
                  <a:cubicBezTo>
                    <a:pt x="2178" y="1650"/>
                    <a:pt x="2187" y="1643"/>
                    <a:pt x="2193" y="1639"/>
                  </a:cubicBezTo>
                  <a:cubicBezTo>
                    <a:pt x="2207" y="1631"/>
                    <a:pt x="2228" y="1606"/>
                    <a:pt x="2232" y="1585"/>
                  </a:cubicBezTo>
                  <a:cubicBezTo>
                    <a:pt x="2232" y="1585"/>
                    <a:pt x="2232" y="1585"/>
                    <a:pt x="2232" y="1585"/>
                  </a:cubicBezTo>
                  <a:cubicBezTo>
                    <a:pt x="2227" y="1585"/>
                    <a:pt x="2227" y="1585"/>
                    <a:pt x="2227" y="1585"/>
                  </a:cubicBezTo>
                  <a:cubicBezTo>
                    <a:pt x="2234" y="1567"/>
                    <a:pt x="2263" y="1556"/>
                    <a:pt x="2296" y="1556"/>
                  </a:cubicBezTo>
                  <a:cubicBezTo>
                    <a:pt x="2321" y="1556"/>
                    <a:pt x="2312" y="1573"/>
                    <a:pt x="2295" y="1586"/>
                  </a:cubicBezTo>
                  <a:cubicBezTo>
                    <a:pt x="2290" y="1589"/>
                    <a:pt x="2286" y="1592"/>
                    <a:pt x="2281" y="1593"/>
                  </a:cubicBezTo>
                  <a:cubicBezTo>
                    <a:pt x="2277" y="1595"/>
                    <a:pt x="2274" y="1597"/>
                    <a:pt x="2272" y="1599"/>
                  </a:cubicBezTo>
                  <a:cubicBezTo>
                    <a:pt x="2252" y="1608"/>
                    <a:pt x="2266" y="1623"/>
                    <a:pt x="2306" y="1639"/>
                  </a:cubicBezTo>
                  <a:cubicBezTo>
                    <a:pt x="2348" y="1656"/>
                    <a:pt x="2387" y="1702"/>
                    <a:pt x="2433" y="1731"/>
                  </a:cubicBezTo>
                  <a:cubicBezTo>
                    <a:pt x="2479" y="1760"/>
                    <a:pt x="2486" y="1818"/>
                    <a:pt x="2458" y="1826"/>
                  </a:cubicBezTo>
                  <a:cubicBezTo>
                    <a:pt x="2429" y="1835"/>
                    <a:pt x="2345" y="1843"/>
                    <a:pt x="2313" y="1839"/>
                  </a:cubicBezTo>
                  <a:cubicBezTo>
                    <a:pt x="2292" y="1836"/>
                    <a:pt x="2268" y="1818"/>
                    <a:pt x="2240" y="1804"/>
                  </a:cubicBezTo>
                  <a:cubicBezTo>
                    <a:pt x="2255" y="1804"/>
                    <a:pt x="2255" y="1804"/>
                    <a:pt x="2255" y="1804"/>
                  </a:cubicBezTo>
                  <a:cubicBezTo>
                    <a:pt x="2239" y="1796"/>
                    <a:pt x="2222" y="1788"/>
                    <a:pt x="2204" y="1785"/>
                  </a:cubicBezTo>
                  <a:cubicBezTo>
                    <a:pt x="2166" y="1778"/>
                    <a:pt x="2123" y="1780"/>
                    <a:pt x="2098" y="1796"/>
                  </a:cubicBezTo>
                  <a:cubicBezTo>
                    <a:pt x="2089" y="1801"/>
                    <a:pt x="2082" y="1806"/>
                    <a:pt x="2077" y="1814"/>
                  </a:cubicBezTo>
                  <a:cubicBezTo>
                    <a:pt x="2060" y="1843"/>
                    <a:pt x="1996" y="1831"/>
                    <a:pt x="1968" y="1831"/>
                  </a:cubicBezTo>
                  <a:cubicBezTo>
                    <a:pt x="1940" y="1831"/>
                    <a:pt x="1905" y="1872"/>
                    <a:pt x="1898" y="1856"/>
                  </a:cubicBezTo>
                  <a:cubicBezTo>
                    <a:pt x="1898" y="1856"/>
                    <a:pt x="1906" y="1828"/>
                    <a:pt x="1907" y="1804"/>
                  </a:cubicBezTo>
                  <a:close/>
                  <a:moveTo>
                    <a:pt x="2074" y="3863"/>
                  </a:moveTo>
                  <a:cubicBezTo>
                    <a:pt x="2076" y="3853"/>
                    <a:pt x="2078" y="3844"/>
                    <a:pt x="2081" y="3840"/>
                  </a:cubicBezTo>
                  <a:cubicBezTo>
                    <a:pt x="2082" y="3837"/>
                    <a:pt x="2084" y="3835"/>
                    <a:pt x="2086" y="3833"/>
                  </a:cubicBezTo>
                  <a:cubicBezTo>
                    <a:pt x="2107" y="3822"/>
                    <a:pt x="2147" y="3821"/>
                    <a:pt x="2155" y="3835"/>
                  </a:cubicBezTo>
                  <a:cubicBezTo>
                    <a:pt x="2169" y="3862"/>
                    <a:pt x="2135" y="3938"/>
                    <a:pt x="2105" y="3962"/>
                  </a:cubicBezTo>
                  <a:cubicBezTo>
                    <a:pt x="2100" y="3964"/>
                    <a:pt x="2095" y="3965"/>
                    <a:pt x="2091" y="3964"/>
                  </a:cubicBezTo>
                  <a:cubicBezTo>
                    <a:pt x="2077" y="3961"/>
                    <a:pt x="2072" y="3941"/>
                    <a:pt x="2071" y="3918"/>
                  </a:cubicBezTo>
                  <a:cubicBezTo>
                    <a:pt x="2064" y="3918"/>
                    <a:pt x="2064" y="3918"/>
                    <a:pt x="2064" y="3918"/>
                  </a:cubicBezTo>
                  <a:cubicBezTo>
                    <a:pt x="2063" y="3899"/>
                    <a:pt x="2065" y="3878"/>
                    <a:pt x="2068" y="3863"/>
                  </a:cubicBezTo>
                  <a:lnTo>
                    <a:pt x="2074" y="3863"/>
                  </a:lnTo>
                  <a:close/>
                  <a:moveTo>
                    <a:pt x="2067" y="899"/>
                  </a:moveTo>
                  <a:cubicBezTo>
                    <a:pt x="2039" y="891"/>
                    <a:pt x="2011" y="871"/>
                    <a:pt x="2018" y="849"/>
                  </a:cubicBezTo>
                  <a:cubicBezTo>
                    <a:pt x="2018" y="847"/>
                    <a:pt x="2019" y="845"/>
                    <a:pt x="2020" y="844"/>
                  </a:cubicBezTo>
                  <a:cubicBezTo>
                    <a:pt x="2024" y="844"/>
                    <a:pt x="2024" y="844"/>
                    <a:pt x="2024" y="844"/>
                  </a:cubicBezTo>
                  <a:cubicBezTo>
                    <a:pt x="2027" y="837"/>
                    <a:pt x="2031" y="832"/>
                    <a:pt x="2035" y="828"/>
                  </a:cubicBezTo>
                  <a:cubicBezTo>
                    <a:pt x="2068" y="816"/>
                    <a:pt x="2130" y="867"/>
                    <a:pt x="2116" y="890"/>
                  </a:cubicBezTo>
                  <a:cubicBezTo>
                    <a:pt x="2114" y="894"/>
                    <a:pt x="2110" y="897"/>
                    <a:pt x="2106" y="899"/>
                  </a:cubicBezTo>
                  <a:lnTo>
                    <a:pt x="2067" y="899"/>
                  </a:ln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63" name="Freeform 183">
              <a:extLst>
                <a:ext uri="{FF2B5EF4-FFF2-40B4-BE49-F238E27FC236}">
                  <a16:creationId xmlns:a16="http://schemas.microsoft.com/office/drawing/2014/main" id="{13FC9FFE-C8F6-4206-94FF-EF442B3275ED}"/>
                </a:ext>
              </a:extLst>
            </p:cNvPr>
            <p:cNvSpPr>
              <a:spLocks/>
            </p:cNvSpPr>
            <p:nvPr/>
          </p:nvSpPr>
          <p:spPr bwMode="auto">
            <a:xfrm>
              <a:off x="5718175" y="2051050"/>
              <a:ext cx="422275" cy="207963"/>
            </a:xfrm>
            <a:custGeom>
              <a:avLst/>
              <a:gdLst>
                <a:gd name="T0" fmla="*/ 21 w 745"/>
                <a:gd name="T1" fmla="*/ 296 h 367"/>
                <a:gd name="T2" fmla="*/ 126 w 745"/>
                <a:gd name="T3" fmla="*/ 334 h 367"/>
                <a:gd name="T4" fmla="*/ 238 w 745"/>
                <a:gd name="T5" fmla="*/ 345 h 367"/>
                <a:gd name="T6" fmla="*/ 252 w 745"/>
                <a:gd name="T7" fmla="*/ 334 h 367"/>
                <a:gd name="T8" fmla="*/ 262 w 745"/>
                <a:gd name="T9" fmla="*/ 301 h 367"/>
                <a:gd name="T10" fmla="*/ 254 w 745"/>
                <a:gd name="T11" fmla="*/ 301 h 367"/>
                <a:gd name="T12" fmla="*/ 232 w 745"/>
                <a:gd name="T13" fmla="*/ 267 h 367"/>
                <a:gd name="T14" fmla="*/ 217 w 745"/>
                <a:gd name="T15" fmla="*/ 246 h 367"/>
                <a:gd name="T16" fmla="*/ 224 w 745"/>
                <a:gd name="T17" fmla="*/ 246 h 367"/>
                <a:gd name="T18" fmla="*/ 256 w 745"/>
                <a:gd name="T19" fmla="*/ 197 h 367"/>
                <a:gd name="T20" fmla="*/ 301 w 745"/>
                <a:gd name="T21" fmla="*/ 167 h 367"/>
                <a:gd name="T22" fmla="*/ 397 w 745"/>
                <a:gd name="T23" fmla="*/ 126 h 367"/>
                <a:gd name="T24" fmla="*/ 612 w 745"/>
                <a:gd name="T25" fmla="*/ 126 h 367"/>
                <a:gd name="T26" fmla="*/ 671 w 745"/>
                <a:gd name="T27" fmla="*/ 109 h 367"/>
                <a:gd name="T28" fmla="*/ 671 w 745"/>
                <a:gd name="T29" fmla="*/ 109 h 367"/>
                <a:gd name="T30" fmla="*/ 742 w 745"/>
                <a:gd name="T31" fmla="*/ 39 h 367"/>
                <a:gd name="T32" fmla="*/ 744 w 745"/>
                <a:gd name="T33" fmla="*/ 26 h 367"/>
                <a:gd name="T34" fmla="*/ 735 w 745"/>
                <a:gd name="T35" fmla="*/ 26 h 367"/>
                <a:gd name="T36" fmla="*/ 658 w 745"/>
                <a:gd name="T37" fmla="*/ 26 h 367"/>
                <a:gd name="T38" fmla="*/ 653 w 745"/>
                <a:gd name="T39" fmla="*/ 31 h 367"/>
                <a:gd name="T40" fmla="*/ 520 w 745"/>
                <a:gd name="T41" fmla="*/ 39 h 367"/>
                <a:gd name="T42" fmla="*/ 295 w 745"/>
                <a:gd name="T43" fmla="*/ 72 h 367"/>
                <a:gd name="T44" fmla="*/ 270 w 745"/>
                <a:gd name="T45" fmla="*/ 82 h 367"/>
                <a:gd name="T46" fmla="*/ 190 w 745"/>
                <a:gd name="T47" fmla="*/ 151 h 367"/>
                <a:gd name="T48" fmla="*/ 165 w 745"/>
                <a:gd name="T49" fmla="*/ 164 h 367"/>
                <a:gd name="T50" fmla="*/ 164 w 745"/>
                <a:gd name="T51" fmla="*/ 164 h 367"/>
                <a:gd name="T52" fmla="*/ 55 w 745"/>
                <a:gd name="T53" fmla="*/ 222 h 367"/>
                <a:gd name="T54" fmla="*/ 52 w 745"/>
                <a:gd name="T55" fmla="*/ 224 h 367"/>
                <a:gd name="T56" fmla="*/ 49 w 745"/>
                <a:gd name="T57" fmla="*/ 226 h 367"/>
                <a:gd name="T58" fmla="*/ 21 w 745"/>
                <a:gd name="T59" fmla="*/ 296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45" h="367">
                  <a:moveTo>
                    <a:pt x="21" y="296"/>
                  </a:moveTo>
                  <a:cubicBezTo>
                    <a:pt x="42" y="305"/>
                    <a:pt x="87" y="309"/>
                    <a:pt x="126" y="334"/>
                  </a:cubicBezTo>
                  <a:cubicBezTo>
                    <a:pt x="161" y="357"/>
                    <a:pt x="210" y="367"/>
                    <a:pt x="238" y="345"/>
                  </a:cubicBezTo>
                  <a:cubicBezTo>
                    <a:pt x="243" y="342"/>
                    <a:pt x="248" y="339"/>
                    <a:pt x="252" y="334"/>
                  </a:cubicBezTo>
                  <a:cubicBezTo>
                    <a:pt x="261" y="324"/>
                    <a:pt x="263" y="312"/>
                    <a:pt x="262" y="301"/>
                  </a:cubicBezTo>
                  <a:cubicBezTo>
                    <a:pt x="254" y="301"/>
                    <a:pt x="254" y="301"/>
                    <a:pt x="254" y="301"/>
                  </a:cubicBezTo>
                  <a:cubicBezTo>
                    <a:pt x="252" y="284"/>
                    <a:pt x="242" y="270"/>
                    <a:pt x="232" y="267"/>
                  </a:cubicBezTo>
                  <a:cubicBezTo>
                    <a:pt x="224" y="265"/>
                    <a:pt x="217" y="257"/>
                    <a:pt x="217" y="246"/>
                  </a:cubicBezTo>
                  <a:cubicBezTo>
                    <a:pt x="224" y="246"/>
                    <a:pt x="224" y="246"/>
                    <a:pt x="224" y="246"/>
                  </a:cubicBezTo>
                  <a:cubicBezTo>
                    <a:pt x="222" y="233"/>
                    <a:pt x="229" y="214"/>
                    <a:pt x="256" y="197"/>
                  </a:cubicBezTo>
                  <a:cubicBezTo>
                    <a:pt x="271" y="187"/>
                    <a:pt x="286" y="177"/>
                    <a:pt x="301" y="167"/>
                  </a:cubicBezTo>
                  <a:cubicBezTo>
                    <a:pt x="332" y="148"/>
                    <a:pt x="364" y="131"/>
                    <a:pt x="397" y="126"/>
                  </a:cubicBezTo>
                  <a:cubicBezTo>
                    <a:pt x="450" y="118"/>
                    <a:pt x="570" y="113"/>
                    <a:pt x="612" y="126"/>
                  </a:cubicBezTo>
                  <a:cubicBezTo>
                    <a:pt x="630" y="131"/>
                    <a:pt x="651" y="122"/>
                    <a:pt x="671" y="109"/>
                  </a:cubicBezTo>
                  <a:cubicBezTo>
                    <a:pt x="671" y="109"/>
                    <a:pt x="671" y="109"/>
                    <a:pt x="671" y="109"/>
                  </a:cubicBezTo>
                  <a:cubicBezTo>
                    <a:pt x="702" y="90"/>
                    <a:pt x="731" y="57"/>
                    <a:pt x="742" y="39"/>
                  </a:cubicBezTo>
                  <a:cubicBezTo>
                    <a:pt x="745" y="34"/>
                    <a:pt x="745" y="30"/>
                    <a:pt x="744" y="26"/>
                  </a:cubicBezTo>
                  <a:cubicBezTo>
                    <a:pt x="735" y="26"/>
                    <a:pt x="735" y="26"/>
                    <a:pt x="735" y="26"/>
                  </a:cubicBezTo>
                  <a:cubicBezTo>
                    <a:pt x="724" y="8"/>
                    <a:pt x="675" y="0"/>
                    <a:pt x="658" y="26"/>
                  </a:cubicBezTo>
                  <a:cubicBezTo>
                    <a:pt x="657" y="28"/>
                    <a:pt x="654" y="29"/>
                    <a:pt x="653" y="31"/>
                  </a:cubicBezTo>
                  <a:cubicBezTo>
                    <a:pt x="619" y="52"/>
                    <a:pt x="539" y="46"/>
                    <a:pt x="520" y="39"/>
                  </a:cubicBezTo>
                  <a:cubicBezTo>
                    <a:pt x="499" y="30"/>
                    <a:pt x="330" y="72"/>
                    <a:pt x="295" y="72"/>
                  </a:cubicBezTo>
                  <a:cubicBezTo>
                    <a:pt x="285" y="72"/>
                    <a:pt x="277" y="76"/>
                    <a:pt x="270" y="82"/>
                  </a:cubicBezTo>
                  <a:cubicBezTo>
                    <a:pt x="246" y="95"/>
                    <a:pt x="229" y="131"/>
                    <a:pt x="190" y="151"/>
                  </a:cubicBezTo>
                  <a:cubicBezTo>
                    <a:pt x="182" y="155"/>
                    <a:pt x="174" y="159"/>
                    <a:pt x="165" y="164"/>
                  </a:cubicBezTo>
                  <a:cubicBezTo>
                    <a:pt x="164" y="164"/>
                    <a:pt x="164" y="164"/>
                    <a:pt x="164" y="164"/>
                  </a:cubicBezTo>
                  <a:cubicBezTo>
                    <a:pt x="121" y="186"/>
                    <a:pt x="75" y="212"/>
                    <a:pt x="55" y="222"/>
                  </a:cubicBezTo>
                  <a:cubicBezTo>
                    <a:pt x="54" y="222"/>
                    <a:pt x="53" y="223"/>
                    <a:pt x="52" y="224"/>
                  </a:cubicBezTo>
                  <a:cubicBezTo>
                    <a:pt x="51" y="225"/>
                    <a:pt x="50" y="225"/>
                    <a:pt x="49" y="226"/>
                  </a:cubicBezTo>
                  <a:cubicBezTo>
                    <a:pt x="24" y="238"/>
                    <a:pt x="0" y="288"/>
                    <a:pt x="21" y="296"/>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64" name="Freeform 184">
              <a:extLst>
                <a:ext uri="{FF2B5EF4-FFF2-40B4-BE49-F238E27FC236}">
                  <a16:creationId xmlns:a16="http://schemas.microsoft.com/office/drawing/2014/main" id="{14EAA1FF-B9AD-46B3-8AED-3908256D7614}"/>
                </a:ext>
              </a:extLst>
            </p:cNvPr>
            <p:cNvSpPr>
              <a:spLocks/>
            </p:cNvSpPr>
            <p:nvPr/>
          </p:nvSpPr>
          <p:spPr bwMode="auto">
            <a:xfrm>
              <a:off x="7559675" y="3038475"/>
              <a:ext cx="306387" cy="296863"/>
            </a:xfrm>
            <a:custGeom>
              <a:avLst/>
              <a:gdLst>
                <a:gd name="T0" fmla="*/ 376 w 539"/>
                <a:gd name="T1" fmla="*/ 247 h 523"/>
                <a:gd name="T2" fmla="*/ 374 w 539"/>
                <a:gd name="T3" fmla="*/ 248 h 523"/>
                <a:gd name="T4" fmla="*/ 290 w 539"/>
                <a:gd name="T5" fmla="*/ 286 h 523"/>
                <a:gd name="T6" fmla="*/ 258 w 539"/>
                <a:gd name="T7" fmla="*/ 311 h 523"/>
                <a:gd name="T8" fmla="*/ 121 w 539"/>
                <a:gd name="T9" fmla="*/ 311 h 523"/>
                <a:gd name="T10" fmla="*/ 61 w 539"/>
                <a:gd name="T11" fmla="*/ 373 h 523"/>
                <a:gd name="T12" fmla="*/ 18 w 539"/>
                <a:gd name="T13" fmla="*/ 390 h 523"/>
                <a:gd name="T14" fmla="*/ 4 w 539"/>
                <a:gd name="T15" fmla="*/ 427 h 523"/>
                <a:gd name="T16" fmla="*/ 61 w 539"/>
                <a:gd name="T17" fmla="*/ 523 h 523"/>
                <a:gd name="T18" fmla="*/ 89 w 539"/>
                <a:gd name="T19" fmla="*/ 512 h 523"/>
                <a:gd name="T20" fmla="*/ 112 w 539"/>
                <a:gd name="T21" fmla="*/ 485 h 523"/>
                <a:gd name="T22" fmla="*/ 107 w 539"/>
                <a:gd name="T23" fmla="*/ 485 h 523"/>
                <a:gd name="T24" fmla="*/ 110 w 539"/>
                <a:gd name="T25" fmla="*/ 460 h 523"/>
                <a:gd name="T26" fmla="*/ 184 w 539"/>
                <a:gd name="T27" fmla="*/ 456 h 523"/>
                <a:gd name="T28" fmla="*/ 216 w 539"/>
                <a:gd name="T29" fmla="*/ 430 h 523"/>
                <a:gd name="T30" fmla="*/ 220 w 539"/>
                <a:gd name="T31" fmla="*/ 430 h 523"/>
                <a:gd name="T32" fmla="*/ 237 w 539"/>
                <a:gd name="T33" fmla="*/ 394 h 523"/>
                <a:gd name="T34" fmla="*/ 262 w 539"/>
                <a:gd name="T35" fmla="*/ 419 h 523"/>
                <a:gd name="T36" fmla="*/ 303 w 539"/>
                <a:gd name="T37" fmla="*/ 413 h 523"/>
                <a:gd name="T38" fmla="*/ 324 w 539"/>
                <a:gd name="T39" fmla="*/ 381 h 523"/>
                <a:gd name="T40" fmla="*/ 328 w 539"/>
                <a:gd name="T41" fmla="*/ 376 h 523"/>
                <a:gd name="T42" fmla="*/ 409 w 539"/>
                <a:gd name="T43" fmla="*/ 340 h 523"/>
                <a:gd name="T44" fmla="*/ 482 w 539"/>
                <a:gd name="T45" fmla="*/ 293 h 523"/>
                <a:gd name="T46" fmla="*/ 485 w 539"/>
                <a:gd name="T47" fmla="*/ 293 h 523"/>
                <a:gd name="T48" fmla="*/ 490 w 539"/>
                <a:gd name="T49" fmla="*/ 286 h 523"/>
                <a:gd name="T50" fmla="*/ 494 w 539"/>
                <a:gd name="T51" fmla="*/ 211 h 523"/>
                <a:gd name="T52" fmla="*/ 488 w 539"/>
                <a:gd name="T53" fmla="*/ 211 h 523"/>
                <a:gd name="T54" fmla="*/ 501 w 539"/>
                <a:gd name="T55" fmla="*/ 169 h 523"/>
                <a:gd name="T56" fmla="*/ 524 w 539"/>
                <a:gd name="T57" fmla="*/ 156 h 523"/>
                <a:gd name="T58" fmla="*/ 527 w 539"/>
                <a:gd name="T59" fmla="*/ 156 h 523"/>
                <a:gd name="T60" fmla="*/ 522 w 539"/>
                <a:gd name="T61" fmla="*/ 99 h 523"/>
                <a:gd name="T62" fmla="*/ 511 w 539"/>
                <a:gd name="T63" fmla="*/ 73 h 523"/>
                <a:gd name="T64" fmla="*/ 503 w 539"/>
                <a:gd name="T65" fmla="*/ 73 h 523"/>
                <a:gd name="T66" fmla="*/ 481 w 539"/>
                <a:gd name="T67" fmla="*/ 18 h 523"/>
                <a:gd name="T68" fmla="*/ 490 w 539"/>
                <a:gd name="T69" fmla="*/ 18 h 523"/>
                <a:gd name="T70" fmla="*/ 458 w 539"/>
                <a:gd name="T71" fmla="*/ 11 h 523"/>
                <a:gd name="T72" fmla="*/ 457 w 539"/>
                <a:gd name="T73" fmla="*/ 13 h 523"/>
                <a:gd name="T74" fmla="*/ 452 w 539"/>
                <a:gd name="T75" fmla="*/ 15 h 523"/>
                <a:gd name="T76" fmla="*/ 420 w 539"/>
                <a:gd name="T77" fmla="*/ 157 h 523"/>
                <a:gd name="T78" fmla="*/ 376 w 539"/>
                <a:gd name="T79" fmla="*/ 247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9" h="523">
                  <a:moveTo>
                    <a:pt x="376" y="247"/>
                  </a:moveTo>
                  <a:cubicBezTo>
                    <a:pt x="375" y="248"/>
                    <a:pt x="374" y="248"/>
                    <a:pt x="374" y="248"/>
                  </a:cubicBezTo>
                  <a:cubicBezTo>
                    <a:pt x="363" y="248"/>
                    <a:pt x="320" y="267"/>
                    <a:pt x="290" y="286"/>
                  </a:cubicBezTo>
                  <a:cubicBezTo>
                    <a:pt x="276" y="295"/>
                    <a:pt x="265" y="303"/>
                    <a:pt x="258" y="311"/>
                  </a:cubicBezTo>
                  <a:cubicBezTo>
                    <a:pt x="237" y="336"/>
                    <a:pt x="135" y="290"/>
                    <a:pt x="121" y="311"/>
                  </a:cubicBezTo>
                  <a:cubicBezTo>
                    <a:pt x="107" y="332"/>
                    <a:pt x="79" y="356"/>
                    <a:pt x="61" y="373"/>
                  </a:cubicBezTo>
                  <a:cubicBezTo>
                    <a:pt x="48" y="379"/>
                    <a:pt x="29" y="380"/>
                    <a:pt x="18" y="390"/>
                  </a:cubicBezTo>
                  <a:cubicBezTo>
                    <a:pt x="7" y="395"/>
                    <a:pt x="0" y="405"/>
                    <a:pt x="4" y="427"/>
                  </a:cubicBezTo>
                  <a:cubicBezTo>
                    <a:pt x="15" y="477"/>
                    <a:pt x="40" y="523"/>
                    <a:pt x="61" y="523"/>
                  </a:cubicBezTo>
                  <a:cubicBezTo>
                    <a:pt x="70" y="523"/>
                    <a:pt x="80" y="520"/>
                    <a:pt x="89" y="512"/>
                  </a:cubicBezTo>
                  <a:cubicBezTo>
                    <a:pt x="98" y="507"/>
                    <a:pt x="107" y="499"/>
                    <a:pt x="112" y="485"/>
                  </a:cubicBezTo>
                  <a:cubicBezTo>
                    <a:pt x="107" y="485"/>
                    <a:pt x="107" y="485"/>
                    <a:pt x="107" y="485"/>
                  </a:cubicBezTo>
                  <a:cubicBezTo>
                    <a:pt x="109" y="478"/>
                    <a:pt x="110" y="470"/>
                    <a:pt x="110" y="460"/>
                  </a:cubicBezTo>
                  <a:cubicBezTo>
                    <a:pt x="110" y="415"/>
                    <a:pt x="159" y="460"/>
                    <a:pt x="184" y="456"/>
                  </a:cubicBezTo>
                  <a:cubicBezTo>
                    <a:pt x="198" y="454"/>
                    <a:pt x="208" y="444"/>
                    <a:pt x="216" y="430"/>
                  </a:cubicBezTo>
                  <a:cubicBezTo>
                    <a:pt x="220" y="430"/>
                    <a:pt x="220" y="430"/>
                    <a:pt x="220" y="430"/>
                  </a:cubicBezTo>
                  <a:cubicBezTo>
                    <a:pt x="227" y="420"/>
                    <a:pt x="232" y="408"/>
                    <a:pt x="237" y="394"/>
                  </a:cubicBezTo>
                  <a:cubicBezTo>
                    <a:pt x="239" y="403"/>
                    <a:pt x="245" y="414"/>
                    <a:pt x="262" y="419"/>
                  </a:cubicBezTo>
                  <a:cubicBezTo>
                    <a:pt x="281" y="425"/>
                    <a:pt x="294" y="421"/>
                    <a:pt x="303" y="413"/>
                  </a:cubicBezTo>
                  <a:cubicBezTo>
                    <a:pt x="318" y="406"/>
                    <a:pt x="324" y="389"/>
                    <a:pt x="324" y="381"/>
                  </a:cubicBezTo>
                  <a:cubicBezTo>
                    <a:pt x="324" y="380"/>
                    <a:pt x="326" y="378"/>
                    <a:pt x="328" y="376"/>
                  </a:cubicBezTo>
                  <a:cubicBezTo>
                    <a:pt x="350" y="364"/>
                    <a:pt x="398" y="350"/>
                    <a:pt x="409" y="340"/>
                  </a:cubicBezTo>
                  <a:cubicBezTo>
                    <a:pt x="423" y="328"/>
                    <a:pt x="473" y="309"/>
                    <a:pt x="482" y="293"/>
                  </a:cubicBezTo>
                  <a:cubicBezTo>
                    <a:pt x="485" y="293"/>
                    <a:pt x="485" y="293"/>
                    <a:pt x="485" y="293"/>
                  </a:cubicBezTo>
                  <a:cubicBezTo>
                    <a:pt x="488" y="290"/>
                    <a:pt x="490" y="288"/>
                    <a:pt x="490" y="286"/>
                  </a:cubicBezTo>
                  <a:cubicBezTo>
                    <a:pt x="492" y="276"/>
                    <a:pt x="492" y="241"/>
                    <a:pt x="494" y="211"/>
                  </a:cubicBezTo>
                  <a:cubicBezTo>
                    <a:pt x="488" y="211"/>
                    <a:pt x="488" y="211"/>
                    <a:pt x="488" y="211"/>
                  </a:cubicBezTo>
                  <a:cubicBezTo>
                    <a:pt x="490" y="190"/>
                    <a:pt x="494" y="173"/>
                    <a:pt x="501" y="169"/>
                  </a:cubicBezTo>
                  <a:cubicBezTo>
                    <a:pt x="509" y="165"/>
                    <a:pt x="519" y="163"/>
                    <a:pt x="524" y="156"/>
                  </a:cubicBezTo>
                  <a:cubicBezTo>
                    <a:pt x="527" y="156"/>
                    <a:pt x="527" y="156"/>
                    <a:pt x="527" y="156"/>
                  </a:cubicBezTo>
                  <a:cubicBezTo>
                    <a:pt x="536" y="149"/>
                    <a:pt x="539" y="135"/>
                    <a:pt x="522" y="99"/>
                  </a:cubicBezTo>
                  <a:cubicBezTo>
                    <a:pt x="517" y="90"/>
                    <a:pt x="514" y="82"/>
                    <a:pt x="511" y="73"/>
                  </a:cubicBezTo>
                  <a:cubicBezTo>
                    <a:pt x="503" y="73"/>
                    <a:pt x="503" y="73"/>
                    <a:pt x="503" y="73"/>
                  </a:cubicBezTo>
                  <a:cubicBezTo>
                    <a:pt x="494" y="50"/>
                    <a:pt x="488" y="30"/>
                    <a:pt x="481" y="18"/>
                  </a:cubicBezTo>
                  <a:cubicBezTo>
                    <a:pt x="490" y="18"/>
                    <a:pt x="490" y="18"/>
                    <a:pt x="490" y="18"/>
                  </a:cubicBezTo>
                  <a:cubicBezTo>
                    <a:pt x="482" y="5"/>
                    <a:pt x="474" y="0"/>
                    <a:pt x="458" y="11"/>
                  </a:cubicBezTo>
                  <a:cubicBezTo>
                    <a:pt x="458" y="12"/>
                    <a:pt x="457" y="12"/>
                    <a:pt x="457" y="13"/>
                  </a:cubicBezTo>
                  <a:cubicBezTo>
                    <a:pt x="455" y="14"/>
                    <a:pt x="454" y="14"/>
                    <a:pt x="452" y="15"/>
                  </a:cubicBezTo>
                  <a:cubicBezTo>
                    <a:pt x="426" y="34"/>
                    <a:pt x="441" y="107"/>
                    <a:pt x="420" y="157"/>
                  </a:cubicBezTo>
                  <a:cubicBezTo>
                    <a:pt x="403" y="197"/>
                    <a:pt x="388" y="235"/>
                    <a:pt x="376" y="247"/>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65" name="Freeform 185">
              <a:extLst>
                <a:ext uri="{FF2B5EF4-FFF2-40B4-BE49-F238E27FC236}">
                  <a16:creationId xmlns:a16="http://schemas.microsoft.com/office/drawing/2014/main" id="{03772400-295D-4D1D-94FC-45CCC5058C67}"/>
                </a:ext>
              </a:extLst>
            </p:cNvPr>
            <p:cNvSpPr>
              <a:spLocks/>
            </p:cNvSpPr>
            <p:nvPr/>
          </p:nvSpPr>
          <p:spPr bwMode="auto">
            <a:xfrm>
              <a:off x="6992938" y="4365625"/>
              <a:ext cx="228600" cy="92075"/>
            </a:xfrm>
            <a:custGeom>
              <a:avLst/>
              <a:gdLst>
                <a:gd name="T0" fmla="*/ 389 w 402"/>
                <a:gd name="T1" fmla="*/ 146 h 162"/>
                <a:gd name="T2" fmla="*/ 398 w 402"/>
                <a:gd name="T3" fmla="*/ 138 h 162"/>
                <a:gd name="T4" fmla="*/ 342 w 402"/>
                <a:gd name="T5" fmla="*/ 75 h 162"/>
                <a:gd name="T6" fmla="*/ 314 w 402"/>
                <a:gd name="T7" fmla="*/ 70 h 162"/>
                <a:gd name="T8" fmla="*/ 289 w 402"/>
                <a:gd name="T9" fmla="*/ 70 h 162"/>
                <a:gd name="T10" fmla="*/ 230 w 402"/>
                <a:gd name="T11" fmla="*/ 55 h 162"/>
                <a:gd name="T12" fmla="*/ 191 w 402"/>
                <a:gd name="T13" fmla="*/ 74 h 162"/>
                <a:gd name="T14" fmla="*/ 189 w 402"/>
                <a:gd name="T15" fmla="*/ 70 h 162"/>
                <a:gd name="T16" fmla="*/ 177 w 402"/>
                <a:gd name="T17" fmla="*/ 70 h 162"/>
                <a:gd name="T18" fmla="*/ 173 w 402"/>
                <a:gd name="T19" fmla="*/ 67 h 162"/>
                <a:gd name="T20" fmla="*/ 74 w 402"/>
                <a:gd name="T21" fmla="*/ 34 h 162"/>
                <a:gd name="T22" fmla="*/ 63 w 402"/>
                <a:gd name="T23" fmla="*/ 15 h 162"/>
                <a:gd name="T24" fmla="*/ 73 w 402"/>
                <a:gd name="T25" fmla="*/ 15 h 162"/>
                <a:gd name="T26" fmla="*/ 40 w 402"/>
                <a:gd name="T27" fmla="*/ 8 h 162"/>
                <a:gd name="T28" fmla="*/ 25 w 402"/>
                <a:gd name="T29" fmla="*/ 21 h 162"/>
                <a:gd name="T30" fmla="*/ 43 w 402"/>
                <a:gd name="T31" fmla="*/ 96 h 162"/>
                <a:gd name="T32" fmla="*/ 127 w 402"/>
                <a:gd name="T33" fmla="*/ 109 h 162"/>
                <a:gd name="T34" fmla="*/ 182 w 402"/>
                <a:gd name="T35" fmla="*/ 92 h 162"/>
                <a:gd name="T36" fmla="*/ 186 w 402"/>
                <a:gd name="T37" fmla="*/ 90 h 162"/>
                <a:gd name="T38" fmla="*/ 194 w 402"/>
                <a:gd name="T39" fmla="*/ 104 h 162"/>
                <a:gd name="T40" fmla="*/ 282 w 402"/>
                <a:gd name="T41" fmla="*/ 142 h 162"/>
                <a:gd name="T42" fmla="*/ 389 w 402"/>
                <a:gd name="T43" fmla="*/ 14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2" h="162">
                  <a:moveTo>
                    <a:pt x="389" y="146"/>
                  </a:moveTo>
                  <a:cubicBezTo>
                    <a:pt x="394" y="145"/>
                    <a:pt x="397" y="143"/>
                    <a:pt x="398" y="138"/>
                  </a:cubicBezTo>
                  <a:cubicBezTo>
                    <a:pt x="402" y="113"/>
                    <a:pt x="359" y="75"/>
                    <a:pt x="342" y="75"/>
                  </a:cubicBezTo>
                  <a:cubicBezTo>
                    <a:pt x="337" y="75"/>
                    <a:pt x="326" y="73"/>
                    <a:pt x="314" y="70"/>
                  </a:cubicBezTo>
                  <a:cubicBezTo>
                    <a:pt x="289" y="70"/>
                    <a:pt x="289" y="70"/>
                    <a:pt x="289" y="70"/>
                  </a:cubicBezTo>
                  <a:cubicBezTo>
                    <a:pt x="260" y="63"/>
                    <a:pt x="230" y="55"/>
                    <a:pt x="230" y="55"/>
                  </a:cubicBezTo>
                  <a:cubicBezTo>
                    <a:pt x="217" y="61"/>
                    <a:pt x="200" y="66"/>
                    <a:pt x="191" y="74"/>
                  </a:cubicBezTo>
                  <a:cubicBezTo>
                    <a:pt x="191" y="73"/>
                    <a:pt x="190" y="72"/>
                    <a:pt x="189" y="70"/>
                  </a:cubicBezTo>
                  <a:cubicBezTo>
                    <a:pt x="177" y="70"/>
                    <a:pt x="177" y="70"/>
                    <a:pt x="177" y="70"/>
                  </a:cubicBezTo>
                  <a:cubicBezTo>
                    <a:pt x="176" y="69"/>
                    <a:pt x="175" y="68"/>
                    <a:pt x="173" y="67"/>
                  </a:cubicBezTo>
                  <a:cubicBezTo>
                    <a:pt x="134" y="42"/>
                    <a:pt x="89" y="67"/>
                    <a:pt x="74" y="34"/>
                  </a:cubicBezTo>
                  <a:cubicBezTo>
                    <a:pt x="71" y="26"/>
                    <a:pt x="67" y="20"/>
                    <a:pt x="63" y="15"/>
                  </a:cubicBezTo>
                  <a:cubicBezTo>
                    <a:pt x="73" y="15"/>
                    <a:pt x="73" y="15"/>
                    <a:pt x="73" y="15"/>
                  </a:cubicBezTo>
                  <a:cubicBezTo>
                    <a:pt x="63" y="1"/>
                    <a:pt x="51" y="0"/>
                    <a:pt x="40" y="8"/>
                  </a:cubicBezTo>
                  <a:cubicBezTo>
                    <a:pt x="35" y="10"/>
                    <a:pt x="30" y="15"/>
                    <a:pt x="25" y="21"/>
                  </a:cubicBezTo>
                  <a:cubicBezTo>
                    <a:pt x="0" y="59"/>
                    <a:pt x="32" y="88"/>
                    <a:pt x="43" y="96"/>
                  </a:cubicBezTo>
                  <a:cubicBezTo>
                    <a:pt x="53" y="104"/>
                    <a:pt x="92" y="113"/>
                    <a:pt x="127" y="109"/>
                  </a:cubicBezTo>
                  <a:cubicBezTo>
                    <a:pt x="148" y="106"/>
                    <a:pt x="172" y="101"/>
                    <a:pt x="182" y="92"/>
                  </a:cubicBezTo>
                  <a:cubicBezTo>
                    <a:pt x="183" y="92"/>
                    <a:pt x="184" y="91"/>
                    <a:pt x="186" y="90"/>
                  </a:cubicBezTo>
                  <a:cubicBezTo>
                    <a:pt x="187" y="94"/>
                    <a:pt x="189" y="99"/>
                    <a:pt x="194" y="104"/>
                  </a:cubicBezTo>
                  <a:cubicBezTo>
                    <a:pt x="222" y="134"/>
                    <a:pt x="240" y="146"/>
                    <a:pt x="282" y="142"/>
                  </a:cubicBezTo>
                  <a:cubicBezTo>
                    <a:pt x="321" y="138"/>
                    <a:pt x="377" y="162"/>
                    <a:pt x="389" y="146"/>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66" name="Freeform 186">
              <a:extLst>
                <a:ext uri="{FF2B5EF4-FFF2-40B4-BE49-F238E27FC236}">
                  <a16:creationId xmlns:a16="http://schemas.microsoft.com/office/drawing/2014/main" id="{45A87B2A-EBEF-45EA-BC63-EE7C905417FB}"/>
                </a:ext>
              </a:extLst>
            </p:cNvPr>
            <p:cNvSpPr>
              <a:spLocks/>
            </p:cNvSpPr>
            <p:nvPr/>
          </p:nvSpPr>
          <p:spPr bwMode="auto">
            <a:xfrm>
              <a:off x="7316788" y="4456113"/>
              <a:ext cx="38100" cy="44450"/>
            </a:xfrm>
            <a:custGeom>
              <a:avLst/>
              <a:gdLst>
                <a:gd name="T0" fmla="*/ 7 w 67"/>
                <a:gd name="T1" fmla="*/ 33 h 79"/>
                <a:gd name="T2" fmla="*/ 55 w 67"/>
                <a:gd name="T3" fmla="*/ 62 h 79"/>
                <a:gd name="T4" fmla="*/ 67 w 67"/>
                <a:gd name="T5" fmla="*/ 49 h 79"/>
                <a:gd name="T6" fmla="*/ 62 w 67"/>
                <a:gd name="T7" fmla="*/ 49 h 79"/>
                <a:gd name="T8" fmla="*/ 63 w 67"/>
                <a:gd name="T9" fmla="*/ 45 h 79"/>
                <a:gd name="T10" fmla="*/ 7 w 67"/>
                <a:gd name="T11" fmla="*/ 33 h 79"/>
              </a:gdLst>
              <a:ahLst/>
              <a:cxnLst>
                <a:cxn ang="0">
                  <a:pos x="T0" y="T1"/>
                </a:cxn>
                <a:cxn ang="0">
                  <a:pos x="T2" y="T3"/>
                </a:cxn>
                <a:cxn ang="0">
                  <a:pos x="T4" y="T5"/>
                </a:cxn>
                <a:cxn ang="0">
                  <a:pos x="T6" y="T7"/>
                </a:cxn>
                <a:cxn ang="0">
                  <a:pos x="T8" y="T9"/>
                </a:cxn>
                <a:cxn ang="0">
                  <a:pos x="T10" y="T11"/>
                </a:cxn>
              </a:cxnLst>
              <a:rect l="0" t="0" r="r" b="b"/>
              <a:pathLst>
                <a:path w="67" h="79">
                  <a:moveTo>
                    <a:pt x="7" y="33"/>
                  </a:moveTo>
                  <a:cubicBezTo>
                    <a:pt x="0" y="63"/>
                    <a:pt x="38" y="79"/>
                    <a:pt x="55" y="62"/>
                  </a:cubicBezTo>
                  <a:cubicBezTo>
                    <a:pt x="60" y="60"/>
                    <a:pt x="65" y="56"/>
                    <a:pt x="67" y="49"/>
                  </a:cubicBezTo>
                  <a:cubicBezTo>
                    <a:pt x="62" y="49"/>
                    <a:pt x="62" y="49"/>
                    <a:pt x="62" y="49"/>
                  </a:cubicBezTo>
                  <a:cubicBezTo>
                    <a:pt x="62" y="47"/>
                    <a:pt x="63" y="47"/>
                    <a:pt x="63" y="45"/>
                  </a:cubicBezTo>
                  <a:cubicBezTo>
                    <a:pt x="66" y="4"/>
                    <a:pt x="14" y="0"/>
                    <a:pt x="7" y="33"/>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67" name="Freeform 187">
              <a:extLst>
                <a:ext uri="{FF2B5EF4-FFF2-40B4-BE49-F238E27FC236}">
                  <a16:creationId xmlns:a16="http://schemas.microsoft.com/office/drawing/2014/main" id="{FB607195-0E93-48FF-A0E4-3E39E1A68750}"/>
                </a:ext>
              </a:extLst>
            </p:cNvPr>
            <p:cNvSpPr>
              <a:spLocks/>
            </p:cNvSpPr>
            <p:nvPr/>
          </p:nvSpPr>
          <p:spPr bwMode="auto">
            <a:xfrm>
              <a:off x="7302500" y="4225925"/>
              <a:ext cx="125412" cy="134938"/>
            </a:xfrm>
            <a:custGeom>
              <a:avLst/>
              <a:gdLst>
                <a:gd name="T0" fmla="*/ 28 w 221"/>
                <a:gd name="T1" fmla="*/ 162 h 237"/>
                <a:gd name="T2" fmla="*/ 98 w 221"/>
                <a:gd name="T3" fmla="*/ 123 h 237"/>
                <a:gd name="T4" fmla="*/ 100 w 221"/>
                <a:gd name="T5" fmla="*/ 123 h 237"/>
                <a:gd name="T6" fmla="*/ 107 w 221"/>
                <a:gd name="T7" fmla="*/ 117 h 237"/>
                <a:gd name="T8" fmla="*/ 123 w 221"/>
                <a:gd name="T9" fmla="*/ 121 h 237"/>
                <a:gd name="T10" fmla="*/ 144 w 221"/>
                <a:gd name="T11" fmla="*/ 200 h 237"/>
                <a:gd name="T12" fmla="*/ 215 w 221"/>
                <a:gd name="T13" fmla="*/ 233 h 237"/>
                <a:gd name="T14" fmla="*/ 214 w 221"/>
                <a:gd name="T15" fmla="*/ 229 h 237"/>
                <a:gd name="T16" fmla="*/ 221 w 221"/>
                <a:gd name="T17" fmla="*/ 229 h 237"/>
                <a:gd name="T18" fmla="*/ 215 w 221"/>
                <a:gd name="T19" fmla="*/ 178 h 237"/>
                <a:gd name="T20" fmla="*/ 208 w 221"/>
                <a:gd name="T21" fmla="*/ 178 h 237"/>
                <a:gd name="T22" fmla="*/ 187 w 221"/>
                <a:gd name="T23" fmla="*/ 123 h 237"/>
                <a:gd name="T24" fmla="*/ 196 w 221"/>
                <a:gd name="T25" fmla="*/ 123 h 237"/>
                <a:gd name="T26" fmla="*/ 179 w 221"/>
                <a:gd name="T27" fmla="*/ 104 h 237"/>
                <a:gd name="T28" fmla="*/ 137 w 221"/>
                <a:gd name="T29" fmla="*/ 62 h 237"/>
                <a:gd name="T30" fmla="*/ 155 w 221"/>
                <a:gd name="T31" fmla="*/ 62 h 237"/>
                <a:gd name="T32" fmla="*/ 209 w 221"/>
                <a:gd name="T33" fmla="*/ 53 h 237"/>
                <a:gd name="T34" fmla="*/ 221 w 221"/>
                <a:gd name="T35" fmla="*/ 41 h 237"/>
                <a:gd name="T36" fmla="*/ 216 w 221"/>
                <a:gd name="T37" fmla="*/ 41 h 237"/>
                <a:gd name="T38" fmla="*/ 215 w 221"/>
                <a:gd name="T39" fmla="*/ 25 h 237"/>
                <a:gd name="T40" fmla="*/ 116 w 221"/>
                <a:gd name="T41" fmla="*/ 17 h 237"/>
                <a:gd name="T42" fmla="*/ 63 w 221"/>
                <a:gd name="T43" fmla="*/ 0 h 237"/>
                <a:gd name="T44" fmla="*/ 39 w 221"/>
                <a:gd name="T45" fmla="*/ 71 h 237"/>
                <a:gd name="T46" fmla="*/ 28 w 221"/>
                <a:gd name="T47" fmla="*/ 1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237">
                  <a:moveTo>
                    <a:pt x="28" y="162"/>
                  </a:moveTo>
                  <a:cubicBezTo>
                    <a:pt x="47" y="176"/>
                    <a:pt x="77" y="140"/>
                    <a:pt x="98" y="123"/>
                  </a:cubicBezTo>
                  <a:cubicBezTo>
                    <a:pt x="100" y="123"/>
                    <a:pt x="100" y="123"/>
                    <a:pt x="100" y="123"/>
                  </a:cubicBezTo>
                  <a:cubicBezTo>
                    <a:pt x="102" y="121"/>
                    <a:pt x="105" y="119"/>
                    <a:pt x="107" y="117"/>
                  </a:cubicBezTo>
                  <a:cubicBezTo>
                    <a:pt x="114" y="114"/>
                    <a:pt x="120" y="114"/>
                    <a:pt x="123" y="121"/>
                  </a:cubicBezTo>
                  <a:cubicBezTo>
                    <a:pt x="137" y="150"/>
                    <a:pt x="120" y="162"/>
                    <a:pt x="144" y="200"/>
                  </a:cubicBezTo>
                  <a:cubicBezTo>
                    <a:pt x="169" y="237"/>
                    <a:pt x="215" y="233"/>
                    <a:pt x="215" y="233"/>
                  </a:cubicBezTo>
                  <a:cubicBezTo>
                    <a:pt x="215" y="233"/>
                    <a:pt x="215" y="231"/>
                    <a:pt x="214" y="229"/>
                  </a:cubicBezTo>
                  <a:cubicBezTo>
                    <a:pt x="219" y="229"/>
                    <a:pt x="221" y="229"/>
                    <a:pt x="221" y="229"/>
                  </a:cubicBezTo>
                  <a:cubicBezTo>
                    <a:pt x="221" y="229"/>
                    <a:pt x="220" y="205"/>
                    <a:pt x="215" y="178"/>
                  </a:cubicBezTo>
                  <a:cubicBezTo>
                    <a:pt x="208" y="178"/>
                    <a:pt x="208" y="178"/>
                    <a:pt x="208" y="178"/>
                  </a:cubicBezTo>
                  <a:cubicBezTo>
                    <a:pt x="204" y="159"/>
                    <a:pt x="197" y="138"/>
                    <a:pt x="187" y="123"/>
                  </a:cubicBezTo>
                  <a:cubicBezTo>
                    <a:pt x="196" y="123"/>
                    <a:pt x="196" y="123"/>
                    <a:pt x="196" y="123"/>
                  </a:cubicBezTo>
                  <a:cubicBezTo>
                    <a:pt x="191" y="115"/>
                    <a:pt x="186" y="108"/>
                    <a:pt x="179" y="104"/>
                  </a:cubicBezTo>
                  <a:cubicBezTo>
                    <a:pt x="154" y="88"/>
                    <a:pt x="135" y="70"/>
                    <a:pt x="137" y="62"/>
                  </a:cubicBezTo>
                  <a:cubicBezTo>
                    <a:pt x="141" y="61"/>
                    <a:pt x="146" y="61"/>
                    <a:pt x="155" y="62"/>
                  </a:cubicBezTo>
                  <a:cubicBezTo>
                    <a:pt x="181" y="67"/>
                    <a:pt x="200" y="62"/>
                    <a:pt x="209" y="53"/>
                  </a:cubicBezTo>
                  <a:cubicBezTo>
                    <a:pt x="215" y="50"/>
                    <a:pt x="219" y="46"/>
                    <a:pt x="221" y="41"/>
                  </a:cubicBezTo>
                  <a:cubicBezTo>
                    <a:pt x="216" y="41"/>
                    <a:pt x="216" y="41"/>
                    <a:pt x="216" y="41"/>
                  </a:cubicBezTo>
                  <a:cubicBezTo>
                    <a:pt x="217" y="36"/>
                    <a:pt x="217" y="31"/>
                    <a:pt x="215" y="25"/>
                  </a:cubicBezTo>
                  <a:cubicBezTo>
                    <a:pt x="204" y="0"/>
                    <a:pt x="137" y="13"/>
                    <a:pt x="116" y="17"/>
                  </a:cubicBezTo>
                  <a:cubicBezTo>
                    <a:pt x="95" y="21"/>
                    <a:pt x="63" y="0"/>
                    <a:pt x="63" y="0"/>
                  </a:cubicBezTo>
                  <a:cubicBezTo>
                    <a:pt x="42" y="8"/>
                    <a:pt x="46" y="29"/>
                    <a:pt x="39" y="71"/>
                  </a:cubicBezTo>
                  <a:cubicBezTo>
                    <a:pt x="32" y="112"/>
                    <a:pt x="0" y="141"/>
                    <a:pt x="28" y="162"/>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68" name="Freeform 188">
              <a:extLst>
                <a:ext uri="{FF2B5EF4-FFF2-40B4-BE49-F238E27FC236}">
                  <a16:creationId xmlns:a16="http://schemas.microsoft.com/office/drawing/2014/main" id="{827C9853-7D9C-437A-B69F-EE701F000DDD}"/>
                </a:ext>
              </a:extLst>
            </p:cNvPr>
            <p:cNvSpPr>
              <a:spLocks/>
            </p:cNvSpPr>
            <p:nvPr/>
          </p:nvSpPr>
          <p:spPr bwMode="auto">
            <a:xfrm>
              <a:off x="7502525" y="4137025"/>
              <a:ext cx="58737" cy="96838"/>
            </a:xfrm>
            <a:custGeom>
              <a:avLst/>
              <a:gdLst>
                <a:gd name="T0" fmla="*/ 91 w 105"/>
                <a:gd name="T1" fmla="*/ 17 h 170"/>
                <a:gd name="T2" fmla="*/ 42 w 105"/>
                <a:gd name="T3" fmla="*/ 166 h 170"/>
                <a:gd name="T4" fmla="*/ 75 w 105"/>
                <a:gd name="T5" fmla="*/ 144 h 170"/>
                <a:gd name="T6" fmla="*/ 79 w 105"/>
                <a:gd name="T7" fmla="*/ 144 h 170"/>
                <a:gd name="T8" fmla="*/ 105 w 105"/>
                <a:gd name="T9" fmla="*/ 62 h 170"/>
                <a:gd name="T10" fmla="*/ 99 w 105"/>
                <a:gd name="T11" fmla="*/ 62 h 170"/>
                <a:gd name="T12" fmla="*/ 91 w 105"/>
                <a:gd name="T13" fmla="*/ 17 h 170"/>
              </a:gdLst>
              <a:ahLst/>
              <a:cxnLst>
                <a:cxn ang="0">
                  <a:pos x="T0" y="T1"/>
                </a:cxn>
                <a:cxn ang="0">
                  <a:pos x="T2" y="T3"/>
                </a:cxn>
                <a:cxn ang="0">
                  <a:pos x="T4" y="T5"/>
                </a:cxn>
                <a:cxn ang="0">
                  <a:pos x="T6" y="T7"/>
                </a:cxn>
                <a:cxn ang="0">
                  <a:pos x="T8" y="T9"/>
                </a:cxn>
                <a:cxn ang="0">
                  <a:pos x="T10" y="T11"/>
                </a:cxn>
                <a:cxn ang="0">
                  <a:pos x="T12" y="T13"/>
                </a:cxn>
              </a:cxnLst>
              <a:rect l="0" t="0" r="r" b="b"/>
              <a:pathLst>
                <a:path w="105" h="170">
                  <a:moveTo>
                    <a:pt x="91" y="17"/>
                  </a:moveTo>
                  <a:cubicBezTo>
                    <a:pt x="59" y="0"/>
                    <a:pt x="0" y="154"/>
                    <a:pt x="42" y="166"/>
                  </a:cubicBezTo>
                  <a:cubicBezTo>
                    <a:pt x="54" y="170"/>
                    <a:pt x="65" y="160"/>
                    <a:pt x="75" y="144"/>
                  </a:cubicBezTo>
                  <a:cubicBezTo>
                    <a:pt x="79" y="144"/>
                    <a:pt x="79" y="144"/>
                    <a:pt x="79" y="144"/>
                  </a:cubicBezTo>
                  <a:cubicBezTo>
                    <a:pt x="92" y="123"/>
                    <a:pt x="102" y="90"/>
                    <a:pt x="105" y="62"/>
                  </a:cubicBezTo>
                  <a:cubicBezTo>
                    <a:pt x="99" y="62"/>
                    <a:pt x="99" y="62"/>
                    <a:pt x="99" y="62"/>
                  </a:cubicBezTo>
                  <a:cubicBezTo>
                    <a:pt x="101" y="39"/>
                    <a:pt x="99" y="21"/>
                    <a:pt x="91" y="17"/>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69" name="Freeform 189">
              <a:extLst>
                <a:ext uri="{FF2B5EF4-FFF2-40B4-BE49-F238E27FC236}">
                  <a16:creationId xmlns:a16="http://schemas.microsoft.com/office/drawing/2014/main" id="{09FC2411-F1B9-4C6C-A8C0-587EF72E3AF8}"/>
                </a:ext>
              </a:extLst>
            </p:cNvPr>
            <p:cNvSpPr>
              <a:spLocks/>
            </p:cNvSpPr>
            <p:nvPr/>
          </p:nvSpPr>
          <p:spPr bwMode="auto">
            <a:xfrm>
              <a:off x="7078663" y="4014788"/>
              <a:ext cx="239712" cy="306388"/>
            </a:xfrm>
            <a:custGeom>
              <a:avLst/>
              <a:gdLst>
                <a:gd name="T0" fmla="*/ 267 w 422"/>
                <a:gd name="T1" fmla="*/ 102 h 538"/>
                <a:gd name="T2" fmla="*/ 183 w 422"/>
                <a:gd name="T3" fmla="*/ 177 h 538"/>
                <a:gd name="T4" fmla="*/ 176 w 422"/>
                <a:gd name="T5" fmla="*/ 182 h 538"/>
                <a:gd name="T6" fmla="*/ 133 w 422"/>
                <a:gd name="T7" fmla="*/ 197 h 538"/>
                <a:gd name="T8" fmla="*/ 116 w 422"/>
                <a:gd name="T9" fmla="*/ 208 h 538"/>
                <a:gd name="T10" fmla="*/ 84 w 422"/>
                <a:gd name="T11" fmla="*/ 264 h 538"/>
                <a:gd name="T12" fmla="*/ 14 w 422"/>
                <a:gd name="T13" fmla="*/ 243 h 538"/>
                <a:gd name="T14" fmla="*/ 35 w 422"/>
                <a:gd name="T15" fmla="*/ 405 h 538"/>
                <a:gd name="T16" fmla="*/ 140 w 422"/>
                <a:gd name="T17" fmla="*/ 513 h 538"/>
                <a:gd name="T18" fmla="*/ 218 w 422"/>
                <a:gd name="T19" fmla="*/ 522 h 538"/>
                <a:gd name="T20" fmla="*/ 320 w 422"/>
                <a:gd name="T21" fmla="*/ 501 h 538"/>
                <a:gd name="T22" fmla="*/ 319 w 422"/>
                <a:gd name="T23" fmla="*/ 495 h 538"/>
                <a:gd name="T24" fmla="*/ 326 w 422"/>
                <a:gd name="T25" fmla="*/ 495 h 538"/>
                <a:gd name="T26" fmla="*/ 327 w 422"/>
                <a:gd name="T27" fmla="*/ 413 h 538"/>
                <a:gd name="T28" fmla="*/ 321 w 422"/>
                <a:gd name="T29" fmla="*/ 413 h 538"/>
                <a:gd name="T30" fmla="*/ 345 w 422"/>
                <a:gd name="T31" fmla="*/ 368 h 538"/>
                <a:gd name="T32" fmla="*/ 354 w 422"/>
                <a:gd name="T33" fmla="*/ 358 h 538"/>
                <a:gd name="T34" fmla="*/ 357 w 422"/>
                <a:gd name="T35" fmla="*/ 358 h 538"/>
                <a:gd name="T36" fmla="*/ 408 w 422"/>
                <a:gd name="T37" fmla="*/ 276 h 538"/>
                <a:gd name="T38" fmla="*/ 402 w 422"/>
                <a:gd name="T39" fmla="*/ 276 h 538"/>
                <a:gd name="T40" fmla="*/ 397 w 422"/>
                <a:gd name="T41" fmla="*/ 256 h 538"/>
                <a:gd name="T42" fmla="*/ 383 w 422"/>
                <a:gd name="T43" fmla="*/ 221 h 538"/>
                <a:gd name="T44" fmla="*/ 392 w 422"/>
                <a:gd name="T45" fmla="*/ 221 h 538"/>
                <a:gd name="T46" fmla="*/ 376 w 422"/>
                <a:gd name="T47" fmla="*/ 139 h 538"/>
                <a:gd name="T48" fmla="*/ 376 w 422"/>
                <a:gd name="T49" fmla="*/ 138 h 538"/>
                <a:gd name="T50" fmla="*/ 375 w 422"/>
                <a:gd name="T51" fmla="*/ 138 h 538"/>
                <a:gd name="T52" fmla="*/ 422 w 422"/>
                <a:gd name="T53" fmla="*/ 89 h 538"/>
                <a:gd name="T54" fmla="*/ 373 w 422"/>
                <a:gd name="T55" fmla="*/ 83 h 538"/>
                <a:gd name="T56" fmla="*/ 383 w 422"/>
                <a:gd name="T57" fmla="*/ 83 h 538"/>
                <a:gd name="T58" fmla="*/ 362 w 422"/>
                <a:gd name="T59" fmla="*/ 6 h 538"/>
                <a:gd name="T60" fmla="*/ 360 w 422"/>
                <a:gd name="T61" fmla="*/ 1 h 538"/>
                <a:gd name="T62" fmla="*/ 350 w 422"/>
                <a:gd name="T63" fmla="*/ 1 h 538"/>
                <a:gd name="T64" fmla="*/ 338 w 422"/>
                <a:gd name="T65" fmla="*/ 1 h 538"/>
                <a:gd name="T66" fmla="*/ 335 w 422"/>
                <a:gd name="T67" fmla="*/ 1 h 538"/>
                <a:gd name="T68" fmla="*/ 331 w 422"/>
                <a:gd name="T69" fmla="*/ 4 h 538"/>
                <a:gd name="T70" fmla="*/ 295 w 422"/>
                <a:gd name="T71" fmla="*/ 48 h 538"/>
                <a:gd name="T72" fmla="*/ 267 w 422"/>
                <a:gd name="T73" fmla="*/ 102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2" h="538">
                  <a:moveTo>
                    <a:pt x="267" y="102"/>
                  </a:moveTo>
                  <a:cubicBezTo>
                    <a:pt x="200" y="102"/>
                    <a:pt x="197" y="164"/>
                    <a:pt x="183" y="177"/>
                  </a:cubicBezTo>
                  <a:cubicBezTo>
                    <a:pt x="180" y="179"/>
                    <a:pt x="178" y="180"/>
                    <a:pt x="176" y="182"/>
                  </a:cubicBezTo>
                  <a:cubicBezTo>
                    <a:pt x="165" y="188"/>
                    <a:pt x="152" y="191"/>
                    <a:pt x="133" y="197"/>
                  </a:cubicBezTo>
                  <a:cubicBezTo>
                    <a:pt x="126" y="199"/>
                    <a:pt x="121" y="203"/>
                    <a:pt x="116" y="208"/>
                  </a:cubicBezTo>
                  <a:cubicBezTo>
                    <a:pt x="97" y="220"/>
                    <a:pt x="90" y="246"/>
                    <a:pt x="84" y="264"/>
                  </a:cubicBezTo>
                  <a:cubicBezTo>
                    <a:pt x="77" y="285"/>
                    <a:pt x="28" y="227"/>
                    <a:pt x="14" y="243"/>
                  </a:cubicBezTo>
                  <a:cubicBezTo>
                    <a:pt x="0" y="260"/>
                    <a:pt x="10" y="339"/>
                    <a:pt x="35" y="405"/>
                  </a:cubicBezTo>
                  <a:cubicBezTo>
                    <a:pt x="59" y="472"/>
                    <a:pt x="123" y="513"/>
                    <a:pt x="140" y="513"/>
                  </a:cubicBezTo>
                  <a:cubicBezTo>
                    <a:pt x="158" y="513"/>
                    <a:pt x="193" y="513"/>
                    <a:pt x="218" y="522"/>
                  </a:cubicBezTo>
                  <a:cubicBezTo>
                    <a:pt x="242" y="530"/>
                    <a:pt x="323" y="538"/>
                    <a:pt x="320" y="501"/>
                  </a:cubicBezTo>
                  <a:cubicBezTo>
                    <a:pt x="320" y="499"/>
                    <a:pt x="319" y="497"/>
                    <a:pt x="319" y="495"/>
                  </a:cubicBezTo>
                  <a:cubicBezTo>
                    <a:pt x="326" y="495"/>
                    <a:pt x="326" y="495"/>
                    <a:pt x="326" y="495"/>
                  </a:cubicBezTo>
                  <a:cubicBezTo>
                    <a:pt x="324" y="472"/>
                    <a:pt x="321" y="442"/>
                    <a:pt x="327" y="413"/>
                  </a:cubicBezTo>
                  <a:cubicBezTo>
                    <a:pt x="321" y="413"/>
                    <a:pt x="321" y="413"/>
                    <a:pt x="321" y="413"/>
                  </a:cubicBezTo>
                  <a:cubicBezTo>
                    <a:pt x="325" y="397"/>
                    <a:pt x="332" y="381"/>
                    <a:pt x="345" y="368"/>
                  </a:cubicBezTo>
                  <a:cubicBezTo>
                    <a:pt x="348" y="364"/>
                    <a:pt x="351" y="361"/>
                    <a:pt x="354" y="358"/>
                  </a:cubicBezTo>
                  <a:cubicBezTo>
                    <a:pt x="357" y="358"/>
                    <a:pt x="357" y="358"/>
                    <a:pt x="357" y="358"/>
                  </a:cubicBezTo>
                  <a:cubicBezTo>
                    <a:pt x="384" y="330"/>
                    <a:pt x="409" y="310"/>
                    <a:pt x="408" y="276"/>
                  </a:cubicBezTo>
                  <a:cubicBezTo>
                    <a:pt x="402" y="276"/>
                    <a:pt x="402" y="276"/>
                    <a:pt x="402" y="276"/>
                  </a:cubicBezTo>
                  <a:cubicBezTo>
                    <a:pt x="401" y="269"/>
                    <a:pt x="400" y="263"/>
                    <a:pt x="397" y="256"/>
                  </a:cubicBezTo>
                  <a:cubicBezTo>
                    <a:pt x="393" y="243"/>
                    <a:pt x="388" y="231"/>
                    <a:pt x="383" y="221"/>
                  </a:cubicBezTo>
                  <a:cubicBezTo>
                    <a:pt x="392" y="221"/>
                    <a:pt x="392" y="221"/>
                    <a:pt x="392" y="221"/>
                  </a:cubicBezTo>
                  <a:cubicBezTo>
                    <a:pt x="374" y="184"/>
                    <a:pt x="356" y="159"/>
                    <a:pt x="376" y="139"/>
                  </a:cubicBezTo>
                  <a:cubicBezTo>
                    <a:pt x="376" y="139"/>
                    <a:pt x="376" y="139"/>
                    <a:pt x="376" y="138"/>
                  </a:cubicBezTo>
                  <a:cubicBezTo>
                    <a:pt x="375" y="138"/>
                    <a:pt x="375" y="138"/>
                    <a:pt x="375" y="138"/>
                  </a:cubicBezTo>
                  <a:cubicBezTo>
                    <a:pt x="398" y="117"/>
                    <a:pt x="422" y="109"/>
                    <a:pt x="422" y="89"/>
                  </a:cubicBezTo>
                  <a:cubicBezTo>
                    <a:pt x="422" y="75"/>
                    <a:pt x="393" y="109"/>
                    <a:pt x="373" y="83"/>
                  </a:cubicBezTo>
                  <a:cubicBezTo>
                    <a:pt x="383" y="83"/>
                    <a:pt x="383" y="83"/>
                    <a:pt x="383" y="83"/>
                  </a:cubicBezTo>
                  <a:cubicBezTo>
                    <a:pt x="373" y="75"/>
                    <a:pt x="364" y="53"/>
                    <a:pt x="362" y="6"/>
                  </a:cubicBezTo>
                  <a:cubicBezTo>
                    <a:pt x="362" y="4"/>
                    <a:pt x="361" y="3"/>
                    <a:pt x="360" y="1"/>
                  </a:cubicBezTo>
                  <a:cubicBezTo>
                    <a:pt x="350" y="1"/>
                    <a:pt x="350" y="1"/>
                    <a:pt x="350" y="1"/>
                  </a:cubicBezTo>
                  <a:cubicBezTo>
                    <a:pt x="347" y="0"/>
                    <a:pt x="343" y="0"/>
                    <a:pt x="338" y="1"/>
                  </a:cubicBezTo>
                  <a:cubicBezTo>
                    <a:pt x="335" y="1"/>
                    <a:pt x="335" y="1"/>
                    <a:pt x="335" y="1"/>
                  </a:cubicBezTo>
                  <a:cubicBezTo>
                    <a:pt x="334" y="2"/>
                    <a:pt x="333" y="3"/>
                    <a:pt x="331" y="4"/>
                  </a:cubicBezTo>
                  <a:cubicBezTo>
                    <a:pt x="315" y="13"/>
                    <a:pt x="297" y="31"/>
                    <a:pt x="295" y="48"/>
                  </a:cubicBezTo>
                  <a:cubicBezTo>
                    <a:pt x="292" y="77"/>
                    <a:pt x="334" y="102"/>
                    <a:pt x="267" y="102"/>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70" name="Freeform 190">
              <a:extLst>
                <a:ext uri="{FF2B5EF4-FFF2-40B4-BE49-F238E27FC236}">
                  <a16:creationId xmlns:a16="http://schemas.microsoft.com/office/drawing/2014/main" id="{FD5FBB6B-58EB-4F64-8E35-2FF5CDD9A309}"/>
                </a:ext>
              </a:extLst>
            </p:cNvPr>
            <p:cNvSpPr>
              <a:spLocks/>
            </p:cNvSpPr>
            <p:nvPr/>
          </p:nvSpPr>
          <p:spPr bwMode="auto">
            <a:xfrm>
              <a:off x="7318375" y="3687763"/>
              <a:ext cx="131762" cy="219075"/>
            </a:xfrm>
            <a:custGeom>
              <a:avLst/>
              <a:gdLst>
                <a:gd name="T0" fmla="*/ 21 w 232"/>
                <a:gd name="T1" fmla="*/ 166 h 386"/>
                <a:gd name="T2" fmla="*/ 99 w 232"/>
                <a:gd name="T3" fmla="*/ 274 h 386"/>
                <a:gd name="T4" fmla="*/ 21 w 232"/>
                <a:gd name="T5" fmla="*/ 374 h 386"/>
                <a:gd name="T6" fmla="*/ 40 w 232"/>
                <a:gd name="T7" fmla="*/ 374 h 386"/>
                <a:gd name="T8" fmla="*/ 115 w 232"/>
                <a:gd name="T9" fmla="*/ 303 h 386"/>
                <a:gd name="T10" fmla="*/ 112 w 232"/>
                <a:gd name="T11" fmla="*/ 303 h 386"/>
                <a:gd name="T12" fmla="*/ 130 w 232"/>
                <a:gd name="T13" fmla="*/ 278 h 386"/>
                <a:gd name="T14" fmla="*/ 211 w 232"/>
                <a:gd name="T15" fmla="*/ 245 h 386"/>
                <a:gd name="T16" fmla="*/ 221 w 232"/>
                <a:gd name="T17" fmla="*/ 237 h 386"/>
                <a:gd name="T18" fmla="*/ 232 w 232"/>
                <a:gd name="T19" fmla="*/ 216 h 386"/>
                <a:gd name="T20" fmla="*/ 162 w 232"/>
                <a:gd name="T21" fmla="*/ 195 h 386"/>
                <a:gd name="T22" fmla="*/ 108 w 232"/>
                <a:gd name="T23" fmla="*/ 165 h 386"/>
                <a:gd name="T24" fmla="*/ 102 w 232"/>
                <a:gd name="T25" fmla="*/ 165 h 386"/>
                <a:gd name="T26" fmla="*/ 139 w 232"/>
                <a:gd name="T27" fmla="*/ 111 h 386"/>
                <a:gd name="T28" fmla="*/ 141 w 232"/>
                <a:gd name="T29" fmla="*/ 111 h 386"/>
                <a:gd name="T30" fmla="*/ 169 w 232"/>
                <a:gd name="T31" fmla="*/ 58 h 386"/>
                <a:gd name="T32" fmla="*/ 157 w 232"/>
                <a:gd name="T33" fmla="*/ 28 h 386"/>
                <a:gd name="T34" fmla="*/ 148 w 232"/>
                <a:gd name="T35" fmla="*/ 28 h 386"/>
                <a:gd name="T36" fmla="*/ 106 w 232"/>
                <a:gd name="T37" fmla="*/ 0 h 386"/>
                <a:gd name="T38" fmla="*/ 74 w 232"/>
                <a:gd name="T39" fmla="*/ 75 h 386"/>
                <a:gd name="T40" fmla="*/ 21 w 232"/>
                <a:gd name="T41" fmla="*/ 16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2" h="386">
                  <a:moveTo>
                    <a:pt x="21" y="166"/>
                  </a:moveTo>
                  <a:cubicBezTo>
                    <a:pt x="42" y="216"/>
                    <a:pt x="116" y="253"/>
                    <a:pt x="99" y="274"/>
                  </a:cubicBezTo>
                  <a:cubicBezTo>
                    <a:pt x="81" y="295"/>
                    <a:pt x="28" y="337"/>
                    <a:pt x="21" y="374"/>
                  </a:cubicBezTo>
                  <a:cubicBezTo>
                    <a:pt x="19" y="386"/>
                    <a:pt x="27" y="384"/>
                    <a:pt x="40" y="374"/>
                  </a:cubicBezTo>
                  <a:cubicBezTo>
                    <a:pt x="58" y="364"/>
                    <a:pt x="91" y="331"/>
                    <a:pt x="115" y="303"/>
                  </a:cubicBezTo>
                  <a:cubicBezTo>
                    <a:pt x="112" y="303"/>
                    <a:pt x="112" y="303"/>
                    <a:pt x="112" y="303"/>
                  </a:cubicBezTo>
                  <a:cubicBezTo>
                    <a:pt x="119" y="293"/>
                    <a:pt x="126" y="285"/>
                    <a:pt x="130" y="278"/>
                  </a:cubicBezTo>
                  <a:cubicBezTo>
                    <a:pt x="153" y="244"/>
                    <a:pt x="196" y="258"/>
                    <a:pt x="211" y="245"/>
                  </a:cubicBezTo>
                  <a:cubicBezTo>
                    <a:pt x="216" y="243"/>
                    <a:pt x="219" y="241"/>
                    <a:pt x="221" y="237"/>
                  </a:cubicBezTo>
                  <a:cubicBezTo>
                    <a:pt x="232" y="216"/>
                    <a:pt x="232" y="216"/>
                    <a:pt x="232" y="216"/>
                  </a:cubicBezTo>
                  <a:cubicBezTo>
                    <a:pt x="232" y="216"/>
                    <a:pt x="193" y="208"/>
                    <a:pt x="162" y="195"/>
                  </a:cubicBezTo>
                  <a:cubicBezTo>
                    <a:pt x="130" y="183"/>
                    <a:pt x="93" y="226"/>
                    <a:pt x="108" y="165"/>
                  </a:cubicBezTo>
                  <a:cubicBezTo>
                    <a:pt x="102" y="165"/>
                    <a:pt x="102" y="165"/>
                    <a:pt x="102" y="165"/>
                  </a:cubicBezTo>
                  <a:cubicBezTo>
                    <a:pt x="110" y="135"/>
                    <a:pt x="126" y="121"/>
                    <a:pt x="139" y="111"/>
                  </a:cubicBezTo>
                  <a:cubicBezTo>
                    <a:pt x="141" y="111"/>
                    <a:pt x="141" y="111"/>
                    <a:pt x="141" y="111"/>
                  </a:cubicBezTo>
                  <a:cubicBezTo>
                    <a:pt x="159" y="95"/>
                    <a:pt x="175" y="87"/>
                    <a:pt x="169" y="58"/>
                  </a:cubicBezTo>
                  <a:cubicBezTo>
                    <a:pt x="166" y="46"/>
                    <a:pt x="162" y="36"/>
                    <a:pt x="157" y="28"/>
                  </a:cubicBezTo>
                  <a:cubicBezTo>
                    <a:pt x="148" y="28"/>
                    <a:pt x="148" y="28"/>
                    <a:pt x="148" y="28"/>
                  </a:cubicBezTo>
                  <a:cubicBezTo>
                    <a:pt x="133" y="6"/>
                    <a:pt x="113" y="0"/>
                    <a:pt x="106" y="0"/>
                  </a:cubicBezTo>
                  <a:cubicBezTo>
                    <a:pt x="81" y="0"/>
                    <a:pt x="109" y="45"/>
                    <a:pt x="74" y="75"/>
                  </a:cubicBezTo>
                  <a:cubicBezTo>
                    <a:pt x="39" y="104"/>
                    <a:pt x="0" y="116"/>
                    <a:pt x="21" y="166"/>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71" name="Freeform 191">
              <a:extLst>
                <a:ext uri="{FF2B5EF4-FFF2-40B4-BE49-F238E27FC236}">
                  <a16:creationId xmlns:a16="http://schemas.microsoft.com/office/drawing/2014/main" id="{31C8E24C-11B7-4BDD-A85C-82A0D5449FE4}"/>
                </a:ext>
              </a:extLst>
            </p:cNvPr>
            <p:cNvSpPr>
              <a:spLocks/>
            </p:cNvSpPr>
            <p:nvPr/>
          </p:nvSpPr>
          <p:spPr bwMode="auto">
            <a:xfrm>
              <a:off x="2247900" y="2098675"/>
              <a:ext cx="58737" cy="42863"/>
            </a:xfrm>
            <a:custGeom>
              <a:avLst/>
              <a:gdLst>
                <a:gd name="T0" fmla="*/ 27 w 105"/>
                <a:gd name="T1" fmla="*/ 13 h 75"/>
                <a:gd name="T2" fmla="*/ 11 w 105"/>
                <a:gd name="T3" fmla="*/ 30 h 75"/>
                <a:gd name="T4" fmla="*/ 93 w 105"/>
                <a:gd name="T5" fmla="*/ 42 h 75"/>
                <a:gd name="T6" fmla="*/ 82 w 105"/>
                <a:gd name="T7" fmla="*/ 26 h 75"/>
                <a:gd name="T8" fmla="*/ 93 w 105"/>
                <a:gd name="T9" fmla="*/ 26 h 75"/>
                <a:gd name="T10" fmla="*/ 27 w 105"/>
                <a:gd name="T11" fmla="*/ 13 h 75"/>
              </a:gdLst>
              <a:ahLst/>
              <a:cxnLst>
                <a:cxn ang="0">
                  <a:pos x="T0" y="T1"/>
                </a:cxn>
                <a:cxn ang="0">
                  <a:pos x="T2" y="T3"/>
                </a:cxn>
                <a:cxn ang="0">
                  <a:pos x="T4" y="T5"/>
                </a:cxn>
                <a:cxn ang="0">
                  <a:pos x="T6" y="T7"/>
                </a:cxn>
                <a:cxn ang="0">
                  <a:pos x="T8" y="T9"/>
                </a:cxn>
                <a:cxn ang="0">
                  <a:pos x="T10" y="T11"/>
                </a:cxn>
              </a:cxnLst>
              <a:rect l="0" t="0" r="r" b="b"/>
              <a:pathLst>
                <a:path w="105" h="75">
                  <a:moveTo>
                    <a:pt x="27" y="13"/>
                  </a:moveTo>
                  <a:cubicBezTo>
                    <a:pt x="20" y="16"/>
                    <a:pt x="14" y="22"/>
                    <a:pt x="11" y="30"/>
                  </a:cubicBezTo>
                  <a:cubicBezTo>
                    <a:pt x="0" y="60"/>
                    <a:pt x="105" y="75"/>
                    <a:pt x="93" y="42"/>
                  </a:cubicBezTo>
                  <a:cubicBezTo>
                    <a:pt x="91" y="35"/>
                    <a:pt x="87" y="30"/>
                    <a:pt x="82" y="26"/>
                  </a:cubicBezTo>
                  <a:cubicBezTo>
                    <a:pt x="93" y="26"/>
                    <a:pt x="93" y="26"/>
                    <a:pt x="93" y="26"/>
                  </a:cubicBezTo>
                  <a:cubicBezTo>
                    <a:pt x="77" y="7"/>
                    <a:pt x="45" y="0"/>
                    <a:pt x="27" y="13"/>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72" name="Freeform 192">
              <a:extLst>
                <a:ext uri="{FF2B5EF4-FFF2-40B4-BE49-F238E27FC236}">
                  <a16:creationId xmlns:a16="http://schemas.microsoft.com/office/drawing/2014/main" id="{319AB5D2-F22F-4DA9-A37D-CE64C6D04099}"/>
                </a:ext>
              </a:extLst>
            </p:cNvPr>
            <p:cNvSpPr>
              <a:spLocks/>
            </p:cNvSpPr>
            <p:nvPr/>
          </p:nvSpPr>
          <p:spPr bwMode="auto">
            <a:xfrm>
              <a:off x="520700" y="2690813"/>
              <a:ext cx="77787" cy="65088"/>
            </a:xfrm>
            <a:custGeom>
              <a:avLst/>
              <a:gdLst>
                <a:gd name="T0" fmla="*/ 109 w 137"/>
                <a:gd name="T1" fmla="*/ 7 h 116"/>
                <a:gd name="T2" fmla="*/ 80 w 137"/>
                <a:gd name="T3" fmla="*/ 63 h 116"/>
                <a:gd name="T4" fmla="*/ 74 w 137"/>
                <a:gd name="T5" fmla="*/ 66 h 116"/>
                <a:gd name="T6" fmla="*/ 31 w 137"/>
                <a:gd name="T7" fmla="*/ 82 h 116"/>
                <a:gd name="T8" fmla="*/ 33 w 137"/>
                <a:gd name="T9" fmla="*/ 82 h 116"/>
                <a:gd name="T10" fmla="*/ 19 w 137"/>
                <a:gd name="T11" fmla="*/ 107 h 116"/>
                <a:gd name="T12" fmla="*/ 117 w 137"/>
                <a:gd name="T13" fmla="*/ 91 h 116"/>
                <a:gd name="T14" fmla="*/ 120 w 137"/>
                <a:gd name="T15" fmla="*/ 82 h 116"/>
                <a:gd name="T16" fmla="*/ 126 w 137"/>
                <a:gd name="T17" fmla="*/ 82 h 116"/>
                <a:gd name="T18" fmla="*/ 127 w 137"/>
                <a:gd name="T19" fmla="*/ 3 h 116"/>
                <a:gd name="T20" fmla="*/ 109 w 137"/>
                <a:gd name="T21" fmla="*/ 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116">
                  <a:moveTo>
                    <a:pt x="109" y="7"/>
                  </a:moveTo>
                  <a:cubicBezTo>
                    <a:pt x="93" y="11"/>
                    <a:pt x="96" y="47"/>
                    <a:pt x="80" y="63"/>
                  </a:cubicBezTo>
                  <a:cubicBezTo>
                    <a:pt x="78" y="64"/>
                    <a:pt x="77" y="65"/>
                    <a:pt x="74" y="66"/>
                  </a:cubicBezTo>
                  <a:cubicBezTo>
                    <a:pt x="59" y="69"/>
                    <a:pt x="43" y="75"/>
                    <a:pt x="31" y="82"/>
                  </a:cubicBezTo>
                  <a:cubicBezTo>
                    <a:pt x="33" y="82"/>
                    <a:pt x="33" y="82"/>
                    <a:pt x="33" y="82"/>
                  </a:cubicBezTo>
                  <a:cubicBezTo>
                    <a:pt x="12" y="91"/>
                    <a:pt x="0" y="102"/>
                    <a:pt x="19" y="107"/>
                  </a:cubicBezTo>
                  <a:cubicBezTo>
                    <a:pt x="47" y="116"/>
                    <a:pt x="110" y="103"/>
                    <a:pt x="117" y="91"/>
                  </a:cubicBezTo>
                  <a:cubicBezTo>
                    <a:pt x="118" y="89"/>
                    <a:pt x="119" y="86"/>
                    <a:pt x="120" y="82"/>
                  </a:cubicBezTo>
                  <a:cubicBezTo>
                    <a:pt x="126" y="82"/>
                    <a:pt x="126" y="82"/>
                    <a:pt x="126" y="82"/>
                  </a:cubicBezTo>
                  <a:cubicBezTo>
                    <a:pt x="132" y="62"/>
                    <a:pt x="137" y="7"/>
                    <a:pt x="127" y="3"/>
                  </a:cubicBezTo>
                  <a:cubicBezTo>
                    <a:pt x="118" y="0"/>
                    <a:pt x="113" y="2"/>
                    <a:pt x="109" y="7"/>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73" name="Freeform 193">
              <a:extLst>
                <a:ext uri="{FF2B5EF4-FFF2-40B4-BE49-F238E27FC236}">
                  <a16:creationId xmlns:a16="http://schemas.microsoft.com/office/drawing/2014/main" id="{47C8D12E-BFA7-4855-A568-CF5C10ADB8B6}"/>
                </a:ext>
              </a:extLst>
            </p:cNvPr>
            <p:cNvSpPr>
              <a:spLocks/>
            </p:cNvSpPr>
            <p:nvPr/>
          </p:nvSpPr>
          <p:spPr bwMode="auto">
            <a:xfrm>
              <a:off x="7023100" y="2065338"/>
              <a:ext cx="1587" cy="1588"/>
            </a:xfrm>
            <a:custGeom>
              <a:avLst/>
              <a:gdLst>
                <a:gd name="T0" fmla="*/ 3 w 5"/>
                <a:gd name="T1" fmla="*/ 0 h 2"/>
                <a:gd name="T2" fmla="*/ 0 w 5"/>
                <a:gd name="T3" fmla="*/ 0 h 2"/>
                <a:gd name="T4" fmla="*/ 3 w 5"/>
                <a:gd name="T5" fmla="*/ 0 h 2"/>
              </a:gdLst>
              <a:ahLst/>
              <a:cxnLst>
                <a:cxn ang="0">
                  <a:pos x="T0" y="T1"/>
                </a:cxn>
                <a:cxn ang="0">
                  <a:pos x="T2" y="T3"/>
                </a:cxn>
                <a:cxn ang="0">
                  <a:pos x="T4" y="T5"/>
                </a:cxn>
              </a:cxnLst>
              <a:rect l="0" t="0" r="r" b="b"/>
              <a:pathLst>
                <a:path w="5" h="2">
                  <a:moveTo>
                    <a:pt x="3" y="0"/>
                  </a:moveTo>
                  <a:cubicBezTo>
                    <a:pt x="0" y="0"/>
                    <a:pt x="0" y="0"/>
                    <a:pt x="0" y="0"/>
                  </a:cubicBezTo>
                  <a:cubicBezTo>
                    <a:pt x="3" y="1"/>
                    <a:pt x="5" y="2"/>
                    <a:pt x="3" y="0"/>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74" name="Freeform 194">
              <a:extLst>
                <a:ext uri="{FF2B5EF4-FFF2-40B4-BE49-F238E27FC236}">
                  <a16:creationId xmlns:a16="http://schemas.microsoft.com/office/drawing/2014/main" id="{D250E4A7-DFA2-411B-B9E9-F4FA1AAB35B7}"/>
                </a:ext>
              </a:extLst>
            </p:cNvPr>
            <p:cNvSpPr>
              <a:spLocks/>
            </p:cNvSpPr>
            <p:nvPr/>
          </p:nvSpPr>
          <p:spPr bwMode="auto">
            <a:xfrm>
              <a:off x="3033713" y="2890838"/>
              <a:ext cx="6350" cy="1588"/>
            </a:xfrm>
            <a:custGeom>
              <a:avLst/>
              <a:gdLst>
                <a:gd name="T0" fmla="*/ 11 w 11"/>
                <a:gd name="T1" fmla="*/ 3 h 3"/>
                <a:gd name="T2" fmla="*/ 0 w 11"/>
                <a:gd name="T3" fmla="*/ 3 h 3"/>
                <a:gd name="T4" fmla="*/ 11 w 11"/>
                <a:gd name="T5" fmla="*/ 3 h 3"/>
              </a:gdLst>
              <a:ahLst/>
              <a:cxnLst>
                <a:cxn ang="0">
                  <a:pos x="T0" y="T1"/>
                </a:cxn>
                <a:cxn ang="0">
                  <a:pos x="T2" y="T3"/>
                </a:cxn>
                <a:cxn ang="0">
                  <a:pos x="T4" y="T5"/>
                </a:cxn>
              </a:cxnLst>
              <a:rect l="0" t="0" r="r" b="b"/>
              <a:pathLst>
                <a:path w="11" h="3">
                  <a:moveTo>
                    <a:pt x="11" y="3"/>
                  </a:moveTo>
                  <a:cubicBezTo>
                    <a:pt x="9" y="0"/>
                    <a:pt x="6" y="0"/>
                    <a:pt x="0" y="3"/>
                  </a:cubicBezTo>
                  <a:lnTo>
                    <a:pt x="11" y="3"/>
                  </a:ln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75" name="Freeform 195">
              <a:extLst>
                <a:ext uri="{FF2B5EF4-FFF2-40B4-BE49-F238E27FC236}">
                  <a16:creationId xmlns:a16="http://schemas.microsoft.com/office/drawing/2014/main" id="{DDAC3CCC-AF70-42CF-A1B0-F6CAB01C253A}"/>
                </a:ext>
              </a:extLst>
            </p:cNvPr>
            <p:cNvSpPr>
              <a:spLocks/>
            </p:cNvSpPr>
            <p:nvPr/>
          </p:nvSpPr>
          <p:spPr bwMode="auto">
            <a:xfrm>
              <a:off x="2600325" y="2471738"/>
              <a:ext cx="47625" cy="33338"/>
            </a:xfrm>
            <a:custGeom>
              <a:avLst/>
              <a:gdLst>
                <a:gd name="T0" fmla="*/ 39 w 83"/>
                <a:gd name="T1" fmla="*/ 12 h 59"/>
                <a:gd name="T2" fmla="*/ 27 w 83"/>
                <a:gd name="T3" fmla="*/ 19 h 59"/>
                <a:gd name="T4" fmla="*/ 53 w 83"/>
                <a:gd name="T5" fmla="*/ 49 h 59"/>
                <a:gd name="T6" fmla="*/ 59 w 83"/>
                <a:gd name="T7" fmla="*/ 45 h 59"/>
                <a:gd name="T8" fmla="*/ 60 w 83"/>
                <a:gd name="T9" fmla="*/ 45 h 59"/>
                <a:gd name="T10" fmla="*/ 39 w 83"/>
                <a:gd name="T11" fmla="*/ 12 h 59"/>
              </a:gdLst>
              <a:ahLst/>
              <a:cxnLst>
                <a:cxn ang="0">
                  <a:pos x="T0" y="T1"/>
                </a:cxn>
                <a:cxn ang="0">
                  <a:pos x="T2" y="T3"/>
                </a:cxn>
                <a:cxn ang="0">
                  <a:pos x="T4" y="T5"/>
                </a:cxn>
                <a:cxn ang="0">
                  <a:pos x="T6" y="T7"/>
                </a:cxn>
                <a:cxn ang="0">
                  <a:pos x="T8" y="T9"/>
                </a:cxn>
                <a:cxn ang="0">
                  <a:pos x="T10" y="T11"/>
                </a:cxn>
              </a:cxnLst>
              <a:rect l="0" t="0" r="r" b="b"/>
              <a:pathLst>
                <a:path w="83" h="59">
                  <a:moveTo>
                    <a:pt x="39" y="12"/>
                  </a:moveTo>
                  <a:cubicBezTo>
                    <a:pt x="33" y="14"/>
                    <a:pt x="29" y="16"/>
                    <a:pt x="27" y="19"/>
                  </a:cubicBezTo>
                  <a:cubicBezTo>
                    <a:pt x="0" y="32"/>
                    <a:pt x="31" y="59"/>
                    <a:pt x="53" y="49"/>
                  </a:cubicBezTo>
                  <a:cubicBezTo>
                    <a:pt x="55" y="48"/>
                    <a:pt x="57" y="47"/>
                    <a:pt x="59" y="45"/>
                  </a:cubicBezTo>
                  <a:cubicBezTo>
                    <a:pt x="59" y="45"/>
                    <a:pt x="59" y="45"/>
                    <a:pt x="60" y="45"/>
                  </a:cubicBezTo>
                  <a:cubicBezTo>
                    <a:pt x="83" y="34"/>
                    <a:pt x="71" y="0"/>
                    <a:pt x="39" y="12"/>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76" name="Freeform 196">
              <a:extLst>
                <a:ext uri="{FF2B5EF4-FFF2-40B4-BE49-F238E27FC236}">
                  <a16:creationId xmlns:a16="http://schemas.microsoft.com/office/drawing/2014/main" id="{E12AE390-B76D-4244-8E08-F978F4423658}"/>
                </a:ext>
              </a:extLst>
            </p:cNvPr>
            <p:cNvSpPr>
              <a:spLocks/>
            </p:cNvSpPr>
            <p:nvPr/>
          </p:nvSpPr>
          <p:spPr bwMode="auto">
            <a:xfrm>
              <a:off x="558800" y="2533650"/>
              <a:ext cx="50800" cy="26988"/>
            </a:xfrm>
            <a:custGeom>
              <a:avLst/>
              <a:gdLst>
                <a:gd name="T0" fmla="*/ 41 w 88"/>
                <a:gd name="T1" fmla="*/ 0 h 46"/>
                <a:gd name="T2" fmla="*/ 20 w 88"/>
                <a:gd name="T3" fmla="*/ 8 h 46"/>
                <a:gd name="T4" fmla="*/ 17 w 88"/>
                <a:gd name="T5" fmla="*/ 11 h 46"/>
                <a:gd name="T6" fmla="*/ 14 w 88"/>
                <a:gd name="T7" fmla="*/ 12 h 46"/>
                <a:gd name="T8" fmla="*/ 53 w 88"/>
                <a:gd name="T9" fmla="*/ 46 h 46"/>
                <a:gd name="T10" fmla="*/ 62 w 88"/>
                <a:gd name="T11" fmla="*/ 41 h 46"/>
                <a:gd name="T12" fmla="*/ 80 w 88"/>
                <a:gd name="T13" fmla="*/ 0 h 46"/>
                <a:gd name="T14" fmla="*/ 41 w 88"/>
                <a:gd name="T15" fmla="*/ 0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46">
                  <a:moveTo>
                    <a:pt x="41" y="0"/>
                  </a:moveTo>
                  <a:cubicBezTo>
                    <a:pt x="37" y="2"/>
                    <a:pt x="31" y="4"/>
                    <a:pt x="20" y="8"/>
                  </a:cubicBezTo>
                  <a:cubicBezTo>
                    <a:pt x="19" y="9"/>
                    <a:pt x="18" y="10"/>
                    <a:pt x="17" y="11"/>
                  </a:cubicBezTo>
                  <a:cubicBezTo>
                    <a:pt x="16" y="11"/>
                    <a:pt x="15" y="12"/>
                    <a:pt x="14" y="12"/>
                  </a:cubicBezTo>
                  <a:cubicBezTo>
                    <a:pt x="0" y="17"/>
                    <a:pt x="39" y="46"/>
                    <a:pt x="53" y="46"/>
                  </a:cubicBezTo>
                  <a:cubicBezTo>
                    <a:pt x="55" y="46"/>
                    <a:pt x="59" y="43"/>
                    <a:pt x="62" y="41"/>
                  </a:cubicBezTo>
                  <a:cubicBezTo>
                    <a:pt x="73" y="37"/>
                    <a:pt x="88" y="10"/>
                    <a:pt x="80" y="0"/>
                  </a:cubicBezTo>
                  <a:lnTo>
                    <a:pt x="41" y="0"/>
                  </a:ln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77" name="Freeform 197">
              <a:extLst>
                <a:ext uri="{FF2B5EF4-FFF2-40B4-BE49-F238E27FC236}">
                  <a16:creationId xmlns:a16="http://schemas.microsoft.com/office/drawing/2014/main" id="{91391AC0-9560-44F3-AB6A-3A0FC364D9D3}"/>
                </a:ext>
              </a:extLst>
            </p:cNvPr>
            <p:cNvSpPr>
              <a:spLocks/>
            </p:cNvSpPr>
            <p:nvPr/>
          </p:nvSpPr>
          <p:spPr bwMode="auto">
            <a:xfrm>
              <a:off x="2047875" y="2070100"/>
              <a:ext cx="161925" cy="76200"/>
            </a:xfrm>
            <a:custGeom>
              <a:avLst/>
              <a:gdLst>
                <a:gd name="T0" fmla="*/ 24 w 287"/>
                <a:gd name="T1" fmla="*/ 20 h 135"/>
                <a:gd name="T2" fmla="*/ 24 w 287"/>
                <a:gd name="T3" fmla="*/ 20 h 135"/>
                <a:gd name="T4" fmla="*/ 18 w 287"/>
                <a:gd name="T5" fmla="*/ 24 h 135"/>
                <a:gd name="T6" fmla="*/ 11 w 287"/>
                <a:gd name="T7" fmla="*/ 104 h 135"/>
                <a:gd name="T8" fmla="*/ 32 w 287"/>
                <a:gd name="T9" fmla="*/ 129 h 135"/>
                <a:gd name="T10" fmla="*/ 68 w 287"/>
                <a:gd name="T11" fmla="*/ 75 h 135"/>
                <a:gd name="T12" fmla="*/ 71 w 287"/>
                <a:gd name="T13" fmla="*/ 75 h 135"/>
                <a:gd name="T14" fmla="*/ 74 w 287"/>
                <a:gd name="T15" fmla="*/ 71 h 135"/>
                <a:gd name="T16" fmla="*/ 74 w 287"/>
                <a:gd name="T17" fmla="*/ 71 h 135"/>
                <a:gd name="T18" fmla="*/ 173 w 287"/>
                <a:gd name="T19" fmla="*/ 82 h 135"/>
                <a:gd name="T20" fmla="*/ 217 w 287"/>
                <a:gd name="T21" fmla="*/ 102 h 135"/>
                <a:gd name="T22" fmla="*/ 265 w 287"/>
                <a:gd name="T23" fmla="*/ 75 h 135"/>
                <a:gd name="T24" fmla="*/ 268 w 287"/>
                <a:gd name="T25" fmla="*/ 75 h 135"/>
                <a:gd name="T26" fmla="*/ 285 w 287"/>
                <a:gd name="T27" fmla="*/ 45 h 135"/>
                <a:gd name="T28" fmla="*/ 224 w 287"/>
                <a:gd name="T29" fmla="*/ 9 h 135"/>
                <a:gd name="T30" fmla="*/ 24 w 287"/>
                <a:gd name="T31" fmla="*/ 2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135">
                  <a:moveTo>
                    <a:pt x="24" y="20"/>
                  </a:moveTo>
                  <a:cubicBezTo>
                    <a:pt x="24" y="20"/>
                    <a:pt x="24" y="20"/>
                    <a:pt x="24" y="20"/>
                  </a:cubicBezTo>
                  <a:cubicBezTo>
                    <a:pt x="21" y="21"/>
                    <a:pt x="19" y="23"/>
                    <a:pt x="18" y="24"/>
                  </a:cubicBezTo>
                  <a:cubicBezTo>
                    <a:pt x="0" y="42"/>
                    <a:pt x="18" y="99"/>
                    <a:pt x="11" y="104"/>
                  </a:cubicBezTo>
                  <a:cubicBezTo>
                    <a:pt x="4" y="110"/>
                    <a:pt x="13" y="135"/>
                    <a:pt x="32" y="129"/>
                  </a:cubicBezTo>
                  <a:cubicBezTo>
                    <a:pt x="48" y="125"/>
                    <a:pt x="57" y="86"/>
                    <a:pt x="68" y="75"/>
                  </a:cubicBezTo>
                  <a:cubicBezTo>
                    <a:pt x="71" y="75"/>
                    <a:pt x="71" y="75"/>
                    <a:pt x="71" y="75"/>
                  </a:cubicBezTo>
                  <a:cubicBezTo>
                    <a:pt x="72" y="73"/>
                    <a:pt x="73" y="72"/>
                    <a:pt x="74" y="71"/>
                  </a:cubicBezTo>
                  <a:cubicBezTo>
                    <a:pt x="74" y="71"/>
                    <a:pt x="74" y="71"/>
                    <a:pt x="74" y="71"/>
                  </a:cubicBezTo>
                  <a:cubicBezTo>
                    <a:pt x="88" y="71"/>
                    <a:pt x="161" y="52"/>
                    <a:pt x="173" y="82"/>
                  </a:cubicBezTo>
                  <a:cubicBezTo>
                    <a:pt x="184" y="113"/>
                    <a:pt x="184" y="99"/>
                    <a:pt x="217" y="102"/>
                  </a:cubicBezTo>
                  <a:cubicBezTo>
                    <a:pt x="237" y="103"/>
                    <a:pt x="254" y="89"/>
                    <a:pt x="265" y="75"/>
                  </a:cubicBezTo>
                  <a:cubicBezTo>
                    <a:pt x="268" y="75"/>
                    <a:pt x="268" y="75"/>
                    <a:pt x="268" y="75"/>
                  </a:cubicBezTo>
                  <a:cubicBezTo>
                    <a:pt x="277" y="64"/>
                    <a:pt x="284" y="51"/>
                    <a:pt x="285" y="45"/>
                  </a:cubicBezTo>
                  <a:cubicBezTo>
                    <a:pt x="287" y="31"/>
                    <a:pt x="268" y="3"/>
                    <a:pt x="224" y="9"/>
                  </a:cubicBezTo>
                  <a:cubicBezTo>
                    <a:pt x="179" y="14"/>
                    <a:pt x="43" y="0"/>
                    <a:pt x="24" y="20"/>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78" name="Freeform 198">
              <a:extLst>
                <a:ext uri="{FF2B5EF4-FFF2-40B4-BE49-F238E27FC236}">
                  <a16:creationId xmlns:a16="http://schemas.microsoft.com/office/drawing/2014/main" id="{F21428D3-62A5-465D-A1DC-80987F9BBB53}"/>
                </a:ext>
              </a:extLst>
            </p:cNvPr>
            <p:cNvSpPr>
              <a:spLocks/>
            </p:cNvSpPr>
            <p:nvPr/>
          </p:nvSpPr>
          <p:spPr bwMode="auto">
            <a:xfrm>
              <a:off x="2097088" y="2152650"/>
              <a:ext cx="133350" cy="96838"/>
            </a:xfrm>
            <a:custGeom>
              <a:avLst/>
              <a:gdLst>
                <a:gd name="T0" fmla="*/ 211 w 235"/>
                <a:gd name="T1" fmla="*/ 13 h 170"/>
                <a:gd name="T2" fmla="*/ 115 w 235"/>
                <a:gd name="T3" fmla="*/ 16 h 170"/>
                <a:gd name="T4" fmla="*/ 23 w 235"/>
                <a:gd name="T5" fmla="*/ 22 h 170"/>
                <a:gd name="T6" fmla="*/ 22 w 235"/>
                <a:gd name="T7" fmla="*/ 23 h 170"/>
                <a:gd name="T8" fmla="*/ 17 w 235"/>
                <a:gd name="T9" fmla="*/ 26 h 170"/>
                <a:gd name="T10" fmla="*/ 35 w 235"/>
                <a:gd name="T11" fmla="*/ 81 h 170"/>
                <a:gd name="T12" fmla="*/ 110 w 235"/>
                <a:gd name="T13" fmla="*/ 79 h 170"/>
                <a:gd name="T14" fmla="*/ 174 w 235"/>
                <a:gd name="T15" fmla="*/ 145 h 170"/>
                <a:gd name="T16" fmla="*/ 180 w 235"/>
                <a:gd name="T17" fmla="*/ 141 h 170"/>
                <a:gd name="T18" fmla="*/ 180 w 235"/>
                <a:gd name="T19" fmla="*/ 141 h 170"/>
                <a:gd name="T20" fmla="*/ 206 w 235"/>
                <a:gd name="T21" fmla="*/ 122 h 170"/>
                <a:gd name="T22" fmla="*/ 203 w 235"/>
                <a:gd name="T23" fmla="*/ 122 h 170"/>
                <a:gd name="T24" fmla="*/ 226 w 235"/>
                <a:gd name="T25" fmla="*/ 95 h 170"/>
                <a:gd name="T26" fmla="*/ 228 w 235"/>
                <a:gd name="T27" fmla="*/ 67 h 170"/>
                <a:gd name="T28" fmla="*/ 235 w 235"/>
                <a:gd name="T29" fmla="*/ 67 h 170"/>
                <a:gd name="T30" fmla="*/ 211 w 235"/>
                <a:gd name="T31"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5" h="170">
                  <a:moveTo>
                    <a:pt x="211" y="13"/>
                  </a:moveTo>
                  <a:cubicBezTo>
                    <a:pt x="192" y="0"/>
                    <a:pt x="131" y="8"/>
                    <a:pt x="115" y="16"/>
                  </a:cubicBezTo>
                  <a:cubicBezTo>
                    <a:pt x="98" y="25"/>
                    <a:pt x="49" y="2"/>
                    <a:pt x="23" y="22"/>
                  </a:cubicBezTo>
                  <a:cubicBezTo>
                    <a:pt x="23" y="22"/>
                    <a:pt x="23" y="23"/>
                    <a:pt x="22" y="23"/>
                  </a:cubicBezTo>
                  <a:cubicBezTo>
                    <a:pt x="20" y="24"/>
                    <a:pt x="18" y="25"/>
                    <a:pt x="17" y="26"/>
                  </a:cubicBezTo>
                  <a:cubicBezTo>
                    <a:pt x="0" y="38"/>
                    <a:pt x="10" y="79"/>
                    <a:pt x="35" y="81"/>
                  </a:cubicBezTo>
                  <a:cubicBezTo>
                    <a:pt x="61" y="84"/>
                    <a:pt x="106" y="62"/>
                    <a:pt x="110" y="79"/>
                  </a:cubicBezTo>
                  <a:cubicBezTo>
                    <a:pt x="115" y="95"/>
                    <a:pt x="132" y="170"/>
                    <a:pt x="174" y="145"/>
                  </a:cubicBezTo>
                  <a:cubicBezTo>
                    <a:pt x="176" y="144"/>
                    <a:pt x="178" y="143"/>
                    <a:pt x="180" y="141"/>
                  </a:cubicBezTo>
                  <a:cubicBezTo>
                    <a:pt x="180" y="141"/>
                    <a:pt x="180" y="141"/>
                    <a:pt x="180" y="141"/>
                  </a:cubicBezTo>
                  <a:cubicBezTo>
                    <a:pt x="192" y="134"/>
                    <a:pt x="200" y="128"/>
                    <a:pt x="206" y="122"/>
                  </a:cubicBezTo>
                  <a:cubicBezTo>
                    <a:pt x="203" y="122"/>
                    <a:pt x="203" y="122"/>
                    <a:pt x="203" y="122"/>
                  </a:cubicBezTo>
                  <a:cubicBezTo>
                    <a:pt x="216" y="108"/>
                    <a:pt x="218" y="97"/>
                    <a:pt x="226" y="95"/>
                  </a:cubicBezTo>
                  <a:cubicBezTo>
                    <a:pt x="231" y="94"/>
                    <a:pt x="231" y="82"/>
                    <a:pt x="228" y="67"/>
                  </a:cubicBezTo>
                  <a:cubicBezTo>
                    <a:pt x="235" y="67"/>
                    <a:pt x="235" y="67"/>
                    <a:pt x="235" y="67"/>
                  </a:cubicBezTo>
                  <a:cubicBezTo>
                    <a:pt x="232" y="47"/>
                    <a:pt x="222" y="22"/>
                    <a:pt x="211" y="13"/>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79" name="Freeform 199">
              <a:extLst>
                <a:ext uri="{FF2B5EF4-FFF2-40B4-BE49-F238E27FC236}">
                  <a16:creationId xmlns:a16="http://schemas.microsoft.com/office/drawing/2014/main" id="{F35AC2F7-C24C-4486-BB02-A16E0F82A71D}"/>
                </a:ext>
              </a:extLst>
            </p:cNvPr>
            <p:cNvSpPr>
              <a:spLocks/>
            </p:cNvSpPr>
            <p:nvPr/>
          </p:nvSpPr>
          <p:spPr bwMode="auto">
            <a:xfrm>
              <a:off x="636588" y="2344738"/>
              <a:ext cx="6350" cy="1588"/>
            </a:xfrm>
            <a:custGeom>
              <a:avLst/>
              <a:gdLst>
                <a:gd name="T0" fmla="*/ 0 w 10"/>
                <a:gd name="T1" fmla="*/ 3 h 3"/>
                <a:gd name="T2" fmla="*/ 10 w 10"/>
                <a:gd name="T3" fmla="*/ 3 h 3"/>
                <a:gd name="T4" fmla="*/ 7 w 10"/>
                <a:gd name="T5" fmla="*/ 0 h 3"/>
                <a:gd name="T6" fmla="*/ 0 w 10"/>
                <a:gd name="T7" fmla="*/ 3 h 3"/>
              </a:gdLst>
              <a:ahLst/>
              <a:cxnLst>
                <a:cxn ang="0">
                  <a:pos x="T0" y="T1"/>
                </a:cxn>
                <a:cxn ang="0">
                  <a:pos x="T2" y="T3"/>
                </a:cxn>
                <a:cxn ang="0">
                  <a:pos x="T4" y="T5"/>
                </a:cxn>
                <a:cxn ang="0">
                  <a:pos x="T6" y="T7"/>
                </a:cxn>
              </a:cxnLst>
              <a:rect l="0" t="0" r="r" b="b"/>
              <a:pathLst>
                <a:path w="10" h="3">
                  <a:moveTo>
                    <a:pt x="0" y="3"/>
                  </a:moveTo>
                  <a:cubicBezTo>
                    <a:pt x="10" y="3"/>
                    <a:pt x="10" y="3"/>
                    <a:pt x="10" y="3"/>
                  </a:cubicBezTo>
                  <a:cubicBezTo>
                    <a:pt x="7" y="0"/>
                    <a:pt x="7" y="0"/>
                    <a:pt x="7" y="0"/>
                  </a:cubicBezTo>
                  <a:lnTo>
                    <a:pt x="0" y="3"/>
                  </a:ln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80" name="Freeform 200">
              <a:extLst>
                <a:ext uri="{FF2B5EF4-FFF2-40B4-BE49-F238E27FC236}">
                  <a16:creationId xmlns:a16="http://schemas.microsoft.com/office/drawing/2014/main" id="{C59934FF-AAFC-4BD4-89F9-A74946DC66EE}"/>
                </a:ext>
              </a:extLst>
            </p:cNvPr>
            <p:cNvSpPr>
              <a:spLocks/>
            </p:cNvSpPr>
            <p:nvPr/>
          </p:nvSpPr>
          <p:spPr bwMode="auto">
            <a:xfrm>
              <a:off x="2535238" y="2449513"/>
              <a:ext cx="44450" cy="33338"/>
            </a:xfrm>
            <a:custGeom>
              <a:avLst/>
              <a:gdLst>
                <a:gd name="T0" fmla="*/ 23 w 77"/>
                <a:gd name="T1" fmla="*/ 19 h 59"/>
                <a:gd name="T2" fmla="*/ 10 w 77"/>
                <a:gd name="T3" fmla="*/ 30 h 59"/>
                <a:gd name="T4" fmla="*/ 60 w 77"/>
                <a:gd name="T5" fmla="*/ 45 h 59"/>
                <a:gd name="T6" fmla="*/ 68 w 77"/>
                <a:gd name="T7" fmla="*/ 39 h 59"/>
                <a:gd name="T8" fmla="*/ 23 w 77"/>
                <a:gd name="T9" fmla="*/ 19 h 59"/>
              </a:gdLst>
              <a:ahLst/>
              <a:cxnLst>
                <a:cxn ang="0">
                  <a:pos x="T0" y="T1"/>
                </a:cxn>
                <a:cxn ang="0">
                  <a:pos x="T2" y="T3"/>
                </a:cxn>
                <a:cxn ang="0">
                  <a:pos x="T4" y="T5"/>
                </a:cxn>
                <a:cxn ang="0">
                  <a:pos x="T6" y="T7"/>
                </a:cxn>
                <a:cxn ang="0">
                  <a:pos x="T8" y="T9"/>
                </a:cxn>
              </a:cxnLst>
              <a:rect l="0" t="0" r="r" b="b"/>
              <a:pathLst>
                <a:path w="77" h="59">
                  <a:moveTo>
                    <a:pt x="23" y="19"/>
                  </a:moveTo>
                  <a:cubicBezTo>
                    <a:pt x="18" y="22"/>
                    <a:pt x="14" y="25"/>
                    <a:pt x="10" y="30"/>
                  </a:cubicBezTo>
                  <a:cubicBezTo>
                    <a:pt x="0" y="42"/>
                    <a:pt x="49" y="59"/>
                    <a:pt x="60" y="45"/>
                  </a:cubicBezTo>
                  <a:cubicBezTo>
                    <a:pt x="64" y="44"/>
                    <a:pt x="66" y="42"/>
                    <a:pt x="68" y="39"/>
                  </a:cubicBezTo>
                  <a:cubicBezTo>
                    <a:pt x="77" y="24"/>
                    <a:pt x="46" y="0"/>
                    <a:pt x="23" y="19"/>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81" name="Freeform 201">
              <a:extLst>
                <a:ext uri="{FF2B5EF4-FFF2-40B4-BE49-F238E27FC236}">
                  <a16:creationId xmlns:a16="http://schemas.microsoft.com/office/drawing/2014/main" id="{AEA61842-ED1A-4F51-B8BD-C23E6B111D8E}"/>
                </a:ext>
              </a:extLst>
            </p:cNvPr>
            <p:cNvSpPr>
              <a:spLocks/>
            </p:cNvSpPr>
            <p:nvPr/>
          </p:nvSpPr>
          <p:spPr bwMode="auto">
            <a:xfrm>
              <a:off x="7148513" y="4498975"/>
              <a:ext cx="1012825" cy="812800"/>
            </a:xfrm>
            <a:custGeom>
              <a:avLst/>
              <a:gdLst>
                <a:gd name="T0" fmla="*/ 1757 w 1784"/>
                <a:gd name="T1" fmla="*/ 880 h 1432"/>
                <a:gd name="T2" fmla="*/ 1690 w 1784"/>
                <a:gd name="T3" fmla="*/ 743 h 1432"/>
                <a:gd name="T4" fmla="*/ 1657 w 1784"/>
                <a:gd name="T5" fmla="*/ 661 h 1432"/>
                <a:gd name="T6" fmla="*/ 1636 w 1784"/>
                <a:gd name="T7" fmla="*/ 606 h 1432"/>
                <a:gd name="T8" fmla="*/ 1613 w 1784"/>
                <a:gd name="T9" fmla="*/ 510 h 1432"/>
                <a:gd name="T10" fmla="*/ 1470 w 1784"/>
                <a:gd name="T11" fmla="*/ 441 h 1432"/>
                <a:gd name="T12" fmla="*/ 1424 w 1784"/>
                <a:gd name="T13" fmla="*/ 331 h 1432"/>
                <a:gd name="T14" fmla="*/ 1405 w 1784"/>
                <a:gd name="T15" fmla="*/ 249 h 1432"/>
                <a:gd name="T16" fmla="*/ 1368 w 1784"/>
                <a:gd name="T17" fmla="*/ 194 h 1432"/>
                <a:gd name="T18" fmla="*/ 1301 w 1784"/>
                <a:gd name="T19" fmla="*/ 112 h 1432"/>
                <a:gd name="T20" fmla="*/ 1266 w 1784"/>
                <a:gd name="T21" fmla="*/ 4 h 1432"/>
                <a:gd name="T22" fmla="*/ 1242 w 1784"/>
                <a:gd name="T23" fmla="*/ 175 h 1432"/>
                <a:gd name="T24" fmla="*/ 1162 w 1784"/>
                <a:gd name="T25" fmla="*/ 331 h 1432"/>
                <a:gd name="T26" fmla="*/ 1027 w 1784"/>
                <a:gd name="T27" fmla="*/ 249 h 1432"/>
                <a:gd name="T28" fmla="*/ 1013 w 1784"/>
                <a:gd name="T29" fmla="*/ 194 h 1432"/>
                <a:gd name="T30" fmla="*/ 1034 w 1784"/>
                <a:gd name="T31" fmla="*/ 96 h 1432"/>
                <a:gd name="T32" fmla="*/ 885 w 1784"/>
                <a:gd name="T33" fmla="*/ 57 h 1432"/>
                <a:gd name="T34" fmla="*/ 840 w 1784"/>
                <a:gd name="T35" fmla="*/ 120 h 1432"/>
                <a:gd name="T36" fmla="*/ 787 w 1784"/>
                <a:gd name="T37" fmla="*/ 67 h 1432"/>
                <a:gd name="T38" fmla="*/ 659 w 1784"/>
                <a:gd name="T39" fmla="*/ 194 h 1432"/>
                <a:gd name="T40" fmla="*/ 601 w 1784"/>
                <a:gd name="T41" fmla="*/ 162 h 1432"/>
                <a:gd name="T42" fmla="*/ 404 w 1784"/>
                <a:gd name="T43" fmla="*/ 266 h 1432"/>
                <a:gd name="T44" fmla="*/ 400 w 1784"/>
                <a:gd name="T45" fmla="*/ 441 h 1432"/>
                <a:gd name="T46" fmla="*/ 304 w 1784"/>
                <a:gd name="T47" fmla="*/ 469 h 1432"/>
                <a:gd name="T48" fmla="*/ 214 w 1784"/>
                <a:gd name="T49" fmla="*/ 479 h 1432"/>
                <a:gd name="T50" fmla="*/ 87 w 1784"/>
                <a:gd name="T51" fmla="*/ 774 h 1432"/>
                <a:gd name="T52" fmla="*/ 182 w 1784"/>
                <a:gd name="T53" fmla="*/ 1053 h 1432"/>
                <a:gd name="T54" fmla="*/ 273 w 1784"/>
                <a:gd name="T55" fmla="*/ 1232 h 1432"/>
                <a:gd name="T56" fmla="*/ 312 w 1784"/>
                <a:gd name="T57" fmla="*/ 1210 h 1432"/>
                <a:gd name="T58" fmla="*/ 503 w 1784"/>
                <a:gd name="T59" fmla="*/ 1211 h 1432"/>
                <a:gd name="T60" fmla="*/ 503 w 1784"/>
                <a:gd name="T61" fmla="*/ 1210 h 1432"/>
                <a:gd name="T62" fmla="*/ 548 w 1784"/>
                <a:gd name="T63" fmla="*/ 1073 h 1432"/>
                <a:gd name="T64" fmla="*/ 643 w 1784"/>
                <a:gd name="T65" fmla="*/ 1074 h 1432"/>
                <a:gd name="T66" fmla="*/ 939 w 1784"/>
                <a:gd name="T67" fmla="*/ 1103 h 1432"/>
                <a:gd name="T68" fmla="*/ 1015 w 1784"/>
                <a:gd name="T69" fmla="*/ 1155 h 1432"/>
                <a:gd name="T70" fmla="*/ 1076 w 1784"/>
                <a:gd name="T71" fmla="*/ 1194 h 1432"/>
                <a:gd name="T72" fmla="*/ 1175 w 1784"/>
                <a:gd name="T73" fmla="*/ 1282 h 1432"/>
                <a:gd name="T74" fmla="*/ 1310 w 1784"/>
                <a:gd name="T75" fmla="*/ 1423 h 1432"/>
                <a:gd name="T76" fmla="*/ 1411 w 1784"/>
                <a:gd name="T77" fmla="*/ 1415 h 1432"/>
                <a:gd name="T78" fmla="*/ 1516 w 1784"/>
                <a:gd name="T79" fmla="*/ 1365 h 1432"/>
                <a:gd name="T80" fmla="*/ 1595 w 1784"/>
                <a:gd name="T81" fmla="*/ 1292 h 1432"/>
                <a:gd name="T82" fmla="*/ 1632 w 1784"/>
                <a:gd name="T83" fmla="*/ 1186 h 1432"/>
                <a:gd name="T84" fmla="*/ 1741 w 1784"/>
                <a:gd name="T85" fmla="*/ 1072 h 1432"/>
                <a:gd name="T86" fmla="*/ 1778 w 1784"/>
                <a:gd name="T87" fmla="*/ 1018 h 1432"/>
                <a:gd name="T88" fmla="*/ 1767 w 1784"/>
                <a:gd name="T89" fmla="*/ 935 h 1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84" h="1432">
                  <a:moveTo>
                    <a:pt x="1767" y="935"/>
                  </a:moveTo>
                  <a:cubicBezTo>
                    <a:pt x="1762" y="918"/>
                    <a:pt x="1756" y="900"/>
                    <a:pt x="1749" y="880"/>
                  </a:cubicBezTo>
                  <a:cubicBezTo>
                    <a:pt x="1757" y="880"/>
                    <a:pt x="1757" y="880"/>
                    <a:pt x="1757" y="880"/>
                  </a:cubicBezTo>
                  <a:cubicBezTo>
                    <a:pt x="1748" y="853"/>
                    <a:pt x="1736" y="825"/>
                    <a:pt x="1724" y="798"/>
                  </a:cubicBezTo>
                  <a:cubicBezTo>
                    <a:pt x="1716" y="798"/>
                    <a:pt x="1716" y="798"/>
                    <a:pt x="1716" y="798"/>
                  </a:cubicBezTo>
                  <a:cubicBezTo>
                    <a:pt x="1707" y="778"/>
                    <a:pt x="1699" y="760"/>
                    <a:pt x="1690" y="743"/>
                  </a:cubicBezTo>
                  <a:cubicBezTo>
                    <a:pt x="1699" y="743"/>
                    <a:pt x="1699" y="743"/>
                    <a:pt x="1699" y="743"/>
                  </a:cubicBezTo>
                  <a:cubicBezTo>
                    <a:pt x="1689" y="721"/>
                    <a:pt x="1679" y="702"/>
                    <a:pt x="1671" y="687"/>
                  </a:cubicBezTo>
                  <a:cubicBezTo>
                    <a:pt x="1666" y="678"/>
                    <a:pt x="1661" y="669"/>
                    <a:pt x="1657" y="661"/>
                  </a:cubicBezTo>
                  <a:cubicBezTo>
                    <a:pt x="1649" y="661"/>
                    <a:pt x="1649" y="661"/>
                    <a:pt x="1649" y="661"/>
                  </a:cubicBezTo>
                  <a:cubicBezTo>
                    <a:pt x="1640" y="642"/>
                    <a:pt x="1633" y="623"/>
                    <a:pt x="1628" y="606"/>
                  </a:cubicBezTo>
                  <a:cubicBezTo>
                    <a:pt x="1636" y="606"/>
                    <a:pt x="1636" y="606"/>
                    <a:pt x="1636" y="606"/>
                  </a:cubicBezTo>
                  <a:cubicBezTo>
                    <a:pt x="1626" y="574"/>
                    <a:pt x="1621" y="546"/>
                    <a:pt x="1620" y="524"/>
                  </a:cubicBezTo>
                  <a:cubicBezTo>
                    <a:pt x="1613" y="524"/>
                    <a:pt x="1613" y="524"/>
                    <a:pt x="1613" y="524"/>
                  </a:cubicBezTo>
                  <a:cubicBezTo>
                    <a:pt x="1613" y="519"/>
                    <a:pt x="1613" y="514"/>
                    <a:pt x="1613" y="510"/>
                  </a:cubicBezTo>
                  <a:cubicBezTo>
                    <a:pt x="1616" y="486"/>
                    <a:pt x="1568" y="478"/>
                    <a:pt x="1525" y="469"/>
                  </a:cubicBezTo>
                  <a:cubicBezTo>
                    <a:pt x="1550" y="469"/>
                    <a:pt x="1550" y="469"/>
                    <a:pt x="1550" y="469"/>
                  </a:cubicBezTo>
                  <a:cubicBezTo>
                    <a:pt x="1518" y="462"/>
                    <a:pt x="1484" y="455"/>
                    <a:pt x="1470" y="441"/>
                  </a:cubicBezTo>
                  <a:cubicBezTo>
                    <a:pt x="1458" y="430"/>
                    <a:pt x="1450" y="410"/>
                    <a:pt x="1443" y="386"/>
                  </a:cubicBezTo>
                  <a:cubicBezTo>
                    <a:pt x="1436" y="386"/>
                    <a:pt x="1436" y="386"/>
                    <a:pt x="1436" y="386"/>
                  </a:cubicBezTo>
                  <a:cubicBezTo>
                    <a:pt x="1431" y="369"/>
                    <a:pt x="1427" y="350"/>
                    <a:pt x="1424" y="331"/>
                  </a:cubicBezTo>
                  <a:cubicBezTo>
                    <a:pt x="1431" y="331"/>
                    <a:pt x="1431" y="331"/>
                    <a:pt x="1431" y="331"/>
                  </a:cubicBezTo>
                  <a:cubicBezTo>
                    <a:pt x="1427" y="311"/>
                    <a:pt x="1423" y="291"/>
                    <a:pt x="1417" y="275"/>
                  </a:cubicBezTo>
                  <a:cubicBezTo>
                    <a:pt x="1414" y="266"/>
                    <a:pt x="1409" y="257"/>
                    <a:pt x="1405" y="249"/>
                  </a:cubicBezTo>
                  <a:cubicBezTo>
                    <a:pt x="1397" y="249"/>
                    <a:pt x="1397" y="249"/>
                    <a:pt x="1397" y="249"/>
                  </a:cubicBezTo>
                  <a:cubicBezTo>
                    <a:pt x="1386" y="230"/>
                    <a:pt x="1372" y="212"/>
                    <a:pt x="1358" y="194"/>
                  </a:cubicBezTo>
                  <a:cubicBezTo>
                    <a:pt x="1368" y="194"/>
                    <a:pt x="1368" y="194"/>
                    <a:pt x="1368" y="194"/>
                  </a:cubicBezTo>
                  <a:cubicBezTo>
                    <a:pt x="1356" y="179"/>
                    <a:pt x="1342" y="163"/>
                    <a:pt x="1329" y="146"/>
                  </a:cubicBezTo>
                  <a:cubicBezTo>
                    <a:pt x="1322" y="137"/>
                    <a:pt x="1315" y="125"/>
                    <a:pt x="1310" y="112"/>
                  </a:cubicBezTo>
                  <a:cubicBezTo>
                    <a:pt x="1301" y="112"/>
                    <a:pt x="1301" y="112"/>
                    <a:pt x="1301" y="112"/>
                  </a:cubicBezTo>
                  <a:cubicBezTo>
                    <a:pt x="1293" y="94"/>
                    <a:pt x="1287" y="74"/>
                    <a:pt x="1281" y="57"/>
                  </a:cubicBezTo>
                  <a:cubicBezTo>
                    <a:pt x="1289" y="57"/>
                    <a:pt x="1289" y="57"/>
                    <a:pt x="1289" y="57"/>
                  </a:cubicBezTo>
                  <a:cubicBezTo>
                    <a:pt x="1278" y="25"/>
                    <a:pt x="1271" y="0"/>
                    <a:pt x="1266" y="4"/>
                  </a:cubicBezTo>
                  <a:cubicBezTo>
                    <a:pt x="1265" y="5"/>
                    <a:pt x="1264" y="7"/>
                    <a:pt x="1262" y="10"/>
                  </a:cubicBezTo>
                  <a:cubicBezTo>
                    <a:pt x="1261" y="8"/>
                    <a:pt x="1260" y="8"/>
                    <a:pt x="1259" y="9"/>
                  </a:cubicBezTo>
                  <a:cubicBezTo>
                    <a:pt x="1249" y="17"/>
                    <a:pt x="1217" y="138"/>
                    <a:pt x="1242" y="175"/>
                  </a:cubicBezTo>
                  <a:cubicBezTo>
                    <a:pt x="1266" y="213"/>
                    <a:pt x="1231" y="287"/>
                    <a:pt x="1213" y="337"/>
                  </a:cubicBezTo>
                  <a:cubicBezTo>
                    <a:pt x="1201" y="373"/>
                    <a:pt x="1176" y="354"/>
                    <a:pt x="1151" y="331"/>
                  </a:cubicBezTo>
                  <a:cubicBezTo>
                    <a:pt x="1162" y="331"/>
                    <a:pt x="1162" y="331"/>
                    <a:pt x="1162" y="331"/>
                  </a:cubicBezTo>
                  <a:cubicBezTo>
                    <a:pt x="1150" y="321"/>
                    <a:pt x="1137" y="308"/>
                    <a:pt x="1125" y="300"/>
                  </a:cubicBezTo>
                  <a:cubicBezTo>
                    <a:pt x="1099" y="281"/>
                    <a:pt x="1064" y="267"/>
                    <a:pt x="1038" y="249"/>
                  </a:cubicBezTo>
                  <a:cubicBezTo>
                    <a:pt x="1027" y="249"/>
                    <a:pt x="1027" y="249"/>
                    <a:pt x="1027" y="249"/>
                  </a:cubicBezTo>
                  <a:cubicBezTo>
                    <a:pt x="1021" y="244"/>
                    <a:pt x="1014" y="239"/>
                    <a:pt x="1009" y="233"/>
                  </a:cubicBezTo>
                  <a:cubicBezTo>
                    <a:pt x="1001" y="224"/>
                    <a:pt x="1003" y="210"/>
                    <a:pt x="1008" y="194"/>
                  </a:cubicBezTo>
                  <a:cubicBezTo>
                    <a:pt x="1013" y="194"/>
                    <a:pt x="1013" y="194"/>
                    <a:pt x="1013" y="194"/>
                  </a:cubicBezTo>
                  <a:cubicBezTo>
                    <a:pt x="1020" y="167"/>
                    <a:pt x="1038" y="135"/>
                    <a:pt x="1042" y="112"/>
                  </a:cubicBezTo>
                  <a:cubicBezTo>
                    <a:pt x="1036" y="112"/>
                    <a:pt x="1036" y="112"/>
                    <a:pt x="1036" y="112"/>
                  </a:cubicBezTo>
                  <a:cubicBezTo>
                    <a:pt x="1037" y="106"/>
                    <a:pt x="1036" y="100"/>
                    <a:pt x="1034" y="96"/>
                  </a:cubicBezTo>
                  <a:cubicBezTo>
                    <a:pt x="1016" y="67"/>
                    <a:pt x="921" y="92"/>
                    <a:pt x="911" y="92"/>
                  </a:cubicBezTo>
                  <a:cubicBezTo>
                    <a:pt x="903" y="92"/>
                    <a:pt x="889" y="69"/>
                    <a:pt x="874" y="57"/>
                  </a:cubicBezTo>
                  <a:cubicBezTo>
                    <a:pt x="885" y="57"/>
                    <a:pt x="885" y="57"/>
                    <a:pt x="885" y="57"/>
                  </a:cubicBezTo>
                  <a:cubicBezTo>
                    <a:pt x="878" y="51"/>
                    <a:pt x="871" y="46"/>
                    <a:pt x="864" y="46"/>
                  </a:cubicBezTo>
                  <a:cubicBezTo>
                    <a:pt x="862" y="46"/>
                    <a:pt x="860" y="48"/>
                    <a:pt x="858" y="50"/>
                  </a:cubicBezTo>
                  <a:cubicBezTo>
                    <a:pt x="842" y="51"/>
                    <a:pt x="840" y="97"/>
                    <a:pt x="840" y="120"/>
                  </a:cubicBezTo>
                  <a:cubicBezTo>
                    <a:pt x="838" y="118"/>
                    <a:pt x="836" y="115"/>
                    <a:pt x="834" y="112"/>
                  </a:cubicBezTo>
                  <a:cubicBezTo>
                    <a:pt x="824" y="112"/>
                    <a:pt x="824" y="112"/>
                    <a:pt x="824" y="112"/>
                  </a:cubicBezTo>
                  <a:cubicBezTo>
                    <a:pt x="815" y="100"/>
                    <a:pt x="802" y="84"/>
                    <a:pt x="787" y="67"/>
                  </a:cubicBezTo>
                  <a:cubicBezTo>
                    <a:pt x="756" y="30"/>
                    <a:pt x="791" y="92"/>
                    <a:pt x="759" y="129"/>
                  </a:cubicBezTo>
                  <a:cubicBezTo>
                    <a:pt x="727" y="167"/>
                    <a:pt x="738" y="154"/>
                    <a:pt x="724" y="196"/>
                  </a:cubicBezTo>
                  <a:cubicBezTo>
                    <a:pt x="712" y="232"/>
                    <a:pt x="686" y="224"/>
                    <a:pt x="659" y="194"/>
                  </a:cubicBezTo>
                  <a:cubicBezTo>
                    <a:pt x="670" y="194"/>
                    <a:pt x="670" y="194"/>
                    <a:pt x="670" y="194"/>
                  </a:cubicBezTo>
                  <a:cubicBezTo>
                    <a:pt x="664" y="189"/>
                    <a:pt x="659" y="182"/>
                    <a:pt x="653" y="175"/>
                  </a:cubicBezTo>
                  <a:cubicBezTo>
                    <a:pt x="631" y="146"/>
                    <a:pt x="615" y="152"/>
                    <a:pt x="601" y="162"/>
                  </a:cubicBezTo>
                  <a:cubicBezTo>
                    <a:pt x="592" y="167"/>
                    <a:pt x="584" y="174"/>
                    <a:pt x="576" y="179"/>
                  </a:cubicBezTo>
                  <a:cubicBezTo>
                    <a:pt x="555" y="191"/>
                    <a:pt x="538" y="259"/>
                    <a:pt x="528" y="277"/>
                  </a:cubicBezTo>
                  <a:cubicBezTo>
                    <a:pt x="504" y="283"/>
                    <a:pt x="420" y="247"/>
                    <a:pt x="404" y="266"/>
                  </a:cubicBezTo>
                  <a:cubicBezTo>
                    <a:pt x="403" y="266"/>
                    <a:pt x="403" y="267"/>
                    <a:pt x="403" y="267"/>
                  </a:cubicBezTo>
                  <a:cubicBezTo>
                    <a:pt x="401" y="268"/>
                    <a:pt x="398" y="269"/>
                    <a:pt x="397" y="270"/>
                  </a:cubicBezTo>
                  <a:cubicBezTo>
                    <a:pt x="380" y="291"/>
                    <a:pt x="400" y="425"/>
                    <a:pt x="400" y="441"/>
                  </a:cubicBezTo>
                  <a:cubicBezTo>
                    <a:pt x="400" y="443"/>
                    <a:pt x="399" y="443"/>
                    <a:pt x="398" y="444"/>
                  </a:cubicBezTo>
                  <a:cubicBezTo>
                    <a:pt x="378" y="451"/>
                    <a:pt x="328" y="450"/>
                    <a:pt x="308" y="466"/>
                  </a:cubicBezTo>
                  <a:cubicBezTo>
                    <a:pt x="307" y="467"/>
                    <a:pt x="306" y="468"/>
                    <a:pt x="304" y="469"/>
                  </a:cubicBezTo>
                  <a:cubicBezTo>
                    <a:pt x="305" y="469"/>
                    <a:pt x="305" y="469"/>
                    <a:pt x="305" y="469"/>
                  </a:cubicBezTo>
                  <a:cubicBezTo>
                    <a:pt x="304" y="469"/>
                    <a:pt x="302" y="470"/>
                    <a:pt x="302" y="470"/>
                  </a:cubicBezTo>
                  <a:cubicBezTo>
                    <a:pt x="277" y="491"/>
                    <a:pt x="238" y="479"/>
                    <a:pt x="214" y="479"/>
                  </a:cubicBezTo>
                  <a:cubicBezTo>
                    <a:pt x="189" y="479"/>
                    <a:pt x="104" y="558"/>
                    <a:pt x="76" y="579"/>
                  </a:cubicBezTo>
                  <a:cubicBezTo>
                    <a:pt x="48" y="599"/>
                    <a:pt x="0" y="674"/>
                    <a:pt x="14" y="695"/>
                  </a:cubicBezTo>
                  <a:cubicBezTo>
                    <a:pt x="28" y="716"/>
                    <a:pt x="104" y="766"/>
                    <a:pt x="87" y="774"/>
                  </a:cubicBezTo>
                  <a:cubicBezTo>
                    <a:pt x="69" y="782"/>
                    <a:pt x="59" y="841"/>
                    <a:pt x="101" y="891"/>
                  </a:cubicBezTo>
                  <a:cubicBezTo>
                    <a:pt x="143" y="941"/>
                    <a:pt x="129" y="953"/>
                    <a:pt x="133" y="978"/>
                  </a:cubicBezTo>
                  <a:cubicBezTo>
                    <a:pt x="136" y="1003"/>
                    <a:pt x="154" y="1011"/>
                    <a:pt x="182" y="1053"/>
                  </a:cubicBezTo>
                  <a:cubicBezTo>
                    <a:pt x="210" y="1094"/>
                    <a:pt x="133" y="1128"/>
                    <a:pt x="122" y="1153"/>
                  </a:cubicBezTo>
                  <a:cubicBezTo>
                    <a:pt x="111" y="1178"/>
                    <a:pt x="147" y="1215"/>
                    <a:pt x="168" y="1236"/>
                  </a:cubicBezTo>
                  <a:cubicBezTo>
                    <a:pt x="189" y="1257"/>
                    <a:pt x="242" y="1244"/>
                    <a:pt x="273" y="1232"/>
                  </a:cubicBezTo>
                  <a:cubicBezTo>
                    <a:pt x="286" y="1227"/>
                    <a:pt x="299" y="1218"/>
                    <a:pt x="312" y="1210"/>
                  </a:cubicBezTo>
                  <a:cubicBezTo>
                    <a:pt x="312" y="1210"/>
                    <a:pt x="312" y="1210"/>
                    <a:pt x="312" y="1210"/>
                  </a:cubicBezTo>
                  <a:cubicBezTo>
                    <a:pt x="312" y="1210"/>
                    <a:pt x="312" y="1210"/>
                    <a:pt x="312" y="1210"/>
                  </a:cubicBezTo>
                  <a:cubicBezTo>
                    <a:pt x="331" y="1197"/>
                    <a:pt x="349" y="1184"/>
                    <a:pt x="361" y="1182"/>
                  </a:cubicBezTo>
                  <a:cubicBezTo>
                    <a:pt x="383" y="1178"/>
                    <a:pt x="502" y="1217"/>
                    <a:pt x="502" y="1217"/>
                  </a:cubicBezTo>
                  <a:cubicBezTo>
                    <a:pt x="502" y="1217"/>
                    <a:pt x="503" y="1215"/>
                    <a:pt x="503" y="1211"/>
                  </a:cubicBezTo>
                  <a:cubicBezTo>
                    <a:pt x="506" y="1212"/>
                    <a:pt x="509" y="1213"/>
                    <a:pt x="509" y="1213"/>
                  </a:cubicBezTo>
                  <a:cubicBezTo>
                    <a:pt x="509" y="1213"/>
                    <a:pt x="509" y="1211"/>
                    <a:pt x="509" y="1210"/>
                  </a:cubicBezTo>
                  <a:cubicBezTo>
                    <a:pt x="503" y="1210"/>
                    <a:pt x="503" y="1210"/>
                    <a:pt x="503" y="1210"/>
                  </a:cubicBezTo>
                  <a:cubicBezTo>
                    <a:pt x="505" y="1199"/>
                    <a:pt x="508" y="1178"/>
                    <a:pt x="514" y="1155"/>
                  </a:cubicBezTo>
                  <a:cubicBezTo>
                    <a:pt x="519" y="1155"/>
                    <a:pt x="519" y="1155"/>
                    <a:pt x="519" y="1155"/>
                  </a:cubicBezTo>
                  <a:cubicBezTo>
                    <a:pt x="526" y="1124"/>
                    <a:pt x="535" y="1090"/>
                    <a:pt x="548" y="1073"/>
                  </a:cubicBezTo>
                  <a:cubicBezTo>
                    <a:pt x="548" y="1073"/>
                    <a:pt x="548" y="1073"/>
                    <a:pt x="549" y="1072"/>
                  </a:cubicBezTo>
                  <a:cubicBezTo>
                    <a:pt x="547" y="1072"/>
                    <a:pt x="547" y="1072"/>
                    <a:pt x="547" y="1072"/>
                  </a:cubicBezTo>
                  <a:cubicBezTo>
                    <a:pt x="576" y="1049"/>
                    <a:pt x="643" y="1074"/>
                    <a:pt x="643" y="1074"/>
                  </a:cubicBezTo>
                  <a:cubicBezTo>
                    <a:pt x="643" y="1074"/>
                    <a:pt x="675" y="1049"/>
                    <a:pt x="759" y="1028"/>
                  </a:cubicBezTo>
                  <a:cubicBezTo>
                    <a:pt x="844" y="1007"/>
                    <a:pt x="809" y="1049"/>
                    <a:pt x="840" y="1061"/>
                  </a:cubicBezTo>
                  <a:cubicBezTo>
                    <a:pt x="872" y="1074"/>
                    <a:pt x="914" y="1082"/>
                    <a:pt x="939" y="1103"/>
                  </a:cubicBezTo>
                  <a:cubicBezTo>
                    <a:pt x="963" y="1124"/>
                    <a:pt x="939" y="1173"/>
                    <a:pt x="935" y="1194"/>
                  </a:cubicBezTo>
                  <a:cubicBezTo>
                    <a:pt x="932" y="1215"/>
                    <a:pt x="995" y="1207"/>
                    <a:pt x="999" y="1186"/>
                  </a:cubicBezTo>
                  <a:cubicBezTo>
                    <a:pt x="1000" y="1176"/>
                    <a:pt x="1006" y="1165"/>
                    <a:pt x="1015" y="1155"/>
                  </a:cubicBezTo>
                  <a:cubicBezTo>
                    <a:pt x="1018" y="1155"/>
                    <a:pt x="1018" y="1155"/>
                    <a:pt x="1018" y="1155"/>
                  </a:cubicBezTo>
                  <a:cubicBezTo>
                    <a:pt x="1027" y="1143"/>
                    <a:pt x="1040" y="1131"/>
                    <a:pt x="1058" y="1118"/>
                  </a:cubicBezTo>
                  <a:cubicBezTo>
                    <a:pt x="1088" y="1100"/>
                    <a:pt x="1062" y="1158"/>
                    <a:pt x="1076" y="1194"/>
                  </a:cubicBezTo>
                  <a:cubicBezTo>
                    <a:pt x="1090" y="1232"/>
                    <a:pt x="1111" y="1143"/>
                    <a:pt x="1111" y="1186"/>
                  </a:cubicBezTo>
                  <a:cubicBezTo>
                    <a:pt x="1111" y="1198"/>
                    <a:pt x="1122" y="1211"/>
                    <a:pt x="1125" y="1223"/>
                  </a:cubicBezTo>
                  <a:cubicBezTo>
                    <a:pt x="1129" y="1236"/>
                    <a:pt x="1175" y="1240"/>
                    <a:pt x="1175" y="1282"/>
                  </a:cubicBezTo>
                  <a:cubicBezTo>
                    <a:pt x="1175" y="1323"/>
                    <a:pt x="1175" y="1348"/>
                    <a:pt x="1185" y="1356"/>
                  </a:cubicBezTo>
                  <a:cubicBezTo>
                    <a:pt x="1196" y="1365"/>
                    <a:pt x="1252" y="1356"/>
                    <a:pt x="1277" y="1406"/>
                  </a:cubicBezTo>
                  <a:cubicBezTo>
                    <a:pt x="1290" y="1432"/>
                    <a:pt x="1300" y="1432"/>
                    <a:pt x="1310" y="1423"/>
                  </a:cubicBezTo>
                  <a:cubicBezTo>
                    <a:pt x="1322" y="1419"/>
                    <a:pt x="1331" y="1398"/>
                    <a:pt x="1340" y="1386"/>
                  </a:cubicBezTo>
                  <a:cubicBezTo>
                    <a:pt x="1340" y="1385"/>
                    <a:pt x="1341" y="1385"/>
                    <a:pt x="1342" y="1384"/>
                  </a:cubicBezTo>
                  <a:cubicBezTo>
                    <a:pt x="1361" y="1378"/>
                    <a:pt x="1399" y="1401"/>
                    <a:pt x="1411" y="1415"/>
                  </a:cubicBezTo>
                  <a:cubicBezTo>
                    <a:pt x="1417" y="1422"/>
                    <a:pt x="1427" y="1416"/>
                    <a:pt x="1442" y="1407"/>
                  </a:cubicBezTo>
                  <a:cubicBezTo>
                    <a:pt x="1450" y="1402"/>
                    <a:pt x="1459" y="1396"/>
                    <a:pt x="1469" y="1389"/>
                  </a:cubicBezTo>
                  <a:cubicBezTo>
                    <a:pt x="1483" y="1379"/>
                    <a:pt x="1499" y="1370"/>
                    <a:pt x="1516" y="1365"/>
                  </a:cubicBezTo>
                  <a:cubicBezTo>
                    <a:pt x="1569" y="1348"/>
                    <a:pt x="1562" y="1352"/>
                    <a:pt x="1576" y="1327"/>
                  </a:cubicBezTo>
                  <a:cubicBezTo>
                    <a:pt x="1581" y="1319"/>
                    <a:pt x="1585" y="1307"/>
                    <a:pt x="1589" y="1292"/>
                  </a:cubicBezTo>
                  <a:cubicBezTo>
                    <a:pt x="1595" y="1292"/>
                    <a:pt x="1595" y="1292"/>
                    <a:pt x="1595" y="1292"/>
                  </a:cubicBezTo>
                  <a:cubicBezTo>
                    <a:pt x="1602" y="1268"/>
                    <a:pt x="1611" y="1238"/>
                    <a:pt x="1624" y="1210"/>
                  </a:cubicBezTo>
                  <a:cubicBezTo>
                    <a:pt x="1619" y="1210"/>
                    <a:pt x="1619" y="1210"/>
                    <a:pt x="1619" y="1210"/>
                  </a:cubicBezTo>
                  <a:cubicBezTo>
                    <a:pt x="1623" y="1202"/>
                    <a:pt x="1627" y="1194"/>
                    <a:pt x="1632" y="1186"/>
                  </a:cubicBezTo>
                  <a:cubicBezTo>
                    <a:pt x="1638" y="1176"/>
                    <a:pt x="1647" y="1166"/>
                    <a:pt x="1658" y="1155"/>
                  </a:cubicBezTo>
                  <a:cubicBezTo>
                    <a:pt x="1661" y="1155"/>
                    <a:pt x="1661" y="1155"/>
                    <a:pt x="1661" y="1155"/>
                  </a:cubicBezTo>
                  <a:cubicBezTo>
                    <a:pt x="1684" y="1130"/>
                    <a:pt x="1716" y="1102"/>
                    <a:pt x="1741" y="1072"/>
                  </a:cubicBezTo>
                  <a:cubicBezTo>
                    <a:pt x="1738" y="1072"/>
                    <a:pt x="1738" y="1072"/>
                    <a:pt x="1738" y="1072"/>
                  </a:cubicBezTo>
                  <a:cubicBezTo>
                    <a:pt x="1754" y="1054"/>
                    <a:pt x="1767" y="1036"/>
                    <a:pt x="1773" y="1018"/>
                  </a:cubicBezTo>
                  <a:cubicBezTo>
                    <a:pt x="1778" y="1018"/>
                    <a:pt x="1778" y="1018"/>
                    <a:pt x="1778" y="1018"/>
                  </a:cubicBezTo>
                  <a:cubicBezTo>
                    <a:pt x="1782" y="1008"/>
                    <a:pt x="1784" y="999"/>
                    <a:pt x="1784" y="990"/>
                  </a:cubicBezTo>
                  <a:cubicBezTo>
                    <a:pt x="1784" y="975"/>
                    <a:pt x="1780" y="956"/>
                    <a:pt x="1774" y="935"/>
                  </a:cubicBezTo>
                  <a:lnTo>
                    <a:pt x="1767" y="935"/>
                  </a:ln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82" name="Freeform 202">
              <a:extLst>
                <a:ext uri="{FF2B5EF4-FFF2-40B4-BE49-F238E27FC236}">
                  <a16:creationId xmlns:a16="http://schemas.microsoft.com/office/drawing/2014/main" id="{3245B26D-027C-4A9A-84A8-2C132CD87222}"/>
                </a:ext>
              </a:extLst>
            </p:cNvPr>
            <p:cNvSpPr>
              <a:spLocks/>
            </p:cNvSpPr>
            <p:nvPr/>
          </p:nvSpPr>
          <p:spPr bwMode="auto">
            <a:xfrm>
              <a:off x="7794625" y="2949575"/>
              <a:ext cx="166687" cy="100013"/>
            </a:xfrm>
            <a:custGeom>
              <a:avLst/>
              <a:gdLst>
                <a:gd name="T0" fmla="*/ 124 w 293"/>
                <a:gd name="T1" fmla="*/ 6 h 177"/>
                <a:gd name="T2" fmla="*/ 113 w 293"/>
                <a:gd name="T3" fmla="*/ 13 h 177"/>
                <a:gd name="T4" fmla="*/ 82 w 293"/>
                <a:gd name="T5" fmla="*/ 73 h 177"/>
                <a:gd name="T6" fmla="*/ 50 w 293"/>
                <a:gd name="T7" fmla="*/ 93 h 177"/>
                <a:gd name="T8" fmla="*/ 49 w 293"/>
                <a:gd name="T9" fmla="*/ 93 h 177"/>
                <a:gd name="T10" fmla="*/ 34 w 293"/>
                <a:gd name="T11" fmla="*/ 102 h 177"/>
                <a:gd name="T12" fmla="*/ 16 w 293"/>
                <a:gd name="T13" fmla="*/ 143 h 177"/>
                <a:gd name="T14" fmla="*/ 128 w 293"/>
                <a:gd name="T15" fmla="*/ 147 h 177"/>
                <a:gd name="T16" fmla="*/ 223 w 293"/>
                <a:gd name="T17" fmla="*/ 127 h 177"/>
                <a:gd name="T18" fmla="*/ 281 w 293"/>
                <a:gd name="T19" fmla="*/ 112 h 177"/>
                <a:gd name="T20" fmla="*/ 293 w 293"/>
                <a:gd name="T21" fmla="*/ 93 h 177"/>
                <a:gd name="T22" fmla="*/ 287 w 293"/>
                <a:gd name="T23" fmla="*/ 93 h 177"/>
                <a:gd name="T24" fmla="*/ 287 w 293"/>
                <a:gd name="T25" fmla="*/ 89 h 177"/>
                <a:gd name="T26" fmla="*/ 185 w 293"/>
                <a:gd name="T27" fmla="*/ 48 h 177"/>
                <a:gd name="T28" fmla="*/ 168 w 293"/>
                <a:gd name="T29" fmla="*/ 38 h 177"/>
                <a:gd name="T30" fmla="*/ 179 w 293"/>
                <a:gd name="T31" fmla="*/ 38 h 177"/>
                <a:gd name="T32" fmla="*/ 124 w 293"/>
                <a:gd name="T33" fmla="*/ 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3" h="177">
                  <a:moveTo>
                    <a:pt x="124" y="6"/>
                  </a:moveTo>
                  <a:cubicBezTo>
                    <a:pt x="120" y="7"/>
                    <a:pt x="116" y="10"/>
                    <a:pt x="113" y="13"/>
                  </a:cubicBezTo>
                  <a:cubicBezTo>
                    <a:pt x="91" y="24"/>
                    <a:pt x="82" y="61"/>
                    <a:pt x="82" y="73"/>
                  </a:cubicBezTo>
                  <a:cubicBezTo>
                    <a:pt x="82" y="78"/>
                    <a:pt x="67" y="84"/>
                    <a:pt x="50" y="93"/>
                  </a:cubicBezTo>
                  <a:cubicBezTo>
                    <a:pt x="49" y="93"/>
                    <a:pt x="49" y="93"/>
                    <a:pt x="49" y="93"/>
                  </a:cubicBezTo>
                  <a:cubicBezTo>
                    <a:pt x="44" y="96"/>
                    <a:pt x="39" y="99"/>
                    <a:pt x="34" y="102"/>
                  </a:cubicBezTo>
                  <a:cubicBezTo>
                    <a:pt x="15" y="113"/>
                    <a:pt x="0" y="127"/>
                    <a:pt x="16" y="143"/>
                  </a:cubicBezTo>
                  <a:cubicBezTo>
                    <a:pt x="47" y="177"/>
                    <a:pt x="79" y="152"/>
                    <a:pt x="128" y="147"/>
                  </a:cubicBezTo>
                  <a:cubicBezTo>
                    <a:pt x="177" y="143"/>
                    <a:pt x="223" y="127"/>
                    <a:pt x="223" y="127"/>
                  </a:cubicBezTo>
                  <a:cubicBezTo>
                    <a:pt x="223" y="127"/>
                    <a:pt x="265" y="129"/>
                    <a:pt x="281" y="112"/>
                  </a:cubicBezTo>
                  <a:cubicBezTo>
                    <a:pt x="288" y="108"/>
                    <a:pt x="293" y="102"/>
                    <a:pt x="293" y="93"/>
                  </a:cubicBezTo>
                  <a:cubicBezTo>
                    <a:pt x="287" y="93"/>
                    <a:pt x="287" y="93"/>
                    <a:pt x="287" y="93"/>
                  </a:cubicBezTo>
                  <a:cubicBezTo>
                    <a:pt x="287" y="92"/>
                    <a:pt x="287" y="91"/>
                    <a:pt x="287" y="89"/>
                  </a:cubicBezTo>
                  <a:cubicBezTo>
                    <a:pt x="276" y="48"/>
                    <a:pt x="199" y="43"/>
                    <a:pt x="185" y="48"/>
                  </a:cubicBezTo>
                  <a:cubicBezTo>
                    <a:pt x="180" y="49"/>
                    <a:pt x="174" y="44"/>
                    <a:pt x="168" y="38"/>
                  </a:cubicBezTo>
                  <a:cubicBezTo>
                    <a:pt x="179" y="38"/>
                    <a:pt x="179" y="38"/>
                    <a:pt x="179" y="38"/>
                  </a:cubicBezTo>
                  <a:cubicBezTo>
                    <a:pt x="165" y="26"/>
                    <a:pt x="145" y="0"/>
                    <a:pt x="124" y="6"/>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83" name="Freeform 203">
              <a:extLst>
                <a:ext uri="{FF2B5EF4-FFF2-40B4-BE49-F238E27FC236}">
                  <a16:creationId xmlns:a16="http://schemas.microsoft.com/office/drawing/2014/main" id="{2EB5D2FD-4F53-4206-A6CD-FC9D2B76B7D8}"/>
                </a:ext>
              </a:extLst>
            </p:cNvPr>
            <p:cNvSpPr>
              <a:spLocks/>
            </p:cNvSpPr>
            <p:nvPr/>
          </p:nvSpPr>
          <p:spPr bwMode="auto">
            <a:xfrm>
              <a:off x="7904163" y="5340350"/>
              <a:ext cx="114300" cy="95250"/>
            </a:xfrm>
            <a:custGeom>
              <a:avLst/>
              <a:gdLst>
                <a:gd name="T0" fmla="*/ 191 w 200"/>
                <a:gd name="T1" fmla="*/ 1 h 165"/>
                <a:gd name="T2" fmla="*/ 190 w 200"/>
                <a:gd name="T3" fmla="*/ 1 h 165"/>
                <a:gd name="T4" fmla="*/ 146 w 200"/>
                <a:gd name="T5" fmla="*/ 21 h 165"/>
                <a:gd name="T6" fmla="*/ 145 w 200"/>
                <a:gd name="T7" fmla="*/ 22 h 165"/>
                <a:gd name="T8" fmla="*/ 101 w 200"/>
                <a:gd name="T9" fmla="*/ 44 h 165"/>
                <a:gd name="T10" fmla="*/ 45 w 200"/>
                <a:gd name="T11" fmla="*/ 23 h 165"/>
                <a:gd name="T12" fmla="*/ 41 w 200"/>
                <a:gd name="T13" fmla="*/ 29 h 165"/>
                <a:gd name="T14" fmla="*/ 38 w 200"/>
                <a:gd name="T15" fmla="*/ 27 h 165"/>
                <a:gd name="T16" fmla="*/ 66 w 200"/>
                <a:gd name="T17" fmla="*/ 119 h 165"/>
                <a:gd name="T18" fmla="*/ 137 w 200"/>
                <a:gd name="T19" fmla="*/ 140 h 165"/>
                <a:gd name="T20" fmla="*/ 172 w 200"/>
                <a:gd name="T21" fmla="*/ 83 h 165"/>
                <a:gd name="T22" fmla="*/ 176 w 200"/>
                <a:gd name="T23" fmla="*/ 83 h 165"/>
                <a:gd name="T24" fmla="*/ 196 w 200"/>
                <a:gd name="T25" fmla="*/ 6 h 165"/>
                <a:gd name="T26" fmla="*/ 191 w 200"/>
                <a:gd name="T27" fmla="*/ 1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0" h="165">
                  <a:moveTo>
                    <a:pt x="191" y="1"/>
                  </a:moveTo>
                  <a:cubicBezTo>
                    <a:pt x="190" y="1"/>
                    <a:pt x="190" y="1"/>
                    <a:pt x="190" y="1"/>
                  </a:cubicBezTo>
                  <a:cubicBezTo>
                    <a:pt x="181" y="0"/>
                    <a:pt x="164" y="10"/>
                    <a:pt x="146" y="21"/>
                  </a:cubicBezTo>
                  <a:cubicBezTo>
                    <a:pt x="146" y="22"/>
                    <a:pt x="145" y="22"/>
                    <a:pt x="145" y="22"/>
                  </a:cubicBezTo>
                  <a:cubicBezTo>
                    <a:pt x="127" y="34"/>
                    <a:pt x="109" y="46"/>
                    <a:pt x="101" y="44"/>
                  </a:cubicBezTo>
                  <a:cubicBezTo>
                    <a:pt x="84" y="40"/>
                    <a:pt x="45" y="23"/>
                    <a:pt x="45" y="23"/>
                  </a:cubicBezTo>
                  <a:cubicBezTo>
                    <a:pt x="43" y="25"/>
                    <a:pt x="42" y="27"/>
                    <a:pt x="41" y="29"/>
                  </a:cubicBezTo>
                  <a:cubicBezTo>
                    <a:pt x="39" y="28"/>
                    <a:pt x="38" y="27"/>
                    <a:pt x="38" y="27"/>
                  </a:cubicBezTo>
                  <a:cubicBezTo>
                    <a:pt x="0" y="73"/>
                    <a:pt x="77" y="73"/>
                    <a:pt x="66" y="119"/>
                  </a:cubicBezTo>
                  <a:cubicBezTo>
                    <a:pt x="56" y="165"/>
                    <a:pt x="119" y="148"/>
                    <a:pt x="137" y="140"/>
                  </a:cubicBezTo>
                  <a:cubicBezTo>
                    <a:pt x="145" y="136"/>
                    <a:pt x="160" y="111"/>
                    <a:pt x="172" y="83"/>
                  </a:cubicBezTo>
                  <a:cubicBezTo>
                    <a:pt x="176" y="83"/>
                    <a:pt x="176" y="83"/>
                    <a:pt x="176" y="83"/>
                  </a:cubicBezTo>
                  <a:cubicBezTo>
                    <a:pt x="189" y="54"/>
                    <a:pt x="200" y="20"/>
                    <a:pt x="196" y="6"/>
                  </a:cubicBezTo>
                  <a:cubicBezTo>
                    <a:pt x="195" y="3"/>
                    <a:pt x="193" y="2"/>
                    <a:pt x="191" y="1"/>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84" name="Freeform 204">
              <a:extLst>
                <a:ext uri="{FF2B5EF4-FFF2-40B4-BE49-F238E27FC236}">
                  <a16:creationId xmlns:a16="http://schemas.microsoft.com/office/drawing/2014/main" id="{80CBECAA-187B-48A6-ACEF-F660D8C18BD7}"/>
                </a:ext>
              </a:extLst>
            </p:cNvPr>
            <p:cNvSpPr>
              <a:spLocks/>
            </p:cNvSpPr>
            <p:nvPr/>
          </p:nvSpPr>
          <p:spPr bwMode="auto">
            <a:xfrm>
              <a:off x="7427913" y="3857625"/>
              <a:ext cx="68262" cy="49213"/>
            </a:xfrm>
            <a:custGeom>
              <a:avLst/>
              <a:gdLst>
                <a:gd name="T0" fmla="*/ 87 w 120"/>
                <a:gd name="T1" fmla="*/ 5 h 88"/>
                <a:gd name="T2" fmla="*/ 72 w 120"/>
                <a:gd name="T3" fmla="*/ 5 h 88"/>
                <a:gd name="T4" fmla="*/ 59 w 120"/>
                <a:gd name="T5" fmla="*/ 1 h 88"/>
                <a:gd name="T6" fmla="*/ 63 w 120"/>
                <a:gd name="T7" fmla="*/ 84 h 88"/>
                <a:gd name="T8" fmla="*/ 89 w 120"/>
                <a:gd name="T9" fmla="*/ 75 h 88"/>
                <a:gd name="T10" fmla="*/ 87 w 120"/>
                <a:gd name="T11" fmla="*/ 5 h 88"/>
              </a:gdLst>
              <a:ahLst/>
              <a:cxnLst>
                <a:cxn ang="0">
                  <a:pos x="T0" y="T1"/>
                </a:cxn>
                <a:cxn ang="0">
                  <a:pos x="T2" y="T3"/>
                </a:cxn>
                <a:cxn ang="0">
                  <a:pos x="T4" y="T5"/>
                </a:cxn>
                <a:cxn ang="0">
                  <a:pos x="T6" y="T7"/>
                </a:cxn>
                <a:cxn ang="0">
                  <a:pos x="T8" y="T9"/>
                </a:cxn>
                <a:cxn ang="0">
                  <a:pos x="T10" y="T11"/>
                </a:cxn>
              </a:cxnLst>
              <a:rect l="0" t="0" r="r" b="b"/>
              <a:pathLst>
                <a:path w="120" h="88">
                  <a:moveTo>
                    <a:pt x="87" y="5"/>
                  </a:moveTo>
                  <a:cubicBezTo>
                    <a:pt x="72" y="5"/>
                    <a:pt x="72" y="5"/>
                    <a:pt x="72" y="5"/>
                  </a:cubicBezTo>
                  <a:cubicBezTo>
                    <a:pt x="68" y="3"/>
                    <a:pt x="64" y="2"/>
                    <a:pt x="59" y="1"/>
                  </a:cubicBezTo>
                  <a:cubicBezTo>
                    <a:pt x="45" y="0"/>
                    <a:pt x="0" y="88"/>
                    <a:pt x="63" y="84"/>
                  </a:cubicBezTo>
                  <a:cubicBezTo>
                    <a:pt x="75" y="84"/>
                    <a:pt x="83" y="80"/>
                    <a:pt x="89" y="75"/>
                  </a:cubicBezTo>
                  <a:cubicBezTo>
                    <a:pt x="120" y="62"/>
                    <a:pt x="114" y="22"/>
                    <a:pt x="87" y="5"/>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85" name="Freeform 205">
              <a:extLst>
                <a:ext uri="{FF2B5EF4-FFF2-40B4-BE49-F238E27FC236}">
                  <a16:creationId xmlns:a16="http://schemas.microsoft.com/office/drawing/2014/main" id="{253FFF81-32C8-4D0F-A22C-41DC0D5078E3}"/>
                </a:ext>
              </a:extLst>
            </p:cNvPr>
            <p:cNvSpPr>
              <a:spLocks/>
            </p:cNvSpPr>
            <p:nvPr/>
          </p:nvSpPr>
          <p:spPr bwMode="auto">
            <a:xfrm>
              <a:off x="2930525" y="3903663"/>
              <a:ext cx="22225" cy="3175"/>
            </a:xfrm>
            <a:custGeom>
              <a:avLst/>
              <a:gdLst>
                <a:gd name="T0" fmla="*/ 0 w 38"/>
                <a:gd name="T1" fmla="*/ 4 h 4"/>
                <a:gd name="T2" fmla="*/ 38 w 38"/>
                <a:gd name="T3" fmla="*/ 4 h 4"/>
                <a:gd name="T4" fmla="*/ 0 w 38"/>
                <a:gd name="T5" fmla="*/ 4 h 4"/>
              </a:gdLst>
              <a:ahLst/>
              <a:cxnLst>
                <a:cxn ang="0">
                  <a:pos x="T0" y="T1"/>
                </a:cxn>
                <a:cxn ang="0">
                  <a:pos x="T2" y="T3"/>
                </a:cxn>
                <a:cxn ang="0">
                  <a:pos x="T4" y="T5"/>
                </a:cxn>
              </a:cxnLst>
              <a:rect l="0" t="0" r="r" b="b"/>
              <a:pathLst>
                <a:path w="38" h="4">
                  <a:moveTo>
                    <a:pt x="0" y="4"/>
                  </a:moveTo>
                  <a:cubicBezTo>
                    <a:pt x="38" y="4"/>
                    <a:pt x="38" y="4"/>
                    <a:pt x="38" y="4"/>
                  </a:cubicBezTo>
                  <a:cubicBezTo>
                    <a:pt x="27" y="0"/>
                    <a:pt x="13" y="0"/>
                    <a:pt x="0" y="4"/>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86" name="Freeform 206">
              <a:extLst>
                <a:ext uri="{FF2B5EF4-FFF2-40B4-BE49-F238E27FC236}">
                  <a16:creationId xmlns:a16="http://schemas.microsoft.com/office/drawing/2014/main" id="{09DC5CA2-D780-4E07-A636-C74897ACCCBA}"/>
                </a:ext>
              </a:extLst>
            </p:cNvPr>
            <p:cNvSpPr>
              <a:spLocks/>
            </p:cNvSpPr>
            <p:nvPr/>
          </p:nvSpPr>
          <p:spPr bwMode="auto">
            <a:xfrm>
              <a:off x="7581900" y="4203700"/>
              <a:ext cx="471487" cy="314325"/>
            </a:xfrm>
            <a:custGeom>
              <a:avLst/>
              <a:gdLst>
                <a:gd name="T0" fmla="*/ 640 w 831"/>
                <a:gd name="T1" fmla="*/ 247 h 551"/>
                <a:gd name="T2" fmla="*/ 619 w 831"/>
                <a:gd name="T3" fmla="*/ 217 h 551"/>
                <a:gd name="T4" fmla="*/ 610 w 831"/>
                <a:gd name="T5" fmla="*/ 217 h 551"/>
                <a:gd name="T6" fmla="*/ 549 w 831"/>
                <a:gd name="T7" fmla="*/ 162 h 551"/>
                <a:gd name="T8" fmla="*/ 567 w 831"/>
                <a:gd name="T9" fmla="*/ 162 h 551"/>
                <a:gd name="T10" fmla="*/ 548 w 831"/>
                <a:gd name="T11" fmla="*/ 155 h 551"/>
                <a:gd name="T12" fmla="*/ 425 w 831"/>
                <a:gd name="T13" fmla="*/ 89 h 551"/>
                <a:gd name="T14" fmla="*/ 406 w 831"/>
                <a:gd name="T15" fmla="*/ 80 h 551"/>
                <a:gd name="T16" fmla="*/ 387 w 831"/>
                <a:gd name="T17" fmla="*/ 80 h 551"/>
                <a:gd name="T18" fmla="*/ 232 w 831"/>
                <a:gd name="T19" fmla="*/ 81 h 551"/>
                <a:gd name="T20" fmla="*/ 232 w 831"/>
                <a:gd name="T21" fmla="*/ 82 h 551"/>
                <a:gd name="T22" fmla="*/ 230 w 831"/>
                <a:gd name="T23" fmla="*/ 80 h 551"/>
                <a:gd name="T24" fmla="*/ 218 w 831"/>
                <a:gd name="T25" fmla="*/ 80 h 551"/>
                <a:gd name="T26" fmla="*/ 190 w 831"/>
                <a:gd name="T27" fmla="*/ 64 h 551"/>
                <a:gd name="T28" fmla="*/ 105 w 831"/>
                <a:gd name="T29" fmla="*/ 35 h 551"/>
                <a:gd name="T30" fmla="*/ 101 w 831"/>
                <a:gd name="T31" fmla="*/ 25 h 551"/>
                <a:gd name="T32" fmla="*/ 109 w 831"/>
                <a:gd name="T33" fmla="*/ 25 h 551"/>
                <a:gd name="T34" fmla="*/ 64 w 831"/>
                <a:gd name="T35" fmla="*/ 14 h 551"/>
                <a:gd name="T36" fmla="*/ 39 w 831"/>
                <a:gd name="T37" fmla="*/ 35 h 551"/>
                <a:gd name="T38" fmla="*/ 60 w 831"/>
                <a:gd name="T39" fmla="*/ 81 h 551"/>
                <a:gd name="T40" fmla="*/ 112 w 831"/>
                <a:gd name="T41" fmla="*/ 126 h 551"/>
                <a:gd name="T42" fmla="*/ 91 w 831"/>
                <a:gd name="T43" fmla="*/ 205 h 551"/>
                <a:gd name="T44" fmla="*/ 183 w 831"/>
                <a:gd name="T45" fmla="*/ 205 h 551"/>
                <a:gd name="T46" fmla="*/ 239 w 831"/>
                <a:gd name="T47" fmla="*/ 239 h 551"/>
                <a:gd name="T48" fmla="*/ 338 w 831"/>
                <a:gd name="T49" fmla="*/ 297 h 551"/>
                <a:gd name="T50" fmla="*/ 374 w 831"/>
                <a:gd name="T51" fmla="*/ 363 h 551"/>
                <a:gd name="T52" fmla="*/ 372 w 831"/>
                <a:gd name="T53" fmla="*/ 363 h 551"/>
                <a:gd name="T54" fmla="*/ 347 w 831"/>
                <a:gd name="T55" fmla="*/ 373 h 551"/>
                <a:gd name="T56" fmla="*/ 327 w 831"/>
                <a:gd name="T57" fmla="*/ 413 h 551"/>
                <a:gd name="T58" fmla="*/ 415 w 831"/>
                <a:gd name="T59" fmla="*/ 413 h 551"/>
                <a:gd name="T60" fmla="*/ 489 w 831"/>
                <a:gd name="T61" fmla="*/ 501 h 551"/>
                <a:gd name="T62" fmla="*/ 506 w 831"/>
                <a:gd name="T63" fmla="*/ 493 h 551"/>
                <a:gd name="T64" fmla="*/ 509 w 831"/>
                <a:gd name="T65" fmla="*/ 492 h 551"/>
                <a:gd name="T66" fmla="*/ 507 w 831"/>
                <a:gd name="T67" fmla="*/ 492 h 551"/>
                <a:gd name="T68" fmla="*/ 543 w 831"/>
                <a:gd name="T69" fmla="*/ 437 h 551"/>
                <a:gd name="T70" fmla="*/ 548 w 831"/>
                <a:gd name="T71" fmla="*/ 437 h 551"/>
                <a:gd name="T72" fmla="*/ 570 w 831"/>
                <a:gd name="T73" fmla="*/ 397 h 551"/>
                <a:gd name="T74" fmla="*/ 575 w 831"/>
                <a:gd name="T75" fmla="*/ 392 h 551"/>
                <a:gd name="T76" fmla="*/ 658 w 831"/>
                <a:gd name="T77" fmla="*/ 405 h 551"/>
                <a:gd name="T78" fmla="*/ 728 w 831"/>
                <a:gd name="T79" fmla="*/ 505 h 551"/>
                <a:gd name="T80" fmla="*/ 822 w 831"/>
                <a:gd name="T81" fmla="*/ 537 h 551"/>
                <a:gd name="T82" fmla="*/ 830 w 831"/>
                <a:gd name="T83" fmla="*/ 530 h 551"/>
                <a:gd name="T84" fmla="*/ 824 w 831"/>
                <a:gd name="T85" fmla="*/ 492 h 551"/>
                <a:gd name="T86" fmla="*/ 817 w 831"/>
                <a:gd name="T87" fmla="*/ 492 h 551"/>
                <a:gd name="T88" fmla="*/ 790 w 831"/>
                <a:gd name="T89" fmla="*/ 437 h 551"/>
                <a:gd name="T90" fmla="*/ 800 w 831"/>
                <a:gd name="T91" fmla="*/ 437 h 551"/>
                <a:gd name="T92" fmla="*/ 781 w 831"/>
                <a:gd name="T93" fmla="*/ 417 h 551"/>
                <a:gd name="T94" fmla="*/ 723 w 831"/>
                <a:gd name="T95" fmla="*/ 354 h 551"/>
                <a:gd name="T96" fmla="*/ 714 w 831"/>
                <a:gd name="T97" fmla="*/ 354 h 551"/>
                <a:gd name="T98" fmla="*/ 697 w 831"/>
                <a:gd name="T99" fmla="*/ 309 h 551"/>
                <a:gd name="T100" fmla="*/ 695 w 831"/>
                <a:gd name="T101" fmla="*/ 299 h 551"/>
                <a:gd name="T102" fmla="*/ 702 w 831"/>
                <a:gd name="T103" fmla="*/ 299 h 551"/>
                <a:gd name="T104" fmla="*/ 640 w 831"/>
                <a:gd name="T105" fmla="*/ 247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31" h="551">
                  <a:moveTo>
                    <a:pt x="640" y="247"/>
                  </a:moveTo>
                  <a:cubicBezTo>
                    <a:pt x="633" y="240"/>
                    <a:pt x="626" y="229"/>
                    <a:pt x="619" y="217"/>
                  </a:cubicBezTo>
                  <a:cubicBezTo>
                    <a:pt x="610" y="217"/>
                    <a:pt x="610" y="217"/>
                    <a:pt x="610" y="217"/>
                  </a:cubicBezTo>
                  <a:cubicBezTo>
                    <a:pt x="596" y="195"/>
                    <a:pt x="578" y="172"/>
                    <a:pt x="549" y="162"/>
                  </a:cubicBezTo>
                  <a:cubicBezTo>
                    <a:pt x="567" y="162"/>
                    <a:pt x="567" y="162"/>
                    <a:pt x="567" y="162"/>
                  </a:cubicBezTo>
                  <a:cubicBezTo>
                    <a:pt x="561" y="159"/>
                    <a:pt x="555" y="157"/>
                    <a:pt x="548" y="155"/>
                  </a:cubicBezTo>
                  <a:cubicBezTo>
                    <a:pt x="496" y="143"/>
                    <a:pt x="482" y="122"/>
                    <a:pt x="425" y="89"/>
                  </a:cubicBezTo>
                  <a:cubicBezTo>
                    <a:pt x="420" y="86"/>
                    <a:pt x="413" y="83"/>
                    <a:pt x="406" y="80"/>
                  </a:cubicBezTo>
                  <a:cubicBezTo>
                    <a:pt x="387" y="80"/>
                    <a:pt x="387" y="80"/>
                    <a:pt x="387" y="80"/>
                  </a:cubicBezTo>
                  <a:cubicBezTo>
                    <a:pt x="325" y="60"/>
                    <a:pt x="235" y="63"/>
                    <a:pt x="232" y="81"/>
                  </a:cubicBezTo>
                  <a:cubicBezTo>
                    <a:pt x="232" y="81"/>
                    <a:pt x="232" y="81"/>
                    <a:pt x="232" y="82"/>
                  </a:cubicBezTo>
                  <a:cubicBezTo>
                    <a:pt x="231" y="81"/>
                    <a:pt x="231" y="81"/>
                    <a:pt x="230" y="80"/>
                  </a:cubicBezTo>
                  <a:cubicBezTo>
                    <a:pt x="218" y="80"/>
                    <a:pt x="218" y="80"/>
                    <a:pt x="218" y="80"/>
                  </a:cubicBezTo>
                  <a:cubicBezTo>
                    <a:pt x="212" y="75"/>
                    <a:pt x="204" y="69"/>
                    <a:pt x="190" y="64"/>
                  </a:cubicBezTo>
                  <a:cubicBezTo>
                    <a:pt x="148" y="47"/>
                    <a:pt x="116" y="64"/>
                    <a:pt x="105" y="35"/>
                  </a:cubicBezTo>
                  <a:cubicBezTo>
                    <a:pt x="104" y="31"/>
                    <a:pt x="103" y="28"/>
                    <a:pt x="101" y="25"/>
                  </a:cubicBezTo>
                  <a:cubicBezTo>
                    <a:pt x="109" y="25"/>
                    <a:pt x="109" y="25"/>
                    <a:pt x="109" y="25"/>
                  </a:cubicBezTo>
                  <a:cubicBezTo>
                    <a:pt x="100" y="6"/>
                    <a:pt x="84" y="0"/>
                    <a:pt x="64" y="14"/>
                  </a:cubicBezTo>
                  <a:cubicBezTo>
                    <a:pt x="56" y="18"/>
                    <a:pt x="48" y="24"/>
                    <a:pt x="39" y="35"/>
                  </a:cubicBezTo>
                  <a:cubicBezTo>
                    <a:pt x="12" y="66"/>
                    <a:pt x="0" y="68"/>
                    <a:pt x="60" y="81"/>
                  </a:cubicBezTo>
                  <a:cubicBezTo>
                    <a:pt x="119" y="93"/>
                    <a:pt x="137" y="93"/>
                    <a:pt x="112" y="126"/>
                  </a:cubicBezTo>
                  <a:cubicBezTo>
                    <a:pt x="88" y="160"/>
                    <a:pt x="70" y="201"/>
                    <a:pt x="91" y="205"/>
                  </a:cubicBezTo>
                  <a:cubicBezTo>
                    <a:pt x="112" y="210"/>
                    <a:pt x="176" y="189"/>
                    <a:pt x="183" y="205"/>
                  </a:cubicBezTo>
                  <a:cubicBezTo>
                    <a:pt x="190" y="222"/>
                    <a:pt x="169" y="226"/>
                    <a:pt x="239" y="239"/>
                  </a:cubicBezTo>
                  <a:cubicBezTo>
                    <a:pt x="310" y="251"/>
                    <a:pt x="324" y="280"/>
                    <a:pt x="338" y="297"/>
                  </a:cubicBezTo>
                  <a:cubicBezTo>
                    <a:pt x="349" y="311"/>
                    <a:pt x="380" y="350"/>
                    <a:pt x="374" y="363"/>
                  </a:cubicBezTo>
                  <a:cubicBezTo>
                    <a:pt x="373" y="363"/>
                    <a:pt x="373" y="363"/>
                    <a:pt x="372" y="363"/>
                  </a:cubicBezTo>
                  <a:cubicBezTo>
                    <a:pt x="364" y="363"/>
                    <a:pt x="355" y="368"/>
                    <a:pt x="347" y="373"/>
                  </a:cubicBezTo>
                  <a:cubicBezTo>
                    <a:pt x="326" y="385"/>
                    <a:pt x="311" y="410"/>
                    <a:pt x="327" y="413"/>
                  </a:cubicBezTo>
                  <a:cubicBezTo>
                    <a:pt x="348" y="418"/>
                    <a:pt x="412" y="401"/>
                    <a:pt x="415" y="413"/>
                  </a:cubicBezTo>
                  <a:cubicBezTo>
                    <a:pt x="419" y="426"/>
                    <a:pt x="454" y="505"/>
                    <a:pt x="489" y="501"/>
                  </a:cubicBezTo>
                  <a:cubicBezTo>
                    <a:pt x="495" y="500"/>
                    <a:pt x="500" y="497"/>
                    <a:pt x="506" y="493"/>
                  </a:cubicBezTo>
                  <a:cubicBezTo>
                    <a:pt x="507" y="492"/>
                    <a:pt x="508" y="492"/>
                    <a:pt x="509" y="492"/>
                  </a:cubicBezTo>
                  <a:cubicBezTo>
                    <a:pt x="507" y="492"/>
                    <a:pt x="507" y="492"/>
                    <a:pt x="507" y="492"/>
                  </a:cubicBezTo>
                  <a:cubicBezTo>
                    <a:pt x="521" y="479"/>
                    <a:pt x="533" y="457"/>
                    <a:pt x="543" y="437"/>
                  </a:cubicBezTo>
                  <a:cubicBezTo>
                    <a:pt x="548" y="437"/>
                    <a:pt x="548" y="437"/>
                    <a:pt x="548" y="437"/>
                  </a:cubicBezTo>
                  <a:cubicBezTo>
                    <a:pt x="556" y="420"/>
                    <a:pt x="563" y="405"/>
                    <a:pt x="570" y="397"/>
                  </a:cubicBezTo>
                  <a:cubicBezTo>
                    <a:pt x="571" y="395"/>
                    <a:pt x="573" y="393"/>
                    <a:pt x="575" y="392"/>
                  </a:cubicBezTo>
                  <a:cubicBezTo>
                    <a:pt x="602" y="378"/>
                    <a:pt x="652" y="374"/>
                    <a:pt x="658" y="405"/>
                  </a:cubicBezTo>
                  <a:cubicBezTo>
                    <a:pt x="665" y="443"/>
                    <a:pt x="686" y="480"/>
                    <a:pt x="728" y="505"/>
                  </a:cubicBezTo>
                  <a:cubicBezTo>
                    <a:pt x="768" y="528"/>
                    <a:pt x="813" y="551"/>
                    <a:pt x="822" y="537"/>
                  </a:cubicBezTo>
                  <a:cubicBezTo>
                    <a:pt x="826" y="536"/>
                    <a:pt x="829" y="534"/>
                    <a:pt x="830" y="530"/>
                  </a:cubicBezTo>
                  <a:cubicBezTo>
                    <a:pt x="831" y="522"/>
                    <a:pt x="829" y="508"/>
                    <a:pt x="824" y="492"/>
                  </a:cubicBezTo>
                  <a:cubicBezTo>
                    <a:pt x="817" y="492"/>
                    <a:pt x="817" y="492"/>
                    <a:pt x="817" y="492"/>
                  </a:cubicBezTo>
                  <a:cubicBezTo>
                    <a:pt x="810" y="472"/>
                    <a:pt x="801" y="451"/>
                    <a:pt x="790" y="437"/>
                  </a:cubicBezTo>
                  <a:cubicBezTo>
                    <a:pt x="800" y="437"/>
                    <a:pt x="800" y="437"/>
                    <a:pt x="800" y="437"/>
                  </a:cubicBezTo>
                  <a:cubicBezTo>
                    <a:pt x="794" y="428"/>
                    <a:pt x="788" y="420"/>
                    <a:pt x="781" y="417"/>
                  </a:cubicBezTo>
                  <a:cubicBezTo>
                    <a:pt x="764" y="410"/>
                    <a:pt x="740" y="382"/>
                    <a:pt x="723" y="354"/>
                  </a:cubicBezTo>
                  <a:cubicBezTo>
                    <a:pt x="714" y="354"/>
                    <a:pt x="714" y="354"/>
                    <a:pt x="714" y="354"/>
                  </a:cubicBezTo>
                  <a:cubicBezTo>
                    <a:pt x="704" y="337"/>
                    <a:pt x="697" y="320"/>
                    <a:pt x="697" y="309"/>
                  </a:cubicBezTo>
                  <a:cubicBezTo>
                    <a:pt x="697" y="306"/>
                    <a:pt x="696" y="302"/>
                    <a:pt x="695" y="299"/>
                  </a:cubicBezTo>
                  <a:cubicBezTo>
                    <a:pt x="702" y="299"/>
                    <a:pt x="702" y="299"/>
                    <a:pt x="702" y="299"/>
                  </a:cubicBezTo>
                  <a:cubicBezTo>
                    <a:pt x="697" y="275"/>
                    <a:pt x="660" y="266"/>
                    <a:pt x="640" y="247"/>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87" name="Freeform 207">
              <a:extLst>
                <a:ext uri="{FF2B5EF4-FFF2-40B4-BE49-F238E27FC236}">
                  <a16:creationId xmlns:a16="http://schemas.microsoft.com/office/drawing/2014/main" id="{8E2D4FA0-59D6-4D58-B9D4-F8E44DAD3EE3}"/>
                </a:ext>
              </a:extLst>
            </p:cNvPr>
            <p:cNvSpPr>
              <a:spLocks/>
            </p:cNvSpPr>
            <p:nvPr/>
          </p:nvSpPr>
          <p:spPr bwMode="auto">
            <a:xfrm>
              <a:off x="8591550" y="5183188"/>
              <a:ext cx="128587" cy="182563"/>
            </a:xfrm>
            <a:custGeom>
              <a:avLst/>
              <a:gdLst>
                <a:gd name="T0" fmla="*/ 202 w 226"/>
                <a:gd name="T1" fmla="*/ 142 h 321"/>
                <a:gd name="T2" fmla="*/ 190 w 226"/>
                <a:gd name="T3" fmla="*/ 135 h 321"/>
                <a:gd name="T4" fmla="*/ 172 w 226"/>
                <a:gd name="T5" fmla="*/ 142 h 321"/>
                <a:gd name="T6" fmla="*/ 151 w 226"/>
                <a:gd name="T7" fmla="*/ 142 h 321"/>
                <a:gd name="T8" fmla="*/ 137 w 226"/>
                <a:gd name="T9" fmla="*/ 135 h 321"/>
                <a:gd name="T10" fmla="*/ 94 w 226"/>
                <a:gd name="T11" fmla="*/ 87 h 321"/>
                <a:gd name="T12" fmla="*/ 103 w 226"/>
                <a:gd name="T13" fmla="*/ 87 h 321"/>
                <a:gd name="T14" fmla="*/ 98 w 226"/>
                <a:gd name="T15" fmla="*/ 76 h 321"/>
                <a:gd name="T16" fmla="*/ 66 w 226"/>
                <a:gd name="T17" fmla="*/ 5 h 321"/>
                <a:gd name="T18" fmla="*/ 55 w 226"/>
                <a:gd name="T19" fmla="*/ 5 h 321"/>
                <a:gd name="T20" fmla="*/ 31 w 226"/>
                <a:gd name="T21" fmla="*/ 6 h 321"/>
                <a:gd name="T22" fmla="*/ 45 w 226"/>
                <a:gd name="T23" fmla="*/ 77 h 321"/>
                <a:gd name="T24" fmla="*/ 63 w 226"/>
                <a:gd name="T25" fmla="*/ 168 h 321"/>
                <a:gd name="T26" fmla="*/ 28 w 226"/>
                <a:gd name="T27" fmla="*/ 226 h 321"/>
                <a:gd name="T28" fmla="*/ 102 w 226"/>
                <a:gd name="T29" fmla="*/ 251 h 321"/>
                <a:gd name="T30" fmla="*/ 98 w 226"/>
                <a:gd name="T31" fmla="*/ 318 h 321"/>
                <a:gd name="T32" fmla="*/ 127 w 226"/>
                <a:gd name="T33" fmla="*/ 310 h 321"/>
                <a:gd name="T34" fmla="*/ 150 w 226"/>
                <a:gd name="T35" fmla="*/ 279 h 321"/>
                <a:gd name="T36" fmla="*/ 146 w 226"/>
                <a:gd name="T37" fmla="*/ 279 h 321"/>
                <a:gd name="T38" fmla="*/ 155 w 226"/>
                <a:gd name="T39" fmla="*/ 260 h 321"/>
                <a:gd name="T40" fmla="*/ 173 w 226"/>
                <a:gd name="T41" fmla="*/ 224 h 321"/>
                <a:gd name="T42" fmla="*/ 177 w 226"/>
                <a:gd name="T43" fmla="*/ 224 h 321"/>
                <a:gd name="T44" fmla="*/ 210 w 226"/>
                <a:gd name="T45" fmla="*/ 185 h 321"/>
                <a:gd name="T46" fmla="*/ 212 w 226"/>
                <a:gd name="T47" fmla="*/ 142 h 321"/>
                <a:gd name="T48" fmla="*/ 202 w 226"/>
                <a:gd name="T49" fmla="*/ 14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321">
                  <a:moveTo>
                    <a:pt x="202" y="142"/>
                  </a:moveTo>
                  <a:cubicBezTo>
                    <a:pt x="198" y="138"/>
                    <a:pt x="194" y="135"/>
                    <a:pt x="190" y="135"/>
                  </a:cubicBezTo>
                  <a:cubicBezTo>
                    <a:pt x="183" y="135"/>
                    <a:pt x="178" y="139"/>
                    <a:pt x="172" y="142"/>
                  </a:cubicBezTo>
                  <a:cubicBezTo>
                    <a:pt x="151" y="142"/>
                    <a:pt x="151" y="142"/>
                    <a:pt x="151" y="142"/>
                  </a:cubicBezTo>
                  <a:cubicBezTo>
                    <a:pt x="147" y="140"/>
                    <a:pt x="142" y="138"/>
                    <a:pt x="137" y="135"/>
                  </a:cubicBezTo>
                  <a:cubicBezTo>
                    <a:pt x="107" y="115"/>
                    <a:pt x="111" y="121"/>
                    <a:pt x="94" y="87"/>
                  </a:cubicBezTo>
                  <a:cubicBezTo>
                    <a:pt x="103" y="87"/>
                    <a:pt x="103" y="87"/>
                    <a:pt x="103" y="87"/>
                  </a:cubicBezTo>
                  <a:cubicBezTo>
                    <a:pt x="101" y="84"/>
                    <a:pt x="100" y="81"/>
                    <a:pt x="98" y="76"/>
                  </a:cubicBezTo>
                  <a:cubicBezTo>
                    <a:pt x="84" y="50"/>
                    <a:pt x="78" y="19"/>
                    <a:pt x="66" y="5"/>
                  </a:cubicBezTo>
                  <a:cubicBezTo>
                    <a:pt x="55" y="5"/>
                    <a:pt x="55" y="5"/>
                    <a:pt x="55" y="5"/>
                  </a:cubicBezTo>
                  <a:cubicBezTo>
                    <a:pt x="49" y="1"/>
                    <a:pt x="41" y="0"/>
                    <a:pt x="31" y="6"/>
                  </a:cubicBezTo>
                  <a:cubicBezTo>
                    <a:pt x="17" y="14"/>
                    <a:pt x="31" y="60"/>
                    <a:pt x="45" y="77"/>
                  </a:cubicBezTo>
                  <a:cubicBezTo>
                    <a:pt x="60" y="93"/>
                    <a:pt x="67" y="151"/>
                    <a:pt x="63" y="168"/>
                  </a:cubicBezTo>
                  <a:cubicBezTo>
                    <a:pt x="60" y="185"/>
                    <a:pt x="0" y="206"/>
                    <a:pt x="28" y="226"/>
                  </a:cubicBezTo>
                  <a:cubicBezTo>
                    <a:pt x="56" y="247"/>
                    <a:pt x="109" y="226"/>
                    <a:pt x="102" y="251"/>
                  </a:cubicBezTo>
                  <a:cubicBezTo>
                    <a:pt x="95" y="276"/>
                    <a:pt x="67" y="310"/>
                    <a:pt x="98" y="318"/>
                  </a:cubicBezTo>
                  <a:cubicBezTo>
                    <a:pt x="110" y="321"/>
                    <a:pt x="119" y="317"/>
                    <a:pt x="127" y="310"/>
                  </a:cubicBezTo>
                  <a:cubicBezTo>
                    <a:pt x="137" y="304"/>
                    <a:pt x="144" y="293"/>
                    <a:pt x="150" y="279"/>
                  </a:cubicBezTo>
                  <a:cubicBezTo>
                    <a:pt x="146" y="279"/>
                    <a:pt x="146" y="279"/>
                    <a:pt x="146" y="279"/>
                  </a:cubicBezTo>
                  <a:cubicBezTo>
                    <a:pt x="149" y="273"/>
                    <a:pt x="151" y="266"/>
                    <a:pt x="155" y="260"/>
                  </a:cubicBezTo>
                  <a:cubicBezTo>
                    <a:pt x="161" y="247"/>
                    <a:pt x="166" y="235"/>
                    <a:pt x="173" y="224"/>
                  </a:cubicBezTo>
                  <a:cubicBezTo>
                    <a:pt x="177" y="224"/>
                    <a:pt x="177" y="224"/>
                    <a:pt x="177" y="224"/>
                  </a:cubicBezTo>
                  <a:cubicBezTo>
                    <a:pt x="186" y="209"/>
                    <a:pt x="195" y="195"/>
                    <a:pt x="210" y="185"/>
                  </a:cubicBezTo>
                  <a:cubicBezTo>
                    <a:pt x="226" y="174"/>
                    <a:pt x="221" y="154"/>
                    <a:pt x="212" y="142"/>
                  </a:cubicBezTo>
                  <a:lnTo>
                    <a:pt x="202" y="142"/>
                  </a:ln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88" name="Freeform 208">
              <a:extLst>
                <a:ext uri="{FF2B5EF4-FFF2-40B4-BE49-F238E27FC236}">
                  <a16:creationId xmlns:a16="http://schemas.microsoft.com/office/drawing/2014/main" id="{B3443718-F765-4ADB-B5A1-50F6B6194E27}"/>
                </a:ext>
              </a:extLst>
            </p:cNvPr>
            <p:cNvSpPr>
              <a:spLocks/>
            </p:cNvSpPr>
            <p:nvPr/>
          </p:nvSpPr>
          <p:spPr bwMode="auto">
            <a:xfrm>
              <a:off x="8701088" y="4654550"/>
              <a:ext cx="66675" cy="60325"/>
            </a:xfrm>
            <a:custGeom>
              <a:avLst/>
              <a:gdLst>
                <a:gd name="T0" fmla="*/ 102 w 117"/>
                <a:gd name="T1" fmla="*/ 3 h 106"/>
                <a:gd name="T2" fmla="*/ 75 w 117"/>
                <a:gd name="T3" fmla="*/ 11 h 106"/>
                <a:gd name="T4" fmla="*/ 0 w 117"/>
                <a:gd name="T5" fmla="*/ 95 h 106"/>
                <a:gd name="T6" fmla="*/ 84 w 117"/>
                <a:gd name="T7" fmla="*/ 55 h 106"/>
                <a:gd name="T8" fmla="*/ 87 w 117"/>
                <a:gd name="T9" fmla="*/ 55 h 106"/>
                <a:gd name="T10" fmla="*/ 102 w 117"/>
                <a:gd name="T11" fmla="*/ 3 h 106"/>
              </a:gdLst>
              <a:ahLst/>
              <a:cxnLst>
                <a:cxn ang="0">
                  <a:pos x="T0" y="T1"/>
                </a:cxn>
                <a:cxn ang="0">
                  <a:pos x="T2" y="T3"/>
                </a:cxn>
                <a:cxn ang="0">
                  <a:pos x="T4" y="T5"/>
                </a:cxn>
                <a:cxn ang="0">
                  <a:pos x="T6" y="T7"/>
                </a:cxn>
                <a:cxn ang="0">
                  <a:pos x="T8" y="T9"/>
                </a:cxn>
                <a:cxn ang="0">
                  <a:pos x="T10" y="T11"/>
                </a:cxn>
              </a:cxnLst>
              <a:rect l="0" t="0" r="r" b="b"/>
              <a:pathLst>
                <a:path w="117" h="106">
                  <a:moveTo>
                    <a:pt x="102" y="3"/>
                  </a:moveTo>
                  <a:cubicBezTo>
                    <a:pt x="94" y="0"/>
                    <a:pt x="85" y="4"/>
                    <a:pt x="75" y="11"/>
                  </a:cubicBezTo>
                  <a:cubicBezTo>
                    <a:pt x="42" y="28"/>
                    <a:pt x="0" y="95"/>
                    <a:pt x="0" y="95"/>
                  </a:cubicBezTo>
                  <a:cubicBezTo>
                    <a:pt x="26" y="106"/>
                    <a:pt x="62" y="82"/>
                    <a:pt x="84" y="55"/>
                  </a:cubicBezTo>
                  <a:cubicBezTo>
                    <a:pt x="87" y="55"/>
                    <a:pt x="87" y="55"/>
                    <a:pt x="87" y="55"/>
                  </a:cubicBezTo>
                  <a:cubicBezTo>
                    <a:pt x="107" y="33"/>
                    <a:pt x="117" y="9"/>
                    <a:pt x="102" y="3"/>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89" name="Freeform 209">
              <a:extLst>
                <a:ext uri="{FF2B5EF4-FFF2-40B4-BE49-F238E27FC236}">
                  <a16:creationId xmlns:a16="http://schemas.microsoft.com/office/drawing/2014/main" id="{7B6B9075-2CBE-4A75-845F-EB4C88866DFC}"/>
                </a:ext>
              </a:extLst>
            </p:cNvPr>
            <p:cNvSpPr>
              <a:spLocks/>
            </p:cNvSpPr>
            <p:nvPr/>
          </p:nvSpPr>
          <p:spPr bwMode="auto">
            <a:xfrm>
              <a:off x="7372350" y="3886200"/>
              <a:ext cx="80962" cy="58738"/>
            </a:xfrm>
            <a:custGeom>
              <a:avLst/>
              <a:gdLst>
                <a:gd name="T0" fmla="*/ 49 w 144"/>
                <a:gd name="T1" fmla="*/ 9 h 105"/>
                <a:gd name="T2" fmla="*/ 45 w 144"/>
                <a:gd name="T3" fmla="*/ 13 h 105"/>
                <a:gd name="T4" fmla="*/ 42 w 144"/>
                <a:gd name="T5" fmla="*/ 14 h 105"/>
                <a:gd name="T6" fmla="*/ 39 w 144"/>
                <a:gd name="T7" fmla="*/ 93 h 105"/>
                <a:gd name="T8" fmla="*/ 130 w 144"/>
                <a:gd name="T9" fmla="*/ 84 h 105"/>
                <a:gd name="T10" fmla="*/ 97 w 144"/>
                <a:gd name="T11" fmla="*/ 37 h 105"/>
                <a:gd name="T12" fmla="*/ 107 w 144"/>
                <a:gd name="T13" fmla="*/ 37 h 105"/>
                <a:gd name="T14" fmla="*/ 49 w 144"/>
                <a:gd name="T15" fmla="*/ 9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105">
                  <a:moveTo>
                    <a:pt x="49" y="9"/>
                  </a:moveTo>
                  <a:cubicBezTo>
                    <a:pt x="48" y="10"/>
                    <a:pt x="46" y="11"/>
                    <a:pt x="45" y="13"/>
                  </a:cubicBezTo>
                  <a:cubicBezTo>
                    <a:pt x="44" y="13"/>
                    <a:pt x="43" y="13"/>
                    <a:pt x="42" y="14"/>
                  </a:cubicBezTo>
                  <a:cubicBezTo>
                    <a:pt x="30" y="19"/>
                    <a:pt x="0" y="93"/>
                    <a:pt x="39" y="93"/>
                  </a:cubicBezTo>
                  <a:cubicBezTo>
                    <a:pt x="78" y="93"/>
                    <a:pt x="144" y="105"/>
                    <a:pt x="130" y="84"/>
                  </a:cubicBezTo>
                  <a:cubicBezTo>
                    <a:pt x="124" y="74"/>
                    <a:pt x="112" y="54"/>
                    <a:pt x="97" y="37"/>
                  </a:cubicBezTo>
                  <a:cubicBezTo>
                    <a:pt x="107" y="37"/>
                    <a:pt x="107" y="37"/>
                    <a:pt x="107" y="37"/>
                  </a:cubicBezTo>
                  <a:cubicBezTo>
                    <a:pt x="91" y="17"/>
                    <a:pt x="71" y="0"/>
                    <a:pt x="49" y="9"/>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90" name="Freeform 210">
              <a:extLst>
                <a:ext uri="{FF2B5EF4-FFF2-40B4-BE49-F238E27FC236}">
                  <a16:creationId xmlns:a16="http://schemas.microsoft.com/office/drawing/2014/main" id="{41A59A20-AC31-4FB2-A9A5-818D31F1E6DC}"/>
                </a:ext>
              </a:extLst>
            </p:cNvPr>
            <p:cNvSpPr>
              <a:spLocks/>
            </p:cNvSpPr>
            <p:nvPr/>
          </p:nvSpPr>
          <p:spPr bwMode="auto">
            <a:xfrm>
              <a:off x="8370888" y="4779963"/>
              <a:ext cx="82550" cy="65088"/>
            </a:xfrm>
            <a:custGeom>
              <a:avLst/>
              <a:gdLst>
                <a:gd name="T0" fmla="*/ 141 w 143"/>
                <a:gd name="T1" fmla="*/ 79 h 115"/>
                <a:gd name="T2" fmla="*/ 110 w 143"/>
                <a:gd name="T3" fmla="*/ 29 h 115"/>
                <a:gd name="T4" fmla="*/ 95 w 143"/>
                <a:gd name="T5" fmla="*/ 29 h 115"/>
                <a:gd name="T6" fmla="*/ 64 w 143"/>
                <a:gd name="T7" fmla="*/ 17 h 115"/>
                <a:gd name="T8" fmla="*/ 64 w 143"/>
                <a:gd name="T9" fmla="*/ 67 h 115"/>
                <a:gd name="T10" fmla="*/ 126 w 143"/>
                <a:gd name="T11" fmla="*/ 100 h 115"/>
                <a:gd name="T12" fmla="*/ 141 w 143"/>
                <a:gd name="T13" fmla="*/ 79 h 115"/>
              </a:gdLst>
              <a:ahLst/>
              <a:cxnLst>
                <a:cxn ang="0">
                  <a:pos x="T0" y="T1"/>
                </a:cxn>
                <a:cxn ang="0">
                  <a:pos x="T2" y="T3"/>
                </a:cxn>
                <a:cxn ang="0">
                  <a:pos x="T4" y="T5"/>
                </a:cxn>
                <a:cxn ang="0">
                  <a:pos x="T6" y="T7"/>
                </a:cxn>
                <a:cxn ang="0">
                  <a:pos x="T8" y="T9"/>
                </a:cxn>
                <a:cxn ang="0">
                  <a:pos x="T10" y="T11"/>
                </a:cxn>
                <a:cxn ang="0">
                  <a:pos x="T12" y="T13"/>
                </a:cxn>
              </a:cxnLst>
              <a:rect l="0" t="0" r="r" b="b"/>
              <a:pathLst>
                <a:path w="143" h="115">
                  <a:moveTo>
                    <a:pt x="141" y="79"/>
                  </a:moveTo>
                  <a:cubicBezTo>
                    <a:pt x="143" y="64"/>
                    <a:pt x="138" y="44"/>
                    <a:pt x="110" y="29"/>
                  </a:cubicBezTo>
                  <a:cubicBezTo>
                    <a:pt x="95" y="29"/>
                    <a:pt x="95" y="29"/>
                    <a:pt x="95" y="29"/>
                  </a:cubicBezTo>
                  <a:cubicBezTo>
                    <a:pt x="87" y="24"/>
                    <a:pt x="76" y="20"/>
                    <a:pt x="64" y="17"/>
                  </a:cubicBezTo>
                  <a:cubicBezTo>
                    <a:pt x="0" y="0"/>
                    <a:pt x="43" y="30"/>
                    <a:pt x="64" y="67"/>
                  </a:cubicBezTo>
                  <a:cubicBezTo>
                    <a:pt x="81" y="97"/>
                    <a:pt x="111" y="115"/>
                    <a:pt x="126" y="100"/>
                  </a:cubicBezTo>
                  <a:cubicBezTo>
                    <a:pt x="133" y="98"/>
                    <a:pt x="139" y="92"/>
                    <a:pt x="141" y="79"/>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91" name="Freeform 211">
              <a:extLst>
                <a:ext uri="{FF2B5EF4-FFF2-40B4-BE49-F238E27FC236}">
                  <a16:creationId xmlns:a16="http://schemas.microsoft.com/office/drawing/2014/main" id="{695C9D39-AF64-4EE8-ACB0-FE38F7B46340}"/>
                </a:ext>
              </a:extLst>
            </p:cNvPr>
            <p:cNvSpPr>
              <a:spLocks/>
            </p:cNvSpPr>
            <p:nvPr/>
          </p:nvSpPr>
          <p:spPr bwMode="auto">
            <a:xfrm>
              <a:off x="8435975" y="5335588"/>
              <a:ext cx="192087" cy="179388"/>
            </a:xfrm>
            <a:custGeom>
              <a:avLst/>
              <a:gdLst>
                <a:gd name="T0" fmla="*/ 305 w 338"/>
                <a:gd name="T1" fmla="*/ 11 h 316"/>
                <a:gd name="T2" fmla="*/ 294 w 338"/>
                <a:gd name="T3" fmla="*/ 11 h 316"/>
                <a:gd name="T4" fmla="*/ 278 w 338"/>
                <a:gd name="T5" fmla="*/ 4 h 316"/>
                <a:gd name="T6" fmla="*/ 263 w 338"/>
                <a:gd name="T7" fmla="*/ 22 h 316"/>
                <a:gd name="T8" fmla="*/ 241 w 338"/>
                <a:gd name="T9" fmla="*/ 36 h 316"/>
                <a:gd name="T10" fmla="*/ 222 w 338"/>
                <a:gd name="T11" fmla="*/ 50 h 316"/>
                <a:gd name="T12" fmla="*/ 162 w 338"/>
                <a:gd name="T13" fmla="*/ 121 h 316"/>
                <a:gd name="T14" fmla="*/ 14 w 338"/>
                <a:gd name="T15" fmla="*/ 245 h 316"/>
                <a:gd name="T16" fmla="*/ 85 w 338"/>
                <a:gd name="T17" fmla="*/ 308 h 316"/>
                <a:gd name="T18" fmla="*/ 139 w 338"/>
                <a:gd name="T19" fmla="*/ 307 h 316"/>
                <a:gd name="T20" fmla="*/ 160 w 338"/>
                <a:gd name="T21" fmla="*/ 286 h 316"/>
                <a:gd name="T22" fmla="*/ 157 w 338"/>
                <a:gd name="T23" fmla="*/ 286 h 316"/>
                <a:gd name="T24" fmla="*/ 166 w 338"/>
                <a:gd name="T25" fmla="*/ 274 h 316"/>
                <a:gd name="T26" fmla="*/ 204 w 338"/>
                <a:gd name="T27" fmla="*/ 231 h 316"/>
                <a:gd name="T28" fmla="*/ 206 w 338"/>
                <a:gd name="T29" fmla="*/ 231 h 316"/>
                <a:gd name="T30" fmla="*/ 292 w 338"/>
                <a:gd name="T31" fmla="*/ 150 h 316"/>
                <a:gd name="T32" fmla="*/ 293 w 338"/>
                <a:gd name="T33" fmla="*/ 148 h 316"/>
                <a:gd name="T34" fmla="*/ 290 w 338"/>
                <a:gd name="T35" fmla="*/ 148 h 316"/>
                <a:gd name="T36" fmla="*/ 323 w 338"/>
                <a:gd name="T37" fmla="*/ 93 h 316"/>
                <a:gd name="T38" fmla="*/ 328 w 338"/>
                <a:gd name="T39" fmla="*/ 93 h 316"/>
                <a:gd name="T40" fmla="*/ 338 w 338"/>
                <a:gd name="T41" fmla="*/ 46 h 316"/>
                <a:gd name="T42" fmla="*/ 305 w 338"/>
                <a:gd name="T43" fmla="*/ 11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8" h="316">
                  <a:moveTo>
                    <a:pt x="305" y="11"/>
                  </a:moveTo>
                  <a:cubicBezTo>
                    <a:pt x="294" y="11"/>
                    <a:pt x="294" y="11"/>
                    <a:pt x="294" y="11"/>
                  </a:cubicBezTo>
                  <a:cubicBezTo>
                    <a:pt x="286" y="4"/>
                    <a:pt x="279" y="0"/>
                    <a:pt x="278" y="4"/>
                  </a:cubicBezTo>
                  <a:cubicBezTo>
                    <a:pt x="276" y="12"/>
                    <a:pt x="270" y="17"/>
                    <a:pt x="263" y="22"/>
                  </a:cubicBezTo>
                  <a:cubicBezTo>
                    <a:pt x="256" y="26"/>
                    <a:pt x="248" y="30"/>
                    <a:pt x="241" y="36"/>
                  </a:cubicBezTo>
                  <a:cubicBezTo>
                    <a:pt x="234" y="40"/>
                    <a:pt x="228" y="44"/>
                    <a:pt x="222" y="50"/>
                  </a:cubicBezTo>
                  <a:cubicBezTo>
                    <a:pt x="201" y="71"/>
                    <a:pt x="222" y="79"/>
                    <a:pt x="162" y="121"/>
                  </a:cubicBezTo>
                  <a:cubicBezTo>
                    <a:pt x="102" y="162"/>
                    <a:pt x="28" y="208"/>
                    <a:pt x="14" y="245"/>
                  </a:cubicBezTo>
                  <a:cubicBezTo>
                    <a:pt x="0" y="283"/>
                    <a:pt x="28" y="304"/>
                    <a:pt x="85" y="308"/>
                  </a:cubicBezTo>
                  <a:cubicBezTo>
                    <a:pt x="121" y="310"/>
                    <a:pt x="128" y="316"/>
                    <a:pt x="139" y="307"/>
                  </a:cubicBezTo>
                  <a:cubicBezTo>
                    <a:pt x="145" y="304"/>
                    <a:pt x="150" y="298"/>
                    <a:pt x="160" y="286"/>
                  </a:cubicBezTo>
                  <a:cubicBezTo>
                    <a:pt x="157" y="286"/>
                    <a:pt x="157" y="286"/>
                    <a:pt x="157" y="286"/>
                  </a:cubicBezTo>
                  <a:cubicBezTo>
                    <a:pt x="160" y="282"/>
                    <a:pt x="162" y="279"/>
                    <a:pt x="166" y="274"/>
                  </a:cubicBezTo>
                  <a:cubicBezTo>
                    <a:pt x="178" y="258"/>
                    <a:pt x="191" y="244"/>
                    <a:pt x="204" y="231"/>
                  </a:cubicBezTo>
                  <a:cubicBezTo>
                    <a:pt x="206" y="231"/>
                    <a:pt x="206" y="231"/>
                    <a:pt x="206" y="231"/>
                  </a:cubicBezTo>
                  <a:cubicBezTo>
                    <a:pt x="233" y="202"/>
                    <a:pt x="260" y="179"/>
                    <a:pt x="292" y="150"/>
                  </a:cubicBezTo>
                  <a:cubicBezTo>
                    <a:pt x="292" y="149"/>
                    <a:pt x="293" y="149"/>
                    <a:pt x="293" y="148"/>
                  </a:cubicBezTo>
                  <a:cubicBezTo>
                    <a:pt x="290" y="148"/>
                    <a:pt x="290" y="148"/>
                    <a:pt x="290" y="148"/>
                  </a:cubicBezTo>
                  <a:cubicBezTo>
                    <a:pt x="307" y="131"/>
                    <a:pt x="317" y="111"/>
                    <a:pt x="323" y="93"/>
                  </a:cubicBezTo>
                  <a:cubicBezTo>
                    <a:pt x="328" y="93"/>
                    <a:pt x="328" y="93"/>
                    <a:pt x="328" y="93"/>
                  </a:cubicBezTo>
                  <a:cubicBezTo>
                    <a:pt x="337" y="67"/>
                    <a:pt x="338" y="46"/>
                    <a:pt x="338" y="46"/>
                  </a:cubicBezTo>
                  <a:cubicBezTo>
                    <a:pt x="338" y="46"/>
                    <a:pt x="320" y="25"/>
                    <a:pt x="305" y="11"/>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92" name="Freeform 212">
              <a:extLst>
                <a:ext uri="{FF2B5EF4-FFF2-40B4-BE49-F238E27FC236}">
                  <a16:creationId xmlns:a16="http://schemas.microsoft.com/office/drawing/2014/main" id="{3F13004B-8FDC-4E96-93A6-55A3ED3E36FE}"/>
                </a:ext>
              </a:extLst>
            </p:cNvPr>
            <p:cNvSpPr>
              <a:spLocks/>
            </p:cNvSpPr>
            <p:nvPr/>
          </p:nvSpPr>
          <p:spPr bwMode="auto">
            <a:xfrm>
              <a:off x="7591425" y="4525963"/>
              <a:ext cx="4762" cy="4763"/>
            </a:xfrm>
            <a:custGeom>
              <a:avLst/>
              <a:gdLst>
                <a:gd name="T0" fmla="*/ 0 w 10"/>
                <a:gd name="T1" fmla="*/ 8 h 8"/>
                <a:gd name="T2" fmla="*/ 10 w 10"/>
                <a:gd name="T3" fmla="*/ 8 h 8"/>
                <a:gd name="T4" fmla="*/ 0 w 10"/>
                <a:gd name="T5" fmla="*/ 8 h 8"/>
              </a:gdLst>
              <a:ahLst/>
              <a:cxnLst>
                <a:cxn ang="0">
                  <a:pos x="T0" y="T1"/>
                </a:cxn>
                <a:cxn ang="0">
                  <a:pos x="T2" y="T3"/>
                </a:cxn>
                <a:cxn ang="0">
                  <a:pos x="T4" y="T5"/>
                </a:cxn>
              </a:cxnLst>
              <a:rect l="0" t="0" r="r" b="b"/>
              <a:pathLst>
                <a:path w="10" h="8">
                  <a:moveTo>
                    <a:pt x="0" y="8"/>
                  </a:moveTo>
                  <a:cubicBezTo>
                    <a:pt x="10" y="8"/>
                    <a:pt x="10" y="8"/>
                    <a:pt x="10" y="8"/>
                  </a:cubicBezTo>
                  <a:cubicBezTo>
                    <a:pt x="2" y="0"/>
                    <a:pt x="0" y="1"/>
                    <a:pt x="0" y="8"/>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93" name="Freeform 213">
              <a:extLst>
                <a:ext uri="{FF2B5EF4-FFF2-40B4-BE49-F238E27FC236}">
                  <a16:creationId xmlns:a16="http://schemas.microsoft.com/office/drawing/2014/main" id="{B19250A1-4433-4E0E-96AE-8E2B86C3443D}"/>
                </a:ext>
              </a:extLst>
            </p:cNvPr>
            <p:cNvSpPr>
              <a:spLocks/>
            </p:cNvSpPr>
            <p:nvPr/>
          </p:nvSpPr>
          <p:spPr bwMode="auto">
            <a:xfrm>
              <a:off x="7315200" y="4060825"/>
              <a:ext cx="6350" cy="1588"/>
            </a:xfrm>
            <a:custGeom>
              <a:avLst/>
              <a:gdLst>
                <a:gd name="T0" fmla="*/ 0 w 10"/>
                <a:gd name="T1" fmla="*/ 3 h 3"/>
                <a:gd name="T2" fmla="*/ 10 w 10"/>
                <a:gd name="T3" fmla="*/ 3 h 3"/>
                <a:gd name="T4" fmla="*/ 0 w 10"/>
                <a:gd name="T5" fmla="*/ 3 h 3"/>
              </a:gdLst>
              <a:ahLst/>
              <a:cxnLst>
                <a:cxn ang="0">
                  <a:pos x="T0" y="T1"/>
                </a:cxn>
                <a:cxn ang="0">
                  <a:pos x="T2" y="T3"/>
                </a:cxn>
                <a:cxn ang="0">
                  <a:pos x="T4" y="T5"/>
                </a:cxn>
              </a:cxnLst>
              <a:rect l="0" t="0" r="r" b="b"/>
              <a:pathLst>
                <a:path w="10" h="3">
                  <a:moveTo>
                    <a:pt x="0" y="3"/>
                  </a:moveTo>
                  <a:cubicBezTo>
                    <a:pt x="10" y="3"/>
                    <a:pt x="10" y="3"/>
                    <a:pt x="10" y="3"/>
                  </a:cubicBezTo>
                  <a:cubicBezTo>
                    <a:pt x="9" y="0"/>
                    <a:pt x="6" y="1"/>
                    <a:pt x="0" y="3"/>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94" name="Freeform 214">
              <a:extLst>
                <a:ext uri="{FF2B5EF4-FFF2-40B4-BE49-F238E27FC236}">
                  <a16:creationId xmlns:a16="http://schemas.microsoft.com/office/drawing/2014/main" id="{506A915A-DDEA-4E5D-A11B-EBFCEEA8E2E8}"/>
                </a:ext>
              </a:extLst>
            </p:cNvPr>
            <p:cNvSpPr>
              <a:spLocks/>
            </p:cNvSpPr>
            <p:nvPr/>
          </p:nvSpPr>
          <p:spPr bwMode="auto">
            <a:xfrm>
              <a:off x="5527675" y="4545013"/>
              <a:ext cx="179387" cy="381000"/>
            </a:xfrm>
            <a:custGeom>
              <a:avLst/>
              <a:gdLst>
                <a:gd name="T0" fmla="*/ 294 w 315"/>
                <a:gd name="T1" fmla="*/ 31 h 672"/>
                <a:gd name="T2" fmla="*/ 285 w 315"/>
                <a:gd name="T3" fmla="*/ 31 h 672"/>
                <a:gd name="T4" fmla="*/ 268 w 315"/>
                <a:gd name="T5" fmla="*/ 15 h 672"/>
                <a:gd name="T6" fmla="*/ 183 w 315"/>
                <a:gd name="T7" fmla="*/ 115 h 672"/>
                <a:gd name="T8" fmla="*/ 115 w 315"/>
                <a:gd name="T9" fmla="*/ 186 h 672"/>
                <a:gd name="T10" fmla="*/ 102 w 315"/>
                <a:gd name="T11" fmla="*/ 190 h 672"/>
                <a:gd name="T12" fmla="*/ 62 w 315"/>
                <a:gd name="T13" fmla="*/ 204 h 672"/>
                <a:gd name="T14" fmla="*/ 28 w 315"/>
                <a:gd name="T15" fmla="*/ 285 h 672"/>
                <a:gd name="T16" fmla="*/ 25 w 315"/>
                <a:gd name="T17" fmla="*/ 439 h 672"/>
                <a:gd name="T18" fmla="*/ 39 w 315"/>
                <a:gd name="T19" fmla="*/ 597 h 672"/>
                <a:gd name="T20" fmla="*/ 99 w 315"/>
                <a:gd name="T21" fmla="*/ 672 h 672"/>
                <a:gd name="T22" fmla="*/ 153 w 315"/>
                <a:gd name="T23" fmla="*/ 655 h 672"/>
                <a:gd name="T24" fmla="*/ 193 w 315"/>
                <a:gd name="T25" fmla="*/ 593 h 672"/>
                <a:gd name="T26" fmla="*/ 198 w 315"/>
                <a:gd name="T27" fmla="*/ 580 h 672"/>
                <a:gd name="T28" fmla="*/ 192 w 315"/>
                <a:gd name="T29" fmla="*/ 580 h 672"/>
                <a:gd name="T30" fmla="*/ 208 w 315"/>
                <a:gd name="T31" fmla="*/ 525 h 672"/>
                <a:gd name="T32" fmla="*/ 213 w 315"/>
                <a:gd name="T33" fmla="*/ 525 h 672"/>
                <a:gd name="T34" fmla="*/ 238 w 315"/>
                <a:gd name="T35" fmla="*/ 443 h 672"/>
                <a:gd name="T36" fmla="*/ 233 w 315"/>
                <a:gd name="T37" fmla="*/ 443 h 672"/>
                <a:gd name="T38" fmla="*/ 252 w 315"/>
                <a:gd name="T39" fmla="*/ 388 h 672"/>
                <a:gd name="T40" fmla="*/ 257 w 315"/>
                <a:gd name="T41" fmla="*/ 388 h 672"/>
                <a:gd name="T42" fmla="*/ 279 w 315"/>
                <a:gd name="T43" fmla="*/ 305 h 672"/>
                <a:gd name="T44" fmla="*/ 273 w 315"/>
                <a:gd name="T45" fmla="*/ 305 h 672"/>
                <a:gd name="T46" fmla="*/ 282 w 315"/>
                <a:gd name="T47" fmla="*/ 277 h 672"/>
                <a:gd name="T48" fmla="*/ 291 w 315"/>
                <a:gd name="T49" fmla="*/ 250 h 672"/>
                <a:gd name="T50" fmla="*/ 296 w 315"/>
                <a:gd name="T51" fmla="*/ 250 h 672"/>
                <a:gd name="T52" fmla="*/ 314 w 315"/>
                <a:gd name="T53" fmla="*/ 168 h 672"/>
                <a:gd name="T54" fmla="*/ 308 w 315"/>
                <a:gd name="T55" fmla="*/ 168 h 672"/>
                <a:gd name="T56" fmla="*/ 310 w 315"/>
                <a:gd name="T57" fmla="*/ 127 h 672"/>
                <a:gd name="T58" fmla="*/ 308 w 315"/>
                <a:gd name="T59" fmla="*/ 113 h 672"/>
                <a:gd name="T60" fmla="*/ 315 w 315"/>
                <a:gd name="T61" fmla="*/ 113 h 672"/>
                <a:gd name="T62" fmla="*/ 294 w 315"/>
                <a:gd name="T63" fmla="*/ 31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5" h="672">
                  <a:moveTo>
                    <a:pt x="294" y="31"/>
                  </a:moveTo>
                  <a:cubicBezTo>
                    <a:pt x="285" y="31"/>
                    <a:pt x="285" y="31"/>
                    <a:pt x="285" y="31"/>
                  </a:cubicBezTo>
                  <a:cubicBezTo>
                    <a:pt x="280" y="23"/>
                    <a:pt x="274" y="17"/>
                    <a:pt x="268" y="15"/>
                  </a:cubicBezTo>
                  <a:cubicBezTo>
                    <a:pt x="223" y="0"/>
                    <a:pt x="218" y="69"/>
                    <a:pt x="183" y="115"/>
                  </a:cubicBezTo>
                  <a:cubicBezTo>
                    <a:pt x="159" y="146"/>
                    <a:pt x="134" y="173"/>
                    <a:pt x="115" y="186"/>
                  </a:cubicBezTo>
                  <a:cubicBezTo>
                    <a:pt x="110" y="189"/>
                    <a:pt x="105" y="191"/>
                    <a:pt x="102" y="190"/>
                  </a:cubicBezTo>
                  <a:cubicBezTo>
                    <a:pt x="96" y="188"/>
                    <a:pt x="79" y="193"/>
                    <a:pt x="62" y="204"/>
                  </a:cubicBezTo>
                  <a:cubicBezTo>
                    <a:pt x="38" y="218"/>
                    <a:pt x="13" y="246"/>
                    <a:pt x="28" y="285"/>
                  </a:cubicBezTo>
                  <a:cubicBezTo>
                    <a:pt x="53" y="348"/>
                    <a:pt x="49" y="410"/>
                    <a:pt x="25" y="439"/>
                  </a:cubicBezTo>
                  <a:cubicBezTo>
                    <a:pt x="0" y="469"/>
                    <a:pt x="46" y="552"/>
                    <a:pt x="39" y="597"/>
                  </a:cubicBezTo>
                  <a:cubicBezTo>
                    <a:pt x="32" y="643"/>
                    <a:pt x="49" y="672"/>
                    <a:pt x="99" y="672"/>
                  </a:cubicBezTo>
                  <a:cubicBezTo>
                    <a:pt x="123" y="672"/>
                    <a:pt x="140" y="667"/>
                    <a:pt x="153" y="655"/>
                  </a:cubicBezTo>
                  <a:cubicBezTo>
                    <a:pt x="170" y="644"/>
                    <a:pt x="181" y="624"/>
                    <a:pt x="193" y="593"/>
                  </a:cubicBezTo>
                  <a:cubicBezTo>
                    <a:pt x="195" y="589"/>
                    <a:pt x="196" y="584"/>
                    <a:pt x="198" y="580"/>
                  </a:cubicBezTo>
                  <a:cubicBezTo>
                    <a:pt x="192" y="580"/>
                    <a:pt x="192" y="580"/>
                    <a:pt x="192" y="580"/>
                  </a:cubicBezTo>
                  <a:cubicBezTo>
                    <a:pt x="198" y="561"/>
                    <a:pt x="203" y="543"/>
                    <a:pt x="208" y="525"/>
                  </a:cubicBezTo>
                  <a:cubicBezTo>
                    <a:pt x="213" y="525"/>
                    <a:pt x="213" y="525"/>
                    <a:pt x="213" y="525"/>
                  </a:cubicBezTo>
                  <a:cubicBezTo>
                    <a:pt x="220" y="496"/>
                    <a:pt x="227" y="468"/>
                    <a:pt x="238" y="443"/>
                  </a:cubicBezTo>
                  <a:cubicBezTo>
                    <a:pt x="233" y="443"/>
                    <a:pt x="233" y="443"/>
                    <a:pt x="233" y="443"/>
                  </a:cubicBezTo>
                  <a:cubicBezTo>
                    <a:pt x="239" y="428"/>
                    <a:pt x="246" y="408"/>
                    <a:pt x="252" y="388"/>
                  </a:cubicBezTo>
                  <a:cubicBezTo>
                    <a:pt x="257" y="388"/>
                    <a:pt x="257" y="388"/>
                    <a:pt x="257" y="388"/>
                  </a:cubicBezTo>
                  <a:cubicBezTo>
                    <a:pt x="265" y="359"/>
                    <a:pt x="272" y="329"/>
                    <a:pt x="279" y="305"/>
                  </a:cubicBezTo>
                  <a:cubicBezTo>
                    <a:pt x="273" y="305"/>
                    <a:pt x="273" y="305"/>
                    <a:pt x="273" y="305"/>
                  </a:cubicBezTo>
                  <a:cubicBezTo>
                    <a:pt x="276" y="293"/>
                    <a:pt x="279" y="283"/>
                    <a:pt x="282" y="277"/>
                  </a:cubicBezTo>
                  <a:cubicBezTo>
                    <a:pt x="284" y="271"/>
                    <a:pt x="287" y="262"/>
                    <a:pt x="291" y="250"/>
                  </a:cubicBezTo>
                  <a:cubicBezTo>
                    <a:pt x="296" y="250"/>
                    <a:pt x="296" y="250"/>
                    <a:pt x="296" y="250"/>
                  </a:cubicBezTo>
                  <a:cubicBezTo>
                    <a:pt x="303" y="228"/>
                    <a:pt x="310" y="197"/>
                    <a:pt x="314" y="168"/>
                  </a:cubicBezTo>
                  <a:cubicBezTo>
                    <a:pt x="308" y="168"/>
                    <a:pt x="308" y="168"/>
                    <a:pt x="308" y="168"/>
                  </a:cubicBezTo>
                  <a:cubicBezTo>
                    <a:pt x="310" y="153"/>
                    <a:pt x="311" y="139"/>
                    <a:pt x="310" y="127"/>
                  </a:cubicBezTo>
                  <a:cubicBezTo>
                    <a:pt x="310" y="123"/>
                    <a:pt x="309" y="118"/>
                    <a:pt x="308" y="113"/>
                  </a:cubicBezTo>
                  <a:cubicBezTo>
                    <a:pt x="315" y="113"/>
                    <a:pt x="315" y="113"/>
                    <a:pt x="315" y="113"/>
                  </a:cubicBezTo>
                  <a:cubicBezTo>
                    <a:pt x="312" y="84"/>
                    <a:pt x="305" y="51"/>
                    <a:pt x="294" y="31"/>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95" name="Freeform 215">
              <a:extLst>
                <a:ext uri="{FF2B5EF4-FFF2-40B4-BE49-F238E27FC236}">
                  <a16:creationId xmlns:a16="http://schemas.microsoft.com/office/drawing/2014/main" id="{6AA18815-AF6A-4AD4-A0CD-D30ADAE6FBDB}"/>
                </a:ext>
              </a:extLst>
            </p:cNvPr>
            <p:cNvSpPr>
              <a:spLocks/>
            </p:cNvSpPr>
            <p:nvPr/>
          </p:nvSpPr>
          <p:spPr bwMode="auto">
            <a:xfrm>
              <a:off x="2655888" y="3511550"/>
              <a:ext cx="42862" cy="31750"/>
            </a:xfrm>
            <a:custGeom>
              <a:avLst/>
              <a:gdLst>
                <a:gd name="T0" fmla="*/ 37 w 74"/>
                <a:gd name="T1" fmla="*/ 2 h 55"/>
                <a:gd name="T2" fmla="*/ 23 w 74"/>
                <a:gd name="T3" fmla="*/ 8 h 55"/>
                <a:gd name="T4" fmla="*/ 44 w 74"/>
                <a:gd name="T5" fmla="*/ 48 h 55"/>
                <a:gd name="T6" fmla="*/ 49 w 74"/>
                <a:gd name="T7" fmla="*/ 9 h 55"/>
                <a:gd name="T8" fmla="*/ 63 w 74"/>
                <a:gd name="T9" fmla="*/ 9 h 55"/>
                <a:gd name="T10" fmla="*/ 37 w 74"/>
                <a:gd name="T11" fmla="*/ 2 h 55"/>
              </a:gdLst>
              <a:ahLst/>
              <a:cxnLst>
                <a:cxn ang="0">
                  <a:pos x="T0" y="T1"/>
                </a:cxn>
                <a:cxn ang="0">
                  <a:pos x="T2" y="T3"/>
                </a:cxn>
                <a:cxn ang="0">
                  <a:pos x="T4" y="T5"/>
                </a:cxn>
                <a:cxn ang="0">
                  <a:pos x="T6" y="T7"/>
                </a:cxn>
                <a:cxn ang="0">
                  <a:pos x="T8" y="T9"/>
                </a:cxn>
                <a:cxn ang="0">
                  <a:pos x="T10" y="T11"/>
                </a:cxn>
              </a:cxnLst>
              <a:rect l="0" t="0" r="r" b="b"/>
              <a:pathLst>
                <a:path w="74" h="55">
                  <a:moveTo>
                    <a:pt x="37" y="2"/>
                  </a:moveTo>
                  <a:cubicBezTo>
                    <a:pt x="31" y="3"/>
                    <a:pt x="26" y="5"/>
                    <a:pt x="23" y="8"/>
                  </a:cubicBezTo>
                  <a:cubicBezTo>
                    <a:pt x="0" y="18"/>
                    <a:pt x="9" y="55"/>
                    <a:pt x="44" y="48"/>
                  </a:cubicBezTo>
                  <a:cubicBezTo>
                    <a:pt x="74" y="41"/>
                    <a:pt x="68" y="17"/>
                    <a:pt x="49" y="9"/>
                  </a:cubicBezTo>
                  <a:cubicBezTo>
                    <a:pt x="63" y="9"/>
                    <a:pt x="63" y="9"/>
                    <a:pt x="63" y="9"/>
                  </a:cubicBezTo>
                  <a:cubicBezTo>
                    <a:pt x="56" y="4"/>
                    <a:pt x="47" y="0"/>
                    <a:pt x="37" y="2"/>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96" name="Freeform 216">
              <a:extLst>
                <a:ext uri="{FF2B5EF4-FFF2-40B4-BE49-F238E27FC236}">
                  <a16:creationId xmlns:a16="http://schemas.microsoft.com/office/drawing/2014/main" id="{A3DDAED0-96A8-4CAF-A54D-B3660799A6CA}"/>
                </a:ext>
              </a:extLst>
            </p:cNvPr>
            <p:cNvSpPr>
              <a:spLocks/>
            </p:cNvSpPr>
            <p:nvPr/>
          </p:nvSpPr>
          <p:spPr bwMode="auto">
            <a:xfrm>
              <a:off x="2789238" y="1706562"/>
              <a:ext cx="1306512" cy="836613"/>
            </a:xfrm>
            <a:custGeom>
              <a:avLst/>
              <a:gdLst>
                <a:gd name="T0" fmla="*/ 1909 w 2301"/>
                <a:gd name="T1" fmla="*/ 861 h 1473"/>
                <a:gd name="T2" fmla="*/ 1914 w 2301"/>
                <a:gd name="T3" fmla="*/ 778 h 1473"/>
                <a:gd name="T4" fmla="*/ 2059 w 2301"/>
                <a:gd name="T5" fmla="*/ 785 h 1473"/>
                <a:gd name="T6" fmla="*/ 2055 w 2301"/>
                <a:gd name="T7" fmla="*/ 715 h 1473"/>
                <a:gd name="T8" fmla="*/ 2099 w 2301"/>
                <a:gd name="T9" fmla="*/ 632 h 1473"/>
                <a:gd name="T10" fmla="*/ 2042 w 2301"/>
                <a:gd name="T11" fmla="*/ 592 h 1473"/>
                <a:gd name="T12" fmla="*/ 2079 w 2301"/>
                <a:gd name="T13" fmla="*/ 499 h 1473"/>
                <a:gd name="T14" fmla="*/ 2131 w 2301"/>
                <a:gd name="T15" fmla="*/ 440 h 1473"/>
                <a:gd name="T16" fmla="*/ 2229 w 2301"/>
                <a:gd name="T17" fmla="*/ 362 h 1473"/>
                <a:gd name="T18" fmla="*/ 2285 w 2301"/>
                <a:gd name="T19" fmla="*/ 263 h 1473"/>
                <a:gd name="T20" fmla="*/ 2008 w 2301"/>
                <a:gd name="T21" fmla="*/ 345 h 1473"/>
                <a:gd name="T22" fmla="*/ 1929 w 2301"/>
                <a:gd name="T23" fmla="*/ 221 h 1473"/>
                <a:gd name="T24" fmla="*/ 1897 w 2301"/>
                <a:gd name="T25" fmla="*/ 166 h 1473"/>
                <a:gd name="T26" fmla="*/ 1882 w 2301"/>
                <a:gd name="T27" fmla="*/ 83 h 1473"/>
                <a:gd name="T28" fmla="*/ 1727 w 2301"/>
                <a:gd name="T29" fmla="*/ 71 h 1473"/>
                <a:gd name="T30" fmla="*/ 1638 w 2301"/>
                <a:gd name="T31" fmla="*/ 101 h 1473"/>
                <a:gd name="T32" fmla="*/ 1463 w 2301"/>
                <a:gd name="T33" fmla="*/ 113 h 1473"/>
                <a:gd name="T34" fmla="*/ 1555 w 2301"/>
                <a:gd name="T35" fmla="*/ 29 h 1473"/>
                <a:gd name="T36" fmla="*/ 1305 w 2301"/>
                <a:gd name="T37" fmla="*/ 20 h 1473"/>
                <a:gd name="T38" fmla="*/ 1104 w 2301"/>
                <a:gd name="T39" fmla="*/ 59 h 1473"/>
                <a:gd name="T40" fmla="*/ 1004 w 2301"/>
                <a:gd name="T41" fmla="*/ 97 h 1473"/>
                <a:gd name="T42" fmla="*/ 924 w 2301"/>
                <a:gd name="T43" fmla="*/ 195 h 1473"/>
                <a:gd name="T44" fmla="*/ 873 w 2301"/>
                <a:gd name="T45" fmla="*/ 136 h 1473"/>
                <a:gd name="T46" fmla="*/ 838 w 2301"/>
                <a:gd name="T47" fmla="*/ 256 h 1473"/>
                <a:gd name="T48" fmla="*/ 596 w 2301"/>
                <a:gd name="T49" fmla="*/ 252 h 1473"/>
                <a:gd name="T50" fmla="*/ 424 w 2301"/>
                <a:gd name="T51" fmla="*/ 359 h 1473"/>
                <a:gd name="T52" fmla="*/ 358 w 2301"/>
                <a:gd name="T53" fmla="*/ 358 h 1473"/>
                <a:gd name="T54" fmla="*/ 248 w 2301"/>
                <a:gd name="T55" fmla="*/ 481 h 1473"/>
                <a:gd name="T56" fmla="*/ 100 w 2301"/>
                <a:gd name="T57" fmla="*/ 571 h 1473"/>
                <a:gd name="T58" fmla="*/ 21 w 2301"/>
                <a:gd name="T59" fmla="*/ 606 h 1473"/>
                <a:gd name="T60" fmla="*/ 212 w 2301"/>
                <a:gd name="T61" fmla="*/ 693 h 1473"/>
                <a:gd name="T62" fmla="*/ 239 w 2301"/>
                <a:gd name="T63" fmla="*/ 632 h 1473"/>
                <a:gd name="T64" fmla="*/ 379 w 2301"/>
                <a:gd name="T65" fmla="*/ 670 h 1473"/>
                <a:gd name="T66" fmla="*/ 673 w 2301"/>
                <a:gd name="T67" fmla="*/ 944 h 1473"/>
                <a:gd name="T68" fmla="*/ 715 w 2301"/>
                <a:gd name="T69" fmla="*/ 907 h 1473"/>
                <a:gd name="T70" fmla="*/ 845 w 2301"/>
                <a:gd name="T71" fmla="*/ 986 h 1473"/>
                <a:gd name="T72" fmla="*/ 799 w 2301"/>
                <a:gd name="T73" fmla="*/ 989 h 1473"/>
                <a:gd name="T74" fmla="*/ 768 w 2301"/>
                <a:gd name="T75" fmla="*/ 920 h 1473"/>
                <a:gd name="T76" fmla="*/ 718 w 2301"/>
                <a:gd name="T77" fmla="*/ 1038 h 1473"/>
                <a:gd name="T78" fmla="*/ 772 w 2301"/>
                <a:gd name="T79" fmla="*/ 1213 h 1473"/>
                <a:gd name="T80" fmla="*/ 829 w 2301"/>
                <a:gd name="T81" fmla="*/ 1250 h 1473"/>
                <a:gd name="T82" fmla="*/ 969 w 2301"/>
                <a:gd name="T83" fmla="*/ 1429 h 1473"/>
                <a:gd name="T84" fmla="*/ 1125 w 2301"/>
                <a:gd name="T85" fmla="*/ 1458 h 1473"/>
                <a:gd name="T86" fmla="*/ 1145 w 2301"/>
                <a:gd name="T87" fmla="*/ 1441 h 1473"/>
                <a:gd name="T88" fmla="*/ 1173 w 2301"/>
                <a:gd name="T89" fmla="*/ 1353 h 1473"/>
                <a:gd name="T90" fmla="*/ 1235 w 2301"/>
                <a:gd name="T91" fmla="*/ 1288 h 1473"/>
                <a:gd name="T92" fmla="*/ 1241 w 2301"/>
                <a:gd name="T93" fmla="*/ 1223 h 1473"/>
                <a:gd name="T94" fmla="*/ 1322 w 2301"/>
                <a:gd name="T95" fmla="*/ 1185 h 1473"/>
                <a:gd name="T96" fmla="*/ 1490 w 2301"/>
                <a:gd name="T97" fmla="*/ 1126 h 1473"/>
                <a:gd name="T98" fmla="*/ 1534 w 2301"/>
                <a:gd name="T99" fmla="*/ 1075 h 1473"/>
                <a:gd name="T100" fmla="*/ 1862 w 2301"/>
                <a:gd name="T101" fmla="*/ 1011 h 1473"/>
                <a:gd name="T102" fmla="*/ 1800 w 2301"/>
                <a:gd name="T103" fmla="*/ 951 h 1473"/>
                <a:gd name="T104" fmla="*/ 1764 w 2301"/>
                <a:gd name="T105" fmla="*/ 870 h 1473"/>
                <a:gd name="T106" fmla="*/ 1923 w 2301"/>
                <a:gd name="T107" fmla="*/ 974 h 1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01" h="1473">
                  <a:moveTo>
                    <a:pt x="1935" y="907"/>
                  </a:moveTo>
                  <a:cubicBezTo>
                    <a:pt x="1926" y="907"/>
                    <a:pt x="1926" y="907"/>
                    <a:pt x="1926" y="907"/>
                  </a:cubicBezTo>
                  <a:cubicBezTo>
                    <a:pt x="1920" y="893"/>
                    <a:pt x="1915" y="875"/>
                    <a:pt x="1909" y="861"/>
                  </a:cubicBezTo>
                  <a:cubicBezTo>
                    <a:pt x="1908" y="859"/>
                    <a:pt x="1907" y="855"/>
                    <a:pt x="1905" y="852"/>
                  </a:cubicBezTo>
                  <a:cubicBezTo>
                    <a:pt x="1914" y="852"/>
                    <a:pt x="1914" y="852"/>
                    <a:pt x="1914" y="852"/>
                  </a:cubicBezTo>
                  <a:cubicBezTo>
                    <a:pt x="1906" y="833"/>
                    <a:pt x="1895" y="795"/>
                    <a:pt x="1914" y="778"/>
                  </a:cubicBezTo>
                  <a:cubicBezTo>
                    <a:pt x="1917" y="777"/>
                    <a:pt x="1921" y="776"/>
                    <a:pt x="1925" y="775"/>
                  </a:cubicBezTo>
                  <a:cubicBezTo>
                    <a:pt x="1965" y="770"/>
                    <a:pt x="2037" y="820"/>
                    <a:pt x="2050" y="800"/>
                  </a:cubicBezTo>
                  <a:cubicBezTo>
                    <a:pt x="2056" y="798"/>
                    <a:pt x="2060" y="794"/>
                    <a:pt x="2059" y="785"/>
                  </a:cubicBezTo>
                  <a:cubicBezTo>
                    <a:pt x="2059" y="780"/>
                    <a:pt x="2059" y="775"/>
                    <a:pt x="2059" y="770"/>
                  </a:cubicBezTo>
                  <a:cubicBezTo>
                    <a:pt x="2052" y="770"/>
                    <a:pt x="2052" y="770"/>
                    <a:pt x="2052" y="770"/>
                  </a:cubicBezTo>
                  <a:cubicBezTo>
                    <a:pt x="2052" y="750"/>
                    <a:pt x="2053" y="732"/>
                    <a:pt x="2055" y="715"/>
                  </a:cubicBezTo>
                  <a:cubicBezTo>
                    <a:pt x="2061" y="715"/>
                    <a:pt x="2061" y="715"/>
                    <a:pt x="2061" y="715"/>
                  </a:cubicBezTo>
                  <a:cubicBezTo>
                    <a:pt x="2063" y="696"/>
                    <a:pt x="2066" y="680"/>
                    <a:pt x="2072" y="668"/>
                  </a:cubicBezTo>
                  <a:cubicBezTo>
                    <a:pt x="2080" y="653"/>
                    <a:pt x="2093" y="641"/>
                    <a:pt x="2099" y="632"/>
                  </a:cubicBezTo>
                  <a:cubicBezTo>
                    <a:pt x="2095" y="632"/>
                    <a:pt x="2095" y="632"/>
                    <a:pt x="2095" y="632"/>
                  </a:cubicBezTo>
                  <a:cubicBezTo>
                    <a:pt x="2096" y="628"/>
                    <a:pt x="2096" y="625"/>
                    <a:pt x="2091" y="622"/>
                  </a:cubicBezTo>
                  <a:cubicBezTo>
                    <a:pt x="2076" y="614"/>
                    <a:pt x="2057" y="634"/>
                    <a:pt x="2042" y="592"/>
                  </a:cubicBezTo>
                  <a:cubicBezTo>
                    <a:pt x="2040" y="587"/>
                    <a:pt x="2039" y="582"/>
                    <a:pt x="2039" y="577"/>
                  </a:cubicBezTo>
                  <a:cubicBezTo>
                    <a:pt x="2046" y="577"/>
                    <a:pt x="2046" y="577"/>
                    <a:pt x="2046" y="577"/>
                  </a:cubicBezTo>
                  <a:cubicBezTo>
                    <a:pt x="2039" y="541"/>
                    <a:pt x="2063" y="514"/>
                    <a:pt x="2079" y="499"/>
                  </a:cubicBezTo>
                  <a:cubicBezTo>
                    <a:pt x="2079" y="498"/>
                    <a:pt x="2081" y="496"/>
                    <a:pt x="2082" y="495"/>
                  </a:cubicBezTo>
                  <a:cubicBezTo>
                    <a:pt x="2080" y="495"/>
                    <a:pt x="2080" y="495"/>
                    <a:pt x="2080" y="495"/>
                  </a:cubicBezTo>
                  <a:cubicBezTo>
                    <a:pt x="2091" y="483"/>
                    <a:pt x="2109" y="463"/>
                    <a:pt x="2131" y="440"/>
                  </a:cubicBezTo>
                  <a:cubicBezTo>
                    <a:pt x="2133" y="440"/>
                    <a:pt x="2133" y="440"/>
                    <a:pt x="2133" y="440"/>
                  </a:cubicBezTo>
                  <a:cubicBezTo>
                    <a:pt x="2158" y="415"/>
                    <a:pt x="2186" y="388"/>
                    <a:pt x="2210" y="371"/>
                  </a:cubicBezTo>
                  <a:cubicBezTo>
                    <a:pt x="2217" y="367"/>
                    <a:pt x="2223" y="364"/>
                    <a:pt x="2229" y="362"/>
                  </a:cubicBezTo>
                  <a:cubicBezTo>
                    <a:pt x="2258" y="352"/>
                    <a:pt x="2281" y="326"/>
                    <a:pt x="2289" y="303"/>
                  </a:cubicBezTo>
                  <a:cubicBezTo>
                    <a:pt x="2294" y="303"/>
                    <a:pt x="2294" y="303"/>
                    <a:pt x="2294" y="303"/>
                  </a:cubicBezTo>
                  <a:cubicBezTo>
                    <a:pt x="2301" y="286"/>
                    <a:pt x="2300" y="269"/>
                    <a:pt x="2285" y="263"/>
                  </a:cubicBezTo>
                  <a:cubicBezTo>
                    <a:pt x="2254" y="251"/>
                    <a:pt x="2194" y="229"/>
                    <a:pt x="2150" y="259"/>
                  </a:cubicBezTo>
                  <a:cubicBezTo>
                    <a:pt x="2143" y="262"/>
                    <a:pt x="2136" y="267"/>
                    <a:pt x="2130" y="273"/>
                  </a:cubicBezTo>
                  <a:cubicBezTo>
                    <a:pt x="2085" y="317"/>
                    <a:pt x="2059" y="359"/>
                    <a:pt x="2008" y="345"/>
                  </a:cubicBezTo>
                  <a:cubicBezTo>
                    <a:pt x="1986" y="339"/>
                    <a:pt x="1972" y="323"/>
                    <a:pt x="1961" y="303"/>
                  </a:cubicBezTo>
                  <a:cubicBezTo>
                    <a:pt x="1970" y="303"/>
                    <a:pt x="1970" y="303"/>
                    <a:pt x="1970" y="303"/>
                  </a:cubicBezTo>
                  <a:cubicBezTo>
                    <a:pt x="1955" y="277"/>
                    <a:pt x="1945" y="244"/>
                    <a:pt x="1929" y="221"/>
                  </a:cubicBezTo>
                  <a:cubicBezTo>
                    <a:pt x="1920" y="221"/>
                    <a:pt x="1920" y="221"/>
                    <a:pt x="1920" y="221"/>
                  </a:cubicBezTo>
                  <a:cubicBezTo>
                    <a:pt x="1919" y="220"/>
                    <a:pt x="1919" y="220"/>
                    <a:pt x="1919" y="220"/>
                  </a:cubicBezTo>
                  <a:cubicBezTo>
                    <a:pt x="1907" y="205"/>
                    <a:pt x="1901" y="185"/>
                    <a:pt x="1897" y="166"/>
                  </a:cubicBezTo>
                  <a:cubicBezTo>
                    <a:pt x="1904" y="166"/>
                    <a:pt x="1904" y="166"/>
                    <a:pt x="1904" y="166"/>
                  </a:cubicBezTo>
                  <a:cubicBezTo>
                    <a:pt x="1897" y="136"/>
                    <a:pt x="1896" y="104"/>
                    <a:pt x="1890" y="83"/>
                  </a:cubicBezTo>
                  <a:cubicBezTo>
                    <a:pt x="1882" y="83"/>
                    <a:pt x="1882" y="83"/>
                    <a:pt x="1882" y="83"/>
                  </a:cubicBezTo>
                  <a:cubicBezTo>
                    <a:pt x="1878" y="70"/>
                    <a:pt x="1871" y="63"/>
                    <a:pt x="1858" y="65"/>
                  </a:cubicBezTo>
                  <a:cubicBezTo>
                    <a:pt x="1812" y="73"/>
                    <a:pt x="1812" y="73"/>
                    <a:pt x="1812" y="73"/>
                  </a:cubicBezTo>
                  <a:cubicBezTo>
                    <a:pt x="1812" y="73"/>
                    <a:pt x="1760" y="62"/>
                    <a:pt x="1727" y="71"/>
                  </a:cubicBezTo>
                  <a:cubicBezTo>
                    <a:pt x="1715" y="74"/>
                    <a:pt x="1704" y="78"/>
                    <a:pt x="1694" y="83"/>
                  </a:cubicBezTo>
                  <a:cubicBezTo>
                    <a:pt x="1692" y="83"/>
                    <a:pt x="1692" y="83"/>
                    <a:pt x="1692" y="83"/>
                  </a:cubicBezTo>
                  <a:cubicBezTo>
                    <a:pt x="1671" y="95"/>
                    <a:pt x="1654" y="105"/>
                    <a:pt x="1638" y="101"/>
                  </a:cubicBezTo>
                  <a:cubicBezTo>
                    <a:pt x="1590" y="88"/>
                    <a:pt x="1547" y="118"/>
                    <a:pt x="1535" y="121"/>
                  </a:cubicBezTo>
                  <a:cubicBezTo>
                    <a:pt x="1457" y="141"/>
                    <a:pt x="1390" y="126"/>
                    <a:pt x="1355" y="116"/>
                  </a:cubicBezTo>
                  <a:cubicBezTo>
                    <a:pt x="1383" y="118"/>
                    <a:pt x="1426" y="119"/>
                    <a:pt x="1463" y="113"/>
                  </a:cubicBezTo>
                  <a:cubicBezTo>
                    <a:pt x="1514" y="104"/>
                    <a:pt x="1600" y="83"/>
                    <a:pt x="1642" y="75"/>
                  </a:cubicBezTo>
                  <a:cubicBezTo>
                    <a:pt x="1685" y="66"/>
                    <a:pt x="1651" y="47"/>
                    <a:pt x="1636" y="45"/>
                  </a:cubicBezTo>
                  <a:cubicBezTo>
                    <a:pt x="1613" y="42"/>
                    <a:pt x="1585" y="35"/>
                    <a:pt x="1555" y="29"/>
                  </a:cubicBezTo>
                  <a:cubicBezTo>
                    <a:pt x="1580" y="29"/>
                    <a:pt x="1580" y="29"/>
                    <a:pt x="1580" y="29"/>
                  </a:cubicBezTo>
                  <a:cubicBezTo>
                    <a:pt x="1535" y="18"/>
                    <a:pt x="1484" y="6"/>
                    <a:pt x="1441" y="3"/>
                  </a:cubicBezTo>
                  <a:cubicBezTo>
                    <a:pt x="1389" y="0"/>
                    <a:pt x="1356" y="18"/>
                    <a:pt x="1305" y="20"/>
                  </a:cubicBezTo>
                  <a:cubicBezTo>
                    <a:pt x="1264" y="21"/>
                    <a:pt x="1217" y="20"/>
                    <a:pt x="1175" y="29"/>
                  </a:cubicBezTo>
                  <a:cubicBezTo>
                    <a:pt x="1195" y="29"/>
                    <a:pt x="1195" y="29"/>
                    <a:pt x="1195" y="29"/>
                  </a:cubicBezTo>
                  <a:cubicBezTo>
                    <a:pt x="1162" y="32"/>
                    <a:pt x="1130" y="40"/>
                    <a:pt x="1104" y="59"/>
                  </a:cubicBezTo>
                  <a:cubicBezTo>
                    <a:pt x="1089" y="70"/>
                    <a:pt x="1072" y="78"/>
                    <a:pt x="1056" y="83"/>
                  </a:cubicBezTo>
                  <a:cubicBezTo>
                    <a:pt x="1050" y="83"/>
                    <a:pt x="1050" y="83"/>
                    <a:pt x="1050" y="83"/>
                  </a:cubicBezTo>
                  <a:cubicBezTo>
                    <a:pt x="1025" y="91"/>
                    <a:pt x="1006" y="93"/>
                    <a:pt x="1004" y="97"/>
                  </a:cubicBezTo>
                  <a:cubicBezTo>
                    <a:pt x="1003" y="97"/>
                    <a:pt x="1003" y="98"/>
                    <a:pt x="1002" y="98"/>
                  </a:cubicBezTo>
                  <a:cubicBezTo>
                    <a:pt x="1000" y="99"/>
                    <a:pt x="998" y="100"/>
                    <a:pt x="997" y="101"/>
                  </a:cubicBezTo>
                  <a:cubicBezTo>
                    <a:pt x="971" y="134"/>
                    <a:pt x="948" y="218"/>
                    <a:pt x="924" y="195"/>
                  </a:cubicBezTo>
                  <a:cubicBezTo>
                    <a:pt x="916" y="188"/>
                    <a:pt x="910" y="177"/>
                    <a:pt x="905" y="166"/>
                  </a:cubicBezTo>
                  <a:cubicBezTo>
                    <a:pt x="914" y="166"/>
                    <a:pt x="914" y="166"/>
                    <a:pt x="914" y="166"/>
                  </a:cubicBezTo>
                  <a:cubicBezTo>
                    <a:pt x="902" y="143"/>
                    <a:pt x="894" y="120"/>
                    <a:pt x="873" y="136"/>
                  </a:cubicBezTo>
                  <a:cubicBezTo>
                    <a:pt x="872" y="136"/>
                    <a:pt x="872" y="137"/>
                    <a:pt x="871" y="137"/>
                  </a:cubicBezTo>
                  <a:cubicBezTo>
                    <a:pt x="870" y="138"/>
                    <a:pt x="868" y="138"/>
                    <a:pt x="866" y="140"/>
                  </a:cubicBezTo>
                  <a:cubicBezTo>
                    <a:pt x="836" y="162"/>
                    <a:pt x="864" y="218"/>
                    <a:pt x="838" y="256"/>
                  </a:cubicBezTo>
                  <a:cubicBezTo>
                    <a:pt x="835" y="261"/>
                    <a:pt x="831" y="265"/>
                    <a:pt x="827" y="268"/>
                  </a:cubicBezTo>
                  <a:cubicBezTo>
                    <a:pt x="795" y="288"/>
                    <a:pt x="742" y="283"/>
                    <a:pt x="725" y="272"/>
                  </a:cubicBezTo>
                  <a:cubicBezTo>
                    <a:pt x="703" y="258"/>
                    <a:pt x="682" y="247"/>
                    <a:pt x="596" y="252"/>
                  </a:cubicBezTo>
                  <a:cubicBezTo>
                    <a:pt x="541" y="256"/>
                    <a:pt x="483" y="271"/>
                    <a:pt x="453" y="290"/>
                  </a:cubicBezTo>
                  <a:cubicBezTo>
                    <a:pt x="432" y="302"/>
                    <a:pt x="421" y="315"/>
                    <a:pt x="428" y="328"/>
                  </a:cubicBezTo>
                  <a:cubicBezTo>
                    <a:pt x="436" y="341"/>
                    <a:pt x="432" y="351"/>
                    <a:pt x="424" y="359"/>
                  </a:cubicBezTo>
                  <a:cubicBezTo>
                    <a:pt x="410" y="367"/>
                    <a:pt x="389" y="369"/>
                    <a:pt x="381" y="360"/>
                  </a:cubicBezTo>
                  <a:cubicBezTo>
                    <a:pt x="380" y="359"/>
                    <a:pt x="378" y="359"/>
                    <a:pt x="376" y="358"/>
                  </a:cubicBezTo>
                  <a:cubicBezTo>
                    <a:pt x="358" y="358"/>
                    <a:pt x="358" y="358"/>
                    <a:pt x="358" y="358"/>
                  </a:cubicBezTo>
                  <a:cubicBezTo>
                    <a:pt x="349" y="360"/>
                    <a:pt x="338" y="365"/>
                    <a:pt x="329" y="372"/>
                  </a:cubicBezTo>
                  <a:cubicBezTo>
                    <a:pt x="310" y="383"/>
                    <a:pt x="293" y="400"/>
                    <a:pt x="295" y="417"/>
                  </a:cubicBezTo>
                  <a:cubicBezTo>
                    <a:pt x="300" y="450"/>
                    <a:pt x="285" y="489"/>
                    <a:pt x="248" y="481"/>
                  </a:cubicBezTo>
                  <a:cubicBezTo>
                    <a:pt x="212" y="473"/>
                    <a:pt x="186" y="500"/>
                    <a:pt x="184" y="528"/>
                  </a:cubicBezTo>
                  <a:cubicBezTo>
                    <a:pt x="183" y="535"/>
                    <a:pt x="178" y="541"/>
                    <a:pt x="171" y="546"/>
                  </a:cubicBezTo>
                  <a:cubicBezTo>
                    <a:pt x="146" y="561"/>
                    <a:pt x="105" y="571"/>
                    <a:pt x="100" y="571"/>
                  </a:cubicBezTo>
                  <a:cubicBezTo>
                    <a:pt x="96" y="571"/>
                    <a:pt x="53" y="570"/>
                    <a:pt x="31" y="577"/>
                  </a:cubicBezTo>
                  <a:cubicBezTo>
                    <a:pt x="45" y="577"/>
                    <a:pt x="45" y="577"/>
                    <a:pt x="45" y="577"/>
                  </a:cubicBezTo>
                  <a:cubicBezTo>
                    <a:pt x="20" y="581"/>
                    <a:pt x="0" y="588"/>
                    <a:pt x="21" y="606"/>
                  </a:cubicBezTo>
                  <a:cubicBezTo>
                    <a:pt x="46" y="628"/>
                    <a:pt x="61" y="614"/>
                    <a:pt x="94" y="622"/>
                  </a:cubicBezTo>
                  <a:cubicBezTo>
                    <a:pt x="126" y="631"/>
                    <a:pt x="152" y="692"/>
                    <a:pt x="169" y="700"/>
                  </a:cubicBezTo>
                  <a:cubicBezTo>
                    <a:pt x="182" y="707"/>
                    <a:pt x="199" y="703"/>
                    <a:pt x="212" y="693"/>
                  </a:cubicBezTo>
                  <a:cubicBezTo>
                    <a:pt x="218" y="689"/>
                    <a:pt x="223" y="685"/>
                    <a:pt x="227" y="679"/>
                  </a:cubicBezTo>
                  <a:cubicBezTo>
                    <a:pt x="233" y="670"/>
                    <a:pt x="239" y="650"/>
                    <a:pt x="245" y="632"/>
                  </a:cubicBezTo>
                  <a:cubicBezTo>
                    <a:pt x="239" y="632"/>
                    <a:pt x="239" y="632"/>
                    <a:pt x="239" y="632"/>
                  </a:cubicBezTo>
                  <a:cubicBezTo>
                    <a:pt x="243" y="619"/>
                    <a:pt x="246" y="609"/>
                    <a:pt x="246" y="609"/>
                  </a:cubicBezTo>
                  <a:cubicBezTo>
                    <a:pt x="246" y="609"/>
                    <a:pt x="246" y="664"/>
                    <a:pt x="272" y="675"/>
                  </a:cubicBezTo>
                  <a:cubicBezTo>
                    <a:pt x="297" y="686"/>
                    <a:pt x="362" y="667"/>
                    <a:pt x="379" y="670"/>
                  </a:cubicBezTo>
                  <a:cubicBezTo>
                    <a:pt x="396" y="672"/>
                    <a:pt x="497" y="689"/>
                    <a:pt x="525" y="706"/>
                  </a:cubicBezTo>
                  <a:cubicBezTo>
                    <a:pt x="553" y="722"/>
                    <a:pt x="621" y="733"/>
                    <a:pt x="641" y="769"/>
                  </a:cubicBezTo>
                  <a:cubicBezTo>
                    <a:pt x="660" y="805"/>
                    <a:pt x="662" y="930"/>
                    <a:pt x="673" y="944"/>
                  </a:cubicBezTo>
                  <a:cubicBezTo>
                    <a:pt x="676" y="948"/>
                    <a:pt x="681" y="946"/>
                    <a:pt x="687" y="941"/>
                  </a:cubicBezTo>
                  <a:cubicBezTo>
                    <a:pt x="695" y="938"/>
                    <a:pt x="708" y="922"/>
                    <a:pt x="719" y="907"/>
                  </a:cubicBezTo>
                  <a:cubicBezTo>
                    <a:pt x="715" y="907"/>
                    <a:pt x="715" y="907"/>
                    <a:pt x="715" y="907"/>
                  </a:cubicBezTo>
                  <a:cubicBezTo>
                    <a:pt x="721" y="898"/>
                    <a:pt x="726" y="890"/>
                    <a:pt x="729" y="886"/>
                  </a:cubicBezTo>
                  <a:cubicBezTo>
                    <a:pt x="737" y="872"/>
                    <a:pt x="782" y="880"/>
                    <a:pt x="797" y="900"/>
                  </a:cubicBezTo>
                  <a:cubicBezTo>
                    <a:pt x="812" y="919"/>
                    <a:pt x="847" y="966"/>
                    <a:pt x="845" y="986"/>
                  </a:cubicBezTo>
                  <a:cubicBezTo>
                    <a:pt x="842" y="1005"/>
                    <a:pt x="836" y="1036"/>
                    <a:pt x="823" y="1025"/>
                  </a:cubicBezTo>
                  <a:cubicBezTo>
                    <a:pt x="810" y="1013"/>
                    <a:pt x="789" y="1016"/>
                    <a:pt x="797" y="994"/>
                  </a:cubicBezTo>
                  <a:cubicBezTo>
                    <a:pt x="798" y="993"/>
                    <a:pt x="799" y="991"/>
                    <a:pt x="799" y="989"/>
                  </a:cubicBezTo>
                  <a:cubicBezTo>
                    <a:pt x="804" y="989"/>
                    <a:pt x="804" y="989"/>
                    <a:pt x="804" y="989"/>
                  </a:cubicBezTo>
                  <a:cubicBezTo>
                    <a:pt x="813" y="967"/>
                    <a:pt x="817" y="920"/>
                    <a:pt x="800" y="920"/>
                  </a:cubicBezTo>
                  <a:cubicBezTo>
                    <a:pt x="783" y="920"/>
                    <a:pt x="768" y="920"/>
                    <a:pt x="768" y="920"/>
                  </a:cubicBezTo>
                  <a:cubicBezTo>
                    <a:pt x="768" y="920"/>
                    <a:pt x="749" y="914"/>
                    <a:pt x="731" y="929"/>
                  </a:cubicBezTo>
                  <a:cubicBezTo>
                    <a:pt x="723" y="933"/>
                    <a:pt x="715" y="941"/>
                    <a:pt x="707" y="955"/>
                  </a:cubicBezTo>
                  <a:cubicBezTo>
                    <a:pt x="686" y="997"/>
                    <a:pt x="703" y="1038"/>
                    <a:pt x="718" y="1038"/>
                  </a:cubicBezTo>
                  <a:cubicBezTo>
                    <a:pt x="733" y="1038"/>
                    <a:pt x="767" y="1038"/>
                    <a:pt x="767" y="1049"/>
                  </a:cubicBezTo>
                  <a:cubicBezTo>
                    <a:pt x="767" y="1061"/>
                    <a:pt x="731" y="1094"/>
                    <a:pt x="733" y="1113"/>
                  </a:cubicBezTo>
                  <a:cubicBezTo>
                    <a:pt x="735" y="1133"/>
                    <a:pt x="763" y="1199"/>
                    <a:pt x="772" y="1213"/>
                  </a:cubicBezTo>
                  <a:cubicBezTo>
                    <a:pt x="780" y="1227"/>
                    <a:pt x="825" y="1241"/>
                    <a:pt x="838" y="1244"/>
                  </a:cubicBezTo>
                  <a:cubicBezTo>
                    <a:pt x="839" y="1244"/>
                    <a:pt x="839" y="1244"/>
                    <a:pt x="839" y="1244"/>
                  </a:cubicBezTo>
                  <a:cubicBezTo>
                    <a:pt x="836" y="1246"/>
                    <a:pt x="832" y="1248"/>
                    <a:pt x="829" y="1250"/>
                  </a:cubicBezTo>
                  <a:cubicBezTo>
                    <a:pt x="821" y="1254"/>
                    <a:pt x="814" y="1259"/>
                    <a:pt x="819" y="1269"/>
                  </a:cubicBezTo>
                  <a:cubicBezTo>
                    <a:pt x="830" y="1288"/>
                    <a:pt x="847" y="1335"/>
                    <a:pt x="870" y="1346"/>
                  </a:cubicBezTo>
                  <a:cubicBezTo>
                    <a:pt x="894" y="1357"/>
                    <a:pt x="960" y="1407"/>
                    <a:pt x="969" y="1429"/>
                  </a:cubicBezTo>
                  <a:cubicBezTo>
                    <a:pt x="978" y="1452"/>
                    <a:pt x="1029" y="1413"/>
                    <a:pt x="1040" y="1410"/>
                  </a:cubicBezTo>
                  <a:cubicBezTo>
                    <a:pt x="1051" y="1407"/>
                    <a:pt x="1049" y="1468"/>
                    <a:pt x="1079" y="1471"/>
                  </a:cubicBezTo>
                  <a:cubicBezTo>
                    <a:pt x="1100" y="1473"/>
                    <a:pt x="1111" y="1469"/>
                    <a:pt x="1125" y="1458"/>
                  </a:cubicBezTo>
                  <a:cubicBezTo>
                    <a:pt x="1127" y="1457"/>
                    <a:pt x="1128" y="1457"/>
                    <a:pt x="1129" y="1456"/>
                  </a:cubicBezTo>
                  <a:cubicBezTo>
                    <a:pt x="1129" y="1456"/>
                    <a:pt x="1129" y="1456"/>
                    <a:pt x="1129" y="1456"/>
                  </a:cubicBezTo>
                  <a:cubicBezTo>
                    <a:pt x="1133" y="1452"/>
                    <a:pt x="1139" y="1447"/>
                    <a:pt x="1145" y="1441"/>
                  </a:cubicBezTo>
                  <a:cubicBezTo>
                    <a:pt x="1157" y="1429"/>
                    <a:pt x="1162" y="1415"/>
                    <a:pt x="1164" y="1401"/>
                  </a:cubicBezTo>
                  <a:cubicBezTo>
                    <a:pt x="1170" y="1401"/>
                    <a:pt x="1170" y="1401"/>
                    <a:pt x="1170" y="1401"/>
                  </a:cubicBezTo>
                  <a:cubicBezTo>
                    <a:pt x="1173" y="1384"/>
                    <a:pt x="1172" y="1367"/>
                    <a:pt x="1173" y="1353"/>
                  </a:cubicBezTo>
                  <a:cubicBezTo>
                    <a:pt x="1174" y="1339"/>
                    <a:pt x="1174" y="1326"/>
                    <a:pt x="1179" y="1320"/>
                  </a:cubicBezTo>
                  <a:cubicBezTo>
                    <a:pt x="1183" y="1319"/>
                    <a:pt x="1188" y="1319"/>
                    <a:pt x="1194" y="1321"/>
                  </a:cubicBezTo>
                  <a:cubicBezTo>
                    <a:pt x="1222" y="1329"/>
                    <a:pt x="1237" y="1316"/>
                    <a:pt x="1235" y="1288"/>
                  </a:cubicBezTo>
                  <a:cubicBezTo>
                    <a:pt x="1235" y="1280"/>
                    <a:pt x="1232" y="1272"/>
                    <a:pt x="1230" y="1264"/>
                  </a:cubicBezTo>
                  <a:cubicBezTo>
                    <a:pt x="1238" y="1264"/>
                    <a:pt x="1238" y="1264"/>
                    <a:pt x="1238" y="1264"/>
                  </a:cubicBezTo>
                  <a:cubicBezTo>
                    <a:pt x="1234" y="1248"/>
                    <a:pt x="1230" y="1232"/>
                    <a:pt x="1241" y="1223"/>
                  </a:cubicBezTo>
                  <a:cubicBezTo>
                    <a:pt x="1245" y="1221"/>
                    <a:pt x="1249" y="1220"/>
                    <a:pt x="1255" y="1219"/>
                  </a:cubicBezTo>
                  <a:cubicBezTo>
                    <a:pt x="1277" y="1214"/>
                    <a:pt x="1295" y="1203"/>
                    <a:pt x="1310" y="1193"/>
                  </a:cubicBezTo>
                  <a:cubicBezTo>
                    <a:pt x="1314" y="1190"/>
                    <a:pt x="1318" y="1188"/>
                    <a:pt x="1322" y="1185"/>
                  </a:cubicBezTo>
                  <a:cubicBezTo>
                    <a:pt x="1332" y="1179"/>
                    <a:pt x="1341" y="1174"/>
                    <a:pt x="1351" y="1174"/>
                  </a:cubicBezTo>
                  <a:cubicBezTo>
                    <a:pt x="1379" y="1174"/>
                    <a:pt x="1456" y="1188"/>
                    <a:pt x="1465" y="1174"/>
                  </a:cubicBezTo>
                  <a:cubicBezTo>
                    <a:pt x="1469" y="1168"/>
                    <a:pt x="1479" y="1147"/>
                    <a:pt x="1490" y="1126"/>
                  </a:cubicBezTo>
                  <a:cubicBezTo>
                    <a:pt x="1495" y="1126"/>
                    <a:pt x="1495" y="1126"/>
                    <a:pt x="1495" y="1126"/>
                  </a:cubicBezTo>
                  <a:cubicBezTo>
                    <a:pt x="1505" y="1107"/>
                    <a:pt x="1517" y="1088"/>
                    <a:pt x="1528" y="1077"/>
                  </a:cubicBezTo>
                  <a:cubicBezTo>
                    <a:pt x="1530" y="1076"/>
                    <a:pt x="1532" y="1075"/>
                    <a:pt x="1534" y="1075"/>
                  </a:cubicBezTo>
                  <a:cubicBezTo>
                    <a:pt x="1557" y="1072"/>
                    <a:pt x="1619" y="1086"/>
                    <a:pt x="1675" y="1074"/>
                  </a:cubicBezTo>
                  <a:cubicBezTo>
                    <a:pt x="1731" y="1063"/>
                    <a:pt x="1791" y="1022"/>
                    <a:pt x="1810" y="1025"/>
                  </a:cubicBezTo>
                  <a:cubicBezTo>
                    <a:pt x="1830" y="1027"/>
                    <a:pt x="1877" y="1027"/>
                    <a:pt x="1862" y="1011"/>
                  </a:cubicBezTo>
                  <a:cubicBezTo>
                    <a:pt x="1857" y="1005"/>
                    <a:pt x="1851" y="997"/>
                    <a:pt x="1845" y="989"/>
                  </a:cubicBezTo>
                  <a:cubicBezTo>
                    <a:pt x="1855" y="989"/>
                    <a:pt x="1855" y="989"/>
                    <a:pt x="1855" y="989"/>
                  </a:cubicBezTo>
                  <a:cubicBezTo>
                    <a:pt x="1841" y="972"/>
                    <a:pt x="1823" y="951"/>
                    <a:pt x="1800" y="951"/>
                  </a:cubicBezTo>
                  <a:cubicBezTo>
                    <a:pt x="1783" y="951"/>
                    <a:pt x="1774" y="929"/>
                    <a:pt x="1770" y="907"/>
                  </a:cubicBezTo>
                  <a:cubicBezTo>
                    <a:pt x="1763" y="907"/>
                    <a:pt x="1763" y="907"/>
                    <a:pt x="1763" y="907"/>
                  </a:cubicBezTo>
                  <a:cubicBezTo>
                    <a:pt x="1759" y="888"/>
                    <a:pt x="1760" y="870"/>
                    <a:pt x="1764" y="870"/>
                  </a:cubicBezTo>
                  <a:cubicBezTo>
                    <a:pt x="1773" y="870"/>
                    <a:pt x="1851" y="902"/>
                    <a:pt x="1849" y="930"/>
                  </a:cubicBezTo>
                  <a:cubicBezTo>
                    <a:pt x="1847" y="958"/>
                    <a:pt x="1862" y="994"/>
                    <a:pt x="1905" y="983"/>
                  </a:cubicBezTo>
                  <a:cubicBezTo>
                    <a:pt x="1913" y="981"/>
                    <a:pt x="1918" y="978"/>
                    <a:pt x="1923" y="974"/>
                  </a:cubicBezTo>
                  <a:cubicBezTo>
                    <a:pt x="1953" y="959"/>
                    <a:pt x="1947" y="925"/>
                    <a:pt x="1939" y="915"/>
                  </a:cubicBezTo>
                  <a:cubicBezTo>
                    <a:pt x="1938" y="913"/>
                    <a:pt x="1936" y="910"/>
                    <a:pt x="1935" y="907"/>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97" name="Freeform 217">
              <a:extLst>
                <a:ext uri="{FF2B5EF4-FFF2-40B4-BE49-F238E27FC236}">
                  <a16:creationId xmlns:a16="http://schemas.microsoft.com/office/drawing/2014/main" id="{E6A56E88-CE10-44D3-A037-81DFAEE053E2}"/>
                </a:ext>
              </a:extLst>
            </p:cNvPr>
            <p:cNvSpPr>
              <a:spLocks/>
            </p:cNvSpPr>
            <p:nvPr/>
          </p:nvSpPr>
          <p:spPr bwMode="auto">
            <a:xfrm>
              <a:off x="2665413" y="3705225"/>
              <a:ext cx="49212" cy="50800"/>
            </a:xfrm>
            <a:custGeom>
              <a:avLst/>
              <a:gdLst>
                <a:gd name="T0" fmla="*/ 26 w 87"/>
                <a:gd name="T1" fmla="*/ 13 h 91"/>
                <a:gd name="T2" fmla="*/ 45 w 87"/>
                <a:gd name="T3" fmla="*/ 78 h 91"/>
                <a:gd name="T4" fmla="*/ 57 w 87"/>
                <a:gd name="T5" fmla="*/ 70 h 91"/>
                <a:gd name="T6" fmla="*/ 37 w 87"/>
                <a:gd name="T7" fmla="*/ 6 h 91"/>
                <a:gd name="T8" fmla="*/ 26 w 87"/>
                <a:gd name="T9" fmla="*/ 13 h 91"/>
              </a:gdLst>
              <a:ahLst/>
              <a:cxnLst>
                <a:cxn ang="0">
                  <a:pos x="T0" y="T1"/>
                </a:cxn>
                <a:cxn ang="0">
                  <a:pos x="T2" y="T3"/>
                </a:cxn>
                <a:cxn ang="0">
                  <a:pos x="T4" y="T5"/>
                </a:cxn>
                <a:cxn ang="0">
                  <a:pos x="T6" y="T7"/>
                </a:cxn>
                <a:cxn ang="0">
                  <a:pos x="T8" y="T9"/>
                </a:cxn>
              </a:cxnLst>
              <a:rect l="0" t="0" r="r" b="b"/>
              <a:pathLst>
                <a:path w="87" h="91">
                  <a:moveTo>
                    <a:pt x="26" y="13"/>
                  </a:moveTo>
                  <a:cubicBezTo>
                    <a:pt x="0" y="26"/>
                    <a:pt x="8" y="91"/>
                    <a:pt x="45" y="78"/>
                  </a:cubicBezTo>
                  <a:cubicBezTo>
                    <a:pt x="50" y="76"/>
                    <a:pt x="54" y="74"/>
                    <a:pt x="57" y="70"/>
                  </a:cubicBezTo>
                  <a:cubicBezTo>
                    <a:pt x="87" y="53"/>
                    <a:pt x="67" y="0"/>
                    <a:pt x="37" y="6"/>
                  </a:cubicBezTo>
                  <a:cubicBezTo>
                    <a:pt x="33" y="7"/>
                    <a:pt x="29" y="10"/>
                    <a:pt x="26" y="13"/>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98" name="Freeform 218">
              <a:extLst>
                <a:ext uri="{FF2B5EF4-FFF2-40B4-BE49-F238E27FC236}">
                  <a16:creationId xmlns:a16="http://schemas.microsoft.com/office/drawing/2014/main" id="{BD5A81E9-B9DA-44B8-9DA9-B41042ECB106}"/>
                </a:ext>
              </a:extLst>
            </p:cNvPr>
            <p:cNvSpPr>
              <a:spLocks/>
            </p:cNvSpPr>
            <p:nvPr/>
          </p:nvSpPr>
          <p:spPr bwMode="auto">
            <a:xfrm>
              <a:off x="7372350" y="3943350"/>
              <a:ext cx="131762" cy="101600"/>
            </a:xfrm>
            <a:custGeom>
              <a:avLst/>
              <a:gdLst>
                <a:gd name="T0" fmla="*/ 232 w 232"/>
                <a:gd name="T1" fmla="*/ 71 h 179"/>
                <a:gd name="T2" fmla="*/ 176 w 232"/>
                <a:gd name="T3" fmla="*/ 0 h 179"/>
                <a:gd name="T4" fmla="*/ 171 w 232"/>
                <a:gd name="T5" fmla="*/ 6 h 179"/>
                <a:gd name="T6" fmla="*/ 169 w 232"/>
                <a:gd name="T7" fmla="*/ 4 h 179"/>
                <a:gd name="T8" fmla="*/ 132 w 232"/>
                <a:gd name="T9" fmla="*/ 54 h 179"/>
                <a:gd name="T10" fmla="*/ 95 w 232"/>
                <a:gd name="T11" fmla="*/ 41 h 179"/>
                <a:gd name="T12" fmla="*/ 45 w 232"/>
                <a:gd name="T13" fmla="*/ 51 h 179"/>
                <a:gd name="T14" fmla="*/ 7 w 232"/>
                <a:gd name="T15" fmla="*/ 104 h 179"/>
                <a:gd name="T16" fmla="*/ 113 w 232"/>
                <a:gd name="T17" fmla="*/ 137 h 179"/>
                <a:gd name="T18" fmla="*/ 166 w 232"/>
                <a:gd name="T19" fmla="*/ 170 h 179"/>
                <a:gd name="T20" fmla="*/ 184 w 232"/>
                <a:gd name="T21" fmla="*/ 162 h 179"/>
                <a:gd name="T22" fmla="*/ 218 w 232"/>
                <a:gd name="T23" fmla="*/ 128 h 179"/>
                <a:gd name="T24" fmla="*/ 214 w 232"/>
                <a:gd name="T25" fmla="*/ 128 h 179"/>
                <a:gd name="T26" fmla="*/ 225 w 232"/>
                <a:gd name="T27" fmla="*/ 75 h 179"/>
                <a:gd name="T28" fmla="*/ 225 w 232"/>
                <a:gd name="T29" fmla="*/ 73 h 179"/>
                <a:gd name="T30" fmla="*/ 232 w 232"/>
                <a:gd name="T31" fmla="*/ 73 h 179"/>
                <a:gd name="T32" fmla="*/ 232 w 232"/>
                <a:gd name="T33" fmla="*/ 7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2" h="179">
                  <a:moveTo>
                    <a:pt x="232" y="71"/>
                  </a:moveTo>
                  <a:cubicBezTo>
                    <a:pt x="221" y="41"/>
                    <a:pt x="176" y="0"/>
                    <a:pt x="176" y="0"/>
                  </a:cubicBezTo>
                  <a:cubicBezTo>
                    <a:pt x="174" y="2"/>
                    <a:pt x="173" y="4"/>
                    <a:pt x="171" y="6"/>
                  </a:cubicBezTo>
                  <a:cubicBezTo>
                    <a:pt x="170" y="5"/>
                    <a:pt x="169" y="4"/>
                    <a:pt x="169" y="4"/>
                  </a:cubicBezTo>
                  <a:cubicBezTo>
                    <a:pt x="151" y="32"/>
                    <a:pt x="140" y="46"/>
                    <a:pt x="132" y="54"/>
                  </a:cubicBezTo>
                  <a:cubicBezTo>
                    <a:pt x="121" y="59"/>
                    <a:pt x="113" y="50"/>
                    <a:pt x="95" y="41"/>
                  </a:cubicBezTo>
                  <a:cubicBezTo>
                    <a:pt x="79" y="34"/>
                    <a:pt x="60" y="40"/>
                    <a:pt x="45" y="51"/>
                  </a:cubicBezTo>
                  <a:cubicBezTo>
                    <a:pt x="20" y="65"/>
                    <a:pt x="0" y="91"/>
                    <a:pt x="7" y="104"/>
                  </a:cubicBezTo>
                  <a:cubicBezTo>
                    <a:pt x="18" y="125"/>
                    <a:pt x="95" y="100"/>
                    <a:pt x="113" y="137"/>
                  </a:cubicBezTo>
                  <a:cubicBezTo>
                    <a:pt x="130" y="175"/>
                    <a:pt x="130" y="179"/>
                    <a:pt x="166" y="170"/>
                  </a:cubicBezTo>
                  <a:cubicBezTo>
                    <a:pt x="172" y="169"/>
                    <a:pt x="178" y="166"/>
                    <a:pt x="184" y="162"/>
                  </a:cubicBezTo>
                  <a:cubicBezTo>
                    <a:pt x="196" y="155"/>
                    <a:pt x="209" y="142"/>
                    <a:pt x="218" y="128"/>
                  </a:cubicBezTo>
                  <a:cubicBezTo>
                    <a:pt x="214" y="128"/>
                    <a:pt x="214" y="128"/>
                    <a:pt x="214" y="128"/>
                  </a:cubicBezTo>
                  <a:cubicBezTo>
                    <a:pt x="225" y="110"/>
                    <a:pt x="230" y="89"/>
                    <a:pt x="225" y="75"/>
                  </a:cubicBezTo>
                  <a:cubicBezTo>
                    <a:pt x="225" y="74"/>
                    <a:pt x="225" y="74"/>
                    <a:pt x="225" y="73"/>
                  </a:cubicBezTo>
                  <a:cubicBezTo>
                    <a:pt x="232" y="73"/>
                    <a:pt x="232" y="73"/>
                    <a:pt x="232" y="73"/>
                  </a:cubicBezTo>
                  <a:cubicBezTo>
                    <a:pt x="232" y="72"/>
                    <a:pt x="232" y="71"/>
                    <a:pt x="232" y="71"/>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99" name="Freeform 219">
              <a:extLst>
                <a:ext uri="{FF2B5EF4-FFF2-40B4-BE49-F238E27FC236}">
                  <a16:creationId xmlns:a16="http://schemas.microsoft.com/office/drawing/2014/main" id="{E9F84396-C1CA-4B3A-BC7F-034DA18BC145}"/>
                </a:ext>
              </a:extLst>
            </p:cNvPr>
            <p:cNvSpPr>
              <a:spLocks/>
            </p:cNvSpPr>
            <p:nvPr/>
          </p:nvSpPr>
          <p:spPr bwMode="auto">
            <a:xfrm>
              <a:off x="2765425" y="3648075"/>
              <a:ext cx="136525" cy="77788"/>
            </a:xfrm>
            <a:custGeom>
              <a:avLst/>
              <a:gdLst>
                <a:gd name="T0" fmla="*/ 169 w 239"/>
                <a:gd name="T1" fmla="*/ 8 h 137"/>
                <a:gd name="T2" fmla="*/ 88 w 239"/>
                <a:gd name="T3" fmla="*/ 12 h 137"/>
                <a:gd name="T4" fmla="*/ 72 w 239"/>
                <a:gd name="T5" fmla="*/ 20 h 137"/>
                <a:gd name="T6" fmla="*/ 0 w 239"/>
                <a:gd name="T7" fmla="*/ 83 h 137"/>
                <a:gd name="T8" fmla="*/ 63 w 239"/>
                <a:gd name="T9" fmla="*/ 91 h 137"/>
                <a:gd name="T10" fmla="*/ 123 w 239"/>
                <a:gd name="T11" fmla="*/ 121 h 137"/>
                <a:gd name="T12" fmla="*/ 197 w 239"/>
                <a:gd name="T13" fmla="*/ 104 h 137"/>
                <a:gd name="T14" fmla="*/ 229 w 239"/>
                <a:gd name="T15" fmla="*/ 120 h 137"/>
                <a:gd name="T16" fmla="*/ 239 w 239"/>
                <a:gd name="T17" fmla="*/ 99 h 137"/>
                <a:gd name="T18" fmla="*/ 232 w 239"/>
                <a:gd name="T19" fmla="*/ 99 h 137"/>
                <a:gd name="T20" fmla="*/ 214 w 239"/>
                <a:gd name="T21" fmla="*/ 44 h 137"/>
                <a:gd name="T22" fmla="*/ 224 w 239"/>
                <a:gd name="T23" fmla="*/ 44 h 137"/>
                <a:gd name="T24" fmla="*/ 169 w 239"/>
                <a:gd name="T25" fmla="*/ 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9" h="137">
                  <a:moveTo>
                    <a:pt x="169" y="8"/>
                  </a:moveTo>
                  <a:cubicBezTo>
                    <a:pt x="140" y="0"/>
                    <a:pt x="109" y="8"/>
                    <a:pt x="88" y="12"/>
                  </a:cubicBezTo>
                  <a:cubicBezTo>
                    <a:pt x="84" y="13"/>
                    <a:pt x="78" y="16"/>
                    <a:pt x="72" y="20"/>
                  </a:cubicBezTo>
                  <a:cubicBezTo>
                    <a:pt x="47" y="34"/>
                    <a:pt x="0" y="83"/>
                    <a:pt x="0" y="83"/>
                  </a:cubicBezTo>
                  <a:cubicBezTo>
                    <a:pt x="0" y="83"/>
                    <a:pt x="39" y="91"/>
                    <a:pt x="63" y="91"/>
                  </a:cubicBezTo>
                  <a:cubicBezTo>
                    <a:pt x="88" y="91"/>
                    <a:pt x="102" y="108"/>
                    <a:pt x="123" y="121"/>
                  </a:cubicBezTo>
                  <a:cubicBezTo>
                    <a:pt x="144" y="133"/>
                    <a:pt x="183" y="104"/>
                    <a:pt x="197" y="104"/>
                  </a:cubicBezTo>
                  <a:cubicBezTo>
                    <a:pt x="209" y="104"/>
                    <a:pt x="223" y="137"/>
                    <a:pt x="229" y="120"/>
                  </a:cubicBezTo>
                  <a:cubicBezTo>
                    <a:pt x="234" y="122"/>
                    <a:pt x="237" y="117"/>
                    <a:pt x="239" y="99"/>
                  </a:cubicBezTo>
                  <a:cubicBezTo>
                    <a:pt x="232" y="99"/>
                    <a:pt x="232" y="99"/>
                    <a:pt x="232" y="99"/>
                  </a:cubicBezTo>
                  <a:cubicBezTo>
                    <a:pt x="234" y="76"/>
                    <a:pt x="226" y="58"/>
                    <a:pt x="214" y="44"/>
                  </a:cubicBezTo>
                  <a:cubicBezTo>
                    <a:pt x="224" y="44"/>
                    <a:pt x="224" y="44"/>
                    <a:pt x="224" y="44"/>
                  </a:cubicBezTo>
                  <a:cubicBezTo>
                    <a:pt x="209" y="24"/>
                    <a:pt x="186" y="13"/>
                    <a:pt x="169" y="8"/>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200" name="Freeform 220">
              <a:extLst>
                <a:ext uri="{FF2B5EF4-FFF2-40B4-BE49-F238E27FC236}">
                  <a16:creationId xmlns:a16="http://schemas.microsoft.com/office/drawing/2014/main" id="{635628E1-3766-4870-80A4-363145C280E8}"/>
                </a:ext>
              </a:extLst>
            </p:cNvPr>
            <p:cNvSpPr>
              <a:spLocks/>
            </p:cNvSpPr>
            <p:nvPr/>
          </p:nvSpPr>
          <p:spPr bwMode="auto">
            <a:xfrm>
              <a:off x="7424738" y="4419600"/>
              <a:ext cx="80962" cy="85725"/>
            </a:xfrm>
            <a:custGeom>
              <a:avLst/>
              <a:gdLst>
                <a:gd name="T0" fmla="*/ 72 w 143"/>
                <a:gd name="T1" fmla="*/ 20 h 151"/>
                <a:gd name="T2" fmla="*/ 59 w 143"/>
                <a:gd name="T3" fmla="*/ 30 h 151"/>
                <a:gd name="T4" fmla="*/ 3 w 143"/>
                <a:gd name="T5" fmla="*/ 126 h 151"/>
                <a:gd name="T6" fmla="*/ 49 w 143"/>
                <a:gd name="T7" fmla="*/ 127 h 151"/>
                <a:gd name="T8" fmla="*/ 69 w 143"/>
                <a:gd name="T9" fmla="*/ 113 h 151"/>
                <a:gd name="T10" fmla="*/ 68 w 143"/>
                <a:gd name="T11" fmla="*/ 113 h 151"/>
                <a:gd name="T12" fmla="*/ 81 w 143"/>
                <a:gd name="T13" fmla="*/ 101 h 151"/>
                <a:gd name="T14" fmla="*/ 137 w 143"/>
                <a:gd name="T15" fmla="*/ 64 h 151"/>
                <a:gd name="T16" fmla="*/ 136 w 143"/>
                <a:gd name="T17" fmla="*/ 58 h 151"/>
                <a:gd name="T18" fmla="*/ 143 w 143"/>
                <a:gd name="T19" fmla="*/ 58 h 151"/>
                <a:gd name="T20" fmla="*/ 72 w 143"/>
                <a:gd name="T21" fmla="*/ 2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3" h="151">
                  <a:moveTo>
                    <a:pt x="72" y="20"/>
                  </a:moveTo>
                  <a:cubicBezTo>
                    <a:pt x="67" y="22"/>
                    <a:pt x="63" y="25"/>
                    <a:pt x="59" y="30"/>
                  </a:cubicBezTo>
                  <a:cubicBezTo>
                    <a:pt x="38" y="64"/>
                    <a:pt x="0" y="97"/>
                    <a:pt x="3" y="126"/>
                  </a:cubicBezTo>
                  <a:cubicBezTo>
                    <a:pt x="6" y="151"/>
                    <a:pt x="29" y="141"/>
                    <a:pt x="49" y="127"/>
                  </a:cubicBezTo>
                  <a:cubicBezTo>
                    <a:pt x="56" y="123"/>
                    <a:pt x="63" y="118"/>
                    <a:pt x="69" y="113"/>
                  </a:cubicBezTo>
                  <a:cubicBezTo>
                    <a:pt x="68" y="113"/>
                    <a:pt x="68" y="113"/>
                    <a:pt x="68" y="113"/>
                  </a:cubicBezTo>
                  <a:cubicBezTo>
                    <a:pt x="75" y="106"/>
                    <a:pt x="81" y="101"/>
                    <a:pt x="81" y="101"/>
                  </a:cubicBezTo>
                  <a:cubicBezTo>
                    <a:pt x="81" y="101"/>
                    <a:pt x="137" y="93"/>
                    <a:pt x="137" y="64"/>
                  </a:cubicBezTo>
                  <a:cubicBezTo>
                    <a:pt x="137" y="62"/>
                    <a:pt x="136" y="60"/>
                    <a:pt x="136" y="58"/>
                  </a:cubicBezTo>
                  <a:cubicBezTo>
                    <a:pt x="143" y="58"/>
                    <a:pt x="143" y="58"/>
                    <a:pt x="143" y="58"/>
                  </a:cubicBezTo>
                  <a:cubicBezTo>
                    <a:pt x="141" y="31"/>
                    <a:pt x="96" y="0"/>
                    <a:pt x="72" y="20"/>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201" name="Freeform 221">
              <a:extLst>
                <a:ext uri="{FF2B5EF4-FFF2-40B4-BE49-F238E27FC236}">
                  <a16:creationId xmlns:a16="http://schemas.microsoft.com/office/drawing/2014/main" id="{B9CBAEA4-C995-42AC-9157-B52B5565DFF6}"/>
                </a:ext>
              </a:extLst>
            </p:cNvPr>
            <p:cNvSpPr>
              <a:spLocks/>
            </p:cNvSpPr>
            <p:nvPr/>
          </p:nvSpPr>
          <p:spPr bwMode="auto">
            <a:xfrm>
              <a:off x="6738938" y="4052888"/>
              <a:ext cx="292100" cy="338138"/>
            </a:xfrm>
            <a:custGeom>
              <a:avLst/>
              <a:gdLst>
                <a:gd name="T0" fmla="*/ 470 w 515"/>
                <a:gd name="T1" fmla="*/ 567 h 596"/>
                <a:gd name="T2" fmla="*/ 473 w 515"/>
                <a:gd name="T3" fmla="*/ 548 h 596"/>
                <a:gd name="T4" fmla="*/ 478 w 515"/>
                <a:gd name="T5" fmla="*/ 485 h 596"/>
                <a:gd name="T6" fmla="*/ 472 w 515"/>
                <a:gd name="T7" fmla="*/ 485 h 596"/>
                <a:gd name="T8" fmla="*/ 489 w 515"/>
                <a:gd name="T9" fmla="*/ 430 h 596"/>
                <a:gd name="T10" fmla="*/ 494 w 515"/>
                <a:gd name="T11" fmla="*/ 430 h 596"/>
                <a:gd name="T12" fmla="*/ 497 w 515"/>
                <a:gd name="T13" fmla="*/ 423 h 596"/>
                <a:gd name="T14" fmla="*/ 480 w 515"/>
                <a:gd name="T15" fmla="*/ 365 h 596"/>
                <a:gd name="T16" fmla="*/ 448 w 515"/>
                <a:gd name="T17" fmla="*/ 348 h 596"/>
                <a:gd name="T18" fmla="*/ 438 w 515"/>
                <a:gd name="T19" fmla="*/ 348 h 596"/>
                <a:gd name="T20" fmla="*/ 391 w 515"/>
                <a:gd name="T21" fmla="*/ 293 h 596"/>
                <a:gd name="T22" fmla="*/ 402 w 515"/>
                <a:gd name="T23" fmla="*/ 293 h 596"/>
                <a:gd name="T24" fmla="*/ 381 w 515"/>
                <a:gd name="T25" fmla="*/ 274 h 596"/>
                <a:gd name="T26" fmla="*/ 306 w 515"/>
                <a:gd name="T27" fmla="*/ 211 h 596"/>
                <a:gd name="T28" fmla="*/ 295 w 515"/>
                <a:gd name="T29" fmla="*/ 211 h 596"/>
                <a:gd name="T30" fmla="*/ 252 w 515"/>
                <a:gd name="T31" fmla="*/ 162 h 596"/>
                <a:gd name="T32" fmla="*/ 246 w 515"/>
                <a:gd name="T33" fmla="*/ 156 h 596"/>
                <a:gd name="T34" fmla="*/ 257 w 515"/>
                <a:gd name="T35" fmla="*/ 156 h 596"/>
                <a:gd name="T36" fmla="*/ 172 w 515"/>
                <a:gd name="T37" fmla="*/ 73 h 596"/>
                <a:gd name="T38" fmla="*/ 160 w 515"/>
                <a:gd name="T39" fmla="*/ 73 h 596"/>
                <a:gd name="T40" fmla="*/ 128 w 515"/>
                <a:gd name="T41" fmla="*/ 45 h 596"/>
                <a:gd name="T42" fmla="*/ 90 w 515"/>
                <a:gd name="T43" fmla="*/ 18 h 596"/>
                <a:gd name="T44" fmla="*/ 105 w 515"/>
                <a:gd name="T45" fmla="*/ 18 h 596"/>
                <a:gd name="T46" fmla="*/ 47 w 515"/>
                <a:gd name="T47" fmla="*/ 3 h 596"/>
                <a:gd name="T48" fmla="*/ 39 w 515"/>
                <a:gd name="T49" fmla="*/ 8 h 596"/>
                <a:gd name="T50" fmla="*/ 114 w 515"/>
                <a:gd name="T51" fmla="*/ 120 h 596"/>
                <a:gd name="T52" fmla="*/ 220 w 515"/>
                <a:gd name="T53" fmla="*/ 274 h 596"/>
                <a:gd name="T54" fmla="*/ 268 w 515"/>
                <a:gd name="T55" fmla="*/ 479 h 596"/>
                <a:gd name="T56" fmla="*/ 421 w 515"/>
                <a:gd name="T57" fmla="*/ 557 h 596"/>
                <a:gd name="T58" fmla="*/ 465 w 515"/>
                <a:gd name="T59" fmla="*/ 567 h 596"/>
                <a:gd name="T60" fmla="*/ 470 w 515"/>
                <a:gd name="T61" fmla="*/ 567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5" h="596">
                  <a:moveTo>
                    <a:pt x="470" y="567"/>
                  </a:moveTo>
                  <a:cubicBezTo>
                    <a:pt x="472" y="562"/>
                    <a:pt x="473" y="557"/>
                    <a:pt x="473" y="548"/>
                  </a:cubicBezTo>
                  <a:cubicBezTo>
                    <a:pt x="473" y="528"/>
                    <a:pt x="474" y="506"/>
                    <a:pt x="478" y="485"/>
                  </a:cubicBezTo>
                  <a:cubicBezTo>
                    <a:pt x="472" y="485"/>
                    <a:pt x="472" y="485"/>
                    <a:pt x="472" y="485"/>
                  </a:cubicBezTo>
                  <a:cubicBezTo>
                    <a:pt x="475" y="463"/>
                    <a:pt x="481" y="443"/>
                    <a:pt x="489" y="430"/>
                  </a:cubicBezTo>
                  <a:cubicBezTo>
                    <a:pt x="494" y="430"/>
                    <a:pt x="494" y="430"/>
                    <a:pt x="494" y="430"/>
                  </a:cubicBezTo>
                  <a:cubicBezTo>
                    <a:pt x="495" y="428"/>
                    <a:pt x="496" y="425"/>
                    <a:pt x="497" y="423"/>
                  </a:cubicBezTo>
                  <a:cubicBezTo>
                    <a:pt x="515" y="398"/>
                    <a:pt x="508" y="361"/>
                    <a:pt x="480" y="365"/>
                  </a:cubicBezTo>
                  <a:cubicBezTo>
                    <a:pt x="469" y="367"/>
                    <a:pt x="459" y="360"/>
                    <a:pt x="448" y="348"/>
                  </a:cubicBezTo>
                  <a:cubicBezTo>
                    <a:pt x="438" y="348"/>
                    <a:pt x="438" y="348"/>
                    <a:pt x="438" y="348"/>
                  </a:cubicBezTo>
                  <a:cubicBezTo>
                    <a:pt x="425" y="333"/>
                    <a:pt x="410" y="312"/>
                    <a:pt x="391" y="293"/>
                  </a:cubicBezTo>
                  <a:cubicBezTo>
                    <a:pt x="402" y="293"/>
                    <a:pt x="402" y="293"/>
                    <a:pt x="402" y="293"/>
                  </a:cubicBezTo>
                  <a:cubicBezTo>
                    <a:pt x="395" y="286"/>
                    <a:pt x="389" y="280"/>
                    <a:pt x="381" y="274"/>
                  </a:cubicBezTo>
                  <a:cubicBezTo>
                    <a:pt x="354" y="251"/>
                    <a:pt x="330" y="233"/>
                    <a:pt x="306" y="211"/>
                  </a:cubicBezTo>
                  <a:cubicBezTo>
                    <a:pt x="295" y="211"/>
                    <a:pt x="295" y="211"/>
                    <a:pt x="295" y="211"/>
                  </a:cubicBezTo>
                  <a:cubicBezTo>
                    <a:pt x="281" y="197"/>
                    <a:pt x="267" y="181"/>
                    <a:pt x="252" y="162"/>
                  </a:cubicBezTo>
                  <a:cubicBezTo>
                    <a:pt x="250" y="159"/>
                    <a:pt x="248" y="158"/>
                    <a:pt x="246" y="156"/>
                  </a:cubicBezTo>
                  <a:cubicBezTo>
                    <a:pt x="257" y="156"/>
                    <a:pt x="257" y="156"/>
                    <a:pt x="257" y="156"/>
                  </a:cubicBezTo>
                  <a:cubicBezTo>
                    <a:pt x="229" y="121"/>
                    <a:pt x="198" y="95"/>
                    <a:pt x="172" y="73"/>
                  </a:cubicBezTo>
                  <a:cubicBezTo>
                    <a:pt x="160" y="73"/>
                    <a:pt x="160" y="73"/>
                    <a:pt x="160" y="73"/>
                  </a:cubicBezTo>
                  <a:cubicBezTo>
                    <a:pt x="148" y="63"/>
                    <a:pt x="137" y="54"/>
                    <a:pt x="128" y="45"/>
                  </a:cubicBezTo>
                  <a:cubicBezTo>
                    <a:pt x="117" y="33"/>
                    <a:pt x="103" y="25"/>
                    <a:pt x="90" y="18"/>
                  </a:cubicBezTo>
                  <a:cubicBezTo>
                    <a:pt x="105" y="18"/>
                    <a:pt x="105" y="18"/>
                    <a:pt x="105" y="18"/>
                  </a:cubicBezTo>
                  <a:cubicBezTo>
                    <a:pt x="82" y="6"/>
                    <a:pt x="59" y="0"/>
                    <a:pt x="47" y="3"/>
                  </a:cubicBezTo>
                  <a:cubicBezTo>
                    <a:pt x="43" y="4"/>
                    <a:pt x="40" y="6"/>
                    <a:pt x="39" y="8"/>
                  </a:cubicBezTo>
                  <a:cubicBezTo>
                    <a:pt x="0" y="21"/>
                    <a:pt x="104" y="108"/>
                    <a:pt x="114" y="120"/>
                  </a:cubicBezTo>
                  <a:cubicBezTo>
                    <a:pt x="125" y="132"/>
                    <a:pt x="220" y="228"/>
                    <a:pt x="220" y="274"/>
                  </a:cubicBezTo>
                  <a:cubicBezTo>
                    <a:pt x="220" y="320"/>
                    <a:pt x="250" y="462"/>
                    <a:pt x="268" y="479"/>
                  </a:cubicBezTo>
                  <a:cubicBezTo>
                    <a:pt x="286" y="495"/>
                    <a:pt x="406" y="523"/>
                    <a:pt x="421" y="557"/>
                  </a:cubicBezTo>
                  <a:cubicBezTo>
                    <a:pt x="433" y="586"/>
                    <a:pt x="458" y="596"/>
                    <a:pt x="465" y="567"/>
                  </a:cubicBezTo>
                  <a:lnTo>
                    <a:pt x="470" y="567"/>
                  </a:ln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202" name="Freeform 222">
              <a:extLst>
                <a:ext uri="{FF2B5EF4-FFF2-40B4-BE49-F238E27FC236}">
                  <a16:creationId xmlns:a16="http://schemas.microsoft.com/office/drawing/2014/main" id="{8C7AAECE-6955-4F70-85D5-99D3AB8F5D63}"/>
                </a:ext>
              </a:extLst>
            </p:cNvPr>
            <p:cNvSpPr>
              <a:spLocks/>
            </p:cNvSpPr>
            <p:nvPr/>
          </p:nvSpPr>
          <p:spPr bwMode="auto">
            <a:xfrm>
              <a:off x="7335838" y="4170363"/>
              <a:ext cx="131762" cy="41275"/>
            </a:xfrm>
            <a:custGeom>
              <a:avLst/>
              <a:gdLst>
                <a:gd name="T0" fmla="*/ 232 w 232"/>
                <a:gd name="T1" fmla="*/ 4 h 75"/>
                <a:gd name="T2" fmla="*/ 225 w 232"/>
                <a:gd name="T3" fmla="*/ 4 h 75"/>
                <a:gd name="T4" fmla="*/ 221 w 232"/>
                <a:gd name="T5" fmla="*/ 0 h 75"/>
                <a:gd name="T6" fmla="*/ 197 w 232"/>
                <a:gd name="T7" fmla="*/ 4 h 75"/>
                <a:gd name="T8" fmla="*/ 181 w 232"/>
                <a:gd name="T9" fmla="*/ 4 h 75"/>
                <a:gd name="T10" fmla="*/ 105 w 232"/>
                <a:gd name="T11" fmla="*/ 21 h 75"/>
                <a:gd name="T12" fmla="*/ 31 w 232"/>
                <a:gd name="T13" fmla="*/ 13 h 75"/>
                <a:gd name="T14" fmla="*/ 28 w 232"/>
                <a:gd name="T15" fmla="*/ 17 h 75"/>
                <a:gd name="T16" fmla="*/ 24 w 232"/>
                <a:gd name="T17" fmla="*/ 17 h 75"/>
                <a:gd name="T18" fmla="*/ 56 w 232"/>
                <a:gd name="T19" fmla="*/ 71 h 75"/>
                <a:gd name="T20" fmla="*/ 193 w 232"/>
                <a:gd name="T21" fmla="*/ 54 h 75"/>
                <a:gd name="T22" fmla="*/ 203 w 232"/>
                <a:gd name="T23" fmla="*/ 49 h 75"/>
                <a:gd name="T24" fmla="*/ 232 w 232"/>
                <a:gd name="T25" fmla="*/ 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2" h="75">
                  <a:moveTo>
                    <a:pt x="232" y="4"/>
                  </a:moveTo>
                  <a:cubicBezTo>
                    <a:pt x="225" y="4"/>
                    <a:pt x="225" y="4"/>
                    <a:pt x="225" y="4"/>
                  </a:cubicBezTo>
                  <a:cubicBezTo>
                    <a:pt x="225" y="2"/>
                    <a:pt x="224" y="0"/>
                    <a:pt x="221" y="0"/>
                  </a:cubicBezTo>
                  <a:cubicBezTo>
                    <a:pt x="218" y="0"/>
                    <a:pt x="209" y="2"/>
                    <a:pt x="197" y="4"/>
                  </a:cubicBezTo>
                  <a:cubicBezTo>
                    <a:pt x="181" y="4"/>
                    <a:pt x="181" y="4"/>
                    <a:pt x="181" y="4"/>
                  </a:cubicBezTo>
                  <a:cubicBezTo>
                    <a:pt x="149" y="10"/>
                    <a:pt x="111" y="18"/>
                    <a:pt x="105" y="21"/>
                  </a:cubicBezTo>
                  <a:cubicBezTo>
                    <a:pt x="94" y="25"/>
                    <a:pt x="31" y="13"/>
                    <a:pt x="31" y="13"/>
                  </a:cubicBezTo>
                  <a:cubicBezTo>
                    <a:pt x="29" y="14"/>
                    <a:pt x="29" y="16"/>
                    <a:pt x="28" y="17"/>
                  </a:cubicBezTo>
                  <a:cubicBezTo>
                    <a:pt x="26" y="17"/>
                    <a:pt x="24" y="17"/>
                    <a:pt x="24" y="17"/>
                  </a:cubicBezTo>
                  <a:cubicBezTo>
                    <a:pt x="0" y="46"/>
                    <a:pt x="17" y="75"/>
                    <a:pt x="56" y="71"/>
                  </a:cubicBezTo>
                  <a:cubicBezTo>
                    <a:pt x="95" y="67"/>
                    <a:pt x="176" y="54"/>
                    <a:pt x="193" y="54"/>
                  </a:cubicBezTo>
                  <a:cubicBezTo>
                    <a:pt x="197" y="54"/>
                    <a:pt x="200" y="52"/>
                    <a:pt x="203" y="49"/>
                  </a:cubicBezTo>
                  <a:cubicBezTo>
                    <a:pt x="216" y="44"/>
                    <a:pt x="231" y="17"/>
                    <a:pt x="232" y="4"/>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203" name="Freeform 223">
              <a:extLst>
                <a:ext uri="{FF2B5EF4-FFF2-40B4-BE49-F238E27FC236}">
                  <a16:creationId xmlns:a16="http://schemas.microsoft.com/office/drawing/2014/main" id="{D43EC798-10D0-4361-8DB0-CA4FF0E8F2B1}"/>
                </a:ext>
              </a:extLst>
            </p:cNvPr>
            <p:cNvSpPr>
              <a:spLocks/>
            </p:cNvSpPr>
            <p:nvPr/>
          </p:nvSpPr>
          <p:spPr bwMode="auto">
            <a:xfrm>
              <a:off x="7329488" y="3509963"/>
              <a:ext cx="60325" cy="82550"/>
            </a:xfrm>
            <a:custGeom>
              <a:avLst/>
              <a:gdLst>
                <a:gd name="T0" fmla="*/ 89 w 106"/>
                <a:gd name="T1" fmla="*/ 2 h 147"/>
                <a:gd name="T2" fmla="*/ 73 w 106"/>
                <a:gd name="T3" fmla="*/ 9 h 147"/>
                <a:gd name="T4" fmla="*/ 40 w 106"/>
                <a:gd name="T5" fmla="*/ 143 h 147"/>
                <a:gd name="T6" fmla="*/ 55 w 106"/>
                <a:gd name="T7" fmla="*/ 136 h 147"/>
                <a:gd name="T8" fmla="*/ 100 w 106"/>
                <a:gd name="T9" fmla="*/ 68 h 147"/>
                <a:gd name="T10" fmla="*/ 95 w 106"/>
                <a:gd name="T11" fmla="*/ 68 h 147"/>
                <a:gd name="T12" fmla="*/ 97 w 106"/>
                <a:gd name="T13" fmla="*/ 13 h 147"/>
                <a:gd name="T14" fmla="*/ 106 w 106"/>
                <a:gd name="T15" fmla="*/ 13 h 147"/>
                <a:gd name="T16" fmla="*/ 89 w 106"/>
                <a:gd name="T17" fmla="*/ 2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147">
                  <a:moveTo>
                    <a:pt x="89" y="2"/>
                  </a:moveTo>
                  <a:cubicBezTo>
                    <a:pt x="83" y="2"/>
                    <a:pt x="78" y="5"/>
                    <a:pt x="73" y="9"/>
                  </a:cubicBezTo>
                  <a:cubicBezTo>
                    <a:pt x="26" y="30"/>
                    <a:pt x="0" y="147"/>
                    <a:pt x="40" y="143"/>
                  </a:cubicBezTo>
                  <a:cubicBezTo>
                    <a:pt x="45" y="143"/>
                    <a:pt x="50" y="140"/>
                    <a:pt x="55" y="136"/>
                  </a:cubicBezTo>
                  <a:cubicBezTo>
                    <a:pt x="73" y="127"/>
                    <a:pt x="90" y="97"/>
                    <a:pt x="100" y="68"/>
                  </a:cubicBezTo>
                  <a:cubicBezTo>
                    <a:pt x="95" y="68"/>
                    <a:pt x="95" y="68"/>
                    <a:pt x="95" y="68"/>
                  </a:cubicBezTo>
                  <a:cubicBezTo>
                    <a:pt x="101" y="45"/>
                    <a:pt x="103" y="24"/>
                    <a:pt x="97" y="13"/>
                  </a:cubicBezTo>
                  <a:cubicBezTo>
                    <a:pt x="106" y="13"/>
                    <a:pt x="106" y="13"/>
                    <a:pt x="106" y="13"/>
                  </a:cubicBezTo>
                  <a:cubicBezTo>
                    <a:pt x="103" y="5"/>
                    <a:pt x="98" y="0"/>
                    <a:pt x="89" y="2"/>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204" name="Freeform 224">
              <a:extLst>
                <a:ext uri="{FF2B5EF4-FFF2-40B4-BE49-F238E27FC236}">
                  <a16:creationId xmlns:a16="http://schemas.microsoft.com/office/drawing/2014/main" id="{E11584D8-F736-417E-8D09-7BA6C9F0C726}"/>
                </a:ext>
              </a:extLst>
            </p:cNvPr>
            <p:cNvSpPr>
              <a:spLocks/>
            </p:cNvSpPr>
            <p:nvPr/>
          </p:nvSpPr>
          <p:spPr bwMode="auto">
            <a:xfrm>
              <a:off x="6823075" y="3930650"/>
              <a:ext cx="161925" cy="257175"/>
            </a:xfrm>
            <a:custGeom>
              <a:avLst/>
              <a:gdLst>
                <a:gd name="T0" fmla="*/ 116 w 284"/>
                <a:gd name="T1" fmla="*/ 92 h 452"/>
                <a:gd name="T2" fmla="*/ 51 w 284"/>
                <a:gd name="T3" fmla="*/ 12 h 452"/>
                <a:gd name="T4" fmla="*/ 40 w 284"/>
                <a:gd name="T5" fmla="*/ 12 h 452"/>
                <a:gd name="T6" fmla="*/ 29 w 284"/>
                <a:gd name="T7" fmla="*/ 0 h 452"/>
                <a:gd name="T8" fmla="*/ 14 w 284"/>
                <a:gd name="T9" fmla="*/ 88 h 452"/>
                <a:gd name="T10" fmla="*/ 74 w 284"/>
                <a:gd name="T11" fmla="*/ 171 h 452"/>
                <a:gd name="T12" fmla="*/ 141 w 284"/>
                <a:gd name="T13" fmla="*/ 350 h 452"/>
                <a:gd name="T14" fmla="*/ 236 w 284"/>
                <a:gd name="T15" fmla="*/ 441 h 452"/>
                <a:gd name="T16" fmla="*/ 269 w 284"/>
                <a:gd name="T17" fmla="*/ 441 h 452"/>
                <a:gd name="T18" fmla="*/ 284 w 284"/>
                <a:gd name="T19" fmla="*/ 424 h 452"/>
                <a:gd name="T20" fmla="*/ 278 w 284"/>
                <a:gd name="T21" fmla="*/ 424 h 452"/>
                <a:gd name="T22" fmla="*/ 275 w 284"/>
                <a:gd name="T23" fmla="*/ 408 h 452"/>
                <a:gd name="T24" fmla="*/ 251 w 284"/>
                <a:gd name="T25" fmla="*/ 369 h 452"/>
                <a:gd name="T26" fmla="*/ 261 w 284"/>
                <a:gd name="T27" fmla="*/ 369 h 452"/>
                <a:gd name="T28" fmla="*/ 236 w 284"/>
                <a:gd name="T29" fmla="*/ 312 h 452"/>
                <a:gd name="T30" fmla="*/ 230 w 284"/>
                <a:gd name="T31" fmla="*/ 286 h 452"/>
                <a:gd name="T32" fmla="*/ 222 w 284"/>
                <a:gd name="T33" fmla="*/ 286 h 452"/>
                <a:gd name="T34" fmla="*/ 201 w 284"/>
                <a:gd name="T35" fmla="*/ 231 h 452"/>
                <a:gd name="T36" fmla="*/ 209 w 284"/>
                <a:gd name="T37" fmla="*/ 231 h 452"/>
                <a:gd name="T38" fmla="*/ 187 w 284"/>
                <a:gd name="T39" fmla="*/ 187 h 452"/>
                <a:gd name="T40" fmla="*/ 161 w 284"/>
                <a:gd name="T41" fmla="*/ 149 h 452"/>
                <a:gd name="T42" fmla="*/ 151 w 284"/>
                <a:gd name="T43" fmla="*/ 149 h 452"/>
                <a:gd name="T44" fmla="*/ 110 w 284"/>
                <a:gd name="T45" fmla="*/ 96 h 452"/>
                <a:gd name="T46" fmla="*/ 109 w 284"/>
                <a:gd name="T47" fmla="*/ 94 h 452"/>
                <a:gd name="T48" fmla="*/ 118 w 284"/>
                <a:gd name="T49" fmla="*/ 94 h 452"/>
                <a:gd name="T50" fmla="*/ 116 w 284"/>
                <a:gd name="T51" fmla="*/ 9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4" h="452">
                  <a:moveTo>
                    <a:pt x="116" y="92"/>
                  </a:moveTo>
                  <a:cubicBezTo>
                    <a:pt x="104" y="69"/>
                    <a:pt x="71" y="33"/>
                    <a:pt x="51" y="12"/>
                  </a:cubicBezTo>
                  <a:cubicBezTo>
                    <a:pt x="40" y="12"/>
                    <a:pt x="40" y="12"/>
                    <a:pt x="40" y="12"/>
                  </a:cubicBezTo>
                  <a:cubicBezTo>
                    <a:pt x="33" y="5"/>
                    <a:pt x="29" y="0"/>
                    <a:pt x="29" y="0"/>
                  </a:cubicBezTo>
                  <a:cubicBezTo>
                    <a:pt x="0" y="4"/>
                    <a:pt x="0" y="67"/>
                    <a:pt x="14" y="88"/>
                  </a:cubicBezTo>
                  <a:cubicBezTo>
                    <a:pt x="29" y="108"/>
                    <a:pt x="57" y="96"/>
                    <a:pt x="74" y="171"/>
                  </a:cubicBezTo>
                  <a:cubicBezTo>
                    <a:pt x="92" y="246"/>
                    <a:pt x="127" y="320"/>
                    <a:pt x="141" y="350"/>
                  </a:cubicBezTo>
                  <a:cubicBezTo>
                    <a:pt x="155" y="379"/>
                    <a:pt x="215" y="420"/>
                    <a:pt x="236" y="441"/>
                  </a:cubicBezTo>
                  <a:cubicBezTo>
                    <a:pt x="247" y="452"/>
                    <a:pt x="260" y="449"/>
                    <a:pt x="269" y="441"/>
                  </a:cubicBezTo>
                  <a:cubicBezTo>
                    <a:pt x="276" y="438"/>
                    <a:pt x="282" y="431"/>
                    <a:pt x="284" y="424"/>
                  </a:cubicBezTo>
                  <a:cubicBezTo>
                    <a:pt x="278" y="424"/>
                    <a:pt x="278" y="424"/>
                    <a:pt x="278" y="424"/>
                  </a:cubicBezTo>
                  <a:cubicBezTo>
                    <a:pt x="279" y="418"/>
                    <a:pt x="278" y="413"/>
                    <a:pt x="275" y="408"/>
                  </a:cubicBezTo>
                  <a:cubicBezTo>
                    <a:pt x="269" y="397"/>
                    <a:pt x="260" y="383"/>
                    <a:pt x="251" y="369"/>
                  </a:cubicBezTo>
                  <a:cubicBezTo>
                    <a:pt x="261" y="369"/>
                    <a:pt x="261" y="369"/>
                    <a:pt x="261" y="369"/>
                  </a:cubicBezTo>
                  <a:cubicBezTo>
                    <a:pt x="249" y="350"/>
                    <a:pt x="238" y="329"/>
                    <a:pt x="236" y="312"/>
                  </a:cubicBezTo>
                  <a:cubicBezTo>
                    <a:pt x="235" y="304"/>
                    <a:pt x="233" y="296"/>
                    <a:pt x="230" y="286"/>
                  </a:cubicBezTo>
                  <a:cubicBezTo>
                    <a:pt x="222" y="286"/>
                    <a:pt x="222" y="286"/>
                    <a:pt x="222" y="286"/>
                  </a:cubicBezTo>
                  <a:cubicBezTo>
                    <a:pt x="217" y="270"/>
                    <a:pt x="210" y="252"/>
                    <a:pt x="201" y="231"/>
                  </a:cubicBezTo>
                  <a:cubicBezTo>
                    <a:pt x="209" y="231"/>
                    <a:pt x="209" y="231"/>
                    <a:pt x="209" y="231"/>
                  </a:cubicBezTo>
                  <a:cubicBezTo>
                    <a:pt x="202" y="217"/>
                    <a:pt x="195" y="203"/>
                    <a:pt x="187" y="187"/>
                  </a:cubicBezTo>
                  <a:cubicBezTo>
                    <a:pt x="178" y="171"/>
                    <a:pt x="169" y="159"/>
                    <a:pt x="161" y="149"/>
                  </a:cubicBezTo>
                  <a:cubicBezTo>
                    <a:pt x="151" y="149"/>
                    <a:pt x="151" y="149"/>
                    <a:pt x="151" y="149"/>
                  </a:cubicBezTo>
                  <a:cubicBezTo>
                    <a:pt x="135" y="130"/>
                    <a:pt x="121" y="117"/>
                    <a:pt x="110" y="96"/>
                  </a:cubicBezTo>
                  <a:cubicBezTo>
                    <a:pt x="109" y="95"/>
                    <a:pt x="109" y="95"/>
                    <a:pt x="109" y="94"/>
                  </a:cubicBezTo>
                  <a:cubicBezTo>
                    <a:pt x="118" y="94"/>
                    <a:pt x="118" y="94"/>
                    <a:pt x="118" y="94"/>
                  </a:cubicBezTo>
                  <a:cubicBezTo>
                    <a:pt x="117" y="93"/>
                    <a:pt x="117" y="93"/>
                    <a:pt x="116" y="92"/>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grpSp>
      <p:pic>
        <p:nvPicPr>
          <p:cNvPr id="88" name="Picture 226" descr="HDI_stackable.png">
            <a:extLst>
              <a:ext uri="{FF2B5EF4-FFF2-40B4-BE49-F238E27FC236}">
                <a16:creationId xmlns:a16="http://schemas.microsoft.com/office/drawing/2014/main" id="{BD4B7224-960B-4197-8C4F-8AA7333C336D}"/>
              </a:ext>
            </a:extLst>
          </p:cNvPr>
          <p:cNvPicPr>
            <a:picLocks noChangeAspect="1"/>
          </p:cNvPicPr>
          <p:nvPr/>
        </p:nvPicPr>
        <p:blipFill>
          <a:blip r:embed="rId3" cstate="email"/>
          <a:srcRect/>
          <a:stretch>
            <a:fillRect/>
          </a:stretch>
        </p:blipFill>
        <p:spPr>
          <a:xfrm>
            <a:off x="3602629" y="4173786"/>
            <a:ext cx="1406724" cy="835103"/>
          </a:xfrm>
          <a:prstGeom prst="rect">
            <a:avLst/>
          </a:prstGeom>
        </p:spPr>
      </p:pic>
      <p:grpSp>
        <p:nvGrpSpPr>
          <p:cNvPr id="89" name="Group 227">
            <a:extLst>
              <a:ext uri="{FF2B5EF4-FFF2-40B4-BE49-F238E27FC236}">
                <a16:creationId xmlns:a16="http://schemas.microsoft.com/office/drawing/2014/main" id="{7EFFC59E-27C5-4090-B0E1-BC833926FD11}"/>
              </a:ext>
            </a:extLst>
          </p:cNvPr>
          <p:cNvGrpSpPr/>
          <p:nvPr/>
        </p:nvGrpSpPr>
        <p:grpSpPr>
          <a:xfrm>
            <a:off x="4270825" y="915713"/>
            <a:ext cx="1403260" cy="1064384"/>
            <a:chOff x="1069457" y="1636541"/>
            <a:chExt cx="2619218" cy="1986698"/>
          </a:xfrm>
        </p:grpSpPr>
        <p:pic>
          <p:nvPicPr>
            <p:cNvPr id="144" name="Picture 228" descr="HDI_stackable.png">
              <a:extLst>
                <a:ext uri="{FF2B5EF4-FFF2-40B4-BE49-F238E27FC236}">
                  <a16:creationId xmlns:a16="http://schemas.microsoft.com/office/drawing/2014/main" id="{495D547A-16DF-4DEE-88CE-B78E960E231A}"/>
                </a:ext>
              </a:extLst>
            </p:cNvPr>
            <p:cNvPicPr>
              <a:picLocks noChangeAspect="1"/>
            </p:cNvPicPr>
            <p:nvPr/>
          </p:nvPicPr>
          <p:blipFill>
            <a:blip r:embed="rId3" cstate="email"/>
            <a:srcRect/>
            <a:stretch>
              <a:fillRect/>
            </a:stretch>
          </p:blipFill>
          <p:spPr>
            <a:xfrm>
              <a:off x="1076783" y="2072688"/>
              <a:ext cx="2611892" cy="1550551"/>
            </a:xfrm>
            <a:prstGeom prst="rect">
              <a:avLst/>
            </a:prstGeom>
          </p:spPr>
        </p:pic>
        <p:pic>
          <p:nvPicPr>
            <p:cNvPr id="145" name="Picture 229" descr="HDI_stackable.png">
              <a:extLst>
                <a:ext uri="{FF2B5EF4-FFF2-40B4-BE49-F238E27FC236}">
                  <a16:creationId xmlns:a16="http://schemas.microsoft.com/office/drawing/2014/main" id="{14DE29C9-0A9D-45F7-AD6B-3C077ACD24AD}"/>
                </a:ext>
              </a:extLst>
            </p:cNvPr>
            <p:cNvPicPr>
              <a:picLocks noChangeAspect="1"/>
            </p:cNvPicPr>
            <p:nvPr/>
          </p:nvPicPr>
          <p:blipFill>
            <a:blip r:embed="rId3" cstate="email"/>
            <a:srcRect/>
            <a:stretch>
              <a:fillRect/>
            </a:stretch>
          </p:blipFill>
          <p:spPr>
            <a:xfrm>
              <a:off x="1069457" y="1636541"/>
              <a:ext cx="2611892" cy="1550552"/>
            </a:xfrm>
            <a:prstGeom prst="rect">
              <a:avLst/>
            </a:prstGeom>
          </p:spPr>
        </p:pic>
      </p:grpSp>
      <p:grpSp>
        <p:nvGrpSpPr>
          <p:cNvPr id="90" name="Group 230">
            <a:extLst>
              <a:ext uri="{FF2B5EF4-FFF2-40B4-BE49-F238E27FC236}">
                <a16:creationId xmlns:a16="http://schemas.microsoft.com/office/drawing/2014/main" id="{2ED5CFD1-1922-422F-98D8-B3200079596E}"/>
              </a:ext>
            </a:extLst>
          </p:cNvPr>
          <p:cNvGrpSpPr/>
          <p:nvPr/>
        </p:nvGrpSpPr>
        <p:grpSpPr>
          <a:xfrm>
            <a:off x="4290154" y="3553352"/>
            <a:ext cx="1403260" cy="1064384"/>
            <a:chOff x="1069457" y="1636541"/>
            <a:chExt cx="2619218" cy="1986698"/>
          </a:xfrm>
        </p:grpSpPr>
        <p:pic>
          <p:nvPicPr>
            <p:cNvPr id="142" name="Picture 231" descr="HDI_stackable.png">
              <a:extLst>
                <a:ext uri="{FF2B5EF4-FFF2-40B4-BE49-F238E27FC236}">
                  <a16:creationId xmlns:a16="http://schemas.microsoft.com/office/drawing/2014/main" id="{2CABF93A-ECC0-4CB6-A656-E431F6F43CE1}"/>
                </a:ext>
              </a:extLst>
            </p:cNvPr>
            <p:cNvPicPr>
              <a:picLocks noChangeAspect="1"/>
            </p:cNvPicPr>
            <p:nvPr/>
          </p:nvPicPr>
          <p:blipFill>
            <a:blip r:embed="rId3" cstate="email"/>
            <a:srcRect/>
            <a:stretch>
              <a:fillRect/>
            </a:stretch>
          </p:blipFill>
          <p:spPr>
            <a:xfrm>
              <a:off x="1076783" y="2072688"/>
              <a:ext cx="2611892" cy="1550551"/>
            </a:xfrm>
            <a:prstGeom prst="rect">
              <a:avLst/>
            </a:prstGeom>
          </p:spPr>
        </p:pic>
        <p:pic>
          <p:nvPicPr>
            <p:cNvPr id="143" name="Picture 232" descr="HDI_stackable.png">
              <a:extLst>
                <a:ext uri="{FF2B5EF4-FFF2-40B4-BE49-F238E27FC236}">
                  <a16:creationId xmlns:a16="http://schemas.microsoft.com/office/drawing/2014/main" id="{31259F1E-DB59-4DBF-96AC-43EFDFE485DA}"/>
                </a:ext>
              </a:extLst>
            </p:cNvPr>
            <p:cNvPicPr>
              <a:picLocks noChangeAspect="1"/>
            </p:cNvPicPr>
            <p:nvPr/>
          </p:nvPicPr>
          <p:blipFill>
            <a:blip r:embed="rId3" cstate="email"/>
            <a:srcRect/>
            <a:stretch>
              <a:fillRect/>
            </a:stretch>
          </p:blipFill>
          <p:spPr>
            <a:xfrm>
              <a:off x="1069457" y="1636541"/>
              <a:ext cx="2611892" cy="1550552"/>
            </a:xfrm>
            <a:prstGeom prst="rect">
              <a:avLst/>
            </a:prstGeom>
          </p:spPr>
        </p:pic>
      </p:grpSp>
      <p:grpSp>
        <p:nvGrpSpPr>
          <p:cNvPr id="91" name="Group 233">
            <a:extLst>
              <a:ext uri="{FF2B5EF4-FFF2-40B4-BE49-F238E27FC236}">
                <a16:creationId xmlns:a16="http://schemas.microsoft.com/office/drawing/2014/main" id="{BDFA460C-5F7B-4288-91CF-860554CFAED7}"/>
              </a:ext>
            </a:extLst>
          </p:cNvPr>
          <p:cNvGrpSpPr/>
          <p:nvPr/>
        </p:nvGrpSpPr>
        <p:grpSpPr>
          <a:xfrm>
            <a:off x="3672039" y="1513355"/>
            <a:ext cx="1403260" cy="1064384"/>
            <a:chOff x="1069457" y="1636541"/>
            <a:chExt cx="2619218" cy="1986698"/>
          </a:xfrm>
        </p:grpSpPr>
        <p:pic>
          <p:nvPicPr>
            <p:cNvPr id="140" name="Picture 234" descr="HDI_stackable.png">
              <a:extLst>
                <a:ext uri="{FF2B5EF4-FFF2-40B4-BE49-F238E27FC236}">
                  <a16:creationId xmlns:a16="http://schemas.microsoft.com/office/drawing/2014/main" id="{A571070D-C8B2-4CBF-94CB-462B4DEF2EAF}"/>
                </a:ext>
              </a:extLst>
            </p:cNvPr>
            <p:cNvPicPr>
              <a:picLocks noChangeAspect="1"/>
            </p:cNvPicPr>
            <p:nvPr/>
          </p:nvPicPr>
          <p:blipFill>
            <a:blip r:embed="rId3" cstate="email"/>
            <a:srcRect/>
            <a:stretch>
              <a:fillRect/>
            </a:stretch>
          </p:blipFill>
          <p:spPr>
            <a:xfrm>
              <a:off x="1076783" y="2072688"/>
              <a:ext cx="2611892" cy="1550551"/>
            </a:xfrm>
            <a:prstGeom prst="rect">
              <a:avLst/>
            </a:prstGeom>
          </p:spPr>
        </p:pic>
        <p:pic>
          <p:nvPicPr>
            <p:cNvPr id="141" name="Picture 235" descr="HDI_stackable.png">
              <a:extLst>
                <a:ext uri="{FF2B5EF4-FFF2-40B4-BE49-F238E27FC236}">
                  <a16:creationId xmlns:a16="http://schemas.microsoft.com/office/drawing/2014/main" id="{59F78579-5E61-4FB4-B721-434F1F271A08}"/>
                </a:ext>
              </a:extLst>
            </p:cNvPr>
            <p:cNvPicPr>
              <a:picLocks noChangeAspect="1"/>
            </p:cNvPicPr>
            <p:nvPr/>
          </p:nvPicPr>
          <p:blipFill>
            <a:blip r:embed="rId3" cstate="email"/>
            <a:srcRect/>
            <a:stretch>
              <a:fillRect/>
            </a:stretch>
          </p:blipFill>
          <p:spPr>
            <a:xfrm>
              <a:off x="1069457" y="1636541"/>
              <a:ext cx="2611892" cy="1550552"/>
            </a:xfrm>
            <a:prstGeom prst="rect">
              <a:avLst/>
            </a:prstGeom>
          </p:spPr>
        </p:pic>
      </p:grpSp>
      <p:sp>
        <p:nvSpPr>
          <p:cNvPr id="92" name="Rounded Rectangle 236">
            <a:extLst>
              <a:ext uri="{FF2B5EF4-FFF2-40B4-BE49-F238E27FC236}">
                <a16:creationId xmlns:a16="http://schemas.microsoft.com/office/drawing/2014/main" id="{66359B93-028E-4F83-A71D-C27BAD0CE390}"/>
              </a:ext>
            </a:extLst>
          </p:cNvPr>
          <p:cNvSpPr/>
          <p:nvPr/>
        </p:nvSpPr>
        <p:spPr>
          <a:xfrm>
            <a:off x="3576685" y="981365"/>
            <a:ext cx="5176541" cy="1401998"/>
          </a:xfrm>
          <a:prstGeom prst="roundRect">
            <a:avLst>
              <a:gd name="adj" fmla="val 20262"/>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93" name="Rounded Rectangle 237">
            <a:extLst>
              <a:ext uri="{FF2B5EF4-FFF2-40B4-BE49-F238E27FC236}">
                <a16:creationId xmlns:a16="http://schemas.microsoft.com/office/drawing/2014/main" id="{358EE68E-0EFD-4181-8311-8B93187AA757}"/>
              </a:ext>
            </a:extLst>
          </p:cNvPr>
          <p:cNvSpPr/>
          <p:nvPr/>
        </p:nvSpPr>
        <p:spPr>
          <a:xfrm>
            <a:off x="3576685" y="3607825"/>
            <a:ext cx="5176541" cy="1210140"/>
          </a:xfrm>
          <a:prstGeom prst="roundRect">
            <a:avLst>
              <a:gd name="adj" fmla="val 25983"/>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94" name="TextBox 238">
            <a:extLst>
              <a:ext uri="{FF2B5EF4-FFF2-40B4-BE49-F238E27FC236}">
                <a16:creationId xmlns:a16="http://schemas.microsoft.com/office/drawing/2014/main" id="{48FA5690-B403-4227-9239-7FEF69DCBFF0}"/>
              </a:ext>
            </a:extLst>
          </p:cNvPr>
          <p:cNvSpPr txBox="1"/>
          <p:nvPr/>
        </p:nvSpPr>
        <p:spPr>
          <a:xfrm>
            <a:off x="3532431" y="722650"/>
            <a:ext cx="1688246" cy="244682"/>
          </a:xfrm>
          <a:prstGeom prst="rect">
            <a:avLst/>
          </a:prstGeom>
          <a:noFill/>
        </p:spPr>
        <p:txBody>
          <a:bodyPr wrap="square" rtlCol="0">
            <a:spAutoFit/>
          </a:bodyPr>
          <a:lstStyle/>
          <a:p>
            <a:r>
              <a:rPr lang="en-US" sz="1100" dirty="0">
                <a:solidFill>
                  <a:schemeClr val="tx1"/>
                </a:solidFill>
                <a:latin typeface="+mn-lt"/>
              </a:rPr>
              <a:t>Primary Site </a:t>
            </a:r>
            <a:r>
              <a:rPr lang="de-DE" sz="1100" dirty="0">
                <a:solidFill>
                  <a:schemeClr val="tx1"/>
                </a:solidFill>
                <a:latin typeface="+mn-lt"/>
              </a:rPr>
              <a:t>(active)</a:t>
            </a:r>
            <a:endParaRPr lang="en-US" sz="1100" dirty="0">
              <a:solidFill>
                <a:schemeClr val="tx1"/>
              </a:solidFill>
              <a:latin typeface="+mn-lt"/>
            </a:endParaRPr>
          </a:p>
        </p:txBody>
      </p:sp>
      <p:cxnSp>
        <p:nvCxnSpPr>
          <p:cNvPr id="96" name="Straight Arrow Connector 240">
            <a:extLst>
              <a:ext uri="{FF2B5EF4-FFF2-40B4-BE49-F238E27FC236}">
                <a16:creationId xmlns:a16="http://schemas.microsoft.com/office/drawing/2014/main" id="{3A43DC26-024B-4FA5-A569-32D03C5FA8DB}"/>
              </a:ext>
            </a:extLst>
          </p:cNvPr>
          <p:cNvCxnSpPr>
            <a:cxnSpLocks/>
          </p:cNvCxnSpPr>
          <p:nvPr/>
        </p:nvCxnSpPr>
        <p:spPr>
          <a:xfrm>
            <a:off x="5520832" y="1710641"/>
            <a:ext cx="2129639" cy="16498"/>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0" name="Straight Arrow Connector 241">
            <a:extLst>
              <a:ext uri="{FF2B5EF4-FFF2-40B4-BE49-F238E27FC236}">
                <a16:creationId xmlns:a16="http://schemas.microsoft.com/office/drawing/2014/main" id="{A1E4CEE6-C9A5-4271-8AB9-0FD5CE9AF818}"/>
              </a:ext>
            </a:extLst>
          </p:cNvPr>
          <p:cNvCxnSpPr>
            <a:cxnSpLocks/>
          </p:cNvCxnSpPr>
          <p:nvPr/>
        </p:nvCxnSpPr>
        <p:spPr>
          <a:xfrm>
            <a:off x="4821862" y="2136521"/>
            <a:ext cx="2838761" cy="26879"/>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7" name="Straight Arrow Connector 242">
            <a:extLst>
              <a:ext uri="{FF2B5EF4-FFF2-40B4-BE49-F238E27FC236}">
                <a16:creationId xmlns:a16="http://schemas.microsoft.com/office/drawing/2014/main" id="{552E8C6C-485F-4F74-A974-D923D63964B0}"/>
              </a:ext>
            </a:extLst>
          </p:cNvPr>
          <p:cNvCxnSpPr>
            <a:cxnSpLocks/>
          </p:cNvCxnSpPr>
          <p:nvPr/>
        </p:nvCxnSpPr>
        <p:spPr>
          <a:xfrm flipH="1">
            <a:off x="5471339" y="2425748"/>
            <a:ext cx="2119108" cy="1743242"/>
          </a:xfrm>
          <a:prstGeom prst="straightConnector1">
            <a:avLst/>
          </a:prstGeom>
          <a:ln w="635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19" name="Straight Arrow Connector 243">
            <a:extLst>
              <a:ext uri="{FF2B5EF4-FFF2-40B4-BE49-F238E27FC236}">
                <a16:creationId xmlns:a16="http://schemas.microsoft.com/office/drawing/2014/main" id="{9FF2E9DC-08C9-44B6-9539-6D2B64021ABC}"/>
              </a:ext>
            </a:extLst>
          </p:cNvPr>
          <p:cNvCxnSpPr>
            <a:cxnSpLocks/>
            <a:stCxn id="204" idx="3"/>
          </p:cNvCxnSpPr>
          <p:nvPr/>
        </p:nvCxnSpPr>
        <p:spPr>
          <a:xfrm flipH="1">
            <a:off x="5140592" y="2841619"/>
            <a:ext cx="2453948" cy="1932954"/>
          </a:xfrm>
          <a:prstGeom prst="straightConnector1">
            <a:avLst/>
          </a:prstGeom>
          <a:ln w="635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22" name="TextBox 244">
            <a:extLst>
              <a:ext uri="{FF2B5EF4-FFF2-40B4-BE49-F238E27FC236}">
                <a16:creationId xmlns:a16="http://schemas.microsoft.com/office/drawing/2014/main" id="{566DD6F3-53A9-41FD-9479-4740BD32D522}"/>
              </a:ext>
            </a:extLst>
          </p:cNvPr>
          <p:cNvSpPr txBox="1"/>
          <p:nvPr/>
        </p:nvSpPr>
        <p:spPr>
          <a:xfrm>
            <a:off x="5349249" y="663438"/>
            <a:ext cx="3117754" cy="258532"/>
          </a:xfrm>
          <a:prstGeom prst="rect">
            <a:avLst/>
          </a:prstGeom>
          <a:solidFill>
            <a:schemeClr val="bg1"/>
          </a:solidFill>
          <a:ln>
            <a:solidFill>
              <a:srgbClr val="FF0000"/>
            </a:solidFill>
          </a:ln>
        </p:spPr>
        <p:txBody>
          <a:bodyPr wrap="square" rtlCol="0">
            <a:spAutoFit/>
          </a:bodyPr>
          <a:lstStyle/>
          <a:p>
            <a:r>
              <a:rPr lang="en-US" sz="1200" dirty="0">
                <a:solidFill>
                  <a:schemeClr val="tx1"/>
                </a:solidFill>
                <a:latin typeface="+mn-lt"/>
              </a:rPr>
              <a:t>Backup configuration to HCP</a:t>
            </a:r>
          </a:p>
        </p:txBody>
      </p:sp>
      <p:sp>
        <p:nvSpPr>
          <p:cNvPr id="123" name="TextBox 245">
            <a:extLst>
              <a:ext uri="{FF2B5EF4-FFF2-40B4-BE49-F238E27FC236}">
                <a16:creationId xmlns:a16="http://schemas.microsoft.com/office/drawing/2014/main" id="{EA3D5DFA-19FE-4BF8-A43F-F073D06E2EAA}"/>
              </a:ext>
            </a:extLst>
          </p:cNvPr>
          <p:cNvSpPr txBox="1"/>
          <p:nvPr/>
        </p:nvSpPr>
        <p:spPr>
          <a:xfrm>
            <a:off x="4881059" y="3423327"/>
            <a:ext cx="2540566" cy="424732"/>
          </a:xfrm>
          <a:prstGeom prst="rect">
            <a:avLst/>
          </a:prstGeom>
          <a:solidFill>
            <a:schemeClr val="bg1"/>
          </a:solidFill>
          <a:ln>
            <a:solidFill>
              <a:srgbClr val="0000FF"/>
            </a:solidFill>
          </a:ln>
        </p:spPr>
        <p:txBody>
          <a:bodyPr wrap="square" rtlCol="0">
            <a:spAutoFit/>
          </a:bodyPr>
          <a:lstStyle/>
          <a:p>
            <a:r>
              <a:rPr lang="en-US" sz="1200" dirty="0">
                <a:solidFill>
                  <a:schemeClr val="tx1"/>
                </a:solidFill>
                <a:latin typeface="+mn-lt"/>
              </a:rPr>
              <a:t>Download configuration from HCP</a:t>
            </a:r>
          </a:p>
          <a:p>
            <a:r>
              <a:rPr lang="en-US" sz="1200" dirty="0">
                <a:solidFill>
                  <a:schemeClr val="tx1"/>
                </a:solidFill>
                <a:latin typeface="+mn-lt"/>
              </a:rPr>
              <a:t>and create/delete file systems</a:t>
            </a:r>
          </a:p>
        </p:txBody>
      </p:sp>
      <p:pic>
        <p:nvPicPr>
          <p:cNvPr id="125" name="Picture 247" descr="time.png">
            <a:extLst>
              <a:ext uri="{FF2B5EF4-FFF2-40B4-BE49-F238E27FC236}">
                <a16:creationId xmlns:a16="http://schemas.microsoft.com/office/drawing/2014/main" id="{52F46E9F-6654-4601-BBB5-54C350A4C934}"/>
              </a:ext>
            </a:extLst>
          </p:cNvPr>
          <p:cNvPicPr>
            <a:picLocks noChangeAspect="1"/>
          </p:cNvPicPr>
          <p:nvPr/>
        </p:nvPicPr>
        <p:blipFill>
          <a:blip r:embed="rId4" cstate="email">
            <a:extLst>
              <a:ext uri="{28A0092B-C50C-407E-A947-70E740481C1C}">
                <a14:useLocalDpi xmlns:a14="http://schemas.microsoft.com/office/drawing/2010/main"/>
              </a:ext>
            </a:extLst>
          </a:blip>
          <a:srcRect l="22044" t="34428" r="22595" b="5274"/>
          <a:stretch>
            <a:fillRect/>
          </a:stretch>
        </p:blipFill>
        <p:spPr>
          <a:xfrm>
            <a:off x="5160739" y="500782"/>
            <a:ext cx="313853" cy="315936"/>
          </a:xfrm>
          <a:prstGeom prst="rect">
            <a:avLst/>
          </a:prstGeom>
        </p:spPr>
      </p:pic>
      <p:pic>
        <p:nvPicPr>
          <p:cNvPr id="127" name="Picture 249" descr="time.png">
            <a:extLst>
              <a:ext uri="{FF2B5EF4-FFF2-40B4-BE49-F238E27FC236}">
                <a16:creationId xmlns:a16="http://schemas.microsoft.com/office/drawing/2014/main" id="{6446F98C-DBE4-42C0-A011-115599AEDF57}"/>
              </a:ext>
            </a:extLst>
          </p:cNvPr>
          <p:cNvPicPr>
            <a:picLocks noChangeAspect="1"/>
          </p:cNvPicPr>
          <p:nvPr/>
        </p:nvPicPr>
        <p:blipFill>
          <a:blip r:embed="rId4" cstate="email">
            <a:extLst>
              <a:ext uri="{28A0092B-C50C-407E-A947-70E740481C1C}">
                <a14:useLocalDpi xmlns:a14="http://schemas.microsoft.com/office/drawing/2010/main"/>
              </a:ext>
            </a:extLst>
          </a:blip>
          <a:srcRect l="22044" t="34428" r="22595" b="5274"/>
          <a:stretch>
            <a:fillRect/>
          </a:stretch>
        </p:blipFill>
        <p:spPr>
          <a:xfrm>
            <a:off x="4692550" y="3246086"/>
            <a:ext cx="313853" cy="315936"/>
          </a:xfrm>
          <a:prstGeom prst="rect">
            <a:avLst/>
          </a:prstGeom>
        </p:spPr>
      </p:pic>
      <p:sp>
        <p:nvSpPr>
          <p:cNvPr id="128" name="Magnetic Disk 250">
            <a:extLst>
              <a:ext uri="{FF2B5EF4-FFF2-40B4-BE49-F238E27FC236}">
                <a16:creationId xmlns:a16="http://schemas.microsoft.com/office/drawing/2014/main" id="{BE0DD7B2-C1A8-4689-BF70-AD792B34C5F4}"/>
              </a:ext>
            </a:extLst>
          </p:cNvPr>
          <p:cNvSpPr/>
          <p:nvPr/>
        </p:nvSpPr>
        <p:spPr>
          <a:xfrm>
            <a:off x="5010501" y="4021834"/>
            <a:ext cx="368951" cy="424629"/>
          </a:xfrm>
          <a:prstGeom prst="flowChartMagneticDisk">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50" dirty="0">
                <a:solidFill>
                  <a:schemeClr val="tx1"/>
                </a:solidFill>
              </a:rPr>
              <a:t>fs1</a:t>
            </a:r>
          </a:p>
        </p:txBody>
      </p:sp>
      <p:sp>
        <p:nvSpPr>
          <p:cNvPr id="129" name="Magnetic Disk 251">
            <a:extLst>
              <a:ext uri="{FF2B5EF4-FFF2-40B4-BE49-F238E27FC236}">
                <a16:creationId xmlns:a16="http://schemas.microsoft.com/office/drawing/2014/main" id="{C60E5728-BFF7-44FE-BAD0-ED1AB5E3D1AE}"/>
              </a:ext>
            </a:extLst>
          </p:cNvPr>
          <p:cNvSpPr/>
          <p:nvPr/>
        </p:nvSpPr>
        <p:spPr>
          <a:xfrm>
            <a:off x="4373670" y="4510711"/>
            <a:ext cx="368951" cy="424629"/>
          </a:xfrm>
          <a:prstGeom prst="flowChartMagneticDisk">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50" dirty="0">
                <a:solidFill>
                  <a:schemeClr val="tx1"/>
                </a:solidFill>
              </a:rPr>
              <a:t>fs2</a:t>
            </a:r>
          </a:p>
        </p:txBody>
      </p:sp>
      <p:sp>
        <p:nvSpPr>
          <p:cNvPr id="130" name="Magnetic Disk 252">
            <a:extLst>
              <a:ext uri="{FF2B5EF4-FFF2-40B4-BE49-F238E27FC236}">
                <a16:creationId xmlns:a16="http://schemas.microsoft.com/office/drawing/2014/main" id="{E2E78711-DA8F-4E33-9071-123933502B96}"/>
              </a:ext>
            </a:extLst>
          </p:cNvPr>
          <p:cNvSpPr/>
          <p:nvPr/>
        </p:nvSpPr>
        <p:spPr>
          <a:xfrm>
            <a:off x="5010501" y="1617791"/>
            <a:ext cx="368951" cy="424629"/>
          </a:xfrm>
          <a:prstGeom prst="flowChartMagneticDisk">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050" dirty="0">
                <a:solidFill>
                  <a:schemeClr val="tx1"/>
                </a:solidFill>
              </a:rPr>
              <a:t>fs1</a:t>
            </a:r>
          </a:p>
        </p:txBody>
      </p:sp>
      <p:sp>
        <p:nvSpPr>
          <p:cNvPr id="131" name="Magnetic Disk 253">
            <a:extLst>
              <a:ext uri="{FF2B5EF4-FFF2-40B4-BE49-F238E27FC236}">
                <a16:creationId xmlns:a16="http://schemas.microsoft.com/office/drawing/2014/main" id="{925C41D6-6956-4FED-9750-230AA6C202A8}"/>
              </a:ext>
            </a:extLst>
          </p:cNvPr>
          <p:cNvSpPr/>
          <p:nvPr/>
        </p:nvSpPr>
        <p:spPr>
          <a:xfrm>
            <a:off x="4373670" y="2181589"/>
            <a:ext cx="368951" cy="424629"/>
          </a:xfrm>
          <a:prstGeom prst="flowChartMagneticDisk">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050" dirty="0">
                <a:solidFill>
                  <a:schemeClr val="tx1"/>
                </a:solidFill>
              </a:rPr>
              <a:t>fs2</a:t>
            </a:r>
          </a:p>
        </p:txBody>
      </p:sp>
      <p:sp>
        <p:nvSpPr>
          <p:cNvPr id="136" name="Folded Corner 258">
            <a:extLst>
              <a:ext uri="{FF2B5EF4-FFF2-40B4-BE49-F238E27FC236}">
                <a16:creationId xmlns:a16="http://schemas.microsoft.com/office/drawing/2014/main" id="{58929CA9-E862-483C-99F4-36B7E00ADB2C}"/>
              </a:ext>
            </a:extLst>
          </p:cNvPr>
          <p:cNvSpPr/>
          <p:nvPr/>
        </p:nvSpPr>
        <p:spPr>
          <a:xfrm>
            <a:off x="5027903" y="1427277"/>
            <a:ext cx="430103" cy="328799"/>
          </a:xfrm>
          <a:prstGeom prst="foldedCorner">
            <a:avLst/>
          </a:prstGeom>
          <a:solidFill>
            <a:srgbClr val="FFFFFF"/>
          </a:solidFill>
          <a:ln>
            <a:solidFill>
              <a:srgbClr val="4141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data</a:t>
            </a:r>
          </a:p>
        </p:txBody>
      </p:sp>
      <p:sp>
        <p:nvSpPr>
          <p:cNvPr id="137" name="Folded Corner 259">
            <a:extLst>
              <a:ext uri="{FF2B5EF4-FFF2-40B4-BE49-F238E27FC236}">
                <a16:creationId xmlns:a16="http://schemas.microsoft.com/office/drawing/2014/main" id="{F6465FF8-22B8-480B-8C71-D20FBF668927}"/>
              </a:ext>
            </a:extLst>
          </p:cNvPr>
          <p:cNvSpPr/>
          <p:nvPr/>
        </p:nvSpPr>
        <p:spPr>
          <a:xfrm>
            <a:off x="4444251" y="1950768"/>
            <a:ext cx="405572" cy="328799"/>
          </a:xfrm>
          <a:prstGeom prst="foldedCorner">
            <a:avLst/>
          </a:prstGeom>
          <a:solidFill>
            <a:srgbClr val="FFFFFF"/>
          </a:solidFill>
          <a:ln>
            <a:solidFill>
              <a:srgbClr val="4141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data</a:t>
            </a:r>
          </a:p>
        </p:txBody>
      </p:sp>
      <p:pic>
        <p:nvPicPr>
          <p:cNvPr id="138" name="Picture 260" descr="time.png">
            <a:extLst>
              <a:ext uri="{FF2B5EF4-FFF2-40B4-BE49-F238E27FC236}">
                <a16:creationId xmlns:a16="http://schemas.microsoft.com/office/drawing/2014/main" id="{5DA6885F-6D92-4AFA-8AC7-18709BE67E16}"/>
              </a:ext>
            </a:extLst>
          </p:cNvPr>
          <p:cNvPicPr>
            <a:picLocks noChangeAspect="1"/>
          </p:cNvPicPr>
          <p:nvPr/>
        </p:nvPicPr>
        <p:blipFill>
          <a:blip r:embed="rId4" cstate="email">
            <a:extLst>
              <a:ext uri="{28A0092B-C50C-407E-A947-70E740481C1C}">
                <a14:useLocalDpi xmlns:a14="http://schemas.microsoft.com/office/drawing/2010/main"/>
              </a:ext>
            </a:extLst>
          </a:blip>
          <a:srcRect l="22044" t="34428" r="22595" b="5274"/>
          <a:stretch>
            <a:fillRect/>
          </a:stretch>
        </p:blipFill>
        <p:spPr>
          <a:xfrm>
            <a:off x="6732497" y="4774573"/>
            <a:ext cx="313853" cy="315936"/>
          </a:xfrm>
          <a:prstGeom prst="rect">
            <a:avLst/>
          </a:prstGeom>
        </p:spPr>
      </p:pic>
      <p:sp>
        <p:nvSpPr>
          <p:cNvPr id="139" name="TextBox 261">
            <a:extLst>
              <a:ext uri="{FF2B5EF4-FFF2-40B4-BE49-F238E27FC236}">
                <a16:creationId xmlns:a16="http://schemas.microsoft.com/office/drawing/2014/main" id="{C20FB45D-FE35-4440-8C7A-79663021A2F2}"/>
              </a:ext>
            </a:extLst>
          </p:cNvPr>
          <p:cNvSpPr txBox="1"/>
          <p:nvPr/>
        </p:nvSpPr>
        <p:spPr>
          <a:xfrm>
            <a:off x="7042118" y="4800600"/>
            <a:ext cx="2007555" cy="244682"/>
          </a:xfrm>
          <a:prstGeom prst="rect">
            <a:avLst/>
          </a:prstGeom>
          <a:noFill/>
        </p:spPr>
        <p:txBody>
          <a:bodyPr wrap="square" rtlCol="0">
            <a:spAutoFit/>
          </a:bodyPr>
          <a:lstStyle/>
          <a:p>
            <a:r>
              <a:rPr lang="en-US" sz="1100" dirty="0">
                <a:solidFill>
                  <a:schemeClr val="tx1"/>
                </a:solidFill>
                <a:latin typeface="+mn-lt"/>
              </a:rPr>
              <a:t>--- Executed periodically</a:t>
            </a:r>
          </a:p>
        </p:txBody>
      </p:sp>
      <p:sp>
        <p:nvSpPr>
          <p:cNvPr id="205" name="TextBox 238">
            <a:extLst>
              <a:ext uri="{FF2B5EF4-FFF2-40B4-BE49-F238E27FC236}">
                <a16:creationId xmlns:a16="http://schemas.microsoft.com/office/drawing/2014/main" id="{356654DC-BD5A-4738-9CA2-458600A6B470}"/>
              </a:ext>
            </a:extLst>
          </p:cNvPr>
          <p:cNvSpPr txBox="1"/>
          <p:nvPr/>
        </p:nvSpPr>
        <p:spPr>
          <a:xfrm>
            <a:off x="3532430" y="4918099"/>
            <a:ext cx="1925575" cy="244682"/>
          </a:xfrm>
          <a:prstGeom prst="rect">
            <a:avLst/>
          </a:prstGeom>
          <a:noFill/>
        </p:spPr>
        <p:txBody>
          <a:bodyPr wrap="square" rtlCol="0">
            <a:spAutoFit/>
          </a:bodyPr>
          <a:lstStyle/>
          <a:p>
            <a:r>
              <a:rPr lang="en-US" sz="1100" dirty="0">
                <a:solidFill>
                  <a:schemeClr val="tx1"/>
                </a:solidFill>
                <a:latin typeface="+mn-lt"/>
              </a:rPr>
              <a:t>Secondary Site </a:t>
            </a:r>
            <a:r>
              <a:rPr lang="de-DE" sz="1100" dirty="0">
                <a:solidFill>
                  <a:schemeClr val="tx1"/>
                </a:solidFill>
                <a:latin typeface="+mn-lt"/>
              </a:rPr>
              <a:t>(standby)</a:t>
            </a:r>
            <a:endParaRPr lang="en-US" sz="1100" dirty="0">
              <a:solidFill>
                <a:schemeClr val="tx1"/>
              </a:solidFill>
              <a:latin typeface="+mn-lt"/>
            </a:endParaRPr>
          </a:p>
        </p:txBody>
      </p:sp>
      <p:sp>
        <p:nvSpPr>
          <p:cNvPr id="102" name="動作設定ボタン: 戻る/前へ 101">
            <a:hlinkClick r:id="rId5" action="ppaction://hlinksldjump" highlightClick="1"/>
            <a:extLst>
              <a:ext uri="{FF2B5EF4-FFF2-40B4-BE49-F238E27FC236}">
                <a16:creationId xmlns:a16="http://schemas.microsoft.com/office/drawing/2014/main" id="{076732F2-6B82-4C57-91AE-140380E41D80}"/>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pic>
        <p:nvPicPr>
          <p:cNvPr id="103" name="Picture 65" descr="HCP.png">
            <a:extLst>
              <a:ext uri="{FF2B5EF4-FFF2-40B4-BE49-F238E27FC236}">
                <a16:creationId xmlns:a16="http://schemas.microsoft.com/office/drawing/2014/main" id="{A5B5BA24-5CC6-40AC-9A03-4016D417EC24}"/>
              </a:ext>
            </a:extLst>
          </p:cNvPr>
          <p:cNvPicPr>
            <a:picLocks noChangeAspect="1"/>
          </p:cNvPicPr>
          <p:nvPr/>
        </p:nvPicPr>
        <p:blipFill>
          <a:blip r:embed="rId6" cstate="email">
            <a:extLst>
              <a:ext uri="{28A0092B-C50C-407E-A947-70E740481C1C}">
                <a14:useLocalDpi xmlns:a14="http://schemas.microsoft.com/office/drawing/2010/main"/>
              </a:ext>
            </a:extLst>
          </a:blip>
          <a:srcRect r="15448"/>
          <a:stretch>
            <a:fillRect/>
          </a:stretch>
        </p:blipFill>
        <p:spPr>
          <a:xfrm>
            <a:off x="7444321" y="1059378"/>
            <a:ext cx="955523" cy="1381726"/>
          </a:xfrm>
          <a:prstGeom prst="rect">
            <a:avLst/>
          </a:prstGeom>
        </p:spPr>
      </p:pic>
      <p:pic>
        <p:nvPicPr>
          <p:cNvPr id="104" name="Picture 80" descr="HCP.png">
            <a:extLst>
              <a:ext uri="{FF2B5EF4-FFF2-40B4-BE49-F238E27FC236}">
                <a16:creationId xmlns:a16="http://schemas.microsoft.com/office/drawing/2014/main" id="{288D382C-DA0F-42B6-8D76-11F2D6395582}"/>
              </a:ext>
            </a:extLst>
          </p:cNvPr>
          <p:cNvPicPr>
            <a:picLocks noChangeAspect="1"/>
          </p:cNvPicPr>
          <p:nvPr/>
        </p:nvPicPr>
        <p:blipFill>
          <a:blip r:embed="rId6" cstate="email">
            <a:extLst>
              <a:ext uri="{28A0092B-C50C-407E-A947-70E740481C1C}">
                <a14:useLocalDpi xmlns:a14="http://schemas.microsoft.com/office/drawing/2010/main"/>
              </a:ext>
            </a:extLst>
          </a:blip>
          <a:srcRect r="15448"/>
          <a:stretch>
            <a:fillRect/>
          </a:stretch>
        </p:blipFill>
        <p:spPr>
          <a:xfrm>
            <a:off x="7444321" y="3487683"/>
            <a:ext cx="955523" cy="1381726"/>
          </a:xfrm>
          <a:prstGeom prst="rect">
            <a:avLst/>
          </a:prstGeom>
        </p:spPr>
      </p:pic>
      <p:cxnSp>
        <p:nvCxnSpPr>
          <p:cNvPr id="105" name="Straight Arrow Connector 81">
            <a:extLst>
              <a:ext uri="{FF2B5EF4-FFF2-40B4-BE49-F238E27FC236}">
                <a16:creationId xmlns:a16="http://schemas.microsoft.com/office/drawing/2014/main" id="{A8613FD8-E1AD-4193-9888-52BA256A2B3E}"/>
              </a:ext>
            </a:extLst>
          </p:cNvPr>
          <p:cNvCxnSpPr>
            <a:cxnSpLocks/>
          </p:cNvCxnSpPr>
          <p:nvPr/>
        </p:nvCxnSpPr>
        <p:spPr>
          <a:xfrm>
            <a:off x="8045012" y="2397308"/>
            <a:ext cx="0" cy="1200485"/>
          </a:xfrm>
          <a:prstGeom prst="straightConnector1">
            <a:avLst/>
          </a:prstGeom>
          <a:ln w="12700" cmpd="sng">
            <a:solidFill>
              <a:srgbClr val="D06B00"/>
            </a:solidFill>
            <a:tailEnd type="arrow"/>
          </a:ln>
        </p:spPr>
        <p:style>
          <a:lnRef idx="1">
            <a:schemeClr val="accent1"/>
          </a:lnRef>
          <a:fillRef idx="0">
            <a:schemeClr val="accent1"/>
          </a:fillRef>
          <a:effectRef idx="0">
            <a:schemeClr val="accent1"/>
          </a:effectRef>
          <a:fontRef idx="minor">
            <a:schemeClr val="tx1"/>
          </a:fontRef>
        </p:style>
      </p:cxnSp>
      <p:sp>
        <p:nvSpPr>
          <p:cNvPr id="106" name="TextBox 82">
            <a:extLst>
              <a:ext uri="{FF2B5EF4-FFF2-40B4-BE49-F238E27FC236}">
                <a16:creationId xmlns:a16="http://schemas.microsoft.com/office/drawing/2014/main" id="{98C4C659-B3E9-4EE2-AD42-86BCF9453584}"/>
              </a:ext>
            </a:extLst>
          </p:cNvPr>
          <p:cNvSpPr txBox="1"/>
          <p:nvPr/>
        </p:nvSpPr>
        <p:spPr>
          <a:xfrm>
            <a:off x="8053310" y="2905421"/>
            <a:ext cx="941283" cy="424732"/>
          </a:xfrm>
          <a:prstGeom prst="rect">
            <a:avLst/>
          </a:prstGeom>
          <a:noFill/>
          <a:ln>
            <a:noFill/>
          </a:ln>
        </p:spPr>
        <p:txBody>
          <a:bodyPr wrap="none" rtlCol="0">
            <a:spAutoFit/>
          </a:bodyPr>
          <a:lstStyle/>
          <a:p>
            <a:pPr algn="ctr"/>
            <a:r>
              <a:rPr lang="en-US" sz="1200" dirty="0">
                <a:solidFill>
                  <a:schemeClr val="tx1"/>
                </a:solidFill>
                <a:latin typeface="+mn-lt"/>
              </a:rPr>
              <a:t>HCP </a:t>
            </a:r>
          </a:p>
          <a:p>
            <a:pPr algn="ctr"/>
            <a:r>
              <a:rPr lang="en-US" sz="1200" dirty="0">
                <a:solidFill>
                  <a:schemeClr val="tx1"/>
                </a:solidFill>
                <a:latin typeface="+mn-lt"/>
              </a:rPr>
              <a:t>Replication</a:t>
            </a:r>
          </a:p>
        </p:txBody>
      </p:sp>
      <p:sp>
        <p:nvSpPr>
          <p:cNvPr id="124" name="TextBox 246">
            <a:extLst>
              <a:ext uri="{FF2B5EF4-FFF2-40B4-BE49-F238E27FC236}">
                <a16:creationId xmlns:a16="http://schemas.microsoft.com/office/drawing/2014/main" id="{71B783DA-2F9B-49EA-B4BE-1A7F923082F3}"/>
              </a:ext>
            </a:extLst>
          </p:cNvPr>
          <p:cNvSpPr txBox="1"/>
          <p:nvPr/>
        </p:nvSpPr>
        <p:spPr>
          <a:xfrm>
            <a:off x="5345995" y="1036339"/>
            <a:ext cx="3110986" cy="258532"/>
          </a:xfrm>
          <a:prstGeom prst="rect">
            <a:avLst/>
          </a:prstGeom>
          <a:solidFill>
            <a:schemeClr val="bg1"/>
          </a:solidFill>
          <a:ln>
            <a:solidFill>
              <a:srgbClr val="FF0000"/>
            </a:solidFill>
          </a:ln>
        </p:spPr>
        <p:txBody>
          <a:bodyPr wrap="square" rtlCol="0">
            <a:spAutoFit/>
          </a:bodyPr>
          <a:lstStyle/>
          <a:p>
            <a:r>
              <a:rPr lang="en-US" sz="1200" dirty="0">
                <a:solidFill>
                  <a:schemeClr val="tx1"/>
                </a:solidFill>
                <a:latin typeface="+mn-lt"/>
              </a:rPr>
              <a:t>Migrate user data to HCP</a:t>
            </a:r>
          </a:p>
        </p:txBody>
      </p:sp>
      <p:pic>
        <p:nvPicPr>
          <p:cNvPr id="126" name="Picture 248" descr="time.png">
            <a:extLst>
              <a:ext uri="{FF2B5EF4-FFF2-40B4-BE49-F238E27FC236}">
                <a16:creationId xmlns:a16="http://schemas.microsoft.com/office/drawing/2014/main" id="{B9C84B87-C20F-49B6-9C15-DF19F1E116C6}"/>
              </a:ext>
            </a:extLst>
          </p:cNvPr>
          <p:cNvPicPr>
            <a:picLocks noChangeAspect="1"/>
          </p:cNvPicPr>
          <p:nvPr/>
        </p:nvPicPr>
        <p:blipFill>
          <a:blip r:embed="rId4" cstate="email">
            <a:extLst>
              <a:ext uri="{28A0092B-C50C-407E-A947-70E740481C1C}">
                <a14:useLocalDpi xmlns:a14="http://schemas.microsoft.com/office/drawing/2010/main"/>
              </a:ext>
            </a:extLst>
          </a:blip>
          <a:srcRect l="22044" t="34428" r="22595" b="5274"/>
          <a:stretch>
            <a:fillRect/>
          </a:stretch>
        </p:blipFill>
        <p:spPr>
          <a:xfrm>
            <a:off x="5157485" y="857100"/>
            <a:ext cx="313853" cy="315936"/>
          </a:xfrm>
          <a:prstGeom prst="rect">
            <a:avLst/>
          </a:prstGeom>
        </p:spPr>
      </p:pic>
      <p:sp>
        <p:nvSpPr>
          <p:cNvPr id="134" name="Magnetic Disk 256">
            <a:extLst>
              <a:ext uri="{FF2B5EF4-FFF2-40B4-BE49-F238E27FC236}">
                <a16:creationId xmlns:a16="http://schemas.microsoft.com/office/drawing/2014/main" id="{9C290DAA-5FFC-4F42-BB92-0CC90DBF4A30}"/>
              </a:ext>
            </a:extLst>
          </p:cNvPr>
          <p:cNvSpPr/>
          <p:nvPr/>
        </p:nvSpPr>
        <p:spPr>
          <a:xfrm>
            <a:off x="7726046" y="1616221"/>
            <a:ext cx="645382" cy="467360"/>
          </a:xfrm>
          <a:prstGeom prst="flowChartMagneticDisk">
            <a:avLst/>
          </a:prstGeom>
          <a:solidFill>
            <a:schemeClr val="accent3">
              <a:lumMod val="40000"/>
              <a:lumOff val="60000"/>
              <a:alpha val="84000"/>
            </a:schemeClr>
          </a:solidFill>
          <a:ln>
            <a:solidFill>
              <a:srgbClr val="9DDC75"/>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dirty="0">
              <a:solidFill>
                <a:schemeClr val="tx1"/>
              </a:solidFill>
            </a:endParaRPr>
          </a:p>
        </p:txBody>
      </p:sp>
      <p:sp>
        <p:nvSpPr>
          <p:cNvPr id="135" name="Folded Corner 257">
            <a:extLst>
              <a:ext uri="{FF2B5EF4-FFF2-40B4-BE49-F238E27FC236}">
                <a16:creationId xmlns:a16="http://schemas.microsoft.com/office/drawing/2014/main" id="{E0179AFE-C621-46D5-9BC2-0F9DF3FCB912}"/>
              </a:ext>
            </a:extLst>
          </p:cNvPr>
          <p:cNvSpPr/>
          <p:nvPr/>
        </p:nvSpPr>
        <p:spPr>
          <a:xfrm>
            <a:off x="7841886" y="1476848"/>
            <a:ext cx="409460" cy="328799"/>
          </a:xfrm>
          <a:prstGeom prst="foldedCorner">
            <a:avLst/>
          </a:prstGeom>
          <a:solidFill>
            <a:srgbClr val="FFFFFF"/>
          </a:solidFill>
          <a:ln>
            <a:solidFill>
              <a:srgbClr val="4141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data</a:t>
            </a:r>
          </a:p>
        </p:txBody>
      </p:sp>
      <p:sp>
        <p:nvSpPr>
          <p:cNvPr id="132" name="Magnetic Disk 254">
            <a:extLst>
              <a:ext uri="{FF2B5EF4-FFF2-40B4-BE49-F238E27FC236}">
                <a16:creationId xmlns:a16="http://schemas.microsoft.com/office/drawing/2014/main" id="{B36EDC60-FA6B-4F92-983F-F5CBEDCF5C1C}"/>
              </a:ext>
            </a:extLst>
          </p:cNvPr>
          <p:cNvSpPr/>
          <p:nvPr/>
        </p:nvSpPr>
        <p:spPr>
          <a:xfrm>
            <a:off x="7730557" y="2126344"/>
            <a:ext cx="640871" cy="485354"/>
          </a:xfrm>
          <a:prstGeom prst="flowChartMagneticDisk">
            <a:avLst/>
          </a:prstGeom>
          <a:solidFill>
            <a:schemeClr val="accent6">
              <a:lumMod val="60000"/>
              <a:lumOff val="40000"/>
              <a:alpha val="84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dirty="0">
              <a:solidFill>
                <a:schemeClr val="tx1"/>
              </a:solidFill>
            </a:endParaRPr>
          </a:p>
        </p:txBody>
      </p:sp>
      <p:sp>
        <p:nvSpPr>
          <p:cNvPr id="133" name="Folded Corner 255">
            <a:extLst>
              <a:ext uri="{FF2B5EF4-FFF2-40B4-BE49-F238E27FC236}">
                <a16:creationId xmlns:a16="http://schemas.microsoft.com/office/drawing/2014/main" id="{17D493DB-90FC-4E64-B7B1-99E9FCAD5AB3}"/>
              </a:ext>
            </a:extLst>
          </p:cNvPr>
          <p:cNvSpPr/>
          <p:nvPr/>
        </p:nvSpPr>
        <p:spPr>
          <a:xfrm>
            <a:off x="7843032" y="1982508"/>
            <a:ext cx="427781" cy="338563"/>
          </a:xfrm>
          <a:prstGeom prst="foldedCorner">
            <a:avLst/>
          </a:prstGeom>
          <a:solidFill>
            <a:srgbClr val="FFFFFF"/>
          </a:solidFill>
          <a:ln>
            <a:solidFill>
              <a:srgbClr val="4141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err="1">
                <a:solidFill>
                  <a:schemeClr val="tx1"/>
                </a:solidFill>
              </a:rPr>
              <a:t>conf</a:t>
            </a:r>
            <a:endParaRPr lang="en-US" sz="800" dirty="0">
              <a:solidFill>
                <a:schemeClr val="tx1"/>
              </a:solidFill>
            </a:endParaRPr>
          </a:p>
        </p:txBody>
      </p:sp>
      <p:sp>
        <p:nvSpPr>
          <p:cNvPr id="112" name="Magnetic Disk 256">
            <a:extLst>
              <a:ext uri="{FF2B5EF4-FFF2-40B4-BE49-F238E27FC236}">
                <a16:creationId xmlns:a16="http://schemas.microsoft.com/office/drawing/2014/main" id="{346234E7-8CCA-4ED0-9A7E-D11E94C8104C}"/>
              </a:ext>
            </a:extLst>
          </p:cNvPr>
          <p:cNvSpPr/>
          <p:nvPr/>
        </p:nvSpPr>
        <p:spPr>
          <a:xfrm>
            <a:off x="7726046" y="3842291"/>
            <a:ext cx="645382" cy="467360"/>
          </a:xfrm>
          <a:prstGeom prst="flowChartMagneticDisk">
            <a:avLst/>
          </a:prstGeom>
          <a:solidFill>
            <a:schemeClr val="accent3">
              <a:lumMod val="40000"/>
              <a:lumOff val="60000"/>
              <a:alpha val="84000"/>
            </a:schemeClr>
          </a:solidFill>
          <a:ln>
            <a:solidFill>
              <a:srgbClr val="9DDC75"/>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dirty="0">
              <a:solidFill>
                <a:schemeClr val="tx1"/>
              </a:solidFill>
            </a:endParaRPr>
          </a:p>
        </p:txBody>
      </p:sp>
      <p:sp>
        <p:nvSpPr>
          <p:cNvPr id="113" name="Folded Corner 257">
            <a:extLst>
              <a:ext uri="{FF2B5EF4-FFF2-40B4-BE49-F238E27FC236}">
                <a16:creationId xmlns:a16="http://schemas.microsoft.com/office/drawing/2014/main" id="{ADEB4E3D-50CD-4C93-91EC-4EBD95DC4DC1}"/>
              </a:ext>
            </a:extLst>
          </p:cNvPr>
          <p:cNvSpPr/>
          <p:nvPr/>
        </p:nvSpPr>
        <p:spPr>
          <a:xfrm>
            <a:off x="7841886" y="3702918"/>
            <a:ext cx="409460" cy="328799"/>
          </a:xfrm>
          <a:prstGeom prst="foldedCorner">
            <a:avLst/>
          </a:prstGeom>
          <a:solidFill>
            <a:srgbClr val="FFFFFF"/>
          </a:solidFill>
          <a:ln>
            <a:solidFill>
              <a:srgbClr val="4141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data</a:t>
            </a:r>
          </a:p>
        </p:txBody>
      </p:sp>
      <p:sp>
        <p:nvSpPr>
          <p:cNvPr id="114" name="Magnetic Disk 254">
            <a:extLst>
              <a:ext uri="{FF2B5EF4-FFF2-40B4-BE49-F238E27FC236}">
                <a16:creationId xmlns:a16="http://schemas.microsoft.com/office/drawing/2014/main" id="{D9E8616D-B7E8-4BC8-B919-EBA13AAC34EC}"/>
              </a:ext>
            </a:extLst>
          </p:cNvPr>
          <p:cNvSpPr/>
          <p:nvPr/>
        </p:nvSpPr>
        <p:spPr>
          <a:xfrm>
            <a:off x="7730557" y="4352414"/>
            <a:ext cx="640871" cy="485354"/>
          </a:xfrm>
          <a:prstGeom prst="flowChartMagneticDisk">
            <a:avLst/>
          </a:prstGeom>
          <a:solidFill>
            <a:schemeClr val="accent6">
              <a:lumMod val="60000"/>
              <a:lumOff val="40000"/>
              <a:alpha val="84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dirty="0">
              <a:solidFill>
                <a:schemeClr val="tx1"/>
              </a:solidFill>
            </a:endParaRPr>
          </a:p>
        </p:txBody>
      </p:sp>
      <p:sp>
        <p:nvSpPr>
          <p:cNvPr id="115" name="Folded Corner 255">
            <a:extLst>
              <a:ext uri="{FF2B5EF4-FFF2-40B4-BE49-F238E27FC236}">
                <a16:creationId xmlns:a16="http://schemas.microsoft.com/office/drawing/2014/main" id="{3C573499-9A81-4AF7-A3A9-B34DC3D23875}"/>
              </a:ext>
            </a:extLst>
          </p:cNvPr>
          <p:cNvSpPr/>
          <p:nvPr/>
        </p:nvSpPr>
        <p:spPr>
          <a:xfrm>
            <a:off x="7843032" y="4208578"/>
            <a:ext cx="427781" cy="338563"/>
          </a:xfrm>
          <a:prstGeom prst="foldedCorner">
            <a:avLst/>
          </a:prstGeom>
          <a:solidFill>
            <a:srgbClr val="FFFFFF"/>
          </a:solidFill>
          <a:ln>
            <a:solidFill>
              <a:srgbClr val="4141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err="1">
                <a:solidFill>
                  <a:schemeClr val="tx1"/>
                </a:solidFill>
              </a:rPr>
              <a:t>conf</a:t>
            </a:r>
            <a:endParaRPr lang="en-US" sz="800" dirty="0">
              <a:solidFill>
                <a:schemeClr val="tx1"/>
              </a:solidFill>
            </a:endParaRPr>
          </a:p>
        </p:txBody>
      </p:sp>
    </p:spTree>
    <p:extLst>
      <p:ext uri="{BB962C8B-B14F-4D97-AF65-F5344CB8AC3E}">
        <p14:creationId xmlns:p14="http://schemas.microsoft.com/office/powerpoint/2010/main" val="41772187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3711272" cy="369332"/>
          </a:xfrm>
        </p:spPr>
        <p:txBody>
          <a:bodyPr wrap="none"/>
          <a:lstStyle/>
          <a:p>
            <a:r>
              <a:rPr lang="en-US" altLang="ja-JP" dirty="0"/>
              <a:t>2-3</a:t>
            </a:r>
            <a:r>
              <a:rPr lang="en-US" altLang="ja-JP" b="1" dirty="0">
                <a:solidFill>
                  <a:schemeClr val="tx1"/>
                </a:solidFill>
                <a:latin typeface="+mj-lt"/>
                <a:ea typeface="ＭＳ Ｐゴシック" pitchFamily="50" charset="-128"/>
                <a:cs typeface="Arial" charset="0"/>
              </a:rPr>
              <a:t>. How it works 3 (Failover)</a:t>
            </a:r>
            <a:endParaRPr kumimoji="1" lang="ja-JP" altLang="en-US" b="1" dirty="0">
              <a:solidFill>
                <a:schemeClr val="tx1"/>
              </a:solidFill>
              <a:latin typeface="+mj-lt"/>
            </a:endParaRPr>
          </a:p>
        </p:txBody>
      </p:sp>
      <p:sp>
        <p:nvSpPr>
          <p:cNvPr id="2" name="コンテンツ プレースホルダー 1">
            <a:extLst>
              <a:ext uri="{FF2B5EF4-FFF2-40B4-BE49-F238E27FC236}">
                <a16:creationId xmlns:a16="http://schemas.microsoft.com/office/drawing/2014/main" id="{B803DBA3-D443-4B96-93F8-25F7DE2D54EF}"/>
              </a:ext>
            </a:extLst>
          </p:cNvPr>
          <p:cNvSpPr>
            <a:spLocks noGrp="1"/>
          </p:cNvSpPr>
          <p:nvPr>
            <p:ph sz="quarter" idx="10"/>
          </p:nvPr>
        </p:nvSpPr>
        <p:spPr>
          <a:xfrm>
            <a:off x="329860" y="744546"/>
            <a:ext cx="3442476" cy="3877056"/>
          </a:xfrm>
        </p:spPr>
        <p:txBody>
          <a:bodyPr/>
          <a:lstStyle/>
          <a:p>
            <a:r>
              <a:rPr lang="de-DE" altLang="ja-JP" sz="2000" dirty="0"/>
              <a:t>System admin (nasroot) executes </a:t>
            </a:r>
            <a:r>
              <a:rPr lang="en-US" altLang="ja-JP" sz="2000" dirty="0"/>
              <a:t>“</a:t>
            </a:r>
            <a:r>
              <a:rPr lang="de-DE" altLang="ja-JP" sz="2000" dirty="0"/>
              <a:t>failover.sh“ script on secondary site</a:t>
            </a:r>
          </a:p>
          <a:p>
            <a:r>
              <a:rPr lang="en-US" altLang="ja-JP" sz="2000" dirty="0"/>
              <a:t>“failover.sh” restores user data, shares and migration tasks on secondary site</a:t>
            </a:r>
            <a:endParaRPr lang="de-DE" altLang="ja-JP" sz="2000" dirty="0"/>
          </a:p>
        </p:txBody>
      </p:sp>
      <p:grpSp>
        <p:nvGrpSpPr>
          <p:cNvPr id="103" name="Group 101">
            <a:extLst>
              <a:ext uri="{FF2B5EF4-FFF2-40B4-BE49-F238E27FC236}">
                <a16:creationId xmlns:a16="http://schemas.microsoft.com/office/drawing/2014/main" id="{C50082C8-95D8-46D2-A189-22E4BE223B25}"/>
              </a:ext>
            </a:extLst>
          </p:cNvPr>
          <p:cNvGrpSpPr/>
          <p:nvPr/>
        </p:nvGrpSpPr>
        <p:grpSpPr>
          <a:xfrm>
            <a:off x="3191440" y="1045329"/>
            <a:ext cx="5773604" cy="3023285"/>
            <a:chOff x="379413" y="1706562"/>
            <a:chExt cx="8388350" cy="4054476"/>
          </a:xfrm>
          <a:pattFill prst="wdUpDiag">
            <a:fgClr>
              <a:schemeClr val="bg1">
                <a:lumMod val="95000"/>
              </a:schemeClr>
            </a:fgClr>
            <a:bgClr>
              <a:schemeClr val="bg1">
                <a:lumMod val="85000"/>
              </a:schemeClr>
            </a:bgClr>
          </a:pattFill>
          <a:effectLst>
            <a:outerShdw blurRad="177800" algn="ctr" rotWithShape="0">
              <a:schemeClr val="bg1"/>
            </a:outerShdw>
          </a:effectLst>
        </p:grpSpPr>
        <p:sp>
          <p:nvSpPr>
            <p:cNvPr id="220" name="Freeform 6">
              <a:extLst>
                <a:ext uri="{FF2B5EF4-FFF2-40B4-BE49-F238E27FC236}">
                  <a16:creationId xmlns:a16="http://schemas.microsoft.com/office/drawing/2014/main" id="{9D55D9DB-A1ED-4D6E-AB80-F18569A24269}"/>
                </a:ext>
              </a:extLst>
            </p:cNvPr>
            <p:cNvSpPr>
              <a:spLocks/>
            </p:cNvSpPr>
            <p:nvPr/>
          </p:nvSpPr>
          <p:spPr bwMode="auto">
            <a:xfrm>
              <a:off x="379413" y="2744788"/>
              <a:ext cx="88900" cy="28575"/>
            </a:xfrm>
            <a:custGeom>
              <a:avLst/>
              <a:gdLst>
                <a:gd name="T0" fmla="*/ 99 w 158"/>
                <a:gd name="T1" fmla="*/ 4 h 50"/>
                <a:gd name="T2" fmla="*/ 7 w 158"/>
                <a:gd name="T3" fmla="*/ 21 h 50"/>
                <a:gd name="T4" fmla="*/ 74 w 158"/>
                <a:gd name="T5" fmla="*/ 50 h 50"/>
                <a:gd name="T6" fmla="*/ 148 w 158"/>
                <a:gd name="T7" fmla="*/ 25 h 50"/>
                <a:gd name="T8" fmla="*/ 99 w 158"/>
                <a:gd name="T9" fmla="*/ 4 h 50"/>
              </a:gdLst>
              <a:ahLst/>
              <a:cxnLst>
                <a:cxn ang="0">
                  <a:pos x="T0" y="T1"/>
                </a:cxn>
                <a:cxn ang="0">
                  <a:pos x="T2" y="T3"/>
                </a:cxn>
                <a:cxn ang="0">
                  <a:pos x="T4" y="T5"/>
                </a:cxn>
                <a:cxn ang="0">
                  <a:pos x="T6" y="T7"/>
                </a:cxn>
                <a:cxn ang="0">
                  <a:pos x="T8" y="T9"/>
                </a:cxn>
              </a:cxnLst>
              <a:rect l="0" t="0" r="r" b="b"/>
              <a:pathLst>
                <a:path w="158" h="50">
                  <a:moveTo>
                    <a:pt x="99" y="4"/>
                  </a:moveTo>
                  <a:cubicBezTo>
                    <a:pt x="56" y="0"/>
                    <a:pt x="14" y="4"/>
                    <a:pt x="7" y="21"/>
                  </a:cubicBezTo>
                  <a:cubicBezTo>
                    <a:pt x="0" y="37"/>
                    <a:pt x="46" y="50"/>
                    <a:pt x="74" y="50"/>
                  </a:cubicBezTo>
                  <a:cubicBezTo>
                    <a:pt x="102" y="50"/>
                    <a:pt x="158" y="29"/>
                    <a:pt x="148" y="25"/>
                  </a:cubicBezTo>
                  <a:cubicBezTo>
                    <a:pt x="137" y="21"/>
                    <a:pt x="99" y="4"/>
                    <a:pt x="99" y="4"/>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21" name="Freeform 103">
              <a:extLst>
                <a:ext uri="{FF2B5EF4-FFF2-40B4-BE49-F238E27FC236}">
                  <a16:creationId xmlns:a16="http://schemas.microsoft.com/office/drawing/2014/main" id="{D0C8C136-4984-4E7E-B0F0-D3F23EC07790}"/>
                </a:ext>
              </a:extLst>
            </p:cNvPr>
            <p:cNvSpPr>
              <a:spLocks noEditPoints="1"/>
            </p:cNvSpPr>
            <p:nvPr/>
          </p:nvSpPr>
          <p:spPr bwMode="auto">
            <a:xfrm>
              <a:off x="550863" y="2038350"/>
              <a:ext cx="3149600" cy="3722688"/>
            </a:xfrm>
            <a:custGeom>
              <a:avLst/>
              <a:gdLst>
                <a:gd name="T0" fmla="*/ 4939 w 5544"/>
                <a:gd name="T1" fmla="*/ 3942 h 6550"/>
                <a:gd name="T2" fmla="*/ 4921 w 5544"/>
                <a:gd name="T3" fmla="*/ 3763 h 6550"/>
                <a:gd name="T4" fmla="*/ 4532 w 5544"/>
                <a:gd name="T5" fmla="*/ 3424 h 6550"/>
                <a:gd name="T6" fmla="*/ 4304 w 5544"/>
                <a:gd name="T7" fmla="*/ 3287 h 6550"/>
                <a:gd name="T8" fmla="*/ 3999 w 5544"/>
                <a:gd name="T9" fmla="*/ 3284 h 6550"/>
                <a:gd name="T10" fmla="*/ 3511 w 5544"/>
                <a:gd name="T11" fmla="*/ 3287 h 6550"/>
                <a:gd name="T12" fmla="*/ 3324 w 5544"/>
                <a:gd name="T13" fmla="*/ 2930 h 6550"/>
                <a:gd name="T14" fmla="*/ 2927 w 5544"/>
                <a:gd name="T15" fmla="*/ 2738 h 6550"/>
                <a:gd name="T16" fmla="*/ 3048 w 5544"/>
                <a:gd name="T17" fmla="*/ 2381 h 6550"/>
                <a:gd name="T18" fmla="*/ 3645 w 5544"/>
                <a:gd name="T19" fmla="*/ 2464 h 6550"/>
                <a:gd name="T20" fmla="*/ 3847 w 5544"/>
                <a:gd name="T21" fmla="*/ 2063 h 6550"/>
                <a:gd name="T22" fmla="*/ 4071 w 5544"/>
                <a:gd name="T23" fmla="*/ 1777 h 6550"/>
                <a:gd name="T24" fmla="*/ 4480 w 5544"/>
                <a:gd name="T25" fmla="*/ 1558 h 6550"/>
                <a:gd name="T26" fmla="*/ 4140 w 5544"/>
                <a:gd name="T27" fmla="*/ 1454 h 6550"/>
                <a:gd name="T28" fmla="*/ 4447 w 5544"/>
                <a:gd name="T29" fmla="*/ 1341 h 6550"/>
                <a:gd name="T30" fmla="*/ 4777 w 5544"/>
                <a:gd name="T31" fmla="*/ 1466 h 6550"/>
                <a:gd name="T32" fmla="*/ 4530 w 5544"/>
                <a:gd name="T33" fmla="*/ 1091 h 6550"/>
                <a:gd name="T34" fmla="*/ 4097 w 5544"/>
                <a:gd name="T35" fmla="*/ 872 h 6550"/>
                <a:gd name="T36" fmla="*/ 3713 w 5544"/>
                <a:gd name="T37" fmla="*/ 1091 h 6550"/>
                <a:gd name="T38" fmla="*/ 3548 w 5544"/>
                <a:gd name="T39" fmla="*/ 1091 h 6550"/>
                <a:gd name="T40" fmla="*/ 3089 w 5544"/>
                <a:gd name="T41" fmla="*/ 872 h 6550"/>
                <a:gd name="T42" fmla="*/ 3645 w 5544"/>
                <a:gd name="T43" fmla="*/ 680 h 6550"/>
                <a:gd name="T44" fmla="*/ 3586 w 5544"/>
                <a:gd name="T45" fmla="*/ 460 h 6550"/>
                <a:gd name="T46" fmla="*/ 3848 w 5544"/>
                <a:gd name="T47" fmla="*/ 535 h 6550"/>
                <a:gd name="T48" fmla="*/ 3728 w 5544"/>
                <a:gd name="T49" fmla="*/ 614 h 6550"/>
                <a:gd name="T50" fmla="*/ 4312 w 5544"/>
                <a:gd name="T51" fmla="*/ 763 h 6550"/>
                <a:gd name="T52" fmla="*/ 4424 w 5544"/>
                <a:gd name="T53" fmla="*/ 597 h 6550"/>
                <a:gd name="T54" fmla="*/ 3874 w 5544"/>
                <a:gd name="T55" fmla="*/ 268 h 6550"/>
                <a:gd name="T56" fmla="*/ 3418 w 5544"/>
                <a:gd name="T57" fmla="*/ 456 h 6550"/>
                <a:gd name="T58" fmla="*/ 3105 w 5544"/>
                <a:gd name="T59" fmla="*/ 306 h 6550"/>
                <a:gd name="T60" fmla="*/ 2904 w 5544"/>
                <a:gd name="T61" fmla="*/ 495 h 6550"/>
                <a:gd name="T62" fmla="*/ 2657 w 5544"/>
                <a:gd name="T63" fmla="*/ 219 h 6550"/>
                <a:gd name="T64" fmla="*/ 2392 w 5544"/>
                <a:gd name="T65" fmla="*/ 98 h 6550"/>
                <a:gd name="T66" fmla="*/ 2343 w 5544"/>
                <a:gd name="T67" fmla="*/ 194 h 6550"/>
                <a:gd name="T68" fmla="*/ 2098 w 5544"/>
                <a:gd name="T69" fmla="*/ 156 h 6550"/>
                <a:gd name="T70" fmla="*/ 2011 w 5544"/>
                <a:gd name="T71" fmla="*/ 405 h 6550"/>
                <a:gd name="T72" fmla="*/ 1351 w 5544"/>
                <a:gd name="T73" fmla="*/ 389 h 6550"/>
                <a:gd name="T74" fmla="*/ 555 w 5544"/>
                <a:gd name="T75" fmla="*/ 323 h 6550"/>
                <a:gd name="T76" fmla="*/ 271 w 5544"/>
                <a:gd name="T77" fmla="*/ 597 h 6550"/>
                <a:gd name="T78" fmla="*/ 199 w 5544"/>
                <a:gd name="T79" fmla="*/ 895 h 6550"/>
                <a:gd name="T80" fmla="*/ 269 w 5544"/>
                <a:gd name="T81" fmla="*/ 1066 h 6550"/>
                <a:gd name="T82" fmla="*/ 646 w 5544"/>
                <a:gd name="T83" fmla="*/ 1009 h 6550"/>
                <a:gd name="T84" fmla="*/ 869 w 5544"/>
                <a:gd name="T85" fmla="*/ 822 h 6550"/>
                <a:gd name="T86" fmla="*/ 1644 w 5544"/>
                <a:gd name="T87" fmla="*/ 1308 h 6550"/>
                <a:gd name="T88" fmla="*/ 2453 w 5544"/>
                <a:gd name="T89" fmla="*/ 2694 h 6550"/>
                <a:gd name="T90" fmla="*/ 2281 w 5544"/>
                <a:gd name="T91" fmla="*/ 2344 h 6550"/>
                <a:gd name="T92" fmla="*/ 3334 w 5544"/>
                <a:gd name="T93" fmla="*/ 3189 h 6550"/>
                <a:gd name="T94" fmla="*/ 3682 w 5544"/>
                <a:gd name="T95" fmla="*/ 4183 h 6550"/>
                <a:gd name="T96" fmla="*/ 3925 w 5544"/>
                <a:gd name="T97" fmla="*/ 5917 h 6550"/>
                <a:gd name="T98" fmla="*/ 4203 w 5544"/>
                <a:gd name="T99" fmla="*/ 6529 h 6550"/>
                <a:gd name="T100" fmla="*/ 4251 w 5544"/>
                <a:gd name="T101" fmla="*/ 6169 h 6550"/>
                <a:gd name="T102" fmla="*/ 4358 w 5544"/>
                <a:gd name="T103" fmla="*/ 5838 h 6550"/>
                <a:gd name="T104" fmla="*/ 4622 w 5544"/>
                <a:gd name="T105" fmla="*/ 5572 h 6550"/>
                <a:gd name="T106" fmla="*/ 4882 w 5544"/>
                <a:gd name="T107" fmla="*/ 5299 h 6550"/>
                <a:gd name="T108" fmla="*/ 5254 w 5544"/>
                <a:gd name="T109" fmla="*/ 4934 h 6550"/>
                <a:gd name="T110" fmla="*/ 5359 w 5544"/>
                <a:gd name="T111" fmla="*/ 4522 h 6550"/>
                <a:gd name="T112" fmla="*/ 3354 w 5544"/>
                <a:gd name="T113" fmla="*/ 1640 h 6550"/>
                <a:gd name="T114" fmla="*/ 3576 w 5544"/>
                <a:gd name="T115" fmla="*/ 1695 h 6550"/>
                <a:gd name="T116" fmla="*/ 3360 w 5544"/>
                <a:gd name="T117" fmla="*/ 1695 h 6550"/>
                <a:gd name="T118" fmla="*/ 3830 w 5544"/>
                <a:gd name="T119" fmla="*/ 1633 h 6550"/>
                <a:gd name="T120" fmla="*/ 1886 w 5544"/>
                <a:gd name="T121" fmla="*/ 1483 h 6550"/>
                <a:gd name="T122" fmla="*/ 4565 w 5544"/>
                <a:gd name="T123" fmla="*/ 5400 h 6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544" h="6550">
                  <a:moveTo>
                    <a:pt x="5538" y="4162"/>
                  </a:moveTo>
                  <a:cubicBezTo>
                    <a:pt x="5536" y="4145"/>
                    <a:pt x="5529" y="4127"/>
                    <a:pt x="5519" y="4110"/>
                  </a:cubicBezTo>
                  <a:cubicBezTo>
                    <a:pt x="5528" y="4110"/>
                    <a:pt x="5528" y="4110"/>
                    <a:pt x="5528" y="4110"/>
                  </a:cubicBezTo>
                  <a:cubicBezTo>
                    <a:pt x="5514" y="4084"/>
                    <a:pt x="5493" y="4062"/>
                    <a:pt x="5477" y="4054"/>
                  </a:cubicBezTo>
                  <a:cubicBezTo>
                    <a:pt x="5461" y="4045"/>
                    <a:pt x="5431" y="4041"/>
                    <a:pt x="5407" y="4028"/>
                  </a:cubicBezTo>
                  <a:cubicBezTo>
                    <a:pt x="5393" y="4028"/>
                    <a:pt x="5393" y="4028"/>
                    <a:pt x="5393" y="4028"/>
                  </a:cubicBezTo>
                  <a:cubicBezTo>
                    <a:pt x="5385" y="4023"/>
                    <a:pt x="5377" y="4016"/>
                    <a:pt x="5372" y="4008"/>
                  </a:cubicBezTo>
                  <a:cubicBezTo>
                    <a:pt x="5364" y="3996"/>
                    <a:pt x="5351" y="3983"/>
                    <a:pt x="5337" y="3973"/>
                  </a:cubicBezTo>
                  <a:cubicBezTo>
                    <a:pt x="5349" y="3973"/>
                    <a:pt x="5349" y="3973"/>
                    <a:pt x="5349" y="3973"/>
                  </a:cubicBezTo>
                  <a:cubicBezTo>
                    <a:pt x="5323" y="3954"/>
                    <a:pt x="5291" y="3940"/>
                    <a:pt x="5277" y="3946"/>
                  </a:cubicBezTo>
                  <a:cubicBezTo>
                    <a:pt x="5256" y="3954"/>
                    <a:pt x="5220" y="3962"/>
                    <a:pt x="5192" y="3941"/>
                  </a:cubicBezTo>
                  <a:cubicBezTo>
                    <a:pt x="5170" y="3925"/>
                    <a:pt x="5137" y="3906"/>
                    <a:pt x="5116" y="3891"/>
                  </a:cubicBezTo>
                  <a:cubicBezTo>
                    <a:pt x="5103" y="3891"/>
                    <a:pt x="5103" y="3891"/>
                    <a:pt x="5103" y="3891"/>
                  </a:cubicBezTo>
                  <a:cubicBezTo>
                    <a:pt x="5100" y="3888"/>
                    <a:pt x="5097" y="3886"/>
                    <a:pt x="5094" y="3883"/>
                  </a:cubicBezTo>
                  <a:cubicBezTo>
                    <a:pt x="5076" y="3867"/>
                    <a:pt x="5031" y="3854"/>
                    <a:pt x="5010" y="3854"/>
                  </a:cubicBezTo>
                  <a:cubicBezTo>
                    <a:pt x="4988" y="3854"/>
                    <a:pt x="4992" y="3838"/>
                    <a:pt x="4960" y="3888"/>
                  </a:cubicBezTo>
                  <a:cubicBezTo>
                    <a:pt x="4942" y="3917"/>
                    <a:pt x="4945" y="3934"/>
                    <a:pt x="4939" y="3942"/>
                  </a:cubicBezTo>
                  <a:cubicBezTo>
                    <a:pt x="4934" y="3944"/>
                    <a:pt x="4925" y="3944"/>
                    <a:pt x="4911" y="3941"/>
                  </a:cubicBezTo>
                  <a:cubicBezTo>
                    <a:pt x="4885" y="3938"/>
                    <a:pt x="4884" y="3935"/>
                    <a:pt x="4894" y="3928"/>
                  </a:cubicBezTo>
                  <a:cubicBezTo>
                    <a:pt x="4897" y="3926"/>
                    <a:pt x="4900" y="3924"/>
                    <a:pt x="4904" y="3921"/>
                  </a:cubicBezTo>
                  <a:cubicBezTo>
                    <a:pt x="4915" y="3914"/>
                    <a:pt x="4928" y="3905"/>
                    <a:pt x="4940" y="3891"/>
                  </a:cubicBezTo>
                  <a:cubicBezTo>
                    <a:pt x="4937" y="3891"/>
                    <a:pt x="4937" y="3891"/>
                    <a:pt x="4937" y="3891"/>
                  </a:cubicBezTo>
                  <a:cubicBezTo>
                    <a:pt x="4939" y="3888"/>
                    <a:pt x="4941" y="3886"/>
                    <a:pt x="4943" y="3883"/>
                  </a:cubicBezTo>
                  <a:cubicBezTo>
                    <a:pt x="4955" y="3864"/>
                    <a:pt x="4957" y="3848"/>
                    <a:pt x="4953" y="3836"/>
                  </a:cubicBezTo>
                  <a:cubicBezTo>
                    <a:pt x="4961" y="3836"/>
                    <a:pt x="4961" y="3836"/>
                    <a:pt x="4961" y="3836"/>
                  </a:cubicBezTo>
                  <a:cubicBezTo>
                    <a:pt x="4956" y="3814"/>
                    <a:pt x="4934" y="3804"/>
                    <a:pt x="4911" y="3813"/>
                  </a:cubicBezTo>
                  <a:cubicBezTo>
                    <a:pt x="4904" y="3815"/>
                    <a:pt x="4901" y="3817"/>
                    <a:pt x="4897" y="3820"/>
                  </a:cubicBezTo>
                  <a:cubicBezTo>
                    <a:pt x="4873" y="3833"/>
                    <a:pt x="4889" y="3855"/>
                    <a:pt x="4837" y="3867"/>
                  </a:cubicBezTo>
                  <a:cubicBezTo>
                    <a:pt x="4790" y="3877"/>
                    <a:pt x="4783" y="3850"/>
                    <a:pt x="4802" y="3836"/>
                  </a:cubicBezTo>
                  <a:cubicBezTo>
                    <a:pt x="4803" y="3836"/>
                    <a:pt x="4803" y="3836"/>
                    <a:pt x="4803" y="3836"/>
                  </a:cubicBezTo>
                  <a:cubicBezTo>
                    <a:pt x="4804" y="3835"/>
                    <a:pt x="4806" y="3834"/>
                    <a:pt x="4807" y="3833"/>
                  </a:cubicBezTo>
                  <a:cubicBezTo>
                    <a:pt x="4810" y="3831"/>
                    <a:pt x="4813" y="3830"/>
                    <a:pt x="4816" y="3829"/>
                  </a:cubicBezTo>
                  <a:cubicBezTo>
                    <a:pt x="4835" y="3825"/>
                    <a:pt x="4862" y="3812"/>
                    <a:pt x="4884" y="3798"/>
                  </a:cubicBezTo>
                  <a:cubicBezTo>
                    <a:pt x="4904" y="3785"/>
                    <a:pt x="4921" y="3771"/>
                    <a:pt x="4921" y="3763"/>
                  </a:cubicBezTo>
                  <a:cubicBezTo>
                    <a:pt x="4921" y="3760"/>
                    <a:pt x="4921" y="3757"/>
                    <a:pt x="4921" y="3754"/>
                  </a:cubicBezTo>
                  <a:cubicBezTo>
                    <a:pt x="4913" y="3754"/>
                    <a:pt x="4913" y="3754"/>
                    <a:pt x="4913" y="3754"/>
                  </a:cubicBezTo>
                  <a:cubicBezTo>
                    <a:pt x="4911" y="3733"/>
                    <a:pt x="4902" y="3705"/>
                    <a:pt x="4879" y="3705"/>
                  </a:cubicBezTo>
                  <a:cubicBezTo>
                    <a:pt x="4873" y="3705"/>
                    <a:pt x="4869" y="3702"/>
                    <a:pt x="4865" y="3699"/>
                  </a:cubicBezTo>
                  <a:cubicBezTo>
                    <a:pt x="4878" y="3699"/>
                    <a:pt x="4878" y="3699"/>
                    <a:pt x="4878" y="3699"/>
                  </a:cubicBezTo>
                  <a:cubicBezTo>
                    <a:pt x="4861" y="3692"/>
                    <a:pt x="4860" y="3659"/>
                    <a:pt x="4831" y="3616"/>
                  </a:cubicBezTo>
                  <a:cubicBezTo>
                    <a:pt x="4821" y="3616"/>
                    <a:pt x="4821" y="3616"/>
                    <a:pt x="4821" y="3616"/>
                  </a:cubicBezTo>
                  <a:cubicBezTo>
                    <a:pt x="4819" y="3614"/>
                    <a:pt x="4818" y="3611"/>
                    <a:pt x="4816" y="3609"/>
                  </a:cubicBezTo>
                  <a:cubicBezTo>
                    <a:pt x="4804" y="3593"/>
                    <a:pt x="4790" y="3577"/>
                    <a:pt x="4775" y="3561"/>
                  </a:cubicBezTo>
                  <a:cubicBezTo>
                    <a:pt x="4786" y="3561"/>
                    <a:pt x="4786" y="3561"/>
                    <a:pt x="4786" y="3561"/>
                  </a:cubicBezTo>
                  <a:cubicBezTo>
                    <a:pt x="4750" y="3523"/>
                    <a:pt x="4709" y="3491"/>
                    <a:pt x="4678" y="3498"/>
                  </a:cubicBezTo>
                  <a:cubicBezTo>
                    <a:pt x="4635" y="3506"/>
                    <a:pt x="4611" y="3546"/>
                    <a:pt x="4590" y="3501"/>
                  </a:cubicBezTo>
                  <a:cubicBezTo>
                    <a:pt x="4586" y="3492"/>
                    <a:pt x="4582" y="3485"/>
                    <a:pt x="4578" y="3479"/>
                  </a:cubicBezTo>
                  <a:cubicBezTo>
                    <a:pt x="4569" y="3479"/>
                    <a:pt x="4569" y="3479"/>
                    <a:pt x="4569" y="3479"/>
                  </a:cubicBezTo>
                  <a:cubicBezTo>
                    <a:pt x="4552" y="3455"/>
                    <a:pt x="4535" y="3445"/>
                    <a:pt x="4524" y="3426"/>
                  </a:cubicBezTo>
                  <a:cubicBezTo>
                    <a:pt x="4523" y="3425"/>
                    <a:pt x="4523" y="3425"/>
                    <a:pt x="4522" y="3424"/>
                  </a:cubicBezTo>
                  <a:cubicBezTo>
                    <a:pt x="4532" y="3424"/>
                    <a:pt x="4532" y="3424"/>
                    <a:pt x="4532" y="3424"/>
                  </a:cubicBezTo>
                  <a:cubicBezTo>
                    <a:pt x="4532" y="3423"/>
                    <a:pt x="4531" y="3423"/>
                    <a:pt x="4530" y="3422"/>
                  </a:cubicBezTo>
                  <a:cubicBezTo>
                    <a:pt x="4516" y="3397"/>
                    <a:pt x="4481" y="3422"/>
                    <a:pt x="4470" y="3409"/>
                  </a:cubicBezTo>
                  <a:cubicBezTo>
                    <a:pt x="4460" y="3397"/>
                    <a:pt x="4460" y="3397"/>
                    <a:pt x="4460" y="3397"/>
                  </a:cubicBezTo>
                  <a:cubicBezTo>
                    <a:pt x="4460" y="3397"/>
                    <a:pt x="4414" y="3409"/>
                    <a:pt x="4439" y="3372"/>
                  </a:cubicBezTo>
                  <a:cubicBezTo>
                    <a:pt x="4444" y="3363"/>
                    <a:pt x="4449" y="3353"/>
                    <a:pt x="4453" y="3342"/>
                  </a:cubicBezTo>
                  <a:cubicBezTo>
                    <a:pt x="4448" y="3342"/>
                    <a:pt x="4448" y="3342"/>
                    <a:pt x="4448" y="3342"/>
                  </a:cubicBezTo>
                  <a:cubicBezTo>
                    <a:pt x="4456" y="3322"/>
                    <a:pt x="4460" y="3301"/>
                    <a:pt x="4461" y="3287"/>
                  </a:cubicBezTo>
                  <a:cubicBezTo>
                    <a:pt x="4467" y="3287"/>
                    <a:pt x="4467" y="3287"/>
                    <a:pt x="4467" y="3287"/>
                  </a:cubicBezTo>
                  <a:cubicBezTo>
                    <a:pt x="4468" y="3274"/>
                    <a:pt x="4467" y="3266"/>
                    <a:pt x="4463" y="3268"/>
                  </a:cubicBezTo>
                  <a:cubicBezTo>
                    <a:pt x="4462" y="3268"/>
                    <a:pt x="4460" y="3270"/>
                    <a:pt x="4458" y="3273"/>
                  </a:cubicBezTo>
                  <a:cubicBezTo>
                    <a:pt x="4458" y="3272"/>
                    <a:pt x="4458" y="3272"/>
                    <a:pt x="4457" y="3272"/>
                  </a:cubicBezTo>
                  <a:cubicBezTo>
                    <a:pt x="4446" y="3276"/>
                    <a:pt x="4429" y="3334"/>
                    <a:pt x="4411" y="3330"/>
                  </a:cubicBezTo>
                  <a:cubicBezTo>
                    <a:pt x="4393" y="3326"/>
                    <a:pt x="4408" y="3318"/>
                    <a:pt x="4372" y="3293"/>
                  </a:cubicBezTo>
                  <a:cubicBezTo>
                    <a:pt x="4369" y="3290"/>
                    <a:pt x="4365" y="3289"/>
                    <a:pt x="4362" y="3287"/>
                  </a:cubicBezTo>
                  <a:cubicBezTo>
                    <a:pt x="4376" y="3287"/>
                    <a:pt x="4376" y="3287"/>
                    <a:pt x="4376" y="3287"/>
                  </a:cubicBezTo>
                  <a:cubicBezTo>
                    <a:pt x="4352" y="3272"/>
                    <a:pt x="4320" y="3276"/>
                    <a:pt x="4302" y="3287"/>
                  </a:cubicBezTo>
                  <a:cubicBezTo>
                    <a:pt x="4304" y="3287"/>
                    <a:pt x="4304" y="3287"/>
                    <a:pt x="4304" y="3287"/>
                  </a:cubicBezTo>
                  <a:cubicBezTo>
                    <a:pt x="4291" y="3292"/>
                    <a:pt x="4281" y="3301"/>
                    <a:pt x="4281" y="3309"/>
                  </a:cubicBezTo>
                  <a:cubicBezTo>
                    <a:pt x="4281" y="3324"/>
                    <a:pt x="4273" y="3336"/>
                    <a:pt x="4267" y="3342"/>
                  </a:cubicBezTo>
                  <a:cubicBezTo>
                    <a:pt x="4260" y="3342"/>
                    <a:pt x="4260" y="3342"/>
                    <a:pt x="4260" y="3342"/>
                  </a:cubicBezTo>
                  <a:cubicBezTo>
                    <a:pt x="4256" y="3336"/>
                    <a:pt x="4249" y="3326"/>
                    <a:pt x="4242" y="3309"/>
                  </a:cubicBezTo>
                  <a:cubicBezTo>
                    <a:pt x="4232" y="3284"/>
                    <a:pt x="4182" y="3280"/>
                    <a:pt x="4158" y="3305"/>
                  </a:cubicBezTo>
                  <a:cubicBezTo>
                    <a:pt x="4146" y="3317"/>
                    <a:pt x="4137" y="3304"/>
                    <a:pt x="4129" y="3287"/>
                  </a:cubicBezTo>
                  <a:cubicBezTo>
                    <a:pt x="4137" y="3287"/>
                    <a:pt x="4137" y="3287"/>
                    <a:pt x="4137" y="3287"/>
                  </a:cubicBezTo>
                  <a:cubicBezTo>
                    <a:pt x="4127" y="3267"/>
                    <a:pt x="4118" y="3238"/>
                    <a:pt x="4108" y="3238"/>
                  </a:cubicBezTo>
                  <a:cubicBezTo>
                    <a:pt x="4100" y="3238"/>
                    <a:pt x="4088" y="3243"/>
                    <a:pt x="4076" y="3252"/>
                  </a:cubicBezTo>
                  <a:cubicBezTo>
                    <a:pt x="4059" y="3262"/>
                    <a:pt x="4042" y="3278"/>
                    <a:pt x="4031" y="3301"/>
                  </a:cubicBezTo>
                  <a:cubicBezTo>
                    <a:pt x="4017" y="3331"/>
                    <a:pt x="4018" y="3371"/>
                    <a:pt x="4012" y="3384"/>
                  </a:cubicBezTo>
                  <a:cubicBezTo>
                    <a:pt x="4006" y="3381"/>
                    <a:pt x="4001" y="3363"/>
                    <a:pt x="3999" y="3342"/>
                  </a:cubicBezTo>
                  <a:cubicBezTo>
                    <a:pt x="3992" y="3342"/>
                    <a:pt x="3992" y="3342"/>
                    <a:pt x="3992" y="3342"/>
                  </a:cubicBezTo>
                  <a:cubicBezTo>
                    <a:pt x="3990" y="3322"/>
                    <a:pt x="3990" y="3300"/>
                    <a:pt x="3992" y="3288"/>
                  </a:cubicBezTo>
                  <a:cubicBezTo>
                    <a:pt x="3992" y="3288"/>
                    <a:pt x="3992" y="3287"/>
                    <a:pt x="3993" y="3287"/>
                  </a:cubicBezTo>
                  <a:cubicBezTo>
                    <a:pt x="3998" y="3287"/>
                    <a:pt x="3998" y="3287"/>
                    <a:pt x="3998" y="3287"/>
                  </a:cubicBezTo>
                  <a:cubicBezTo>
                    <a:pt x="3999" y="3286"/>
                    <a:pt x="3999" y="3285"/>
                    <a:pt x="3999" y="3284"/>
                  </a:cubicBezTo>
                  <a:cubicBezTo>
                    <a:pt x="4002" y="3259"/>
                    <a:pt x="4041" y="3218"/>
                    <a:pt x="4013" y="3209"/>
                  </a:cubicBezTo>
                  <a:cubicBezTo>
                    <a:pt x="4001" y="3206"/>
                    <a:pt x="3986" y="3213"/>
                    <a:pt x="3972" y="3222"/>
                  </a:cubicBezTo>
                  <a:cubicBezTo>
                    <a:pt x="3957" y="3231"/>
                    <a:pt x="3943" y="3244"/>
                    <a:pt x="3931" y="3252"/>
                  </a:cubicBezTo>
                  <a:cubicBezTo>
                    <a:pt x="3929" y="3253"/>
                    <a:pt x="3927" y="3255"/>
                    <a:pt x="3925" y="3255"/>
                  </a:cubicBezTo>
                  <a:cubicBezTo>
                    <a:pt x="3919" y="3256"/>
                    <a:pt x="3912" y="3260"/>
                    <a:pt x="3904" y="3266"/>
                  </a:cubicBezTo>
                  <a:cubicBezTo>
                    <a:pt x="3886" y="3277"/>
                    <a:pt x="3861" y="3300"/>
                    <a:pt x="3844" y="3326"/>
                  </a:cubicBezTo>
                  <a:cubicBezTo>
                    <a:pt x="3825" y="3357"/>
                    <a:pt x="3814" y="3377"/>
                    <a:pt x="3796" y="3389"/>
                  </a:cubicBezTo>
                  <a:cubicBezTo>
                    <a:pt x="3775" y="3400"/>
                    <a:pt x="3745" y="3388"/>
                    <a:pt x="3752" y="3376"/>
                  </a:cubicBezTo>
                  <a:cubicBezTo>
                    <a:pt x="3756" y="3369"/>
                    <a:pt x="3739" y="3353"/>
                    <a:pt x="3720" y="3342"/>
                  </a:cubicBezTo>
                  <a:cubicBezTo>
                    <a:pt x="3706" y="3342"/>
                    <a:pt x="3706" y="3342"/>
                    <a:pt x="3706" y="3342"/>
                  </a:cubicBezTo>
                  <a:cubicBezTo>
                    <a:pt x="3692" y="3335"/>
                    <a:pt x="3679" y="3332"/>
                    <a:pt x="3675" y="3338"/>
                  </a:cubicBezTo>
                  <a:cubicBezTo>
                    <a:pt x="3673" y="3342"/>
                    <a:pt x="3669" y="3345"/>
                    <a:pt x="3665" y="3349"/>
                  </a:cubicBezTo>
                  <a:cubicBezTo>
                    <a:pt x="3650" y="3359"/>
                    <a:pt x="3630" y="3369"/>
                    <a:pt x="3608" y="3380"/>
                  </a:cubicBezTo>
                  <a:cubicBezTo>
                    <a:pt x="3576" y="3397"/>
                    <a:pt x="3548" y="3359"/>
                    <a:pt x="3541" y="3342"/>
                  </a:cubicBezTo>
                  <a:cubicBezTo>
                    <a:pt x="3541" y="3342"/>
                    <a:pt x="3541" y="3342"/>
                    <a:pt x="3541" y="3342"/>
                  </a:cubicBezTo>
                  <a:cubicBezTo>
                    <a:pt x="3532" y="3342"/>
                    <a:pt x="3532" y="3342"/>
                    <a:pt x="3532" y="3342"/>
                  </a:cubicBezTo>
                  <a:cubicBezTo>
                    <a:pt x="3525" y="3330"/>
                    <a:pt x="3516" y="3322"/>
                    <a:pt x="3511" y="3287"/>
                  </a:cubicBezTo>
                  <a:cubicBezTo>
                    <a:pt x="3518" y="3287"/>
                    <a:pt x="3518" y="3287"/>
                    <a:pt x="3518" y="3287"/>
                  </a:cubicBezTo>
                  <a:cubicBezTo>
                    <a:pt x="3518" y="3281"/>
                    <a:pt x="3517" y="3275"/>
                    <a:pt x="3516" y="3268"/>
                  </a:cubicBezTo>
                  <a:cubicBezTo>
                    <a:pt x="3515" y="3247"/>
                    <a:pt x="3516" y="3225"/>
                    <a:pt x="3518" y="3205"/>
                  </a:cubicBezTo>
                  <a:cubicBezTo>
                    <a:pt x="3512" y="3205"/>
                    <a:pt x="3512" y="3205"/>
                    <a:pt x="3512" y="3205"/>
                  </a:cubicBezTo>
                  <a:cubicBezTo>
                    <a:pt x="3514" y="3185"/>
                    <a:pt x="3517" y="3166"/>
                    <a:pt x="3521" y="3150"/>
                  </a:cubicBezTo>
                  <a:cubicBezTo>
                    <a:pt x="3527" y="3150"/>
                    <a:pt x="3527" y="3150"/>
                    <a:pt x="3527" y="3150"/>
                  </a:cubicBezTo>
                  <a:cubicBezTo>
                    <a:pt x="3529" y="3139"/>
                    <a:pt x="3531" y="3130"/>
                    <a:pt x="3534" y="3122"/>
                  </a:cubicBezTo>
                  <a:cubicBezTo>
                    <a:pt x="3539" y="3107"/>
                    <a:pt x="3529" y="3086"/>
                    <a:pt x="3514" y="3067"/>
                  </a:cubicBezTo>
                  <a:cubicBezTo>
                    <a:pt x="3504" y="3067"/>
                    <a:pt x="3504" y="3067"/>
                    <a:pt x="3504" y="3067"/>
                  </a:cubicBezTo>
                  <a:cubicBezTo>
                    <a:pt x="3486" y="3046"/>
                    <a:pt x="3463" y="3028"/>
                    <a:pt x="3450" y="3031"/>
                  </a:cubicBezTo>
                  <a:cubicBezTo>
                    <a:pt x="3425" y="3035"/>
                    <a:pt x="3401" y="3064"/>
                    <a:pt x="3376" y="3060"/>
                  </a:cubicBezTo>
                  <a:cubicBezTo>
                    <a:pt x="3351" y="3056"/>
                    <a:pt x="3362" y="3047"/>
                    <a:pt x="3323" y="3047"/>
                  </a:cubicBezTo>
                  <a:cubicBezTo>
                    <a:pt x="3289" y="3047"/>
                    <a:pt x="3310" y="3040"/>
                    <a:pt x="3320" y="3013"/>
                  </a:cubicBezTo>
                  <a:cubicBezTo>
                    <a:pt x="3325" y="3013"/>
                    <a:pt x="3325" y="3013"/>
                    <a:pt x="3325" y="3013"/>
                  </a:cubicBezTo>
                  <a:cubicBezTo>
                    <a:pt x="3327" y="3008"/>
                    <a:pt x="3329" y="3003"/>
                    <a:pt x="3330" y="2997"/>
                  </a:cubicBezTo>
                  <a:cubicBezTo>
                    <a:pt x="3334" y="2977"/>
                    <a:pt x="3329" y="2953"/>
                    <a:pt x="3331" y="2930"/>
                  </a:cubicBezTo>
                  <a:cubicBezTo>
                    <a:pt x="3324" y="2930"/>
                    <a:pt x="3324" y="2930"/>
                    <a:pt x="3324" y="2930"/>
                  </a:cubicBezTo>
                  <a:cubicBezTo>
                    <a:pt x="3326" y="2912"/>
                    <a:pt x="3331" y="2895"/>
                    <a:pt x="3348" y="2881"/>
                  </a:cubicBezTo>
                  <a:cubicBezTo>
                    <a:pt x="3350" y="2879"/>
                    <a:pt x="3351" y="2877"/>
                    <a:pt x="3352" y="2875"/>
                  </a:cubicBezTo>
                  <a:cubicBezTo>
                    <a:pt x="3355" y="2875"/>
                    <a:pt x="3355" y="2875"/>
                    <a:pt x="3355" y="2875"/>
                  </a:cubicBezTo>
                  <a:cubicBezTo>
                    <a:pt x="3378" y="2855"/>
                    <a:pt x="3382" y="2819"/>
                    <a:pt x="3376" y="2793"/>
                  </a:cubicBezTo>
                  <a:cubicBezTo>
                    <a:pt x="3368" y="2793"/>
                    <a:pt x="3368" y="2793"/>
                    <a:pt x="3368" y="2793"/>
                  </a:cubicBezTo>
                  <a:cubicBezTo>
                    <a:pt x="3364" y="2777"/>
                    <a:pt x="3357" y="2766"/>
                    <a:pt x="3348" y="2764"/>
                  </a:cubicBezTo>
                  <a:cubicBezTo>
                    <a:pt x="3323" y="2760"/>
                    <a:pt x="3277" y="2777"/>
                    <a:pt x="3246" y="2773"/>
                  </a:cubicBezTo>
                  <a:cubicBezTo>
                    <a:pt x="3214" y="2769"/>
                    <a:pt x="3189" y="2802"/>
                    <a:pt x="3200" y="2839"/>
                  </a:cubicBezTo>
                  <a:cubicBezTo>
                    <a:pt x="3211" y="2877"/>
                    <a:pt x="3182" y="2902"/>
                    <a:pt x="3172" y="2898"/>
                  </a:cubicBezTo>
                  <a:cubicBezTo>
                    <a:pt x="3161" y="2893"/>
                    <a:pt x="3147" y="2873"/>
                    <a:pt x="3108" y="2906"/>
                  </a:cubicBezTo>
                  <a:cubicBezTo>
                    <a:pt x="3070" y="2939"/>
                    <a:pt x="3056" y="2927"/>
                    <a:pt x="3017" y="2889"/>
                  </a:cubicBezTo>
                  <a:cubicBezTo>
                    <a:pt x="3012" y="2885"/>
                    <a:pt x="3007" y="2880"/>
                    <a:pt x="3003" y="2875"/>
                  </a:cubicBezTo>
                  <a:cubicBezTo>
                    <a:pt x="3014" y="2875"/>
                    <a:pt x="3014" y="2875"/>
                    <a:pt x="3014" y="2875"/>
                  </a:cubicBezTo>
                  <a:cubicBezTo>
                    <a:pt x="2988" y="2851"/>
                    <a:pt x="2962" y="2825"/>
                    <a:pt x="2947" y="2793"/>
                  </a:cubicBezTo>
                  <a:cubicBezTo>
                    <a:pt x="2939" y="2793"/>
                    <a:pt x="2939" y="2793"/>
                    <a:pt x="2939" y="2793"/>
                  </a:cubicBezTo>
                  <a:cubicBezTo>
                    <a:pt x="2934" y="2782"/>
                    <a:pt x="2930" y="2769"/>
                    <a:pt x="2929" y="2756"/>
                  </a:cubicBezTo>
                  <a:cubicBezTo>
                    <a:pt x="2928" y="2750"/>
                    <a:pt x="2927" y="2744"/>
                    <a:pt x="2927" y="2738"/>
                  </a:cubicBezTo>
                  <a:cubicBezTo>
                    <a:pt x="2934" y="2738"/>
                    <a:pt x="2934" y="2738"/>
                    <a:pt x="2934" y="2738"/>
                  </a:cubicBezTo>
                  <a:cubicBezTo>
                    <a:pt x="2931" y="2709"/>
                    <a:pt x="2929" y="2681"/>
                    <a:pt x="2930" y="2656"/>
                  </a:cubicBezTo>
                  <a:cubicBezTo>
                    <a:pt x="2923" y="2656"/>
                    <a:pt x="2923" y="2656"/>
                    <a:pt x="2923" y="2656"/>
                  </a:cubicBezTo>
                  <a:cubicBezTo>
                    <a:pt x="2924" y="2636"/>
                    <a:pt x="2927" y="2619"/>
                    <a:pt x="2932" y="2606"/>
                  </a:cubicBezTo>
                  <a:cubicBezTo>
                    <a:pt x="2933" y="2605"/>
                    <a:pt x="2934" y="2603"/>
                    <a:pt x="2934" y="2601"/>
                  </a:cubicBezTo>
                  <a:cubicBezTo>
                    <a:pt x="2939" y="2601"/>
                    <a:pt x="2939" y="2601"/>
                    <a:pt x="2939" y="2601"/>
                  </a:cubicBezTo>
                  <a:cubicBezTo>
                    <a:pt x="2949" y="2577"/>
                    <a:pt x="2952" y="2540"/>
                    <a:pt x="2944" y="2519"/>
                  </a:cubicBezTo>
                  <a:cubicBezTo>
                    <a:pt x="2936" y="2519"/>
                    <a:pt x="2936" y="2519"/>
                    <a:pt x="2936" y="2519"/>
                  </a:cubicBezTo>
                  <a:cubicBezTo>
                    <a:pt x="2933" y="2513"/>
                    <a:pt x="2930" y="2508"/>
                    <a:pt x="2925" y="2506"/>
                  </a:cubicBezTo>
                  <a:cubicBezTo>
                    <a:pt x="2911" y="2501"/>
                    <a:pt x="2928" y="2479"/>
                    <a:pt x="2948" y="2464"/>
                  </a:cubicBezTo>
                  <a:cubicBezTo>
                    <a:pt x="2950" y="2464"/>
                    <a:pt x="2950" y="2464"/>
                    <a:pt x="2950" y="2464"/>
                  </a:cubicBezTo>
                  <a:cubicBezTo>
                    <a:pt x="2954" y="2460"/>
                    <a:pt x="2958" y="2457"/>
                    <a:pt x="2963" y="2454"/>
                  </a:cubicBezTo>
                  <a:cubicBezTo>
                    <a:pt x="2967" y="2452"/>
                    <a:pt x="2971" y="2449"/>
                    <a:pt x="2975" y="2448"/>
                  </a:cubicBezTo>
                  <a:cubicBezTo>
                    <a:pt x="2981" y="2446"/>
                    <a:pt x="2989" y="2442"/>
                    <a:pt x="2997" y="2436"/>
                  </a:cubicBezTo>
                  <a:cubicBezTo>
                    <a:pt x="3020" y="2422"/>
                    <a:pt x="3046" y="2395"/>
                    <a:pt x="3052" y="2382"/>
                  </a:cubicBezTo>
                  <a:cubicBezTo>
                    <a:pt x="3052" y="2381"/>
                    <a:pt x="3052" y="2381"/>
                    <a:pt x="3052" y="2381"/>
                  </a:cubicBezTo>
                  <a:cubicBezTo>
                    <a:pt x="3048" y="2381"/>
                    <a:pt x="3048" y="2381"/>
                    <a:pt x="3048" y="2381"/>
                  </a:cubicBezTo>
                  <a:cubicBezTo>
                    <a:pt x="3060" y="2370"/>
                    <a:pt x="3091" y="2373"/>
                    <a:pt x="3126" y="2373"/>
                  </a:cubicBezTo>
                  <a:cubicBezTo>
                    <a:pt x="3165" y="2373"/>
                    <a:pt x="3172" y="2373"/>
                    <a:pt x="3211" y="2398"/>
                  </a:cubicBezTo>
                  <a:cubicBezTo>
                    <a:pt x="3229" y="2410"/>
                    <a:pt x="3240" y="2408"/>
                    <a:pt x="3246" y="2401"/>
                  </a:cubicBezTo>
                  <a:cubicBezTo>
                    <a:pt x="3255" y="2398"/>
                    <a:pt x="3259" y="2389"/>
                    <a:pt x="3261" y="2381"/>
                  </a:cubicBezTo>
                  <a:cubicBezTo>
                    <a:pt x="3256" y="2381"/>
                    <a:pt x="3256" y="2381"/>
                    <a:pt x="3256" y="2381"/>
                  </a:cubicBezTo>
                  <a:cubicBezTo>
                    <a:pt x="3256" y="2378"/>
                    <a:pt x="3256" y="2375"/>
                    <a:pt x="3256" y="2373"/>
                  </a:cubicBezTo>
                  <a:cubicBezTo>
                    <a:pt x="3256" y="2361"/>
                    <a:pt x="3278" y="2352"/>
                    <a:pt x="3320" y="2356"/>
                  </a:cubicBezTo>
                  <a:cubicBezTo>
                    <a:pt x="3363" y="2360"/>
                    <a:pt x="3415" y="2323"/>
                    <a:pt x="3425" y="2336"/>
                  </a:cubicBezTo>
                  <a:cubicBezTo>
                    <a:pt x="3436" y="2348"/>
                    <a:pt x="3457" y="2398"/>
                    <a:pt x="3478" y="2382"/>
                  </a:cubicBezTo>
                  <a:cubicBezTo>
                    <a:pt x="3499" y="2365"/>
                    <a:pt x="3506" y="2336"/>
                    <a:pt x="3513" y="2386"/>
                  </a:cubicBezTo>
                  <a:cubicBezTo>
                    <a:pt x="3520" y="2436"/>
                    <a:pt x="3538" y="2511"/>
                    <a:pt x="3570" y="2523"/>
                  </a:cubicBezTo>
                  <a:cubicBezTo>
                    <a:pt x="3601" y="2536"/>
                    <a:pt x="3584" y="2586"/>
                    <a:pt x="3615" y="2590"/>
                  </a:cubicBezTo>
                  <a:cubicBezTo>
                    <a:pt x="3621" y="2590"/>
                    <a:pt x="3625" y="2588"/>
                    <a:pt x="3629" y="2585"/>
                  </a:cubicBezTo>
                  <a:cubicBezTo>
                    <a:pt x="3646" y="2579"/>
                    <a:pt x="3657" y="2548"/>
                    <a:pt x="3660" y="2519"/>
                  </a:cubicBezTo>
                  <a:cubicBezTo>
                    <a:pt x="3653" y="2519"/>
                    <a:pt x="3653" y="2519"/>
                    <a:pt x="3653" y="2519"/>
                  </a:cubicBezTo>
                  <a:cubicBezTo>
                    <a:pt x="3654" y="2504"/>
                    <a:pt x="3654" y="2490"/>
                    <a:pt x="3651" y="2482"/>
                  </a:cubicBezTo>
                  <a:cubicBezTo>
                    <a:pt x="3649" y="2477"/>
                    <a:pt x="3647" y="2471"/>
                    <a:pt x="3645" y="2464"/>
                  </a:cubicBezTo>
                  <a:cubicBezTo>
                    <a:pt x="3653" y="2464"/>
                    <a:pt x="3653" y="2464"/>
                    <a:pt x="3653" y="2464"/>
                  </a:cubicBezTo>
                  <a:cubicBezTo>
                    <a:pt x="3646" y="2442"/>
                    <a:pt x="3637" y="2409"/>
                    <a:pt x="3627" y="2381"/>
                  </a:cubicBezTo>
                  <a:cubicBezTo>
                    <a:pt x="3619" y="2381"/>
                    <a:pt x="3619" y="2381"/>
                    <a:pt x="3619" y="2381"/>
                  </a:cubicBezTo>
                  <a:cubicBezTo>
                    <a:pt x="3613" y="2365"/>
                    <a:pt x="3607" y="2351"/>
                    <a:pt x="3601" y="2344"/>
                  </a:cubicBezTo>
                  <a:cubicBezTo>
                    <a:pt x="3597" y="2340"/>
                    <a:pt x="3596" y="2333"/>
                    <a:pt x="3596" y="2326"/>
                  </a:cubicBezTo>
                  <a:cubicBezTo>
                    <a:pt x="3603" y="2326"/>
                    <a:pt x="3603" y="2326"/>
                    <a:pt x="3603" y="2326"/>
                  </a:cubicBezTo>
                  <a:cubicBezTo>
                    <a:pt x="3602" y="2306"/>
                    <a:pt x="3619" y="2276"/>
                    <a:pt x="3642" y="2259"/>
                  </a:cubicBezTo>
                  <a:cubicBezTo>
                    <a:pt x="3644" y="2258"/>
                    <a:pt x="3646" y="2256"/>
                    <a:pt x="3649" y="2255"/>
                  </a:cubicBezTo>
                  <a:cubicBezTo>
                    <a:pt x="3650" y="2254"/>
                    <a:pt x="3652" y="2253"/>
                    <a:pt x="3654" y="2251"/>
                  </a:cubicBezTo>
                  <a:cubicBezTo>
                    <a:pt x="3654" y="2251"/>
                    <a:pt x="3655" y="2251"/>
                    <a:pt x="3655" y="2251"/>
                  </a:cubicBezTo>
                  <a:cubicBezTo>
                    <a:pt x="3658" y="2249"/>
                    <a:pt x="3662" y="2247"/>
                    <a:pt x="3665" y="2244"/>
                  </a:cubicBezTo>
                  <a:cubicBezTo>
                    <a:pt x="3664" y="2244"/>
                    <a:pt x="3664" y="2244"/>
                    <a:pt x="3664" y="2244"/>
                  </a:cubicBezTo>
                  <a:cubicBezTo>
                    <a:pt x="3680" y="2231"/>
                    <a:pt x="3698" y="2210"/>
                    <a:pt x="3714" y="2189"/>
                  </a:cubicBezTo>
                  <a:cubicBezTo>
                    <a:pt x="3717" y="2189"/>
                    <a:pt x="3717" y="2189"/>
                    <a:pt x="3717" y="2189"/>
                  </a:cubicBezTo>
                  <a:cubicBezTo>
                    <a:pt x="3738" y="2163"/>
                    <a:pt x="3758" y="2136"/>
                    <a:pt x="3770" y="2124"/>
                  </a:cubicBezTo>
                  <a:cubicBezTo>
                    <a:pt x="3772" y="2121"/>
                    <a:pt x="3775" y="2119"/>
                    <a:pt x="3778" y="2117"/>
                  </a:cubicBezTo>
                  <a:cubicBezTo>
                    <a:pt x="3811" y="2100"/>
                    <a:pt x="3865" y="2091"/>
                    <a:pt x="3847" y="2063"/>
                  </a:cubicBezTo>
                  <a:cubicBezTo>
                    <a:pt x="3845" y="2059"/>
                    <a:pt x="3843" y="2055"/>
                    <a:pt x="3841" y="2052"/>
                  </a:cubicBezTo>
                  <a:cubicBezTo>
                    <a:pt x="3850" y="2052"/>
                    <a:pt x="3850" y="2052"/>
                    <a:pt x="3850" y="2052"/>
                  </a:cubicBezTo>
                  <a:cubicBezTo>
                    <a:pt x="3831" y="2022"/>
                    <a:pt x="3815" y="1993"/>
                    <a:pt x="3813" y="1970"/>
                  </a:cubicBezTo>
                  <a:cubicBezTo>
                    <a:pt x="3806" y="1970"/>
                    <a:pt x="3806" y="1970"/>
                    <a:pt x="3806" y="1970"/>
                  </a:cubicBezTo>
                  <a:cubicBezTo>
                    <a:pt x="3806" y="1945"/>
                    <a:pt x="3827" y="1953"/>
                    <a:pt x="3837" y="1970"/>
                  </a:cubicBezTo>
                  <a:cubicBezTo>
                    <a:pt x="3848" y="1986"/>
                    <a:pt x="3890" y="1945"/>
                    <a:pt x="3879" y="1924"/>
                  </a:cubicBezTo>
                  <a:cubicBezTo>
                    <a:pt x="3878" y="1921"/>
                    <a:pt x="3877" y="1918"/>
                    <a:pt x="3876" y="1915"/>
                  </a:cubicBezTo>
                  <a:cubicBezTo>
                    <a:pt x="3884" y="1915"/>
                    <a:pt x="3884" y="1915"/>
                    <a:pt x="3884" y="1915"/>
                  </a:cubicBezTo>
                  <a:cubicBezTo>
                    <a:pt x="3879" y="1902"/>
                    <a:pt x="3879" y="1887"/>
                    <a:pt x="3886" y="1879"/>
                  </a:cubicBezTo>
                  <a:cubicBezTo>
                    <a:pt x="3889" y="1878"/>
                    <a:pt x="3893" y="1878"/>
                    <a:pt x="3897" y="1878"/>
                  </a:cubicBezTo>
                  <a:cubicBezTo>
                    <a:pt x="3906" y="1880"/>
                    <a:pt x="3913" y="1877"/>
                    <a:pt x="3917" y="1873"/>
                  </a:cubicBezTo>
                  <a:cubicBezTo>
                    <a:pt x="3930" y="1868"/>
                    <a:pt x="3933" y="1850"/>
                    <a:pt x="3925" y="1837"/>
                  </a:cubicBezTo>
                  <a:cubicBezTo>
                    <a:pt x="3924" y="1835"/>
                    <a:pt x="3924" y="1834"/>
                    <a:pt x="3923" y="1832"/>
                  </a:cubicBezTo>
                  <a:cubicBezTo>
                    <a:pt x="3917" y="1832"/>
                    <a:pt x="3917" y="1832"/>
                    <a:pt x="3917" y="1832"/>
                  </a:cubicBezTo>
                  <a:cubicBezTo>
                    <a:pt x="3920" y="1818"/>
                    <a:pt x="3947" y="1805"/>
                    <a:pt x="3967" y="1812"/>
                  </a:cubicBezTo>
                  <a:cubicBezTo>
                    <a:pt x="3992" y="1820"/>
                    <a:pt x="4073" y="1827"/>
                    <a:pt x="4084" y="1810"/>
                  </a:cubicBezTo>
                  <a:cubicBezTo>
                    <a:pt x="4089" y="1803"/>
                    <a:pt x="4081" y="1791"/>
                    <a:pt x="4071" y="1777"/>
                  </a:cubicBezTo>
                  <a:cubicBezTo>
                    <a:pt x="4081" y="1777"/>
                    <a:pt x="4081" y="1777"/>
                    <a:pt x="4081" y="1777"/>
                  </a:cubicBezTo>
                  <a:cubicBezTo>
                    <a:pt x="4069" y="1760"/>
                    <a:pt x="4052" y="1740"/>
                    <a:pt x="4052" y="1720"/>
                  </a:cubicBezTo>
                  <a:cubicBezTo>
                    <a:pt x="4052" y="1711"/>
                    <a:pt x="4055" y="1703"/>
                    <a:pt x="4059" y="1695"/>
                  </a:cubicBezTo>
                  <a:cubicBezTo>
                    <a:pt x="4056" y="1695"/>
                    <a:pt x="4056" y="1695"/>
                    <a:pt x="4056" y="1695"/>
                  </a:cubicBezTo>
                  <a:cubicBezTo>
                    <a:pt x="4070" y="1676"/>
                    <a:pt x="4095" y="1661"/>
                    <a:pt x="4112" y="1658"/>
                  </a:cubicBezTo>
                  <a:cubicBezTo>
                    <a:pt x="4136" y="1654"/>
                    <a:pt x="4168" y="1658"/>
                    <a:pt x="4172" y="1645"/>
                  </a:cubicBezTo>
                  <a:cubicBezTo>
                    <a:pt x="4172" y="1644"/>
                    <a:pt x="4173" y="1642"/>
                    <a:pt x="4174" y="1640"/>
                  </a:cubicBezTo>
                  <a:cubicBezTo>
                    <a:pt x="4179" y="1640"/>
                    <a:pt x="4179" y="1640"/>
                    <a:pt x="4179" y="1640"/>
                  </a:cubicBezTo>
                  <a:cubicBezTo>
                    <a:pt x="4181" y="1635"/>
                    <a:pt x="4188" y="1626"/>
                    <a:pt x="4196" y="1620"/>
                  </a:cubicBezTo>
                  <a:cubicBezTo>
                    <a:pt x="4204" y="1616"/>
                    <a:pt x="4212" y="1616"/>
                    <a:pt x="4214" y="1629"/>
                  </a:cubicBezTo>
                  <a:cubicBezTo>
                    <a:pt x="4217" y="1658"/>
                    <a:pt x="4214" y="1708"/>
                    <a:pt x="4242" y="1708"/>
                  </a:cubicBezTo>
                  <a:cubicBezTo>
                    <a:pt x="4270" y="1708"/>
                    <a:pt x="4305" y="1670"/>
                    <a:pt x="4316" y="1666"/>
                  </a:cubicBezTo>
                  <a:cubicBezTo>
                    <a:pt x="4327" y="1662"/>
                    <a:pt x="4393" y="1645"/>
                    <a:pt x="4408" y="1641"/>
                  </a:cubicBezTo>
                  <a:cubicBezTo>
                    <a:pt x="4418" y="1638"/>
                    <a:pt x="4470" y="1632"/>
                    <a:pt x="4489" y="1617"/>
                  </a:cubicBezTo>
                  <a:cubicBezTo>
                    <a:pt x="4499" y="1611"/>
                    <a:pt x="4505" y="1604"/>
                    <a:pt x="4502" y="1595"/>
                  </a:cubicBezTo>
                  <a:cubicBezTo>
                    <a:pt x="4497" y="1582"/>
                    <a:pt x="4493" y="1569"/>
                    <a:pt x="4488" y="1558"/>
                  </a:cubicBezTo>
                  <a:cubicBezTo>
                    <a:pt x="4480" y="1558"/>
                    <a:pt x="4480" y="1558"/>
                    <a:pt x="4480" y="1558"/>
                  </a:cubicBezTo>
                  <a:cubicBezTo>
                    <a:pt x="4474" y="1546"/>
                    <a:pt x="4469" y="1535"/>
                    <a:pt x="4464" y="1529"/>
                  </a:cubicBezTo>
                  <a:cubicBezTo>
                    <a:pt x="4453" y="1517"/>
                    <a:pt x="4443" y="1533"/>
                    <a:pt x="4429" y="1554"/>
                  </a:cubicBezTo>
                  <a:cubicBezTo>
                    <a:pt x="4427" y="1557"/>
                    <a:pt x="4424" y="1559"/>
                    <a:pt x="4421" y="1561"/>
                  </a:cubicBezTo>
                  <a:cubicBezTo>
                    <a:pt x="4411" y="1567"/>
                    <a:pt x="4400" y="1566"/>
                    <a:pt x="4393" y="1558"/>
                  </a:cubicBezTo>
                  <a:cubicBezTo>
                    <a:pt x="4383" y="1558"/>
                    <a:pt x="4383" y="1558"/>
                    <a:pt x="4383" y="1558"/>
                  </a:cubicBezTo>
                  <a:cubicBezTo>
                    <a:pt x="4376" y="1541"/>
                    <a:pt x="4386" y="1492"/>
                    <a:pt x="4362" y="1508"/>
                  </a:cubicBezTo>
                  <a:cubicBezTo>
                    <a:pt x="4337" y="1525"/>
                    <a:pt x="4334" y="1541"/>
                    <a:pt x="4319" y="1533"/>
                  </a:cubicBezTo>
                  <a:cubicBezTo>
                    <a:pt x="4310" y="1527"/>
                    <a:pt x="4300" y="1512"/>
                    <a:pt x="4295" y="1503"/>
                  </a:cubicBezTo>
                  <a:cubicBezTo>
                    <a:pt x="4304" y="1503"/>
                    <a:pt x="4304" y="1503"/>
                    <a:pt x="4304" y="1503"/>
                  </a:cubicBezTo>
                  <a:cubicBezTo>
                    <a:pt x="4301" y="1497"/>
                    <a:pt x="4298" y="1491"/>
                    <a:pt x="4298" y="1491"/>
                  </a:cubicBezTo>
                  <a:cubicBezTo>
                    <a:pt x="4298" y="1491"/>
                    <a:pt x="4333" y="1471"/>
                    <a:pt x="4309" y="1433"/>
                  </a:cubicBezTo>
                  <a:cubicBezTo>
                    <a:pt x="4305" y="1428"/>
                    <a:pt x="4302" y="1424"/>
                    <a:pt x="4298" y="1421"/>
                  </a:cubicBezTo>
                  <a:cubicBezTo>
                    <a:pt x="4286" y="1421"/>
                    <a:pt x="4286" y="1421"/>
                    <a:pt x="4286" y="1421"/>
                  </a:cubicBezTo>
                  <a:cubicBezTo>
                    <a:pt x="4268" y="1408"/>
                    <a:pt x="4246" y="1410"/>
                    <a:pt x="4223" y="1421"/>
                  </a:cubicBezTo>
                  <a:cubicBezTo>
                    <a:pt x="4221" y="1421"/>
                    <a:pt x="4221" y="1421"/>
                    <a:pt x="4221" y="1421"/>
                  </a:cubicBezTo>
                  <a:cubicBezTo>
                    <a:pt x="4219" y="1422"/>
                    <a:pt x="4216" y="1423"/>
                    <a:pt x="4213" y="1425"/>
                  </a:cubicBezTo>
                  <a:cubicBezTo>
                    <a:pt x="4178" y="1446"/>
                    <a:pt x="4182" y="1442"/>
                    <a:pt x="4140" y="1454"/>
                  </a:cubicBezTo>
                  <a:cubicBezTo>
                    <a:pt x="4097" y="1466"/>
                    <a:pt x="4076" y="1479"/>
                    <a:pt x="4076" y="1479"/>
                  </a:cubicBezTo>
                  <a:cubicBezTo>
                    <a:pt x="4076" y="1479"/>
                    <a:pt x="4082" y="1448"/>
                    <a:pt x="4094" y="1421"/>
                  </a:cubicBezTo>
                  <a:cubicBezTo>
                    <a:pt x="4089" y="1421"/>
                    <a:pt x="4089" y="1421"/>
                    <a:pt x="4089" y="1421"/>
                  </a:cubicBezTo>
                  <a:cubicBezTo>
                    <a:pt x="4094" y="1410"/>
                    <a:pt x="4099" y="1400"/>
                    <a:pt x="4106" y="1393"/>
                  </a:cubicBezTo>
                  <a:cubicBezTo>
                    <a:pt x="4129" y="1370"/>
                    <a:pt x="4197" y="1378"/>
                    <a:pt x="4223" y="1358"/>
                  </a:cubicBezTo>
                  <a:cubicBezTo>
                    <a:pt x="4227" y="1356"/>
                    <a:pt x="4232" y="1353"/>
                    <a:pt x="4235" y="1350"/>
                  </a:cubicBezTo>
                  <a:cubicBezTo>
                    <a:pt x="4236" y="1349"/>
                    <a:pt x="4237" y="1348"/>
                    <a:pt x="4238" y="1348"/>
                  </a:cubicBezTo>
                  <a:cubicBezTo>
                    <a:pt x="4263" y="1339"/>
                    <a:pt x="4305" y="1367"/>
                    <a:pt x="4305" y="1367"/>
                  </a:cubicBezTo>
                  <a:cubicBezTo>
                    <a:pt x="4305" y="1367"/>
                    <a:pt x="4307" y="1364"/>
                    <a:pt x="4310" y="1361"/>
                  </a:cubicBezTo>
                  <a:cubicBezTo>
                    <a:pt x="4311" y="1362"/>
                    <a:pt x="4312" y="1362"/>
                    <a:pt x="4312" y="1362"/>
                  </a:cubicBezTo>
                  <a:cubicBezTo>
                    <a:pt x="4312" y="1362"/>
                    <a:pt x="4319" y="1354"/>
                    <a:pt x="4326" y="1349"/>
                  </a:cubicBezTo>
                  <a:cubicBezTo>
                    <a:pt x="4330" y="1347"/>
                    <a:pt x="4334" y="1347"/>
                    <a:pt x="4334" y="1354"/>
                  </a:cubicBezTo>
                  <a:cubicBezTo>
                    <a:pt x="4334" y="1375"/>
                    <a:pt x="4327" y="1429"/>
                    <a:pt x="4348" y="1429"/>
                  </a:cubicBezTo>
                  <a:cubicBezTo>
                    <a:pt x="4369" y="1429"/>
                    <a:pt x="4429" y="1396"/>
                    <a:pt x="4404" y="1388"/>
                  </a:cubicBezTo>
                  <a:cubicBezTo>
                    <a:pt x="4390" y="1383"/>
                    <a:pt x="4398" y="1375"/>
                    <a:pt x="4412" y="1366"/>
                  </a:cubicBezTo>
                  <a:cubicBezTo>
                    <a:pt x="4412" y="1366"/>
                    <a:pt x="4412" y="1366"/>
                    <a:pt x="4412" y="1366"/>
                  </a:cubicBezTo>
                  <a:cubicBezTo>
                    <a:pt x="4421" y="1359"/>
                    <a:pt x="4435" y="1350"/>
                    <a:pt x="4447" y="1341"/>
                  </a:cubicBezTo>
                  <a:cubicBezTo>
                    <a:pt x="4473" y="1325"/>
                    <a:pt x="4517" y="1346"/>
                    <a:pt x="4531" y="1338"/>
                  </a:cubicBezTo>
                  <a:cubicBezTo>
                    <a:pt x="4532" y="1337"/>
                    <a:pt x="4534" y="1335"/>
                    <a:pt x="4535" y="1334"/>
                  </a:cubicBezTo>
                  <a:cubicBezTo>
                    <a:pt x="4536" y="1334"/>
                    <a:pt x="4537" y="1334"/>
                    <a:pt x="4537" y="1333"/>
                  </a:cubicBezTo>
                  <a:cubicBezTo>
                    <a:pt x="4548" y="1327"/>
                    <a:pt x="4556" y="1306"/>
                    <a:pt x="4569" y="1295"/>
                  </a:cubicBezTo>
                  <a:cubicBezTo>
                    <a:pt x="4573" y="1293"/>
                    <a:pt x="4576" y="1292"/>
                    <a:pt x="4580" y="1292"/>
                  </a:cubicBezTo>
                  <a:cubicBezTo>
                    <a:pt x="4605" y="1292"/>
                    <a:pt x="4615" y="1329"/>
                    <a:pt x="4580" y="1354"/>
                  </a:cubicBezTo>
                  <a:cubicBezTo>
                    <a:pt x="4545" y="1379"/>
                    <a:pt x="4541" y="1442"/>
                    <a:pt x="4524" y="1458"/>
                  </a:cubicBezTo>
                  <a:cubicBezTo>
                    <a:pt x="4506" y="1475"/>
                    <a:pt x="4517" y="1496"/>
                    <a:pt x="4545" y="1492"/>
                  </a:cubicBezTo>
                  <a:cubicBezTo>
                    <a:pt x="4573" y="1487"/>
                    <a:pt x="4598" y="1496"/>
                    <a:pt x="4622" y="1487"/>
                  </a:cubicBezTo>
                  <a:cubicBezTo>
                    <a:pt x="4647" y="1479"/>
                    <a:pt x="4661" y="1496"/>
                    <a:pt x="4668" y="1508"/>
                  </a:cubicBezTo>
                  <a:cubicBezTo>
                    <a:pt x="4672" y="1516"/>
                    <a:pt x="4682" y="1509"/>
                    <a:pt x="4689" y="1503"/>
                  </a:cubicBezTo>
                  <a:cubicBezTo>
                    <a:pt x="4690" y="1503"/>
                    <a:pt x="4690" y="1503"/>
                    <a:pt x="4690" y="1503"/>
                  </a:cubicBezTo>
                  <a:cubicBezTo>
                    <a:pt x="4694" y="1500"/>
                    <a:pt x="4697" y="1497"/>
                    <a:pt x="4700" y="1495"/>
                  </a:cubicBezTo>
                  <a:cubicBezTo>
                    <a:pt x="4710" y="1493"/>
                    <a:pt x="4744" y="1486"/>
                    <a:pt x="4756" y="1504"/>
                  </a:cubicBezTo>
                  <a:cubicBezTo>
                    <a:pt x="4763" y="1514"/>
                    <a:pt x="4769" y="1511"/>
                    <a:pt x="4772" y="1503"/>
                  </a:cubicBezTo>
                  <a:cubicBezTo>
                    <a:pt x="4777" y="1503"/>
                    <a:pt x="4777" y="1503"/>
                    <a:pt x="4777" y="1503"/>
                  </a:cubicBezTo>
                  <a:cubicBezTo>
                    <a:pt x="4782" y="1496"/>
                    <a:pt x="4783" y="1479"/>
                    <a:pt x="4777" y="1466"/>
                  </a:cubicBezTo>
                  <a:cubicBezTo>
                    <a:pt x="4769" y="1452"/>
                    <a:pt x="4760" y="1437"/>
                    <a:pt x="4752" y="1421"/>
                  </a:cubicBezTo>
                  <a:cubicBezTo>
                    <a:pt x="4743" y="1421"/>
                    <a:pt x="4743" y="1421"/>
                    <a:pt x="4743" y="1421"/>
                  </a:cubicBezTo>
                  <a:cubicBezTo>
                    <a:pt x="4740" y="1415"/>
                    <a:pt x="4737" y="1410"/>
                    <a:pt x="4735" y="1404"/>
                  </a:cubicBezTo>
                  <a:cubicBezTo>
                    <a:pt x="4724" y="1379"/>
                    <a:pt x="4710" y="1371"/>
                    <a:pt x="4682" y="1379"/>
                  </a:cubicBezTo>
                  <a:cubicBezTo>
                    <a:pt x="4659" y="1386"/>
                    <a:pt x="4650" y="1376"/>
                    <a:pt x="4638" y="1366"/>
                  </a:cubicBezTo>
                  <a:cubicBezTo>
                    <a:pt x="4650" y="1366"/>
                    <a:pt x="4650" y="1366"/>
                    <a:pt x="4650" y="1366"/>
                  </a:cubicBezTo>
                  <a:cubicBezTo>
                    <a:pt x="4646" y="1362"/>
                    <a:pt x="4641" y="1358"/>
                    <a:pt x="4636" y="1354"/>
                  </a:cubicBezTo>
                  <a:cubicBezTo>
                    <a:pt x="4618" y="1342"/>
                    <a:pt x="4604" y="1371"/>
                    <a:pt x="4618" y="1342"/>
                  </a:cubicBezTo>
                  <a:cubicBezTo>
                    <a:pt x="4632" y="1314"/>
                    <a:pt x="4639" y="1305"/>
                    <a:pt x="4648" y="1283"/>
                  </a:cubicBezTo>
                  <a:cubicBezTo>
                    <a:pt x="4643" y="1283"/>
                    <a:pt x="4643" y="1283"/>
                    <a:pt x="4643" y="1283"/>
                  </a:cubicBezTo>
                  <a:cubicBezTo>
                    <a:pt x="4650" y="1269"/>
                    <a:pt x="4668" y="1247"/>
                    <a:pt x="4673" y="1229"/>
                  </a:cubicBezTo>
                  <a:cubicBezTo>
                    <a:pt x="4678" y="1229"/>
                    <a:pt x="4678" y="1229"/>
                    <a:pt x="4678" y="1229"/>
                  </a:cubicBezTo>
                  <a:cubicBezTo>
                    <a:pt x="4683" y="1214"/>
                    <a:pt x="4681" y="1202"/>
                    <a:pt x="4661" y="1196"/>
                  </a:cubicBezTo>
                  <a:cubicBezTo>
                    <a:pt x="4615" y="1184"/>
                    <a:pt x="4601" y="1175"/>
                    <a:pt x="4594" y="1150"/>
                  </a:cubicBezTo>
                  <a:cubicBezTo>
                    <a:pt x="4593" y="1149"/>
                    <a:pt x="4592" y="1148"/>
                    <a:pt x="4592" y="1146"/>
                  </a:cubicBezTo>
                  <a:cubicBezTo>
                    <a:pt x="4583" y="1146"/>
                    <a:pt x="4583" y="1146"/>
                    <a:pt x="4583" y="1146"/>
                  </a:cubicBezTo>
                  <a:cubicBezTo>
                    <a:pt x="4573" y="1128"/>
                    <a:pt x="4548" y="1103"/>
                    <a:pt x="4530" y="1091"/>
                  </a:cubicBezTo>
                  <a:cubicBezTo>
                    <a:pt x="4542" y="1091"/>
                    <a:pt x="4542" y="1091"/>
                    <a:pt x="4542" y="1091"/>
                  </a:cubicBezTo>
                  <a:cubicBezTo>
                    <a:pt x="4532" y="1084"/>
                    <a:pt x="4524" y="1080"/>
                    <a:pt x="4520" y="1080"/>
                  </a:cubicBezTo>
                  <a:cubicBezTo>
                    <a:pt x="4506" y="1080"/>
                    <a:pt x="4438" y="1094"/>
                    <a:pt x="4435" y="1074"/>
                  </a:cubicBezTo>
                  <a:cubicBezTo>
                    <a:pt x="4432" y="1061"/>
                    <a:pt x="4425" y="1033"/>
                    <a:pt x="4416" y="1009"/>
                  </a:cubicBezTo>
                  <a:cubicBezTo>
                    <a:pt x="4408" y="1009"/>
                    <a:pt x="4408" y="1009"/>
                    <a:pt x="4408" y="1009"/>
                  </a:cubicBezTo>
                  <a:cubicBezTo>
                    <a:pt x="4402" y="995"/>
                    <a:pt x="4396" y="983"/>
                    <a:pt x="4390" y="976"/>
                  </a:cubicBezTo>
                  <a:cubicBezTo>
                    <a:pt x="4386" y="971"/>
                    <a:pt x="4380" y="963"/>
                    <a:pt x="4373" y="954"/>
                  </a:cubicBezTo>
                  <a:cubicBezTo>
                    <a:pt x="4383" y="954"/>
                    <a:pt x="4383" y="954"/>
                    <a:pt x="4383" y="954"/>
                  </a:cubicBezTo>
                  <a:cubicBezTo>
                    <a:pt x="4365" y="931"/>
                    <a:pt x="4338" y="895"/>
                    <a:pt x="4319" y="872"/>
                  </a:cubicBezTo>
                  <a:cubicBezTo>
                    <a:pt x="4309" y="872"/>
                    <a:pt x="4309" y="872"/>
                    <a:pt x="4309" y="872"/>
                  </a:cubicBezTo>
                  <a:cubicBezTo>
                    <a:pt x="4303" y="863"/>
                    <a:pt x="4297" y="857"/>
                    <a:pt x="4295" y="855"/>
                  </a:cubicBezTo>
                  <a:cubicBezTo>
                    <a:pt x="4284" y="847"/>
                    <a:pt x="4270" y="851"/>
                    <a:pt x="4239" y="901"/>
                  </a:cubicBezTo>
                  <a:cubicBezTo>
                    <a:pt x="4227" y="919"/>
                    <a:pt x="4216" y="932"/>
                    <a:pt x="4205" y="940"/>
                  </a:cubicBezTo>
                  <a:cubicBezTo>
                    <a:pt x="4189" y="949"/>
                    <a:pt x="4174" y="949"/>
                    <a:pt x="4161" y="942"/>
                  </a:cubicBezTo>
                  <a:cubicBezTo>
                    <a:pt x="4136" y="930"/>
                    <a:pt x="4109" y="943"/>
                    <a:pt x="4084" y="909"/>
                  </a:cubicBezTo>
                  <a:cubicBezTo>
                    <a:pt x="4072" y="893"/>
                    <a:pt x="4084" y="882"/>
                    <a:pt x="4097" y="872"/>
                  </a:cubicBezTo>
                  <a:cubicBezTo>
                    <a:pt x="4097" y="872"/>
                    <a:pt x="4097" y="872"/>
                    <a:pt x="4097" y="872"/>
                  </a:cubicBezTo>
                  <a:cubicBezTo>
                    <a:pt x="4109" y="863"/>
                    <a:pt x="4120" y="856"/>
                    <a:pt x="4115" y="847"/>
                  </a:cubicBezTo>
                  <a:cubicBezTo>
                    <a:pt x="4107" y="830"/>
                    <a:pt x="4070" y="822"/>
                    <a:pt x="4038" y="817"/>
                  </a:cubicBezTo>
                  <a:cubicBezTo>
                    <a:pt x="4068" y="817"/>
                    <a:pt x="4068" y="817"/>
                    <a:pt x="4068" y="817"/>
                  </a:cubicBezTo>
                  <a:cubicBezTo>
                    <a:pt x="4051" y="813"/>
                    <a:pt x="4034" y="811"/>
                    <a:pt x="4020" y="809"/>
                  </a:cubicBezTo>
                  <a:cubicBezTo>
                    <a:pt x="3985" y="805"/>
                    <a:pt x="3960" y="759"/>
                    <a:pt x="3907" y="755"/>
                  </a:cubicBezTo>
                  <a:cubicBezTo>
                    <a:pt x="3854" y="751"/>
                    <a:pt x="3791" y="763"/>
                    <a:pt x="3773" y="763"/>
                  </a:cubicBezTo>
                  <a:cubicBezTo>
                    <a:pt x="3769" y="763"/>
                    <a:pt x="3766" y="765"/>
                    <a:pt x="3764" y="768"/>
                  </a:cubicBezTo>
                  <a:cubicBezTo>
                    <a:pt x="3749" y="772"/>
                    <a:pt x="3749" y="800"/>
                    <a:pt x="3742" y="843"/>
                  </a:cubicBezTo>
                  <a:cubicBezTo>
                    <a:pt x="3737" y="879"/>
                    <a:pt x="3755" y="894"/>
                    <a:pt x="3747" y="903"/>
                  </a:cubicBezTo>
                  <a:cubicBezTo>
                    <a:pt x="3745" y="904"/>
                    <a:pt x="3744" y="904"/>
                    <a:pt x="3742" y="905"/>
                  </a:cubicBezTo>
                  <a:cubicBezTo>
                    <a:pt x="3725" y="909"/>
                    <a:pt x="3714" y="912"/>
                    <a:pt x="3711" y="917"/>
                  </a:cubicBezTo>
                  <a:cubicBezTo>
                    <a:pt x="3699" y="922"/>
                    <a:pt x="3700" y="927"/>
                    <a:pt x="3721" y="938"/>
                  </a:cubicBezTo>
                  <a:cubicBezTo>
                    <a:pt x="3753" y="955"/>
                    <a:pt x="3795" y="1021"/>
                    <a:pt x="3795" y="1021"/>
                  </a:cubicBezTo>
                  <a:cubicBezTo>
                    <a:pt x="3795" y="1021"/>
                    <a:pt x="3795" y="1059"/>
                    <a:pt x="3770" y="1080"/>
                  </a:cubicBezTo>
                  <a:cubicBezTo>
                    <a:pt x="3746" y="1101"/>
                    <a:pt x="3721" y="1121"/>
                    <a:pt x="3707" y="1096"/>
                  </a:cubicBezTo>
                  <a:cubicBezTo>
                    <a:pt x="3706" y="1094"/>
                    <a:pt x="3704" y="1093"/>
                    <a:pt x="3703" y="1091"/>
                  </a:cubicBezTo>
                  <a:cubicBezTo>
                    <a:pt x="3713" y="1091"/>
                    <a:pt x="3713" y="1091"/>
                    <a:pt x="3713" y="1091"/>
                  </a:cubicBezTo>
                  <a:cubicBezTo>
                    <a:pt x="3703" y="1074"/>
                    <a:pt x="3681" y="1072"/>
                    <a:pt x="3673" y="1081"/>
                  </a:cubicBezTo>
                  <a:cubicBezTo>
                    <a:pt x="3665" y="1083"/>
                    <a:pt x="3660" y="1090"/>
                    <a:pt x="3665" y="1101"/>
                  </a:cubicBezTo>
                  <a:cubicBezTo>
                    <a:pt x="3675" y="1126"/>
                    <a:pt x="3696" y="1138"/>
                    <a:pt x="3696" y="1163"/>
                  </a:cubicBezTo>
                  <a:cubicBezTo>
                    <a:pt x="3696" y="1188"/>
                    <a:pt x="3728" y="1250"/>
                    <a:pt x="3707" y="1271"/>
                  </a:cubicBezTo>
                  <a:cubicBezTo>
                    <a:pt x="3686" y="1292"/>
                    <a:pt x="3661" y="1275"/>
                    <a:pt x="3644" y="1279"/>
                  </a:cubicBezTo>
                  <a:cubicBezTo>
                    <a:pt x="3626" y="1284"/>
                    <a:pt x="3608" y="1246"/>
                    <a:pt x="3622" y="1238"/>
                  </a:cubicBezTo>
                  <a:cubicBezTo>
                    <a:pt x="3625" y="1236"/>
                    <a:pt x="3626" y="1233"/>
                    <a:pt x="3627" y="1229"/>
                  </a:cubicBezTo>
                  <a:cubicBezTo>
                    <a:pt x="3633" y="1229"/>
                    <a:pt x="3633" y="1229"/>
                    <a:pt x="3633" y="1229"/>
                  </a:cubicBezTo>
                  <a:cubicBezTo>
                    <a:pt x="3639" y="1211"/>
                    <a:pt x="3626" y="1163"/>
                    <a:pt x="3626" y="1163"/>
                  </a:cubicBezTo>
                  <a:cubicBezTo>
                    <a:pt x="3626" y="1163"/>
                    <a:pt x="3623" y="1166"/>
                    <a:pt x="3620" y="1172"/>
                  </a:cubicBezTo>
                  <a:cubicBezTo>
                    <a:pt x="3619" y="1169"/>
                    <a:pt x="3619" y="1167"/>
                    <a:pt x="3619" y="1167"/>
                  </a:cubicBezTo>
                  <a:cubicBezTo>
                    <a:pt x="3619" y="1167"/>
                    <a:pt x="3602" y="1196"/>
                    <a:pt x="3590" y="1207"/>
                  </a:cubicBezTo>
                  <a:cubicBezTo>
                    <a:pt x="3588" y="1207"/>
                    <a:pt x="3586" y="1204"/>
                    <a:pt x="3587" y="1196"/>
                  </a:cubicBezTo>
                  <a:cubicBezTo>
                    <a:pt x="3589" y="1170"/>
                    <a:pt x="3580" y="1160"/>
                    <a:pt x="3574" y="1146"/>
                  </a:cubicBezTo>
                  <a:cubicBezTo>
                    <a:pt x="3565" y="1146"/>
                    <a:pt x="3565" y="1146"/>
                    <a:pt x="3565" y="1146"/>
                  </a:cubicBezTo>
                  <a:cubicBezTo>
                    <a:pt x="3564" y="1141"/>
                    <a:pt x="3563" y="1136"/>
                    <a:pt x="3563" y="1130"/>
                  </a:cubicBezTo>
                  <a:cubicBezTo>
                    <a:pt x="3563" y="1117"/>
                    <a:pt x="3557" y="1103"/>
                    <a:pt x="3548" y="1091"/>
                  </a:cubicBezTo>
                  <a:cubicBezTo>
                    <a:pt x="3558" y="1091"/>
                    <a:pt x="3558" y="1091"/>
                    <a:pt x="3558" y="1091"/>
                  </a:cubicBezTo>
                  <a:cubicBezTo>
                    <a:pt x="3546" y="1073"/>
                    <a:pt x="3527" y="1059"/>
                    <a:pt x="3507" y="1064"/>
                  </a:cubicBezTo>
                  <a:cubicBezTo>
                    <a:pt x="3475" y="1073"/>
                    <a:pt x="3446" y="1080"/>
                    <a:pt x="3386" y="1067"/>
                  </a:cubicBezTo>
                  <a:cubicBezTo>
                    <a:pt x="3326" y="1055"/>
                    <a:pt x="3302" y="1046"/>
                    <a:pt x="3252" y="1017"/>
                  </a:cubicBezTo>
                  <a:cubicBezTo>
                    <a:pt x="3247" y="1014"/>
                    <a:pt x="3241" y="1011"/>
                    <a:pt x="3236" y="1009"/>
                  </a:cubicBezTo>
                  <a:cubicBezTo>
                    <a:pt x="3217" y="1009"/>
                    <a:pt x="3217" y="1009"/>
                    <a:pt x="3217" y="1009"/>
                  </a:cubicBezTo>
                  <a:cubicBezTo>
                    <a:pt x="3203" y="1005"/>
                    <a:pt x="3192" y="1006"/>
                    <a:pt x="3182" y="1009"/>
                  </a:cubicBezTo>
                  <a:cubicBezTo>
                    <a:pt x="3175" y="1009"/>
                    <a:pt x="3175" y="1009"/>
                    <a:pt x="3175" y="1009"/>
                  </a:cubicBezTo>
                  <a:cubicBezTo>
                    <a:pt x="3171" y="1011"/>
                    <a:pt x="3166" y="1012"/>
                    <a:pt x="3161" y="1013"/>
                  </a:cubicBezTo>
                  <a:cubicBezTo>
                    <a:pt x="3156" y="1014"/>
                    <a:pt x="3153" y="1012"/>
                    <a:pt x="3151" y="1009"/>
                  </a:cubicBezTo>
                  <a:cubicBezTo>
                    <a:pt x="3141" y="1009"/>
                    <a:pt x="3141" y="1009"/>
                    <a:pt x="3141" y="1009"/>
                  </a:cubicBezTo>
                  <a:cubicBezTo>
                    <a:pt x="3133" y="994"/>
                    <a:pt x="3132" y="965"/>
                    <a:pt x="3114" y="954"/>
                  </a:cubicBezTo>
                  <a:cubicBezTo>
                    <a:pt x="3127" y="954"/>
                    <a:pt x="3127" y="954"/>
                    <a:pt x="3127" y="954"/>
                  </a:cubicBezTo>
                  <a:cubicBezTo>
                    <a:pt x="3124" y="951"/>
                    <a:pt x="3120" y="948"/>
                    <a:pt x="3115" y="947"/>
                  </a:cubicBezTo>
                  <a:cubicBezTo>
                    <a:pt x="3083" y="938"/>
                    <a:pt x="3104" y="929"/>
                    <a:pt x="3096" y="875"/>
                  </a:cubicBezTo>
                  <a:cubicBezTo>
                    <a:pt x="3096" y="874"/>
                    <a:pt x="3096" y="873"/>
                    <a:pt x="3096" y="872"/>
                  </a:cubicBezTo>
                  <a:cubicBezTo>
                    <a:pt x="3089" y="872"/>
                    <a:pt x="3089" y="872"/>
                    <a:pt x="3089" y="872"/>
                  </a:cubicBezTo>
                  <a:cubicBezTo>
                    <a:pt x="3083" y="841"/>
                    <a:pt x="3076" y="835"/>
                    <a:pt x="3094" y="817"/>
                  </a:cubicBezTo>
                  <a:cubicBezTo>
                    <a:pt x="3097" y="817"/>
                    <a:pt x="3097" y="817"/>
                    <a:pt x="3097" y="817"/>
                  </a:cubicBezTo>
                  <a:cubicBezTo>
                    <a:pt x="3104" y="808"/>
                    <a:pt x="3119" y="797"/>
                    <a:pt x="3147" y="776"/>
                  </a:cubicBezTo>
                  <a:cubicBezTo>
                    <a:pt x="3169" y="760"/>
                    <a:pt x="3183" y="746"/>
                    <a:pt x="3194" y="735"/>
                  </a:cubicBezTo>
                  <a:cubicBezTo>
                    <a:pt x="3192" y="735"/>
                    <a:pt x="3192" y="735"/>
                    <a:pt x="3192" y="735"/>
                  </a:cubicBezTo>
                  <a:cubicBezTo>
                    <a:pt x="3218" y="708"/>
                    <a:pt x="3226" y="694"/>
                    <a:pt x="3267" y="689"/>
                  </a:cubicBezTo>
                  <a:cubicBezTo>
                    <a:pt x="3327" y="680"/>
                    <a:pt x="3349" y="726"/>
                    <a:pt x="3349" y="705"/>
                  </a:cubicBezTo>
                  <a:cubicBezTo>
                    <a:pt x="3349" y="701"/>
                    <a:pt x="3350" y="691"/>
                    <a:pt x="3351" y="680"/>
                  </a:cubicBezTo>
                  <a:cubicBezTo>
                    <a:pt x="3357" y="680"/>
                    <a:pt x="3357" y="680"/>
                    <a:pt x="3357" y="680"/>
                  </a:cubicBezTo>
                  <a:cubicBezTo>
                    <a:pt x="3360" y="659"/>
                    <a:pt x="3365" y="632"/>
                    <a:pt x="3369" y="615"/>
                  </a:cubicBezTo>
                  <a:cubicBezTo>
                    <a:pt x="3371" y="655"/>
                    <a:pt x="3439" y="660"/>
                    <a:pt x="3408" y="689"/>
                  </a:cubicBezTo>
                  <a:cubicBezTo>
                    <a:pt x="3376" y="718"/>
                    <a:pt x="3394" y="722"/>
                    <a:pt x="3418" y="722"/>
                  </a:cubicBezTo>
                  <a:cubicBezTo>
                    <a:pt x="3443" y="722"/>
                    <a:pt x="3489" y="693"/>
                    <a:pt x="3489" y="693"/>
                  </a:cubicBezTo>
                  <a:cubicBezTo>
                    <a:pt x="3489" y="693"/>
                    <a:pt x="3545" y="664"/>
                    <a:pt x="3559" y="689"/>
                  </a:cubicBezTo>
                  <a:cubicBezTo>
                    <a:pt x="3573" y="714"/>
                    <a:pt x="3573" y="739"/>
                    <a:pt x="3598" y="739"/>
                  </a:cubicBezTo>
                  <a:cubicBezTo>
                    <a:pt x="3621" y="739"/>
                    <a:pt x="3670" y="708"/>
                    <a:pt x="3633" y="680"/>
                  </a:cubicBezTo>
                  <a:cubicBezTo>
                    <a:pt x="3645" y="680"/>
                    <a:pt x="3645" y="680"/>
                    <a:pt x="3645" y="680"/>
                  </a:cubicBezTo>
                  <a:cubicBezTo>
                    <a:pt x="3642" y="677"/>
                    <a:pt x="3640" y="674"/>
                    <a:pt x="3636" y="672"/>
                  </a:cubicBezTo>
                  <a:cubicBezTo>
                    <a:pt x="3590" y="643"/>
                    <a:pt x="3562" y="647"/>
                    <a:pt x="3534" y="614"/>
                  </a:cubicBezTo>
                  <a:cubicBezTo>
                    <a:pt x="3527" y="606"/>
                    <a:pt x="3523" y="601"/>
                    <a:pt x="3519" y="597"/>
                  </a:cubicBezTo>
                  <a:cubicBezTo>
                    <a:pt x="3507" y="597"/>
                    <a:pt x="3507" y="597"/>
                    <a:pt x="3507" y="597"/>
                  </a:cubicBezTo>
                  <a:cubicBezTo>
                    <a:pt x="3503" y="596"/>
                    <a:pt x="3501" y="596"/>
                    <a:pt x="3497" y="597"/>
                  </a:cubicBezTo>
                  <a:cubicBezTo>
                    <a:pt x="3493" y="597"/>
                    <a:pt x="3493" y="597"/>
                    <a:pt x="3493" y="597"/>
                  </a:cubicBezTo>
                  <a:cubicBezTo>
                    <a:pt x="3490" y="599"/>
                    <a:pt x="3486" y="600"/>
                    <a:pt x="3481" y="601"/>
                  </a:cubicBezTo>
                  <a:cubicBezTo>
                    <a:pt x="3464" y="606"/>
                    <a:pt x="3456" y="602"/>
                    <a:pt x="3451" y="597"/>
                  </a:cubicBezTo>
                  <a:cubicBezTo>
                    <a:pt x="3440" y="597"/>
                    <a:pt x="3440" y="597"/>
                    <a:pt x="3440" y="597"/>
                  </a:cubicBezTo>
                  <a:cubicBezTo>
                    <a:pt x="3438" y="595"/>
                    <a:pt x="3435" y="593"/>
                    <a:pt x="3432" y="593"/>
                  </a:cubicBezTo>
                  <a:cubicBezTo>
                    <a:pt x="3422" y="593"/>
                    <a:pt x="3404" y="601"/>
                    <a:pt x="3397" y="585"/>
                  </a:cubicBezTo>
                  <a:cubicBezTo>
                    <a:pt x="3390" y="568"/>
                    <a:pt x="3401" y="564"/>
                    <a:pt x="3436" y="564"/>
                  </a:cubicBezTo>
                  <a:cubicBezTo>
                    <a:pt x="3471" y="564"/>
                    <a:pt x="3513" y="576"/>
                    <a:pt x="3513" y="576"/>
                  </a:cubicBezTo>
                  <a:cubicBezTo>
                    <a:pt x="3513" y="576"/>
                    <a:pt x="3556" y="560"/>
                    <a:pt x="3566" y="556"/>
                  </a:cubicBezTo>
                  <a:cubicBezTo>
                    <a:pt x="3573" y="553"/>
                    <a:pt x="3597" y="549"/>
                    <a:pt x="3612" y="537"/>
                  </a:cubicBezTo>
                  <a:cubicBezTo>
                    <a:pt x="3625" y="529"/>
                    <a:pt x="3634" y="519"/>
                    <a:pt x="3629" y="501"/>
                  </a:cubicBezTo>
                  <a:cubicBezTo>
                    <a:pt x="3621" y="474"/>
                    <a:pt x="3601" y="467"/>
                    <a:pt x="3586" y="460"/>
                  </a:cubicBezTo>
                  <a:cubicBezTo>
                    <a:pt x="3571" y="460"/>
                    <a:pt x="3571" y="460"/>
                    <a:pt x="3571" y="460"/>
                  </a:cubicBezTo>
                  <a:cubicBezTo>
                    <a:pt x="3569" y="459"/>
                    <a:pt x="3567" y="457"/>
                    <a:pt x="3566" y="456"/>
                  </a:cubicBezTo>
                  <a:cubicBezTo>
                    <a:pt x="3556" y="443"/>
                    <a:pt x="3587" y="427"/>
                    <a:pt x="3605" y="418"/>
                  </a:cubicBezTo>
                  <a:cubicBezTo>
                    <a:pt x="3622" y="410"/>
                    <a:pt x="3672" y="418"/>
                    <a:pt x="3672" y="418"/>
                  </a:cubicBezTo>
                  <a:cubicBezTo>
                    <a:pt x="3672" y="418"/>
                    <a:pt x="3703" y="422"/>
                    <a:pt x="3703" y="406"/>
                  </a:cubicBezTo>
                  <a:cubicBezTo>
                    <a:pt x="3703" y="406"/>
                    <a:pt x="3703" y="405"/>
                    <a:pt x="3703" y="405"/>
                  </a:cubicBezTo>
                  <a:cubicBezTo>
                    <a:pt x="3709" y="405"/>
                    <a:pt x="3709" y="405"/>
                    <a:pt x="3709" y="405"/>
                  </a:cubicBezTo>
                  <a:cubicBezTo>
                    <a:pt x="3709" y="404"/>
                    <a:pt x="3710" y="403"/>
                    <a:pt x="3710" y="402"/>
                  </a:cubicBezTo>
                  <a:cubicBezTo>
                    <a:pt x="3710" y="393"/>
                    <a:pt x="3708" y="383"/>
                    <a:pt x="3709" y="377"/>
                  </a:cubicBezTo>
                  <a:cubicBezTo>
                    <a:pt x="3711" y="378"/>
                    <a:pt x="3714" y="379"/>
                    <a:pt x="3718" y="381"/>
                  </a:cubicBezTo>
                  <a:cubicBezTo>
                    <a:pt x="3739" y="393"/>
                    <a:pt x="3718" y="431"/>
                    <a:pt x="3749" y="422"/>
                  </a:cubicBezTo>
                  <a:cubicBezTo>
                    <a:pt x="3781" y="414"/>
                    <a:pt x="3788" y="422"/>
                    <a:pt x="3806" y="435"/>
                  </a:cubicBezTo>
                  <a:cubicBezTo>
                    <a:pt x="3822" y="446"/>
                    <a:pt x="3805" y="490"/>
                    <a:pt x="3789" y="503"/>
                  </a:cubicBezTo>
                  <a:cubicBezTo>
                    <a:pt x="3783" y="505"/>
                    <a:pt x="3778" y="508"/>
                    <a:pt x="3773" y="512"/>
                  </a:cubicBezTo>
                  <a:cubicBezTo>
                    <a:pt x="3758" y="520"/>
                    <a:pt x="3747" y="531"/>
                    <a:pt x="3777" y="535"/>
                  </a:cubicBezTo>
                  <a:cubicBezTo>
                    <a:pt x="3816" y="539"/>
                    <a:pt x="3844" y="539"/>
                    <a:pt x="3844" y="539"/>
                  </a:cubicBezTo>
                  <a:cubicBezTo>
                    <a:pt x="3844" y="539"/>
                    <a:pt x="3846" y="537"/>
                    <a:pt x="3848" y="535"/>
                  </a:cubicBezTo>
                  <a:cubicBezTo>
                    <a:pt x="3850" y="535"/>
                    <a:pt x="3851" y="535"/>
                    <a:pt x="3851" y="535"/>
                  </a:cubicBezTo>
                  <a:cubicBezTo>
                    <a:pt x="3851" y="535"/>
                    <a:pt x="3875" y="506"/>
                    <a:pt x="3886" y="481"/>
                  </a:cubicBezTo>
                  <a:cubicBezTo>
                    <a:pt x="3888" y="477"/>
                    <a:pt x="3889" y="475"/>
                    <a:pt x="3891" y="472"/>
                  </a:cubicBezTo>
                  <a:cubicBezTo>
                    <a:pt x="3901" y="470"/>
                    <a:pt x="3912" y="479"/>
                    <a:pt x="3922" y="485"/>
                  </a:cubicBezTo>
                  <a:cubicBezTo>
                    <a:pt x="3933" y="492"/>
                    <a:pt x="3970" y="501"/>
                    <a:pt x="3957" y="513"/>
                  </a:cubicBezTo>
                  <a:cubicBezTo>
                    <a:pt x="3954" y="515"/>
                    <a:pt x="3951" y="516"/>
                    <a:pt x="3946" y="518"/>
                  </a:cubicBezTo>
                  <a:cubicBezTo>
                    <a:pt x="3930" y="524"/>
                    <a:pt x="3918" y="529"/>
                    <a:pt x="3909" y="536"/>
                  </a:cubicBezTo>
                  <a:cubicBezTo>
                    <a:pt x="3909" y="536"/>
                    <a:pt x="3909" y="536"/>
                    <a:pt x="3909" y="536"/>
                  </a:cubicBezTo>
                  <a:cubicBezTo>
                    <a:pt x="3909" y="536"/>
                    <a:pt x="3908" y="536"/>
                    <a:pt x="3908" y="536"/>
                  </a:cubicBezTo>
                  <a:cubicBezTo>
                    <a:pt x="3885" y="550"/>
                    <a:pt x="3877" y="565"/>
                    <a:pt x="3869" y="581"/>
                  </a:cubicBezTo>
                  <a:cubicBezTo>
                    <a:pt x="3865" y="588"/>
                    <a:pt x="3862" y="594"/>
                    <a:pt x="3858" y="599"/>
                  </a:cubicBezTo>
                  <a:cubicBezTo>
                    <a:pt x="3850" y="603"/>
                    <a:pt x="3838" y="603"/>
                    <a:pt x="3816" y="597"/>
                  </a:cubicBezTo>
                  <a:cubicBezTo>
                    <a:pt x="3789" y="597"/>
                    <a:pt x="3789" y="597"/>
                    <a:pt x="3789" y="597"/>
                  </a:cubicBezTo>
                  <a:cubicBezTo>
                    <a:pt x="3773" y="594"/>
                    <a:pt x="3759" y="594"/>
                    <a:pt x="3750" y="597"/>
                  </a:cubicBezTo>
                  <a:cubicBezTo>
                    <a:pt x="3745" y="597"/>
                    <a:pt x="3745" y="597"/>
                    <a:pt x="3745" y="597"/>
                  </a:cubicBezTo>
                  <a:cubicBezTo>
                    <a:pt x="3744" y="598"/>
                    <a:pt x="3744" y="599"/>
                    <a:pt x="3743" y="600"/>
                  </a:cubicBezTo>
                  <a:cubicBezTo>
                    <a:pt x="3737" y="603"/>
                    <a:pt x="3731" y="607"/>
                    <a:pt x="3728" y="614"/>
                  </a:cubicBezTo>
                  <a:cubicBezTo>
                    <a:pt x="3718" y="635"/>
                    <a:pt x="3725" y="701"/>
                    <a:pt x="3742" y="693"/>
                  </a:cubicBezTo>
                  <a:cubicBezTo>
                    <a:pt x="3760" y="685"/>
                    <a:pt x="3777" y="685"/>
                    <a:pt x="3799" y="676"/>
                  </a:cubicBezTo>
                  <a:cubicBezTo>
                    <a:pt x="3820" y="668"/>
                    <a:pt x="3904" y="685"/>
                    <a:pt x="3925" y="680"/>
                  </a:cubicBezTo>
                  <a:cubicBezTo>
                    <a:pt x="3946" y="676"/>
                    <a:pt x="3981" y="722"/>
                    <a:pt x="3992" y="714"/>
                  </a:cubicBezTo>
                  <a:cubicBezTo>
                    <a:pt x="4003" y="705"/>
                    <a:pt x="4024" y="730"/>
                    <a:pt x="4045" y="747"/>
                  </a:cubicBezTo>
                  <a:cubicBezTo>
                    <a:pt x="4052" y="753"/>
                    <a:pt x="4056" y="750"/>
                    <a:pt x="4059" y="746"/>
                  </a:cubicBezTo>
                  <a:cubicBezTo>
                    <a:pt x="4064" y="745"/>
                    <a:pt x="4067" y="740"/>
                    <a:pt x="4071" y="735"/>
                  </a:cubicBezTo>
                  <a:cubicBezTo>
                    <a:pt x="4069" y="735"/>
                    <a:pt x="4069" y="735"/>
                    <a:pt x="4069" y="735"/>
                  </a:cubicBezTo>
                  <a:cubicBezTo>
                    <a:pt x="4075" y="730"/>
                    <a:pt x="4083" y="730"/>
                    <a:pt x="4098" y="743"/>
                  </a:cubicBezTo>
                  <a:cubicBezTo>
                    <a:pt x="4136" y="776"/>
                    <a:pt x="4115" y="776"/>
                    <a:pt x="4136" y="776"/>
                  </a:cubicBezTo>
                  <a:cubicBezTo>
                    <a:pt x="4158" y="776"/>
                    <a:pt x="4203" y="780"/>
                    <a:pt x="4203" y="780"/>
                  </a:cubicBezTo>
                  <a:cubicBezTo>
                    <a:pt x="4203" y="780"/>
                    <a:pt x="4204" y="778"/>
                    <a:pt x="4204" y="775"/>
                  </a:cubicBezTo>
                  <a:cubicBezTo>
                    <a:pt x="4208" y="776"/>
                    <a:pt x="4210" y="776"/>
                    <a:pt x="4210" y="776"/>
                  </a:cubicBezTo>
                  <a:cubicBezTo>
                    <a:pt x="4210" y="776"/>
                    <a:pt x="4212" y="758"/>
                    <a:pt x="4223" y="748"/>
                  </a:cubicBezTo>
                  <a:cubicBezTo>
                    <a:pt x="4228" y="746"/>
                    <a:pt x="4234" y="745"/>
                    <a:pt x="4242" y="747"/>
                  </a:cubicBezTo>
                  <a:cubicBezTo>
                    <a:pt x="4274" y="754"/>
                    <a:pt x="4303" y="792"/>
                    <a:pt x="4305" y="774"/>
                  </a:cubicBezTo>
                  <a:cubicBezTo>
                    <a:pt x="4310" y="776"/>
                    <a:pt x="4313" y="774"/>
                    <a:pt x="4312" y="763"/>
                  </a:cubicBezTo>
                  <a:cubicBezTo>
                    <a:pt x="4311" y="753"/>
                    <a:pt x="4311" y="744"/>
                    <a:pt x="4310" y="735"/>
                  </a:cubicBezTo>
                  <a:cubicBezTo>
                    <a:pt x="4304" y="735"/>
                    <a:pt x="4304" y="735"/>
                    <a:pt x="4304" y="735"/>
                  </a:cubicBezTo>
                  <a:cubicBezTo>
                    <a:pt x="4302" y="716"/>
                    <a:pt x="4299" y="700"/>
                    <a:pt x="4281" y="685"/>
                  </a:cubicBezTo>
                  <a:cubicBezTo>
                    <a:pt x="4279" y="683"/>
                    <a:pt x="4277" y="681"/>
                    <a:pt x="4275" y="680"/>
                  </a:cubicBezTo>
                  <a:cubicBezTo>
                    <a:pt x="4287" y="680"/>
                    <a:pt x="4287" y="680"/>
                    <a:pt x="4287" y="680"/>
                  </a:cubicBezTo>
                  <a:cubicBezTo>
                    <a:pt x="4258" y="655"/>
                    <a:pt x="4213" y="639"/>
                    <a:pt x="4206" y="626"/>
                  </a:cubicBezTo>
                  <a:cubicBezTo>
                    <a:pt x="4201" y="617"/>
                    <a:pt x="4196" y="606"/>
                    <a:pt x="4198" y="597"/>
                  </a:cubicBezTo>
                  <a:cubicBezTo>
                    <a:pt x="4194" y="597"/>
                    <a:pt x="4194" y="597"/>
                    <a:pt x="4194" y="597"/>
                  </a:cubicBezTo>
                  <a:cubicBezTo>
                    <a:pt x="4194" y="596"/>
                    <a:pt x="4195" y="594"/>
                    <a:pt x="4196" y="593"/>
                  </a:cubicBezTo>
                  <a:cubicBezTo>
                    <a:pt x="4207" y="585"/>
                    <a:pt x="4256" y="597"/>
                    <a:pt x="4284" y="618"/>
                  </a:cubicBezTo>
                  <a:cubicBezTo>
                    <a:pt x="4313" y="639"/>
                    <a:pt x="4337" y="660"/>
                    <a:pt x="4358" y="643"/>
                  </a:cubicBezTo>
                  <a:cubicBezTo>
                    <a:pt x="4360" y="642"/>
                    <a:pt x="4361" y="641"/>
                    <a:pt x="4363" y="640"/>
                  </a:cubicBezTo>
                  <a:cubicBezTo>
                    <a:pt x="4364" y="639"/>
                    <a:pt x="4364" y="639"/>
                    <a:pt x="4365" y="639"/>
                  </a:cubicBezTo>
                  <a:cubicBezTo>
                    <a:pt x="4369" y="636"/>
                    <a:pt x="4373" y="633"/>
                    <a:pt x="4377" y="631"/>
                  </a:cubicBezTo>
                  <a:cubicBezTo>
                    <a:pt x="4387" y="624"/>
                    <a:pt x="4398" y="619"/>
                    <a:pt x="4405" y="613"/>
                  </a:cubicBezTo>
                  <a:cubicBezTo>
                    <a:pt x="4412" y="609"/>
                    <a:pt x="4418" y="606"/>
                    <a:pt x="4421" y="601"/>
                  </a:cubicBezTo>
                  <a:cubicBezTo>
                    <a:pt x="4422" y="600"/>
                    <a:pt x="4423" y="599"/>
                    <a:pt x="4424" y="597"/>
                  </a:cubicBezTo>
                  <a:cubicBezTo>
                    <a:pt x="4421" y="597"/>
                    <a:pt x="4421" y="597"/>
                    <a:pt x="4421" y="597"/>
                  </a:cubicBezTo>
                  <a:cubicBezTo>
                    <a:pt x="4433" y="581"/>
                    <a:pt x="4450" y="556"/>
                    <a:pt x="4450" y="556"/>
                  </a:cubicBezTo>
                  <a:cubicBezTo>
                    <a:pt x="4450" y="556"/>
                    <a:pt x="4417" y="550"/>
                    <a:pt x="4386" y="542"/>
                  </a:cubicBezTo>
                  <a:cubicBezTo>
                    <a:pt x="4410" y="542"/>
                    <a:pt x="4410" y="542"/>
                    <a:pt x="4410" y="542"/>
                  </a:cubicBezTo>
                  <a:cubicBezTo>
                    <a:pt x="4380" y="536"/>
                    <a:pt x="4344" y="525"/>
                    <a:pt x="4337" y="514"/>
                  </a:cubicBezTo>
                  <a:cubicBezTo>
                    <a:pt x="4323" y="493"/>
                    <a:pt x="4273" y="464"/>
                    <a:pt x="4259" y="464"/>
                  </a:cubicBezTo>
                  <a:cubicBezTo>
                    <a:pt x="4246" y="464"/>
                    <a:pt x="4213" y="488"/>
                    <a:pt x="4197" y="460"/>
                  </a:cubicBezTo>
                  <a:cubicBezTo>
                    <a:pt x="4188" y="460"/>
                    <a:pt x="4188" y="460"/>
                    <a:pt x="4188" y="460"/>
                  </a:cubicBezTo>
                  <a:cubicBezTo>
                    <a:pt x="4187" y="459"/>
                    <a:pt x="4186" y="458"/>
                    <a:pt x="4186" y="456"/>
                  </a:cubicBezTo>
                  <a:cubicBezTo>
                    <a:pt x="4180" y="439"/>
                    <a:pt x="4177" y="421"/>
                    <a:pt x="4174" y="405"/>
                  </a:cubicBezTo>
                  <a:cubicBezTo>
                    <a:pt x="4181" y="405"/>
                    <a:pt x="4181" y="405"/>
                    <a:pt x="4181" y="405"/>
                  </a:cubicBezTo>
                  <a:cubicBezTo>
                    <a:pt x="4176" y="380"/>
                    <a:pt x="4173" y="358"/>
                    <a:pt x="4164" y="356"/>
                  </a:cubicBezTo>
                  <a:cubicBezTo>
                    <a:pt x="4153" y="352"/>
                    <a:pt x="4056" y="336"/>
                    <a:pt x="4007" y="323"/>
                  </a:cubicBezTo>
                  <a:cubicBezTo>
                    <a:pt x="3985" y="323"/>
                    <a:pt x="3985" y="323"/>
                    <a:pt x="3985" y="323"/>
                  </a:cubicBezTo>
                  <a:cubicBezTo>
                    <a:pt x="3981" y="321"/>
                    <a:pt x="3977" y="320"/>
                    <a:pt x="3975" y="318"/>
                  </a:cubicBezTo>
                  <a:cubicBezTo>
                    <a:pt x="3957" y="308"/>
                    <a:pt x="3897" y="287"/>
                    <a:pt x="3859" y="268"/>
                  </a:cubicBezTo>
                  <a:cubicBezTo>
                    <a:pt x="3874" y="268"/>
                    <a:pt x="3874" y="268"/>
                    <a:pt x="3874" y="268"/>
                  </a:cubicBezTo>
                  <a:cubicBezTo>
                    <a:pt x="3862" y="262"/>
                    <a:pt x="3851" y="257"/>
                    <a:pt x="3844" y="252"/>
                  </a:cubicBezTo>
                  <a:cubicBezTo>
                    <a:pt x="3812" y="231"/>
                    <a:pt x="3766" y="202"/>
                    <a:pt x="3738" y="202"/>
                  </a:cubicBezTo>
                  <a:cubicBezTo>
                    <a:pt x="3710" y="202"/>
                    <a:pt x="3594" y="219"/>
                    <a:pt x="3573" y="214"/>
                  </a:cubicBezTo>
                  <a:cubicBezTo>
                    <a:pt x="3552" y="210"/>
                    <a:pt x="3488" y="223"/>
                    <a:pt x="3464" y="227"/>
                  </a:cubicBezTo>
                  <a:cubicBezTo>
                    <a:pt x="3460" y="227"/>
                    <a:pt x="3459" y="229"/>
                    <a:pt x="3458" y="231"/>
                  </a:cubicBezTo>
                  <a:cubicBezTo>
                    <a:pt x="3458" y="231"/>
                    <a:pt x="3457" y="231"/>
                    <a:pt x="3457" y="231"/>
                  </a:cubicBezTo>
                  <a:cubicBezTo>
                    <a:pt x="3432" y="235"/>
                    <a:pt x="3489" y="289"/>
                    <a:pt x="3436" y="302"/>
                  </a:cubicBezTo>
                  <a:cubicBezTo>
                    <a:pt x="3386" y="314"/>
                    <a:pt x="3390" y="321"/>
                    <a:pt x="3399" y="268"/>
                  </a:cubicBezTo>
                  <a:cubicBezTo>
                    <a:pt x="3405" y="268"/>
                    <a:pt x="3405" y="268"/>
                    <a:pt x="3405" y="268"/>
                  </a:cubicBezTo>
                  <a:cubicBezTo>
                    <a:pt x="3406" y="264"/>
                    <a:pt x="3406" y="261"/>
                    <a:pt x="3407" y="256"/>
                  </a:cubicBezTo>
                  <a:cubicBezTo>
                    <a:pt x="3418" y="194"/>
                    <a:pt x="3372" y="177"/>
                    <a:pt x="3326" y="202"/>
                  </a:cubicBezTo>
                  <a:cubicBezTo>
                    <a:pt x="3298" y="217"/>
                    <a:pt x="3261" y="229"/>
                    <a:pt x="3239" y="243"/>
                  </a:cubicBezTo>
                  <a:cubicBezTo>
                    <a:pt x="3221" y="253"/>
                    <a:pt x="3210" y="264"/>
                    <a:pt x="3218" y="277"/>
                  </a:cubicBezTo>
                  <a:cubicBezTo>
                    <a:pt x="3235" y="306"/>
                    <a:pt x="3214" y="327"/>
                    <a:pt x="3249" y="356"/>
                  </a:cubicBezTo>
                  <a:cubicBezTo>
                    <a:pt x="3284" y="385"/>
                    <a:pt x="3299" y="393"/>
                    <a:pt x="3344" y="389"/>
                  </a:cubicBezTo>
                  <a:cubicBezTo>
                    <a:pt x="3390" y="385"/>
                    <a:pt x="3436" y="398"/>
                    <a:pt x="3436" y="398"/>
                  </a:cubicBezTo>
                  <a:cubicBezTo>
                    <a:pt x="3436" y="398"/>
                    <a:pt x="3436" y="447"/>
                    <a:pt x="3418" y="456"/>
                  </a:cubicBezTo>
                  <a:cubicBezTo>
                    <a:pt x="3415" y="458"/>
                    <a:pt x="3411" y="459"/>
                    <a:pt x="3406" y="460"/>
                  </a:cubicBezTo>
                  <a:cubicBezTo>
                    <a:pt x="3400" y="460"/>
                    <a:pt x="3400" y="460"/>
                    <a:pt x="3400" y="460"/>
                  </a:cubicBezTo>
                  <a:cubicBezTo>
                    <a:pt x="3393" y="462"/>
                    <a:pt x="3387" y="465"/>
                    <a:pt x="3381" y="470"/>
                  </a:cubicBezTo>
                  <a:cubicBezTo>
                    <a:pt x="3374" y="474"/>
                    <a:pt x="3368" y="480"/>
                    <a:pt x="3365" y="489"/>
                  </a:cubicBezTo>
                  <a:cubicBezTo>
                    <a:pt x="3363" y="498"/>
                    <a:pt x="3357" y="505"/>
                    <a:pt x="3350" y="510"/>
                  </a:cubicBezTo>
                  <a:cubicBezTo>
                    <a:pt x="3340" y="516"/>
                    <a:pt x="3330" y="516"/>
                    <a:pt x="3330" y="510"/>
                  </a:cubicBezTo>
                  <a:cubicBezTo>
                    <a:pt x="3330" y="501"/>
                    <a:pt x="3338" y="480"/>
                    <a:pt x="3335" y="460"/>
                  </a:cubicBezTo>
                  <a:cubicBezTo>
                    <a:pt x="3328" y="460"/>
                    <a:pt x="3328" y="460"/>
                    <a:pt x="3328" y="460"/>
                  </a:cubicBezTo>
                  <a:cubicBezTo>
                    <a:pt x="3326" y="452"/>
                    <a:pt x="3323" y="445"/>
                    <a:pt x="3316" y="439"/>
                  </a:cubicBezTo>
                  <a:cubicBezTo>
                    <a:pt x="3292" y="418"/>
                    <a:pt x="3284" y="414"/>
                    <a:pt x="3256" y="435"/>
                  </a:cubicBezTo>
                  <a:cubicBezTo>
                    <a:pt x="3228" y="456"/>
                    <a:pt x="3225" y="464"/>
                    <a:pt x="3211" y="431"/>
                  </a:cubicBezTo>
                  <a:cubicBezTo>
                    <a:pt x="3207" y="422"/>
                    <a:pt x="3201" y="413"/>
                    <a:pt x="3194" y="405"/>
                  </a:cubicBezTo>
                  <a:cubicBezTo>
                    <a:pt x="3204" y="405"/>
                    <a:pt x="3204" y="405"/>
                    <a:pt x="3204" y="405"/>
                  </a:cubicBezTo>
                  <a:cubicBezTo>
                    <a:pt x="3186" y="382"/>
                    <a:pt x="3161" y="364"/>
                    <a:pt x="3161" y="364"/>
                  </a:cubicBezTo>
                  <a:cubicBezTo>
                    <a:pt x="3161" y="364"/>
                    <a:pt x="3146" y="343"/>
                    <a:pt x="3130" y="323"/>
                  </a:cubicBezTo>
                  <a:cubicBezTo>
                    <a:pt x="3120" y="323"/>
                    <a:pt x="3120" y="323"/>
                    <a:pt x="3120" y="323"/>
                  </a:cubicBezTo>
                  <a:cubicBezTo>
                    <a:pt x="3115" y="317"/>
                    <a:pt x="3110" y="311"/>
                    <a:pt x="3105" y="306"/>
                  </a:cubicBezTo>
                  <a:cubicBezTo>
                    <a:pt x="3084" y="285"/>
                    <a:pt x="3045" y="289"/>
                    <a:pt x="3042" y="310"/>
                  </a:cubicBezTo>
                  <a:cubicBezTo>
                    <a:pt x="3038" y="331"/>
                    <a:pt x="3049" y="352"/>
                    <a:pt x="3063" y="389"/>
                  </a:cubicBezTo>
                  <a:cubicBezTo>
                    <a:pt x="3074" y="420"/>
                    <a:pt x="3080" y="458"/>
                    <a:pt x="3068" y="472"/>
                  </a:cubicBezTo>
                  <a:cubicBezTo>
                    <a:pt x="3067" y="473"/>
                    <a:pt x="3066" y="474"/>
                    <a:pt x="3065" y="474"/>
                  </a:cubicBezTo>
                  <a:cubicBezTo>
                    <a:pt x="3059" y="475"/>
                    <a:pt x="3055" y="477"/>
                    <a:pt x="3051" y="480"/>
                  </a:cubicBezTo>
                  <a:cubicBezTo>
                    <a:pt x="3038" y="487"/>
                    <a:pt x="3035" y="502"/>
                    <a:pt x="3024" y="512"/>
                  </a:cubicBezTo>
                  <a:cubicBezTo>
                    <a:pt x="3023" y="513"/>
                    <a:pt x="3022" y="513"/>
                    <a:pt x="3020" y="514"/>
                  </a:cubicBezTo>
                  <a:cubicBezTo>
                    <a:pt x="2995" y="522"/>
                    <a:pt x="2985" y="501"/>
                    <a:pt x="2985" y="468"/>
                  </a:cubicBezTo>
                  <a:cubicBezTo>
                    <a:pt x="2985" y="465"/>
                    <a:pt x="2984" y="463"/>
                    <a:pt x="2984" y="460"/>
                  </a:cubicBezTo>
                  <a:cubicBezTo>
                    <a:pt x="2977" y="460"/>
                    <a:pt x="2977" y="460"/>
                    <a:pt x="2977" y="460"/>
                  </a:cubicBezTo>
                  <a:cubicBezTo>
                    <a:pt x="2976" y="437"/>
                    <a:pt x="2972" y="418"/>
                    <a:pt x="2973" y="405"/>
                  </a:cubicBezTo>
                  <a:cubicBezTo>
                    <a:pt x="2979" y="405"/>
                    <a:pt x="2979" y="405"/>
                    <a:pt x="2979" y="405"/>
                  </a:cubicBezTo>
                  <a:cubicBezTo>
                    <a:pt x="2979" y="400"/>
                    <a:pt x="2980" y="396"/>
                    <a:pt x="2981" y="393"/>
                  </a:cubicBezTo>
                  <a:cubicBezTo>
                    <a:pt x="2988" y="381"/>
                    <a:pt x="2953" y="402"/>
                    <a:pt x="2918" y="393"/>
                  </a:cubicBezTo>
                  <a:cubicBezTo>
                    <a:pt x="2901" y="389"/>
                    <a:pt x="2886" y="393"/>
                    <a:pt x="2878" y="400"/>
                  </a:cubicBezTo>
                  <a:cubicBezTo>
                    <a:pt x="2864" y="406"/>
                    <a:pt x="2861" y="419"/>
                    <a:pt x="2883" y="427"/>
                  </a:cubicBezTo>
                  <a:cubicBezTo>
                    <a:pt x="2914" y="438"/>
                    <a:pt x="2923" y="477"/>
                    <a:pt x="2904" y="495"/>
                  </a:cubicBezTo>
                  <a:cubicBezTo>
                    <a:pt x="2903" y="496"/>
                    <a:pt x="2902" y="497"/>
                    <a:pt x="2900" y="497"/>
                  </a:cubicBezTo>
                  <a:cubicBezTo>
                    <a:pt x="2869" y="510"/>
                    <a:pt x="2749" y="497"/>
                    <a:pt x="2710" y="497"/>
                  </a:cubicBezTo>
                  <a:cubicBezTo>
                    <a:pt x="2671" y="497"/>
                    <a:pt x="2615" y="510"/>
                    <a:pt x="2605" y="485"/>
                  </a:cubicBezTo>
                  <a:cubicBezTo>
                    <a:pt x="2600" y="475"/>
                    <a:pt x="2604" y="467"/>
                    <a:pt x="2612" y="460"/>
                  </a:cubicBezTo>
                  <a:cubicBezTo>
                    <a:pt x="2611" y="460"/>
                    <a:pt x="2611" y="460"/>
                    <a:pt x="2611" y="460"/>
                  </a:cubicBezTo>
                  <a:cubicBezTo>
                    <a:pt x="2624" y="452"/>
                    <a:pt x="2641" y="447"/>
                    <a:pt x="2654" y="447"/>
                  </a:cubicBezTo>
                  <a:cubicBezTo>
                    <a:pt x="2679" y="447"/>
                    <a:pt x="2753" y="452"/>
                    <a:pt x="2781" y="406"/>
                  </a:cubicBezTo>
                  <a:cubicBezTo>
                    <a:pt x="2781" y="406"/>
                    <a:pt x="2781" y="405"/>
                    <a:pt x="2781" y="405"/>
                  </a:cubicBezTo>
                  <a:cubicBezTo>
                    <a:pt x="2785" y="405"/>
                    <a:pt x="2785" y="405"/>
                    <a:pt x="2785" y="405"/>
                  </a:cubicBezTo>
                  <a:cubicBezTo>
                    <a:pt x="2785" y="404"/>
                    <a:pt x="2787" y="403"/>
                    <a:pt x="2788" y="402"/>
                  </a:cubicBezTo>
                  <a:cubicBezTo>
                    <a:pt x="2816" y="356"/>
                    <a:pt x="2752" y="348"/>
                    <a:pt x="2724" y="348"/>
                  </a:cubicBezTo>
                  <a:cubicBezTo>
                    <a:pt x="2704" y="348"/>
                    <a:pt x="2687" y="341"/>
                    <a:pt x="2667" y="323"/>
                  </a:cubicBezTo>
                  <a:cubicBezTo>
                    <a:pt x="2656" y="323"/>
                    <a:pt x="2656" y="323"/>
                    <a:pt x="2656" y="323"/>
                  </a:cubicBezTo>
                  <a:cubicBezTo>
                    <a:pt x="2650" y="317"/>
                    <a:pt x="2644" y="310"/>
                    <a:pt x="2637" y="302"/>
                  </a:cubicBezTo>
                  <a:cubicBezTo>
                    <a:pt x="2626" y="289"/>
                    <a:pt x="2625" y="278"/>
                    <a:pt x="2628" y="268"/>
                  </a:cubicBezTo>
                  <a:cubicBezTo>
                    <a:pt x="2634" y="268"/>
                    <a:pt x="2634" y="268"/>
                    <a:pt x="2634" y="268"/>
                  </a:cubicBezTo>
                  <a:cubicBezTo>
                    <a:pt x="2638" y="246"/>
                    <a:pt x="2662" y="230"/>
                    <a:pt x="2657" y="219"/>
                  </a:cubicBezTo>
                  <a:cubicBezTo>
                    <a:pt x="2650" y="202"/>
                    <a:pt x="2615" y="214"/>
                    <a:pt x="2583" y="214"/>
                  </a:cubicBezTo>
                  <a:cubicBezTo>
                    <a:pt x="2566" y="214"/>
                    <a:pt x="2544" y="206"/>
                    <a:pt x="2527" y="204"/>
                  </a:cubicBezTo>
                  <a:cubicBezTo>
                    <a:pt x="2541" y="204"/>
                    <a:pt x="2552" y="203"/>
                    <a:pt x="2556" y="197"/>
                  </a:cubicBezTo>
                  <a:cubicBezTo>
                    <a:pt x="2560" y="196"/>
                    <a:pt x="2562" y="195"/>
                    <a:pt x="2563" y="192"/>
                  </a:cubicBezTo>
                  <a:cubicBezTo>
                    <a:pt x="2565" y="190"/>
                    <a:pt x="2567" y="188"/>
                    <a:pt x="2568" y="186"/>
                  </a:cubicBezTo>
                  <a:cubicBezTo>
                    <a:pt x="2565" y="186"/>
                    <a:pt x="2565" y="186"/>
                    <a:pt x="2565" y="186"/>
                  </a:cubicBezTo>
                  <a:cubicBezTo>
                    <a:pt x="2574" y="177"/>
                    <a:pt x="2586" y="173"/>
                    <a:pt x="2587" y="160"/>
                  </a:cubicBezTo>
                  <a:cubicBezTo>
                    <a:pt x="2588" y="154"/>
                    <a:pt x="2591" y="143"/>
                    <a:pt x="2593" y="131"/>
                  </a:cubicBezTo>
                  <a:cubicBezTo>
                    <a:pt x="2599" y="131"/>
                    <a:pt x="2599" y="131"/>
                    <a:pt x="2599" y="131"/>
                  </a:cubicBezTo>
                  <a:cubicBezTo>
                    <a:pt x="2603" y="110"/>
                    <a:pt x="2608" y="87"/>
                    <a:pt x="2608" y="87"/>
                  </a:cubicBezTo>
                  <a:cubicBezTo>
                    <a:pt x="2608" y="87"/>
                    <a:pt x="2594" y="56"/>
                    <a:pt x="2570" y="70"/>
                  </a:cubicBezTo>
                  <a:cubicBezTo>
                    <a:pt x="2547" y="84"/>
                    <a:pt x="2540" y="92"/>
                    <a:pt x="2519" y="87"/>
                  </a:cubicBezTo>
                  <a:cubicBezTo>
                    <a:pt x="2503" y="83"/>
                    <a:pt x="2499" y="58"/>
                    <a:pt x="2483" y="48"/>
                  </a:cubicBezTo>
                  <a:cubicBezTo>
                    <a:pt x="2450" y="48"/>
                    <a:pt x="2450" y="48"/>
                    <a:pt x="2450" y="48"/>
                  </a:cubicBezTo>
                  <a:cubicBezTo>
                    <a:pt x="2444" y="51"/>
                    <a:pt x="2439" y="53"/>
                    <a:pt x="2434" y="57"/>
                  </a:cubicBezTo>
                  <a:cubicBezTo>
                    <a:pt x="2413" y="68"/>
                    <a:pt x="2407" y="85"/>
                    <a:pt x="2397" y="94"/>
                  </a:cubicBezTo>
                  <a:cubicBezTo>
                    <a:pt x="2396" y="95"/>
                    <a:pt x="2394" y="96"/>
                    <a:pt x="2392" y="98"/>
                  </a:cubicBezTo>
                  <a:cubicBezTo>
                    <a:pt x="2379" y="104"/>
                    <a:pt x="2364" y="107"/>
                    <a:pt x="2357" y="104"/>
                  </a:cubicBezTo>
                  <a:cubicBezTo>
                    <a:pt x="2348" y="98"/>
                    <a:pt x="2294" y="62"/>
                    <a:pt x="2294" y="62"/>
                  </a:cubicBezTo>
                  <a:cubicBezTo>
                    <a:pt x="2294" y="62"/>
                    <a:pt x="2221" y="58"/>
                    <a:pt x="2190" y="48"/>
                  </a:cubicBezTo>
                  <a:cubicBezTo>
                    <a:pt x="2174" y="48"/>
                    <a:pt x="2174" y="48"/>
                    <a:pt x="2174" y="48"/>
                  </a:cubicBezTo>
                  <a:cubicBezTo>
                    <a:pt x="2172" y="47"/>
                    <a:pt x="2170" y="46"/>
                    <a:pt x="2170" y="44"/>
                  </a:cubicBezTo>
                  <a:cubicBezTo>
                    <a:pt x="2165" y="27"/>
                    <a:pt x="2146" y="0"/>
                    <a:pt x="2094" y="5"/>
                  </a:cubicBezTo>
                  <a:cubicBezTo>
                    <a:pt x="2043" y="11"/>
                    <a:pt x="1954" y="47"/>
                    <a:pt x="1940" y="47"/>
                  </a:cubicBezTo>
                  <a:cubicBezTo>
                    <a:pt x="1929" y="47"/>
                    <a:pt x="1945" y="67"/>
                    <a:pt x="1943" y="76"/>
                  </a:cubicBezTo>
                  <a:cubicBezTo>
                    <a:pt x="1929" y="76"/>
                    <a:pt x="1913" y="74"/>
                    <a:pt x="1903" y="84"/>
                  </a:cubicBezTo>
                  <a:cubicBezTo>
                    <a:pt x="1896" y="87"/>
                    <a:pt x="1891" y="92"/>
                    <a:pt x="1888" y="102"/>
                  </a:cubicBezTo>
                  <a:cubicBezTo>
                    <a:pt x="1883" y="119"/>
                    <a:pt x="1909" y="119"/>
                    <a:pt x="1940" y="119"/>
                  </a:cubicBezTo>
                  <a:cubicBezTo>
                    <a:pt x="1970" y="119"/>
                    <a:pt x="2019" y="119"/>
                    <a:pt x="2034" y="111"/>
                  </a:cubicBezTo>
                  <a:cubicBezTo>
                    <a:pt x="2048" y="102"/>
                    <a:pt x="2118" y="83"/>
                    <a:pt x="2116" y="108"/>
                  </a:cubicBezTo>
                  <a:cubicBezTo>
                    <a:pt x="2113" y="133"/>
                    <a:pt x="2144" y="172"/>
                    <a:pt x="2160" y="166"/>
                  </a:cubicBezTo>
                  <a:cubicBezTo>
                    <a:pt x="2177" y="160"/>
                    <a:pt x="2209" y="124"/>
                    <a:pt x="2226" y="138"/>
                  </a:cubicBezTo>
                  <a:cubicBezTo>
                    <a:pt x="2242" y="152"/>
                    <a:pt x="2245" y="185"/>
                    <a:pt x="2261" y="194"/>
                  </a:cubicBezTo>
                  <a:cubicBezTo>
                    <a:pt x="2278" y="202"/>
                    <a:pt x="2322" y="202"/>
                    <a:pt x="2343" y="194"/>
                  </a:cubicBezTo>
                  <a:cubicBezTo>
                    <a:pt x="2364" y="185"/>
                    <a:pt x="2423" y="185"/>
                    <a:pt x="2449" y="191"/>
                  </a:cubicBezTo>
                  <a:cubicBezTo>
                    <a:pt x="2463" y="194"/>
                    <a:pt x="2493" y="201"/>
                    <a:pt x="2518" y="203"/>
                  </a:cubicBezTo>
                  <a:cubicBezTo>
                    <a:pt x="2513" y="203"/>
                    <a:pt x="2508" y="204"/>
                    <a:pt x="2506" y="208"/>
                  </a:cubicBezTo>
                  <a:cubicBezTo>
                    <a:pt x="2500" y="210"/>
                    <a:pt x="2496" y="214"/>
                    <a:pt x="2496" y="223"/>
                  </a:cubicBezTo>
                  <a:cubicBezTo>
                    <a:pt x="2496" y="248"/>
                    <a:pt x="2518" y="308"/>
                    <a:pt x="2518" y="328"/>
                  </a:cubicBezTo>
                  <a:cubicBezTo>
                    <a:pt x="2518" y="327"/>
                    <a:pt x="2517" y="327"/>
                    <a:pt x="2517" y="327"/>
                  </a:cubicBezTo>
                  <a:cubicBezTo>
                    <a:pt x="2515" y="325"/>
                    <a:pt x="2514" y="324"/>
                    <a:pt x="2513" y="323"/>
                  </a:cubicBezTo>
                  <a:cubicBezTo>
                    <a:pt x="2502" y="323"/>
                    <a:pt x="2502" y="323"/>
                    <a:pt x="2502" y="323"/>
                  </a:cubicBezTo>
                  <a:cubicBezTo>
                    <a:pt x="2489" y="306"/>
                    <a:pt x="2487" y="287"/>
                    <a:pt x="2478" y="268"/>
                  </a:cubicBezTo>
                  <a:cubicBezTo>
                    <a:pt x="2486" y="268"/>
                    <a:pt x="2486" y="268"/>
                    <a:pt x="2486" y="268"/>
                  </a:cubicBezTo>
                  <a:cubicBezTo>
                    <a:pt x="2484" y="262"/>
                    <a:pt x="2481" y="257"/>
                    <a:pt x="2478" y="252"/>
                  </a:cubicBezTo>
                  <a:cubicBezTo>
                    <a:pt x="2460" y="227"/>
                    <a:pt x="2432" y="231"/>
                    <a:pt x="2397" y="235"/>
                  </a:cubicBezTo>
                  <a:cubicBezTo>
                    <a:pt x="2362" y="239"/>
                    <a:pt x="2302" y="252"/>
                    <a:pt x="2284" y="248"/>
                  </a:cubicBezTo>
                  <a:cubicBezTo>
                    <a:pt x="2267" y="244"/>
                    <a:pt x="2281" y="244"/>
                    <a:pt x="2242" y="223"/>
                  </a:cubicBezTo>
                  <a:cubicBezTo>
                    <a:pt x="2203" y="202"/>
                    <a:pt x="2186" y="206"/>
                    <a:pt x="2158" y="186"/>
                  </a:cubicBezTo>
                  <a:cubicBezTo>
                    <a:pt x="2146" y="186"/>
                    <a:pt x="2146" y="186"/>
                    <a:pt x="2146" y="186"/>
                  </a:cubicBezTo>
                  <a:cubicBezTo>
                    <a:pt x="2126" y="168"/>
                    <a:pt x="2144" y="160"/>
                    <a:pt x="2098" y="156"/>
                  </a:cubicBezTo>
                  <a:cubicBezTo>
                    <a:pt x="2049" y="152"/>
                    <a:pt x="2052" y="185"/>
                    <a:pt x="2003" y="177"/>
                  </a:cubicBezTo>
                  <a:cubicBezTo>
                    <a:pt x="1954" y="169"/>
                    <a:pt x="1940" y="181"/>
                    <a:pt x="1890" y="177"/>
                  </a:cubicBezTo>
                  <a:cubicBezTo>
                    <a:pt x="1841" y="173"/>
                    <a:pt x="1816" y="169"/>
                    <a:pt x="1809" y="198"/>
                  </a:cubicBezTo>
                  <a:cubicBezTo>
                    <a:pt x="1802" y="227"/>
                    <a:pt x="1788" y="277"/>
                    <a:pt x="1767" y="277"/>
                  </a:cubicBezTo>
                  <a:cubicBezTo>
                    <a:pt x="1746" y="277"/>
                    <a:pt x="1721" y="306"/>
                    <a:pt x="1788" y="310"/>
                  </a:cubicBezTo>
                  <a:cubicBezTo>
                    <a:pt x="1855" y="314"/>
                    <a:pt x="1816" y="352"/>
                    <a:pt x="1876" y="348"/>
                  </a:cubicBezTo>
                  <a:cubicBezTo>
                    <a:pt x="1926" y="344"/>
                    <a:pt x="1970" y="343"/>
                    <a:pt x="1992" y="324"/>
                  </a:cubicBezTo>
                  <a:cubicBezTo>
                    <a:pt x="1993" y="324"/>
                    <a:pt x="1994" y="323"/>
                    <a:pt x="1995" y="323"/>
                  </a:cubicBezTo>
                  <a:cubicBezTo>
                    <a:pt x="1994" y="323"/>
                    <a:pt x="1994" y="323"/>
                    <a:pt x="1994" y="323"/>
                  </a:cubicBezTo>
                  <a:cubicBezTo>
                    <a:pt x="1998" y="319"/>
                    <a:pt x="2001" y="315"/>
                    <a:pt x="2003" y="310"/>
                  </a:cubicBezTo>
                  <a:cubicBezTo>
                    <a:pt x="2017" y="277"/>
                    <a:pt x="2028" y="277"/>
                    <a:pt x="2035" y="289"/>
                  </a:cubicBezTo>
                  <a:cubicBezTo>
                    <a:pt x="2042" y="302"/>
                    <a:pt x="2094" y="377"/>
                    <a:pt x="2094" y="377"/>
                  </a:cubicBezTo>
                  <a:cubicBezTo>
                    <a:pt x="2094" y="377"/>
                    <a:pt x="2130" y="410"/>
                    <a:pt x="2144" y="418"/>
                  </a:cubicBezTo>
                  <a:cubicBezTo>
                    <a:pt x="2158" y="427"/>
                    <a:pt x="2130" y="464"/>
                    <a:pt x="2102" y="443"/>
                  </a:cubicBezTo>
                  <a:cubicBezTo>
                    <a:pt x="2073" y="422"/>
                    <a:pt x="2021" y="427"/>
                    <a:pt x="1999" y="406"/>
                  </a:cubicBezTo>
                  <a:cubicBezTo>
                    <a:pt x="1999" y="406"/>
                    <a:pt x="1999" y="405"/>
                    <a:pt x="1998" y="405"/>
                  </a:cubicBezTo>
                  <a:cubicBezTo>
                    <a:pt x="2011" y="405"/>
                    <a:pt x="2011" y="405"/>
                    <a:pt x="2011" y="405"/>
                  </a:cubicBezTo>
                  <a:cubicBezTo>
                    <a:pt x="2009" y="404"/>
                    <a:pt x="2007" y="403"/>
                    <a:pt x="2006" y="402"/>
                  </a:cubicBezTo>
                  <a:cubicBezTo>
                    <a:pt x="1985" y="381"/>
                    <a:pt x="1928" y="372"/>
                    <a:pt x="1903" y="376"/>
                  </a:cubicBezTo>
                  <a:cubicBezTo>
                    <a:pt x="1879" y="380"/>
                    <a:pt x="1798" y="373"/>
                    <a:pt x="1784" y="373"/>
                  </a:cubicBezTo>
                  <a:cubicBezTo>
                    <a:pt x="1780" y="373"/>
                    <a:pt x="1772" y="377"/>
                    <a:pt x="1764" y="382"/>
                  </a:cubicBezTo>
                  <a:cubicBezTo>
                    <a:pt x="1745" y="393"/>
                    <a:pt x="1718" y="418"/>
                    <a:pt x="1718" y="418"/>
                  </a:cubicBezTo>
                  <a:cubicBezTo>
                    <a:pt x="1718" y="418"/>
                    <a:pt x="1715" y="413"/>
                    <a:pt x="1711" y="405"/>
                  </a:cubicBezTo>
                  <a:cubicBezTo>
                    <a:pt x="1720" y="405"/>
                    <a:pt x="1720" y="405"/>
                    <a:pt x="1720" y="405"/>
                  </a:cubicBezTo>
                  <a:cubicBezTo>
                    <a:pt x="1714" y="394"/>
                    <a:pt x="1703" y="375"/>
                    <a:pt x="1696" y="364"/>
                  </a:cubicBezTo>
                  <a:cubicBezTo>
                    <a:pt x="1691" y="357"/>
                    <a:pt x="1685" y="359"/>
                    <a:pt x="1679" y="365"/>
                  </a:cubicBezTo>
                  <a:cubicBezTo>
                    <a:pt x="1672" y="368"/>
                    <a:pt x="1663" y="378"/>
                    <a:pt x="1656" y="384"/>
                  </a:cubicBezTo>
                  <a:cubicBezTo>
                    <a:pt x="1655" y="384"/>
                    <a:pt x="1655" y="385"/>
                    <a:pt x="1654" y="385"/>
                  </a:cubicBezTo>
                  <a:cubicBezTo>
                    <a:pt x="1640" y="389"/>
                    <a:pt x="1598" y="352"/>
                    <a:pt x="1555" y="368"/>
                  </a:cubicBezTo>
                  <a:cubicBezTo>
                    <a:pt x="1544" y="373"/>
                    <a:pt x="1536" y="378"/>
                    <a:pt x="1530" y="382"/>
                  </a:cubicBezTo>
                  <a:cubicBezTo>
                    <a:pt x="1525" y="385"/>
                    <a:pt x="1520" y="389"/>
                    <a:pt x="1516" y="392"/>
                  </a:cubicBezTo>
                  <a:cubicBezTo>
                    <a:pt x="1507" y="397"/>
                    <a:pt x="1496" y="399"/>
                    <a:pt x="1467" y="397"/>
                  </a:cubicBezTo>
                  <a:cubicBezTo>
                    <a:pt x="1408" y="393"/>
                    <a:pt x="1393" y="381"/>
                    <a:pt x="1372" y="385"/>
                  </a:cubicBezTo>
                  <a:cubicBezTo>
                    <a:pt x="1351" y="389"/>
                    <a:pt x="1351" y="389"/>
                    <a:pt x="1351" y="389"/>
                  </a:cubicBezTo>
                  <a:cubicBezTo>
                    <a:pt x="1351" y="389"/>
                    <a:pt x="1351" y="390"/>
                    <a:pt x="1351" y="392"/>
                  </a:cubicBezTo>
                  <a:cubicBezTo>
                    <a:pt x="1345" y="393"/>
                    <a:pt x="1345" y="393"/>
                    <a:pt x="1345" y="393"/>
                  </a:cubicBezTo>
                  <a:cubicBezTo>
                    <a:pt x="1345" y="393"/>
                    <a:pt x="1348" y="410"/>
                    <a:pt x="1323" y="427"/>
                  </a:cubicBezTo>
                  <a:cubicBezTo>
                    <a:pt x="1299" y="443"/>
                    <a:pt x="1281" y="464"/>
                    <a:pt x="1264" y="439"/>
                  </a:cubicBezTo>
                  <a:cubicBezTo>
                    <a:pt x="1246" y="414"/>
                    <a:pt x="1235" y="414"/>
                    <a:pt x="1225" y="410"/>
                  </a:cubicBezTo>
                  <a:cubicBezTo>
                    <a:pt x="1222" y="409"/>
                    <a:pt x="1219" y="407"/>
                    <a:pt x="1216" y="405"/>
                  </a:cubicBezTo>
                  <a:cubicBezTo>
                    <a:pt x="1230" y="405"/>
                    <a:pt x="1230" y="405"/>
                    <a:pt x="1230" y="405"/>
                  </a:cubicBezTo>
                  <a:cubicBezTo>
                    <a:pt x="1219" y="400"/>
                    <a:pt x="1198" y="381"/>
                    <a:pt x="1154" y="393"/>
                  </a:cubicBezTo>
                  <a:cubicBezTo>
                    <a:pt x="1108" y="406"/>
                    <a:pt x="1059" y="332"/>
                    <a:pt x="1045" y="332"/>
                  </a:cubicBezTo>
                  <a:cubicBezTo>
                    <a:pt x="1031" y="332"/>
                    <a:pt x="883" y="368"/>
                    <a:pt x="855" y="360"/>
                  </a:cubicBezTo>
                  <a:cubicBezTo>
                    <a:pt x="834" y="354"/>
                    <a:pt x="783" y="332"/>
                    <a:pt x="747" y="323"/>
                  </a:cubicBezTo>
                  <a:cubicBezTo>
                    <a:pt x="693" y="323"/>
                    <a:pt x="693" y="323"/>
                    <a:pt x="693" y="323"/>
                  </a:cubicBezTo>
                  <a:cubicBezTo>
                    <a:pt x="665" y="327"/>
                    <a:pt x="632" y="332"/>
                    <a:pt x="632" y="332"/>
                  </a:cubicBezTo>
                  <a:cubicBezTo>
                    <a:pt x="632" y="332"/>
                    <a:pt x="609" y="327"/>
                    <a:pt x="590" y="323"/>
                  </a:cubicBezTo>
                  <a:cubicBezTo>
                    <a:pt x="557" y="323"/>
                    <a:pt x="557" y="323"/>
                    <a:pt x="557" y="323"/>
                  </a:cubicBezTo>
                  <a:cubicBezTo>
                    <a:pt x="557" y="323"/>
                    <a:pt x="556" y="323"/>
                    <a:pt x="556" y="323"/>
                  </a:cubicBezTo>
                  <a:cubicBezTo>
                    <a:pt x="556" y="323"/>
                    <a:pt x="555" y="323"/>
                    <a:pt x="555" y="323"/>
                  </a:cubicBezTo>
                  <a:cubicBezTo>
                    <a:pt x="545" y="323"/>
                    <a:pt x="545" y="323"/>
                    <a:pt x="545" y="323"/>
                  </a:cubicBezTo>
                  <a:cubicBezTo>
                    <a:pt x="531" y="327"/>
                    <a:pt x="514" y="331"/>
                    <a:pt x="501" y="323"/>
                  </a:cubicBezTo>
                  <a:cubicBezTo>
                    <a:pt x="489" y="323"/>
                    <a:pt x="489" y="323"/>
                    <a:pt x="489" y="323"/>
                  </a:cubicBezTo>
                  <a:cubicBezTo>
                    <a:pt x="489" y="323"/>
                    <a:pt x="489" y="323"/>
                    <a:pt x="489" y="323"/>
                  </a:cubicBezTo>
                  <a:cubicBezTo>
                    <a:pt x="472" y="302"/>
                    <a:pt x="440" y="289"/>
                    <a:pt x="440" y="289"/>
                  </a:cubicBezTo>
                  <a:cubicBezTo>
                    <a:pt x="440" y="289"/>
                    <a:pt x="430" y="321"/>
                    <a:pt x="412" y="336"/>
                  </a:cubicBezTo>
                  <a:cubicBezTo>
                    <a:pt x="411" y="337"/>
                    <a:pt x="409" y="339"/>
                    <a:pt x="408" y="339"/>
                  </a:cubicBezTo>
                  <a:cubicBezTo>
                    <a:pt x="383" y="348"/>
                    <a:pt x="330" y="364"/>
                    <a:pt x="320" y="356"/>
                  </a:cubicBezTo>
                  <a:cubicBezTo>
                    <a:pt x="309" y="348"/>
                    <a:pt x="218" y="389"/>
                    <a:pt x="218" y="389"/>
                  </a:cubicBezTo>
                  <a:cubicBezTo>
                    <a:pt x="218" y="389"/>
                    <a:pt x="166" y="402"/>
                    <a:pt x="152" y="398"/>
                  </a:cubicBezTo>
                  <a:cubicBezTo>
                    <a:pt x="147" y="397"/>
                    <a:pt x="136" y="400"/>
                    <a:pt x="125" y="405"/>
                  </a:cubicBezTo>
                  <a:cubicBezTo>
                    <a:pt x="129" y="405"/>
                    <a:pt x="129" y="405"/>
                    <a:pt x="129" y="405"/>
                  </a:cubicBezTo>
                  <a:cubicBezTo>
                    <a:pt x="106" y="413"/>
                    <a:pt x="72" y="435"/>
                    <a:pt x="77" y="447"/>
                  </a:cubicBezTo>
                  <a:cubicBezTo>
                    <a:pt x="84" y="464"/>
                    <a:pt x="77" y="497"/>
                    <a:pt x="134" y="497"/>
                  </a:cubicBezTo>
                  <a:cubicBezTo>
                    <a:pt x="190" y="497"/>
                    <a:pt x="193" y="522"/>
                    <a:pt x="214" y="527"/>
                  </a:cubicBezTo>
                  <a:cubicBezTo>
                    <a:pt x="236" y="531"/>
                    <a:pt x="243" y="527"/>
                    <a:pt x="267" y="552"/>
                  </a:cubicBezTo>
                  <a:cubicBezTo>
                    <a:pt x="289" y="573"/>
                    <a:pt x="291" y="595"/>
                    <a:pt x="271" y="597"/>
                  </a:cubicBezTo>
                  <a:cubicBezTo>
                    <a:pt x="264" y="597"/>
                    <a:pt x="264" y="597"/>
                    <a:pt x="264" y="597"/>
                  </a:cubicBezTo>
                  <a:cubicBezTo>
                    <a:pt x="263" y="597"/>
                    <a:pt x="262" y="597"/>
                    <a:pt x="260" y="597"/>
                  </a:cubicBezTo>
                  <a:cubicBezTo>
                    <a:pt x="229" y="593"/>
                    <a:pt x="193" y="585"/>
                    <a:pt x="172" y="564"/>
                  </a:cubicBezTo>
                  <a:cubicBezTo>
                    <a:pt x="151" y="543"/>
                    <a:pt x="151" y="543"/>
                    <a:pt x="151" y="543"/>
                  </a:cubicBezTo>
                  <a:cubicBezTo>
                    <a:pt x="112" y="564"/>
                    <a:pt x="112" y="564"/>
                    <a:pt x="112" y="564"/>
                  </a:cubicBezTo>
                  <a:cubicBezTo>
                    <a:pt x="63" y="568"/>
                    <a:pt x="0" y="597"/>
                    <a:pt x="0" y="597"/>
                  </a:cubicBezTo>
                  <a:cubicBezTo>
                    <a:pt x="0" y="597"/>
                    <a:pt x="17" y="635"/>
                    <a:pt x="49" y="660"/>
                  </a:cubicBezTo>
                  <a:cubicBezTo>
                    <a:pt x="81" y="685"/>
                    <a:pt x="158" y="685"/>
                    <a:pt x="158" y="685"/>
                  </a:cubicBezTo>
                  <a:cubicBezTo>
                    <a:pt x="158" y="685"/>
                    <a:pt x="205" y="688"/>
                    <a:pt x="228" y="671"/>
                  </a:cubicBezTo>
                  <a:cubicBezTo>
                    <a:pt x="232" y="669"/>
                    <a:pt x="236" y="667"/>
                    <a:pt x="239" y="664"/>
                  </a:cubicBezTo>
                  <a:cubicBezTo>
                    <a:pt x="241" y="662"/>
                    <a:pt x="243" y="660"/>
                    <a:pt x="245" y="659"/>
                  </a:cubicBezTo>
                  <a:cubicBezTo>
                    <a:pt x="262" y="649"/>
                    <a:pt x="281" y="652"/>
                    <a:pt x="292" y="655"/>
                  </a:cubicBezTo>
                  <a:cubicBezTo>
                    <a:pt x="306" y="660"/>
                    <a:pt x="281" y="714"/>
                    <a:pt x="243" y="710"/>
                  </a:cubicBezTo>
                  <a:cubicBezTo>
                    <a:pt x="204" y="705"/>
                    <a:pt x="158" y="714"/>
                    <a:pt x="126" y="743"/>
                  </a:cubicBezTo>
                  <a:cubicBezTo>
                    <a:pt x="95" y="772"/>
                    <a:pt x="67" y="776"/>
                    <a:pt x="81" y="809"/>
                  </a:cubicBezTo>
                  <a:cubicBezTo>
                    <a:pt x="95" y="843"/>
                    <a:pt x="148" y="884"/>
                    <a:pt x="151" y="905"/>
                  </a:cubicBezTo>
                  <a:cubicBezTo>
                    <a:pt x="153" y="919"/>
                    <a:pt x="179" y="909"/>
                    <a:pt x="199" y="895"/>
                  </a:cubicBezTo>
                  <a:cubicBezTo>
                    <a:pt x="210" y="888"/>
                    <a:pt x="221" y="880"/>
                    <a:pt x="226" y="872"/>
                  </a:cubicBezTo>
                  <a:cubicBezTo>
                    <a:pt x="222" y="872"/>
                    <a:pt x="222" y="872"/>
                    <a:pt x="222" y="872"/>
                  </a:cubicBezTo>
                  <a:cubicBezTo>
                    <a:pt x="229" y="851"/>
                    <a:pt x="264" y="851"/>
                    <a:pt x="253" y="897"/>
                  </a:cubicBezTo>
                  <a:cubicBezTo>
                    <a:pt x="243" y="942"/>
                    <a:pt x="288" y="951"/>
                    <a:pt x="288" y="951"/>
                  </a:cubicBezTo>
                  <a:cubicBezTo>
                    <a:pt x="288" y="951"/>
                    <a:pt x="290" y="949"/>
                    <a:pt x="291" y="946"/>
                  </a:cubicBezTo>
                  <a:cubicBezTo>
                    <a:pt x="293" y="946"/>
                    <a:pt x="295" y="947"/>
                    <a:pt x="295" y="947"/>
                  </a:cubicBezTo>
                  <a:cubicBezTo>
                    <a:pt x="295" y="947"/>
                    <a:pt x="306" y="926"/>
                    <a:pt x="316" y="917"/>
                  </a:cubicBezTo>
                  <a:cubicBezTo>
                    <a:pt x="317" y="916"/>
                    <a:pt x="319" y="916"/>
                    <a:pt x="320" y="918"/>
                  </a:cubicBezTo>
                  <a:cubicBezTo>
                    <a:pt x="331" y="926"/>
                    <a:pt x="366" y="963"/>
                    <a:pt x="366" y="963"/>
                  </a:cubicBezTo>
                  <a:cubicBezTo>
                    <a:pt x="366" y="963"/>
                    <a:pt x="371" y="959"/>
                    <a:pt x="379" y="954"/>
                  </a:cubicBezTo>
                  <a:cubicBezTo>
                    <a:pt x="379" y="954"/>
                    <a:pt x="379" y="954"/>
                    <a:pt x="379" y="954"/>
                  </a:cubicBezTo>
                  <a:cubicBezTo>
                    <a:pt x="380" y="954"/>
                    <a:pt x="381" y="953"/>
                    <a:pt x="381" y="953"/>
                  </a:cubicBezTo>
                  <a:cubicBezTo>
                    <a:pt x="396" y="944"/>
                    <a:pt x="417" y="935"/>
                    <a:pt x="426" y="951"/>
                  </a:cubicBezTo>
                  <a:cubicBezTo>
                    <a:pt x="440" y="976"/>
                    <a:pt x="405" y="996"/>
                    <a:pt x="384" y="1009"/>
                  </a:cubicBezTo>
                  <a:cubicBezTo>
                    <a:pt x="382" y="1009"/>
                    <a:pt x="382" y="1009"/>
                    <a:pt x="382" y="1009"/>
                  </a:cubicBezTo>
                  <a:cubicBezTo>
                    <a:pt x="354" y="1023"/>
                    <a:pt x="290" y="1052"/>
                    <a:pt x="274" y="1063"/>
                  </a:cubicBezTo>
                  <a:cubicBezTo>
                    <a:pt x="273" y="1064"/>
                    <a:pt x="271" y="1065"/>
                    <a:pt x="269" y="1066"/>
                  </a:cubicBezTo>
                  <a:cubicBezTo>
                    <a:pt x="268" y="1067"/>
                    <a:pt x="268" y="1067"/>
                    <a:pt x="267" y="1067"/>
                  </a:cubicBezTo>
                  <a:cubicBezTo>
                    <a:pt x="266" y="1068"/>
                    <a:pt x="265" y="1069"/>
                    <a:pt x="264" y="1069"/>
                  </a:cubicBezTo>
                  <a:cubicBezTo>
                    <a:pt x="254" y="1076"/>
                    <a:pt x="240" y="1084"/>
                    <a:pt x="225" y="1091"/>
                  </a:cubicBezTo>
                  <a:cubicBezTo>
                    <a:pt x="227" y="1091"/>
                    <a:pt x="227" y="1091"/>
                    <a:pt x="227" y="1091"/>
                  </a:cubicBezTo>
                  <a:cubicBezTo>
                    <a:pt x="202" y="1104"/>
                    <a:pt x="175" y="1117"/>
                    <a:pt x="165" y="1117"/>
                  </a:cubicBezTo>
                  <a:cubicBezTo>
                    <a:pt x="148" y="1117"/>
                    <a:pt x="141" y="1167"/>
                    <a:pt x="172" y="1163"/>
                  </a:cubicBezTo>
                  <a:cubicBezTo>
                    <a:pt x="204" y="1159"/>
                    <a:pt x="292" y="1121"/>
                    <a:pt x="317" y="1109"/>
                  </a:cubicBezTo>
                  <a:cubicBezTo>
                    <a:pt x="341" y="1096"/>
                    <a:pt x="350" y="1150"/>
                    <a:pt x="413" y="1113"/>
                  </a:cubicBezTo>
                  <a:cubicBezTo>
                    <a:pt x="425" y="1106"/>
                    <a:pt x="434" y="1099"/>
                    <a:pt x="443" y="1091"/>
                  </a:cubicBezTo>
                  <a:cubicBezTo>
                    <a:pt x="444" y="1091"/>
                    <a:pt x="444" y="1091"/>
                    <a:pt x="444" y="1091"/>
                  </a:cubicBezTo>
                  <a:cubicBezTo>
                    <a:pt x="478" y="1065"/>
                    <a:pt x="495" y="1035"/>
                    <a:pt x="508" y="1022"/>
                  </a:cubicBezTo>
                  <a:cubicBezTo>
                    <a:pt x="510" y="1022"/>
                    <a:pt x="512" y="1021"/>
                    <a:pt x="514" y="1021"/>
                  </a:cubicBezTo>
                  <a:cubicBezTo>
                    <a:pt x="531" y="1026"/>
                    <a:pt x="535" y="1055"/>
                    <a:pt x="563" y="1063"/>
                  </a:cubicBezTo>
                  <a:cubicBezTo>
                    <a:pt x="576" y="1067"/>
                    <a:pt x="588" y="1062"/>
                    <a:pt x="599" y="1054"/>
                  </a:cubicBezTo>
                  <a:cubicBezTo>
                    <a:pt x="615" y="1045"/>
                    <a:pt x="629" y="1029"/>
                    <a:pt x="640" y="1021"/>
                  </a:cubicBezTo>
                  <a:cubicBezTo>
                    <a:pt x="644" y="1019"/>
                    <a:pt x="647" y="1014"/>
                    <a:pt x="651" y="1009"/>
                  </a:cubicBezTo>
                  <a:cubicBezTo>
                    <a:pt x="646" y="1009"/>
                    <a:pt x="646" y="1009"/>
                    <a:pt x="646" y="1009"/>
                  </a:cubicBezTo>
                  <a:cubicBezTo>
                    <a:pt x="656" y="990"/>
                    <a:pt x="660" y="964"/>
                    <a:pt x="648" y="967"/>
                  </a:cubicBezTo>
                  <a:cubicBezTo>
                    <a:pt x="630" y="972"/>
                    <a:pt x="584" y="967"/>
                    <a:pt x="584" y="967"/>
                  </a:cubicBezTo>
                  <a:cubicBezTo>
                    <a:pt x="584" y="967"/>
                    <a:pt x="592" y="962"/>
                    <a:pt x="602" y="954"/>
                  </a:cubicBezTo>
                  <a:cubicBezTo>
                    <a:pt x="603" y="954"/>
                    <a:pt x="603" y="954"/>
                    <a:pt x="603" y="954"/>
                  </a:cubicBezTo>
                  <a:cubicBezTo>
                    <a:pt x="618" y="943"/>
                    <a:pt x="640" y="923"/>
                    <a:pt x="640" y="909"/>
                  </a:cubicBezTo>
                  <a:cubicBezTo>
                    <a:pt x="640" y="898"/>
                    <a:pt x="642" y="885"/>
                    <a:pt x="648" y="872"/>
                  </a:cubicBezTo>
                  <a:cubicBezTo>
                    <a:pt x="644" y="872"/>
                    <a:pt x="644" y="872"/>
                    <a:pt x="644" y="872"/>
                  </a:cubicBezTo>
                  <a:cubicBezTo>
                    <a:pt x="649" y="861"/>
                    <a:pt x="657" y="852"/>
                    <a:pt x="669" y="847"/>
                  </a:cubicBezTo>
                  <a:cubicBezTo>
                    <a:pt x="697" y="834"/>
                    <a:pt x="697" y="843"/>
                    <a:pt x="679" y="893"/>
                  </a:cubicBezTo>
                  <a:cubicBezTo>
                    <a:pt x="664" y="937"/>
                    <a:pt x="703" y="925"/>
                    <a:pt x="727" y="908"/>
                  </a:cubicBezTo>
                  <a:cubicBezTo>
                    <a:pt x="732" y="905"/>
                    <a:pt x="736" y="902"/>
                    <a:pt x="740" y="898"/>
                  </a:cubicBezTo>
                  <a:cubicBezTo>
                    <a:pt x="760" y="888"/>
                    <a:pt x="785" y="935"/>
                    <a:pt x="821" y="907"/>
                  </a:cubicBezTo>
                  <a:cubicBezTo>
                    <a:pt x="821" y="907"/>
                    <a:pt x="822" y="906"/>
                    <a:pt x="822" y="906"/>
                  </a:cubicBezTo>
                  <a:cubicBezTo>
                    <a:pt x="824" y="905"/>
                    <a:pt x="826" y="904"/>
                    <a:pt x="827" y="903"/>
                  </a:cubicBezTo>
                  <a:cubicBezTo>
                    <a:pt x="839" y="894"/>
                    <a:pt x="846" y="883"/>
                    <a:pt x="851" y="872"/>
                  </a:cubicBezTo>
                  <a:cubicBezTo>
                    <a:pt x="846" y="872"/>
                    <a:pt x="846" y="872"/>
                    <a:pt x="846" y="872"/>
                  </a:cubicBezTo>
                  <a:cubicBezTo>
                    <a:pt x="855" y="847"/>
                    <a:pt x="855" y="822"/>
                    <a:pt x="869" y="822"/>
                  </a:cubicBezTo>
                  <a:cubicBezTo>
                    <a:pt x="890" y="822"/>
                    <a:pt x="929" y="868"/>
                    <a:pt x="950" y="851"/>
                  </a:cubicBezTo>
                  <a:cubicBezTo>
                    <a:pt x="971" y="834"/>
                    <a:pt x="1025" y="885"/>
                    <a:pt x="1060" y="885"/>
                  </a:cubicBezTo>
                  <a:cubicBezTo>
                    <a:pt x="1096" y="885"/>
                    <a:pt x="1214" y="926"/>
                    <a:pt x="1235" y="926"/>
                  </a:cubicBezTo>
                  <a:cubicBezTo>
                    <a:pt x="1257" y="926"/>
                    <a:pt x="1320" y="955"/>
                    <a:pt x="1323" y="1009"/>
                  </a:cubicBezTo>
                  <a:cubicBezTo>
                    <a:pt x="1327" y="1063"/>
                    <a:pt x="1348" y="1059"/>
                    <a:pt x="1369" y="1059"/>
                  </a:cubicBezTo>
                  <a:cubicBezTo>
                    <a:pt x="1390" y="1059"/>
                    <a:pt x="1440" y="1080"/>
                    <a:pt x="1440" y="1101"/>
                  </a:cubicBezTo>
                  <a:cubicBezTo>
                    <a:pt x="1440" y="1121"/>
                    <a:pt x="1426" y="1205"/>
                    <a:pt x="1461" y="1225"/>
                  </a:cubicBezTo>
                  <a:cubicBezTo>
                    <a:pt x="1496" y="1246"/>
                    <a:pt x="1528" y="1279"/>
                    <a:pt x="1542" y="1271"/>
                  </a:cubicBezTo>
                  <a:cubicBezTo>
                    <a:pt x="1549" y="1267"/>
                    <a:pt x="1549" y="1248"/>
                    <a:pt x="1545" y="1229"/>
                  </a:cubicBezTo>
                  <a:cubicBezTo>
                    <a:pt x="1552" y="1229"/>
                    <a:pt x="1552" y="1229"/>
                    <a:pt x="1552" y="1229"/>
                  </a:cubicBezTo>
                  <a:cubicBezTo>
                    <a:pt x="1548" y="1209"/>
                    <a:pt x="1540" y="1188"/>
                    <a:pt x="1531" y="1184"/>
                  </a:cubicBezTo>
                  <a:cubicBezTo>
                    <a:pt x="1518" y="1178"/>
                    <a:pt x="1520" y="1161"/>
                    <a:pt x="1519" y="1146"/>
                  </a:cubicBezTo>
                  <a:cubicBezTo>
                    <a:pt x="1513" y="1146"/>
                    <a:pt x="1513" y="1146"/>
                    <a:pt x="1513" y="1146"/>
                  </a:cubicBezTo>
                  <a:cubicBezTo>
                    <a:pt x="1512" y="1142"/>
                    <a:pt x="1512" y="1137"/>
                    <a:pt x="1510" y="1134"/>
                  </a:cubicBezTo>
                  <a:cubicBezTo>
                    <a:pt x="1503" y="1117"/>
                    <a:pt x="1531" y="1117"/>
                    <a:pt x="1542" y="1146"/>
                  </a:cubicBezTo>
                  <a:cubicBezTo>
                    <a:pt x="1552" y="1175"/>
                    <a:pt x="1580" y="1230"/>
                    <a:pt x="1598" y="1230"/>
                  </a:cubicBezTo>
                  <a:cubicBezTo>
                    <a:pt x="1616" y="1230"/>
                    <a:pt x="1654" y="1279"/>
                    <a:pt x="1644" y="1308"/>
                  </a:cubicBezTo>
                  <a:cubicBezTo>
                    <a:pt x="1633" y="1338"/>
                    <a:pt x="1647" y="1397"/>
                    <a:pt x="1679" y="1397"/>
                  </a:cubicBezTo>
                  <a:cubicBezTo>
                    <a:pt x="1711" y="1397"/>
                    <a:pt x="1757" y="1438"/>
                    <a:pt x="1771" y="1442"/>
                  </a:cubicBezTo>
                  <a:cubicBezTo>
                    <a:pt x="1785" y="1446"/>
                    <a:pt x="1793" y="1482"/>
                    <a:pt x="1793" y="1494"/>
                  </a:cubicBezTo>
                  <a:cubicBezTo>
                    <a:pt x="1793" y="1507"/>
                    <a:pt x="1820" y="1562"/>
                    <a:pt x="1820" y="1591"/>
                  </a:cubicBezTo>
                  <a:cubicBezTo>
                    <a:pt x="1820" y="1620"/>
                    <a:pt x="1809" y="1737"/>
                    <a:pt x="1806" y="1783"/>
                  </a:cubicBezTo>
                  <a:cubicBezTo>
                    <a:pt x="1802" y="1829"/>
                    <a:pt x="1834" y="1907"/>
                    <a:pt x="1869" y="1949"/>
                  </a:cubicBezTo>
                  <a:cubicBezTo>
                    <a:pt x="1904" y="1991"/>
                    <a:pt x="1898" y="2084"/>
                    <a:pt x="1919" y="2100"/>
                  </a:cubicBezTo>
                  <a:cubicBezTo>
                    <a:pt x="1940" y="2117"/>
                    <a:pt x="1992" y="2149"/>
                    <a:pt x="2024" y="2145"/>
                  </a:cubicBezTo>
                  <a:cubicBezTo>
                    <a:pt x="2056" y="2140"/>
                    <a:pt x="2077" y="2169"/>
                    <a:pt x="2105" y="2228"/>
                  </a:cubicBezTo>
                  <a:cubicBezTo>
                    <a:pt x="2133" y="2286"/>
                    <a:pt x="2161" y="2382"/>
                    <a:pt x="2183" y="2390"/>
                  </a:cubicBezTo>
                  <a:cubicBezTo>
                    <a:pt x="2204" y="2398"/>
                    <a:pt x="2239" y="2427"/>
                    <a:pt x="2221" y="2448"/>
                  </a:cubicBezTo>
                  <a:cubicBezTo>
                    <a:pt x="2204" y="2469"/>
                    <a:pt x="2175" y="2515"/>
                    <a:pt x="2207" y="2515"/>
                  </a:cubicBezTo>
                  <a:cubicBezTo>
                    <a:pt x="2239" y="2515"/>
                    <a:pt x="2249" y="2494"/>
                    <a:pt x="2274" y="2531"/>
                  </a:cubicBezTo>
                  <a:cubicBezTo>
                    <a:pt x="2299" y="2569"/>
                    <a:pt x="2330" y="2590"/>
                    <a:pt x="2327" y="2615"/>
                  </a:cubicBezTo>
                  <a:cubicBezTo>
                    <a:pt x="2323" y="2640"/>
                    <a:pt x="2355" y="2648"/>
                    <a:pt x="2369" y="2652"/>
                  </a:cubicBezTo>
                  <a:cubicBezTo>
                    <a:pt x="2383" y="2656"/>
                    <a:pt x="2413" y="2726"/>
                    <a:pt x="2443" y="2701"/>
                  </a:cubicBezTo>
                  <a:cubicBezTo>
                    <a:pt x="2447" y="2699"/>
                    <a:pt x="2450" y="2697"/>
                    <a:pt x="2453" y="2694"/>
                  </a:cubicBezTo>
                  <a:cubicBezTo>
                    <a:pt x="2464" y="2682"/>
                    <a:pt x="2462" y="2669"/>
                    <a:pt x="2455" y="2656"/>
                  </a:cubicBezTo>
                  <a:cubicBezTo>
                    <a:pt x="2446" y="2656"/>
                    <a:pt x="2446" y="2656"/>
                    <a:pt x="2446" y="2656"/>
                  </a:cubicBezTo>
                  <a:cubicBezTo>
                    <a:pt x="2433" y="2635"/>
                    <a:pt x="2407" y="2615"/>
                    <a:pt x="2391" y="2601"/>
                  </a:cubicBezTo>
                  <a:cubicBezTo>
                    <a:pt x="2403" y="2601"/>
                    <a:pt x="2403" y="2601"/>
                    <a:pt x="2403" y="2601"/>
                  </a:cubicBezTo>
                  <a:cubicBezTo>
                    <a:pt x="2397" y="2597"/>
                    <a:pt x="2393" y="2593"/>
                    <a:pt x="2390" y="2590"/>
                  </a:cubicBezTo>
                  <a:cubicBezTo>
                    <a:pt x="2375" y="2575"/>
                    <a:pt x="2380" y="2549"/>
                    <a:pt x="2369" y="2519"/>
                  </a:cubicBezTo>
                  <a:cubicBezTo>
                    <a:pt x="2361" y="2519"/>
                    <a:pt x="2361" y="2519"/>
                    <a:pt x="2361" y="2519"/>
                  </a:cubicBezTo>
                  <a:cubicBezTo>
                    <a:pt x="2355" y="2507"/>
                    <a:pt x="2347" y="2494"/>
                    <a:pt x="2334" y="2482"/>
                  </a:cubicBezTo>
                  <a:cubicBezTo>
                    <a:pt x="2327" y="2475"/>
                    <a:pt x="2322" y="2469"/>
                    <a:pt x="2317" y="2464"/>
                  </a:cubicBezTo>
                  <a:cubicBezTo>
                    <a:pt x="2327" y="2464"/>
                    <a:pt x="2327" y="2464"/>
                    <a:pt x="2327" y="2464"/>
                  </a:cubicBezTo>
                  <a:cubicBezTo>
                    <a:pt x="2299" y="2432"/>
                    <a:pt x="2295" y="2406"/>
                    <a:pt x="2277" y="2381"/>
                  </a:cubicBezTo>
                  <a:cubicBezTo>
                    <a:pt x="2267" y="2381"/>
                    <a:pt x="2267" y="2381"/>
                    <a:pt x="2267" y="2381"/>
                  </a:cubicBezTo>
                  <a:cubicBezTo>
                    <a:pt x="2264" y="2377"/>
                    <a:pt x="2261" y="2373"/>
                    <a:pt x="2256" y="2369"/>
                  </a:cubicBezTo>
                  <a:cubicBezTo>
                    <a:pt x="2241" y="2354"/>
                    <a:pt x="2226" y="2340"/>
                    <a:pt x="2219" y="2326"/>
                  </a:cubicBezTo>
                  <a:cubicBezTo>
                    <a:pt x="2228" y="2326"/>
                    <a:pt x="2228" y="2326"/>
                    <a:pt x="2228" y="2326"/>
                  </a:cubicBezTo>
                  <a:cubicBezTo>
                    <a:pt x="2216" y="2308"/>
                    <a:pt x="2214" y="2291"/>
                    <a:pt x="2234" y="2274"/>
                  </a:cubicBezTo>
                  <a:cubicBezTo>
                    <a:pt x="2264" y="2257"/>
                    <a:pt x="2268" y="2309"/>
                    <a:pt x="2281" y="2344"/>
                  </a:cubicBezTo>
                  <a:cubicBezTo>
                    <a:pt x="2295" y="2382"/>
                    <a:pt x="2369" y="2457"/>
                    <a:pt x="2401" y="2490"/>
                  </a:cubicBezTo>
                  <a:cubicBezTo>
                    <a:pt x="2432" y="2523"/>
                    <a:pt x="2489" y="2640"/>
                    <a:pt x="2506" y="2640"/>
                  </a:cubicBezTo>
                  <a:cubicBezTo>
                    <a:pt x="2524" y="2640"/>
                    <a:pt x="2573" y="2706"/>
                    <a:pt x="2573" y="2706"/>
                  </a:cubicBezTo>
                  <a:cubicBezTo>
                    <a:pt x="2573" y="2706"/>
                    <a:pt x="2601" y="2760"/>
                    <a:pt x="2591" y="2777"/>
                  </a:cubicBezTo>
                  <a:cubicBezTo>
                    <a:pt x="2580" y="2793"/>
                    <a:pt x="2605" y="2856"/>
                    <a:pt x="2630" y="2873"/>
                  </a:cubicBezTo>
                  <a:cubicBezTo>
                    <a:pt x="2654" y="2889"/>
                    <a:pt x="2762" y="2890"/>
                    <a:pt x="2767" y="2952"/>
                  </a:cubicBezTo>
                  <a:cubicBezTo>
                    <a:pt x="2768" y="2968"/>
                    <a:pt x="2786" y="3047"/>
                    <a:pt x="2825" y="3047"/>
                  </a:cubicBezTo>
                  <a:cubicBezTo>
                    <a:pt x="2863" y="3047"/>
                    <a:pt x="2915" y="3027"/>
                    <a:pt x="2925" y="3039"/>
                  </a:cubicBezTo>
                  <a:cubicBezTo>
                    <a:pt x="2935" y="3051"/>
                    <a:pt x="2964" y="3095"/>
                    <a:pt x="2985" y="3076"/>
                  </a:cubicBezTo>
                  <a:cubicBezTo>
                    <a:pt x="2989" y="3075"/>
                    <a:pt x="2992" y="3072"/>
                    <a:pt x="2995" y="3068"/>
                  </a:cubicBezTo>
                  <a:cubicBezTo>
                    <a:pt x="2995" y="3068"/>
                    <a:pt x="2996" y="3068"/>
                    <a:pt x="2996" y="3067"/>
                  </a:cubicBezTo>
                  <a:cubicBezTo>
                    <a:pt x="2992" y="3067"/>
                    <a:pt x="2992" y="3067"/>
                    <a:pt x="2992" y="3067"/>
                  </a:cubicBezTo>
                  <a:cubicBezTo>
                    <a:pt x="3010" y="3042"/>
                    <a:pt x="3015" y="3031"/>
                    <a:pt x="3045" y="3031"/>
                  </a:cubicBezTo>
                  <a:cubicBezTo>
                    <a:pt x="3077" y="3031"/>
                    <a:pt x="3091" y="3060"/>
                    <a:pt x="3108" y="3080"/>
                  </a:cubicBezTo>
                  <a:cubicBezTo>
                    <a:pt x="3126" y="3101"/>
                    <a:pt x="3175" y="3155"/>
                    <a:pt x="3200" y="3151"/>
                  </a:cubicBezTo>
                  <a:cubicBezTo>
                    <a:pt x="3225" y="3147"/>
                    <a:pt x="3256" y="3185"/>
                    <a:pt x="3274" y="3172"/>
                  </a:cubicBezTo>
                  <a:cubicBezTo>
                    <a:pt x="3292" y="3160"/>
                    <a:pt x="3320" y="3180"/>
                    <a:pt x="3334" y="3189"/>
                  </a:cubicBezTo>
                  <a:cubicBezTo>
                    <a:pt x="3348" y="3197"/>
                    <a:pt x="3377" y="3228"/>
                    <a:pt x="3374" y="3278"/>
                  </a:cubicBezTo>
                  <a:cubicBezTo>
                    <a:pt x="3370" y="3328"/>
                    <a:pt x="3422" y="3338"/>
                    <a:pt x="3443" y="3351"/>
                  </a:cubicBezTo>
                  <a:cubicBezTo>
                    <a:pt x="3464" y="3363"/>
                    <a:pt x="3492" y="3392"/>
                    <a:pt x="3510" y="3413"/>
                  </a:cubicBezTo>
                  <a:cubicBezTo>
                    <a:pt x="3527" y="3434"/>
                    <a:pt x="3566" y="3438"/>
                    <a:pt x="3577" y="3451"/>
                  </a:cubicBezTo>
                  <a:cubicBezTo>
                    <a:pt x="3587" y="3463"/>
                    <a:pt x="3594" y="3488"/>
                    <a:pt x="3626" y="3467"/>
                  </a:cubicBezTo>
                  <a:cubicBezTo>
                    <a:pt x="3645" y="3455"/>
                    <a:pt x="3650" y="3437"/>
                    <a:pt x="3651" y="3424"/>
                  </a:cubicBezTo>
                  <a:cubicBezTo>
                    <a:pt x="3657" y="3424"/>
                    <a:pt x="3657" y="3424"/>
                    <a:pt x="3657" y="3424"/>
                  </a:cubicBezTo>
                  <a:cubicBezTo>
                    <a:pt x="3658" y="3417"/>
                    <a:pt x="3658" y="3411"/>
                    <a:pt x="3658" y="3408"/>
                  </a:cubicBezTo>
                  <a:cubicBezTo>
                    <a:pt x="3669" y="3407"/>
                    <a:pt x="3691" y="3405"/>
                    <a:pt x="3703" y="3418"/>
                  </a:cubicBezTo>
                  <a:cubicBezTo>
                    <a:pt x="3721" y="3434"/>
                    <a:pt x="3732" y="3488"/>
                    <a:pt x="3742" y="3496"/>
                  </a:cubicBezTo>
                  <a:cubicBezTo>
                    <a:pt x="3753" y="3505"/>
                    <a:pt x="3774" y="3567"/>
                    <a:pt x="3760" y="3613"/>
                  </a:cubicBezTo>
                  <a:cubicBezTo>
                    <a:pt x="3746" y="3659"/>
                    <a:pt x="3749" y="3705"/>
                    <a:pt x="3735" y="3705"/>
                  </a:cubicBezTo>
                  <a:cubicBezTo>
                    <a:pt x="3721" y="3705"/>
                    <a:pt x="3682" y="3748"/>
                    <a:pt x="3661" y="3761"/>
                  </a:cubicBezTo>
                  <a:cubicBezTo>
                    <a:pt x="3640" y="3773"/>
                    <a:pt x="3605" y="3842"/>
                    <a:pt x="3608" y="3863"/>
                  </a:cubicBezTo>
                  <a:cubicBezTo>
                    <a:pt x="3612" y="3883"/>
                    <a:pt x="3624" y="3949"/>
                    <a:pt x="3617" y="3978"/>
                  </a:cubicBezTo>
                  <a:cubicBezTo>
                    <a:pt x="3610" y="4008"/>
                    <a:pt x="3584" y="4037"/>
                    <a:pt x="3594" y="4083"/>
                  </a:cubicBezTo>
                  <a:cubicBezTo>
                    <a:pt x="3605" y="4129"/>
                    <a:pt x="3679" y="4141"/>
                    <a:pt x="3682" y="4183"/>
                  </a:cubicBezTo>
                  <a:cubicBezTo>
                    <a:pt x="3686" y="4224"/>
                    <a:pt x="3739" y="4316"/>
                    <a:pt x="3746" y="4358"/>
                  </a:cubicBezTo>
                  <a:cubicBezTo>
                    <a:pt x="3753" y="4399"/>
                    <a:pt x="3791" y="4447"/>
                    <a:pt x="3791" y="4505"/>
                  </a:cubicBezTo>
                  <a:cubicBezTo>
                    <a:pt x="3791" y="4564"/>
                    <a:pt x="3897" y="4599"/>
                    <a:pt x="3915" y="4603"/>
                  </a:cubicBezTo>
                  <a:cubicBezTo>
                    <a:pt x="3932" y="4607"/>
                    <a:pt x="3964" y="4645"/>
                    <a:pt x="3989" y="4657"/>
                  </a:cubicBezTo>
                  <a:cubicBezTo>
                    <a:pt x="4013" y="4669"/>
                    <a:pt x="4034" y="4694"/>
                    <a:pt x="4052" y="4728"/>
                  </a:cubicBezTo>
                  <a:cubicBezTo>
                    <a:pt x="4070" y="4761"/>
                    <a:pt x="4066" y="4811"/>
                    <a:pt x="4066" y="4823"/>
                  </a:cubicBezTo>
                  <a:cubicBezTo>
                    <a:pt x="4066" y="4836"/>
                    <a:pt x="4056" y="4965"/>
                    <a:pt x="4045" y="5040"/>
                  </a:cubicBezTo>
                  <a:cubicBezTo>
                    <a:pt x="4034" y="5115"/>
                    <a:pt x="4070" y="5185"/>
                    <a:pt x="4049" y="5206"/>
                  </a:cubicBezTo>
                  <a:cubicBezTo>
                    <a:pt x="4028" y="5227"/>
                    <a:pt x="3989" y="5235"/>
                    <a:pt x="4010" y="5260"/>
                  </a:cubicBezTo>
                  <a:cubicBezTo>
                    <a:pt x="4031" y="5285"/>
                    <a:pt x="3985" y="5302"/>
                    <a:pt x="3985" y="5314"/>
                  </a:cubicBezTo>
                  <a:cubicBezTo>
                    <a:pt x="3985" y="5327"/>
                    <a:pt x="4013" y="5393"/>
                    <a:pt x="3999" y="5422"/>
                  </a:cubicBezTo>
                  <a:cubicBezTo>
                    <a:pt x="3985" y="5452"/>
                    <a:pt x="3975" y="5493"/>
                    <a:pt x="3964" y="5518"/>
                  </a:cubicBezTo>
                  <a:cubicBezTo>
                    <a:pt x="3953" y="5543"/>
                    <a:pt x="3929" y="5568"/>
                    <a:pt x="3936" y="5605"/>
                  </a:cubicBezTo>
                  <a:cubicBezTo>
                    <a:pt x="3943" y="5643"/>
                    <a:pt x="3908" y="5630"/>
                    <a:pt x="3908" y="5668"/>
                  </a:cubicBezTo>
                  <a:cubicBezTo>
                    <a:pt x="3908" y="5705"/>
                    <a:pt x="3939" y="5689"/>
                    <a:pt x="3932" y="5734"/>
                  </a:cubicBezTo>
                  <a:cubicBezTo>
                    <a:pt x="3925" y="5780"/>
                    <a:pt x="3908" y="5793"/>
                    <a:pt x="3908" y="5826"/>
                  </a:cubicBezTo>
                  <a:cubicBezTo>
                    <a:pt x="3908" y="5859"/>
                    <a:pt x="3925" y="5905"/>
                    <a:pt x="3925" y="5917"/>
                  </a:cubicBezTo>
                  <a:cubicBezTo>
                    <a:pt x="3925" y="5930"/>
                    <a:pt x="3908" y="5971"/>
                    <a:pt x="3883" y="6005"/>
                  </a:cubicBezTo>
                  <a:cubicBezTo>
                    <a:pt x="3858" y="6038"/>
                    <a:pt x="3841" y="6059"/>
                    <a:pt x="3844" y="6080"/>
                  </a:cubicBezTo>
                  <a:cubicBezTo>
                    <a:pt x="3848" y="6100"/>
                    <a:pt x="3872" y="6125"/>
                    <a:pt x="3869" y="6138"/>
                  </a:cubicBezTo>
                  <a:cubicBezTo>
                    <a:pt x="3865" y="6150"/>
                    <a:pt x="3834" y="6192"/>
                    <a:pt x="3837" y="6221"/>
                  </a:cubicBezTo>
                  <a:cubicBezTo>
                    <a:pt x="3841" y="6250"/>
                    <a:pt x="3872" y="6238"/>
                    <a:pt x="3879" y="6258"/>
                  </a:cubicBezTo>
                  <a:cubicBezTo>
                    <a:pt x="3887" y="6279"/>
                    <a:pt x="3837" y="6296"/>
                    <a:pt x="3858" y="6317"/>
                  </a:cubicBezTo>
                  <a:cubicBezTo>
                    <a:pt x="3879" y="6338"/>
                    <a:pt x="3908" y="6333"/>
                    <a:pt x="3901" y="6383"/>
                  </a:cubicBezTo>
                  <a:cubicBezTo>
                    <a:pt x="3893" y="6433"/>
                    <a:pt x="3939" y="6446"/>
                    <a:pt x="3950" y="6458"/>
                  </a:cubicBezTo>
                  <a:cubicBezTo>
                    <a:pt x="3960" y="6471"/>
                    <a:pt x="3981" y="6500"/>
                    <a:pt x="3999" y="6500"/>
                  </a:cubicBezTo>
                  <a:cubicBezTo>
                    <a:pt x="4016" y="6500"/>
                    <a:pt x="4030" y="6488"/>
                    <a:pt x="4038" y="6443"/>
                  </a:cubicBezTo>
                  <a:cubicBezTo>
                    <a:pt x="4043" y="6443"/>
                    <a:pt x="4043" y="6443"/>
                    <a:pt x="4043" y="6443"/>
                  </a:cubicBezTo>
                  <a:cubicBezTo>
                    <a:pt x="4044" y="6441"/>
                    <a:pt x="4044" y="6439"/>
                    <a:pt x="4045" y="6437"/>
                  </a:cubicBezTo>
                  <a:cubicBezTo>
                    <a:pt x="4046" y="6430"/>
                    <a:pt x="4048" y="6425"/>
                    <a:pt x="4051" y="6421"/>
                  </a:cubicBezTo>
                  <a:cubicBezTo>
                    <a:pt x="4066" y="6417"/>
                    <a:pt x="4084" y="6443"/>
                    <a:pt x="4059" y="6467"/>
                  </a:cubicBezTo>
                  <a:cubicBezTo>
                    <a:pt x="4024" y="6500"/>
                    <a:pt x="4006" y="6516"/>
                    <a:pt x="4017" y="6516"/>
                  </a:cubicBezTo>
                  <a:cubicBezTo>
                    <a:pt x="4027" y="6516"/>
                    <a:pt x="4080" y="6550"/>
                    <a:pt x="4108" y="6550"/>
                  </a:cubicBezTo>
                  <a:cubicBezTo>
                    <a:pt x="4136" y="6550"/>
                    <a:pt x="4193" y="6533"/>
                    <a:pt x="4203" y="6529"/>
                  </a:cubicBezTo>
                  <a:cubicBezTo>
                    <a:pt x="4214" y="6525"/>
                    <a:pt x="4288" y="6513"/>
                    <a:pt x="4298" y="6500"/>
                  </a:cubicBezTo>
                  <a:cubicBezTo>
                    <a:pt x="4299" y="6500"/>
                    <a:pt x="4301" y="6499"/>
                    <a:pt x="4302" y="6498"/>
                  </a:cubicBezTo>
                  <a:cubicBezTo>
                    <a:pt x="4298" y="6498"/>
                    <a:pt x="4298" y="6498"/>
                    <a:pt x="4298" y="6498"/>
                  </a:cubicBezTo>
                  <a:cubicBezTo>
                    <a:pt x="4299" y="6488"/>
                    <a:pt x="4237" y="6491"/>
                    <a:pt x="4207" y="6479"/>
                  </a:cubicBezTo>
                  <a:cubicBezTo>
                    <a:pt x="4194" y="6474"/>
                    <a:pt x="4176" y="6460"/>
                    <a:pt x="4160" y="6443"/>
                  </a:cubicBezTo>
                  <a:cubicBezTo>
                    <a:pt x="4170" y="6443"/>
                    <a:pt x="4170" y="6443"/>
                    <a:pt x="4170" y="6443"/>
                  </a:cubicBezTo>
                  <a:cubicBezTo>
                    <a:pt x="4146" y="6420"/>
                    <a:pt x="4123" y="6390"/>
                    <a:pt x="4118" y="6375"/>
                  </a:cubicBezTo>
                  <a:cubicBezTo>
                    <a:pt x="4117" y="6371"/>
                    <a:pt x="4116" y="6366"/>
                    <a:pt x="4116" y="6361"/>
                  </a:cubicBezTo>
                  <a:cubicBezTo>
                    <a:pt x="4109" y="6361"/>
                    <a:pt x="4109" y="6361"/>
                    <a:pt x="4109" y="6361"/>
                  </a:cubicBezTo>
                  <a:cubicBezTo>
                    <a:pt x="4107" y="6343"/>
                    <a:pt x="4108" y="6322"/>
                    <a:pt x="4115" y="6306"/>
                  </a:cubicBezTo>
                  <a:cubicBezTo>
                    <a:pt x="4120" y="6306"/>
                    <a:pt x="4120" y="6306"/>
                    <a:pt x="4120" y="6306"/>
                  </a:cubicBezTo>
                  <a:cubicBezTo>
                    <a:pt x="4124" y="6297"/>
                    <a:pt x="4129" y="6288"/>
                    <a:pt x="4136" y="6283"/>
                  </a:cubicBezTo>
                  <a:cubicBezTo>
                    <a:pt x="4152" y="6273"/>
                    <a:pt x="4181" y="6246"/>
                    <a:pt x="4205" y="6224"/>
                  </a:cubicBezTo>
                  <a:cubicBezTo>
                    <a:pt x="4203" y="6224"/>
                    <a:pt x="4203" y="6224"/>
                    <a:pt x="4203" y="6224"/>
                  </a:cubicBezTo>
                  <a:cubicBezTo>
                    <a:pt x="4214" y="6213"/>
                    <a:pt x="4223" y="6204"/>
                    <a:pt x="4228" y="6200"/>
                  </a:cubicBezTo>
                  <a:cubicBezTo>
                    <a:pt x="4234" y="6195"/>
                    <a:pt x="4240" y="6183"/>
                    <a:pt x="4246" y="6169"/>
                  </a:cubicBezTo>
                  <a:cubicBezTo>
                    <a:pt x="4251" y="6169"/>
                    <a:pt x="4251" y="6169"/>
                    <a:pt x="4251" y="6169"/>
                  </a:cubicBezTo>
                  <a:cubicBezTo>
                    <a:pt x="4260" y="6148"/>
                    <a:pt x="4266" y="6122"/>
                    <a:pt x="4259" y="6117"/>
                  </a:cubicBezTo>
                  <a:cubicBezTo>
                    <a:pt x="4249" y="6109"/>
                    <a:pt x="4196" y="6117"/>
                    <a:pt x="4189" y="6104"/>
                  </a:cubicBezTo>
                  <a:cubicBezTo>
                    <a:pt x="4186" y="6099"/>
                    <a:pt x="4184" y="6094"/>
                    <a:pt x="4186" y="6087"/>
                  </a:cubicBezTo>
                  <a:cubicBezTo>
                    <a:pt x="4180" y="6087"/>
                    <a:pt x="4180" y="6087"/>
                    <a:pt x="4180" y="6087"/>
                  </a:cubicBezTo>
                  <a:cubicBezTo>
                    <a:pt x="4184" y="6077"/>
                    <a:pt x="4192" y="6065"/>
                    <a:pt x="4210" y="6051"/>
                  </a:cubicBezTo>
                  <a:cubicBezTo>
                    <a:pt x="4218" y="6045"/>
                    <a:pt x="4224" y="6038"/>
                    <a:pt x="4230" y="6032"/>
                  </a:cubicBezTo>
                  <a:cubicBezTo>
                    <a:pt x="4232" y="6032"/>
                    <a:pt x="4232" y="6032"/>
                    <a:pt x="4232" y="6032"/>
                  </a:cubicBezTo>
                  <a:cubicBezTo>
                    <a:pt x="4258" y="6005"/>
                    <a:pt x="4272" y="5974"/>
                    <a:pt x="4284" y="5963"/>
                  </a:cubicBezTo>
                  <a:cubicBezTo>
                    <a:pt x="4288" y="5960"/>
                    <a:pt x="4293" y="5955"/>
                    <a:pt x="4299" y="5949"/>
                  </a:cubicBezTo>
                  <a:cubicBezTo>
                    <a:pt x="4296" y="5949"/>
                    <a:pt x="4296" y="5949"/>
                    <a:pt x="4296" y="5949"/>
                  </a:cubicBezTo>
                  <a:cubicBezTo>
                    <a:pt x="4309" y="5936"/>
                    <a:pt x="4323" y="5920"/>
                    <a:pt x="4330" y="5901"/>
                  </a:cubicBezTo>
                  <a:cubicBezTo>
                    <a:pt x="4331" y="5898"/>
                    <a:pt x="4331" y="5896"/>
                    <a:pt x="4332" y="5894"/>
                  </a:cubicBezTo>
                  <a:cubicBezTo>
                    <a:pt x="4337" y="5894"/>
                    <a:pt x="4337" y="5894"/>
                    <a:pt x="4337" y="5894"/>
                  </a:cubicBezTo>
                  <a:cubicBezTo>
                    <a:pt x="4346" y="5869"/>
                    <a:pt x="4325" y="5884"/>
                    <a:pt x="4305" y="5884"/>
                  </a:cubicBezTo>
                  <a:cubicBezTo>
                    <a:pt x="4284" y="5884"/>
                    <a:pt x="4273" y="5838"/>
                    <a:pt x="4273" y="5817"/>
                  </a:cubicBezTo>
                  <a:cubicBezTo>
                    <a:pt x="4273" y="5816"/>
                    <a:pt x="4274" y="5816"/>
                    <a:pt x="4274" y="5815"/>
                  </a:cubicBezTo>
                  <a:cubicBezTo>
                    <a:pt x="4290" y="5813"/>
                    <a:pt x="4328" y="5832"/>
                    <a:pt x="4358" y="5838"/>
                  </a:cubicBezTo>
                  <a:cubicBezTo>
                    <a:pt x="4372" y="5841"/>
                    <a:pt x="4378" y="5839"/>
                    <a:pt x="4381" y="5835"/>
                  </a:cubicBezTo>
                  <a:cubicBezTo>
                    <a:pt x="4391" y="5833"/>
                    <a:pt x="4390" y="5824"/>
                    <a:pt x="4388" y="5812"/>
                  </a:cubicBezTo>
                  <a:cubicBezTo>
                    <a:pt x="4380" y="5812"/>
                    <a:pt x="4380" y="5812"/>
                    <a:pt x="4380" y="5812"/>
                  </a:cubicBezTo>
                  <a:cubicBezTo>
                    <a:pt x="4379" y="5806"/>
                    <a:pt x="4377" y="5799"/>
                    <a:pt x="4376" y="5793"/>
                  </a:cubicBezTo>
                  <a:cubicBezTo>
                    <a:pt x="4374" y="5782"/>
                    <a:pt x="4376" y="5768"/>
                    <a:pt x="4379" y="5757"/>
                  </a:cubicBezTo>
                  <a:cubicBezTo>
                    <a:pt x="4384" y="5757"/>
                    <a:pt x="4384" y="5757"/>
                    <a:pt x="4384" y="5757"/>
                  </a:cubicBezTo>
                  <a:cubicBezTo>
                    <a:pt x="4386" y="5749"/>
                    <a:pt x="4389" y="5742"/>
                    <a:pt x="4393" y="5737"/>
                  </a:cubicBezTo>
                  <a:cubicBezTo>
                    <a:pt x="4397" y="5736"/>
                    <a:pt x="4400" y="5736"/>
                    <a:pt x="4404" y="5739"/>
                  </a:cubicBezTo>
                  <a:cubicBezTo>
                    <a:pt x="4425" y="5751"/>
                    <a:pt x="4534" y="5734"/>
                    <a:pt x="4548" y="5730"/>
                  </a:cubicBezTo>
                  <a:cubicBezTo>
                    <a:pt x="4550" y="5730"/>
                    <a:pt x="4552" y="5728"/>
                    <a:pt x="4554" y="5726"/>
                  </a:cubicBezTo>
                  <a:cubicBezTo>
                    <a:pt x="4554" y="5726"/>
                    <a:pt x="4555" y="5726"/>
                    <a:pt x="4555" y="5726"/>
                  </a:cubicBezTo>
                  <a:cubicBezTo>
                    <a:pt x="4563" y="5724"/>
                    <a:pt x="4578" y="5700"/>
                    <a:pt x="4593" y="5675"/>
                  </a:cubicBezTo>
                  <a:cubicBezTo>
                    <a:pt x="4589" y="5675"/>
                    <a:pt x="4589" y="5675"/>
                    <a:pt x="4589" y="5675"/>
                  </a:cubicBezTo>
                  <a:cubicBezTo>
                    <a:pt x="4599" y="5657"/>
                    <a:pt x="4609" y="5639"/>
                    <a:pt x="4615" y="5630"/>
                  </a:cubicBezTo>
                  <a:cubicBezTo>
                    <a:pt x="4618" y="5627"/>
                    <a:pt x="4619" y="5623"/>
                    <a:pt x="4621" y="5620"/>
                  </a:cubicBezTo>
                  <a:cubicBezTo>
                    <a:pt x="4625" y="5620"/>
                    <a:pt x="4625" y="5620"/>
                    <a:pt x="4625" y="5620"/>
                  </a:cubicBezTo>
                  <a:cubicBezTo>
                    <a:pt x="4636" y="5601"/>
                    <a:pt x="4638" y="5583"/>
                    <a:pt x="4622" y="5572"/>
                  </a:cubicBezTo>
                  <a:cubicBezTo>
                    <a:pt x="4614" y="5566"/>
                    <a:pt x="4598" y="5552"/>
                    <a:pt x="4584" y="5538"/>
                  </a:cubicBezTo>
                  <a:cubicBezTo>
                    <a:pt x="4573" y="5538"/>
                    <a:pt x="4573" y="5538"/>
                    <a:pt x="4573" y="5538"/>
                  </a:cubicBezTo>
                  <a:cubicBezTo>
                    <a:pt x="4558" y="5523"/>
                    <a:pt x="4545" y="5509"/>
                    <a:pt x="4542" y="5503"/>
                  </a:cubicBezTo>
                  <a:cubicBezTo>
                    <a:pt x="4540" y="5500"/>
                    <a:pt x="4540" y="5492"/>
                    <a:pt x="4542" y="5483"/>
                  </a:cubicBezTo>
                  <a:cubicBezTo>
                    <a:pt x="4548" y="5483"/>
                    <a:pt x="4548" y="5483"/>
                    <a:pt x="4548" y="5483"/>
                  </a:cubicBezTo>
                  <a:cubicBezTo>
                    <a:pt x="4551" y="5461"/>
                    <a:pt x="4562" y="5424"/>
                    <a:pt x="4569" y="5403"/>
                  </a:cubicBezTo>
                  <a:cubicBezTo>
                    <a:pt x="4573" y="5431"/>
                    <a:pt x="4576" y="5522"/>
                    <a:pt x="4615" y="5535"/>
                  </a:cubicBezTo>
                  <a:cubicBezTo>
                    <a:pt x="4665" y="5551"/>
                    <a:pt x="4693" y="5560"/>
                    <a:pt x="4738" y="5510"/>
                  </a:cubicBezTo>
                  <a:cubicBezTo>
                    <a:pt x="4747" y="5500"/>
                    <a:pt x="4756" y="5491"/>
                    <a:pt x="4764" y="5483"/>
                  </a:cubicBezTo>
                  <a:cubicBezTo>
                    <a:pt x="4766" y="5483"/>
                    <a:pt x="4766" y="5483"/>
                    <a:pt x="4766" y="5483"/>
                  </a:cubicBezTo>
                  <a:cubicBezTo>
                    <a:pt x="4796" y="5450"/>
                    <a:pt x="4819" y="5425"/>
                    <a:pt x="4827" y="5400"/>
                  </a:cubicBezTo>
                  <a:cubicBezTo>
                    <a:pt x="4821" y="5400"/>
                    <a:pt x="4821" y="5400"/>
                    <a:pt x="4821" y="5400"/>
                  </a:cubicBezTo>
                  <a:cubicBezTo>
                    <a:pt x="4822" y="5398"/>
                    <a:pt x="4823" y="5396"/>
                    <a:pt x="4823" y="5393"/>
                  </a:cubicBezTo>
                  <a:cubicBezTo>
                    <a:pt x="4825" y="5376"/>
                    <a:pt x="4828" y="5360"/>
                    <a:pt x="4834" y="5346"/>
                  </a:cubicBezTo>
                  <a:cubicBezTo>
                    <a:pt x="4839" y="5346"/>
                    <a:pt x="4839" y="5346"/>
                    <a:pt x="4839" y="5346"/>
                  </a:cubicBezTo>
                  <a:cubicBezTo>
                    <a:pt x="4844" y="5331"/>
                    <a:pt x="4851" y="5318"/>
                    <a:pt x="4860" y="5311"/>
                  </a:cubicBezTo>
                  <a:cubicBezTo>
                    <a:pt x="4867" y="5307"/>
                    <a:pt x="4874" y="5305"/>
                    <a:pt x="4882" y="5299"/>
                  </a:cubicBezTo>
                  <a:cubicBezTo>
                    <a:pt x="4890" y="5295"/>
                    <a:pt x="4899" y="5286"/>
                    <a:pt x="4910" y="5263"/>
                  </a:cubicBezTo>
                  <a:cubicBezTo>
                    <a:pt x="4905" y="5263"/>
                    <a:pt x="4905" y="5263"/>
                    <a:pt x="4905" y="5263"/>
                  </a:cubicBezTo>
                  <a:cubicBezTo>
                    <a:pt x="4906" y="5261"/>
                    <a:pt x="4907" y="5259"/>
                    <a:pt x="4908" y="5257"/>
                  </a:cubicBezTo>
                  <a:cubicBezTo>
                    <a:pt x="4927" y="5208"/>
                    <a:pt x="4943" y="5236"/>
                    <a:pt x="4961" y="5208"/>
                  </a:cubicBezTo>
                  <a:cubicBezTo>
                    <a:pt x="4965" y="5208"/>
                    <a:pt x="4965" y="5208"/>
                    <a:pt x="4965" y="5208"/>
                  </a:cubicBezTo>
                  <a:cubicBezTo>
                    <a:pt x="4968" y="5205"/>
                    <a:pt x="4971" y="5200"/>
                    <a:pt x="4974" y="5194"/>
                  </a:cubicBezTo>
                  <a:cubicBezTo>
                    <a:pt x="4984" y="5172"/>
                    <a:pt x="4977" y="5149"/>
                    <a:pt x="4971" y="5126"/>
                  </a:cubicBezTo>
                  <a:cubicBezTo>
                    <a:pt x="4963" y="5126"/>
                    <a:pt x="4963" y="5126"/>
                    <a:pt x="4963" y="5126"/>
                  </a:cubicBezTo>
                  <a:cubicBezTo>
                    <a:pt x="4958" y="5106"/>
                    <a:pt x="4955" y="5087"/>
                    <a:pt x="4965" y="5071"/>
                  </a:cubicBezTo>
                  <a:cubicBezTo>
                    <a:pt x="4969" y="5071"/>
                    <a:pt x="4969" y="5071"/>
                    <a:pt x="4969" y="5071"/>
                  </a:cubicBezTo>
                  <a:cubicBezTo>
                    <a:pt x="4972" y="5066"/>
                    <a:pt x="4975" y="5061"/>
                    <a:pt x="4981" y="5056"/>
                  </a:cubicBezTo>
                  <a:cubicBezTo>
                    <a:pt x="4992" y="5047"/>
                    <a:pt x="5006" y="5038"/>
                    <a:pt x="5020" y="5028"/>
                  </a:cubicBezTo>
                  <a:cubicBezTo>
                    <a:pt x="5023" y="5026"/>
                    <a:pt x="5026" y="5024"/>
                    <a:pt x="5029" y="5022"/>
                  </a:cubicBezTo>
                  <a:cubicBezTo>
                    <a:pt x="5029" y="5022"/>
                    <a:pt x="5030" y="5022"/>
                    <a:pt x="5030" y="5022"/>
                  </a:cubicBezTo>
                  <a:cubicBezTo>
                    <a:pt x="5062" y="5002"/>
                    <a:pt x="5090" y="4986"/>
                    <a:pt x="5090" y="4986"/>
                  </a:cubicBezTo>
                  <a:cubicBezTo>
                    <a:pt x="5090" y="4986"/>
                    <a:pt x="5112" y="4973"/>
                    <a:pt x="5154" y="4961"/>
                  </a:cubicBezTo>
                  <a:cubicBezTo>
                    <a:pt x="5195" y="4949"/>
                    <a:pt x="5238" y="4956"/>
                    <a:pt x="5254" y="4934"/>
                  </a:cubicBezTo>
                  <a:cubicBezTo>
                    <a:pt x="5257" y="4934"/>
                    <a:pt x="5257" y="4934"/>
                    <a:pt x="5257" y="4934"/>
                  </a:cubicBezTo>
                  <a:cubicBezTo>
                    <a:pt x="5259" y="4932"/>
                    <a:pt x="5261" y="4930"/>
                    <a:pt x="5263" y="4927"/>
                  </a:cubicBezTo>
                  <a:cubicBezTo>
                    <a:pt x="5272" y="4910"/>
                    <a:pt x="5282" y="4879"/>
                    <a:pt x="5294" y="4852"/>
                  </a:cubicBezTo>
                  <a:cubicBezTo>
                    <a:pt x="5290" y="4852"/>
                    <a:pt x="5290" y="4852"/>
                    <a:pt x="5290" y="4852"/>
                  </a:cubicBezTo>
                  <a:cubicBezTo>
                    <a:pt x="5294" y="4841"/>
                    <a:pt x="5300" y="4831"/>
                    <a:pt x="5305" y="4823"/>
                  </a:cubicBezTo>
                  <a:cubicBezTo>
                    <a:pt x="5311" y="4815"/>
                    <a:pt x="5317" y="4806"/>
                    <a:pt x="5323" y="4797"/>
                  </a:cubicBezTo>
                  <a:cubicBezTo>
                    <a:pt x="5327" y="4797"/>
                    <a:pt x="5327" y="4797"/>
                    <a:pt x="5327" y="4797"/>
                  </a:cubicBezTo>
                  <a:cubicBezTo>
                    <a:pt x="5343" y="4770"/>
                    <a:pt x="5355" y="4739"/>
                    <a:pt x="5347" y="4723"/>
                  </a:cubicBezTo>
                  <a:cubicBezTo>
                    <a:pt x="5346" y="4721"/>
                    <a:pt x="5346" y="4718"/>
                    <a:pt x="5346" y="4714"/>
                  </a:cubicBezTo>
                  <a:cubicBezTo>
                    <a:pt x="5339" y="4714"/>
                    <a:pt x="5339" y="4714"/>
                    <a:pt x="5339" y="4714"/>
                  </a:cubicBezTo>
                  <a:cubicBezTo>
                    <a:pt x="5340" y="4700"/>
                    <a:pt x="5345" y="4680"/>
                    <a:pt x="5351" y="4659"/>
                  </a:cubicBezTo>
                  <a:cubicBezTo>
                    <a:pt x="5356" y="4659"/>
                    <a:pt x="5356" y="4659"/>
                    <a:pt x="5356" y="4659"/>
                  </a:cubicBezTo>
                  <a:cubicBezTo>
                    <a:pt x="5364" y="4630"/>
                    <a:pt x="5374" y="4599"/>
                    <a:pt x="5372" y="4586"/>
                  </a:cubicBezTo>
                  <a:cubicBezTo>
                    <a:pt x="5371" y="4584"/>
                    <a:pt x="5371" y="4580"/>
                    <a:pt x="5370" y="4577"/>
                  </a:cubicBezTo>
                  <a:cubicBezTo>
                    <a:pt x="5362" y="4577"/>
                    <a:pt x="5362" y="4577"/>
                    <a:pt x="5362" y="4577"/>
                  </a:cubicBezTo>
                  <a:cubicBezTo>
                    <a:pt x="5358" y="4563"/>
                    <a:pt x="5352" y="4543"/>
                    <a:pt x="5353" y="4522"/>
                  </a:cubicBezTo>
                  <a:cubicBezTo>
                    <a:pt x="5359" y="4522"/>
                    <a:pt x="5359" y="4522"/>
                    <a:pt x="5359" y="4522"/>
                  </a:cubicBezTo>
                  <a:cubicBezTo>
                    <a:pt x="5359" y="4500"/>
                    <a:pt x="5365" y="4476"/>
                    <a:pt x="5389" y="4453"/>
                  </a:cubicBezTo>
                  <a:cubicBezTo>
                    <a:pt x="5394" y="4449"/>
                    <a:pt x="5398" y="4444"/>
                    <a:pt x="5403" y="4440"/>
                  </a:cubicBezTo>
                  <a:cubicBezTo>
                    <a:pt x="5400" y="4440"/>
                    <a:pt x="5400" y="4440"/>
                    <a:pt x="5400" y="4440"/>
                  </a:cubicBezTo>
                  <a:cubicBezTo>
                    <a:pt x="5418" y="4422"/>
                    <a:pt x="5434" y="4403"/>
                    <a:pt x="5449" y="4385"/>
                  </a:cubicBezTo>
                  <a:cubicBezTo>
                    <a:pt x="5452" y="4385"/>
                    <a:pt x="5452" y="4385"/>
                    <a:pt x="5452" y="4385"/>
                  </a:cubicBezTo>
                  <a:cubicBezTo>
                    <a:pt x="5479" y="4351"/>
                    <a:pt x="5500" y="4320"/>
                    <a:pt x="5502" y="4308"/>
                  </a:cubicBezTo>
                  <a:cubicBezTo>
                    <a:pt x="5502" y="4306"/>
                    <a:pt x="5503" y="4304"/>
                    <a:pt x="5503" y="4303"/>
                  </a:cubicBezTo>
                  <a:cubicBezTo>
                    <a:pt x="5498" y="4303"/>
                    <a:pt x="5498" y="4303"/>
                    <a:pt x="5498" y="4303"/>
                  </a:cubicBezTo>
                  <a:cubicBezTo>
                    <a:pt x="5502" y="4290"/>
                    <a:pt x="5510" y="4270"/>
                    <a:pt x="5518" y="4248"/>
                  </a:cubicBezTo>
                  <a:cubicBezTo>
                    <a:pt x="5523" y="4248"/>
                    <a:pt x="5523" y="4248"/>
                    <a:pt x="5523" y="4248"/>
                  </a:cubicBezTo>
                  <a:cubicBezTo>
                    <a:pt x="5533" y="4219"/>
                    <a:pt x="5543" y="4188"/>
                    <a:pt x="5544" y="4165"/>
                  </a:cubicBezTo>
                  <a:cubicBezTo>
                    <a:pt x="5537" y="4165"/>
                    <a:pt x="5537" y="4165"/>
                    <a:pt x="5537" y="4165"/>
                  </a:cubicBezTo>
                  <a:cubicBezTo>
                    <a:pt x="5537" y="4164"/>
                    <a:pt x="5538" y="4163"/>
                    <a:pt x="5538" y="4162"/>
                  </a:cubicBezTo>
                  <a:close/>
                  <a:moveTo>
                    <a:pt x="3360" y="1695"/>
                  </a:moveTo>
                  <a:cubicBezTo>
                    <a:pt x="3353" y="1695"/>
                    <a:pt x="3353" y="1695"/>
                    <a:pt x="3353" y="1695"/>
                  </a:cubicBezTo>
                  <a:cubicBezTo>
                    <a:pt x="3354" y="1690"/>
                    <a:pt x="3354" y="1686"/>
                    <a:pt x="3355" y="1683"/>
                  </a:cubicBezTo>
                  <a:cubicBezTo>
                    <a:pt x="3356" y="1673"/>
                    <a:pt x="3355" y="1658"/>
                    <a:pt x="3354" y="1640"/>
                  </a:cubicBezTo>
                  <a:cubicBezTo>
                    <a:pt x="3361" y="1640"/>
                    <a:pt x="3361" y="1640"/>
                    <a:pt x="3361" y="1640"/>
                  </a:cubicBezTo>
                  <a:cubicBezTo>
                    <a:pt x="3359" y="1613"/>
                    <a:pt x="3356" y="1579"/>
                    <a:pt x="3365" y="1558"/>
                  </a:cubicBezTo>
                  <a:cubicBezTo>
                    <a:pt x="3365" y="1558"/>
                    <a:pt x="3365" y="1558"/>
                    <a:pt x="3365" y="1558"/>
                  </a:cubicBezTo>
                  <a:cubicBezTo>
                    <a:pt x="3361" y="1558"/>
                    <a:pt x="3361" y="1558"/>
                    <a:pt x="3361" y="1558"/>
                  </a:cubicBezTo>
                  <a:cubicBezTo>
                    <a:pt x="3377" y="1528"/>
                    <a:pt x="3416" y="1516"/>
                    <a:pt x="3443" y="1512"/>
                  </a:cubicBezTo>
                  <a:cubicBezTo>
                    <a:pt x="3471" y="1508"/>
                    <a:pt x="3531" y="1533"/>
                    <a:pt x="3542" y="1529"/>
                  </a:cubicBezTo>
                  <a:cubicBezTo>
                    <a:pt x="3552" y="1525"/>
                    <a:pt x="3601" y="1525"/>
                    <a:pt x="3626" y="1529"/>
                  </a:cubicBezTo>
                  <a:cubicBezTo>
                    <a:pt x="3648" y="1533"/>
                    <a:pt x="3678" y="1592"/>
                    <a:pt x="3672" y="1608"/>
                  </a:cubicBezTo>
                  <a:cubicBezTo>
                    <a:pt x="3654" y="1610"/>
                    <a:pt x="3629" y="1590"/>
                    <a:pt x="3629" y="1562"/>
                  </a:cubicBezTo>
                  <a:cubicBezTo>
                    <a:pt x="3629" y="1560"/>
                    <a:pt x="3629" y="1559"/>
                    <a:pt x="3629" y="1558"/>
                  </a:cubicBezTo>
                  <a:cubicBezTo>
                    <a:pt x="3626" y="1558"/>
                    <a:pt x="3626" y="1558"/>
                    <a:pt x="3626" y="1558"/>
                  </a:cubicBezTo>
                  <a:cubicBezTo>
                    <a:pt x="3625" y="1560"/>
                    <a:pt x="3624" y="1563"/>
                    <a:pt x="3622" y="1567"/>
                  </a:cubicBezTo>
                  <a:cubicBezTo>
                    <a:pt x="3622" y="1567"/>
                    <a:pt x="3622" y="1566"/>
                    <a:pt x="3622" y="1566"/>
                  </a:cubicBezTo>
                  <a:cubicBezTo>
                    <a:pt x="3622" y="1537"/>
                    <a:pt x="3598" y="1620"/>
                    <a:pt x="3612" y="1645"/>
                  </a:cubicBezTo>
                  <a:cubicBezTo>
                    <a:pt x="3623" y="1665"/>
                    <a:pt x="3600" y="1686"/>
                    <a:pt x="3583" y="1695"/>
                  </a:cubicBezTo>
                  <a:cubicBezTo>
                    <a:pt x="3577" y="1695"/>
                    <a:pt x="3577" y="1695"/>
                    <a:pt x="3577" y="1695"/>
                  </a:cubicBezTo>
                  <a:cubicBezTo>
                    <a:pt x="3577" y="1695"/>
                    <a:pt x="3576" y="1695"/>
                    <a:pt x="3576" y="1695"/>
                  </a:cubicBezTo>
                  <a:cubicBezTo>
                    <a:pt x="3576" y="1695"/>
                    <a:pt x="3576" y="1695"/>
                    <a:pt x="3576" y="1695"/>
                  </a:cubicBezTo>
                  <a:cubicBezTo>
                    <a:pt x="3562" y="1695"/>
                    <a:pt x="3562" y="1695"/>
                    <a:pt x="3562" y="1695"/>
                  </a:cubicBezTo>
                  <a:cubicBezTo>
                    <a:pt x="3554" y="1686"/>
                    <a:pt x="3548" y="1665"/>
                    <a:pt x="3548" y="1640"/>
                  </a:cubicBezTo>
                  <a:cubicBezTo>
                    <a:pt x="3555" y="1640"/>
                    <a:pt x="3555" y="1640"/>
                    <a:pt x="3555" y="1640"/>
                  </a:cubicBezTo>
                  <a:cubicBezTo>
                    <a:pt x="3554" y="1634"/>
                    <a:pt x="3554" y="1627"/>
                    <a:pt x="3555" y="1620"/>
                  </a:cubicBezTo>
                  <a:cubicBezTo>
                    <a:pt x="3558" y="1593"/>
                    <a:pt x="3545" y="1568"/>
                    <a:pt x="3523" y="1558"/>
                  </a:cubicBezTo>
                  <a:cubicBezTo>
                    <a:pt x="3479" y="1558"/>
                    <a:pt x="3479" y="1558"/>
                    <a:pt x="3479" y="1558"/>
                  </a:cubicBezTo>
                  <a:cubicBezTo>
                    <a:pt x="3476" y="1559"/>
                    <a:pt x="3473" y="1562"/>
                    <a:pt x="3470" y="1564"/>
                  </a:cubicBezTo>
                  <a:cubicBezTo>
                    <a:pt x="3444" y="1575"/>
                    <a:pt x="3430" y="1602"/>
                    <a:pt x="3418" y="1612"/>
                  </a:cubicBezTo>
                  <a:cubicBezTo>
                    <a:pt x="3404" y="1625"/>
                    <a:pt x="3404" y="1695"/>
                    <a:pt x="3408" y="1712"/>
                  </a:cubicBezTo>
                  <a:cubicBezTo>
                    <a:pt x="3410" y="1724"/>
                    <a:pt x="3411" y="1760"/>
                    <a:pt x="3396" y="1776"/>
                  </a:cubicBezTo>
                  <a:cubicBezTo>
                    <a:pt x="3395" y="1776"/>
                    <a:pt x="3395" y="1777"/>
                    <a:pt x="3393" y="1777"/>
                  </a:cubicBezTo>
                  <a:cubicBezTo>
                    <a:pt x="3394" y="1777"/>
                    <a:pt x="3394" y="1777"/>
                    <a:pt x="3394" y="1777"/>
                  </a:cubicBezTo>
                  <a:cubicBezTo>
                    <a:pt x="3389" y="1781"/>
                    <a:pt x="3384" y="1784"/>
                    <a:pt x="3376" y="1783"/>
                  </a:cubicBezTo>
                  <a:cubicBezTo>
                    <a:pt x="3372" y="1782"/>
                    <a:pt x="3368" y="1780"/>
                    <a:pt x="3365" y="1777"/>
                  </a:cubicBezTo>
                  <a:cubicBezTo>
                    <a:pt x="3380" y="1777"/>
                    <a:pt x="3380" y="1777"/>
                    <a:pt x="3380" y="1777"/>
                  </a:cubicBezTo>
                  <a:cubicBezTo>
                    <a:pt x="3357" y="1771"/>
                    <a:pt x="3357" y="1725"/>
                    <a:pt x="3360" y="1695"/>
                  </a:cubicBezTo>
                  <a:close/>
                  <a:moveTo>
                    <a:pt x="3573" y="1783"/>
                  </a:moveTo>
                  <a:cubicBezTo>
                    <a:pt x="3572" y="1781"/>
                    <a:pt x="3572" y="1779"/>
                    <a:pt x="3571" y="1777"/>
                  </a:cubicBezTo>
                  <a:cubicBezTo>
                    <a:pt x="3579" y="1777"/>
                    <a:pt x="3579" y="1777"/>
                    <a:pt x="3579" y="1777"/>
                  </a:cubicBezTo>
                  <a:cubicBezTo>
                    <a:pt x="3576" y="1769"/>
                    <a:pt x="3576" y="1765"/>
                    <a:pt x="3577" y="1763"/>
                  </a:cubicBezTo>
                  <a:cubicBezTo>
                    <a:pt x="3577" y="1763"/>
                    <a:pt x="3578" y="1762"/>
                    <a:pt x="3579" y="1761"/>
                  </a:cubicBezTo>
                  <a:cubicBezTo>
                    <a:pt x="3581" y="1760"/>
                    <a:pt x="3585" y="1759"/>
                    <a:pt x="3587" y="1753"/>
                  </a:cubicBezTo>
                  <a:cubicBezTo>
                    <a:pt x="3588" y="1750"/>
                    <a:pt x="3592" y="1746"/>
                    <a:pt x="3598" y="1742"/>
                  </a:cubicBezTo>
                  <a:cubicBezTo>
                    <a:pt x="3618" y="1730"/>
                    <a:pt x="3647" y="1716"/>
                    <a:pt x="3647" y="1716"/>
                  </a:cubicBezTo>
                  <a:cubicBezTo>
                    <a:pt x="3647" y="1716"/>
                    <a:pt x="3648" y="1715"/>
                    <a:pt x="3648" y="1714"/>
                  </a:cubicBezTo>
                  <a:cubicBezTo>
                    <a:pt x="3651" y="1713"/>
                    <a:pt x="3654" y="1712"/>
                    <a:pt x="3654" y="1712"/>
                  </a:cubicBezTo>
                  <a:cubicBezTo>
                    <a:pt x="3654" y="1712"/>
                    <a:pt x="3659" y="1705"/>
                    <a:pt x="3666" y="1695"/>
                  </a:cubicBezTo>
                  <a:cubicBezTo>
                    <a:pt x="3663" y="1695"/>
                    <a:pt x="3663" y="1695"/>
                    <a:pt x="3663" y="1695"/>
                  </a:cubicBezTo>
                  <a:cubicBezTo>
                    <a:pt x="3676" y="1678"/>
                    <a:pt x="3695" y="1655"/>
                    <a:pt x="3709" y="1640"/>
                  </a:cubicBezTo>
                  <a:cubicBezTo>
                    <a:pt x="3712" y="1640"/>
                    <a:pt x="3712" y="1640"/>
                    <a:pt x="3712" y="1640"/>
                  </a:cubicBezTo>
                  <a:cubicBezTo>
                    <a:pt x="3718" y="1634"/>
                    <a:pt x="3723" y="1629"/>
                    <a:pt x="3728" y="1625"/>
                  </a:cubicBezTo>
                  <a:cubicBezTo>
                    <a:pt x="3729" y="1624"/>
                    <a:pt x="3731" y="1624"/>
                    <a:pt x="3732" y="1625"/>
                  </a:cubicBezTo>
                  <a:cubicBezTo>
                    <a:pt x="3742" y="1633"/>
                    <a:pt x="3816" y="1612"/>
                    <a:pt x="3830" y="1633"/>
                  </a:cubicBezTo>
                  <a:cubicBezTo>
                    <a:pt x="3844" y="1654"/>
                    <a:pt x="3816" y="1658"/>
                    <a:pt x="3781" y="1675"/>
                  </a:cubicBezTo>
                  <a:cubicBezTo>
                    <a:pt x="3746" y="1691"/>
                    <a:pt x="3735" y="1687"/>
                    <a:pt x="3721" y="1708"/>
                  </a:cubicBezTo>
                  <a:cubicBezTo>
                    <a:pt x="3718" y="1712"/>
                    <a:pt x="3714" y="1716"/>
                    <a:pt x="3709" y="1719"/>
                  </a:cubicBezTo>
                  <a:cubicBezTo>
                    <a:pt x="3695" y="1727"/>
                    <a:pt x="3677" y="1734"/>
                    <a:pt x="3662" y="1744"/>
                  </a:cubicBezTo>
                  <a:cubicBezTo>
                    <a:pt x="3654" y="1749"/>
                    <a:pt x="3646" y="1755"/>
                    <a:pt x="3640" y="1762"/>
                  </a:cubicBezTo>
                  <a:cubicBezTo>
                    <a:pt x="3635" y="1767"/>
                    <a:pt x="3630" y="1772"/>
                    <a:pt x="3624" y="1777"/>
                  </a:cubicBezTo>
                  <a:cubicBezTo>
                    <a:pt x="3624" y="1777"/>
                    <a:pt x="3623" y="1777"/>
                    <a:pt x="3623" y="1777"/>
                  </a:cubicBezTo>
                  <a:cubicBezTo>
                    <a:pt x="3623" y="1777"/>
                    <a:pt x="3623" y="1777"/>
                    <a:pt x="3623" y="1777"/>
                  </a:cubicBezTo>
                  <a:cubicBezTo>
                    <a:pt x="3603" y="1792"/>
                    <a:pt x="3579" y="1797"/>
                    <a:pt x="3573" y="1783"/>
                  </a:cubicBezTo>
                  <a:close/>
                  <a:moveTo>
                    <a:pt x="1792" y="1388"/>
                  </a:moveTo>
                  <a:cubicBezTo>
                    <a:pt x="1786" y="1384"/>
                    <a:pt x="1779" y="1375"/>
                    <a:pt x="1772" y="1366"/>
                  </a:cubicBezTo>
                  <a:cubicBezTo>
                    <a:pt x="1782" y="1366"/>
                    <a:pt x="1782" y="1366"/>
                    <a:pt x="1782" y="1366"/>
                  </a:cubicBezTo>
                  <a:cubicBezTo>
                    <a:pt x="1771" y="1351"/>
                    <a:pt x="1760" y="1333"/>
                    <a:pt x="1760" y="1325"/>
                  </a:cubicBezTo>
                  <a:cubicBezTo>
                    <a:pt x="1761" y="1325"/>
                    <a:pt x="1762" y="1324"/>
                    <a:pt x="1764" y="1325"/>
                  </a:cubicBezTo>
                  <a:cubicBezTo>
                    <a:pt x="1774" y="1329"/>
                    <a:pt x="1795" y="1354"/>
                    <a:pt x="1806" y="1354"/>
                  </a:cubicBezTo>
                  <a:cubicBezTo>
                    <a:pt x="1816" y="1354"/>
                    <a:pt x="1869" y="1404"/>
                    <a:pt x="1883" y="1421"/>
                  </a:cubicBezTo>
                  <a:cubicBezTo>
                    <a:pt x="1895" y="1435"/>
                    <a:pt x="1897" y="1471"/>
                    <a:pt x="1886" y="1483"/>
                  </a:cubicBezTo>
                  <a:cubicBezTo>
                    <a:pt x="1870" y="1487"/>
                    <a:pt x="1859" y="1443"/>
                    <a:pt x="1855" y="1421"/>
                  </a:cubicBezTo>
                  <a:cubicBezTo>
                    <a:pt x="1848" y="1421"/>
                    <a:pt x="1848" y="1421"/>
                    <a:pt x="1848" y="1421"/>
                  </a:cubicBezTo>
                  <a:cubicBezTo>
                    <a:pt x="1844" y="1400"/>
                    <a:pt x="1809" y="1400"/>
                    <a:pt x="1792" y="1388"/>
                  </a:cubicBezTo>
                  <a:close/>
                  <a:moveTo>
                    <a:pt x="3455" y="1475"/>
                  </a:moveTo>
                  <a:cubicBezTo>
                    <a:pt x="3443" y="1478"/>
                    <a:pt x="3406" y="1466"/>
                    <a:pt x="3376" y="1466"/>
                  </a:cubicBezTo>
                  <a:cubicBezTo>
                    <a:pt x="3344" y="1466"/>
                    <a:pt x="3351" y="1442"/>
                    <a:pt x="3337" y="1446"/>
                  </a:cubicBezTo>
                  <a:cubicBezTo>
                    <a:pt x="3323" y="1450"/>
                    <a:pt x="3291" y="1458"/>
                    <a:pt x="3270" y="1471"/>
                  </a:cubicBezTo>
                  <a:cubicBezTo>
                    <a:pt x="3249" y="1483"/>
                    <a:pt x="3214" y="1481"/>
                    <a:pt x="3214" y="1458"/>
                  </a:cubicBezTo>
                  <a:cubicBezTo>
                    <a:pt x="3214" y="1446"/>
                    <a:pt x="3216" y="1439"/>
                    <a:pt x="3221" y="1434"/>
                  </a:cubicBezTo>
                  <a:cubicBezTo>
                    <a:pt x="3230" y="1430"/>
                    <a:pt x="3245" y="1427"/>
                    <a:pt x="3267" y="1417"/>
                  </a:cubicBezTo>
                  <a:cubicBezTo>
                    <a:pt x="3313" y="1396"/>
                    <a:pt x="3362" y="1338"/>
                    <a:pt x="3383" y="1363"/>
                  </a:cubicBezTo>
                  <a:cubicBezTo>
                    <a:pt x="3404" y="1388"/>
                    <a:pt x="3443" y="1417"/>
                    <a:pt x="3468" y="1421"/>
                  </a:cubicBezTo>
                  <a:cubicBezTo>
                    <a:pt x="3489" y="1424"/>
                    <a:pt x="3468" y="1462"/>
                    <a:pt x="3455" y="1475"/>
                  </a:cubicBezTo>
                  <a:close/>
                  <a:moveTo>
                    <a:pt x="4565" y="5400"/>
                  </a:moveTo>
                  <a:cubicBezTo>
                    <a:pt x="4565" y="5399"/>
                    <a:pt x="4566" y="5398"/>
                    <a:pt x="4566" y="5397"/>
                  </a:cubicBezTo>
                  <a:cubicBezTo>
                    <a:pt x="4567" y="5394"/>
                    <a:pt x="4568" y="5395"/>
                    <a:pt x="4569" y="5400"/>
                  </a:cubicBezTo>
                  <a:lnTo>
                    <a:pt x="4565" y="5400"/>
                  </a:ln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22" name="Freeform 104">
              <a:extLst>
                <a:ext uri="{FF2B5EF4-FFF2-40B4-BE49-F238E27FC236}">
                  <a16:creationId xmlns:a16="http://schemas.microsoft.com/office/drawing/2014/main" id="{37F5EBB1-DB4C-4F85-AFB5-7AD9A64EBF21}"/>
                </a:ext>
              </a:extLst>
            </p:cNvPr>
            <p:cNvSpPr>
              <a:spLocks/>
            </p:cNvSpPr>
            <p:nvPr/>
          </p:nvSpPr>
          <p:spPr bwMode="auto">
            <a:xfrm>
              <a:off x="1836738" y="2000250"/>
              <a:ext cx="92075" cy="60325"/>
            </a:xfrm>
            <a:custGeom>
              <a:avLst/>
              <a:gdLst>
                <a:gd name="T0" fmla="*/ 24 w 164"/>
                <a:gd name="T1" fmla="*/ 96 h 104"/>
                <a:gd name="T2" fmla="*/ 103 w 164"/>
                <a:gd name="T3" fmla="*/ 91 h 104"/>
                <a:gd name="T4" fmla="*/ 150 w 164"/>
                <a:gd name="T5" fmla="*/ 79 h 104"/>
                <a:gd name="T6" fmla="*/ 151 w 164"/>
                <a:gd name="T7" fmla="*/ 59 h 104"/>
                <a:gd name="T8" fmla="*/ 158 w 164"/>
                <a:gd name="T9" fmla="*/ 59 h 104"/>
                <a:gd name="T10" fmla="*/ 143 w 164"/>
                <a:gd name="T11" fmla="*/ 3 h 104"/>
                <a:gd name="T12" fmla="*/ 33 w 164"/>
                <a:gd name="T13" fmla="*/ 50 h 104"/>
                <a:gd name="T14" fmla="*/ 24 w 164"/>
                <a:gd name="T15" fmla="*/ 56 h 104"/>
                <a:gd name="T16" fmla="*/ 24 w 164"/>
                <a:gd name="T17" fmla="*/ 9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104">
                  <a:moveTo>
                    <a:pt x="24" y="96"/>
                  </a:moveTo>
                  <a:cubicBezTo>
                    <a:pt x="42" y="96"/>
                    <a:pt x="89" y="77"/>
                    <a:pt x="103" y="91"/>
                  </a:cubicBezTo>
                  <a:cubicBezTo>
                    <a:pt x="117" y="104"/>
                    <a:pt x="153" y="93"/>
                    <a:pt x="150" y="79"/>
                  </a:cubicBezTo>
                  <a:cubicBezTo>
                    <a:pt x="150" y="76"/>
                    <a:pt x="151" y="68"/>
                    <a:pt x="151" y="59"/>
                  </a:cubicBezTo>
                  <a:cubicBezTo>
                    <a:pt x="158" y="59"/>
                    <a:pt x="158" y="59"/>
                    <a:pt x="158" y="59"/>
                  </a:cubicBezTo>
                  <a:cubicBezTo>
                    <a:pt x="160" y="38"/>
                    <a:pt x="164" y="5"/>
                    <a:pt x="143" y="3"/>
                  </a:cubicBezTo>
                  <a:cubicBezTo>
                    <a:pt x="115" y="0"/>
                    <a:pt x="75" y="34"/>
                    <a:pt x="33" y="50"/>
                  </a:cubicBezTo>
                  <a:cubicBezTo>
                    <a:pt x="29" y="52"/>
                    <a:pt x="26" y="54"/>
                    <a:pt x="24" y="56"/>
                  </a:cubicBezTo>
                  <a:cubicBezTo>
                    <a:pt x="0" y="68"/>
                    <a:pt x="6" y="96"/>
                    <a:pt x="24" y="96"/>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23" name="Freeform 105">
              <a:extLst>
                <a:ext uri="{FF2B5EF4-FFF2-40B4-BE49-F238E27FC236}">
                  <a16:creationId xmlns:a16="http://schemas.microsoft.com/office/drawing/2014/main" id="{5AB9FFCC-38E0-46C9-B999-F9361F8511FA}"/>
                </a:ext>
              </a:extLst>
            </p:cNvPr>
            <p:cNvSpPr>
              <a:spLocks/>
            </p:cNvSpPr>
            <p:nvPr/>
          </p:nvSpPr>
          <p:spPr bwMode="auto">
            <a:xfrm>
              <a:off x="2028825" y="1989138"/>
              <a:ext cx="146050" cy="65088"/>
            </a:xfrm>
            <a:custGeom>
              <a:avLst/>
              <a:gdLst>
                <a:gd name="T0" fmla="*/ 51 w 257"/>
                <a:gd name="T1" fmla="*/ 77 h 115"/>
                <a:gd name="T2" fmla="*/ 145 w 257"/>
                <a:gd name="T3" fmla="*/ 74 h 115"/>
                <a:gd name="T4" fmla="*/ 175 w 257"/>
                <a:gd name="T5" fmla="*/ 104 h 115"/>
                <a:gd name="T6" fmla="*/ 241 w 257"/>
                <a:gd name="T7" fmla="*/ 115 h 115"/>
                <a:gd name="T8" fmla="*/ 249 w 257"/>
                <a:gd name="T9" fmla="*/ 81 h 115"/>
                <a:gd name="T10" fmla="*/ 257 w 257"/>
                <a:gd name="T11" fmla="*/ 81 h 115"/>
                <a:gd name="T12" fmla="*/ 243 w 257"/>
                <a:gd name="T13" fmla="*/ 50 h 115"/>
                <a:gd name="T14" fmla="*/ 189 w 257"/>
                <a:gd name="T15" fmla="*/ 14 h 115"/>
                <a:gd name="T16" fmla="*/ 76 w 257"/>
                <a:gd name="T17" fmla="*/ 3 h 115"/>
                <a:gd name="T18" fmla="*/ 23 w 257"/>
                <a:gd name="T19" fmla="*/ 13 h 115"/>
                <a:gd name="T20" fmla="*/ 4 w 257"/>
                <a:gd name="T21" fmla="*/ 40 h 115"/>
                <a:gd name="T22" fmla="*/ 51 w 257"/>
                <a:gd name="T23" fmla="*/ 7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7" h="115">
                  <a:moveTo>
                    <a:pt x="51" y="77"/>
                  </a:moveTo>
                  <a:cubicBezTo>
                    <a:pt x="79" y="77"/>
                    <a:pt x="140" y="60"/>
                    <a:pt x="145" y="74"/>
                  </a:cubicBezTo>
                  <a:cubicBezTo>
                    <a:pt x="149" y="88"/>
                    <a:pt x="142" y="99"/>
                    <a:pt x="175" y="104"/>
                  </a:cubicBezTo>
                  <a:cubicBezTo>
                    <a:pt x="208" y="110"/>
                    <a:pt x="222" y="115"/>
                    <a:pt x="241" y="115"/>
                  </a:cubicBezTo>
                  <a:cubicBezTo>
                    <a:pt x="253" y="115"/>
                    <a:pt x="254" y="99"/>
                    <a:pt x="249" y="81"/>
                  </a:cubicBezTo>
                  <a:cubicBezTo>
                    <a:pt x="257" y="81"/>
                    <a:pt x="257" y="81"/>
                    <a:pt x="257" y="81"/>
                  </a:cubicBezTo>
                  <a:cubicBezTo>
                    <a:pt x="254" y="71"/>
                    <a:pt x="249" y="60"/>
                    <a:pt x="243" y="50"/>
                  </a:cubicBezTo>
                  <a:cubicBezTo>
                    <a:pt x="226" y="25"/>
                    <a:pt x="231" y="28"/>
                    <a:pt x="189" y="14"/>
                  </a:cubicBezTo>
                  <a:cubicBezTo>
                    <a:pt x="147" y="0"/>
                    <a:pt x="104" y="0"/>
                    <a:pt x="76" y="3"/>
                  </a:cubicBezTo>
                  <a:cubicBezTo>
                    <a:pt x="56" y="5"/>
                    <a:pt x="36" y="2"/>
                    <a:pt x="23" y="13"/>
                  </a:cubicBezTo>
                  <a:cubicBezTo>
                    <a:pt x="14" y="17"/>
                    <a:pt x="7" y="25"/>
                    <a:pt x="4" y="40"/>
                  </a:cubicBezTo>
                  <a:cubicBezTo>
                    <a:pt x="0" y="60"/>
                    <a:pt x="23" y="77"/>
                    <a:pt x="51" y="77"/>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24" name="Freeform 106">
              <a:extLst>
                <a:ext uri="{FF2B5EF4-FFF2-40B4-BE49-F238E27FC236}">
                  <a16:creationId xmlns:a16="http://schemas.microsoft.com/office/drawing/2014/main" id="{CF45C632-6501-4F3E-AFAC-3FBAD1D43D9D}"/>
                </a:ext>
              </a:extLst>
            </p:cNvPr>
            <p:cNvSpPr>
              <a:spLocks/>
            </p:cNvSpPr>
            <p:nvPr/>
          </p:nvSpPr>
          <p:spPr bwMode="auto">
            <a:xfrm>
              <a:off x="2255838" y="2144713"/>
              <a:ext cx="103187" cy="49213"/>
            </a:xfrm>
            <a:custGeom>
              <a:avLst/>
              <a:gdLst>
                <a:gd name="T0" fmla="*/ 55 w 183"/>
                <a:gd name="T1" fmla="*/ 83 h 88"/>
                <a:gd name="T2" fmla="*/ 152 w 183"/>
                <a:gd name="T3" fmla="*/ 69 h 88"/>
                <a:gd name="T4" fmla="*/ 162 w 183"/>
                <a:gd name="T5" fmla="*/ 63 h 88"/>
                <a:gd name="T6" fmla="*/ 161 w 183"/>
                <a:gd name="T7" fmla="*/ 17 h 88"/>
                <a:gd name="T8" fmla="*/ 120 w 183"/>
                <a:gd name="T9" fmla="*/ 0 h 88"/>
                <a:gd name="T10" fmla="*/ 94 w 183"/>
                <a:gd name="T11" fmla="*/ 0 h 88"/>
                <a:gd name="T12" fmla="*/ 38 w 183"/>
                <a:gd name="T13" fmla="*/ 29 h 88"/>
                <a:gd name="T14" fmla="*/ 4 w 183"/>
                <a:gd name="T15" fmla="*/ 66 h 88"/>
                <a:gd name="T16" fmla="*/ 55 w 183"/>
                <a:gd name="T17" fmla="*/ 8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88">
                  <a:moveTo>
                    <a:pt x="55" y="83"/>
                  </a:moveTo>
                  <a:cubicBezTo>
                    <a:pt x="86" y="77"/>
                    <a:pt x="131" y="71"/>
                    <a:pt x="152" y="69"/>
                  </a:cubicBezTo>
                  <a:cubicBezTo>
                    <a:pt x="156" y="68"/>
                    <a:pt x="159" y="66"/>
                    <a:pt x="162" y="63"/>
                  </a:cubicBezTo>
                  <a:cubicBezTo>
                    <a:pt x="180" y="57"/>
                    <a:pt x="183" y="20"/>
                    <a:pt x="161" y="17"/>
                  </a:cubicBezTo>
                  <a:cubicBezTo>
                    <a:pt x="146" y="16"/>
                    <a:pt x="133" y="5"/>
                    <a:pt x="120" y="0"/>
                  </a:cubicBezTo>
                  <a:cubicBezTo>
                    <a:pt x="94" y="0"/>
                    <a:pt x="94" y="0"/>
                    <a:pt x="94" y="0"/>
                  </a:cubicBezTo>
                  <a:cubicBezTo>
                    <a:pt x="81" y="5"/>
                    <a:pt x="57" y="17"/>
                    <a:pt x="38" y="29"/>
                  </a:cubicBezTo>
                  <a:cubicBezTo>
                    <a:pt x="17" y="42"/>
                    <a:pt x="0" y="56"/>
                    <a:pt x="4" y="66"/>
                  </a:cubicBezTo>
                  <a:cubicBezTo>
                    <a:pt x="7" y="74"/>
                    <a:pt x="25" y="88"/>
                    <a:pt x="55" y="83"/>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25" name="Freeform 107">
              <a:extLst>
                <a:ext uri="{FF2B5EF4-FFF2-40B4-BE49-F238E27FC236}">
                  <a16:creationId xmlns:a16="http://schemas.microsoft.com/office/drawing/2014/main" id="{0A33BA8D-38AD-4D5E-97C4-36590B4105F1}"/>
                </a:ext>
              </a:extLst>
            </p:cNvPr>
            <p:cNvSpPr>
              <a:spLocks/>
            </p:cNvSpPr>
            <p:nvPr/>
          </p:nvSpPr>
          <p:spPr bwMode="auto">
            <a:xfrm>
              <a:off x="2211388" y="2014538"/>
              <a:ext cx="414337" cy="127000"/>
            </a:xfrm>
            <a:custGeom>
              <a:avLst/>
              <a:gdLst>
                <a:gd name="T0" fmla="*/ 26 w 731"/>
                <a:gd name="T1" fmla="*/ 61 h 222"/>
                <a:gd name="T2" fmla="*/ 124 w 731"/>
                <a:gd name="T3" fmla="*/ 114 h 222"/>
                <a:gd name="T4" fmla="*/ 232 w 731"/>
                <a:gd name="T5" fmla="*/ 158 h 222"/>
                <a:gd name="T6" fmla="*/ 314 w 731"/>
                <a:gd name="T7" fmla="*/ 208 h 222"/>
                <a:gd name="T8" fmla="*/ 389 w 731"/>
                <a:gd name="T9" fmla="*/ 216 h 222"/>
                <a:gd name="T10" fmla="*/ 495 w 731"/>
                <a:gd name="T11" fmla="*/ 208 h 222"/>
                <a:gd name="T12" fmla="*/ 673 w 731"/>
                <a:gd name="T13" fmla="*/ 219 h 222"/>
                <a:gd name="T14" fmla="*/ 730 w 731"/>
                <a:gd name="T15" fmla="*/ 189 h 222"/>
                <a:gd name="T16" fmla="*/ 703 w 731"/>
                <a:gd name="T17" fmla="*/ 173 h 222"/>
                <a:gd name="T18" fmla="*/ 720 w 731"/>
                <a:gd name="T19" fmla="*/ 173 h 222"/>
                <a:gd name="T20" fmla="*/ 633 w 731"/>
                <a:gd name="T21" fmla="*/ 154 h 222"/>
                <a:gd name="T22" fmla="*/ 457 w 731"/>
                <a:gd name="T23" fmla="*/ 154 h 222"/>
                <a:gd name="T24" fmla="*/ 349 w 731"/>
                <a:gd name="T25" fmla="*/ 154 h 222"/>
                <a:gd name="T26" fmla="*/ 278 w 731"/>
                <a:gd name="T27" fmla="*/ 118 h 222"/>
                <a:gd name="T28" fmla="*/ 243 w 731"/>
                <a:gd name="T29" fmla="*/ 90 h 222"/>
                <a:gd name="T30" fmla="*/ 231 w 731"/>
                <a:gd name="T31" fmla="*/ 90 h 222"/>
                <a:gd name="T32" fmla="*/ 176 w 731"/>
                <a:gd name="T33" fmla="*/ 58 h 222"/>
                <a:gd name="T34" fmla="*/ 94 w 731"/>
                <a:gd name="T35" fmla="*/ 36 h 222"/>
                <a:gd name="T36" fmla="*/ 91 w 731"/>
                <a:gd name="T37" fmla="*/ 35 h 222"/>
                <a:gd name="T38" fmla="*/ 113 w 731"/>
                <a:gd name="T39" fmla="*/ 35 h 222"/>
                <a:gd name="T40" fmla="*/ 100 w 731"/>
                <a:gd name="T41" fmla="*/ 32 h 222"/>
                <a:gd name="T42" fmla="*/ 20 w 731"/>
                <a:gd name="T43" fmla="*/ 4 h 222"/>
                <a:gd name="T44" fmla="*/ 18 w 731"/>
                <a:gd name="T45" fmla="*/ 13 h 222"/>
                <a:gd name="T46" fmla="*/ 14 w 731"/>
                <a:gd name="T47" fmla="*/ 8 h 222"/>
                <a:gd name="T48" fmla="*/ 26 w 731"/>
                <a:gd name="T49" fmla="*/ 61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31" h="222">
                  <a:moveTo>
                    <a:pt x="26" y="61"/>
                  </a:moveTo>
                  <a:cubicBezTo>
                    <a:pt x="51" y="75"/>
                    <a:pt x="94" y="100"/>
                    <a:pt x="124" y="114"/>
                  </a:cubicBezTo>
                  <a:cubicBezTo>
                    <a:pt x="155" y="128"/>
                    <a:pt x="213" y="130"/>
                    <a:pt x="232" y="158"/>
                  </a:cubicBezTo>
                  <a:cubicBezTo>
                    <a:pt x="251" y="186"/>
                    <a:pt x="314" y="208"/>
                    <a:pt x="314" y="208"/>
                  </a:cubicBezTo>
                  <a:cubicBezTo>
                    <a:pt x="389" y="216"/>
                    <a:pt x="389" y="216"/>
                    <a:pt x="389" y="216"/>
                  </a:cubicBezTo>
                  <a:cubicBezTo>
                    <a:pt x="389" y="216"/>
                    <a:pt x="441" y="202"/>
                    <a:pt x="495" y="208"/>
                  </a:cubicBezTo>
                  <a:cubicBezTo>
                    <a:pt x="549" y="214"/>
                    <a:pt x="629" y="222"/>
                    <a:pt x="673" y="219"/>
                  </a:cubicBezTo>
                  <a:cubicBezTo>
                    <a:pt x="718" y="216"/>
                    <a:pt x="725" y="200"/>
                    <a:pt x="730" y="189"/>
                  </a:cubicBezTo>
                  <a:cubicBezTo>
                    <a:pt x="731" y="184"/>
                    <a:pt x="719" y="178"/>
                    <a:pt x="703" y="173"/>
                  </a:cubicBezTo>
                  <a:cubicBezTo>
                    <a:pt x="720" y="173"/>
                    <a:pt x="720" y="173"/>
                    <a:pt x="720" y="173"/>
                  </a:cubicBezTo>
                  <a:cubicBezTo>
                    <a:pt x="695" y="162"/>
                    <a:pt x="648" y="152"/>
                    <a:pt x="633" y="154"/>
                  </a:cubicBezTo>
                  <a:cubicBezTo>
                    <a:pt x="612" y="157"/>
                    <a:pt x="492" y="157"/>
                    <a:pt x="457" y="154"/>
                  </a:cubicBezTo>
                  <a:cubicBezTo>
                    <a:pt x="422" y="151"/>
                    <a:pt x="377" y="151"/>
                    <a:pt x="349" y="154"/>
                  </a:cubicBezTo>
                  <a:cubicBezTo>
                    <a:pt x="321" y="157"/>
                    <a:pt x="300" y="132"/>
                    <a:pt x="278" y="118"/>
                  </a:cubicBezTo>
                  <a:cubicBezTo>
                    <a:pt x="270" y="112"/>
                    <a:pt x="257" y="101"/>
                    <a:pt x="243" y="90"/>
                  </a:cubicBezTo>
                  <a:cubicBezTo>
                    <a:pt x="231" y="90"/>
                    <a:pt x="231" y="90"/>
                    <a:pt x="231" y="90"/>
                  </a:cubicBezTo>
                  <a:cubicBezTo>
                    <a:pt x="212" y="76"/>
                    <a:pt x="191" y="61"/>
                    <a:pt x="176" y="58"/>
                  </a:cubicBezTo>
                  <a:cubicBezTo>
                    <a:pt x="148" y="53"/>
                    <a:pt x="152" y="53"/>
                    <a:pt x="94" y="36"/>
                  </a:cubicBezTo>
                  <a:cubicBezTo>
                    <a:pt x="93" y="36"/>
                    <a:pt x="92" y="36"/>
                    <a:pt x="91" y="35"/>
                  </a:cubicBezTo>
                  <a:cubicBezTo>
                    <a:pt x="113" y="35"/>
                    <a:pt x="113" y="35"/>
                    <a:pt x="113" y="35"/>
                  </a:cubicBezTo>
                  <a:cubicBezTo>
                    <a:pt x="109" y="34"/>
                    <a:pt x="105" y="33"/>
                    <a:pt x="100" y="32"/>
                  </a:cubicBezTo>
                  <a:cubicBezTo>
                    <a:pt x="70" y="23"/>
                    <a:pt x="20" y="12"/>
                    <a:pt x="20" y="4"/>
                  </a:cubicBezTo>
                  <a:cubicBezTo>
                    <a:pt x="20" y="1"/>
                    <a:pt x="19" y="5"/>
                    <a:pt x="18" y="13"/>
                  </a:cubicBezTo>
                  <a:cubicBezTo>
                    <a:pt x="15" y="11"/>
                    <a:pt x="14" y="10"/>
                    <a:pt x="14" y="8"/>
                  </a:cubicBezTo>
                  <a:cubicBezTo>
                    <a:pt x="14" y="0"/>
                    <a:pt x="0" y="47"/>
                    <a:pt x="26" y="61"/>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26" name="Freeform 108">
              <a:extLst>
                <a:ext uri="{FF2B5EF4-FFF2-40B4-BE49-F238E27FC236}">
                  <a16:creationId xmlns:a16="http://schemas.microsoft.com/office/drawing/2014/main" id="{D7F32EED-F451-45BB-9FC7-44D8A5568DA6}"/>
                </a:ext>
              </a:extLst>
            </p:cNvPr>
            <p:cNvSpPr>
              <a:spLocks/>
            </p:cNvSpPr>
            <p:nvPr/>
          </p:nvSpPr>
          <p:spPr bwMode="auto">
            <a:xfrm>
              <a:off x="3921125" y="2354263"/>
              <a:ext cx="242887" cy="107950"/>
            </a:xfrm>
            <a:custGeom>
              <a:avLst/>
              <a:gdLst>
                <a:gd name="T0" fmla="*/ 373 w 427"/>
                <a:gd name="T1" fmla="*/ 112 h 189"/>
                <a:gd name="T2" fmla="*/ 375 w 427"/>
                <a:gd name="T3" fmla="*/ 112 h 189"/>
                <a:gd name="T4" fmla="*/ 408 w 427"/>
                <a:gd name="T5" fmla="*/ 46 h 189"/>
                <a:gd name="T6" fmla="*/ 402 w 427"/>
                <a:gd name="T7" fmla="*/ 40 h 189"/>
                <a:gd name="T8" fmla="*/ 389 w 427"/>
                <a:gd name="T9" fmla="*/ 40 h 189"/>
                <a:gd name="T10" fmla="*/ 317 w 427"/>
                <a:gd name="T11" fmla="*/ 14 h 189"/>
                <a:gd name="T12" fmla="*/ 228 w 427"/>
                <a:gd name="T13" fmla="*/ 33 h 189"/>
                <a:gd name="T14" fmla="*/ 176 w 427"/>
                <a:gd name="T15" fmla="*/ 40 h 189"/>
                <a:gd name="T16" fmla="*/ 141 w 427"/>
                <a:gd name="T17" fmla="*/ 40 h 189"/>
                <a:gd name="T18" fmla="*/ 132 w 427"/>
                <a:gd name="T19" fmla="*/ 33 h 189"/>
                <a:gd name="T20" fmla="*/ 28 w 427"/>
                <a:gd name="T21" fmla="*/ 14 h 189"/>
                <a:gd name="T22" fmla="*/ 19 w 427"/>
                <a:gd name="T23" fmla="*/ 72 h 189"/>
                <a:gd name="T24" fmla="*/ 68 w 427"/>
                <a:gd name="T25" fmla="*/ 130 h 189"/>
                <a:gd name="T26" fmla="*/ 148 w 427"/>
                <a:gd name="T27" fmla="*/ 147 h 189"/>
                <a:gd name="T28" fmla="*/ 214 w 427"/>
                <a:gd name="T29" fmla="*/ 175 h 189"/>
                <a:gd name="T30" fmla="*/ 296 w 427"/>
                <a:gd name="T31" fmla="*/ 136 h 189"/>
                <a:gd name="T32" fmla="*/ 369 w 427"/>
                <a:gd name="T33" fmla="*/ 117 h 189"/>
                <a:gd name="T34" fmla="*/ 373 w 427"/>
                <a:gd name="T35" fmla="*/ 11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7" h="189">
                  <a:moveTo>
                    <a:pt x="373" y="112"/>
                  </a:moveTo>
                  <a:cubicBezTo>
                    <a:pt x="374" y="112"/>
                    <a:pt x="375" y="112"/>
                    <a:pt x="375" y="112"/>
                  </a:cubicBezTo>
                  <a:cubicBezTo>
                    <a:pt x="375" y="112"/>
                    <a:pt x="427" y="65"/>
                    <a:pt x="408" y="46"/>
                  </a:cubicBezTo>
                  <a:cubicBezTo>
                    <a:pt x="406" y="44"/>
                    <a:pt x="404" y="42"/>
                    <a:pt x="402" y="40"/>
                  </a:cubicBezTo>
                  <a:cubicBezTo>
                    <a:pt x="389" y="40"/>
                    <a:pt x="389" y="40"/>
                    <a:pt x="389" y="40"/>
                  </a:cubicBezTo>
                  <a:cubicBezTo>
                    <a:pt x="368" y="26"/>
                    <a:pt x="335" y="16"/>
                    <a:pt x="317" y="14"/>
                  </a:cubicBezTo>
                  <a:cubicBezTo>
                    <a:pt x="296" y="11"/>
                    <a:pt x="275" y="33"/>
                    <a:pt x="228" y="33"/>
                  </a:cubicBezTo>
                  <a:cubicBezTo>
                    <a:pt x="208" y="33"/>
                    <a:pt x="190" y="37"/>
                    <a:pt x="176" y="40"/>
                  </a:cubicBezTo>
                  <a:cubicBezTo>
                    <a:pt x="141" y="40"/>
                    <a:pt x="141" y="40"/>
                    <a:pt x="141" y="40"/>
                  </a:cubicBezTo>
                  <a:cubicBezTo>
                    <a:pt x="138" y="39"/>
                    <a:pt x="134" y="37"/>
                    <a:pt x="132" y="33"/>
                  </a:cubicBezTo>
                  <a:cubicBezTo>
                    <a:pt x="113" y="11"/>
                    <a:pt x="35" y="0"/>
                    <a:pt x="28" y="14"/>
                  </a:cubicBezTo>
                  <a:cubicBezTo>
                    <a:pt x="19" y="32"/>
                    <a:pt x="0" y="33"/>
                    <a:pt x="19" y="72"/>
                  </a:cubicBezTo>
                  <a:cubicBezTo>
                    <a:pt x="38" y="111"/>
                    <a:pt x="52" y="133"/>
                    <a:pt x="68" y="130"/>
                  </a:cubicBezTo>
                  <a:cubicBezTo>
                    <a:pt x="85" y="128"/>
                    <a:pt x="141" y="125"/>
                    <a:pt x="148" y="147"/>
                  </a:cubicBezTo>
                  <a:cubicBezTo>
                    <a:pt x="155" y="169"/>
                    <a:pt x="174" y="189"/>
                    <a:pt x="214" y="175"/>
                  </a:cubicBezTo>
                  <a:cubicBezTo>
                    <a:pt x="254" y="161"/>
                    <a:pt x="287" y="153"/>
                    <a:pt x="296" y="136"/>
                  </a:cubicBezTo>
                  <a:cubicBezTo>
                    <a:pt x="305" y="119"/>
                    <a:pt x="369" y="117"/>
                    <a:pt x="369" y="117"/>
                  </a:cubicBezTo>
                  <a:cubicBezTo>
                    <a:pt x="369" y="117"/>
                    <a:pt x="371" y="115"/>
                    <a:pt x="373" y="112"/>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27" name="Freeform 109">
              <a:extLst>
                <a:ext uri="{FF2B5EF4-FFF2-40B4-BE49-F238E27FC236}">
                  <a16:creationId xmlns:a16="http://schemas.microsoft.com/office/drawing/2014/main" id="{5648A8EE-19E4-4C4E-980F-B5DBDCE65064}"/>
                </a:ext>
              </a:extLst>
            </p:cNvPr>
            <p:cNvSpPr>
              <a:spLocks/>
            </p:cNvSpPr>
            <p:nvPr/>
          </p:nvSpPr>
          <p:spPr bwMode="auto">
            <a:xfrm>
              <a:off x="2525713" y="3562350"/>
              <a:ext cx="220662" cy="93663"/>
            </a:xfrm>
            <a:custGeom>
              <a:avLst/>
              <a:gdLst>
                <a:gd name="T0" fmla="*/ 377 w 388"/>
                <a:gd name="T1" fmla="*/ 153 h 166"/>
                <a:gd name="T2" fmla="*/ 386 w 388"/>
                <a:gd name="T3" fmla="*/ 146 h 166"/>
                <a:gd name="T4" fmla="*/ 368 w 388"/>
                <a:gd name="T5" fmla="*/ 112 h 166"/>
                <a:gd name="T6" fmla="*/ 358 w 388"/>
                <a:gd name="T7" fmla="*/ 112 h 166"/>
                <a:gd name="T8" fmla="*/ 316 w 388"/>
                <a:gd name="T9" fmla="*/ 92 h 166"/>
                <a:gd name="T10" fmla="*/ 238 w 388"/>
                <a:gd name="T11" fmla="*/ 57 h 166"/>
                <a:gd name="T12" fmla="*/ 251 w 388"/>
                <a:gd name="T13" fmla="*/ 57 h 166"/>
                <a:gd name="T14" fmla="*/ 217 w 388"/>
                <a:gd name="T15" fmla="*/ 29 h 166"/>
                <a:gd name="T16" fmla="*/ 115 w 388"/>
                <a:gd name="T17" fmla="*/ 0 h 166"/>
                <a:gd name="T18" fmla="*/ 10 w 388"/>
                <a:gd name="T19" fmla="*/ 29 h 166"/>
                <a:gd name="T20" fmla="*/ 10 w 388"/>
                <a:gd name="T21" fmla="*/ 31 h 166"/>
                <a:gd name="T22" fmla="*/ 3 w 388"/>
                <a:gd name="T23" fmla="*/ 33 h 166"/>
                <a:gd name="T24" fmla="*/ 77 w 388"/>
                <a:gd name="T25" fmla="*/ 63 h 166"/>
                <a:gd name="T26" fmla="*/ 207 w 388"/>
                <a:gd name="T27" fmla="*/ 75 h 166"/>
                <a:gd name="T28" fmla="*/ 302 w 388"/>
                <a:gd name="T29" fmla="*/ 146 h 166"/>
                <a:gd name="T30" fmla="*/ 377 w 388"/>
                <a:gd name="T31" fmla="*/ 15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8" h="166">
                  <a:moveTo>
                    <a:pt x="377" y="153"/>
                  </a:moveTo>
                  <a:cubicBezTo>
                    <a:pt x="382" y="152"/>
                    <a:pt x="386" y="149"/>
                    <a:pt x="386" y="146"/>
                  </a:cubicBezTo>
                  <a:cubicBezTo>
                    <a:pt x="388" y="138"/>
                    <a:pt x="380" y="124"/>
                    <a:pt x="368" y="112"/>
                  </a:cubicBezTo>
                  <a:cubicBezTo>
                    <a:pt x="358" y="112"/>
                    <a:pt x="358" y="112"/>
                    <a:pt x="358" y="112"/>
                  </a:cubicBezTo>
                  <a:cubicBezTo>
                    <a:pt x="344" y="100"/>
                    <a:pt x="328" y="90"/>
                    <a:pt x="316" y="92"/>
                  </a:cubicBezTo>
                  <a:cubicBezTo>
                    <a:pt x="298" y="95"/>
                    <a:pt x="265" y="78"/>
                    <a:pt x="238" y="57"/>
                  </a:cubicBezTo>
                  <a:cubicBezTo>
                    <a:pt x="251" y="57"/>
                    <a:pt x="251" y="57"/>
                    <a:pt x="251" y="57"/>
                  </a:cubicBezTo>
                  <a:cubicBezTo>
                    <a:pt x="238" y="48"/>
                    <a:pt x="226" y="39"/>
                    <a:pt x="217" y="29"/>
                  </a:cubicBezTo>
                  <a:cubicBezTo>
                    <a:pt x="189" y="0"/>
                    <a:pt x="136" y="0"/>
                    <a:pt x="115" y="0"/>
                  </a:cubicBezTo>
                  <a:cubicBezTo>
                    <a:pt x="94" y="0"/>
                    <a:pt x="10" y="29"/>
                    <a:pt x="10" y="29"/>
                  </a:cubicBezTo>
                  <a:cubicBezTo>
                    <a:pt x="10" y="30"/>
                    <a:pt x="10" y="31"/>
                    <a:pt x="10" y="31"/>
                  </a:cubicBezTo>
                  <a:cubicBezTo>
                    <a:pt x="6" y="33"/>
                    <a:pt x="3" y="33"/>
                    <a:pt x="3" y="33"/>
                  </a:cubicBezTo>
                  <a:cubicBezTo>
                    <a:pt x="0" y="75"/>
                    <a:pt x="35" y="63"/>
                    <a:pt x="77" y="63"/>
                  </a:cubicBezTo>
                  <a:cubicBezTo>
                    <a:pt x="119" y="63"/>
                    <a:pt x="193" y="54"/>
                    <a:pt x="207" y="75"/>
                  </a:cubicBezTo>
                  <a:cubicBezTo>
                    <a:pt x="221" y="96"/>
                    <a:pt x="285" y="129"/>
                    <a:pt x="302" y="146"/>
                  </a:cubicBezTo>
                  <a:cubicBezTo>
                    <a:pt x="319" y="161"/>
                    <a:pt x="367" y="166"/>
                    <a:pt x="377" y="153"/>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28" name="Freeform 110">
              <a:extLst>
                <a:ext uri="{FF2B5EF4-FFF2-40B4-BE49-F238E27FC236}">
                  <a16:creationId xmlns:a16="http://schemas.microsoft.com/office/drawing/2014/main" id="{EB84300F-B859-45A7-BBC8-EB3408D90C02}"/>
                </a:ext>
              </a:extLst>
            </p:cNvPr>
            <p:cNvSpPr>
              <a:spLocks/>
            </p:cNvSpPr>
            <p:nvPr/>
          </p:nvSpPr>
          <p:spPr bwMode="auto">
            <a:xfrm>
              <a:off x="2928938" y="3683000"/>
              <a:ext cx="42862" cy="47625"/>
            </a:xfrm>
            <a:custGeom>
              <a:avLst/>
              <a:gdLst>
                <a:gd name="T0" fmla="*/ 58 w 74"/>
                <a:gd name="T1" fmla="*/ 64 h 85"/>
                <a:gd name="T2" fmla="*/ 74 w 74"/>
                <a:gd name="T3" fmla="*/ 37 h 85"/>
                <a:gd name="T4" fmla="*/ 67 w 74"/>
                <a:gd name="T5" fmla="*/ 37 h 85"/>
                <a:gd name="T6" fmla="*/ 32 w 74"/>
                <a:gd name="T7" fmla="*/ 4 h 85"/>
                <a:gd name="T8" fmla="*/ 47 w 74"/>
                <a:gd name="T9" fmla="*/ 71 h 85"/>
                <a:gd name="T10" fmla="*/ 58 w 74"/>
                <a:gd name="T11" fmla="*/ 64 h 85"/>
              </a:gdLst>
              <a:ahLst/>
              <a:cxnLst>
                <a:cxn ang="0">
                  <a:pos x="T0" y="T1"/>
                </a:cxn>
                <a:cxn ang="0">
                  <a:pos x="T2" y="T3"/>
                </a:cxn>
                <a:cxn ang="0">
                  <a:pos x="T4" y="T5"/>
                </a:cxn>
                <a:cxn ang="0">
                  <a:pos x="T6" y="T7"/>
                </a:cxn>
                <a:cxn ang="0">
                  <a:pos x="T8" y="T9"/>
                </a:cxn>
                <a:cxn ang="0">
                  <a:pos x="T10" y="T11"/>
                </a:cxn>
              </a:cxnLst>
              <a:rect l="0" t="0" r="r" b="b"/>
              <a:pathLst>
                <a:path w="74" h="85">
                  <a:moveTo>
                    <a:pt x="58" y="64"/>
                  </a:moveTo>
                  <a:cubicBezTo>
                    <a:pt x="69" y="58"/>
                    <a:pt x="74" y="48"/>
                    <a:pt x="74" y="37"/>
                  </a:cubicBezTo>
                  <a:cubicBezTo>
                    <a:pt x="67" y="37"/>
                    <a:pt x="67" y="37"/>
                    <a:pt x="67" y="37"/>
                  </a:cubicBezTo>
                  <a:cubicBezTo>
                    <a:pt x="65" y="18"/>
                    <a:pt x="51" y="0"/>
                    <a:pt x="32" y="4"/>
                  </a:cubicBezTo>
                  <a:cubicBezTo>
                    <a:pt x="0" y="11"/>
                    <a:pt x="8" y="85"/>
                    <a:pt x="47" y="71"/>
                  </a:cubicBezTo>
                  <a:cubicBezTo>
                    <a:pt x="51" y="70"/>
                    <a:pt x="55" y="67"/>
                    <a:pt x="58" y="64"/>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29" name="Freeform 111">
              <a:extLst>
                <a:ext uri="{FF2B5EF4-FFF2-40B4-BE49-F238E27FC236}">
                  <a16:creationId xmlns:a16="http://schemas.microsoft.com/office/drawing/2014/main" id="{D7E0F4FF-EC9C-417B-8649-D7DCFBCB631B}"/>
                </a:ext>
              </a:extLst>
            </p:cNvPr>
            <p:cNvSpPr>
              <a:spLocks/>
            </p:cNvSpPr>
            <p:nvPr/>
          </p:nvSpPr>
          <p:spPr bwMode="auto">
            <a:xfrm>
              <a:off x="6378575" y="3933825"/>
              <a:ext cx="61912" cy="144463"/>
            </a:xfrm>
            <a:custGeom>
              <a:avLst/>
              <a:gdLst>
                <a:gd name="T0" fmla="*/ 99 w 108"/>
                <a:gd name="T1" fmla="*/ 102 h 253"/>
                <a:gd name="T2" fmla="*/ 93 w 108"/>
                <a:gd name="T3" fmla="*/ 88 h 253"/>
                <a:gd name="T4" fmla="*/ 101 w 108"/>
                <a:gd name="T5" fmla="*/ 88 h 253"/>
                <a:gd name="T6" fmla="*/ 53 w 108"/>
                <a:gd name="T7" fmla="*/ 15 h 253"/>
                <a:gd name="T8" fmla="*/ 49 w 108"/>
                <a:gd name="T9" fmla="*/ 19 h 253"/>
                <a:gd name="T10" fmla="*/ 47 w 108"/>
                <a:gd name="T11" fmla="*/ 19 h 253"/>
                <a:gd name="T12" fmla="*/ 43 w 108"/>
                <a:gd name="T13" fmla="*/ 248 h 253"/>
                <a:gd name="T14" fmla="*/ 77 w 108"/>
                <a:gd name="T15" fmla="*/ 225 h 253"/>
                <a:gd name="T16" fmla="*/ 81 w 108"/>
                <a:gd name="T17" fmla="*/ 225 h 253"/>
                <a:gd name="T18" fmla="*/ 108 w 108"/>
                <a:gd name="T19" fmla="*/ 143 h 253"/>
                <a:gd name="T20" fmla="*/ 102 w 108"/>
                <a:gd name="T21" fmla="*/ 143 h 253"/>
                <a:gd name="T22" fmla="*/ 99 w 108"/>
                <a:gd name="T23" fmla="*/ 102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 h="253">
                  <a:moveTo>
                    <a:pt x="99" y="102"/>
                  </a:moveTo>
                  <a:cubicBezTo>
                    <a:pt x="97" y="99"/>
                    <a:pt x="95" y="94"/>
                    <a:pt x="93" y="88"/>
                  </a:cubicBezTo>
                  <a:cubicBezTo>
                    <a:pt x="101" y="88"/>
                    <a:pt x="101" y="88"/>
                    <a:pt x="101" y="88"/>
                  </a:cubicBezTo>
                  <a:cubicBezTo>
                    <a:pt x="90" y="60"/>
                    <a:pt x="81" y="0"/>
                    <a:pt x="53" y="15"/>
                  </a:cubicBezTo>
                  <a:cubicBezTo>
                    <a:pt x="52" y="15"/>
                    <a:pt x="51" y="17"/>
                    <a:pt x="49" y="19"/>
                  </a:cubicBezTo>
                  <a:cubicBezTo>
                    <a:pt x="48" y="19"/>
                    <a:pt x="48" y="19"/>
                    <a:pt x="47" y="19"/>
                  </a:cubicBezTo>
                  <a:cubicBezTo>
                    <a:pt x="24" y="31"/>
                    <a:pt x="0" y="231"/>
                    <a:pt x="43" y="248"/>
                  </a:cubicBezTo>
                  <a:cubicBezTo>
                    <a:pt x="56" y="253"/>
                    <a:pt x="68" y="243"/>
                    <a:pt x="77" y="225"/>
                  </a:cubicBezTo>
                  <a:cubicBezTo>
                    <a:pt x="81" y="225"/>
                    <a:pt x="81" y="225"/>
                    <a:pt x="81" y="225"/>
                  </a:cubicBezTo>
                  <a:cubicBezTo>
                    <a:pt x="94" y="205"/>
                    <a:pt x="104" y="171"/>
                    <a:pt x="108" y="143"/>
                  </a:cubicBezTo>
                  <a:cubicBezTo>
                    <a:pt x="102" y="143"/>
                    <a:pt x="102" y="143"/>
                    <a:pt x="102" y="143"/>
                  </a:cubicBezTo>
                  <a:cubicBezTo>
                    <a:pt x="104" y="124"/>
                    <a:pt x="103" y="108"/>
                    <a:pt x="99" y="102"/>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30" name="Freeform 112">
              <a:extLst>
                <a:ext uri="{FF2B5EF4-FFF2-40B4-BE49-F238E27FC236}">
                  <a16:creationId xmlns:a16="http://schemas.microsoft.com/office/drawing/2014/main" id="{0D0360DF-E05D-4FAE-BCDF-2CCD1E561B5B}"/>
                </a:ext>
              </a:extLst>
            </p:cNvPr>
            <p:cNvSpPr>
              <a:spLocks/>
            </p:cNvSpPr>
            <p:nvPr/>
          </p:nvSpPr>
          <p:spPr bwMode="auto">
            <a:xfrm>
              <a:off x="4694238" y="3063875"/>
              <a:ext cx="53975" cy="57150"/>
            </a:xfrm>
            <a:custGeom>
              <a:avLst/>
              <a:gdLst>
                <a:gd name="T0" fmla="*/ 66 w 95"/>
                <a:gd name="T1" fmla="*/ 89 h 100"/>
                <a:gd name="T2" fmla="*/ 88 w 95"/>
                <a:gd name="T3" fmla="*/ 66 h 100"/>
                <a:gd name="T4" fmla="*/ 89 w 95"/>
                <a:gd name="T5" fmla="*/ 28 h 100"/>
                <a:gd name="T6" fmla="*/ 80 w 95"/>
                <a:gd name="T7" fmla="*/ 28 h 100"/>
                <a:gd name="T8" fmla="*/ 49 w 95"/>
                <a:gd name="T9" fmla="*/ 0 h 100"/>
                <a:gd name="T10" fmla="*/ 21 w 95"/>
                <a:gd name="T11" fmla="*/ 83 h 100"/>
                <a:gd name="T12" fmla="*/ 66 w 95"/>
                <a:gd name="T13" fmla="*/ 89 h 100"/>
              </a:gdLst>
              <a:ahLst/>
              <a:cxnLst>
                <a:cxn ang="0">
                  <a:pos x="T0" y="T1"/>
                </a:cxn>
                <a:cxn ang="0">
                  <a:pos x="T2" y="T3"/>
                </a:cxn>
                <a:cxn ang="0">
                  <a:pos x="T4" y="T5"/>
                </a:cxn>
                <a:cxn ang="0">
                  <a:pos x="T6" y="T7"/>
                </a:cxn>
                <a:cxn ang="0">
                  <a:pos x="T8" y="T9"/>
                </a:cxn>
                <a:cxn ang="0">
                  <a:pos x="T10" y="T11"/>
                </a:cxn>
                <a:cxn ang="0">
                  <a:pos x="T12" y="T13"/>
                </a:cxn>
              </a:cxnLst>
              <a:rect l="0" t="0" r="r" b="b"/>
              <a:pathLst>
                <a:path w="95" h="100">
                  <a:moveTo>
                    <a:pt x="66" y="89"/>
                  </a:moveTo>
                  <a:cubicBezTo>
                    <a:pt x="73" y="85"/>
                    <a:pt x="81" y="77"/>
                    <a:pt x="88" y="66"/>
                  </a:cubicBezTo>
                  <a:cubicBezTo>
                    <a:pt x="95" y="54"/>
                    <a:pt x="94" y="41"/>
                    <a:pt x="89" y="28"/>
                  </a:cubicBezTo>
                  <a:cubicBezTo>
                    <a:pt x="80" y="28"/>
                    <a:pt x="80" y="28"/>
                    <a:pt x="80" y="28"/>
                  </a:cubicBezTo>
                  <a:cubicBezTo>
                    <a:pt x="73" y="12"/>
                    <a:pt x="59" y="0"/>
                    <a:pt x="49" y="0"/>
                  </a:cubicBezTo>
                  <a:cubicBezTo>
                    <a:pt x="16" y="0"/>
                    <a:pt x="0" y="62"/>
                    <a:pt x="21" y="83"/>
                  </a:cubicBezTo>
                  <a:cubicBezTo>
                    <a:pt x="36" y="98"/>
                    <a:pt x="52" y="100"/>
                    <a:pt x="66" y="89"/>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31" name="Freeform 113">
              <a:extLst>
                <a:ext uri="{FF2B5EF4-FFF2-40B4-BE49-F238E27FC236}">
                  <a16:creationId xmlns:a16="http://schemas.microsoft.com/office/drawing/2014/main" id="{82488D2E-C6C4-499A-8CB8-017C4DA6F091}"/>
                </a:ext>
              </a:extLst>
            </p:cNvPr>
            <p:cNvSpPr>
              <a:spLocks/>
            </p:cNvSpPr>
            <p:nvPr/>
          </p:nvSpPr>
          <p:spPr bwMode="auto">
            <a:xfrm>
              <a:off x="4565650" y="3079750"/>
              <a:ext cx="30162" cy="33338"/>
            </a:xfrm>
            <a:custGeom>
              <a:avLst/>
              <a:gdLst>
                <a:gd name="T0" fmla="*/ 40 w 55"/>
                <a:gd name="T1" fmla="*/ 46 h 57"/>
                <a:gd name="T2" fmla="*/ 49 w 55"/>
                <a:gd name="T3" fmla="*/ 37 h 57"/>
                <a:gd name="T4" fmla="*/ 28 w 55"/>
                <a:gd name="T5" fmla="*/ 15 h 57"/>
                <a:gd name="T6" fmla="*/ 8 w 55"/>
                <a:gd name="T7" fmla="*/ 37 h 57"/>
                <a:gd name="T8" fmla="*/ 40 w 55"/>
                <a:gd name="T9" fmla="*/ 46 h 57"/>
              </a:gdLst>
              <a:ahLst/>
              <a:cxnLst>
                <a:cxn ang="0">
                  <a:pos x="T0" y="T1"/>
                </a:cxn>
                <a:cxn ang="0">
                  <a:pos x="T2" y="T3"/>
                </a:cxn>
                <a:cxn ang="0">
                  <a:pos x="T4" y="T5"/>
                </a:cxn>
                <a:cxn ang="0">
                  <a:pos x="T6" y="T7"/>
                </a:cxn>
                <a:cxn ang="0">
                  <a:pos x="T8" y="T9"/>
                </a:cxn>
              </a:cxnLst>
              <a:rect l="0" t="0" r="r" b="b"/>
              <a:pathLst>
                <a:path w="55" h="57">
                  <a:moveTo>
                    <a:pt x="40" y="46"/>
                  </a:moveTo>
                  <a:cubicBezTo>
                    <a:pt x="44" y="44"/>
                    <a:pt x="48" y="41"/>
                    <a:pt x="49" y="37"/>
                  </a:cubicBezTo>
                  <a:cubicBezTo>
                    <a:pt x="55" y="24"/>
                    <a:pt x="45" y="0"/>
                    <a:pt x="28" y="15"/>
                  </a:cubicBezTo>
                  <a:cubicBezTo>
                    <a:pt x="22" y="17"/>
                    <a:pt x="15" y="23"/>
                    <a:pt x="8" y="37"/>
                  </a:cubicBezTo>
                  <a:cubicBezTo>
                    <a:pt x="0" y="51"/>
                    <a:pt x="29" y="57"/>
                    <a:pt x="40" y="46"/>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32" name="Freeform 114">
              <a:extLst>
                <a:ext uri="{FF2B5EF4-FFF2-40B4-BE49-F238E27FC236}">
                  <a16:creationId xmlns:a16="http://schemas.microsoft.com/office/drawing/2014/main" id="{EF3320DC-5C91-486D-9857-26F31F9F7F43}"/>
                </a:ext>
              </a:extLst>
            </p:cNvPr>
            <p:cNvSpPr>
              <a:spLocks/>
            </p:cNvSpPr>
            <p:nvPr/>
          </p:nvSpPr>
          <p:spPr bwMode="auto">
            <a:xfrm>
              <a:off x="4800600" y="3133725"/>
              <a:ext cx="88900" cy="55563"/>
            </a:xfrm>
            <a:custGeom>
              <a:avLst/>
              <a:gdLst>
                <a:gd name="T0" fmla="*/ 97 w 157"/>
                <a:gd name="T1" fmla="*/ 96 h 98"/>
                <a:gd name="T2" fmla="*/ 136 w 157"/>
                <a:gd name="T3" fmla="*/ 88 h 98"/>
                <a:gd name="T4" fmla="*/ 150 w 157"/>
                <a:gd name="T5" fmla="*/ 50 h 98"/>
                <a:gd name="T6" fmla="*/ 146 w 157"/>
                <a:gd name="T7" fmla="*/ 42 h 98"/>
                <a:gd name="T8" fmla="*/ 137 w 157"/>
                <a:gd name="T9" fmla="*/ 42 h 98"/>
                <a:gd name="T10" fmla="*/ 87 w 157"/>
                <a:gd name="T11" fmla="*/ 13 h 98"/>
                <a:gd name="T12" fmla="*/ 13 w 157"/>
                <a:gd name="T13" fmla="*/ 13 h 98"/>
                <a:gd name="T14" fmla="*/ 51 w 157"/>
                <a:gd name="T15" fmla="*/ 58 h 98"/>
                <a:gd name="T16" fmla="*/ 97 w 157"/>
                <a:gd name="T17" fmla="*/ 9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 h="98">
                  <a:moveTo>
                    <a:pt x="97" y="96"/>
                  </a:moveTo>
                  <a:cubicBezTo>
                    <a:pt x="105" y="98"/>
                    <a:pt x="125" y="98"/>
                    <a:pt x="136" y="88"/>
                  </a:cubicBezTo>
                  <a:cubicBezTo>
                    <a:pt x="148" y="83"/>
                    <a:pt x="157" y="72"/>
                    <a:pt x="150" y="50"/>
                  </a:cubicBezTo>
                  <a:cubicBezTo>
                    <a:pt x="148" y="47"/>
                    <a:pt x="147" y="44"/>
                    <a:pt x="146" y="42"/>
                  </a:cubicBezTo>
                  <a:cubicBezTo>
                    <a:pt x="137" y="42"/>
                    <a:pt x="137" y="42"/>
                    <a:pt x="137" y="42"/>
                  </a:cubicBezTo>
                  <a:cubicBezTo>
                    <a:pt x="122" y="13"/>
                    <a:pt x="96" y="13"/>
                    <a:pt x="87" y="13"/>
                  </a:cubicBezTo>
                  <a:cubicBezTo>
                    <a:pt x="76" y="13"/>
                    <a:pt x="30" y="0"/>
                    <a:pt x="13" y="13"/>
                  </a:cubicBezTo>
                  <a:cubicBezTo>
                    <a:pt x="0" y="22"/>
                    <a:pt x="34" y="50"/>
                    <a:pt x="51" y="58"/>
                  </a:cubicBezTo>
                  <a:cubicBezTo>
                    <a:pt x="69" y="67"/>
                    <a:pt x="83" y="92"/>
                    <a:pt x="97" y="96"/>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33" name="Freeform 115">
              <a:extLst>
                <a:ext uri="{FF2B5EF4-FFF2-40B4-BE49-F238E27FC236}">
                  <a16:creationId xmlns:a16="http://schemas.microsoft.com/office/drawing/2014/main" id="{6780EACB-77C7-41B8-933E-78C59D9507D9}"/>
                </a:ext>
              </a:extLst>
            </p:cNvPr>
            <p:cNvSpPr>
              <a:spLocks/>
            </p:cNvSpPr>
            <p:nvPr/>
          </p:nvSpPr>
          <p:spPr bwMode="auto">
            <a:xfrm>
              <a:off x="4264025" y="2660650"/>
              <a:ext cx="115887" cy="127000"/>
            </a:xfrm>
            <a:custGeom>
              <a:avLst/>
              <a:gdLst>
                <a:gd name="T0" fmla="*/ 21 w 204"/>
                <a:gd name="T1" fmla="*/ 150 h 221"/>
                <a:gd name="T2" fmla="*/ 53 w 204"/>
                <a:gd name="T3" fmla="*/ 217 h 221"/>
                <a:gd name="T4" fmla="*/ 137 w 204"/>
                <a:gd name="T5" fmla="*/ 183 h 221"/>
                <a:gd name="T6" fmla="*/ 192 w 204"/>
                <a:gd name="T7" fmla="*/ 133 h 221"/>
                <a:gd name="T8" fmla="*/ 196 w 204"/>
                <a:gd name="T9" fmla="*/ 133 h 221"/>
                <a:gd name="T10" fmla="*/ 204 w 204"/>
                <a:gd name="T11" fmla="*/ 104 h 221"/>
                <a:gd name="T12" fmla="*/ 198 w 204"/>
                <a:gd name="T13" fmla="*/ 50 h 221"/>
                <a:gd name="T14" fmla="*/ 190 w 204"/>
                <a:gd name="T15" fmla="*/ 50 h 221"/>
                <a:gd name="T16" fmla="*/ 176 w 204"/>
                <a:gd name="T17" fmla="*/ 21 h 221"/>
                <a:gd name="T18" fmla="*/ 116 w 204"/>
                <a:gd name="T19" fmla="*/ 5 h 221"/>
                <a:gd name="T20" fmla="*/ 60 w 204"/>
                <a:gd name="T21" fmla="*/ 50 h 221"/>
                <a:gd name="T22" fmla="*/ 43 w 204"/>
                <a:gd name="T23" fmla="*/ 50 h 221"/>
                <a:gd name="T24" fmla="*/ 35 w 204"/>
                <a:gd name="T25" fmla="*/ 55 h 221"/>
                <a:gd name="T26" fmla="*/ 21 w 204"/>
                <a:gd name="T27" fmla="*/ 88 h 221"/>
                <a:gd name="T28" fmla="*/ 21 w 204"/>
                <a:gd name="T29" fmla="*/ 15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4" h="221">
                  <a:moveTo>
                    <a:pt x="21" y="150"/>
                  </a:moveTo>
                  <a:cubicBezTo>
                    <a:pt x="0" y="163"/>
                    <a:pt x="25" y="212"/>
                    <a:pt x="53" y="217"/>
                  </a:cubicBezTo>
                  <a:cubicBezTo>
                    <a:pt x="81" y="221"/>
                    <a:pt x="113" y="196"/>
                    <a:pt x="137" y="183"/>
                  </a:cubicBezTo>
                  <a:cubicBezTo>
                    <a:pt x="156" y="174"/>
                    <a:pt x="181" y="157"/>
                    <a:pt x="192" y="133"/>
                  </a:cubicBezTo>
                  <a:cubicBezTo>
                    <a:pt x="196" y="133"/>
                    <a:pt x="196" y="133"/>
                    <a:pt x="196" y="133"/>
                  </a:cubicBezTo>
                  <a:cubicBezTo>
                    <a:pt x="201" y="124"/>
                    <a:pt x="204" y="115"/>
                    <a:pt x="204" y="104"/>
                  </a:cubicBezTo>
                  <a:cubicBezTo>
                    <a:pt x="204" y="84"/>
                    <a:pt x="202" y="66"/>
                    <a:pt x="198" y="50"/>
                  </a:cubicBezTo>
                  <a:cubicBezTo>
                    <a:pt x="190" y="50"/>
                    <a:pt x="190" y="50"/>
                    <a:pt x="190" y="50"/>
                  </a:cubicBezTo>
                  <a:cubicBezTo>
                    <a:pt x="186" y="38"/>
                    <a:pt x="182" y="28"/>
                    <a:pt x="176" y="21"/>
                  </a:cubicBezTo>
                  <a:cubicBezTo>
                    <a:pt x="162" y="5"/>
                    <a:pt x="137" y="0"/>
                    <a:pt x="116" y="5"/>
                  </a:cubicBezTo>
                  <a:cubicBezTo>
                    <a:pt x="84" y="11"/>
                    <a:pt x="81" y="50"/>
                    <a:pt x="60" y="50"/>
                  </a:cubicBezTo>
                  <a:cubicBezTo>
                    <a:pt x="43" y="50"/>
                    <a:pt x="43" y="50"/>
                    <a:pt x="43" y="50"/>
                  </a:cubicBezTo>
                  <a:cubicBezTo>
                    <a:pt x="40" y="52"/>
                    <a:pt x="37" y="53"/>
                    <a:pt x="35" y="55"/>
                  </a:cubicBezTo>
                  <a:cubicBezTo>
                    <a:pt x="24" y="61"/>
                    <a:pt x="17" y="71"/>
                    <a:pt x="21" y="88"/>
                  </a:cubicBezTo>
                  <a:cubicBezTo>
                    <a:pt x="28" y="117"/>
                    <a:pt x="42" y="138"/>
                    <a:pt x="21" y="150"/>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34" name="Freeform 116">
              <a:extLst>
                <a:ext uri="{FF2B5EF4-FFF2-40B4-BE49-F238E27FC236}">
                  <a16:creationId xmlns:a16="http://schemas.microsoft.com/office/drawing/2014/main" id="{FAE2977E-E890-4566-B80C-CCD7BDC8E4C1}"/>
                </a:ext>
              </a:extLst>
            </p:cNvPr>
            <p:cNvSpPr>
              <a:spLocks/>
            </p:cNvSpPr>
            <p:nvPr/>
          </p:nvSpPr>
          <p:spPr bwMode="auto">
            <a:xfrm>
              <a:off x="4335463" y="2565400"/>
              <a:ext cx="225425" cy="246063"/>
            </a:xfrm>
            <a:custGeom>
              <a:avLst/>
              <a:gdLst>
                <a:gd name="T0" fmla="*/ 99 w 397"/>
                <a:gd name="T1" fmla="*/ 208 h 435"/>
                <a:gd name="T2" fmla="*/ 180 w 397"/>
                <a:gd name="T3" fmla="*/ 258 h 435"/>
                <a:gd name="T4" fmla="*/ 64 w 397"/>
                <a:gd name="T5" fmla="*/ 381 h 435"/>
                <a:gd name="T6" fmla="*/ 156 w 397"/>
                <a:gd name="T7" fmla="*/ 395 h 435"/>
                <a:gd name="T8" fmla="*/ 152 w 397"/>
                <a:gd name="T9" fmla="*/ 432 h 435"/>
                <a:gd name="T10" fmla="*/ 169 w 397"/>
                <a:gd name="T11" fmla="*/ 428 h 435"/>
                <a:gd name="T12" fmla="*/ 193 w 397"/>
                <a:gd name="T13" fmla="*/ 408 h 435"/>
                <a:gd name="T14" fmla="*/ 208 w 397"/>
                <a:gd name="T15" fmla="*/ 403 h 435"/>
                <a:gd name="T16" fmla="*/ 321 w 397"/>
                <a:gd name="T17" fmla="*/ 424 h 435"/>
                <a:gd name="T18" fmla="*/ 350 w 397"/>
                <a:gd name="T19" fmla="*/ 412 h 435"/>
                <a:gd name="T20" fmla="*/ 397 w 397"/>
                <a:gd name="T21" fmla="*/ 357 h 435"/>
                <a:gd name="T22" fmla="*/ 391 w 397"/>
                <a:gd name="T23" fmla="*/ 357 h 435"/>
                <a:gd name="T24" fmla="*/ 392 w 397"/>
                <a:gd name="T25" fmla="*/ 349 h 435"/>
                <a:gd name="T26" fmla="*/ 370 w 397"/>
                <a:gd name="T27" fmla="*/ 303 h 435"/>
                <a:gd name="T28" fmla="*/ 379 w 397"/>
                <a:gd name="T29" fmla="*/ 303 h 435"/>
                <a:gd name="T30" fmla="*/ 328 w 397"/>
                <a:gd name="T31" fmla="*/ 253 h 435"/>
                <a:gd name="T32" fmla="*/ 295 w 397"/>
                <a:gd name="T33" fmla="*/ 220 h 435"/>
                <a:gd name="T34" fmla="*/ 285 w 397"/>
                <a:gd name="T35" fmla="*/ 220 h 435"/>
                <a:gd name="T36" fmla="*/ 247 w 397"/>
                <a:gd name="T37" fmla="*/ 165 h 435"/>
                <a:gd name="T38" fmla="*/ 257 w 397"/>
                <a:gd name="T39" fmla="*/ 165 h 435"/>
                <a:gd name="T40" fmla="*/ 240 w 397"/>
                <a:gd name="T41" fmla="*/ 145 h 435"/>
                <a:gd name="T42" fmla="*/ 283 w 397"/>
                <a:gd name="T43" fmla="*/ 83 h 435"/>
                <a:gd name="T44" fmla="*/ 280 w 397"/>
                <a:gd name="T45" fmla="*/ 83 h 435"/>
                <a:gd name="T46" fmla="*/ 287 w 397"/>
                <a:gd name="T47" fmla="*/ 49 h 435"/>
                <a:gd name="T48" fmla="*/ 204 w 397"/>
                <a:gd name="T49" fmla="*/ 28 h 435"/>
                <a:gd name="T50" fmla="*/ 255 w 397"/>
                <a:gd name="T51" fmla="*/ 28 h 435"/>
                <a:gd name="T52" fmla="*/ 166 w 397"/>
                <a:gd name="T53" fmla="*/ 12 h 435"/>
                <a:gd name="T54" fmla="*/ 121 w 397"/>
                <a:gd name="T55" fmla="*/ 13 h 435"/>
                <a:gd name="T56" fmla="*/ 89 w 397"/>
                <a:gd name="T57" fmla="*/ 46 h 435"/>
                <a:gd name="T58" fmla="*/ 29 w 397"/>
                <a:gd name="T59" fmla="*/ 50 h 435"/>
                <a:gd name="T60" fmla="*/ 25 w 397"/>
                <a:gd name="T61" fmla="*/ 125 h 435"/>
                <a:gd name="T62" fmla="*/ 99 w 397"/>
                <a:gd name="T63" fmla="*/ 208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7" h="435">
                  <a:moveTo>
                    <a:pt x="99" y="208"/>
                  </a:moveTo>
                  <a:cubicBezTo>
                    <a:pt x="134" y="224"/>
                    <a:pt x="208" y="241"/>
                    <a:pt x="180" y="258"/>
                  </a:cubicBezTo>
                  <a:cubicBezTo>
                    <a:pt x="152" y="274"/>
                    <a:pt x="71" y="356"/>
                    <a:pt x="64" y="381"/>
                  </a:cubicBezTo>
                  <a:cubicBezTo>
                    <a:pt x="57" y="406"/>
                    <a:pt x="156" y="395"/>
                    <a:pt x="156" y="395"/>
                  </a:cubicBezTo>
                  <a:cubicBezTo>
                    <a:pt x="156" y="395"/>
                    <a:pt x="134" y="424"/>
                    <a:pt x="152" y="432"/>
                  </a:cubicBezTo>
                  <a:cubicBezTo>
                    <a:pt x="158" y="435"/>
                    <a:pt x="164" y="433"/>
                    <a:pt x="169" y="428"/>
                  </a:cubicBezTo>
                  <a:cubicBezTo>
                    <a:pt x="177" y="424"/>
                    <a:pt x="184" y="415"/>
                    <a:pt x="193" y="408"/>
                  </a:cubicBezTo>
                  <a:cubicBezTo>
                    <a:pt x="198" y="405"/>
                    <a:pt x="203" y="403"/>
                    <a:pt x="208" y="403"/>
                  </a:cubicBezTo>
                  <a:cubicBezTo>
                    <a:pt x="237" y="403"/>
                    <a:pt x="293" y="424"/>
                    <a:pt x="321" y="424"/>
                  </a:cubicBezTo>
                  <a:cubicBezTo>
                    <a:pt x="330" y="424"/>
                    <a:pt x="340" y="419"/>
                    <a:pt x="350" y="412"/>
                  </a:cubicBezTo>
                  <a:cubicBezTo>
                    <a:pt x="371" y="401"/>
                    <a:pt x="392" y="378"/>
                    <a:pt x="397" y="357"/>
                  </a:cubicBezTo>
                  <a:cubicBezTo>
                    <a:pt x="391" y="357"/>
                    <a:pt x="391" y="357"/>
                    <a:pt x="391" y="357"/>
                  </a:cubicBezTo>
                  <a:cubicBezTo>
                    <a:pt x="391" y="355"/>
                    <a:pt x="392" y="352"/>
                    <a:pt x="392" y="349"/>
                  </a:cubicBezTo>
                  <a:cubicBezTo>
                    <a:pt x="390" y="336"/>
                    <a:pt x="381" y="319"/>
                    <a:pt x="370" y="303"/>
                  </a:cubicBezTo>
                  <a:cubicBezTo>
                    <a:pt x="379" y="303"/>
                    <a:pt x="379" y="303"/>
                    <a:pt x="379" y="303"/>
                  </a:cubicBezTo>
                  <a:cubicBezTo>
                    <a:pt x="365" y="282"/>
                    <a:pt x="346" y="263"/>
                    <a:pt x="328" y="253"/>
                  </a:cubicBezTo>
                  <a:cubicBezTo>
                    <a:pt x="317" y="248"/>
                    <a:pt x="306" y="235"/>
                    <a:pt x="295" y="220"/>
                  </a:cubicBezTo>
                  <a:cubicBezTo>
                    <a:pt x="285" y="220"/>
                    <a:pt x="285" y="220"/>
                    <a:pt x="285" y="220"/>
                  </a:cubicBezTo>
                  <a:cubicBezTo>
                    <a:pt x="271" y="201"/>
                    <a:pt x="258" y="180"/>
                    <a:pt x="247" y="165"/>
                  </a:cubicBezTo>
                  <a:cubicBezTo>
                    <a:pt x="257" y="165"/>
                    <a:pt x="257" y="165"/>
                    <a:pt x="257" y="165"/>
                  </a:cubicBezTo>
                  <a:cubicBezTo>
                    <a:pt x="250" y="156"/>
                    <a:pt x="245" y="149"/>
                    <a:pt x="240" y="145"/>
                  </a:cubicBezTo>
                  <a:cubicBezTo>
                    <a:pt x="226" y="135"/>
                    <a:pt x="262" y="108"/>
                    <a:pt x="283" y="83"/>
                  </a:cubicBezTo>
                  <a:cubicBezTo>
                    <a:pt x="280" y="83"/>
                    <a:pt x="280" y="83"/>
                    <a:pt x="280" y="83"/>
                  </a:cubicBezTo>
                  <a:cubicBezTo>
                    <a:pt x="290" y="70"/>
                    <a:pt x="295" y="58"/>
                    <a:pt x="287" y="49"/>
                  </a:cubicBezTo>
                  <a:cubicBezTo>
                    <a:pt x="271" y="30"/>
                    <a:pt x="236" y="31"/>
                    <a:pt x="204" y="28"/>
                  </a:cubicBezTo>
                  <a:cubicBezTo>
                    <a:pt x="255" y="28"/>
                    <a:pt x="255" y="28"/>
                    <a:pt x="255" y="28"/>
                  </a:cubicBezTo>
                  <a:cubicBezTo>
                    <a:pt x="224" y="23"/>
                    <a:pt x="185" y="26"/>
                    <a:pt x="166" y="12"/>
                  </a:cubicBezTo>
                  <a:cubicBezTo>
                    <a:pt x="150" y="0"/>
                    <a:pt x="135" y="4"/>
                    <a:pt x="121" y="13"/>
                  </a:cubicBezTo>
                  <a:cubicBezTo>
                    <a:pt x="109" y="20"/>
                    <a:pt x="98" y="33"/>
                    <a:pt x="89" y="46"/>
                  </a:cubicBezTo>
                  <a:cubicBezTo>
                    <a:pt x="71" y="71"/>
                    <a:pt x="50" y="41"/>
                    <a:pt x="29" y="50"/>
                  </a:cubicBezTo>
                  <a:cubicBezTo>
                    <a:pt x="0" y="61"/>
                    <a:pt x="11" y="104"/>
                    <a:pt x="25" y="125"/>
                  </a:cubicBezTo>
                  <a:cubicBezTo>
                    <a:pt x="39" y="145"/>
                    <a:pt x="64" y="191"/>
                    <a:pt x="99" y="208"/>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35" name="Freeform 117">
              <a:extLst>
                <a:ext uri="{FF2B5EF4-FFF2-40B4-BE49-F238E27FC236}">
                  <a16:creationId xmlns:a16="http://schemas.microsoft.com/office/drawing/2014/main" id="{3900A735-FA98-467F-8C17-A8B9D1484E32}"/>
                </a:ext>
              </a:extLst>
            </p:cNvPr>
            <p:cNvSpPr>
              <a:spLocks/>
            </p:cNvSpPr>
            <p:nvPr/>
          </p:nvSpPr>
          <p:spPr bwMode="auto">
            <a:xfrm>
              <a:off x="6918325" y="2024063"/>
              <a:ext cx="14287" cy="17463"/>
            </a:xfrm>
            <a:custGeom>
              <a:avLst/>
              <a:gdLst>
                <a:gd name="T0" fmla="*/ 15 w 24"/>
                <a:gd name="T1" fmla="*/ 17 h 30"/>
                <a:gd name="T2" fmla="*/ 20 w 24"/>
                <a:gd name="T3" fmla="*/ 17 h 30"/>
                <a:gd name="T4" fmla="*/ 13 w 24"/>
                <a:gd name="T5" fmla="*/ 10 h 30"/>
                <a:gd name="T6" fmla="*/ 11 w 24"/>
                <a:gd name="T7" fmla="*/ 30 h 30"/>
                <a:gd name="T8" fmla="*/ 15 w 24"/>
                <a:gd name="T9" fmla="*/ 17 h 30"/>
              </a:gdLst>
              <a:ahLst/>
              <a:cxnLst>
                <a:cxn ang="0">
                  <a:pos x="T0" y="T1"/>
                </a:cxn>
                <a:cxn ang="0">
                  <a:pos x="T2" y="T3"/>
                </a:cxn>
                <a:cxn ang="0">
                  <a:pos x="T4" y="T5"/>
                </a:cxn>
                <a:cxn ang="0">
                  <a:pos x="T6" y="T7"/>
                </a:cxn>
                <a:cxn ang="0">
                  <a:pos x="T8" y="T9"/>
                </a:cxn>
              </a:cxnLst>
              <a:rect l="0" t="0" r="r" b="b"/>
              <a:pathLst>
                <a:path w="24" h="30">
                  <a:moveTo>
                    <a:pt x="15" y="17"/>
                  </a:moveTo>
                  <a:cubicBezTo>
                    <a:pt x="20" y="17"/>
                    <a:pt x="20" y="17"/>
                    <a:pt x="20" y="17"/>
                  </a:cubicBezTo>
                  <a:cubicBezTo>
                    <a:pt x="24" y="3"/>
                    <a:pt x="14" y="0"/>
                    <a:pt x="13" y="10"/>
                  </a:cubicBezTo>
                  <a:cubicBezTo>
                    <a:pt x="9" y="4"/>
                    <a:pt x="0" y="9"/>
                    <a:pt x="11" y="30"/>
                  </a:cubicBezTo>
                  <a:cubicBezTo>
                    <a:pt x="13" y="25"/>
                    <a:pt x="15" y="21"/>
                    <a:pt x="15" y="17"/>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36" name="Freeform 118">
              <a:extLst>
                <a:ext uri="{FF2B5EF4-FFF2-40B4-BE49-F238E27FC236}">
                  <a16:creationId xmlns:a16="http://schemas.microsoft.com/office/drawing/2014/main" id="{9C4D734C-92F2-4ECA-AFA5-DAE250BA4703}"/>
                </a:ext>
              </a:extLst>
            </p:cNvPr>
            <p:cNvSpPr>
              <a:spLocks noEditPoints="1"/>
            </p:cNvSpPr>
            <p:nvPr/>
          </p:nvSpPr>
          <p:spPr bwMode="auto">
            <a:xfrm>
              <a:off x="4090988" y="2022475"/>
              <a:ext cx="4667250" cy="3163888"/>
            </a:xfrm>
            <a:custGeom>
              <a:avLst/>
              <a:gdLst>
                <a:gd name="T0" fmla="*/ 8203 w 8214"/>
                <a:gd name="T1" fmla="*/ 508 h 5566"/>
                <a:gd name="T2" fmla="*/ 7312 w 8214"/>
                <a:gd name="T3" fmla="*/ 354 h 5566"/>
                <a:gd name="T4" fmla="*/ 6760 w 8214"/>
                <a:gd name="T5" fmla="*/ 171 h 5566"/>
                <a:gd name="T6" fmla="*/ 6189 w 8214"/>
                <a:gd name="T7" fmla="*/ 362 h 5566"/>
                <a:gd name="T8" fmla="*/ 5429 w 8214"/>
                <a:gd name="T9" fmla="*/ 213 h 5566"/>
                <a:gd name="T10" fmla="*/ 4938 w 8214"/>
                <a:gd name="T11" fmla="*/ 75 h 5566"/>
                <a:gd name="T12" fmla="*/ 4084 w 8214"/>
                <a:gd name="T13" fmla="*/ 266 h 5566"/>
                <a:gd name="T14" fmla="*/ 3869 w 8214"/>
                <a:gd name="T15" fmla="*/ 295 h 5566"/>
                <a:gd name="T16" fmla="*/ 3680 w 8214"/>
                <a:gd name="T17" fmla="*/ 624 h 5566"/>
                <a:gd name="T18" fmla="*/ 3653 w 8214"/>
                <a:gd name="T19" fmla="*/ 231 h 5566"/>
                <a:gd name="T20" fmla="*/ 3209 w 8214"/>
                <a:gd name="T21" fmla="*/ 487 h 5566"/>
                <a:gd name="T22" fmla="*/ 2658 w 8214"/>
                <a:gd name="T23" fmla="*/ 566 h 5566"/>
                <a:gd name="T24" fmla="*/ 2218 w 8214"/>
                <a:gd name="T25" fmla="*/ 678 h 5566"/>
                <a:gd name="T26" fmla="*/ 1726 w 8214"/>
                <a:gd name="T27" fmla="*/ 307 h 5566"/>
                <a:gd name="T28" fmla="*/ 1182 w 8214"/>
                <a:gd name="T29" fmla="*/ 951 h 5566"/>
                <a:gd name="T30" fmla="*/ 1496 w 8214"/>
                <a:gd name="T31" fmla="*/ 779 h 5566"/>
                <a:gd name="T32" fmla="*/ 1701 w 8214"/>
                <a:gd name="T33" fmla="*/ 959 h 5566"/>
                <a:gd name="T34" fmla="*/ 1183 w 8214"/>
                <a:gd name="T35" fmla="*/ 1132 h 5566"/>
                <a:gd name="T36" fmla="*/ 785 w 8214"/>
                <a:gd name="T37" fmla="*/ 1406 h 5566"/>
                <a:gd name="T38" fmla="*/ 528 w 8214"/>
                <a:gd name="T39" fmla="*/ 2079 h 5566"/>
                <a:gd name="T40" fmla="*/ 877 w 8214"/>
                <a:gd name="T41" fmla="*/ 1804 h 5566"/>
                <a:gd name="T42" fmla="*/ 1454 w 8214"/>
                <a:gd name="T43" fmla="*/ 1881 h 5566"/>
                <a:gd name="T44" fmla="*/ 1267 w 8214"/>
                <a:gd name="T45" fmla="*/ 1615 h 5566"/>
                <a:gd name="T46" fmla="*/ 1760 w 8214"/>
                <a:gd name="T47" fmla="*/ 1868 h 5566"/>
                <a:gd name="T48" fmla="*/ 1862 w 8214"/>
                <a:gd name="T49" fmla="*/ 2408 h 5566"/>
                <a:gd name="T50" fmla="*/ 1354 w 8214"/>
                <a:gd name="T51" fmla="*/ 2271 h 5566"/>
                <a:gd name="T52" fmla="*/ 497 w 8214"/>
                <a:gd name="T53" fmla="*/ 2130 h 5566"/>
                <a:gd name="T54" fmla="*/ 223 w 8214"/>
                <a:gd name="T55" fmla="*/ 3388 h 5566"/>
                <a:gd name="T56" fmla="*/ 1179 w 8214"/>
                <a:gd name="T57" fmla="*/ 3952 h 5566"/>
                <a:gd name="T58" fmla="*/ 1945 w 8214"/>
                <a:gd name="T59" fmla="*/ 5427 h 5566"/>
                <a:gd name="T60" fmla="*/ 2232 w 8214"/>
                <a:gd name="T61" fmla="*/ 5016 h 5566"/>
                <a:gd name="T62" fmla="*/ 2428 w 8214"/>
                <a:gd name="T63" fmla="*/ 4549 h 5566"/>
                <a:gd name="T64" fmla="*/ 2361 w 8214"/>
                <a:gd name="T65" fmla="*/ 4137 h 5566"/>
                <a:gd name="T66" fmla="*/ 2728 w 8214"/>
                <a:gd name="T67" fmla="*/ 3643 h 5566"/>
                <a:gd name="T68" fmla="*/ 2694 w 8214"/>
                <a:gd name="T69" fmla="*/ 3315 h 5566"/>
                <a:gd name="T70" fmla="*/ 2304 w 8214"/>
                <a:gd name="T71" fmla="*/ 2957 h 5566"/>
                <a:gd name="T72" fmla="*/ 2156 w 8214"/>
                <a:gd name="T73" fmla="*/ 2491 h 5566"/>
                <a:gd name="T74" fmla="*/ 3153 w 8214"/>
                <a:gd name="T75" fmla="*/ 2902 h 5566"/>
                <a:gd name="T76" fmla="*/ 2908 w 8214"/>
                <a:gd name="T77" fmla="*/ 2683 h 5566"/>
                <a:gd name="T78" fmla="*/ 3183 w 8214"/>
                <a:gd name="T79" fmla="*/ 2621 h 5566"/>
                <a:gd name="T80" fmla="*/ 3957 w 8214"/>
                <a:gd name="T81" fmla="*/ 3498 h 5566"/>
                <a:gd name="T82" fmla="*/ 4121 w 8214"/>
                <a:gd name="T83" fmla="*/ 3040 h 5566"/>
                <a:gd name="T84" fmla="*/ 4549 w 8214"/>
                <a:gd name="T85" fmla="*/ 2771 h 5566"/>
                <a:gd name="T86" fmla="*/ 4909 w 8214"/>
                <a:gd name="T87" fmla="*/ 3232 h 5566"/>
                <a:gd name="T88" fmla="*/ 5305 w 8214"/>
                <a:gd name="T89" fmla="*/ 3177 h 5566"/>
                <a:gd name="T90" fmla="*/ 5239 w 8214"/>
                <a:gd name="T91" fmla="*/ 2925 h 5566"/>
                <a:gd name="T92" fmla="*/ 5615 w 8214"/>
                <a:gd name="T93" fmla="*/ 2683 h 5566"/>
                <a:gd name="T94" fmla="*/ 5771 w 8214"/>
                <a:gd name="T95" fmla="*/ 2216 h 5566"/>
                <a:gd name="T96" fmla="*/ 5754 w 8214"/>
                <a:gd name="T97" fmla="*/ 1859 h 5566"/>
                <a:gd name="T98" fmla="*/ 6080 w 8214"/>
                <a:gd name="T99" fmla="*/ 2147 h 5566"/>
                <a:gd name="T100" fmla="*/ 6138 w 8214"/>
                <a:gd name="T101" fmla="*/ 1804 h 5566"/>
                <a:gd name="T102" fmla="*/ 6577 w 8214"/>
                <a:gd name="T103" fmla="*/ 1448 h 5566"/>
                <a:gd name="T104" fmla="*/ 6692 w 8214"/>
                <a:gd name="T105" fmla="*/ 1485 h 5566"/>
                <a:gd name="T106" fmla="*/ 6474 w 8214"/>
                <a:gd name="T107" fmla="*/ 1211 h 5566"/>
                <a:gd name="T108" fmla="*/ 6989 w 8214"/>
                <a:gd name="T109" fmla="*/ 932 h 5566"/>
                <a:gd name="T110" fmla="*/ 7287 w 8214"/>
                <a:gd name="T111" fmla="*/ 981 h 5566"/>
                <a:gd name="T112" fmla="*/ 7513 w 8214"/>
                <a:gd name="T113" fmla="*/ 1036 h 5566"/>
                <a:gd name="T114" fmla="*/ 2985 w 8214"/>
                <a:gd name="T115" fmla="*/ 2040 h 5566"/>
                <a:gd name="T116" fmla="*/ 2695 w 8214"/>
                <a:gd name="T117" fmla="*/ 1722 h 5566"/>
                <a:gd name="T118" fmla="*/ 1905 w 8214"/>
                <a:gd name="T119" fmla="*/ 1722 h 5566"/>
                <a:gd name="T120" fmla="*/ 2272 w 8214"/>
                <a:gd name="T121" fmla="*/ 1599 h 5566"/>
                <a:gd name="T122" fmla="*/ 2105 w 8214"/>
                <a:gd name="T123" fmla="*/ 3962 h 5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214" h="5566">
                  <a:moveTo>
                    <a:pt x="7633" y="890"/>
                  </a:moveTo>
                  <a:cubicBezTo>
                    <a:pt x="7739" y="890"/>
                    <a:pt x="7703" y="899"/>
                    <a:pt x="7788" y="895"/>
                  </a:cubicBezTo>
                  <a:cubicBezTo>
                    <a:pt x="7872" y="890"/>
                    <a:pt x="7904" y="841"/>
                    <a:pt x="7985" y="816"/>
                  </a:cubicBezTo>
                  <a:cubicBezTo>
                    <a:pt x="8066" y="791"/>
                    <a:pt x="8129" y="774"/>
                    <a:pt x="8154" y="786"/>
                  </a:cubicBezTo>
                  <a:cubicBezTo>
                    <a:pt x="8170" y="794"/>
                    <a:pt x="8191" y="794"/>
                    <a:pt x="8198" y="785"/>
                  </a:cubicBezTo>
                  <a:cubicBezTo>
                    <a:pt x="8206" y="781"/>
                    <a:pt x="8210" y="773"/>
                    <a:pt x="8202" y="762"/>
                  </a:cubicBezTo>
                  <a:cubicBezTo>
                    <a:pt x="8193" y="762"/>
                    <a:pt x="8193" y="762"/>
                    <a:pt x="8193" y="762"/>
                  </a:cubicBezTo>
                  <a:cubicBezTo>
                    <a:pt x="8178" y="744"/>
                    <a:pt x="8153" y="723"/>
                    <a:pt x="8140" y="707"/>
                  </a:cubicBezTo>
                  <a:cubicBezTo>
                    <a:pt x="8150" y="707"/>
                    <a:pt x="8150" y="707"/>
                    <a:pt x="8150" y="707"/>
                  </a:cubicBezTo>
                  <a:cubicBezTo>
                    <a:pt x="8142" y="696"/>
                    <a:pt x="8137" y="688"/>
                    <a:pt x="8140" y="682"/>
                  </a:cubicBezTo>
                  <a:cubicBezTo>
                    <a:pt x="8158" y="677"/>
                    <a:pt x="8176" y="673"/>
                    <a:pt x="8189" y="663"/>
                  </a:cubicBezTo>
                  <a:cubicBezTo>
                    <a:pt x="8200" y="657"/>
                    <a:pt x="8209" y="648"/>
                    <a:pt x="8213" y="632"/>
                  </a:cubicBezTo>
                  <a:cubicBezTo>
                    <a:pt x="8214" y="630"/>
                    <a:pt x="8214" y="627"/>
                    <a:pt x="8214" y="624"/>
                  </a:cubicBezTo>
                  <a:cubicBezTo>
                    <a:pt x="8208" y="624"/>
                    <a:pt x="8208" y="624"/>
                    <a:pt x="8208" y="624"/>
                  </a:cubicBezTo>
                  <a:cubicBezTo>
                    <a:pt x="8208" y="608"/>
                    <a:pt x="8199" y="589"/>
                    <a:pt x="8194" y="569"/>
                  </a:cubicBezTo>
                  <a:cubicBezTo>
                    <a:pt x="8201" y="569"/>
                    <a:pt x="8201" y="569"/>
                    <a:pt x="8201" y="569"/>
                  </a:cubicBezTo>
                  <a:cubicBezTo>
                    <a:pt x="8194" y="547"/>
                    <a:pt x="8189" y="524"/>
                    <a:pt x="8203" y="508"/>
                  </a:cubicBezTo>
                  <a:cubicBezTo>
                    <a:pt x="8209" y="501"/>
                    <a:pt x="8210" y="494"/>
                    <a:pt x="8211" y="487"/>
                  </a:cubicBezTo>
                  <a:cubicBezTo>
                    <a:pt x="8204" y="487"/>
                    <a:pt x="8204" y="487"/>
                    <a:pt x="8204" y="487"/>
                  </a:cubicBezTo>
                  <a:cubicBezTo>
                    <a:pt x="8202" y="464"/>
                    <a:pt x="8175" y="442"/>
                    <a:pt x="8150" y="432"/>
                  </a:cubicBezTo>
                  <a:cubicBezTo>
                    <a:pt x="8166" y="432"/>
                    <a:pt x="8166" y="432"/>
                    <a:pt x="8166" y="432"/>
                  </a:cubicBezTo>
                  <a:cubicBezTo>
                    <a:pt x="8159" y="429"/>
                    <a:pt x="8153" y="426"/>
                    <a:pt x="8146" y="424"/>
                  </a:cubicBezTo>
                  <a:cubicBezTo>
                    <a:pt x="8111" y="416"/>
                    <a:pt x="7974" y="433"/>
                    <a:pt x="7946" y="416"/>
                  </a:cubicBezTo>
                  <a:cubicBezTo>
                    <a:pt x="7918" y="400"/>
                    <a:pt x="7872" y="379"/>
                    <a:pt x="7858" y="391"/>
                  </a:cubicBezTo>
                  <a:cubicBezTo>
                    <a:pt x="7857" y="392"/>
                    <a:pt x="7857" y="392"/>
                    <a:pt x="7856" y="393"/>
                  </a:cubicBezTo>
                  <a:cubicBezTo>
                    <a:pt x="7854" y="394"/>
                    <a:pt x="7853" y="394"/>
                    <a:pt x="7851" y="395"/>
                  </a:cubicBezTo>
                  <a:cubicBezTo>
                    <a:pt x="7837" y="408"/>
                    <a:pt x="7805" y="474"/>
                    <a:pt x="7805" y="474"/>
                  </a:cubicBezTo>
                  <a:cubicBezTo>
                    <a:pt x="7805" y="474"/>
                    <a:pt x="7781" y="483"/>
                    <a:pt x="7760" y="445"/>
                  </a:cubicBezTo>
                  <a:cubicBezTo>
                    <a:pt x="7757" y="440"/>
                    <a:pt x="7752" y="436"/>
                    <a:pt x="7745" y="432"/>
                  </a:cubicBezTo>
                  <a:cubicBezTo>
                    <a:pt x="7757" y="432"/>
                    <a:pt x="7757" y="432"/>
                    <a:pt x="7757" y="432"/>
                  </a:cubicBezTo>
                  <a:cubicBezTo>
                    <a:pt x="7724" y="405"/>
                    <a:pt x="7626" y="408"/>
                    <a:pt x="7594" y="408"/>
                  </a:cubicBezTo>
                  <a:cubicBezTo>
                    <a:pt x="7559" y="408"/>
                    <a:pt x="7520" y="416"/>
                    <a:pt x="7481" y="420"/>
                  </a:cubicBezTo>
                  <a:cubicBezTo>
                    <a:pt x="7442" y="424"/>
                    <a:pt x="7421" y="437"/>
                    <a:pt x="7393" y="408"/>
                  </a:cubicBezTo>
                  <a:cubicBezTo>
                    <a:pt x="7365" y="379"/>
                    <a:pt x="7326" y="366"/>
                    <a:pt x="7312" y="354"/>
                  </a:cubicBezTo>
                  <a:cubicBezTo>
                    <a:pt x="7310" y="352"/>
                    <a:pt x="7308" y="351"/>
                    <a:pt x="7304" y="350"/>
                  </a:cubicBezTo>
                  <a:cubicBezTo>
                    <a:pt x="7275" y="350"/>
                    <a:pt x="7275" y="350"/>
                    <a:pt x="7275" y="350"/>
                  </a:cubicBezTo>
                  <a:cubicBezTo>
                    <a:pt x="7253" y="348"/>
                    <a:pt x="7224" y="348"/>
                    <a:pt x="7194" y="350"/>
                  </a:cubicBezTo>
                  <a:cubicBezTo>
                    <a:pt x="7159" y="350"/>
                    <a:pt x="7159" y="350"/>
                    <a:pt x="7159" y="350"/>
                  </a:cubicBezTo>
                  <a:cubicBezTo>
                    <a:pt x="7100" y="358"/>
                    <a:pt x="7041" y="358"/>
                    <a:pt x="7041" y="358"/>
                  </a:cubicBezTo>
                  <a:cubicBezTo>
                    <a:pt x="7041" y="358"/>
                    <a:pt x="7035" y="355"/>
                    <a:pt x="7025" y="350"/>
                  </a:cubicBezTo>
                  <a:cubicBezTo>
                    <a:pt x="7011" y="350"/>
                    <a:pt x="7011" y="350"/>
                    <a:pt x="7011" y="350"/>
                  </a:cubicBezTo>
                  <a:cubicBezTo>
                    <a:pt x="6999" y="343"/>
                    <a:pt x="6983" y="334"/>
                    <a:pt x="6964" y="321"/>
                  </a:cubicBezTo>
                  <a:cubicBezTo>
                    <a:pt x="6950" y="311"/>
                    <a:pt x="6936" y="302"/>
                    <a:pt x="6923" y="295"/>
                  </a:cubicBezTo>
                  <a:cubicBezTo>
                    <a:pt x="6937" y="295"/>
                    <a:pt x="6937" y="295"/>
                    <a:pt x="6937" y="295"/>
                  </a:cubicBezTo>
                  <a:cubicBezTo>
                    <a:pt x="6908" y="278"/>
                    <a:pt x="6882" y="266"/>
                    <a:pt x="6872" y="266"/>
                  </a:cubicBezTo>
                  <a:cubicBezTo>
                    <a:pt x="6858" y="266"/>
                    <a:pt x="6749" y="287"/>
                    <a:pt x="6724" y="266"/>
                  </a:cubicBezTo>
                  <a:cubicBezTo>
                    <a:pt x="6700" y="246"/>
                    <a:pt x="6675" y="233"/>
                    <a:pt x="6657" y="233"/>
                  </a:cubicBezTo>
                  <a:cubicBezTo>
                    <a:pt x="6647" y="233"/>
                    <a:pt x="6638" y="222"/>
                    <a:pt x="6637" y="213"/>
                  </a:cubicBezTo>
                  <a:cubicBezTo>
                    <a:pt x="6630" y="213"/>
                    <a:pt x="6630" y="213"/>
                    <a:pt x="6630" y="213"/>
                  </a:cubicBezTo>
                  <a:cubicBezTo>
                    <a:pt x="6630" y="208"/>
                    <a:pt x="6633" y="204"/>
                    <a:pt x="6640" y="204"/>
                  </a:cubicBezTo>
                  <a:cubicBezTo>
                    <a:pt x="6661" y="204"/>
                    <a:pt x="6760" y="171"/>
                    <a:pt x="6760" y="171"/>
                  </a:cubicBezTo>
                  <a:cubicBezTo>
                    <a:pt x="6760" y="171"/>
                    <a:pt x="6756" y="165"/>
                    <a:pt x="6750" y="158"/>
                  </a:cubicBezTo>
                  <a:cubicBezTo>
                    <a:pt x="6760" y="158"/>
                    <a:pt x="6760" y="158"/>
                    <a:pt x="6760" y="158"/>
                  </a:cubicBezTo>
                  <a:cubicBezTo>
                    <a:pt x="6750" y="144"/>
                    <a:pt x="6728" y="121"/>
                    <a:pt x="6703" y="121"/>
                  </a:cubicBezTo>
                  <a:cubicBezTo>
                    <a:pt x="6668" y="121"/>
                    <a:pt x="6605" y="100"/>
                    <a:pt x="6587" y="100"/>
                  </a:cubicBezTo>
                  <a:cubicBezTo>
                    <a:pt x="6581" y="100"/>
                    <a:pt x="6579" y="102"/>
                    <a:pt x="6577" y="105"/>
                  </a:cubicBezTo>
                  <a:cubicBezTo>
                    <a:pt x="6571" y="106"/>
                    <a:pt x="6570" y="110"/>
                    <a:pt x="6567" y="114"/>
                  </a:cubicBezTo>
                  <a:cubicBezTo>
                    <a:pt x="6564" y="115"/>
                    <a:pt x="6558" y="115"/>
                    <a:pt x="6548" y="113"/>
                  </a:cubicBezTo>
                  <a:cubicBezTo>
                    <a:pt x="6513" y="104"/>
                    <a:pt x="6465" y="130"/>
                    <a:pt x="6457" y="104"/>
                  </a:cubicBezTo>
                  <a:cubicBezTo>
                    <a:pt x="6451" y="88"/>
                    <a:pt x="6441" y="89"/>
                    <a:pt x="6432" y="97"/>
                  </a:cubicBezTo>
                  <a:cubicBezTo>
                    <a:pt x="6413" y="105"/>
                    <a:pt x="6394" y="154"/>
                    <a:pt x="6432" y="167"/>
                  </a:cubicBezTo>
                  <a:cubicBezTo>
                    <a:pt x="6485" y="183"/>
                    <a:pt x="6535" y="167"/>
                    <a:pt x="6549" y="192"/>
                  </a:cubicBezTo>
                  <a:cubicBezTo>
                    <a:pt x="6563" y="217"/>
                    <a:pt x="6549" y="229"/>
                    <a:pt x="6549" y="246"/>
                  </a:cubicBezTo>
                  <a:cubicBezTo>
                    <a:pt x="6549" y="262"/>
                    <a:pt x="6520" y="308"/>
                    <a:pt x="6503" y="316"/>
                  </a:cubicBezTo>
                  <a:cubicBezTo>
                    <a:pt x="6485" y="325"/>
                    <a:pt x="6464" y="304"/>
                    <a:pt x="6429" y="325"/>
                  </a:cubicBezTo>
                  <a:cubicBezTo>
                    <a:pt x="6394" y="345"/>
                    <a:pt x="6306" y="329"/>
                    <a:pt x="6295" y="341"/>
                  </a:cubicBezTo>
                  <a:cubicBezTo>
                    <a:pt x="6284" y="354"/>
                    <a:pt x="6263" y="308"/>
                    <a:pt x="6246" y="316"/>
                  </a:cubicBezTo>
                  <a:cubicBezTo>
                    <a:pt x="6234" y="322"/>
                    <a:pt x="6211" y="347"/>
                    <a:pt x="6189" y="362"/>
                  </a:cubicBezTo>
                  <a:cubicBezTo>
                    <a:pt x="6180" y="368"/>
                    <a:pt x="6171" y="372"/>
                    <a:pt x="6164" y="370"/>
                  </a:cubicBezTo>
                  <a:cubicBezTo>
                    <a:pt x="6153" y="368"/>
                    <a:pt x="6140" y="361"/>
                    <a:pt x="6129" y="350"/>
                  </a:cubicBezTo>
                  <a:cubicBezTo>
                    <a:pt x="6118" y="350"/>
                    <a:pt x="6118" y="350"/>
                    <a:pt x="6118" y="350"/>
                  </a:cubicBezTo>
                  <a:cubicBezTo>
                    <a:pt x="6109" y="338"/>
                    <a:pt x="6102" y="324"/>
                    <a:pt x="6102" y="308"/>
                  </a:cubicBezTo>
                  <a:cubicBezTo>
                    <a:pt x="6102" y="304"/>
                    <a:pt x="6101" y="299"/>
                    <a:pt x="6101" y="295"/>
                  </a:cubicBezTo>
                  <a:cubicBezTo>
                    <a:pt x="6108" y="295"/>
                    <a:pt x="6108" y="295"/>
                    <a:pt x="6108" y="295"/>
                  </a:cubicBezTo>
                  <a:cubicBezTo>
                    <a:pt x="6106" y="263"/>
                    <a:pt x="6097" y="228"/>
                    <a:pt x="6087" y="221"/>
                  </a:cubicBezTo>
                  <a:cubicBezTo>
                    <a:pt x="6082" y="217"/>
                    <a:pt x="6065" y="214"/>
                    <a:pt x="6045" y="213"/>
                  </a:cubicBezTo>
                  <a:cubicBezTo>
                    <a:pt x="5969" y="213"/>
                    <a:pt x="5969" y="213"/>
                    <a:pt x="5969" y="213"/>
                  </a:cubicBezTo>
                  <a:cubicBezTo>
                    <a:pt x="5940" y="217"/>
                    <a:pt x="5862" y="225"/>
                    <a:pt x="5843" y="239"/>
                  </a:cubicBezTo>
                  <a:cubicBezTo>
                    <a:pt x="5839" y="241"/>
                    <a:pt x="5836" y="243"/>
                    <a:pt x="5834" y="246"/>
                  </a:cubicBezTo>
                  <a:cubicBezTo>
                    <a:pt x="5831" y="249"/>
                    <a:pt x="5827" y="252"/>
                    <a:pt x="5823" y="254"/>
                  </a:cubicBezTo>
                  <a:cubicBezTo>
                    <a:pt x="5805" y="264"/>
                    <a:pt x="5781" y="271"/>
                    <a:pt x="5763" y="271"/>
                  </a:cubicBezTo>
                  <a:cubicBezTo>
                    <a:pt x="5738" y="271"/>
                    <a:pt x="5717" y="241"/>
                    <a:pt x="5664" y="233"/>
                  </a:cubicBezTo>
                  <a:cubicBezTo>
                    <a:pt x="5612" y="225"/>
                    <a:pt x="5495" y="221"/>
                    <a:pt x="5481" y="225"/>
                  </a:cubicBezTo>
                  <a:cubicBezTo>
                    <a:pt x="5471" y="228"/>
                    <a:pt x="5445" y="222"/>
                    <a:pt x="5438" y="213"/>
                  </a:cubicBezTo>
                  <a:cubicBezTo>
                    <a:pt x="5429" y="213"/>
                    <a:pt x="5429" y="213"/>
                    <a:pt x="5429" y="213"/>
                  </a:cubicBezTo>
                  <a:cubicBezTo>
                    <a:pt x="5429" y="210"/>
                    <a:pt x="5429" y="207"/>
                    <a:pt x="5433" y="204"/>
                  </a:cubicBezTo>
                  <a:cubicBezTo>
                    <a:pt x="5442" y="196"/>
                    <a:pt x="5460" y="177"/>
                    <a:pt x="5471" y="158"/>
                  </a:cubicBezTo>
                  <a:cubicBezTo>
                    <a:pt x="5475" y="158"/>
                    <a:pt x="5475" y="158"/>
                    <a:pt x="5475" y="158"/>
                  </a:cubicBezTo>
                  <a:cubicBezTo>
                    <a:pt x="5488" y="138"/>
                    <a:pt x="5494" y="117"/>
                    <a:pt x="5478" y="104"/>
                  </a:cubicBezTo>
                  <a:cubicBezTo>
                    <a:pt x="5447" y="80"/>
                    <a:pt x="5380" y="79"/>
                    <a:pt x="5347" y="75"/>
                  </a:cubicBezTo>
                  <a:cubicBezTo>
                    <a:pt x="5310" y="75"/>
                    <a:pt x="5310" y="75"/>
                    <a:pt x="5310" y="75"/>
                  </a:cubicBezTo>
                  <a:cubicBezTo>
                    <a:pt x="5287" y="72"/>
                    <a:pt x="5260" y="69"/>
                    <a:pt x="5225" y="75"/>
                  </a:cubicBezTo>
                  <a:cubicBezTo>
                    <a:pt x="5225" y="75"/>
                    <a:pt x="5224" y="75"/>
                    <a:pt x="5224" y="75"/>
                  </a:cubicBezTo>
                  <a:cubicBezTo>
                    <a:pt x="5213" y="75"/>
                    <a:pt x="5213" y="75"/>
                    <a:pt x="5213" y="75"/>
                  </a:cubicBezTo>
                  <a:cubicBezTo>
                    <a:pt x="5179" y="86"/>
                    <a:pt x="5169" y="105"/>
                    <a:pt x="5150" y="83"/>
                  </a:cubicBezTo>
                  <a:cubicBezTo>
                    <a:pt x="5149" y="81"/>
                    <a:pt x="5148" y="80"/>
                    <a:pt x="5147" y="79"/>
                  </a:cubicBezTo>
                  <a:cubicBezTo>
                    <a:pt x="5157" y="80"/>
                    <a:pt x="5169" y="86"/>
                    <a:pt x="5123" y="63"/>
                  </a:cubicBezTo>
                  <a:cubicBezTo>
                    <a:pt x="5049" y="25"/>
                    <a:pt x="5006" y="62"/>
                    <a:pt x="4992" y="42"/>
                  </a:cubicBezTo>
                  <a:cubicBezTo>
                    <a:pt x="4990" y="38"/>
                    <a:pt x="4988" y="35"/>
                    <a:pt x="4987" y="33"/>
                  </a:cubicBezTo>
                  <a:cubicBezTo>
                    <a:pt x="4981" y="44"/>
                    <a:pt x="4968" y="58"/>
                    <a:pt x="4940" y="75"/>
                  </a:cubicBezTo>
                  <a:cubicBezTo>
                    <a:pt x="4939" y="75"/>
                    <a:pt x="4939" y="75"/>
                    <a:pt x="4939" y="75"/>
                  </a:cubicBezTo>
                  <a:cubicBezTo>
                    <a:pt x="4938" y="75"/>
                    <a:pt x="4938" y="75"/>
                    <a:pt x="4938" y="75"/>
                  </a:cubicBezTo>
                  <a:cubicBezTo>
                    <a:pt x="4890" y="103"/>
                    <a:pt x="4858" y="109"/>
                    <a:pt x="4844" y="113"/>
                  </a:cubicBezTo>
                  <a:cubicBezTo>
                    <a:pt x="4830" y="117"/>
                    <a:pt x="4732" y="97"/>
                    <a:pt x="4732" y="83"/>
                  </a:cubicBezTo>
                  <a:cubicBezTo>
                    <a:pt x="4731" y="80"/>
                    <a:pt x="4731" y="78"/>
                    <a:pt x="4731" y="75"/>
                  </a:cubicBezTo>
                  <a:cubicBezTo>
                    <a:pt x="4724" y="75"/>
                    <a:pt x="4724" y="75"/>
                    <a:pt x="4724" y="75"/>
                  </a:cubicBezTo>
                  <a:cubicBezTo>
                    <a:pt x="4718" y="0"/>
                    <a:pt x="4680" y="78"/>
                    <a:pt x="4648" y="103"/>
                  </a:cubicBezTo>
                  <a:cubicBezTo>
                    <a:pt x="4648" y="104"/>
                    <a:pt x="4647" y="104"/>
                    <a:pt x="4647" y="104"/>
                  </a:cubicBezTo>
                  <a:cubicBezTo>
                    <a:pt x="4612" y="121"/>
                    <a:pt x="4587" y="146"/>
                    <a:pt x="4552" y="137"/>
                  </a:cubicBezTo>
                  <a:cubicBezTo>
                    <a:pt x="4517" y="129"/>
                    <a:pt x="4460" y="129"/>
                    <a:pt x="4425" y="146"/>
                  </a:cubicBezTo>
                  <a:cubicBezTo>
                    <a:pt x="4414" y="151"/>
                    <a:pt x="4405" y="154"/>
                    <a:pt x="4395" y="158"/>
                  </a:cubicBezTo>
                  <a:cubicBezTo>
                    <a:pt x="4400" y="158"/>
                    <a:pt x="4400" y="158"/>
                    <a:pt x="4400" y="158"/>
                  </a:cubicBezTo>
                  <a:cubicBezTo>
                    <a:pt x="4374" y="168"/>
                    <a:pt x="4352" y="172"/>
                    <a:pt x="4324" y="196"/>
                  </a:cubicBezTo>
                  <a:cubicBezTo>
                    <a:pt x="4316" y="202"/>
                    <a:pt x="4307" y="208"/>
                    <a:pt x="4297" y="213"/>
                  </a:cubicBezTo>
                  <a:cubicBezTo>
                    <a:pt x="4296" y="213"/>
                    <a:pt x="4296" y="213"/>
                    <a:pt x="4296" y="213"/>
                  </a:cubicBezTo>
                  <a:cubicBezTo>
                    <a:pt x="4263" y="228"/>
                    <a:pt x="4228" y="237"/>
                    <a:pt x="4228" y="237"/>
                  </a:cubicBezTo>
                  <a:cubicBezTo>
                    <a:pt x="4228" y="237"/>
                    <a:pt x="4168" y="233"/>
                    <a:pt x="4137" y="233"/>
                  </a:cubicBezTo>
                  <a:cubicBezTo>
                    <a:pt x="4116" y="233"/>
                    <a:pt x="4091" y="233"/>
                    <a:pt x="4084" y="241"/>
                  </a:cubicBezTo>
                  <a:cubicBezTo>
                    <a:pt x="4074" y="245"/>
                    <a:pt x="4070" y="252"/>
                    <a:pt x="4084" y="266"/>
                  </a:cubicBezTo>
                  <a:cubicBezTo>
                    <a:pt x="4112" y="296"/>
                    <a:pt x="4197" y="325"/>
                    <a:pt x="4207" y="341"/>
                  </a:cubicBezTo>
                  <a:cubicBezTo>
                    <a:pt x="4218" y="358"/>
                    <a:pt x="4231" y="405"/>
                    <a:pt x="4215" y="419"/>
                  </a:cubicBezTo>
                  <a:cubicBezTo>
                    <a:pt x="4198" y="427"/>
                    <a:pt x="4175" y="421"/>
                    <a:pt x="4172" y="387"/>
                  </a:cubicBezTo>
                  <a:cubicBezTo>
                    <a:pt x="4170" y="368"/>
                    <a:pt x="4168" y="358"/>
                    <a:pt x="4161" y="350"/>
                  </a:cubicBezTo>
                  <a:cubicBezTo>
                    <a:pt x="4150" y="350"/>
                    <a:pt x="4150" y="350"/>
                    <a:pt x="4150" y="350"/>
                  </a:cubicBezTo>
                  <a:cubicBezTo>
                    <a:pt x="4143" y="344"/>
                    <a:pt x="4133" y="340"/>
                    <a:pt x="4116" y="333"/>
                  </a:cubicBezTo>
                  <a:cubicBezTo>
                    <a:pt x="4075" y="317"/>
                    <a:pt x="4077" y="328"/>
                    <a:pt x="4045" y="295"/>
                  </a:cubicBezTo>
                  <a:cubicBezTo>
                    <a:pt x="4056" y="295"/>
                    <a:pt x="4056" y="295"/>
                    <a:pt x="4056" y="295"/>
                  </a:cubicBezTo>
                  <a:cubicBezTo>
                    <a:pt x="4054" y="292"/>
                    <a:pt x="4051" y="290"/>
                    <a:pt x="4048" y="287"/>
                  </a:cubicBezTo>
                  <a:cubicBezTo>
                    <a:pt x="4019" y="256"/>
                    <a:pt x="3988" y="254"/>
                    <a:pt x="3968" y="268"/>
                  </a:cubicBezTo>
                  <a:cubicBezTo>
                    <a:pt x="3961" y="272"/>
                    <a:pt x="3955" y="277"/>
                    <a:pt x="3950" y="283"/>
                  </a:cubicBezTo>
                  <a:cubicBezTo>
                    <a:pt x="3935" y="305"/>
                    <a:pt x="3941" y="344"/>
                    <a:pt x="3929" y="358"/>
                  </a:cubicBezTo>
                  <a:cubicBezTo>
                    <a:pt x="3929" y="358"/>
                    <a:pt x="3929" y="358"/>
                    <a:pt x="3929" y="358"/>
                  </a:cubicBezTo>
                  <a:cubicBezTo>
                    <a:pt x="3910" y="362"/>
                    <a:pt x="3888" y="375"/>
                    <a:pt x="3881" y="350"/>
                  </a:cubicBezTo>
                  <a:cubicBezTo>
                    <a:pt x="3874" y="350"/>
                    <a:pt x="3874" y="350"/>
                    <a:pt x="3874" y="350"/>
                  </a:cubicBezTo>
                  <a:cubicBezTo>
                    <a:pt x="3873" y="348"/>
                    <a:pt x="3873" y="347"/>
                    <a:pt x="3873" y="345"/>
                  </a:cubicBezTo>
                  <a:cubicBezTo>
                    <a:pt x="3872" y="331"/>
                    <a:pt x="3871" y="311"/>
                    <a:pt x="3869" y="295"/>
                  </a:cubicBezTo>
                  <a:cubicBezTo>
                    <a:pt x="3876" y="295"/>
                    <a:pt x="3876" y="295"/>
                    <a:pt x="3876" y="295"/>
                  </a:cubicBezTo>
                  <a:cubicBezTo>
                    <a:pt x="3873" y="271"/>
                    <a:pt x="3869" y="254"/>
                    <a:pt x="3857" y="266"/>
                  </a:cubicBezTo>
                  <a:cubicBezTo>
                    <a:pt x="3854" y="267"/>
                    <a:pt x="3850" y="270"/>
                    <a:pt x="3845" y="279"/>
                  </a:cubicBezTo>
                  <a:cubicBezTo>
                    <a:pt x="3820" y="321"/>
                    <a:pt x="3810" y="321"/>
                    <a:pt x="3810" y="341"/>
                  </a:cubicBezTo>
                  <a:cubicBezTo>
                    <a:pt x="3810" y="362"/>
                    <a:pt x="3831" y="383"/>
                    <a:pt x="3824" y="420"/>
                  </a:cubicBezTo>
                  <a:cubicBezTo>
                    <a:pt x="3817" y="458"/>
                    <a:pt x="3817" y="483"/>
                    <a:pt x="3827" y="483"/>
                  </a:cubicBezTo>
                  <a:cubicBezTo>
                    <a:pt x="3838" y="483"/>
                    <a:pt x="3862" y="445"/>
                    <a:pt x="3894" y="437"/>
                  </a:cubicBezTo>
                  <a:cubicBezTo>
                    <a:pt x="3926" y="429"/>
                    <a:pt x="3982" y="408"/>
                    <a:pt x="3986" y="445"/>
                  </a:cubicBezTo>
                  <a:cubicBezTo>
                    <a:pt x="3989" y="478"/>
                    <a:pt x="4015" y="492"/>
                    <a:pt x="3999" y="505"/>
                  </a:cubicBezTo>
                  <a:cubicBezTo>
                    <a:pt x="3998" y="506"/>
                    <a:pt x="3997" y="507"/>
                    <a:pt x="3996" y="508"/>
                  </a:cubicBezTo>
                  <a:cubicBezTo>
                    <a:pt x="3960" y="524"/>
                    <a:pt x="3922" y="516"/>
                    <a:pt x="3915" y="491"/>
                  </a:cubicBezTo>
                  <a:cubicBezTo>
                    <a:pt x="3914" y="489"/>
                    <a:pt x="3914" y="488"/>
                    <a:pt x="3913" y="487"/>
                  </a:cubicBezTo>
                  <a:cubicBezTo>
                    <a:pt x="3905" y="487"/>
                    <a:pt x="3905" y="487"/>
                    <a:pt x="3905" y="487"/>
                  </a:cubicBezTo>
                  <a:cubicBezTo>
                    <a:pt x="3895" y="471"/>
                    <a:pt x="3873" y="473"/>
                    <a:pt x="3852" y="491"/>
                  </a:cubicBezTo>
                  <a:cubicBezTo>
                    <a:pt x="3827" y="512"/>
                    <a:pt x="3774" y="587"/>
                    <a:pt x="3774" y="587"/>
                  </a:cubicBezTo>
                  <a:cubicBezTo>
                    <a:pt x="3774" y="587"/>
                    <a:pt x="3714" y="619"/>
                    <a:pt x="3689" y="624"/>
                  </a:cubicBezTo>
                  <a:cubicBezTo>
                    <a:pt x="3680" y="624"/>
                    <a:pt x="3680" y="624"/>
                    <a:pt x="3680" y="624"/>
                  </a:cubicBezTo>
                  <a:cubicBezTo>
                    <a:pt x="3680" y="624"/>
                    <a:pt x="3679" y="624"/>
                    <a:pt x="3679" y="624"/>
                  </a:cubicBezTo>
                  <a:cubicBezTo>
                    <a:pt x="3671" y="618"/>
                    <a:pt x="3691" y="591"/>
                    <a:pt x="3713" y="569"/>
                  </a:cubicBezTo>
                  <a:cubicBezTo>
                    <a:pt x="3715" y="569"/>
                    <a:pt x="3715" y="569"/>
                    <a:pt x="3715" y="569"/>
                  </a:cubicBezTo>
                  <a:cubicBezTo>
                    <a:pt x="3724" y="560"/>
                    <a:pt x="3734" y="551"/>
                    <a:pt x="3742" y="545"/>
                  </a:cubicBezTo>
                  <a:cubicBezTo>
                    <a:pt x="3761" y="531"/>
                    <a:pt x="3777" y="506"/>
                    <a:pt x="3782" y="487"/>
                  </a:cubicBezTo>
                  <a:cubicBezTo>
                    <a:pt x="3776" y="487"/>
                    <a:pt x="3776" y="487"/>
                    <a:pt x="3776" y="487"/>
                  </a:cubicBezTo>
                  <a:cubicBezTo>
                    <a:pt x="3778" y="480"/>
                    <a:pt x="3777" y="474"/>
                    <a:pt x="3774" y="470"/>
                  </a:cubicBezTo>
                  <a:cubicBezTo>
                    <a:pt x="3770" y="465"/>
                    <a:pt x="3766" y="450"/>
                    <a:pt x="3762" y="432"/>
                  </a:cubicBezTo>
                  <a:cubicBezTo>
                    <a:pt x="3769" y="432"/>
                    <a:pt x="3769" y="432"/>
                    <a:pt x="3769" y="432"/>
                  </a:cubicBezTo>
                  <a:cubicBezTo>
                    <a:pt x="3763" y="404"/>
                    <a:pt x="3759" y="367"/>
                    <a:pt x="3763" y="354"/>
                  </a:cubicBezTo>
                  <a:cubicBezTo>
                    <a:pt x="3764" y="352"/>
                    <a:pt x="3765" y="351"/>
                    <a:pt x="3765" y="350"/>
                  </a:cubicBezTo>
                  <a:cubicBezTo>
                    <a:pt x="3760" y="350"/>
                    <a:pt x="3760" y="350"/>
                    <a:pt x="3760" y="350"/>
                  </a:cubicBezTo>
                  <a:cubicBezTo>
                    <a:pt x="3769" y="333"/>
                    <a:pt x="3786" y="312"/>
                    <a:pt x="3770" y="295"/>
                  </a:cubicBezTo>
                  <a:cubicBezTo>
                    <a:pt x="3779" y="295"/>
                    <a:pt x="3779" y="295"/>
                    <a:pt x="3779" y="295"/>
                  </a:cubicBezTo>
                  <a:cubicBezTo>
                    <a:pt x="3777" y="291"/>
                    <a:pt x="3773" y="287"/>
                    <a:pt x="3767" y="283"/>
                  </a:cubicBezTo>
                  <a:cubicBezTo>
                    <a:pt x="3732" y="262"/>
                    <a:pt x="3707" y="237"/>
                    <a:pt x="3679" y="225"/>
                  </a:cubicBezTo>
                  <a:cubicBezTo>
                    <a:pt x="3670" y="221"/>
                    <a:pt x="3662" y="225"/>
                    <a:pt x="3653" y="231"/>
                  </a:cubicBezTo>
                  <a:cubicBezTo>
                    <a:pt x="3630" y="243"/>
                    <a:pt x="3607" y="283"/>
                    <a:pt x="3588" y="296"/>
                  </a:cubicBezTo>
                  <a:cubicBezTo>
                    <a:pt x="3563" y="312"/>
                    <a:pt x="3567" y="333"/>
                    <a:pt x="3535" y="337"/>
                  </a:cubicBezTo>
                  <a:cubicBezTo>
                    <a:pt x="3503" y="341"/>
                    <a:pt x="3482" y="391"/>
                    <a:pt x="3535" y="420"/>
                  </a:cubicBezTo>
                  <a:cubicBezTo>
                    <a:pt x="3588" y="449"/>
                    <a:pt x="3605" y="470"/>
                    <a:pt x="3591" y="487"/>
                  </a:cubicBezTo>
                  <a:cubicBezTo>
                    <a:pt x="3591" y="487"/>
                    <a:pt x="3591" y="487"/>
                    <a:pt x="3591" y="487"/>
                  </a:cubicBezTo>
                  <a:cubicBezTo>
                    <a:pt x="3591" y="487"/>
                    <a:pt x="3591" y="487"/>
                    <a:pt x="3591" y="487"/>
                  </a:cubicBezTo>
                  <a:cubicBezTo>
                    <a:pt x="3584" y="489"/>
                    <a:pt x="3576" y="489"/>
                    <a:pt x="3567" y="487"/>
                  </a:cubicBezTo>
                  <a:cubicBezTo>
                    <a:pt x="3542" y="487"/>
                    <a:pt x="3542" y="487"/>
                    <a:pt x="3542" y="487"/>
                  </a:cubicBezTo>
                  <a:cubicBezTo>
                    <a:pt x="3528" y="483"/>
                    <a:pt x="3517" y="479"/>
                    <a:pt x="3517" y="479"/>
                  </a:cubicBezTo>
                  <a:cubicBezTo>
                    <a:pt x="3517" y="479"/>
                    <a:pt x="3472" y="454"/>
                    <a:pt x="3443" y="454"/>
                  </a:cubicBezTo>
                  <a:cubicBezTo>
                    <a:pt x="3419" y="454"/>
                    <a:pt x="3391" y="439"/>
                    <a:pt x="3365" y="432"/>
                  </a:cubicBezTo>
                  <a:cubicBezTo>
                    <a:pt x="3386" y="432"/>
                    <a:pt x="3386" y="432"/>
                    <a:pt x="3386" y="432"/>
                  </a:cubicBezTo>
                  <a:cubicBezTo>
                    <a:pt x="3377" y="429"/>
                    <a:pt x="3367" y="426"/>
                    <a:pt x="3358" y="424"/>
                  </a:cubicBezTo>
                  <a:cubicBezTo>
                    <a:pt x="3333" y="421"/>
                    <a:pt x="3286" y="420"/>
                    <a:pt x="3266" y="432"/>
                  </a:cubicBezTo>
                  <a:cubicBezTo>
                    <a:pt x="3269" y="432"/>
                    <a:pt x="3269" y="432"/>
                    <a:pt x="3269" y="432"/>
                  </a:cubicBezTo>
                  <a:cubicBezTo>
                    <a:pt x="3262" y="434"/>
                    <a:pt x="3257" y="437"/>
                    <a:pt x="3253" y="441"/>
                  </a:cubicBezTo>
                  <a:cubicBezTo>
                    <a:pt x="3245" y="452"/>
                    <a:pt x="3227" y="475"/>
                    <a:pt x="3209" y="487"/>
                  </a:cubicBezTo>
                  <a:cubicBezTo>
                    <a:pt x="3207" y="487"/>
                    <a:pt x="3207" y="487"/>
                    <a:pt x="3207" y="487"/>
                  </a:cubicBezTo>
                  <a:cubicBezTo>
                    <a:pt x="3199" y="491"/>
                    <a:pt x="3191" y="491"/>
                    <a:pt x="3183" y="487"/>
                  </a:cubicBezTo>
                  <a:cubicBezTo>
                    <a:pt x="3170" y="487"/>
                    <a:pt x="3170" y="487"/>
                    <a:pt x="3170" y="487"/>
                  </a:cubicBezTo>
                  <a:cubicBezTo>
                    <a:pt x="3148" y="472"/>
                    <a:pt x="3144" y="459"/>
                    <a:pt x="3109" y="474"/>
                  </a:cubicBezTo>
                  <a:cubicBezTo>
                    <a:pt x="3070" y="491"/>
                    <a:pt x="3032" y="462"/>
                    <a:pt x="3010" y="487"/>
                  </a:cubicBezTo>
                  <a:cubicBezTo>
                    <a:pt x="3005" y="493"/>
                    <a:pt x="3002" y="498"/>
                    <a:pt x="3000" y="501"/>
                  </a:cubicBezTo>
                  <a:cubicBezTo>
                    <a:pt x="2994" y="502"/>
                    <a:pt x="2984" y="497"/>
                    <a:pt x="2958" y="487"/>
                  </a:cubicBezTo>
                  <a:cubicBezTo>
                    <a:pt x="2940" y="487"/>
                    <a:pt x="2940" y="487"/>
                    <a:pt x="2940" y="487"/>
                  </a:cubicBezTo>
                  <a:cubicBezTo>
                    <a:pt x="2940" y="487"/>
                    <a:pt x="2940" y="487"/>
                    <a:pt x="2940" y="487"/>
                  </a:cubicBezTo>
                  <a:cubicBezTo>
                    <a:pt x="2893" y="469"/>
                    <a:pt x="2886" y="485"/>
                    <a:pt x="2863" y="500"/>
                  </a:cubicBezTo>
                  <a:cubicBezTo>
                    <a:pt x="2855" y="505"/>
                    <a:pt x="2845" y="509"/>
                    <a:pt x="2830" y="512"/>
                  </a:cubicBezTo>
                  <a:cubicBezTo>
                    <a:pt x="2772" y="523"/>
                    <a:pt x="2734" y="503"/>
                    <a:pt x="2715" y="520"/>
                  </a:cubicBezTo>
                  <a:cubicBezTo>
                    <a:pt x="2711" y="522"/>
                    <a:pt x="2707" y="524"/>
                    <a:pt x="2704" y="529"/>
                  </a:cubicBezTo>
                  <a:cubicBezTo>
                    <a:pt x="2686" y="554"/>
                    <a:pt x="2662" y="599"/>
                    <a:pt x="2651" y="570"/>
                  </a:cubicBezTo>
                  <a:cubicBezTo>
                    <a:pt x="2651" y="570"/>
                    <a:pt x="2651" y="570"/>
                    <a:pt x="2651" y="569"/>
                  </a:cubicBezTo>
                  <a:cubicBezTo>
                    <a:pt x="2660" y="569"/>
                    <a:pt x="2660" y="569"/>
                    <a:pt x="2660" y="569"/>
                  </a:cubicBezTo>
                  <a:cubicBezTo>
                    <a:pt x="2659" y="568"/>
                    <a:pt x="2659" y="568"/>
                    <a:pt x="2658" y="566"/>
                  </a:cubicBezTo>
                  <a:cubicBezTo>
                    <a:pt x="2650" y="544"/>
                    <a:pt x="2674" y="509"/>
                    <a:pt x="2679" y="487"/>
                  </a:cubicBezTo>
                  <a:cubicBezTo>
                    <a:pt x="2672" y="487"/>
                    <a:pt x="2672" y="487"/>
                    <a:pt x="2672" y="487"/>
                  </a:cubicBezTo>
                  <a:cubicBezTo>
                    <a:pt x="2673" y="482"/>
                    <a:pt x="2672" y="478"/>
                    <a:pt x="2669" y="474"/>
                  </a:cubicBezTo>
                  <a:cubicBezTo>
                    <a:pt x="2651" y="458"/>
                    <a:pt x="2577" y="466"/>
                    <a:pt x="2567" y="479"/>
                  </a:cubicBezTo>
                  <a:cubicBezTo>
                    <a:pt x="2556" y="491"/>
                    <a:pt x="2563" y="537"/>
                    <a:pt x="2570" y="554"/>
                  </a:cubicBezTo>
                  <a:cubicBezTo>
                    <a:pt x="2576" y="568"/>
                    <a:pt x="2585" y="617"/>
                    <a:pt x="2574" y="624"/>
                  </a:cubicBezTo>
                  <a:cubicBezTo>
                    <a:pt x="2567" y="624"/>
                    <a:pt x="2567" y="624"/>
                    <a:pt x="2567" y="624"/>
                  </a:cubicBezTo>
                  <a:cubicBezTo>
                    <a:pt x="2567" y="624"/>
                    <a:pt x="2567" y="624"/>
                    <a:pt x="2567" y="624"/>
                  </a:cubicBezTo>
                  <a:cubicBezTo>
                    <a:pt x="2546" y="612"/>
                    <a:pt x="2549" y="570"/>
                    <a:pt x="2528" y="574"/>
                  </a:cubicBezTo>
                  <a:cubicBezTo>
                    <a:pt x="2507" y="579"/>
                    <a:pt x="2482" y="591"/>
                    <a:pt x="2472" y="599"/>
                  </a:cubicBezTo>
                  <a:cubicBezTo>
                    <a:pt x="2461" y="608"/>
                    <a:pt x="2419" y="608"/>
                    <a:pt x="2408" y="624"/>
                  </a:cubicBezTo>
                  <a:cubicBezTo>
                    <a:pt x="2399" y="639"/>
                    <a:pt x="2408" y="675"/>
                    <a:pt x="2400" y="687"/>
                  </a:cubicBezTo>
                  <a:cubicBezTo>
                    <a:pt x="2383" y="691"/>
                    <a:pt x="2368" y="707"/>
                    <a:pt x="2331" y="678"/>
                  </a:cubicBezTo>
                  <a:cubicBezTo>
                    <a:pt x="2303" y="657"/>
                    <a:pt x="2295" y="660"/>
                    <a:pt x="2289" y="666"/>
                  </a:cubicBezTo>
                  <a:cubicBezTo>
                    <a:pt x="2282" y="668"/>
                    <a:pt x="2280" y="674"/>
                    <a:pt x="2275" y="678"/>
                  </a:cubicBezTo>
                  <a:cubicBezTo>
                    <a:pt x="2273" y="679"/>
                    <a:pt x="2271" y="681"/>
                    <a:pt x="2269" y="682"/>
                  </a:cubicBezTo>
                  <a:cubicBezTo>
                    <a:pt x="2251" y="694"/>
                    <a:pt x="2220" y="707"/>
                    <a:pt x="2218" y="678"/>
                  </a:cubicBezTo>
                  <a:cubicBezTo>
                    <a:pt x="2215" y="653"/>
                    <a:pt x="2219" y="639"/>
                    <a:pt x="2212" y="624"/>
                  </a:cubicBezTo>
                  <a:cubicBezTo>
                    <a:pt x="2203" y="624"/>
                    <a:pt x="2203" y="624"/>
                    <a:pt x="2203" y="624"/>
                  </a:cubicBezTo>
                  <a:cubicBezTo>
                    <a:pt x="2200" y="619"/>
                    <a:pt x="2194" y="614"/>
                    <a:pt x="2187" y="608"/>
                  </a:cubicBezTo>
                  <a:cubicBezTo>
                    <a:pt x="2155" y="583"/>
                    <a:pt x="2179" y="583"/>
                    <a:pt x="2222" y="599"/>
                  </a:cubicBezTo>
                  <a:cubicBezTo>
                    <a:pt x="2264" y="616"/>
                    <a:pt x="2317" y="624"/>
                    <a:pt x="2394" y="595"/>
                  </a:cubicBezTo>
                  <a:cubicBezTo>
                    <a:pt x="2436" y="579"/>
                    <a:pt x="2464" y="569"/>
                    <a:pt x="2476" y="559"/>
                  </a:cubicBezTo>
                  <a:cubicBezTo>
                    <a:pt x="2494" y="550"/>
                    <a:pt x="2496" y="542"/>
                    <a:pt x="2478" y="533"/>
                  </a:cubicBezTo>
                  <a:cubicBezTo>
                    <a:pt x="2461" y="524"/>
                    <a:pt x="2446" y="504"/>
                    <a:pt x="2428" y="487"/>
                  </a:cubicBezTo>
                  <a:cubicBezTo>
                    <a:pt x="2417" y="487"/>
                    <a:pt x="2417" y="487"/>
                    <a:pt x="2417" y="487"/>
                  </a:cubicBezTo>
                  <a:cubicBezTo>
                    <a:pt x="2402" y="474"/>
                    <a:pt x="2386" y="462"/>
                    <a:pt x="2365" y="459"/>
                  </a:cubicBezTo>
                  <a:cubicBezTo>
                    <a:pt x="2316" y="451"/>
                    <a:pt x="2243" y="487"/>
                    <a:pt x="2165" y="454"/>
                  </a:cubicBezTo>
                  <a:cubicBezTo>
                    <a:pt x="2146" y="445"/>
                    <a:pt x="2130" y="438"/>
                    <a:pt x="2117" y="432"/>
                  </a:cubicBezTo>
                  <a:cubicBezTo>
                    <a:pt x="2133" y="432"/>
                    <a:pt x="2133" y="432"/>
                    <a:pt x="2133" y="432"/>
                  </a:cubicBezTo>
                  <a:cubicBezTo>
                    <a:pt x="2088" y="411"/>
                    <a:pt x="2071" y="402"/>
                    <a:pt x="2045" y="395"/>
                  </a:cubicBezTo>
                  <a:cubicBezTo>
                    <a:pt x="2032" y="392"/>
                    <a:pt x="1988" y="371"/>
                    <a:pt x="1935" y="350"/>
                  </a:cubicBezTo>
                  <a:cubicBezTo>
                    <a:pt x="1918" y="350"/>
                    <a:pt x="1918" y="350"/>
                    <a:pt x="1918" y="350"/>
                  </a:cubicBezTo>
                  <a:cubicBezTo>
                    <a:pt x="1851" y="324"/>
                    <a:pt x="1773" y="299"/>
                    <a:pt x="1726" y="307"/>
                  </a:cubicBezTo>
                  <a:cubicBezTo>
                    <a:pt x="1699" y="313"/>
                    <a:pt x="1657" y="329"/>
                    <a:pt x="1612" y="350"/>
                  </a:cubicBezTo>
                  <a:cubicBezTo>
                    <a:pt x="1610" y="350"/>
                    <a:pt x="1610" y="350"/>
                    <a:pt x="1610" y="350"/>
                  </a:cubicBezTo>
                  <a:cubicBezTo>
                    <a:pt x="1554" y="376"/>
                    <a:pt x="1494" y="408"/>
                    <a:pt x="1450" y="432"/>
                  </a:cubicBezTo>
                  <a:cubicBezTo>
                    <a:pt x="1451" y="432"/>
                    <a:pt x="1451" y="432"/>
                    <a:pt x="1451" y="432"/>
                  </a:cubicBezTo>
                  <a:cubicBezTo>
                    <a:pt x="1413" y="454"/>
                    <a:pt x="1385" y="470"/>
                    <a:pt x="1380" y="474"/>
                  </a:cubicBezTo>
                  <a:cubicBezTo>
                    <a:pt x="1366" y="487"/>
                    <a:pt x="1345" y="537"/>
                    <a:pt x="1299" y="579"/>
                  </a:cubicBezTo>
                  <a:cubicBezTo>
                    <a:pt x="1282" y="594"/>
                    <a:pt x="1260" y="610"/>
                    <a:pt x="1235" y="624"/>
                  </a:cubicBezTo>
                  <a:cubicBezTo>
                    <a:pt x="1234" y="624"/>
                    <a:pt x="1234" y="624"/>
                    <a:pt x="1234" y="624"/>
                  </a:cubicBezTo>
                  <a:cubicBezTo>
                    <a:pt x="1196" y="646"/>
                    <a:pt x="1153" y="664"/>
                    <a:pt x="1114" y="673"/>
                  </a:cubicBezTo>
                  <a:cubicBezTo>
                    <a:pt x="1103" y="676"/>
                    <a:pt x="1092" y="681"/>
                    <a:pt x="1082" y="688"/>
                  </a:cubicBezTo>
                  <a:cubicBezTo>
                    <a:pt x="1021" y="723"/>
                    <a:pt x="958" y="818"/>
                    <a:pt x="958" y="832"/>
                  </a:cubicBezTo>
                  <a:cubicBezTo>
                    <a:pt x="958" y="849"/>
                    <a:pt x="986" y="911"/>
                    <a:pt x="979" y="924"/>
                  </a:cubicBezTo>
                  <a:cubicBezTo>
                    <a:pt x="972" y="936"/>
                    <a:pt x="993" y="999"/>
                    <a:pt x="1032" y="1015"/>
                  </a:cubicBezTo>
                  <a:cubicBezTo>
                    <a:pt x="1070" y="1032"/>
                    <a:pt x="1137" y="1028"/>
                    <a:pt x="1141" y="1003"/>
                  </a:cubicBezTo>
                  <a:cubicBezTo>
                    <a:pt x="1142" y="997"/>
                    <a:pt x="1146" y="989"/>
                    <a:pt x="1151" y="981"/>
                  </a:cubicBezTo>
                  <a:cubicBezTo>
                    <a:pt x="1155" y="981"/>
                    <a:pt x="1155" y="981"/>
                    <a:pt x="1155" y="981"/>
                  </a:cubicBezTo>
                  <a:cubicBezTo>
                    <a:pt x="1162" y="970"/>
                    <a:pt x="1172" y="958"/>
                    <a:pt x="1182" y="951"/>
                  </a:cubicBezTo>
                  <a:cubicBezTo>
                    <a:pt x="1192" y="946"/>
                    <a:pt x="1200" y="948"/>
                    <a:pt x="1201" y="961"/>
                  </a:cubicBezTo>
                  <a:cubicBezTo>
                    <a:pt x="1204" y="999"/>
                    <a:pt x="1239" y="1057"/>
                    <a:pt x="1232" y="1082"/>
                  </a:cubicBezTo>
                  <a:cubicBezTo>
                    <a:pt x="1225" y="1107"/>
                    <a:pt x="1232" y="1132"/>
                    <a:pt x="1257" y="1128"/>
                  </a:cubicBezTo>
                  <a:cubicBezTo>
                    <a:pt x="1282" y="1123"/>
                    <a:pt x="1412" y="1090"/>
                    <a:pt x="1412" y="1090"/>
                  </a:cubicBezTo>
                  <a:cubicBezTo>
                    <a:pt x="1412" y="1090"/>
                    <a:pt x="1416" y="1088"/>
                    <a:pt x="1422" y="1084"/>
                  </a:cubicBezTo>
                  <a:cubicBezTo>
                    <a:pt x="1430" y="1079"/>
                    <a:pt x="1456" y="1062"/>
                    <a:pt x="1454" y="1036"/>
                  </a:cubicBezTo>
                  <a:cubicBezTo>
                    <a:pt x="1447" y="1036"/>
                    <a:pt x="1447" y="1036"/>
                    <a:pt x="1447" y="1036"/>
                  </a:cubicBezTo>
                  <a:cubicBezTo>
                    <a:pt x="1444" y="1019"/>
                    <a:pt x="1456" y="999"/>
                    <a:pt x="1470" y="981"/>
                  </a:cubicBezTo>
                  <a:cubicBezTo>
                    <a:pt x="1473" y="981"/>
                    <a:pt x="1473" y="981"/>
                    <a:pt x="1473" y="981"/>
                  </a:cubicBezTo>
                  <a:cubicBezTo>
                    <a:pt x="1487" y="963"/>
                    <a:pt x="1505" y="947"/>
                    <a:pt x="1510" y="940"/>
                  </a:cubicBezTo>
                  <a:cubicBezTo>
                    <a:pt x="1516" y="934"/>
                    <a:pt x="1529" y="916"/>
                    <a:pt x="1534" y="899"/>
                  </a:cubicBezTo>
                  <a:cubicBezTo>
                    <a:pt x="1528" y="899"/>
                    <a:pt x="1528" y="899"/>
                    <a:pt x="1528" y="899"/>
                  </a:cubicBezTo>
                  <a:cubicBezTo>
                    <a:pt x="1530" y="885"/>
                    <a:pt x="1526" y="872"/>
                    <a:pt x="1507" y="865"/>
                  </a:cubicBezTo>
                  <a:cubicBezTo>
                    <a:pt x="1485" y="858"/>
                    <a:pt x="1466" y="852"/>
                    <a:pt x="1457" y="844"/>
                  </a:cubicBezTo>
                  <a:cubicBezTo>
                    <a:pt x="1469" y="844"/>
                    <a:pt x="1469" y="844"/>
                    <a:pt x="1469" y="844"/>
                  </a:cubicBezTo>
                  <a:cubicBezTo>
                    <a:pt x="1453" y="834"/>
                    <a:pt x="1452" y="821"/>
                    <a:pt x="1482" y="790"/>
                  </a:cubicBezTo>
                  <a:cubicBezTo>
                    <a:pt x="1487" y="786"/>
                    <a:pt x="1491" y="782"/>
                    <a:pt x="1496" y="779"/>
                  </a:cubicBezTo>
                  <a:cubicBezTo>
                    <a:pt x="1535" y="757"/>
                    <a:pt x="1566" y="784"/>
                    <a:pt x="1620" y="720"/>
                  </a:cubicBezTo>
                  <a:cubicBezTo>
                    <a:pt x="1624" y="715"/>
                    <a:pt x="1627" y="711"/>
                    <a:pt x="1630" y="707"/>
                  </a:cubicBezTo>
                  <a:cubicBezTo>
                    <a:pt x="1633" y="707"/>
                    <a:pt x="1633" y="707"/>
                    <a:pt x="1633" y="707"/>
                  </a:cubicBezTo>
                  <a:cubicBezTo>
                    <a:pt x="1668" y="659"/>
                    <a:pt x="1645" y="636"/>
                    <a:pt x="1651" y="624"/>
                  </a:cubicBezTo>
                  <a:cubicBezTo>
                    <a:pt x="1648" y="624"/>
                    <a:pt x="1648" y="624"/>
                    <a:pt x="1648" y="624"/>
                  </a:cubicBezTo>
                  <a:cubicBezTo>
                    <a:pt x="1653" y="622"/>
                    <a:pt x="1660" y="621"/>
                    <a:pt x="1673" y="620"/>
                  </a:cubicBezTo>
                  <a:cubicBezTo>
                    <a:pt x="1739" y="616"/>
                    <a:pt x="1810" y="612"/>
                    <a:pt x="1796" y="637"/>
                  </a:cubicBezTo>
                  <a:cubicBezTo>
                    <a:pt x="1787" y="652"/>
                    <a:pt x="1753" y="678"/>
                    <a:pt x="1717" y="702"/>
                  </a:cubicBezTo>
                  <a:cubicBezTo>
                    <a:pt x="1716" y="704"/>
                    <a:pt x="1714" y="705"/>
                    <a:pt x="1712" y="706"/>
                  </a:cubicBezTo>
                  <a:cubicBezTo>
                    <a:pt x="1692" y="719"/>
                    <a:pt x="1671" y="732"/>
                    <a:pt x="1655" y="741"/>
                  </a:cubicBezTo>
                  <a:cubicBezTo>
                    <a:pt x="1609" y="766"/>
                    <a:pt x="1616" y="811"/>
                    <a:pt x="1634" y="836"/>
                  </a:cubicBezTo>
                  <a:cubicBezTo>
                    <a:pt x="1651" y="861"/>
                    <a:pt x="1658" y="920"/>
                    <a:pt x="1690" y="911"/>
                  </a:cubicBezTo>
                  <a:cubicBezTo>
                    <a:pt x="1722" y="903"/>
                    <a:pt x="1761" y="874"/>
                    <a:pt x="1796" y="878"/>
                  </a:cubicBezTo>
                  <a:cubicBezTo>
                    <a:pt x="1831" y="882"/>
                    <a:pt x="1901" y="874"/>
                    <a:pt x="1912" y="874"/>
                  </a:cubicBezTo>
                  <a:cubicBezTo>
                    <a:pt x="1922" y="874"/>
                    <a:pt x="1962" y="921"/>
                    <a:pt x="1949" y="936"/>
                  </a:cubicBezTo>
                  <a:cubicBezTo>
                    <a:pt x="1921" y="944"/>
                    <a:pt x="1886" y="940"/>
                    <a:pt x="1827" y="944"/>
                  </a:cubicBezTo>
                  <a:cubicBezTo>
                    <a:pt x="1770" y="948"/>
                    <a:pt x="1708" y="949"/>
                    <a:pt x="1701" y="959"/>
                  </a:cubicBezTo>
                  <a:cubicBezTo>
                    <a:pt x="1697" y="961"/>
                    <a:pt x="1694" y="963"/>
                    <a:pt x="1694" y="965"/>
                  </a:cubicBezTo>
                  <a:cubicBezTo>
                    <a:pt x="1694" y="978"/>
                    <a:pt x="1775" y="1007"/>
                    <a:pt x="1746" y="1028"/>
                  </a:cubicBezTo>
                  <a:cubicBezTo>
                    <a:pt x="1718" y="1048"/>
                    <a:pt x="1690" y="1024"/>
                    <a:pt x="1655" y="1019"/>
                  </a:cubicBezTo>
                  <a:cubicBezTo>
                    <a:pt x="1620" y="1015"/>
                    <a:pt x="1599" y="1073"/>
                    <a:pt x="1588" y="1107"/>
                  </a:cubicBezTo>
                  <a:cubicBezTo>
                    <a:pt x="1581" y="1130"/>
                    <a:pt x="1591" y="1164"/>
                    <a:pt x="1582" y="1176"/>
                  </a:cubicBezTo>
                  <a:cubicBezTo>
                    <a:pt x="1577" y="1178"/>
                    <a:pt x="1570" y="1177"/>
                    <a:pt x="1559" y="1173"/>
                  </a:cubicBezTo>
                  <a:cubicBezTo>
                    <a:pt x="1540" y="1173"/>
                    <a:pt x="1540" y="1173"/>
                    <a:pt x="1540" y="1173"/>
                  </a:cubicBezTo>
                  <a:cubicBezTo>
                    <a:pt x="1494" y="1158"/>
                    <a:pt x="1460" y="1157"/>
                    <a:pt x="1447" y="1165"/>
                  </a:cubicBezTo>
                  <a:cubicBezTo>
                    <a:pt x="1433" y="1173"/>
                    <a:pt x="1407" y="1158"/>
                    <a:pt x="1372" y="1170"/>
                  </a:cubicBezTo>
                  <a:cubicBezTo>
                    <a:pt x="1369" y="1171"/>
                    <a:pt x="1366" y="1172"/>
                    <a:pt x="1363" y="1173"/>
                  </a:cubicBezTo>
                  <a:cubicBezTo>
                    <a:pt x="1356" y="1173"/>
                    <a:pt x="1356" y="1173"/>
                    <a:pt x="1356" y="1173"/>
                  </a:cubicBezTo>
                  <a:cubicBezTo>
                    <a:pt x="1339" y="1178"/>
                    <a:pt x="1329" y="1177"/>
                    <a:pt x="1295" y="1177"/>
                  </a:cubicBezTo>
                  <a:cubicBezTo>
                    <a:pt x="1250" y="1177"/>
                    <a:pt x="1250" y="1177"/>
                    <a:pt x="1250" y="1177"/>
                  </a:cubicBezTo>
                  <a:cubicBezTo>
                    <a:pt x="1221" y="1182"/>
                    <a:pt x="1221" y="1182"/>
                    <a:pt x="1221" y="1182"/>
                  </a:cubicBezTo>
                  <a:cubicBezTo>
                    <a:pt x="1221" y="1182"/>
                    <a:pt x="1217" y="1179"/>
                    <a:pt x="1212" y="1173"/>
                  </a:cubicBezTo>
                  <a:cubicBezTo>
                    <a:pt x="1202" y="1173"/>
                    <a:pt x="1202" y="1173"/>
                    <a:pt x="1202" y="1173"/>
                  </a:cubicBezTo>
                  <a:cubicBezTo>
                    <a:pt x="1194" y="1164"/>
                    <a:pt x="1185" y="1150"/>
                    <a:pt x="1183" y="1132"/>
                  </a:cubicBezTo>
                  <a:cubicBezTo>
                    <a:pt x="1183" y="1127"/>
                    <a:pt x="1183" y="1123"/>
                    <a:pt x="1183" y="1118"/>
                  </a:cubicBezTo>
                  <a:cubicBezTo>
                    <a:pt x="1189" y="1118"/>
                    <a:pt x="1189" y="1118"/>
                    <a:pt x="1189" y="1118"/>
                  </a:cubicBezTo>
                  <a:cubicBezTo>
                    <a:pt x="1189" y="1088"/>
                    <a:pt x="1202" y="1056"/>
                    <a:pt x="1186" y="1048"/>
                  </a:cubicBezTo>
                  <a:cubicBezTo>
                    <a:pt x="1172" y="1042"/>
                    <a:pt x="1129" y="1049"/>
                    <a:pt x="1107" y="1064"/>
                  </a:cubicBezTo>
                  <a:cubicBezTo>
                    <a:pt x="1098" y="1069"/>
                    <a:pt x="1091" y="1075"/>
                    <a:pt x="1088" y="1082"/>
                  </a:cubicBezTo>
                  <a:cubicBezTo>
                    <a:pt x="1078" y="1107"/>
                    <a:pt x="1067" y="1153"/>
                    <a:pt x="1081" y="1173"/>
                  </a:cubicBezTo>
                  <a:cubicBezTo>
                    <a:pt x="1091" y="1188"/>
                    <a:pt x="1113" y="1211"/>
                    <a:pt x="1114" y="1221"/>
                  </a:cubicBezTo>
                  <a:cubicBezTo>
                    <a:pt x="1112" y="1221"/>
                    <a:pt x="1109" y="1220"/>
                    <a:pt x="1105" y="1219"/>
                  </a:cubicBezTo>
                  <a:cubicBezTo>
                    <a:pt x="1069" y="1207"/>
                    <a:pt x="1024" y="1203"/>
                    <a:pt x="995" y="1223"/>
                  </a:cubicBezTo>
                  <a:cubicBezTo>
                    <a:pt x="991" y="1225"/>
                    <a:pt x="986" y="1228"/>
                    <a:pt x="982" y="1232"/>
                  </a:cubicBezTo>
                  <a:cubicBezTo>
                    <a:pt x="954" y="1256"/>
                    <a:pt x="905" y="1310"/>
                    <a:pt x="905" y="1310"/>
                  </a:cubicBezTo>
                  <a:cubicBezTo>
                    <a:pt x="883" y="1310"/>
                    <a:pt x="883" y="1310"/>
                    <a:pt x="883" y="1310"/>
                  </a:cubicBezTo>
                  <a:cubicBezTo>
                    <a:pt x="864" y="1314"/>
                    <a:pt x="842" y="1319"/>
                    <a:pt x="831" y="1328"/>
                  </a:cubicBezTo>
                  <a:cubicBezTo>
                    <a:pt x="830" y="1328"/>
                    <a:pt x="830" y="1329"/>
                    <a:pt x="830" y="1329"/>
                  </a:cubicBezTo>
                  <a:cubicBezTo>
                    <a:pt x="830" y="1329"/>
                    <a:pt x="829" y="1329"/>
                    <a:pt x="829" y="1329"/>
                  </a:cubicBezTo>
                  <a:cubicBezTo>
                    <a:pt x="822" y="1333"/>
                    <a:pt x="817" y="1338"/>
                    <a:pt x="817" y="1344"/>
                  </a:cubicBezTo>
                  <a:cubicBezTo>
                    <a:pt x="817" y="1369"/>
                    <a:pt x="817" y="1402"/>
                    <a:pt x="785" y="1406"/>
                  </a:cubicBezTo>
                  <a:cubicBezTo>
                    <a:pt x="754" y="1410"/>
                    <a:pt x="711" y="1423"/>
                    <a:pt x="669" y="1431"/>
                  </a:cubicBezTo>
                  <a:cubicBezTo>
                    <a:pt x="650" y="1435"/>
                    <a:pt x="640" y="1441"/>
                    <a:pt x="631" y="1448"/>
                  </a:cubicBezTo>
                  <a:cubicBezTo>
                    <a:pt x="630" y="1448"/>
                    <a:pt x="630" y="1448"/>
                    <a:pt x="630" y="1448"/>
                  </a:cubicBezTo>
                  <a:cubicBezTo>
                    <a:pt x="621" y="1453"/>
                    <a:pt x="609" y="1458"/>
                    <a:pt x="588" y="1460"/>
                  </a:cubicBezTo>
                  <a:cubicBezTo>
                    <a:pt x="569" y="1462"/>
                    <a:pt x="556" y="1467"/>
                    <a:pt x="550" y="1472"/>
                  </a:cubicBezTo>
                  <a:cubicBezTo>
                    <a:pt x="532" y="1481"/>
                    <a:pt x="538" y="1496"/>
                    <a:pt x="571" y="1502"/>
                  </a:cubicBezTo>
                  <a:cubicBezTo>
                    <a:pt x="616" y="1510"/>
                    <a:pt x="687" y="1544"/>
                    <a:pt x="690" y="1581"/>
                  </a:cubicBezTo>
                  <a:cubicBezTo>
                    <a:pt x="694" y="1618"/>
                    <a:pt x="687" y="1660"/>
                    <a:pt x="669" y="1697"/>
                  </a:cubicBezTo>
                  <a:cubicBezTo>
                    <a:pt x="657" y="1723"/>
                    <a:pt x="585" y="1706"/>
                    <a:pt x="542" y="1706"/>
                  </a:cubicBezTo>
                  <a:cubicBezTo>
                    <a:pt x="500" y="1706"/>
                    <a:pt x="416" y="1689"/>
                    <a:pt x="380" y="1706"/>
                  </a:cubicBezTo>
                  <a:cubicBezTo>
                    <a:pt x="345" y="1722"/>
                    <a:pt x="352" y="1806"/>
                    <a:pt x="363" y="1843"/>
                  </a:cubicBezTo>
                  <a:cubicBezTo>
                    <a:pt x="373" y="1880"/>
                    <a:pt x="359" y="1901"/>
                    <a:pt x="345" y="1914"/>
                  </a:cubicBezTo>
                  <a:cubicBezTo>
                    <a:pt x="331" y="1926"/>
                    <a:pt x="328" y="1964"/>
                    <a:pt x="345" y="1980"/>
                  </a:cubicBezTo>
                  <a:cubicBezTo>
                    <a:pt x="363" y="1997"/>
                    <a:pt x="377" y="2034"/>
                    <a:pt x="391" y="2039"/>
                  </a:cubicBezTo>
                  <a:cubicBezTo>
                    <a:pt x="405" y="2043"/>
                    <a:pt x="451" y="2026"/>
                    <a:pt x="468" y="2047"/>
                  </a:cubicBezTo>
                  <a:cubicBezTo>
                    <a:pt x="486" y="2068"/>
                    <a:pt x="504" y="2118"/>
                    <a:pt x="514" y="2105"/>
                  </a:cubicBezTo>
                  <a:cubicBezTo>
                    <a:pt x="518" y="2100"/>
                    <a:pt x="523" y="2090"/>
                    <a:pt x="528" y="2079"/>
                  </a:cubicBezTo>
                  <a:cubicBezTo>
                    <a:pt x="532" y="2079"/>
                    <a:pt x="532" y="2079"/>
                    <a:pt x="532" y="2079"/>
                  </a:cubicBezTo>
                  <a:cubicBezTo>
                    <a:pt x="537" y="2068"/>
                    <a:pt x="543" y="2056"/>
                    <a:pt x="549" y="2050"/>
                  </a:cubicBezTo>
                  <a:cubicBezTo>
                    <a:pt x="551" y="2049"/>
                    <a:pt x="554" y="2049"/>
                    <a:pt x="556" y="2051"/>
                  </a:cubicBezTo>
                  <a:cubicBezTo>
                    <a:pt x="574" y="2063"/>
                    <a:pt x="616" y="2047"/>
                    <a:pt x="648" y="2043"/>
                  </a:cubicBezTo>
                  <a:cubicBezTo>
                    <a:pt x="656" y="2042"/>
                    <a:pt x="663" y="2038"/>
                    <a:pt x="670" y="2033"/>
                  </a:cubicBezTo>
                  <a:cubicBezTo>
                    <a:pt x="684" y="2025"/>
                    <a:pt x="695" y="2011"/>
                    <a:pt x="708" y="1997"/>
                  </a:cubicBezTo>
                  <a:cubicBezTo>
                    <a:pt x="706" y="1997"/>
                    <a:pt x="706" y="1997"/>
                    <a:pt x="706" y="1997"/>
                  </a:cubicBezTo>
                  <a:cubicBezTo>
                    <a:pt x="713" y="1989"/>
                    <a:pt x="720" y="1982"/>
                    <a:pt x="729" y="1976"/>
                  </a:cubicBezTo>
                  <a:cubicBezTo>
                    <a:pt x="755" y="1959"/>
                    <a:pt x="748" y="1956"/>
                    <a:pt x="739" y="1942"/>
                  </a:cubicBezTo>
                  <a:cubicBezTo>
                    <a:pt x="748" y="1942"/>
                    <a:pt x="748" y="1942"/>
                    <a:pt x="748" y="1942"/>
                  </a:cubicBezTo>
                  <a:cubicBezTo>
                    <a:pt x="745" y="1938"/>
                    <a:pt x="742" y="1933"/>
                    <a:pt x="739" y="1926"/>
                  </a:cubicBezTo>
                  <a:cubicBezTo>
                    <a:pt x="730" y="1906"/>
                    <a:pt x="757" y="1883"/>
                    <a:pt x="780" y="1859"/>
                  </a:cubicBezTo>
                  <a:cubicBezTo>
                    <a:pt x="778" y="1859"/>
                    <a:pt x="778" y="1859"/>
                    <a:pt x="778" y="1859"/>
                  </a:cubicBezTo>
                  <a:cubicBezTo>
                    <a:pt x="782" y="1855"/>
                    <a:pt x="785" y="1851"/>
                    <a:pt x="789" y="1847"/>
                  </a:cubicBezTo>
                  <a:cubicBezTo>
                    <a:pt x="813" y="1818"/>
                    <a:pt x="859" y="1843"/>
                    <a:pt x="870" y="1810"/>
                  </a:cubicBezTo>
                  <a:cubicBezTo>
                    <a:pt x="870" y="1808"/>
                    <a:pt x="871" y="1806"/>
                    <a:pt x="871" y="1804"/>
                  </a:cubicBezTo>
                  <a:cubicBezTo>
                    <a:pt x="877" y="1804"/>
                    <a:pt x="877" y="1804"/>
                    <a:pt x="877" y="1804"/>
                  </a:cubicBezTo>
                  <a:cubicBezTo>
                    <a:pt x="885" y="1778"/>
                    <a:pt x="889" y="1737"/>
                    <a:pt x="905" y="1723"/>
                  </a:cubicBezTo>
                  <a:cubicBezTo>
                    <a:pt x="907" y="1723"/>
                    <a:pt x="909" y="1722"/>
                    <a:pt x="912" y="1722"/>
                  </a:cubicBezTo>
                  <a:cubicBezTo>
                    <a:pt x="940" y="1727"/>
                    <a:pt x="979" y="1747"/>
                    <a:pt x="1004" y="1747"/>
                  </a:cubicBezTo>
                  <a:cubicBezTo>
                    <a:pt x="1015" y="1747"/>
                    <a:pt x="1034" y="1737"/>
                    <a:pt x="1051" y="1725"/>
                  </a:cubicBezTo>
                  <a:cubicBezTo>
                    <a:pt x="1053" y="1724"/>
                    <a:pt x="1054" y="1723"/>
                    <a:pt x="1055" y="1722"/>
                  </a:cubicBezTo>
                  <a:cubicBezTo>
                    <a:pt x="1055" y="1722"/>
                    <a:pt x="1055" y="1722"/>
                    <a:pt x="1055" y="1722"/>
                  </a:cubicBezTo>
                  <a:cubicBezTo>
                    <a:pt x="1072" y="1710"/>
                    <a:pt x="1088" y="1697"/>
                    <a:pt x="1095" y="1693"/>
                  </a:cubicBezTo>
                  <a:cubicBezTo>
                    <a:pt x="1109" y="1685"/>
                    <a:pt x="1162" y="1689"/>
                    <a:pt x="1169" y="1727"/>
                  </a:cubicBezTo>
                  <a:cubicBezTo>
                    <a:pt x="1176" y="1764"/>
                    <a:pt x="1236" y="1810"/>
                    <a:pt x="1250" y="1818"/>
                  </a:cubicBezTo>
                  <a:cubicBezTo>
                    <a:pt x="1264" y="1826"/>
                    <a:pt x="1356" y="1860"/>
                    <a:pt x="1370" y="1872"/>
                  </a:cubicBezTo>
                  <a:cubicBezTo>
                    <a:pt x="1384" y="1885"/>
                    <a:pt x="1405" y="1922"/>
                    <a:pt x="1412" y="1955"/>
                  </a:cubicBezTo>
                  <a:cubicBezTo>
                    <a:pt x="1418" y="1986"/>
                    <a:pt x="1454" y="2021"/>
                    <a:pt x="1463" y="2004"/>
                  </a:cubicBezTo>
                  <a:cubicBezTo>
                    <a:pt x="1467" y="2004"/>
                    <a:pt x="1469" y="2002"/>
                    <a:pt x="1471" y="1997"/>
                  </a:cubicBezTo>
                  <a:cubicBezTo>
                    <a:pt x="1465" y="1997"/>
                    <a:pt x="1465" y="1997"/>
                    <a:pt x="1465" y="1997"/>
                  </a:cubicBezTo>
                  <a:cubicBezTo>
                    <a:pt x="1465" y="1984"/>
                    <a:pt x="1460" y="1963"/>
                    <a:pt x="1455" y="1942"/>
                  </a:cubicBezTo>
                  <a:cubicBezTo>
                    <a:pt x="1463" y="1942"/>
                    <a:pt x="1463" y="1942"/>
                    <a:pt x="1463" y="1942"/>
                  </a:cubicBezTo>
                  <a:cubicBezTo>
                    <a:pt x="1456" y="1917"/>
                    <a:pt x="1450" y="1891"/>
                    <a:pt x="1454" y="1881"/>
                  </a:cubicBezTo>
                  <a:cubicBezTo>
                    <a:pt x="1454" y="1881"/>
                    <a:pt x="1454" y="1880"/>
                    <a:pt x="1454" y="1880"/>
                  </a:cubicBezTo>
                  <a:cubicBezTo>
                    <a:pt x="1479" y="1885"/>
                    <a:pt x="1507" y="1872"/>
                    <a:pt x="1507" y="1872"/>
                  </a:cubicBezTo>
                  <a:cubicBezTo>
                    <a:pt x="1507" y="1872"/>
                    <a:pt x="1506" y="1871"/>
                    <a:pt x="1506" y="1871"/>
                  </a:cubicBezTo>
                  <a:cubicBezTo>
                    <a:pt x="1511" y="1869"/>
                    <a:pt x="1514" y="1868"/>
                    <a:pt x="1514" y="1868"/>
                  </a:cubicBezTo>
                  <a:cubicBezTo>
                    <a:pt x="1514" y="1868"/>
                    <a:pt x="1510" y="1865"/>
                    <a:pt x="1503" y="1859"/>
                  </a:cubicBezTo>
                  <a:cubicBezTo>
                    <a:pt x="1491" y="1859"/>
                    <a:pt x="1491" y="1859"/>
                    <a:pt x="1491" y="1859"/>
                  </a:cubicBezTo>
                  <a:cubicBezTo>
                    <a:pt x="1470" y="1843"/>
                    <a:pt x="1433" y="1814"/>
                    <a:pt x="1415" y="1806"/>
                  </a:cubicBezTo>
                  <a:cubicBezTo>
                    <a:pt x="1415" y="1805"/>
                    <a:pt x="1414" y="1805"/>
                    <a:pt x="1413" y="1804"/>
                  </a:cubicBezTo>
                  <a:cubicBezTo>
                    <a:pt x="1427" y="1804"/>
                    <a:pt x="1427" y="1804"/>
                    <a:pt x="1427" y="1804"/>
                  </a:cubicBezTo>
                  <a:cubicBezTo>
                    <a:pt x="1426" y="1803"/>
                    <a:pt x="1424" y="1802"/>
                    <a:pt x="1422" y="1801"/>
                  </a:cubicBezTo>
                  <a:cubicBezTo>
                    <a:pt x="1398" y="1789"/>
                    <a:pt x="1352" y="1764"/>
                    <a:pt x="1331" y="1722"/>
                  </a:cubicBezTo>
                  <a:cubicBezTo>
                    <a:pt x="1331" y="1722"/>
                    <a:pt x="1331" y="1722"/>
                    <a:pt x="1331" y="1722"/>
                  </a:cubicBezTo>
                  <a:cubicBezTo>
                    <a:pt x="1321" y="1722"/>
                    <a:pt x="1321" y="1722"/>
                    <a:pt x="1321" y="1722"/>
                  </a:cubicBezTo>
                  <a:cubicBezTo>
                    <a:pt x="1306" y="1697"/>
                    <a:pt x="1280" y="1684"/>
                    <a:pt x="1265" y="1667"/>
                  </a:cubicBezTo>
                  <a:cubicBezTo>
                    <a:pt x="1276" y="1667"/>
                    <a:pt x="1276" y="1667"/>
                    <a:pt x="1276" y="1667"/>
                  </a:cubicBezTo>
                  <a:cubicBezTo>
                    <a:pt x="1266" y="1657"/>
                    <a:pt x="1259" y="1646"/>
                    <a:pt x="1260" y="1631"/>
                  </a:cubicBezTo>
                  <a:cubicBezTo>
                    <a:pt x="1261" y="1623"/>
                    <a:pt x="1263" y="1618"/>
                    <a:pt x="1267" y="1615"/>
                  </a:cubicBezTo>
                  <a:cubicBezTo>
                    <a:pt x="1284" y="1609"/>
                    <a:pt x="1315" y="1628"/>
                    <a:pt x="1335" y="1652"/>
                  </a:cubicBezTo>
                  <a:cubicBezTo>
                    <a:pt x="1363" y="1685"/>
                    <a:pt x="1433" y="1731"/>
                    <a:pt x="1458" y="1760"/>
                  </a:cubicBezTo>
                  <a:cubicBezTo>
                    <a:pt x="1482" y="1789"/>
                    <a:pt x="1521" y="1801"/>
                    <a:pt x="1532" y="1839"/>
                  </a:cubicBezTo>
                  <a:cubicBezTo>
                    <a:pt x="1542" y="1876"/>
                    <a:pt x="1574" y="1918"/>
                    <a:pt x="1584" y="1934"/>
                  </a:cubicBezTo>
                  <a:cubicBezTo>
                    <a:pt x="1595" y="1951"/>
                    <a:pt x="1601" y="2084"/>
                    <a:pt x="1612" y="2104"/>
                  </a:cubicBezTo>
                  <a:cubicBezTo>
                    <a:pt x="1618" y="2117"/>
                    <a:pt x="1643" y="2099"/>
                    <a:pt x="1666" y="2079"/>
                  </a:cubicBezTo>
                  <a:cubicBezTo>
                    <a:pt x="1667" y="2079"/>
                    <a:pt x="1667" y="2079"/>
                    <a:pt x="1667" y="2079"/>
                  </a:cubicBezTo>
                  <a:cubicBezTo>
                    <a:pt x="1685" y="2064"/>
                    <a:pt x="1703" y="2046"/>
                    <a:pt x="1711" y="2038"/>
                  </a:cubicBezTo>
                  <a:cubicBezTo>
                    <a:pt x="1725" y="2025"/>
                    <a:pt x="1748" y="2017"/>
                    <a:pt x="1758" y="1997"/>
                  </a:cubicBezTo>
                  <a:cubicBezTo>
                    <a:pt x="1754" y="1997"/>
                    <a:pt x="1754" y="1997"/>
                    <a:pt x="1754" y="1997"/>
                  </a:cubicBezTo>
                  <a:cubicBezTo>
                    <a:pt x="1755" y="1993"/>
                    <a:pt x="1757" y="1989"/>
                    <a:pt x="1757" y="1984"/>
                  </a:cubicBezTo>
                  <a:cubicBezTo>
                    <a:pt x="1759" y="1968"/>
                    <a:pt x="1748" y="1954"/>
                    <a:pt x="1736" y="1942"/>
                  </a:cubicBezTo>
                  <a:cubicBezTo>
                    <a:pt x="1747" y="1942"/>
                    <a:pt x="1747" y="1942"/>
                    <a:pt x="1747" y="1942"/>
                  </a:cubicBezTo>
                  <a:cubicBezTo>
                    <a:pt x="1733" y="1928"/>
                    <a:pt x="1715" y="1916"/>
                    <a:pt x="1707" y="1909"/>
                  </a:cubicBezTo>
                  <a:cubicBezTo>
                    <a:pt x="1703" y="1905"/>
                    <a:pt x="1705" y="1901"/>
                    <a:pt x="1711" y="1897"/>
                  </a:cubicBezTo>
                  <a:cubicBezTo>
                    <a:pt x="1722" y="1891"/>
                    <a:pt x="1737" y="1884"/>
                    <a:pt x="1748" y="1877"/>
                  </a:cubicBezTo>
                  <a:cubicBezTo>
                    <a:pt x="1752" y="1874"/>
                    <a:pt x="1757" y="1871"/>
                    <a:pt x="1760" y="1868"/>
                  </a:cubicBezTo>
                  <a:cubicBezTo>
                    <a:pt x="1763" y="1865"/>
                    <a:pt x="1766" y="1862"/>
                    <a:pt x="1769" y="1859"/>
                  </a:cubicBezTo>
                  <a:cubicBezTo>
                    <a:pt x="1768" y="1859"/>
                    <a:pt x="1768" y="1859"/>
                    <a:pt x="1768" y="1859"/>
                  </a:cubicBezTo>
                  <a:cubicBezTo>
                    <a:pt x="1785" y="1845"/>
                    <a:pt x="1806" y="1832"/>
                    <a:pt x="1817" y="1851"/>
                  </a:cubicBezTo>
                  <a:cubicBezTo>
                    <a:pt x="1831" y="1876"/>
                    <a:pt x="1824" y="1976"/>
                    <a:pt x="1831" y="1993"/>
                  </a:cubicBezTo>
                  <a:cubicBezTo>
                    <a:pt x="1838" y="2009"/>
                    <a:pt x="1908" y="2034"/>
                    <a:pt x="1923" y="2055"/>
                  </a:cubicBezTo>
                  <a:cubicBezTo>
                    <a:pt x="1937" y="2076"/>
                    <a:pt x="1996" y="2084"/>
                    <a:pt x="2007" y="2072"/>
                  </a:cubicBezTo>
                  <a:cubicBezTo>
                    <a:pt x="2018" y="2059"/>
                    <a:pt x="2074" y="2080"/>
                    <a:pt x="2088" y="2084"/>
                  </a:cubicBezTo>
                  <a:cubicBezTo>
                    <a:pt x="2102" y="2088"/>
                    <a:pt x="2144" y="2076"/>
                    <a:pt x="2172" y="2068"/>
                  </a:cubicBezTo>
                  <a:cubicBezTo>
                    <a:pt x="2201" y="2059"/>
                    <a:pt x="2229" y="2034"/>
                    <a:pt x="2225" y="2088"/>
                  </a:cubicBezTo>
                  <a:cubicBezTo>
                    <a:pt x="2222" y="2143"/>
                    <a:pt x="2211" y="2226"/>
                    <a:pt x="2176" y="2267"/>
                  </a:cubicBezTo>
                  <a:cubicBezTo>
                    <a:pt x="2152" y="2295"/>
                    <a:pt x="2151" y="2314"/>
                    <a:pt x="2141" y="2323"/>
                  </a:cubicBezTo>
                  <a:cubicBezTo>
                    <a:pt x="2138" y="2325"/>
                    <a:pt x="2133" y="2325"/>
                    <a:pt x="2126" y="2325"/>
                  </a:cubicBezTo>
                  <a:cubicBezTo>
                    <a:pt x="2110" y="2325"/>
                    <a:pt x="2095" y="2326"/>
                    <a:pt x="2083" y="2332"/>
                  </a:cubicBezTo>
                  <a:cubicBezTo>
                    <a:pt x="2072" y="2311"/>
                    <a:pt x="2056" y="2294"/>
                    <a:pt x="2035" y="2300"/>
                  </a:cubicBezTo>
                  <a:cubicBezTo>
                    <a:pt x="2004" y="2309"/>
                    <a:pt x="1969" y="2312"/>
                    <a:pt x="1938" y="2332"/>
                  </a:cubicBezTo>
                  <a:cubicBezTo>
                    <a:pt x="1923" y="2340"/>
                    <a:pt x="1910" y="2350"/>
                    <a:pt x="1898" y="2367"/>
                  </a:cubicBezTo>
                  <a:cubicBezTo>
                    <a:pt x="1882" y="2389"/>
                    <a:pt x="1871" y="2402"/>
                    <a:pt x="1862" y="2408"/>
                  </a:cubicBezTo>
                  <a:cubicBezTo>
                    <a:pt x="1861" y="2408"/>
                    <a:pt x="1861" y="2408"/>
                    <a:pt x="1861" y="2408"/>
                  </a:cubicBezTo>
                  <a:cubicBezTo>
                    <a:pt x="1859" y="2409"/>
                    <a:pt x="1857" y="2409"/>
                    <a:pt x="1855" y="2408"/>
                  </a:cubicBezTo>
                  <a:cubicBezTo>
                    <a:pt x="1844" y="2408"/>
                    <a:pt x="1844" y="2408"/>
                    <a:pt x="1844" y="2408"/>
                  </a:cubicBezTo>
                  <a:cubicBezTo>
                    <a:pt x="1843" y="2407"/>
                    <a:pt x="1842" y="2406"/>
                    <a:pt x="1841" y="2405"/>
                  </a:cubicBezTo>
                  <a:cubicBezTo>
                    <a:pt x="1838" y="2396"/>
                    <a:pt x="1862" y="2375"/>
                    <a:pt x="1887" y="2353"/>
                  </a:cubicBezTo>
                  <a:cubicBezTo>
                    <a:pt x="1889" y="2353"/>
                    <a:pt x="1889" y="2353"/>
                    <a:pt x="1889" y="2353"/>
                  </a:cubicBezTo>
                  <a:cubicBezTo>
                    <a:pt x="1915" y="2329"/>
                    <a:pt x="1944" y="2303"/>
                    <a:pt x="1936" y="2292"/>
                  </a:cubicBezTo>
                  <a:cubicBezTo>
                    <a:pt x="1922" y="2271"/>
                    <a:pt x="1837" y="2280"/>
                    <a:pt x="1792" y="2280"/>
                  </a:cubicBezTo>
                  <a:cubicBezTo>
                    <a:pt x="1777" y="2280"/>
                    <a:pt x="1763" y="2276"/>
                    <a:pt x="1750" y="2271"/>
                  </a:cubicBezTo>
                  <a:cubicBezTo>
                    <a:pt x="1732" y="2271"/>
                    <a:pt x="1732" y="2271"/>
                    <a:pt x="1732" y="2271"/>
                  </a:cubicBezTo>
                  <a:cubicBezTo>
                    <a:pt x="1708" y="2261"/>
                    <a:pt x="1686" y="2247"/>
                    <a:pt x="1666" y="2242"/>
                  </a:cubicBezTo>
                  <a:cubicBezTo>
                    <a:pt x="1630" y="2234"/>
                    <a:pt x="1613" y="2319"/>
                    <a:pt x="1578" y="2361"/>
                  </a:cubicBezTo>
                  <a:cubicBezTo>
                    <a:pt x="1555" y="2389"/>
                    <a:pt x="1523" y="2369"/>
                    <a:pt x="1496" y="2353"/>
                  </a:cubicBezTo>
                  <a:cubicBezTo>
                    <a:pt x="1510" y="2353"/>
                    <a:pt x="1510" y="2353"/>
                    <a:pt x="1510" y="2353"/>
                  </a:cubicBezTo>
                  <a:cubicBezTo>
                    <a:pt x="1493" y="2344"/>
                    <a:pt x="1477" y="2334"/>
                    <a:pt x="1464" y="2334"/>
                  </a:cubicBezTo>
                  <a:cubicBezTo>
                    <a:pt x="1433" y="2334"/>
                    <a:pt x="1373" y="2280"/>
                    <a:pt x="1373" y="2280"/>
                  </a:cubicBezTo>
                  <a:cubicBezTo>
                    <a:pt x="1373" y="2280"/>
                    <a:pt x="1365" y="2276"/>
                    <a:pt x="1354" y="2271"/>
                  </a:cubicBezTo>
                  <a:cubicBezTo>
                    <a:pt x="1337" y="2271"/>
                    <a:pt x="1337" y="2271"/>
                    <a:pt x="1337" y="2271"/>
                  </a:cubicBezTo>
                  <a:cubicBezTo>
                    <a:pt x="1318" y="2263"/>
                    <a:pt x="1295" y="2255"/>
                    <a:pt x="1282" y="2255"/>
                  </a:cubicBezTo>
                  <a:cubicBezTo>
                    <a:pt x="1266" y="2255"/>
                    <a:pt x="1239" y="2232"/>
                    <a:pt x="1219" y="2216"/>
                  </a:cubicBezTo>
                  <a:cubicBezTo>
                    <a:pt x="1231" y="2216"/>
                    <a:pt x="1231" y="2216"/>
                    <a:pt x="1231" y="2216"/>
                  </a:cubicBezTo>
                  <a:cubicBezTo>
                    <a:pt x="1218" y="2206"/>
                    <a:pt x="1206" y="2196"/>
                    <a:pt x="1200" y="2196"/>
                  </a:cubicBezTo>
                  <a:cubicBezTo>
                    <a:pt x="1187" y="2196"/>
                    <a:pt x="1152" y="2162"/>
                    <a:pt x="1173" y="2145"/>
                  </a:cubicBezTo>
                  <a:cubicBezTo>
                    <a:pt x="1202" y="2133"/>
                    <a:pt x="1254" y="2161"/>
                    <a:pt x="1230" y="2079"/>
                  </a:cubicBezTo>
                  <a:cubicBezTo>
                    <a:pt x="1238" y="2079"/>
                    <a:pt x="1238" y="2079"/>
                    <a:pt x="1238" y="2079"/>
                  </a:cubicBezTo>
                  <a:cubicBezTo>
                    <a:pt x="1237" y="2076"/>
                    <a:pt x="1237" y="2074"/>
                    <a:pt x="1236" y="2071"/>
                  </a:cubicBezTo>
                  <a:cubicBezTo>
                    <a:pt x="1208" y="1979"/>
                    <a:pt x="1112" y="1997"/>
                    <a:pt x="1088" y="2009"/>
                  </a:cubicBezTo>
                  <a:cubicBezTo>
                    <a:pt x="1063" y="2022"/>
                    <a:pt x="887" y="2018"/>
                    <a:pt x="873" y="2018"/>
                  </a:cubicBezTo>
                  <a:cubicBezTo>
                    <a:pt x="859" y="2018"/>
                    <a:pt x="757" y="2059"/>
                    <a:pt x="725" y="2076"/>
                  </a:cubicBezTo>
                  <a:cubicBezTo>
                    <a:pt x="723" y="2077"/>
                    <a:pt x="721" y="2078"/>
                    <a:pt x="719" y="2079"/>
                  </a:cubicBezTo>
                  <a:cubicBezTo>
                    <a:pt x="721" y="2079"/>
                    <a:pt x="721" y="2079"/>
                    <a:pt x="721" y="2079"/>
                  </a:cubicBezTo>
                  <a:cubicBezTo>
                    <a:pt x="720" y="2079"/>
                    <a:pt x="719" y="2080"/>
                    <a:pt x="718" y="2080"/>
                  </a:cubicBezTo>
                  <a:cubicBezTo>
                    <a:pt x="687" y="2097"/>
                    <a:pt x="630" y="2118"/>
                    <a:pt x="616" y="2126"/>
                  </a:cubicBezTo>
                  <a:cubicBezTo>
                    <a:pt x="602" y="2134"/>
                    <a:pt x="528" y="2109"/>
                    <a:pt x="497" y="2130"/>
                  </a:cubicBezTo>
                  <a:cubicBezTo>
                    <a:pt x="464" y="2152"/>
                    <a:pt x="433" y="2183"/>
                    <a:pt x="416" y="2195"/>
                  </a:cubicBezTo>
                  <a:cubicBezTo>
                    <a:pt x="414" y="2196"/>
                    <a:pt x="413" y="2196"/>
                    <a:pt x="412" y="2196"/>
                  </a:cubicBezTo>
                  <a:cubicBezTo>
                    <a:pt x="409" y="2196"/>
                    <a:pt x="405" y="2198"/>
                    <a:pt x="401" y="2202"/>
                  </a:cubicBezTo>
                  <a:cubicBezTo>
                    <a:pt x="387" y="2208"/>
                    <a:pt x="360" y="2237"/>
                    <a:pt x="342" y="2292"/>
                  </a:cubicBezTo>
                  <a:cubicBezTo>
                    <a:pt x="321" y="2353"/>
                    <a:pt x="343" y="2405"/>
                    <a:pt x="310" y="2427"/>
                  </a:cubicBezTo>
                  <a:cubicBezTo>
                    <a:pt x="280" y="2442"/>
                    <a:pt x="230" y="2464"/>
                    <a:pt x="195" y="2487"/>
                  </a:cubicBezTo>
                  <a:cubicBezTo>
                    <a:pt x="179" y="2497"/>
                    <a:pt x="165" y="2507"/>
                    <a:pt x="156" y="2517"/>
                  </a:cubicBezTo>
                  <a:cubicBezTo>
                    <a:pt x="128" y="2550"/>
                    <a:pt x="106" y="2679"/>
                    <a:pt x="71" y="2733"/>
                  </a:cubicBezTo>
                  <a:cubicBezTo>
                    <a:pt x="35" y="2787"/>
                    <a:pt x="71" y="2837"/>
                    <a:pt x="78" y="2870"/>
                  </a:cubicBezTo>
                  <a:cubicBezTo>
                    <a:pt x="85" y="2904"/>
                    <a:pt x="109" y="2966"/>
                    <a:pt x="71" y="3024"/>
                  </a:cubicBezTo>
                  <a:cubicBezTo>
                    <a:pt x="39" y="3072"/>
                    <a:pt x="35" y="3100"/>
                    <a:pt x="26" y="3111"/>
                  </a:cubicBezTo>
                  <a:cubicBezTo>
                    <a:pt x="25" y="3111"/>
                    <a:pt x="25" y="3111"/>
                    <a:pt x="24" y="3112"/>
                  </a:cubicBezTo>
                  <a:cubicBezTo>
                    <a:pt x="22" y="3112"/>
                    <a:pt x="20" y="3113"/>
                    <a:pt x="20" y="3115"/>
                  </a:cubicBezTo>
                  <a:cubicBezTo>
                    <a:pt x="19" y="3115"/>
                    <a:pt x="19" y="3116"/>
                    <a:pt x="18" y="3116"/>
                  </a:cubicBezTo>
                  <a:cubicBezTo>
                    <a:pt x="0" y="3120"/>
                    <a:pt x="35" y="3137"/>
                    <a:pt x="42" y="3178"/>
                  </a:cubicBezTo>
                  <a:cubicBezTo>
                    <a:pt x="49" y="3220"/>
                    <a:pt x="11" y="3261"/>
                    <a:pt x="78" y="3299"/>
                  </a:cubicBezTo>
                  <a:cubicBezTo>
                    <a:pt x="145" y="3336"/>
                    <a:pt x="206" y="3338"/>
                    <a:pt x="223" y="3388"/>
                  </a:cubicBezTo>
                  <a:cubicBezTo>
                    <a:pt x="241" y="3438"/>
                    <a:pt x="299" y="3553"/>
                    <a:pt x="299" y="3553"/>
                  </a:cubicBezTo>
                  <a:cubicBezTo>
                    <a:pt x="299" y="3553"/>
                    <a:pt x="363" y="3619"/>
                    <a:pt x="395" y="3648"/>
                  </a:cubicBezTo>
                  <a:cubicBezTo>
                    <a:pt x="414" y="3666"/>
                    <a:pt x="425" y="3667"/>
                    <a:pt x="433" y="3658"/>
                  </a:cubicBezTo>
                  <a:cubicBezTo>
                    <a:pt x="438" y="3656"/>
                    <a:pt x="442" y="3651"/>
                    <a:pt x="445" y="3643"/>
                  </a:cubicBezTo>
                  <a:cubicBezTo>
                    <a:pt x="440" y="3643"/>
                    <a:pt x="440" y="3643"/>
                    <a:pt x="440" y="3643"/>
                  </a:cubicBezTo>
                  <a:cubicBezTo>
                    <a:pt x="442" y="3640"/>
                    <a:pt x="443" y="3636"/>
                    <a:pt x="444" y="3632"/>
                  </a:cubicBezTo>
                  <a:cubicBezTo>
                    <a:pt x="451" y="3603"/>
                    <a:pt x="493" y="3598"/>
                    <a:pt x="542" y="3598"/>
                  </a:cubicBezTo>
                  <a:cubicBezTo>
                    <a:pt x="592" y="3598"/>
                    <a:pt x="627" y="3611"/>
                    <a:pt x="676" y="3603"/>
                  </a:cubicBezTo>
                  <a:cubicBezTo>
                    <a:pt x="689" y="3600"/>
                    <a:pt x="702" y="3593"/>
                    <a:pt x="713" y="3584"/>
                  </a:cubicBezTo>
                  <a:cubicBezTo>
                    <a:pt x="743" y="3563"/>
                    <a:pt x="766" y="3526"/>
                    <a:pt x="780" y="3514"/>
                  </a:cubicBezTo>
                  <a:cubicBezTo>
                    <a:pt x="800" y="3505"/>
                    <a:pt x="871" y="3495"/>
                    <a:pt x="916" y="3528"/>
                  </a:cubicBezTo>
                  <a:cubicBezTo>
                    <a:pt x="961" y="3561"/>
                    <a:pt x="954" y="3607"/>
                    <a:pt x="979" y="3636"/>
                  </a:cubicBezTo>
                  <a:cubicBezTo>
                    <a:pt x="1004" y="3665"/>
                    <a:pt x="1046" y="3648"/>
                    <a:pt x="1078" y="3619"/>
                  </a:cubicBezTo>
                  <a:cubicBezTo>
                    <a:pt x="1109" y="3590"/>
                    <a:pt x="1095" y="3603"/>
                    <a:pt x="1134" y="3627"/>
                  </a:cubicBezTo>
                  <a:cubicBezTo>
                    <a:pt x="1173" y="3653"/>
                    <a:pt x="1190" y="3677"/>
                    <a:pt x="1155" y="3715"/>
                  </a:cubicBezTo>
                  <a:cubicBezTo>
                    <a:pt x="1120" y="3752"/>
                    <a:pt x="1141" y="3810"/>
                    <a:pt x="1120" y="3869"/>
                  </a:cubicBezTo>
                  <a:cubicBezTo>
                    <a:pt x="1099" y="3927"/>
                    <a:pt x="1140" y="3927"/>
                    <a:pt x="1179" y="3952"/>
                  </a:cubicBezTo>
                  <a:cubicBezTo>
                    <a:pt x="1217" y="3977"/>
                    <a:pt x="1250" y="4139"/>
                    <a:pt x="1271" y="4168"/>
                  </a:cubicBezTo>
                  <a:cubicBezTo>
                    <a:pt x="1292" y="4197"/>
                    <a:pt x="1264" y="4281"/>
                    <a:pt x="1289" y="4331"/>
                  </a:cubicBezTo>
                  <a:cubicBezTo>
                    <a:pt x="1314" y="4380"/>
                    <a:pt x="1325" y="4411"/>
                    <a:pt x="1296" y="4436"/>
                  </a:cubicBezTo>
                  <a:cubicBezTo>
                    <a:pt x="1268" y="4461"/>
                    <a:pt x="1232" y="4509"/>
                    <a:pt x="1229" y="4593"/>
                  </a:cubicBezTo>
                  <a:cubicBezTo>
                    <a:pt x="1225" y="4676"/>
                    <a:pt x="1243" y="4734"/>
                    <a:pt x="1257" y="4763"/>
                  </a:cubicBezTo>
                  <a:cubicBezTo>
                    <a:pt x="1271" y="4792"/>
                    <a:pt x="1306" y="4871"/>
                    <a:pt x="1324" y="4900"/>
                  </a:cubicBezTo>
                  <a:cubicBezTo>
                    <a:pt x="1342" y="4929"/>
                    <a:pt x="1402" y="4983"/>
                    <a:pt x="1406" y="5029"/>
                  </a:cubicBezTo>
                  <a:cubicBezTo>
                    <a:pt x="1409" y="5075"/>
                    <a:pt x="1359" y="5146"/>
                    <a:pt x="1377" y="5171"/>
                  </a:cubicBezTo>
                  <a:cubicBezTo>
                    <a:pt x="1394" y="5196"/>
                    <a:pt x="1405" y="5233"/>
                    <a:pt x="1437" y="5266"/>
                  </a:cubicBezTo>
                  <a:cubicBezTo>
                    <a:pt x="1468" y="5300"/>
                    <a:pt x="1479" y="5370"/>
                    <a:pt x="1479" y="5370"/>
                  </a:cubicBezTo>
                  <a:cubicBezTo>
                    <a:pt x="1479" y="5370"/>
                    <a:pt x="1489" y="5399"/>
                    <a:pt x="1493" y="5445"/>
                  </a:cubicBezTo>
                  <a:cubicBezTo>
                    <a:pt x="1496" y="5491"/>
                    <a:pt x="1500" y="5520"/>
                    <a:pt x="1535" y="5541"/>
                  </a:cubicBezTo>
                  <a:cubicBezTo>
                    <a:pt x="1570" y="5562"/>
                    <a:pt x="1595" y="5566"/>
                    <a:pt x="1613" y="5545"/>
                  </a:cubicBezTo>
                  <a:cubicBezTo>
                    <a:pt x="1630" y="5524"/>
                    <a:pt x="1705" y="5483"/>
                    <a:pt x="1751" y="5488"/>
                  </a:cubicBezTo>
                  <a:cubicBezTo>
                    <a:pt x="1793" y="5491"/>
                    <a:pt x="1852" y="5498"/>
                    <a:pt x="1896" y="5470"/>
                  </a:cubicBezTo>
                  <a:cubicBezTo>
                    <a:pt x="1903" y="5466"/>
                    <a:pt x="1909" y="5462"/>
                    <a:pt x="1915" y="5458"/>
                  </a:cubicBezTo>
                  <a:cubicBezTo>
                    <a:pt x="1924" y="5450"/>
                    <a:pt x="1935" y="5439"/>
                    <a:pt x="1945" y="5427"/>
                  </a:cubicBezTo>
                  <a:cubicBezTo>
                    <a:pt x="1943" y="5427"/>
                    <a:pt x="1943" y="5427"/>
                    <a:pt x="1943" y="5427"/>
                  </a:cubicBezTo>
                  <a:cubicBezTo>
                    <a:pt x="1958" y="5411"/>
                    <a:pt x="1973" y="5391"/>
                    <a:pt x="1987" y="5373"/>
                  </a:cubicBezTo>
                  <a:cubicBezTo>
                    <a:pt x="1991" y="5373"/>
                    <a:pt x="1991" y="5373"/>
                    <a:pt x="1991" y="5373"/>
                  </a:cubicBezTo>
                  <a:cubicBezTo>
                    <a:pt x="2016" y="5339"/>
                    <a:pt x="2040" y="5306"/>
                    <a:pt x="2052" y="5291"/>
                  </a:cubicBezTo>
                  <a:cubicBezTo>
                    <a:pt x="2053" y="5291"/>
                    <a:pt x="2053" y="5290"/>
                    <a:pt x="2053" y="5290"/>
                  </a:cubicBezTo>
                  <a:cubicBezTo>
                    <a:pt x="2050" y="5290"/>
                    <a:pt x="2050" y="5290"/>
                    <a:pt x="2050" y="5290"/>
                  </a:cubicBezTo>
                  <a:cubicBezTo>
                    <a:pt x="2064" y="5275"/>
                    <a:pt x="2082" y="5255"/>
                    <a:pt x="2097" y="5235"/>
                  </a:cubicBezTo>
                  <a:cubicBezTo>
                    <a:pt x="2101" y="5235"/>
                    <a:pt x="2101" y="5235"/>
                    <a:pt x="2101" y="5235"/>
                  </a:cubicBezTo>
                  <a:cubicBezTo>
                    <a:pt x="2117" y="5214"/>
                    <a:pt x="2130" y="5192"/>
                    <a:pt x="2126" y="5175"/>
                  </a:cubicBezTo>
                  <a:cubicBezTo>
                    <a:pt x="2125" y="5168"/>
                    <a:pt x="2122" y="5161"/>
                    <a:pt x="2119" y="5153"/>
                  </a:cubicBezTo>
                  <a:cubicBezTo>
                    <a:pt x="2110" y="5153"/>
                    <a:pt x="2110" y="5153"/>
                    <a:pt x="2110" y="5153"/>
                  </a:cubicBezTo>
                  <a:cubicBezTo>
                    <a:pt x="2102" y="5134"/>
                    <a:pt x="2092" y="5114"/>
                    <a:pt x="2091" y="5098"/>
                  </a:cubicBezTo>
                  <a:cubicBezTo>
                    <a:pt x="2098" y="5098"/>
                    <a:pt x="2098" y="5098"/>
                    <a:pt x="2098" y="5098"/>
                  </a:cubicBezTo>
                  <a:cubicBezTo>
                    <a:pt x="2096" y="5088"/>
                    <a:pt x="2097" y="5079"/>
                    <a:pt x="2104" y="5074"/>
                  </a:cubicBezTo>
                  <a:cubicBezTo>
                    <a:pt x="2129" y="5061"/>
                    <a:pt x="2190" y="5050"/>
                    <a:pt x="2214" y="5034"/>
                  </a:cubicBezTo>
                  <a:cubicBezTo>
                    <a:pt x="2224" y="5029"/>
                    <a:pt x="2231" y="5023"/>
                    <a:pt x="2232" y="5017"/>
                  </a:cubicBezTo>
                  <a:cubicBezTo>
                    <a:pt x="2232" y="5016"/>
                    <a:pt x="2232" y="5016"/>
                    <a:pt x="2232" y="5016"/>
                  </a:cubicBezTo>
                  <a:cubicBezTo>
                    <a:pt x="2225" y="5016"/>
                    <a:pt x="2225" y="5016"/>
                    <a:pt x="2225" y="5016"/>
                  </a:cubicBezTo>
                  <a:cubicBezTo>
                    <a:pt x="2225" y="5004"/>
                    <a:pt x="2222" y="4983"/>
                    <a:pt x="2217" y="4961"/>
                  </a:cubicBezTo>
                  <a:cubicBezTo>
                    <a:pt x="2225" y="4961"/>
                    <a:pt x="2225" y="4961"/>
                    <a:pt x="2225" y="4961"/>
                  </a:cubicBezTo>
                  <a:cubicBezTo>
                    <a:pt x="2218" y="4931"/>
                    <a:pt x="2209" y="4897"/>
                    <a:pt x="2204" y="4879"/>
                  </a:cubicBezTo>
                  <a:cubicBezTo>
                    <a:pt x="2196" y="4879"/>
                    <a:pt x="2196" y="4879"/>
                    <a:pt x="2196" y="4879"/>
                  </a:cubicBezTo>
                  <a:cubicBezTo>
                    <a:pt x="2195" y="4876"/>
                    <a:pt x="2194" y="4873"/>
                    <a:pt x="2194" y="4871"/>
                  </a:cubicBezTo>
                  <a:cubicBezTo>
                    <a:pt x="2190" y="4860"/>
                    <a:pt x="2196" y="4843"/>
                    <a:pt x="2206" y="4824"/>
                  </a:cubicBezTo>
                  <a:cubicBezTo>
                    <a:pt x="2211" y="4824"/>
                    <a:pt x="2211" y="4824"/>
                    <a:pt x="2211" y="4824"/>
                  </a:cubicBezTo>
                  <a:cubicBezTo>
                    <a:pt x="2219" y="4807"/>
                    <a:pt x="2232" y="4787"/>
                    <a:pt x="2246" y="4767"/>
                  </a:cubicBezTo>
                  <a:cubicBezTo>
                    <a:pt x="2252" y="4759"/>
                    <a:pt x="2259" y="4750"/>
                    <a:pt x="2268" y="4741"/>
                  </a:cubicBezTo>
                  <a:cubicBezTo>
                    <a:pt x="2265" y="4741"/>
                    <a:pt x="2265" y="4741"/>
                    <a:pt x="2265" y="4741"/>
                  </a:cubicBezTo>
                  <a:cubicBezTo>
                    <a:pt x="2285" y="4721"/>
                    <a:pt x="2310" y="4701"/>
                    <a:pt x="2327" y="4686"/>
                  </a:cubicBezTo>
                  <a:cubicBezTo>
                    <a:pt x="2329" y="4686"/>
                    <a:pt x="2329" y="4686"/>
                    <a:pt x="2329" y="4686"/>
                  </a:cubicBezTo>
                  <a:cubicBezTo>
                    <a:pt x="2341" y="4676"/>
                    <a:pt x="2351" y="4668"/>
                    <a:pt x="2355" y="4663"/>
                  </a:cubicBezTo>
                  <a:cubicBezTo>
                    <a:pt x="2363" y="4653"/>
                    <a:pt x="2386" y="4631"/>
                    <a:pt x="2406" y="4604"/>
                  </a:cubicBezTo>
                  <a:cubicBezTo>
                    <a:pt x="2402" y="4604"/>
                    <a:pt x="2402" y="4604"/>
                    <a:pt x="2402" y="4604"/>
                  </a:cubicBezTo>
                  <a:cubicBezTo>
                    <a:pt x="2414" y="4587"/>
                    <a:pt x="2424" y="4568"/>
                    <a:pt x="2428" y="4549"/>
                  </a:cubicBezTo>
                  <a:cubicBezTo>
                    <a:pt x="2433" y="4549"/>
                    <a:pt x="2433" y="4549"/>
                    <a:pt x="2433" y="4549"/>
                  </a:cubicBezTo>
                  <a:cubicBezTo>
                    <a:pt x="2434" y="4546"/>
                    <a:pt x="2436" y="4542"/>
                    <a:pt x="2436" y="4538"/>
                  </a:cubicBezTo>
                  <a:cubicBezTo>
                    <a:pt x="2439" y="4515"/>
                    <a:pt x="2437" y="4490"/>
                    <a:pt x="2435" y="4467"/>
                  </a:cubicBezTo>
                  <a:cubicBezTo>
                    <a:pt x="2428" y="4467"/>
                    <a:pt x="2428" y="4467"/>
                    <a:pt x="2428" y="4467"/>
                  </a:cubicBezTo>
                  <a:cubicBezTo>
                    <a:pt x="2426" y="4446"/>
                    <a:pt x="2424" y="4427"/>
                    <a:pt x="2425" y="4412"/>
                  </a:cubicBezTo>
                  <a:cubicBezTo>
                    <a:pt x="2431" y="4412"/>
                    <a:pt x="2431" y="4412"/>
                    <a:pt x="2431" y="4412"/>
                  </a:cubicBezTo>
                  <a:cubicBezTo>
                    <a:pt x="2432" y="4403"/>
                    <a:pt x="2433" y="4395"/>
                    <a:pt x="2436" y="4389"/>
                  </a:cubicBezTo>
                  <a:cubicBezTo>
                    <a:pt x="2446" y="4368"/>
                    <a:pt x="2443" y="4350"/>
                    <a:pt x="2430" y="4330"/>
                  </a:cubicBezTo>
                  <a:cubicBezTo>
                    <a:pt x="2421" y="4330"/>
                    <a:pt x="2421" y="4330"/>
                    <a:pt x="2421" y="4330"/>
                  </a:cubicBezTo>
                  <a:cubicBezTo>
                    <a:pt x="2416" y="4322"/>
                    <a:pt x="2409" y="4314"/>
                    <a:pt x="2401" y="4306"/>
                  </a:cubicBezTo>
                  <a:cubicBezTo>
                    <a:pt x="2394" y="4297"/>
                    <a:pt x="2388" y="4287"/>
                    <a:pt x="2383" y="4275"/>
                  </a:cubicBezTo>
                  <a:cubicBezTo>
                    <a:pt x="2391" y="4275"/>
                    <a:pt x="2391" y="4275"/>
                    <a:pt x="2391" y="4275"/>
                  </a:cubicBezTo>
                  <a:cubicBezTo>
                    <a:pt x="2379" y="4247"/>
                    <a:pt x="2374" y="4214"/>
                    <a:pt x="2369" y="4192"/>
                  </a:cubicBezTo>
                  <a:cubicBezTo>
                    <a:pt x="2362" y="4192"/>
                    <a:pt x="2362" y="4192"/>
                    <a:pt x="2362" y="4192"/>
                  </a:cubicBezTo>
                  <a:cubicBezTo>
                    <a:pt x="2360" y="4187"/>
                    <a:pt x="2359" y="4182"/>
                    <a:pt x="2357" y="4179"/>
                  </a:cubicBezTo>
                  <a:cubicBezTo>
                    <a:pt x="2353" y="4173"/>
                    <a:pt x="2353" y="4157"/>
                    <a:pt x="2355" y="4137"/>
                  </a:cubicBezTo>
                  <a:cubicBezTo>
                    <a:pt x="2361" y="4137"/>
                    <a:pt x="2361" y="4137"/>
                    <a:pt x="2361" y="4137"/>
                  </a:cubicBezTo>
                  <a:cubicBezTo>
                    <a:pt x="2363" y="4110"/>
                    <a:pt x="2369" y="4075"/>
                    <a:pt x="2378" y="4055"/>
                  </a:cubicBezTo>
                  <a:cubicBezTo>
                    <a:pt x="2374" y="4055"/>
                    <a:pt x="2374" y="4055"/>
                    <a:pt x="2374" y="4055"/>
                  </a:cubicBezTo>
                  <a:cubicBezTo>
                    <a:pt x="2377" y="4049"/>
                    <a:pt x="2380" y="4045"/>
                    <a:pt x="2384" y="4043"/>
                  </a:cubicBezTo>
                  <a:cubicBezTo>
                    <a:pt x="2393" y="4040"/>
                    <a:pt x="2407" y="4022"/>
                    <a:pt x="2422" y="4000"/>
                  </a:cubicBezTo>
                  <a:cubicBezTo>
                    <a:pt x="2425" y="4000"/>
                    <a:pt x="2425" y="4000"/>
                    <a:pt x="2425" y="4000"/>
                  </a:cubicBezTo>
                  <a:cubicBezTo>
                    <a:pt x="2444" y="3974"/>
                    <a:pt x="2464" y="3941"/>
                    <a:pt x="2480" y="3918"/>
                  </a:cubicBezTo>
                  <a:cubicBezTo>
                    <a:pt x="2476" y="3918"/>
                    <a:pt x="2476" y="3918"/>
                    <a:pt x="2476" y="3918"/>
                  </a:cubicBezTo>
                  <a:cubicBezTo>
                    <a:pt x="2477" y="3917"/>
                    <a:pt x="2478" y="3916"/>
                    <a:pt x="2479" y="3915"/>
                  </a:cubicBezTo>
                  <a:cubicBezTo>
                    <a:pt x="2487" y="3903"/>
                    <a:pt x="2501" y="3884"/>
                    <a:pt x="2517" y="3863"/>
                  </a:cubicBezTo>
                  <a:cubicBezTo>
                    <a:pt x="2520" y="3863"/>
                    <a:pt x="2520" y="3863"/>
                    <a:pt x="2520" y="3863"/>
                  </a:cubicBezTo>
                  <a:cubicBezTo>
                    <a:pt x="2541" y="3835"/>
                    <a:pt x="2566" y="3804"/>
                    <a:pt x="2589" y="3781"/>
                  </a:cubicBezTo>
                  <a:cubicBezTo>
                    <a:pt x="2586" y="3781"/>
                    <a:pt x="2586" y="3781"/>
                    <a:pt x="2586" y="3781"/>
                  </a:cubicBezTo>
                  <a:cubicBezTo>
                    <a:pt x="2602" y="3766"/>
                    <a:pt x="2616" y="3755"/>
                    <a:pt x="2627" y="3752"/>
                  </a:cubicBezTo>
                  <a:cubicBezTo>
                    <a:pt x="2640" y="3749"/>
                    <a:pt x="2656" y="3739"/>
                    <a:pt x="2672" y="3726"/>
                  </a:cubicBezTo>
                  <a:cubicBezTo>
                    <a:pt x="2673" y="3726"/>
                    <a:pt x="2673" y="3726"/>
                    <a:pt x="2673" y="3726"/>
                  </a:cubicBezTo>
                  <a:cubicBezTo>
                    <a:pt x="2701" y="3703"/>
                    <a:pt x="2727" y="3669"/>
                    <a:pt x="2733" y="3643"/>
                  </a:cubicBezTo>
                  <a:cubicBezTo>
                    <a:pt x="2728" y="3643"/>
                    <a:pt x="2728" y="3643"/>
                    <a:pt x="2728" y="3643"/>
                  </a:cubicBezTo>
                  <a:cubicBezTo>
                    <a:pt x="2728" y="3642"/>
                    <a:pt x="2729" y="3641"/>
                    <a:pt x="2729" y="3640"/>
                  </a:cubicBezTo>
                  <a:cubicBezTo>
                    <a:pt x="2730" y="3629"/>
                    <a:pt x="2739" y="3611"/>
                    <a:pt x="2751" y="3588"/>
                  </a:cubicBezTo>
                  <a:cubicBezTo>
                    <a:pt x="2755" y="3588"/>
                    <a:pt x="2755" y="3588"/>
                    <a:pt x="2755" y="3588"/>
                  </a:cubicBezTo>
                  <a:cubicBezTo>
                    <a:pt x="2768" y="3563"/>
                    <a:pt x="2787" y="3534"/>
                    <a:pt x="2803" y="3506"/>
                  </a:cubicBezTo>
                  <a:cubicBezTo>
                    <a:pt x="2799" y="3506"/>
                    <a:pt x="2799" y="3506"/>
                    <a:pt x="2799" y="3506"/>
                  </a:cubicBezTo>
                  <a:cubicBezTo>
                    <a:pt x="2812" y="3485"/>
                    <a:pt x="2824" y="3466"/>
                    <a:pt x="2831" y="3451"/>
                  </a:cubicBezTo>
                  <a:cubicBezTo>
                    <a:pt x="2835" y="3451"/>
                    <a:pt x="2835" y="3451"/>
                    <a:pt x="2835" y="3451"/>
                  </a:cubicBezTo>
                  <a:cubicBezTo>
                    <a:pt x="2840" y="3441"/>
                    <a:pt x="2844" y="3433"/>
                    <a:pt x="2844" y="3428"/>
                  </a:cubicBezTo>
                  <a:cubicBezTo>
                    <a:pt x="2846" y="3417"/>
                    <a:pt x="2853" y="3394"/>
                    <a:pt x="2860" y="3369"/>
                  </a:cubicBezTo>
                  <a:cubicBezTo>
                    <a:pt x="2855" y="3369"/>
                    <a:pt x="2855" y="3369"/>
                    <a:pt x="2855" y="3369"/>
                  </a:cubicBezTo>
                  <a:cubicBezTo>
                    <a:pt x="2860" y="3350"/>
                    <a:pt x="2865" y="3331"/>
                    <a:pt x="2867" y="3314"/>
                  </a:cubicBezTo>
                  <a:cubicBezTo>
                    <a:pt x="2873" y="3314"/>
                    <a:pt x="2873" y="3314"/>
                    <a:pt x="2873" y="3314"/>
                  </a:cubicBezTo>
                  <a:cubicBezTo>
                    <a:pt x="2877" y="3292"/>
                    <a:pt x="2879" y="3274"/>
                    <a:pt x="2873" y="3265"/>
                  </a:cubicBezTo>
                  <a:cubicBezTo>
                    <a:pt x="2855" y="3240"/>
                    <a:pt x="2718" y="3303"/>
                    <a:pt x="2700" y="3311"/>
                  </a:cubicBezTo>
                  <a:cubicBezTo>
                    <a:pt x="2699" y="3312"/>
                    <a:pt x="2697" y="3313"/>
                    <a:pt x="2695" y="3314"/>
                  </a:cubicBezTo>
                  <a:cubicBezTo>
                    <a:pt x="2697" y="3314"/>
                    <a:pt x="2697" y="3314"/>
                    <a:pt x="2697" y="3314"/>
                  </a:cubicBezTo>
                  <a:cubicBezTo>
                    <a:pt x="2696" y="3315"/>
                    <a:pt x="2694" y="3315"/>
                    <a:pt x="2694" y="3315"/>
                  </a:cubicBezTo>
                  <a:cubicBezTo>
                    <a:pt x="2676" y="3324"/>
                    <a:pt x="2627" y="3357"/>
                    <a:pt x="2570" y="3353"/>
                  </a:cubicBezTo>
                  <a:cubicBezTo>
                    <a:pt x="2539" y="3351"/>
                    <a:pt x="2533" y="3333"/>
                    <a:pt x="2533" y="3314"/>
                  </a:cubicBezTo>
                  <a:cubicBezTo>
                    <a:pt x="2539" y="3314"/>
                    <a:pt x="2539" y="3314"/>
                    <a:pt x="2539" y="3314"/>
                  </a:cubicBezTo>
                  <a:cubicBezTo>
                    <a:pt x="2538" y="3297"/>
                    <a:pt x="2543" y="3278"/>
                    <a:pt x="2542" y="3265"/>
                  </a:cubicBezTo>
                  <a:cubicBezTo>
                    <a:pt x="2541" y="3258"/>
                    <a:pt x="2535" y="3246"/>
                    <a:pt x="2528" y="3232"/>
                  </a:cubicBezTo>
                  <a:cubicBezTo>
                    <a:pt x="2519" y="3232"/>
                    <a:pt x="2519" y="3232"/>
                    <a:pt x="2519" y="3232"/>
                  </a:cubicBezTo>
                  <a:cubicBezTo>
                    <a:pt x="2509" y="3214"/>
                    <a:pt x="2497" y="3193"/>
                    <a:pt x="2485" y="3177"/>
                  </a:cubicBezTo>
                  <a:cubicBezTo>
                    <a:pt x="2495" y="3177"/>
                    <a:pt x="2495" y="3177"/>
                    <a:pt x="2495" y="3177"/>
                  </a:cubicBezTo>
                  <a:cubicBezTo>
                    <a:pt x="2482" y="3157"/>
                    <a:pt x="2470" y="3142"/>
                    <a:pt x="2464" y="3141"/>
                  </a:cubicBezTo>
                  <a:cubicBezTo>
                    <a:pt x="2456" y="3138"/>
                    <a:pt x="2438" y="3120"/>
                    <a:pt x="2421" y="3094"/>
                  </a:cubicBezTo>
                  <a:cubicBezTo>
                    <a:pt x="2411" y="3094"/>
                    <a:pt x="2411" y="3094"/>
                    <a:pt x="2411" y="3094"/>
                  </a:cubicBezTo>
                  <a:cubicBezTo>
                    <a:pt x="2400" y="3078"/>
                    <a:pt x="2390" y="3060"/>
                    <a:pt x="2384" y="3041"/>
                  </a:cubicBezTo>
                  <a:cubicBezTo>
                    <a:pt x="2383" y="3040"/>
                    <a:pt x="2383" y="3040"/>
                    <a:pt x="2383" y="3040"/>
                  </a:cubicBezTo>
                  <a:cubicBezTo>
                    <a:pt x="2391" y="3040"/>
                    <a:pt x="2391" y="3040"/>
                    <a:pt x="2391" y="3040"/>
                  </a:cubicBezTo>
                  <a:cubicBezTo>
                    <a:pt x="2391" y="3039"/>
                    <a:pt x="2391" y="3038"/>
                    <a:pt x="2390" y="3037"/>
                  </a:cubicBezTo>
                  <a:cubicBezTo>
                    <a:pt x="2379" y="3005"/>
                    <a:pt x="2346" y="2981"/>
                    <a:pt x="2316" y="2957"/>
                  </a:cubicBezTo>
                  <a:cubicBezTo>
                    <a:pt x="2304" y="2957"/>
                    <a:pt x="2304" y="2957"/>
                    <a:pt x="2304" y="2957"/>
                  </a:cubicBezTo>
                  <a:cubicBezTo>
                    <a:pt x="2288" y="2945"/>
                    <a:pt x="2274" y="2933"/>
                    <a:pt x="2264" y="2921"/>
                  </a:cubicBezTo>
                  <a:cubicBezTo>
                    <a:pt x="2261" y="2916"/>
                    <a:pt x="2258" y="2910"/>
                    <a:pt x="2256" y="2902"/>
                  </a:cubicBezTo>
                  <a:cubicBezTo>
                    <a:pt x="2264" y="2902"/>
                    <a:pt x="2264" y="2902"/>
                    <a:pt x="2264" y="2902"/>
                  </a:cubicBezTo>
                  <a:cubicBezTo>
                    <a:pt x="2258" y="2882"/>
                    <a:pt x="2258" y="2852"/>
                    <a:pt x="2258" y="2820"/>
                  </a:cubicBezTo>
                  <a:cubicBezTo>
                    <a:pt x="2252" y="2820"/>
                    <a:pt x="2252" y="2820"/>
                    <a:pt x="2252" y="2820"/>
                  </a:cubicBezTo>
                  <a:cubicBezTo>
                    <a:pt x="2252" y="2802"/>
                    <a:pt x="2252" y="2783"/>
                    <a:pt x="2251" y="2765"/>
                  </a:cubicBezTo>
                  <a:cubicBezTo>
                    <a:pt x="2258" y="2765"/>
                    <a:pt x="2258" y="2765"/>
                    <a:pt x="2258" y="2765"/>
                  </a:cubicBezTo>
                  <a:cubicBezTo>
                    <a:pt x="2257" y="2742"/>
                    <a:pt x="2254" y="2721"/>
                    <a:pt x="2246" y="2704"/>
                  </a:cubicBezTo>
                  <a:cubicBezTo>
                    <a:pt x="2243" y="2697"/>
                    <a:pt x="2240" y="2690"/>
                    <a:pt x="2237" y="2683"/>
                  </a:cubicBezTo>
                  <a:cubicBezTo>
                    <a:pt x="2228" y="2683"/>
                    <a:pt x="2228" y="2683"/>
                    <a:pt x="2228" y="2683"/>
                  </a:cubicBezTo>
                  <a:cubicBezTo>
                    <a:pt x="2220" y="2665"/>
                    <a:pt x="2213" y="2647"/>
                    <a:pt x="2205" y="2628"/>
                  </a:cubicBezTo>
                  <a:cubicBezTo>
                    <a:pt x="2213" y="2628"/>
                    <a:pt x="2213" y="2628"/>
                    <a:pt x="2213" y="2628"/>
                  </a:cubicBezTo>
                  <a:cubicBezTo>
                    <a:pt x="2202" y="2599"/>
                    <a:pt x="2191" y="2571"/>
                    <a:pt x="2181" y="2546"/>
                  </a:cubicBezTo>
                  <a:cubicBezTo>
                    <a:pt x="2172" y="2546"/>
                    <a:pt x="2172" y="2546"/>
                    <a:pt x="2172" y="2546"/>
                  </a:cubicBezTo>
                  <a:cubicBezTo>
                    <a:pt x="2169" y="2537"/>
                    <a:pt x="2165" y="2529"/>
                    <a:pt x="2162" y="2521"/>
                  </a:cubicBezTo>
                  <a:cubicBezTo>
                    <a:pt x="2157" y="2510"/>
                    <a:pt x="2152" y="2500"/>
                    <a:pt x="2147" y="2491"/>
                  </a:cubicBezTo>
                  <a:cubicBezTo>
                    <a:pt x="2156" y="2491"/>
                    <a:pt x="2156" y="2491"/>
                    <a:pt x="2156" y="2491"/>
                  </a:cubicBezTo>
                  <a:cubicBezTo>
                    <a:pt x="2154" y="2487"/>
                    <a:pt x="2152" y="2484"/>
                    <a:pt x="2151" y="2481"/>
                  </a:cubicBezTo>
                  <a:cubicBezTo>
                    <a:pt x="2183" y="2471"/>
                    <a:pt x="2224" y="2457"/>
                    <a:pt x="2229" y="2479"/>
                  </a:cubicBezTo>
                  <a:cubicBezTo>
                    <a:pt x="2236" y="2509"/>
                    <a:pt x="2275" y="2571"/>
                    <a:pt x="2282" y="2617"/>
                  </a:cubicBezTo>
                  <a:cubicBezTo>
                    <a:pt x="2289" y="2662"/>
                    <a:pt x="2327" y="2646"/>
                    <a:pt x="2331" y="2687"/>
                  </a:cubicBezTo>
                  <a:cubicBezTo>
                    <a:pt x="2334" y="2729"/>
                    <a:pt x="2370" y="2829"/>
                    <a:pt x="2384" y="2841"/>
                  </a:cubicBezTo>
                  <a:cubicBezTo>
                    <a:pt x="2398" y="2854"/>
                    <a:pt x="2461" y="2920"/>
                    <a:pt x="2472" y="2945"/>
                  </a:cubicBezTo>
                  <a:cubicBezTo>
                    <a:pt x="2482" y="2970"/>
                    <a:pt x="2496" y="3004"/>
                    <a:pt x="2507" y="3066"/>
                  </a:cubicBezTo>
                  <a:cubicBezTo>
                    <a:pt x="2517" y="3128"/>
                    <a:pt x="2528" y="3212"/>
                    <a:pt x="2556" y="3224"/>
                  </a:cubicBezTo>
                  <a:cubicBezTo>
                    <a:pt x="2584" y="3236"/>
                    <a:pt x="2679" y="3203"/>
                    <a:pt x="2697" y="3191"/>
                  </a:cubicBezTo>
                  <a:cubicBezTo>
                    <a:pt x="2715" y="3178"/>
                    <a:pt x="2831" y="3112"/>
                    <a:pt x="2873" y="3107"/>
                  </a:cubicBezTo>
                  <a:cubicBezTo>
                    <a:pt x="2915" y="3103"/>
                    <a:pt x="2922" y="3070"/>
                    <a:pt x="2975" y="3058"/>
                  </a:cubicBezTo>
                  <a:cubicBezTo>
                    <a:pt x="2997" y="3052"/>
                    <a:pt x="3017" y="3041"/>
                    <a:pt x="3035" y="3028"/>
                  </a:cubicBezTo>
                  <a:cubicBezTo>
                    <a:pt x="3062" y="3008"/>
                    <a:pt x="3086" y="2983"/>
                    <a:pt x="3108" y="2962"/>
                  </a:cubicBezTo>
                  <a:cubicBezTo>
                    <a:pt x="3110" y="2961"/>
                    <a:pt x="3111" y="2959"/>
                    <a:pt x="3113" y="2957"/>
                  </a:cubicBezTo>
                  <a:cubicBezTo>
                    <a:pt x="3110" y="2957"/>
                    <a:pt x="3110" y="2957"/>
                    <a:pt x="3110" y="2957"/>
                  </a:cubicBezTo>
                  <a:cubicBezTo>
                    <a:pt x="3123" y="2943"/>
                    <a:pt x="3137" y="2923"/>
                    <a:pt x="3149" y="2902"/>
                  </a:cubicBezTo>
                  <a:cubicBezTo>
                    <a:pt x="3153" y="2902"/>
                    <a:pt x="3153" y="2902"/>
                    <a:pt x="3153" y="2902"/>
                  </a:cubicBezTo>
                  <a:cubicBezTo>
                    <a:pt x="3172" y="2871"/>
                    <a:pt x="3189" y="2838"/>
                    <a:pt x="3198" y="2820"/>
                  </a:cubicBezTo>
                  <a:cubicBezTo>
                    <a:pt x="3194" y="2820"/>
                    <a:pt x="3194" y="2820"/>
                    <a:pt x="3194" y="2820"/>
                  </a:cubicBezTo>
                  <a:cubicBezTo>
                    <a:pt x="3204" y="2800"/>
                    <a:pt x="3223" y="2784"/>
                    <a:pt x="3228" y="2765"/>
                  </a:cubicBezTo>
                  <a:cubicBezTo>
                    <a:pt x="3234" y="2765"/>
                    <a:pt x="3234" y="2765"/>
                    <a:pt x="3234" y="2765"/>
                  </a:cubicBezTo>
                  <a:cubicBezTo>
                    <a:pt x="3237" y="2755"/>
                    <a:pt x="3238" y="2745"/>
                    <a:pt x="3232" y="2733"/>
                  </a:cubicBezTo>
                  <a:cubicBezTo>
                    <a:pt x="3224" y="2718"/>
                    <a:pt x="3204" y="2699"/>
                    <a:pt x="3182" y="2683"/>
                  </a:cubicBezTo>
                  <a:cubicBezTo>
                    <a:pt x="3169" y="2683"/>
                    <a:pt x="3169" y="2683"/>
                    <a:pt x="3169" y="2683"/>
                  </a:cubicBezTo>
                  <a:cubicBezTo>
                    <a:pt x="3145" y="2666"/>
                    <a:pt x="3119" y="2652"/>
                    <a:pt x="3105" y="2650"/>
                  </a:cubicBezTo>
                  <a:cubicBezTo>
                    <a:pt x="3094" y="2648"/>
                    <a:pt x="3088" y="2639"/>
                    <a:pt x="3084" y="2628"/>
                  </a:cubicBezTo>
                  <a:cubicBezTo>
                    <a:pt x="3092" y="2628"/>
                    <a:pt x="3092" y="2628"/>
                    <a:pt x="3092" y="2628"/>
                  </a:cubicBezTo>
                  <a:cubicBezTo>
                    <a:pt x="3084" y="2611"/>
                    <a:pt x="3081" y="2588"/>
                    <a:pt x="3070" y="2588"/>
                  </a:cubicBezTo>
                  <a:cubicBezTo>
                    <a:pt x="3065" y="2588"/>
                    <a:pt x="3062" y="2590"/>
                    <a:pt x="3060" y="2593"/>
                  </a:cubicBezTo>
                  <a:cubicBezTo>
                    <a:pt x="3046" y="2596"/>
                    <a:pt x="3046" y="2622"/>
                    <a:pt x="3014" y="2642"/>
                  </a:cubicBezTo>
                  <a:cubicBezTo>
                    <a:pt x="2994" y="2653"/>
                    <a:pt x="2974" y="2672"/>
                    <a:pt x="2956" y="2684"/>
                  </a:cubicBezTo>
                  <a:cubicBezTo>
                    <a:pt x="2945" y="2691"/>
                    <a:pt x="2934" y="2694"/>
                    <a:pt x="2925" y="2691"/>
                  </a:cubicBezTo>
                  <a:cubicBezTo>
                    <a:pt x="2919" y="2689"/>
                    <a:pt x="2917" y="2686"/>
                    <a:pt x="2915" y="2683"/>
                  </a:cubicBezTo>
                  <a:cubicBezTo>
                    <a:pt x="2908" y="2683"/>
                    <a:pt x="2908" y="2683"/>
                    <a:pt x="2908" y="2683"/>
                  </a:cubicBezTo>
                  <a:cubicBezTo>
                    <a:pt x="2908" y="2671"/>
                    <a:pt x="2913" y="2654"/>
                    <a:pt x="2887" y="2629"/>
                  </a:cubicBezTo>
                  <a:cubicBezTo>
                    <a:pt x="2887" y="2629"/>
                    <a:pt x="2886" y="2628"/>
                    <a:pt x="2886" y="2628"/>
                  </a:cubicBezTo>
                  <a:cubicBezTo>
                    <a:pt x="2896" y="2628"/>
                    <a:pt x="2896" y="2628"/>
                    <a:pt x="2896" y="2628"/>
                  </a:cubicBezTo>
                  <a:cubicBezTo>
                    <a:pt x="2895" y="2627"/>
                    <a:pt x="2895" y="2626"/>
                    <a:pt x="2894" y="2625"/>
                  </a:cubicBezTo>
                  <a:cubicBezTo>
                    <a:pt x="2855" y="2588"/>
                    <a:pt x="2841" y="2579"/>
                    <a:pt x="2841" y="2550"/>
                  </a:cubicBezTo>
                  <a:cubicBezTo>
                    <a:pt x="2841" y="2549"/>
                    <a:pt x="2840" y="2547"/>
                    <a:pt x="2840" y="2546"/>
                  </a:cubicBezTo>
                  <a:cubicBezTo>
                    <a:pt x="2832" y="2546"/>
                    <a:pt x="2832" y="2546"/>
                    <a:pt x="2832" y="2546"/>
                  </a:cubicBezTo>
                  <a:cubicBezTo>
                    <a:pt x="2826" y="2530"/>
                    <a:pt x="2808" y="2511"/>
                    <a:pt x="2789" y="2491"/>
                  </a:cubicBezTo>
                  <a:cubicBezTo>
                    <a:pt x="2800" y="2491"/>
                    <a:pt x="2800" y="2491"/>
                    <a:pt x="2800" y="2491"/>
                  </a:cubicBezTo>
                  <a:cubicBezTo>
                    <a:pt x="2780" y="2469"/>
                    <a:pt x="2760" y="2446"/>
                    <a:pt x="2756" y="2425"/>
                  </a:cubicBezTo>
                  <a:cubicBezTo>
                    <a:pt x="2755" y="2420"/>
                    <a:pt x="2756" y="2414"/>
                    <a:pt x="2757" y="2408"/>
                  </a:cubicBezTo>
                  <a:cubicBezTo>
                    <a:pt x="2752" y="2408"/>
                    <a:pt x="2752" y="2408"/>
                    <a:pt x="2752" y="2408"/>
                  </a:cubicBezTo>
                  <a:cubicBezTo>
                    <a:pt x="2762" y="2371"/>
                    <a:pt x="2806" y="2336"/>
                    <a:pt x="2820" y="2367"/>
                  </a:cubicBezTo>
                  <a:cubicBezTo>
                    <a:pt x="2838" y="2405"/>
                    <a:pt x="2852" y="2463"/>
                    <a:pt x="2898" y="2488"/>
                  </a:cubicBezTo>
                  <a:cubicBezTo>
                    <a:pt x="2943" y="2513"/>
                    <a:pt x="2986" y="2554"/>
                    <a:pt x="3007" y="2563"/>
                  </a:cubicBezTo>
                  <a:cubicBezTo>
                    <a:pt x="3028" y="2571"/>
                    <a:pt x="3081" y="2517"/>
                    <a:pt x="3098" y="2525"/>
                  </a:cubicBezTo>
                  <a:cubicBezTo>
                    <a:pt x="3116" y="2533"/>
                    <a:pt x="3151" y="2608"/>
                    <a:pt x="3183" y="2621"/>
                  </a:cubicBezTo>
                  <a:cubicBezTo>
                    <a:pt x="3215" y="2633"/>
                    <a:pt x="3320" y="2637"/>
                    <a:pt x="3338" y="2637"/>
                  </a:cubicBezTo>
                  <a:cubicBezTo>
                    <a:pt x="3354" y="2637"/>
                    <a:pt x="3416" y="2641"/>
                    <a:pt x="3438" y="2623"/>
                  </a:cubicBezTo>
                  <a:cubicBezTo>
                    <a:pt x="3443" y="2620"/>
                    <a:pt x="3448" y="2617"/>
                    <a:pt x="3450" y="2612"/>
                  </a:cubicBezTo>
                  <a:cubicBezTo>
                    <a:pt x="3455" y="2604"/>
                    <a:pt x="3459" y="2598"/>
                    <a:pt x="3464" y="2595"/>
                  </a:cubicBezTo>
                  <a:cubicBezTo>
                    <a:pt x="3470" y="2592"/>
                    <a:pt x="3477" y="2592"/>
                    <a:pt x="3486" y="2592"/>
                  </a:cubicBezTo>
                  <a:cubicBezTo>
                    <a:pt x="3503" y="2592"/>
                    <a:pt x="3535" y="2667"/>
                    <a:pt x="3560" y="2675"/>
                  </a:cubicBezTo>
                  <a:cubicBezTo>
                    <a:pt x="3584" y="2683"/>
                    <a:pt x="3630" y="2679"/>
                    <a:pt x="3626" y="2733"/>
                  </a:cubicBezTo>
                  <a:cubicBezTo>
                    <a:pt x="3623" y="2787"/>
                    <a:pt x="3648" y="2833"/>
                    <a:pt x="3672" y="2837"/>
                  </a:cubicBezTo>
                  <a:cubicBezTo>
                    <a:pt x="3679" y="2838"/>
                    <a:pt x="3689" y="2833"/>
                    <a:pt x="3699" y="2826"/>
                  </a:cubicBezTo>
                  <a:cubicBezTo>
                    <a:pt x="3702" y="2824"/>
                    <a:pt x="3705" y="2822"/>
                    <a:pt x="3709" y="2820"/>
                  </a:cubicBezTo>
                  <a:cubicBezTo>
                    <a:pt x="3708" y="2820"/>
                    <a:pt x="3708" y="2820"/>
                    <a:pt x="3708" y="2820"/>
                  </a:cubicBezTo>
                  <a:cubicBezTo>
                    <a:pt x="3731" y="2801"/>
                    <a:pt x="3753" y="2775"/>
                    <a:pt x="3753" y="2775"/>
                  </a:cubicBezTo>
                  <a:cubicBezTo>
                    <a:pt x="3753" y="2775"/>
                    <a:pt x="3753" y="2879"/>
                    <a:pt x="3750" y="2916"/>
                  </a:cubicBezTo>
                  <a:cubicBezTo>
                    <a:pt x="3746" y="2954"/>
                    <a:pt x="3788" y="3091"/>
                    <a:pt x="3788" y="3091"/>
                  </a:cubicBezTo>
                  <a:cubicBezTo>
                    <a:pt x="3788" y="3091"/>
                    <a:pt x="3841" y="3220"/>
                    <a:pt x="3855" y="3249"/>
                  </a:cubicBezTo>
                  <a:cubicBezTo>
                    <a:pt x="3869" y="3278"/>
                    <a:pt x="3929" y="3365"/>
                    <a:pt x="3929" y="3403"/>
                  </a:cubicBezTo>
                  <a:cubicBezTo>
                    <a:pt x="3929" y="3440"/>
                    <a:pt x="3936" y="3498"/>
                    <a:pt x="3957" y="3498"/>
                  </a:cubicBezTo>
                  <a:cubicBezTo>
                    <a:pt x="3969" y="3498"/>
                    <a:pt x="3981" y="3477"/>
                    <a:pt x="3994" y="3451"/>
                  </a:cubicBezTo>
                  <a:cubicBezTo>
                    <a:pt x="3998" y="3451"/>
                    <a:pt x="3998" y="3451"/>
                    <a:pt x="3998" y="3451"/>
                  </a:cubicBezTo>
                  <a:cubicBezTo>
                    <a:pt x="4009" y="3430"/>
                    <a:pt x="4019" y="3406"/>
                    <a:pt x="4031" y="3386"/>
                  </a:cubicBezTo>
                  <a:cubicBezTo>
                    <a:pt x="4034" y="3380"/>
                    <a:pt x="4038" y="3375"/>
                    <a:pt x="4041" y="3369"/>
                  </a:cubicBezTo>
                  <a:cubicBezTo>
                    <a:pt x="4037" y="3369"/>
                    <a:pt x="4037" y="3369"/>
                    <a:pt x="4037" y="3369"/>
                  </a:cubicBezTo>
                  <a:cubicBezTo>
                    <a:pt x="4049" y="3350"/>
                    <a:pt x="4060" y="3332"/>
                    <a:pt x="4069" y="3314"/>
                  </a:cubicBezTo>
                  <a:cubicBezTo>
                    <a:pt x="4073" y="3314"/>
                    <a:pt x="4073" y="3314"/>
                    <a:pt x="4073" y="3314"/>
                  </a:cubicBezTo>
                  <a:cubicBezTo>
                    <a:pt x="4082" y="3298"/>
                    <a:pt x="4089" y="3282"/>
                    <a:pt x="4093" y="3266"/>
                  </a:cubicBezTo>
                  <a:cubicBezTo>
                    <a:pt x="4095" y="3257"/>
                    <a:pt x="4096" y="3245"/>
                    <a:pt x="4096" y="3232"/>
                  </a:cubicBezTo>
                  <a:cubicBezTo>
                    <a:pt x="4089" y="3232"/>
                    <a:pt x="4089" y="3232"/>
                    <a:pt x="4089" y="3232"/>
                  </a:cubicBezTo>
                  <a:cubicBezTo>
                    <a:pt x="4089" y="3214"/>
                    <a:pt x="4087" y="3195"/>
                    <a:pt x="4085" y="3177"/>
                  </a:cubicBezTo>
                  <a:cubicBezTo>
                    <a:pt x="4092" y="3177"/>
                    <a:pt x="4092" y="3177"/>
                    <a:pt x="4092" y="3177"/>
                  </a:cubicBezTo>
                  <a:cubicBezTo>
                    <a:pt x="4089" y="3144"/>
                    <a:pt x="4084" y="3114"/>
                    <a:pt x="4084" y="3099"/>
                  </a:cubicBezTo>
                  <a:cubicBezTo>
                    <a:pt x="4084" y="3098"/>
                    <a:pt x="4084" y="3096"/>
                    <a:pt x="4084" y="3094"/>
                  </a:cubicBezTo>
                  <a:cubicBezTo>
                    <a:pt x="4078" y="3094"/>
                    <a:pt x="4078" y="3094"/>
                    <a:pt x="4078" y="3094"/>
                  </a:cubicBezTo>
                  <a:cubicBezTo>
                    <a:pt x="4081" y="3075"/>
                    <a:pt x="4095" y="3057"/>
                    <a:pt x="4121" y="3040"/>
                  </a:cubicBezTo>
                  <a:cubicBezTo>
                    <a:pt x="4121" y="3040"/>
                    <a:pt x="4121" y="3040"/>
                    <a:pt x="4121" y="3040"/>
                  </a:cubicBezTo>
                  <a:cubicBezTo>
                    <a:pt x="4124" y="3038"/>
                    <a:pt x="4127" y="3036"/>
                    <a:pt x="4131" y="3034"/>
                  </a:cubicBezTo>
                  <a:cubicBezTo>
                    <a:pt x="4136" y="3030"/>
                    <a:pt x="4141" y="3027"/>
                    <a:pt x="4148" y="3024"/>
                  </a:cubicBezTo>
                  <a:cubicBezTo>
                    <a:pt x="4154" y="3021"/>
                    <a:pt x="4160" y="3017"/>
                    <a:pt x="4166" y="3013"/>
                  </a:cubicBezTo>
                  <a:cubicBezTo>
                    <a:pt x="4186" y="2999"/>
                    <a:pt x="4204" y="2979"/>
                    <a:pt x="4221" y="2957"/>
                  </a:cubicBezTo>
                  <a:cubicBezTo>
                    <a:pt x="4218" y="2957"/>
                    <a:pt x="4218" y="2957"/>
                    <a:pt x="4218" y="2957"/>
                  </a:cubicBezTo>
                  <a:cubicBezTo>
                    <a:pt x="4233" y="2938"/>
                    <a:pt x="4248" y="2918"/>
                    <a:pt x="4263" y="2902"/>
                  </a:cubicBezTo>
                  <a:cubicBezTo>
                    <a:pt x="4265" y="2902"/>
                    <a:pt x="4265" y="2902"/>
                    <a:pt x="4265" y="2902"/>
                  </a:cubicBezTo>
                  <a:cubicBezTo>
                    <a:pt x="4270" y="2897"/>
                    <a:pt x="4276" y="2892"/>
                    <a:pt x="4281" y="2887"/>
                  </a:cubicBezTo>
                  <a:cubicBezTo>
                    <a:pt x="4303" y="2867"/>
                    <a:pt x="4313" y="2841"/>
                    <a:pt x="4329" y="2820"/>
                  </a:cubicBezTo>
                  <a:cubicBezTo>
                    <a:pt x="4326" y="2820"/>
                    <a:pt x="4326" y="2820"/>
                    <a:pt x="4326" y="2820"/>
                  </a:cubicBezTo>
                  <a:cubicBezTo>
                    <a:pt x="4341" y="2804"/>
                    <a:pt x="4361" y="2791"/>
                    <a:pt x="4398" y="2791"/>
                  </a:cubicBezTo>
                  <a:cubicBezTo>
                    <a:pt x="4482" y="2791"/>
                    <a:pt x="4475" y="2791"/>
                    <a:pt x="4496" y="2767"/>
                  </a:cubicBezTo>
                  <a:cubicBezTo>
                    <a:pt x="4497" y="2766"/>
                    <a:pt x="4497" y="2766"/>
                    <a:pt x="4497" y="2765"/>
                  </a:cubicBezTo>
                  <a:cubicBezTo>
                    <a:pt x="4500" y="2765"/>
                    <a:pt x="4500" y="2765"/>
                    <a:pt x="4500" y="2765"/>
                  </a:cubicBezTo>
                  <a:cubicBezTo>
                    <a:pt x="4501" y="2764"/>
                    <a:pt x="4502" y="2763"/>
                    <a:pt x="4503" y="2762"/>
                  </a:cubicBezTo>
                  <a:cubicBezTo>
                    <a:pt x="4509" y="2755"/>
                    <a:pt x="4515" y="2749"/>
                    <a:pt x="4521" y="2744"/>
                  </a:cubicBezTo>
                  <a:cubicBezTo>
                    <a:pt x="4532" y="2738"/>
                    <a:pt x="4543" y="2743"/>
                    <a:pt x="4549" y="2771"/>
                  </a:cubicBezTo>
                  <a:cubicBezTo>
                    <a:pt x="4559" y="2816"/>
                    <a:pt x="4619" y="2883"/>
                    <a:pt x="4630" y="2900"/>
                  </a:cubicBezTo>
                  <a:cubicBezTo>
                    <a:pt x="4640" y="2916"/>
                    <a:pt x="4662" y="2962"/>
                    <a:pt x="4658" y="3012"/>
                  </a:cubicBezTo>
                  <a:cubicBezTo>
                    <a:pt x="4655" y="3062"/>
                    <a:pt x="4637" y="3198"/>
                    <a:pt x="4655" y="3198"/>
                  </a:cubicBezTo>
                  <a:cubicBezTo>
                    <a:pt x="4659" y="3198"/>
                    <a:pt x="4665" y="3190"/>
                    <a:pt x="4673" y="3177"/>
                  </a:cubicBezTo>
                  <a:cubicBezTo>
                    <a:pt x="4677" y="3177"/>
                    <a:pt x="4677" y="3177"/>
                    <a:pt x="4677" y="3177"/>
                  </a:cubicBezTo>
                  <a:cubicBezTo>
                    <a:pt x="4689" y="3157"/>
                    <a:pt x="4705" y="3123"/>
                    <a:pt x="4718" y="3094"/>
                  </a:cubicBezTo>
                  <a:cubicBezTo>
                    <a:pt x="4713" y="3094"/>
                    <a:pt x="4713" y="3094"/>
                    <a:pt x="4713" y="3094"/>
                  </a:cubicBezTo>
                  <a:cubicBezTo>
                    <a:pt x="4724" y="3069"/>
                    <a:pt x="4732" y="3049"/>
                    <a:pt x="4732" y="3049"/>
                  </a:cubicBezTo>
                  <a:cubicBezTo>
                    <a:pt x="4732" y="3049"/>
                    <a:pt x="4738" y="3045"/>
                    <a:pt x="4746" y="3040"/>
                  </a:cubicBezTo>
                  <a:cubicBezTo>
                    <a:pt x="4746" y="3040"/>
                    <a:pt x="4746" y="3040"/>
                    <a:pt x="4746" y="3040"/>
                  </a:cubicBezTo>
                  <a:cubicBezTo>
                    <a:pt x="4747" y="3039"/>
                    <a:pt x="4749" y="3037"/>
                    <a:pt x="4751" y="3036"/>
                  </a:cubicBezTo>
                  <a:cubicBezTo>
                    <a:pt x="4773" y="3023"/>
                    <a:pt x="4808" y="3008"/>
                    <a:pt x="4806" y="3054"/>
                  </a:cubicBezTo>
                  <a:cubicBezTo>
                    <a:pt x="4802" y="3120"/>
                    <a:pt x="4813" y="3191"/>
                    <a:pt x="4813" y="3232"/>
                  </a:cubicBezTo>
                  <a:cubicBezTo>
                    <a:pt x="4813" y="3274"/>
                    <a:pt x="4876" y="3374"/>
                    <a:pt x="4876" y="3349"/>
                  </a:cubicBezTo>
                  <a:cubicBezTo>
                    <a:pt x="4876" y="3341"/>
                    <a:pt x="4879" y="3328"/>
                    <a:pt x="4883" y="3314"/>
                  </a:cubicBezTo>
                  <a:cubicBezTo>
                    <a:pt x="4888" y="3314"/>
                    <a:pt x="4888" y="3314"/>
                    <a:pt x="4888" y="3314"/>
                  </a:cubicBezTo>
                  <a:cubicBezTo>
                    <a:pt x="4895" y="3289"/>
                    <a:pt x="4905" y="3257"/>
                    <a:pt x="4909" y="3232"/>
                  </a:cubicBezTo>
                  <a:cubicBezTo>
                    <a:pt x="4903" y="3232"/>
                    <a:pt x="4903" y="3232"/>
                    <a:pt x="4903" y="3232"/>
                  </a:cubicBezTo>
                  <a:cubicBezTo>
                    <a:pt x="4904" y="3226"/>
                    <a:pt x="4905" y="3221"/>
                    <a:pt x="4905" y="3216"/>
                  </a:cubicBezTo>
                  <a:cubicBezTo>
                    <a:pt x="4905" y="3178"/>
                    <a:pt x="4922" y="3195"/>
                    <a:pt x="4968" y="3232"/>
                  </a:cubicBezTo>
                  <a:cubicBezTo>
                    <a:pt x="5013" y="3270"/>
                    <a:pt x="5045" y="3345"/>
                    <a:pt x="5045" y="3345"/>
                  </a:cubicBezTo>
                  <a:cubicBezTo>
                    <a:pt x="5045" y="3345"/>
                    <a:pt x="5089" y="3485"/>
                    <a:pt x="5096" y="3506"/>
                  </a:cubicBezTo>
                  <a:cubicBezTo>
                    <a:pt x="5100" y="3517"/>
                    <a:pt x="5118" y="3486"/>
                    <a:pt x="5134" y="3451"/>
                  </a:cubicBezTo>
                  <a:cubicBezTo>
                    <a:pt x="5139" y="3451"/>
                    <a:pt x="5139" y="3451"/>
                    <a:pt x="5139" y="3451"/>
                  </a:cubicBezTo>
                  <a:cubicBezTo>
                    <a:pt x="5153" y="3422"/>
                    <a:pt x="5167" y="3390"/>
                    <a:pt x="5172" y="3378"/>
                  </a:cubicBezTo>
                  <a:cubicBezTo>
                    <a:pt x="5173" y="3374"/>
                    <a:pt x="5174" y="3372"/>
                    <a:pt x="5176" y="3369"/>
                  </a:cubicBezTo>
                  <a:cubicBezTo>
                    <a:pt x="5171" y="3369"/>
                    <a:pt x="5171" y="3369"/>
                    <a:pt x="5171" y="3369"/>
                  </a:cubicBezTo>
                  <a:cubicBezTo>
                    <a:pt x="5179" y="3353"/>
                    <a:pt x="5188" y="3343"/>
                    <a:pt x="5211" y="3336"/>
                  </a:cubicBezTo>
                  <a:cubicBezTo>
                    <a:pt x="5230" y="3331"/>
                    <a:pt x="5252" y="3329"/>
                    <a:pt x="5267" y="3314"/>
                  </a:cubicBezTo>
                  <a:cubicBezTo>
                    <a:pt x="5269" y="3314"/>
                    <a:pt x="5269" y="3314"/>
                    <a:pt x="5269" y="3314"/>
                  </a:cubicBezTo>
                  <a:cubicBezTo>
                    <a:pt x="5279" y="3307"/>
                    <a:pt x="5287" y="3296"/>
                    <a:pt x="5291" y="3278"/>
                  </a:cubicBezTo>
                  <a:cubicBezTo>
                    <a:pt x="5295" y="3263"/>
                    <a:pt x="5300" y="3248"/>
                    <a:pt x="5305" y="3232"/>
                  </a:cubicBezTo>
                  <a:cubicBezTo>
                    <a:pt x="5299" y="3232"/>
                    <a:pt x="5299" y="3232"/>
                    <a:pt x="5299" y="3232"/>
                  </a:cubicBezTo>
                  <a:cubicBezTo>
                    <a:pt x="5304" y="3214"/>
                    <a:pt x="5307" y="3196"/>
                    <a:pt x="5305" y="3177"/>
                  </a:cubicBezTo>
                  <a:cubicBezTo>
                    <a:pt x="5312" y="3177"/>
                    <a:pt x="5312" y="3177"/>
                    <a:pt x="5312" y="3177"/>
                  </a:cubicBezTo>
                  <a:cubicBezTo>
                    <a:pt x="5311" y="3157"/>
                    <a:pt x="5306" y="3137"/>
                    <a:pt x="5291" y="3116"/>
                  </a:cubicBezTo>
                  <a:cubicBezTo>
                    <a:pt x="5286" y="3108"/>
                    <a:pt x="5282" y="3102"/>
                    <a:pt x="5277" y="3094"/>
                  </a:cubicBezTo>
                  <a:cubicBezTo>
                    <a:pt x="5268" y="3094"/>
                    <a:pt x="5268" y="3094"/>
                    <a:pt x="5268" y="3094"/>
                  </a:cubicBezTo>
                  <a:cubicBezTo>
                    <a:pt x="5255" y="3074"/>
                    <a:pt x="5243" y="3055"/>
                    <a:pt x="5232" y="3040"/>
                  </a:cubicBezTo>
                  <a:cubicBezTo>
                    <a:pt x="5242" y="3040"/>
                    <a:pt x="5242" y="3040"/>
                    <a:pt x="5242" y="3040"/>
                  </a:cubicBezTo>
                  <a:cubicBezTo>
                    <a:pt x="5226" y="3017"/>
                    <a:pt x="5213" y="2998"/>
                    <a:pt x="5196" y="2983"/>
                  </a:cubicBezTo>
                  <a:cubicBezTo>
                    <a:pt x="5189" y="2976"/>
                    <a:pt x="5182" y="2967"/>
                    <a:pt x="5176" y="2957"/>
                  </a:cubicBezTo>
                  <a:cubicBezTo>
                    <a:pt x="5167" y="2957"/>
                    <a:pt x="5167" y="2957"/>
                    <a:pt x="5167" y="2957"/>
                  </a:cubicBezTo>
                  <a:cubicBezTo>
                    <a:pt x="5155" y="2938"/>
                    <a:pt x="5146" y="2917"/>
                    <a:pt x="5141" y="2902"/>
                  </a:cubicBezTo>
                  <a:cubicBezTo>
                    <a:pt x="5149" y="2902"/>
                    <a:pt x="5149" y="2902"/>
                    <a:pt x="5149" y="2902"/>
                  </a:cubicBezTo>
                  <a:cubicBezTo>
                    <a:pt x="5143" y="2889"/>
                    <a:pt x="5140" y="2879"/>
                    <a:pt x="5140" y="2879"/>
                  </a:cubicBezTo>
                  <a:cubicBezTo>
                    <a:pt x="5140" y="2879"/>
                    <a:pt x="5169" y="2848"/>
                    <a:pt x="5195" y="2820"/>
                  </a:cubicBezTo>
                  <a:cubicBezTo>
                    <a:pt x="5192" y="2820"/>
                    <a:pt x="5192" y="2820"/>
                    <a:pt x="5192" y="2820"/>
                  </a:cubicBezTo>
                  <a:cubicBezTo>
                    <a:pt x="5204" y="2807"/>
                    <a:pt x="5215" y="2795"/>
                    <a:pt x="5221" y="2787"/>
                  </a:cubicBezTo>
                  <a:cubicBezTo>
                    <a:pt x="5242" y="2762"/>
                    <a:pt x="5274" y="2779"/>
                    <a:pt x="5278" y="2808"/>
                  </a:cubicBezTo>
                  <a:cubicBezTo>
                    <a:pt x="5281" y="2837"/>
                    <a:pt x="5246" y="2862"/>
                    <a:pt x="5239" y="2925"/>
                  </a:cubicBezTo>
                  <a:cubicBezTo>
                    <a:pt x="5232" y="2987"/>
                    <a:pt x="5281" y="3008"/>
                    <a:pt x="5295" y="2987"/>
                  </a:cubicBezTo>
                  <a:cubicBezTo>
                    <a:pt x="5298" y="2986"/>
                    <a:pt x="5300" y="2985"/>
                    <a:pt x="5302" y="2983"/>
                  </a:cubicBezTo>
                  <a:cubicBezTo>
                    <a:pt x="5306" y="2976"/>
                    <a:pt x="5312" y="2967"/>
                    <a:pt x="5319" y="2957"/>
                  </a:cubicBezTo>
                  <a:cubicBezTo>
                    <a:pt x="5315" y="2957"/>
                    <a:pt x="5315" y="2957"/>
                    <a:pt x="5315" y="2957"/>
                  </a:cubicBezTo>
                  <a:cubicBezTo>
                    <a:pt x="5330" y="2936"/>
                    <a:pt x="5345" y="2912"/>
                    <a:pt x="5345" y="2904"/>
                  </a:cubicBezTo>
                  <a:cubicBezTo>
                    <a:pt x="5345" y="2903"/>
                    <a:pt x="5344" y="2903"/>
                    <a:pt x="5344" y="2902"/>
                  </a:cubicBezTo>
                  <a:cubicBezTo>
                    <a:pt x="5350" y="2902"/>
                    <a:pt x="5350" y="2902"/>
                    <a:pt x="5350" y="2902"/>
                  </a:cubicBezTo>
                  <a:cubicBezTo>
                    <a:pt x="5351" y="2901"/>
                    <a:pt x="5351" y="2900"/>
                    <a:pt x="5351" y="2899"/>
                  </a:cubicBezTo>
                  <a:cubicBezTo>
                    <a:pt x="5351" y="2887"/>
                    <a:pt x="5326" y="2891"/>
                    <a:pt x="5323" y="2845"/>
                  </a:cubicBezTo>
                  <a:cubicBezTo>
                    <a:pt x="5322" y="2836"/>
                    <a:pt x="5324" y="2828"/>
                    <a:pt x="5327" y="2820"/>
                  </a:cubicBezTo>
                  <a:cubicBezTo>
                    <a:pt x="5322" y="2820"/>
                    <a:pt x="5322" y="2820"/>
                    <a:pt x="5322" y="2820"/>
                  </a:cubicBezTo>
                  <a:cubicBezTo>
                    <a:pt x="5334" y="2791"/>
                    <a:pt x="5366" y="2773"/>
                    <a:pt x="5380" y="2783"/>
                  </a:cubicBezTo>
                  <a:cubicBezTo>
                    <a:pt x="5397" y="2796"/>
                    <a:pt x="5510" y="2767"/>
                    <a:pt x="5563" y="2733"/>
                  </a:cubicBezTo>
                  <a:cubicBezTo>
                    <a:pt x="5564" y="2732"/>
                    <a:pt x="5565" y="2732"/>
                    <a:pt x="5566" y="2731"/>
                  </a:cubicBezTo>
                  <a:cubicBezTo>
                    <a:pt x="5567" y="2730"/>
                    <a:pt x="5568" y="2730"/>
                    <a:pt x="5569" y="2729"/>
                  </a:cubicBezTo>
                  <a:cubicBezTo>
                    <a:pt x="5588" y="2717"/>
                    <a:pt x="5604" y="2700"/>
                    <a:pt x="5619" y="2683"/>
                  </a:cubicBezTo>
                  <a:cubicBezTo>
                    <a:pt x="5615" y="2683"/>
                    <a:pt x="5615" y="2683"/>
                    <a:pt x="5615" y="2683"/>
                  </a:cubicBezTo>
                  <a:cubicBezTo>
                    <a:pt x="5630" y="2664"/>
                    <a:pt x="5643" y="2644"/>
                    <a:pt x="5655" y="2628"/>
                  </a:cubicBezTo>
                  <a:cubicBezTo>
                    <a:pt x="5659" y="2628"/>
                    <a:pt x="5659" y="2628"/>
                    <a:pt x="5659" y="2628"/>
                  </a:cubicBezTo>
                  <a:cubicBezTo>
                    <a:pt x="5668" y="2615"/>
                    <a:pt x="5677" y="2604"/>
                    <a:pt x="5686" y="2596"/>
                  </a:cubicBezTo>
                  <a:cubicBezTo>
                    <a:pt x="5697" y="2586"/>
                    <a:pt x="5717" y="2567"/>
                    <a:pt x="5739" y="2546"/>
                  </a:cubicBezTo>
                  <a:cubicBezTo>
                    <a:pt x="5737" y="2546"/>
                    <a:pt x="5737" y="2546"/>
                    <a:pt x="5737" y="2546"/>
                  </a:cubicBezTo>
                  <a:cubicBezTo>
                    <a:pt x="5754" y="2528"/>
                    <a:pt x="5772" y="2509"/>
                    <a:pt x="5786" y="2491"/>
                  </a:cubicBezTo>
                  <a:cubicBezTo>
                    <a:pt x="5789" y="2491"/>
                    <a:pt x="5789" y="2491"/>
                    <a:pt x="5789" y="2491"/>
                  </a:cubicBezTo>
                  <a:cubicBezTo>
                    <a:pt x="5809" y="2466"/>
                    <a:pt x="5822" y="2442"/>
                    <a:pt x="5819" y="2425"/>
                  </a:cubicBezTo>
                  <a:cubicBezTo>
                    <a:pt x="5819" y="2420"/>
                    <a:pt x="5818" y="2414"/>
                    <a:pt x="5818" y="2408"/>
                  </a:cubicBezTo>
                  <a:cubicBezTo>
                    <a:pt x="5811" y="2408"/>
                    <a:pt x="5811" y="2408"/>
                    <a:pt x="5811" y="2408"/>
                  </a:cubicBezTo>
                  <a:cubicBezTo>
                    <a:pt x="5810" y="2391"/>
                    <a:pt x="5810" y="2373"/>
                    <a:pt x="5808" y="2353"/>
                  </a:cubicBezTo>
                  <a:cubicBezTo>
                    <a:pt x="5815" y="2353"/>
                    <a:pt x="5815" y="2353"/>
                    <a:pt x="5815" y="2353"/>
                  </a:cubicBezTo>
                  <a:cubicBezTo>
                    <a:pt x="5814" y="2327"/>
                    <a:pt x="5811" y="2299"/>
                    <a:pt x="5800" y="2271"/>
                  </a:cubicBezTo>
                  <a:cubicBezTo>
                    <a:pt x="5791" y="2271"/>
                    <a:pt x="5791" y="2271"/>
                    <a:pt x="5791" y="2271"/>
                  </a:cubicBezTo>
                  <a:cubicBezTo>
                    <a:pt x="5790" y="2268"/>
                    <a:pt x="5789" y="2266"/>
                    <a:pt x="5788" y="2263"/>
                  </a:cubicBezTo>
                  <a:cubicBezTo>
                    <a:pt x="5780" y="2245"/>
                    <a:pt x="5771" y="2230"/>
                    <a:pt x="5761" y="2216"/>
                  </a:cubicBezTo>
                  <a:cubicBezTo>
                    <a:pt x="5771" y="2216"/>
                    <a:pt x="5771" y="2216"/>
                    <a:pt x="5771" y="2216"/>
                  </a:cubicBezTo>
                  <a:cubicBezTo>
                    <a:pt x="5749" y="2182"/>
                    <a:pt x="5728" y="2156"/>
                    <a:pt x="5717" y="2138"/>
                  </a:cubicBezTo>
                  <a:cubicBezTo>
                    <a:pt x="5716" y="2137"/>
                    <a:pt x="5717" y="2135"/>
                    <a:pt x="5717" y="2134"/>
                  </a:cubicBezTo>
                  <a:cubicBezTo>
                    <a:pt x="5710" y="2134"/>
                    <a:pt x="5710" y="2134"/>
                    <a:pt x="5710" y="2134"/>
                  </a:cubicBezTo>
                  <a:cubicBezTo>
                    <a:pt x="5715" y="2117"/>
                    <a:pt x="5771" y="2109"/>
                    <a:pt x="5802" y="2079"/>
                  </a:cubicBezTo>
                  <a:cubicBezTo>
                    <a:pt x="5804" y="2079"/>
                    <a:pt x="5804" y="2079"/>
                    <a:pt x="5804" y="2079"/>
                  </a:cubicBezTo>
                  <a:cubicBezTo>
                    <a:pt x="5807" y="2077"/>
                    <a:pt x="5810" y="2074"/>
                    <a:pt x="5812" y="2072"/>
                  </a:cubicBezTo>
                  <a:cubicBezTo>
                    <a:pt x="5848" y="2034"/>
                    <a:pt x="5812" y="2001"/>
                    <a:pt x="5795" y="2005"/>
                  </a:cubicBezTo>
                  <a:cubicBezTo>
                    <a:pt x="5777" y="2009"/>
                    <a:pt x="5731" y="2022"/>
                    <a:pt x="5714" y="2018"/>
                  </a:cubicBezTo>
                  <a:cubicBezTo>
                    <a:pt x="5704" y="2015"/>
                    <a:pt x="5696" y="2007"/>
                    <a:pt x="5686" y="1997"/>
                  </a:cubicBezTo>
                  <a:cubicBezTo>
                    <a:pt x="5675" y="1997"/>
                    <a:pt x="5675" y="1997"/>
                    <a:pt x="5675" y="1997"/>
                  </a:cubicBezTo>
                  <a:cubicBezTo>
                    <a:pt x="5669" y="1989"/>
                    <a:pt x="5661" y="1981"/>
                    <a:pt x="5651" y="1972"/>
                  </a:cubicBezTo>
                  <a:cubicBezTo>
                    <a:pt x="5640" y="1963"/>
                    <a:pt x="5639" y="1952"/>
                    <a:pt x="5642" y="1942"/>
                  </a:cubicBezTo>
                  <a:cubicBezTo>
                    <a:pt x="5648" y="1942"/>
                    <a:pt x="5648" y="1942"/>
                    <a:pt x="5648" y="1942"/>
                  </a:cubicBezTo>
                  <a:cubicBezTo>
                    <a:pt x="5649" y="1931"/>
                    <a:pt x="5656" y="1922"/>
                    <a:pt x="5664" y="1916"/>
                  </a:cubicBezTo>
                  <a:cubicBezTo>
                    <a:pt x="5668" y="1914"/>
                    <a:pt x="5672" y="1913"/>
                    <a:pt x="5676" y="1914"/>
                  </a:cubicBezTo>
                  <a:cubicBezTo>
                    <a:pt x="5682" y="1915"/>
                    <a:pt x="5691" y="1911"/>
                    <a:pt x="5701" y="1903"/>
                  </a:cubicBezTo>
                  <a:cubicBezTo>
                    <a:pt x="5717" y="1894"/>
                    <a:pt x="5738" y="1875"/>
                    <a:pt x="5754" y="1859"/>
                  </a:cubicBezTo>
                  <a:cubicBezTo>
                    <a:pt x="5752" y="1859"/>
                    <a:pt x="5752" y="1859"/>
                    <a:pt x="5752" y="1859"/>
                  </a:cubicBezTo>
                  <a:cubicBezTo>
                    <a:pt x="5755" y="1856"/>
                    <a:pt x="5758" y="1854"/>
                    <a:pt x="5760" y="1851"/>
                  </a:cubicBezTo>
                  <a:cubicBezTo>
                    <a:pt x="5781" y="1831"/>
                    <a:pt x="5813" y="1814"/>
                    <a:pt x="5802" y="1835"/>
                  </a:cubicBezTo>
                  <a:cubicBezTo>
                    <a:pt x="5792" y="1856"/>
                    <a:pt x="5767" y="1930"/>
                    <a:pt x="5795" y="1934"/>
                  </a:cubicBezTo>
                  <a:cubicBezTo>
                    <a:pt x="5806" y="1936"/>
                    <a:pt x="5824" y="1927"/>
                    <a:pt x="5841" y="1915"/>
                  </a:cubicBezTo>
                  <a:cubicBezTo>
                    <a:pt x="5858" y="1904"/>
                    <a:pt x="5875" y="1891"/>
                    <a:pt x="5888" y="1882"/>
                  </a:cubicBezTo>
                  <a:cubicBezTo>
                    <a:pt x="5894" y="1878"/>
                    <a:pt x="5899" y="1875"/>
                    <a:pt x="5901" y="1876"/>
                  </a:cubicBezTo>
                  <a:cubicBezTo>
                    <a:pt x="5911" y="1880"/>
                    <a:pt x="5929" y="1934"/>
                    <a:pt x="5918" y="1959"/>
                  </a:cubicBezTo>
                  <a:cubicBezTo>
                    <a:pt x="5908" y="1984"/>
                    <a:pt x="5908" y="2026"/>
                    <a:pt x="5922" y="2022"/>
                  </a:cubicBezTo>
                  <a:cubicBezTo>
                    <a:pt x="5925" y="2021"/>
                    <a:pt x="5928" y="2019"/>
                    <a:pt x="5932" y="2016"/>
                  </a:cubicBezTo>
                  <a:cubicBezTo>
                    <a:pt x="5938" y="2013"/>
                    <a:pt x="5948" y="2004"/>
                    <a:pt x="5956" y="1997"/>
                  </a:cubicBezTo>
                  <a:cubicBezTo>
                    <a:pt x="5955" y="1997"/>
                    <a:pt x="5955" y="1997"/>
                    <a:pt x="5955" y="1997"/>
                  </a:cubicBezTo>
                  <a:cubicBezTo>
                    <a:pt x="5962" y="1991"/>
                    <a:pt x="5968" y="1988"/>
                    <a:pt x="5971" y="1993"/>
                  </a:cubicBezTo>
                  <a:cubicBezTo>
                    <a:pt x="5978" y="2005"/>
                    <a:pt x="6014" y="2030"/>
                    <a:pt x="5996" y="2076"/>
                  </a:cubicBezTo>
                  <a:cubicBezTo>
                    <a:pt x="5978" y="2122"/>
                    <a:pt x="5943" y="2138"/>
                    <a:pt x="5985" y="2167"/>
                  </a:cubicBezTo>
                  <a:cubicBezTo>
                    <a:pt x="6014" y="2187"/>
                    <a:pt x="6030" y="2182"/>
                    <a:pt x="6047" y="2170"/>
                  </a:cubicBezTo>
                  <a:cubicBezTo>
                    <a:pt x="6057" y="2164"/>
                    <a:pt x="6067" y="2155"/>
                    <a:pt x="6080" y="2147"/>
                  </a:cubicBezTo>
                  <a:cubicBezTo>
                    <a:pt x="6084" y="2144"/>
                    <a:pt x="6088" y="2139"/>
                    <a:pt x="6092" y="2134"/>
                  </a:cubicBezTo>
                  <a:cubicBezTo>
                    <a:pt x="6088" y="2134"/>
                    <a:pt x="6088" y="2134"/>
                    <a:pt x="6088" y="2134"/>
                  </a:cubicBezTo>
                  <a:cubicBezTo>
                    <a:pt x="6098" y="2119"/>
                    <a:pt x="6106" y="2099"/>
                    <a:pt x="6110" y="2079"/>
                  </a:cubicBezTo>
                  <a:cubicBezTo>
                    <a:pt x="6116" y="2079"/>
                    <a:pt x="6116" y="2079"/>
                    <a:pt x="6116" y="2079"/>
                  </a:cubicBezTo>
                  <a:cubicBezTo>
                    <a:pt x="6123" y="2050"/>
                    <a:pt x="6124" y="2020"/>
                    <a:pt x="6115" y="2005"/>
                  </a:cubicBezTo>
                  <a:cubicBezTo>
                    <a:pt x="6114" y="2003"/>
                    <a:pt x="6112" y="2000"/>
                    <a:pt x="6110" y="1997"/>
                  </a:cubicBezTo>
                  <a:cubicBezTo>
                    <a:pt x="6100" y="1997"/>
                    <a:pt x="6100" y="1997"/>
                    <a:pt x="6100" y="1997"/>
                  </a:cubicBezTo>
                  <a:cubicBezTo>
                    <a:pt x="6090" y="1980"/>
                    <a:pt x="6077" y="1960"/>
                    <a:pt x="6066" y="1942"/>
                  </a:cubicBezTo>
                  <a:cubicBezTo>
                    <a:pt x="6075" y="1942"/>
                    <a:pt x="6075" y="1942"/>
                    <a:pt x="6075" y="1942"/>
                  </a:cubicBezTo>
                  <a:cubicBezTo>
                    <a:pt x="6064" y="1923"/>
                    <a:pt x="6055" y="1906"/>
                    <a:pt x="6055" y="1897"/>
                  </a:cubicBezTo>
                  <a:cubicBezTo>
                    <a:pt x="6055" y="1894"/>
                    <a:pt x="6058" y="1891"/>
                    <a:pt x="6061" y="1888"/>
                  </a:cubicBezTo>
                  <a:cubicBezTo>
                    <a:pt x="6074" y="1881"/>
                    <a:pt x="6096" y="1876"/>
                    <a:pt x="6109" y="1866"/>
                  </a:cubicBezTo>
                  <a:cubicBezTo>
                    <a:pt x="6112" y="1864"/>
                    <a:pt x="6115" y="1862"/>
                    <a:pt x="6118" y="1859"/>
                  </a:cubicBezTo>
                  <a:cubicBezTo>
                    <a:pt x="6115" y="1859"/>
                    <a:pt x="6115" y="1859"/>
                    <a:pt x="6115" y="1859"/>
                  </a:cubicBezTo>
                  <a:cubicBezTo>
                    <a:pt x="6117" y="1856"/>
                    <a:pt x="6119" y="1852"/>
                    <a:pt x="6119" y="1847"/>
                  </a:cubicBezTo>
                  <a:cubicBezTo>
                    <a:pt x="6119" y="1831"/>
                    <a:pt x="6125" y="1816"/>
                    <a:pt x="6134" y="1804"/>
                  </a:cubicBezTo>
                  <a:cubicBezTo>
                    <a:pt x="6138" y="1804"/>
                    <a:pt x="6138" y="1804"/>
                    <a:pt x="6138" y="1804"/>
                  </a:cubicBezTo>
                  <a:cubicBezTo>
                    <a:pt x="6148" y="1790"/>
                    <a:pt x="6161" y="1779"/>
                    <a:pt x="6175" y="1772"/>
                  </a:cubicBezTo>
                  <a:cubicBezTo>
                    <a:pt x="6176" y="1772"/>
                    <a:pt x="6177" y="1771"/>
                    <a:pt x="6178" y="1770"/>
                  </a:cubicBezTo>
                  <a:cubicBezTo>
                    <a:pt x="6178" y="1770"/>
                    <a:pt x="6178" y="1770"/>
                    <a:pt x="6178" y="1770"/>
                  </a:cubicBezTo>
                  <a:cubicBezTo>
                    <a:pt x="6194" y="1760"/>
                    <a:pt x="6213" y="1735"/>
                    <a:pt x="6226" y="1725"/>
                  </a:cubicBezTo>
                  <a:cubicBezTo>
                    <a:pt x="6230" y="1723"/>
                    <a:pt x="6233" y="1723"/>
                    <a:pt x="6235" y="1727"/>
                  </a:cubicBezTo>
                  <a:cubicBezTo>
                    <a:pt x="6245" y="1742"/>
                    <a:pt x="6301" y="1761"/>
                    <a:pt x="6322" y="1743"/>
                  </a:cubicBezTo>
                  <a:cubicBezTo>
                    <a:pt x="6327" y="1741"/>
                    <a:pt x="6331" y="1739"/>
                    <a:pt x="6333" y="1735"/>
                  </a:cubicBezTo>
                  <a:cubicBezTo>
                    <a:pt x="6336" y="1732"/>
                    <a:pt x="6339" y="1727"/>
                    <a:pt x="6343" y="1722"/>
                  </a:cubicBezTo>
                  <a:cubicBezTo>
                    <a:pt x="6341" y="1722"/>
                    <a:pt x="6341" y="1722"/>
                    <a:pt x="6341" y="1722"/>
                  </a:cubicBezTo>
                  <a:cubicBezTo>
                    <a:pt x="6353" y="1708"/>
                    <a:pt x="6372" y="1688"/>
                    <a:pt x="6393" y="1667"/>
                  </a:cubicBezTo>
                  <a:cubicBezTo>
                    <a:pt x="6395" y="1667"/>
                    <a:pt x="6395" y="1667"/>
                    <a:pt x="6395" y="1667"/>
                  </a:cubicBezTo>
                  <a:cubicBezTo>
                    <a:pt x="6423" y="1640"/>
                    <a:pt x="6454" y="1610"/>
                    <a:pt x="6481" y="1585"/>
                  </a:cubicBezTo>
                  <a:cubicBezTo>
                    <a:pt x="6479" y="1585"/>
                    <a:pt x="6479" y="1585"/>
                    <a:pt x="6479" y="1585"/>
                  </a:cubicBezTo>
                  <a:cubicBezTo>
                    <a:pt x="6483" y="1581"/>
                    <a:pt x="6488" y="1576"/>
                    <a:pt x="6492" y="1573"/>
                  </a:cubicBezTo>
                  <a:cubicBezTo>
                    <a:pt x="6508" y="1559"/>
                    <a:pt x="6520" y="1545"/>
                    <a:pt x="6531" y="1530"/>
                  </a:cubicBezTo>
                  <a:cubicBezTo>
                    <a:pt x="6535" y="1530"/>
                    <a:pt x="6535" y="1530"/>
                    <a:pt x="6535" y="1530"/>
                  </a:cubicBezTo>
                  <a:cubicBezTo>
                    <a:pt x="6554" y="1504"/>
                    <a:pt x="6568" y="1476"/>
                    <a:pt x="6577" y="1448"/>
                  </a:cubicBezTo>
                  <a:cubicBezTo>
                    <a:pt x="6572" y="1448"/>
                    <a:pt x="6572" y="1448"/>
                    <a:pt x="6572" y="1448"/>
                  </a:cubicBezTo>
                  <a:cubicBezTo>
                    <a:pt x="6577" y="1434"/>
                    <a:pt x="6580" y="1420"/>
                    <a:pt x="6584" y="1406"/>
                  </a:cubicBezTo>
                  <a:cubicBezTo>
                    <a:pt x="6585" y="1402"/>
                    <a:pt x="6586" y="1397"/>
                    <a:pt x="6587" y="1393"/>
                  </a:cubicBezTo>
                  <a:cubicBezTo>
                    <a:pt x="6593" y="1393"/>
                    <a:pt x="6593" y="1393"/>
                    <a:pt x="6593" y="1393"/>
                  </a:cubicBezTo>
                  <a:cubicBezTo>
                    <a:pt x="6601" y="1361"/>
                    <a:pt x="6611" y="1335"/>
                    <a:pt x="6616" y="1310"/>
                  </a:cubicBezTo>
                  <a:cubicBezTo>
                    <a:pt x="6611" y="1310"/>
                    <a:pt x="6611" y="1310"/>
                    <a:pt x="6611" y="1310"/>
                  </a:cubicBezTo>
                  <a:cubicBezTo>
                    <a:pt x="6613" y="1295"/>
                    <a:pt x="6614" y="1281"/>
                    <a:pt x="6612" y="1265"/>
                  </a:cubicBezTo>
                  <a:cubicBezTo>
                    <a:pt x="6633" y="1323"/>
                    <a:pt x="6637" y="1365"/>
                    <a:pt x="6633" y="1410"/>
                  </a:cubicBezTo>
                  <a:cubicBezTo>
                    <a:pt x="6630" y="1456"/>
                    <a:pt x="6633" y="1552"/>
                    <a:pt x="6640" y="1564"/>
                  </a:cubicBezTo>
                  <a:cubicBezTo>
                    <a:pt x="6647" y="1577"/>
                    <a:pt x="6675" y="1606"/>
                    <a:pt x="6693" y="1598"/>
                  </a:cubicBezTo>
                  <a:cubicBezTo>
                    <a:pt x="6694" y="1597"/>
                    <a:pt x="6695" y="1595"/>
                    <a:pt x="6695" y="1594"/>
                  </a:cubicBezTo>
                  <a:cubicBezTo>
                    <a:pt x="6697" y="1594"/>
                    <a:pt x="6698" y="1594"/>
                    <a:pt x="6700" y="1593"/>
                  </a:cubicBezTo>
                  <a:cubicBezTo>
                    <a:pt x="6702" y="1592"/>
                    <a:pt x="6704" y="1589"/>
                    <a:pt x="6705" y="1585"/>
                  </a:cubicBezTo>
                  <a:cubicBezTo>
                    <a:pt x="6699" y="1585"/>
                    <a:pt x="6699" y="1585"/>
                    <a:pt x="6699" y="1585"/>
                  </a:cubicBezTo>
                  <a:cubicBezTo>
                    <a:pt x="6700" y="1571"/>
                    <a:pt x="6697" y="1550"/>
                    <a:pt x="6693" y="1530"/>
                  </a:cubicBezTo>
                  <a:cubicBezTo>
                    <a:pt x="6700" y="1530"/>
                    <a:pt x="6700" y="1530"/>
                    <a:pt x="6700" y="1530"/>
                  </a:cubicBezTo>
                  <a:cubicBezTo>
                    <a:pt x="6697" y="1510"/>
                    <a:pt x="6692" y="1492"/>
                    <a:pt x="6692" y="1485"/>
                  </a:cubicBezTo>
                  <a:cubicBezTo>
                    <a:pt x="6692" y="1473"/>
                    <a:pt x="6705" y="1457"/>
                    <a:pt x="6717" y="1448"/>
                  </a:cubicBezTo>
                  <a:cubicBezTo>
                    <a:pt x="6717" y="1448"/>
                    <a:pt x="6717" y="1448"/>
                    <a:pt x="6717" y="1448"/>
                  </a:cubicBezTo>
                  <a:cubicBezTo>
                    <a:pt x="6720" y="1446"/>
                    <a:pt x="6722" y="1444"/>
                    <a:pt x="6725" y="1444"/>
                  </a:cubicBezTo>
                  <a:cubicBezTo>
                    <a:pt x="6733" y="1441"/>
                    <a:pt x="6731" y="1418"/>
                    <a:pt x="6726" y="1393"/>
                  </a:cubicBezTo>
                  <a:cubicBezTo>
                    <a:pt x="6733" y="1393"/>
                    <a:pt x="6733" y="1393"/>
                    <a:pt x="6733" y="1393"/>
                  </a:cubicBezTo>
                  <a:cubicBezTo>
                    <a:pt x="6729" y="1372"/>
                    <a:pt x="6722" y="1349"/>
                    <a:pt x="6714" y="1335"/>
                  </a:cubicBezTo>
                  <a:cubicBezTo>
                    <a:pt x="6708" y="1326"/>
                    <a:pt x="6701" y="1317"/>
                    <a:pt x="6695" y="1310"/>
                  </a:cubicBezTo>
                  <a:cubicBezTo>
                    <a:pt x="6685" y="1310"/>
                    <a:pt x="6685" y="1310"/>
                    <a:pt x="6685" y="1310"/>
                  </a:cubicBezTo>
                  <a:cubicBezTo>
                    <a:pt x="6676" y="1299"/>
                    <a:pt x="6670" y="1292"/>
                    <a:pt x="6679" y="1290"/>
                  </a:cubicBezTo>
                  <a:cubicBezTo>
                    <a:pt x="6689" y="1287"/>
                    <a:pt x="6701" y="1269"/>
                    <a:pt x="6703" y="1256"/>
                  </a:cubicBezTo>
                  <a:cubicBezTo>
                    <a:pt x="6708" y="1256"/>
                    <a:pt x="6708" y="1256"/>
                    <a:pt x="6708" y="1256"/>
                  </a:cubicBezTo>
                  <a:cubicBezTo>
                    <a:pt x="6710" y="1249"/>
                    <a:pt x="6710" y="1243"/>
                    <a:pt x="6707" y="1240"/>
                  </a:cubicBezTo>
                  <a:cubicBezTo>
                    <a:pt x="6696" y="1231"/>
                    <a:pt x="6703" y="1202"/>
                    <a:pt x="6678" y="1211"/>
                  </a:cubicBezTo>
                  <a:cubicBezTo>
                    <a:pt x="6665" y="1215"/>
                    <a:pt x="6634" y="1210"/>
                    <a:pt x="6621" y="1223"/>
                  </a:cubicBezTo>
                  <a:cubicBezTo>
                    <a:pt x="6617" y="1225"/>
                    <a:pt x="6613" y="1228"/>
                    <a:pt x="6611" y="1232"/>
                  </a:cubicBezTo>
                  <a:cubicBezTo>
                    <a:pt x="6600" y="1202"/>
                    <a:pt x="6580" y="1182"/>
                    <a:pt x="6555" y="1186"/>
                  </a:cubicBezTo>
                  <a:cubicBezTo>
                    <a:pt x="6523" y="1190"/>
                    <a:pt x="6506" y="1211"/>
                    <a:pt x="6474" y="1211"/>
                  </a:cubicBezTo>
                  <a:cubicBezTo>
                    <a:pt x="6455" y="1211"/>
                    <a:pt x="6456" y="1190"/>
                    <a:pt x="6458" y="1173"/>
                  </a:cubicBezTo>
                  <a:cubicBezTo>
                    <a:pt x="6451" y="1173"/>
                    <a:pt x="6451" y="1173"/>
                    <a:pt x="6451" y="1173"/>
                  </a:cubicBezTo>
                  <a:cubicBezTo>
                    <a:pt x="6452" y="1164"/>
                    <a:pt x="6451" y="1157"/>
                    <a:pt x="6446" y="1157"/>
                  </a:cubicBezTo>
                  <a:cubicBezTo>
                    <a:pt x="6439" y="1157"/>
                    <a:pt x="6426" y="1172"/>
                    <a:pt x="6413" y="1182"/>
                  </a:cubicBezTo>
                  <a:cubicBezTo>
                    <a:pt x="6405" y="1187"/>
                    <a:pt x="6396" y="1188"/>
                    <a:pt x="6390" y="1177"/>
                  </a:cubicBezTo>
                  <a:cubicBezTo>
                    <a:pt x="6389" y="1176"/>
                    <a:pt x="6389" y="1175"/>
                    <a:pt x="6389" y="1173"/>
                  </a:cubicBezTo>
                  <a:cubicBezTo>
                    <a:pt x="6381" y="1173"/>
                    <a:pt x="6381" y="1173"/>
                    <a:pt x="6381" y="1173"/>
                  </a:cubicBezTo>
                  <a:cubicBezTo>
                    <a:pt x="6379" y="1146"/>
                    <a:pt x="6437" y="1113"/>
                    <a:pt x="6485" y="1094"/>
                  </a:cubicBezTo>
                  <a:cubicBezTo>
                    <a:pt x="6492" y="1092"/>
                    <a:pt x="6499" y="1088"/>
                    <a:pt x="6506" y="1082"/>
                  </a:cubicBezTo>
                  <a:cubicBezTo>
                    <a:pt x="6523" y="1072"/>
                    <a:pt x="6542" y="1055"/>
                    <a:pt x="6561" y="1036"/>
                  </a:cubicBezTo>
                  <a:cubicBezTo>
                    <a:pt x="6559" y="1036"/>
                    <a:pt x="6559" y="1036"/>
                    <a:pt x="6559" y="1036"/>
                  </a:cubicBezTo>
                  <a:cubicBezTo>
                    <a:pt x="6578" y="1017"/>
                    <a:pt x="6597" y="997"/>
                    <a:pt x="6614" y="981"/>
                  </a:cubicBezTo>
                  <a:cubicBezTo>
                    <a:pt x="6617" y="981"/>
                    <a:pt x="6617" y="981"/>
                    <a:pt x="6617" y="981"/>
                  </a:cubicBezTo>
                  <a:cubicBezTo>
                    <a:pt x="6629" y="969"/>
                    <a:pt x="6640" y="960"/>
                    <a:pt x="6649" y="953"/>
                  </a:cubicBezTo>
                  <a:cubicBezTo>
                    <a:pt x="6654" y="951"/>
                    <a:pt x="6658" y="949"/>
                    <a:pt x="6661" y="949"/>
                  </a:cubicBezTo>
                  <a:cubicBezTo>
                    <a:pt x="6696" y="945"/>
                    <a:pt x="6785" y="957"/>
                    <a:pt x="6862" y="953"/>
                  </a:cubicBezTo>
                  <a:cubicBezTo>
                    <a:pt x="6939" y="949"/>
                    <a:pt x="6964" y="911"/>
                    <a:pt x="6989" y="932"/>
                  </a:cubicBezTo>
                  <a:cubicBezTo>
                    <a:pt x="7013" y="953"/>
                    <a:pt x="7066" y="978"/>
                    <a:pt x="7098" y="974"/>
                  </a:cubicBezTo>
                  <a:cubicBezTo>
                    <a:pt x="7115" y="971"/>
                    <a:pt x="7119" y="971"/>
                    <a:pt x="7127" y="965"/>
                  </a:cubicBezTo>
                  <a:cubicBezTo>
                    <a:pt x="7135" y="962"/>
                    <a:pt x="7141" y="954"/>
                    <a:pt x="7171" y="928"/>
                  </a:cubicBezTo>
                  <a:cubicBezTo>
                    <a:pt x="7184" y="917"/>
                    <a:pt x="7197" y="907"/>
                    <a:pt x="7209" y="899"/>
                  </a:cubicBezTo>
                  <a:cubicBezTo>
                    <a:pt x="7209" y="899"/>
                    <a:pt x="7209" y="899"/>
                    <a:pt x="7209" y="899"/>
                  </a:cubicBezTo>
                  <a:cubicBezTo>
                    <a:pt x="7236" y="879"/>
                    <a:pt x="7260" y="863"/>
                    <a:pt x="7277" y="844"/>
                  </a:cubicBezTo>
                  <a:cubicBezTo>
                    <a:pt x="7280" y="844"/>
                    <a:pt x="7280" y="844"/>
                    <a:pt x="7280" y="844"/>
                  </a:cubicBezTo>
                  <a:cubicBezTo>
                    <a:pt x="7283" y="840"/>
                    <a:pt x="7288" y="836"/>
                    <a:pt x="7291" y="832"/>
                  </a:cubicBezTo>
                  <a:cubicBezTo>
                    <a:pt x="7297" y="825"/>
                    <a:pt x="7305" y="818"/>
                    <a:pt x="7313" y="811"/>
                  </a:cubicBezTo>
                  <a:cubicBezTo>
                    <a:pt x="7342" y="794"/>
                    <a:pt x="7377" y="788"/>
                    <a:pt x="7379" y="811"/>
                  </a:cubicBezTo>
                  <a:cubicBezTo>
                    <a:pt x="7383" y="845"/>
                    <a:pt x="7372" y="878"/>
                    <a:pt x="7401" y="878"/>
                  </a:cubicBezTo>
                  <a:cubicBezTo>
                    <a:pt x="7429" y="878"/>
                    <a:pt x="7471" y="845"/>
                    <a:pt x="7506" y="828"/>
                  </a:cubicBezTo>
                  <a:cubicBezTo>
                    <a:pt x="7527" y="818"/>
                    <a:pt x="7546" y="807"/>
                    <a:pt x="7557" y="799"/>
                  </a:cubicBezTo>
                  <a:cubicBezTo>
                    <a:pt x="7561" y="797"/>
                    <a:pt x="7564" y="795"/>
                    <a:pt x="7567" y="793"/>
                  </a:cubicBezTo>
                  <a:cubicBezTo>
                    <a:pt x="7548" y="808"/>
                    <a:pt x="7430" y="903"/>
                    <a:pt x="7393" y="930"/>
                  </a:cubicBezTo>
                  <a:cubicBezTo>
                    <a:pt x="7368" y="946"/>
                    <a:pt x="7324" y="959"/>
                    <a:pt x="7287" y="981"/>
                  </a:cubicBezTo>
                  <a:cubicBezTo>
                    <a:pt x="7287" y="981"/>
                    <a:pt x="7287" y="981"/>
                    <a:pt x="7287" y="981"/>
                  </a:cubicBezTo>
                  <a:cubicBezTo>
                    <a:pt x="7267" y="992"/>
                    <a:pt x="7248" y="1006"/>
                    <a:pt x="7235" y="1024"/>
                  </a:cubicBezTo>
                  <a:cubicBezTo>
                    <a:pt x="7200" y="1073"/>
                    <a:pt x="7179" y="1090"/>
                    <a:pt x="7182" y="1144"/>
                  </a:cubicBezTo>
                  <a:cubicBezTo>
                    <a:pt x="7186" y="1198"/>
                    <a:pt x="7246" y="1269"/>
                    <a:pt x="7217" y="1319"/>
                  </a:cubicBezTo>
                  <a:cubicBezTo>
                    <a:pt x="7189" y="1369"/>
                    <a:pt x="7179" y="1440"/>
                    <a:pt x="7179" y="1440"/>
                  </a:cubicBezTo>
                  <a:cubicBezTo>
                    <a:pt x="7179" y="1440"/>
                    <a:pt x="7191" y="1419"/>
                    <a:pt x="7212" y="1393"/>
                  </a:cubicBezTo>
                  <a:cubicBezTo>
                    <a:pt x="7215" y="1393"/>
                    <a:pt x="7215" y="1393"/>
                    <a:pt x="7215" y="1393"/>
                  </a:cubicBezTo>
                  <a:cubicBezTo>
                    <a:pt x="7233" y="1370"/>
                    <a:pt x="7258" y="1341"/>
                    <a:pt x="7287" y="1319"/>
                  </a:cubicBezTo>
                  <a:cubicBezTo>
                    <a:pt x="7291" y="1316"/>
                    <a:pt x="7294" y="1313"/>
                    <a:pt x="7297" y="1310"/>
                  </a:cubicBezTo>
                  <a:cubicBezTo>
                    <a:pt x="7296" y="1310"/>
                    <a:pt x="7296" y="1310"/>
                    <a:pt x="7296" y="1310"/>
                  </a:cubicBezTo>
                  <a:cubicBezTo>
                    <a:pt x="7316" y="1293"/>
                    <a:pt x="7333" y="1274"/>
                    <a:pt x="7348" y="1256"/>
                  </a:cubicBezTo>
                  <a:cubicBezTo>
                    <a:pt x="7351" y="1256"/>
                    <a:pt x="7351" y="1256"/>
                    <a:pt x="7351" y="1256"/>
                  </a:cubicBezTo>
                  <a:cubicBezTo>
                    <a:pt x="7375" y="1227"/>
                    <a:pt x="7392" y="1200"/>
                    <a:pt x="7404" y="1186"/>
                  </a:cubicBezTo>
                  <a:cubicBezTo>
                    <a:pt x="7406" y="1183"/>
                    <a:pt x="7408" y="1181"/>
                    <a:pt x="7411" y="1179"/>
                  </a:cubicBezTo>
                  <a:cubicBezTo>
                    <a:pt x="7438" y="1163"/>
                    <a:pt x="7482" y="1156"/>
                    <a:pt x="7482" y="1132"/>
                  </a:cubicBezTo>
                  <a:cubicBezTo>
                    <a:pt x="7482" y="1128"/>
                    <a:pt x="7483" y="1123"/>
                    <a:pt x="7483" y="1118"/>
                  </a:cubicBezTo>
                  <a:cubicBezTo>
                    <a:pt x="7489" y="1118"/>
                    <a:pt x="7489" y="1118"/>
                    <a:pt x="7489" y="1118"/>
                  </a:cubicBezTo>
                  <a:cubicBezTo>
                    <a:pt x="7492" y="1093"/>
                    <a:pt x="7504" y="1064"/>
                    <a:pt x="7513" y="1036"/>
                  </a:cubicBezTo>
                  <a:cubicBezTo>
                    <a:pt x="7508" y="1036"/>
                    <a:pt x="7508" y="1036"/>
                    <a:pt x="7508" y="1036"/>
                  </a:cubicBezTo>
                  <a:cubicBezTo>
                    <a:pt x="7509" y="1035"/>
                    <a:pt x="7509" y="1033"/>
                    <a:pt x="7510" y="1032"/>
                  </a:cubicBezTo>
                  <a:cubicBezTo>
                    <a:pt x="7519" y="1004"/>
                    <a:pt x="7498" y="1005"/>
                    <a:pt x="7504" y="981"/>
                  </a:cubicBezTo>
                  <a:cubicBezTo>
                    <a:pt x="7509" y="981"/>
                    <a:pt x="7509" y="981"/>
                    <a:pt x="7509" y="981"/>
                  </a:cubicBezTo>
                  <a:cubicBezTo>
                    <a:pt x="7510" y="976"/>
                    <a:pt x="7512" y="970"/>
                    <a:pt x="7516" y="961"/>
                  </a:cubicBezTo>
                  <a:cubicBezTo>
                    <a:pt x="7529" y="937"/>
                    <a:pt x="7533" y="916"/>
                    <a:pt x="7555" y="902"/>
                  </a:cubicBezTo>
                  <a:cubicBezTo>
                    <a:pt x="7571" y="895"/>
                    <a:pt x="7595" y="890"/>
                    <a:pt x="7633" y="890"/>
                  </a:cubicBezTo>
                  <a:close/>
                  <a:moveTo>
                    <a:pt x="3007" y="1622"/>
                  </a:moveTo>
                  <a:cubicBezTo>
                    <a:pt x="2986" y="1633"/>
                    <a:pt x="2934" y="1641"/>
                    <a:pt x="2915" y="1618"/>
                  </a:cubicBezTo>
                  <a:cubicBezTo>
                    <a:pt x="2904" y="1605"/>
                    <a:pt x="2884" y="1607"/>
                    <a:pt x="2868" y="1619"/>
                  </a:cubicBezTo>
                  <a:cubicBezTo>
                    <a:pt x="2851" y="1628"/>
                    <a:pt x="2836" y="1648"/>
                    <a:pt x="2834" y="1672"/>
                  </a:cubicBezTo>
                  <a:cubicBezTo>
                    <a:pt x="2831" y="1718"/>
                    <a:pt x="2848" y="1685"/>
                    <a:pt x="2870" y="1702"/>
                  </a:cubicBezTo>
                  <a:cubicBezTo>
                    <a:pt x="2891" y="1718"/>
                    <a:pt x="2898" y="1743"/>
                    <a:pt x="2912" y="1768"/>
                  </a:cubicBezTo>
                  <a:cubicBezTo>
                    <a:pt x="2926" y="1793"/>
                    <a:pt x="2950" y="1785"/>
                    <a:pt x="2968" y="1806"/>
                  </a:cubicBezTo>
                  <a:cubicBezTo>
                    <a:pt x="2986" y="1826"/>
                    <a:pt x="2919" y="1851"/>
                    <a:pt x="2947" y="1876"/>
                  </a:cubicBezTo>
                  <a:cubicBezTo>
                    <a:pt x="2975" y="1901"/>
                    <a:pt x="2989" y="2001"/>
                    <a:pt x="2993" y="2026"/>
                  </a:cubicBezTo>
                  <a:cubicBezTo>
                    <a:pt x="2994" y="2031"/>
                    <a:pt x="2990" y="2036"/>
                    <a:pt x="2985" y="2040"/>
                  </a:cubicBezTo>
                  <a:cubicBezTo>
                    <a:pt x="2961" y="2052"/>
                    <a:pt x="2915" y="2058"/>
                    <a:pt x="2897" y="2055"/>
                  </a:cubicBezTo>
                  <a:cubicBezTo>
                    <a:pt x="2873" y="2051"/>
                    <a:pt x="2799" y="2022"/>
                    <a:pt x="2774" y="2013"/>
                  </a:cubicBezTo>
                  <a:cubicBezTo>
                    <a:pt x="2769" y="2012"/>
                    <a:pt x="2764" y="2005"/>
                    <a:pt x="2760" y="1997"/>
                  </a:cubicBezTo>
                  <a:cubicBezTo>
                    <a:pt x="2751" y="1997"/>
                    <a:pt x="2751" y="1997"/>
                    <a:pt x="2751" y="1997"/>
                  </a:cubicBezTo>
                  <a:cubicBezTo>
                    <a:pt x="2745" y="1981"/>
                    <a:pt x="2742" y="1959"/>
                    <a:pt x="2742" y="1942"/>
                  </a:cubicBezTo>
                  <a:cubicBezTo>
                    <a:pt x="2749" y="1942"/>
                    <a:pt x="2749" y="1942"/>
                    <a:pt x="2749" y="1942"/>
                  </a:cubicBezTo>
                  <a:cubicBezTo>
                    <a:pt x="2749" y="1928"/>
                    <a:pt x="2751" y="1916"/>
                    <a:pt x="2757" y="1910"/>
                  </a:cubicBezTo>
                  <a:cubicBezTo>
                    <a:pt x="2758" y="1910"/>
                    <a:pt x="2759" y="1909"/>
                    <a:pt x="2760" y="1910"/>
                  </a:cubicBezTo>
                  <a:cubicBezTo>
                    <a:pt x="2777" y="1912"/>
                    <a:pt x="2787" y="1909"/>
                    <a:pt x="2798" y="1901"/>
                  </a:cubicBezTo>
                  <a:cubicBezTo>
                    <a:pt x="2809" y="1894"/>
                    <a:pt x="2820" y="1881"/>
                    <a:pt x="2841" y="1860"/>
                  </a:cubicBezTo>
                  <a:cubicBezTo>
                    <a:pt x="2841" y="1859"/>
                    <a:pt x="2841" y="1859"/>
                    <a:pt x="2841" y="1859"/>
                  </a:cubicBezTo>
                  <a:cubicBezTo>
                    <a:pt x="2838" y="1859"/>
                    <a:pt x="2838" y="1859"/>
                    <a:pt x="2838" y="1859"/>
                  </a:cubicBezTo>
                  <a:cubicBezTo>
                    <a:pt x="2859" y="1829"/>
                    <a:pt x="2798" y="1813"/>
                    <a:pt x="2767" y="1804"/>
                  </a:cubicBezTo>
                  <a:cubicBezTo>
                    <a:pt x="2789" y="1804"/>
                    <a:pt x="2789" y="1804"/>
                    <a:pt x="2789" y="1804"/>
                  </a:cubicBezTo>
                  <a:cubicBezTo>
                    <a:pt x="2778" y="1801"/>
                    <a:pt x="2769" y="1799"/>
                    <a:pt x="2763" y="1797"/>
                  </a:cubicBezTo>
                  <a:cubicBezTo>
                    <a:pt x="2748" y="1792"/>
                    <a:pt x="2724" y="1756"/>
                    <a:pt x="2704" y="1722"/>
                  </a:cubicBezTo>
                  <a:cubicBezTo>
                    <a:pt x="2695" y="1722"/>
                    <a:pt x="2695" y="1722"/>
                    <a:pt x="2695" y="1722"/>
                  </a:cubicBezTo>
                  <a:cubicBezTo>
                    <a:pt x="2682" y="1702"/>
                    <a:pt x="2672" y="1683"/>
                    <a:pt x="2665" y="1672"/>
                  </a:cubicBezTo>
                  <a:cubicBezTo>
                    <a:pt x="2664" y="1671"/>
                    <a:pt x="2664" y="1669"/>
                    <a:pt x="2663" y="1667"/>
                  </a:cubicBezTo>
                  <a:cubicBezTo>
                    <a:pt x="2672" y="1667"/>
                    <a:pt x="2672" y="1667"/>
                    <a:pt x="2672" y="1667"/>
                  </a:cubicBezTo>
                  <a:cubicBezTo>
                    <a:pt x="2659" y="1645"/>
                    <a:pt x="2664" y="1613"/>
                    <a:pt x="2686" y="1585"/>
                  </a:cubicBezTo>
                  <a:cubicBezTo>
                    <a:pt x="2683" y="1585"/>
                    <a:pt x="2683" y="1585"/>
                    <a:pt x="2683" y="1585"/>
                  </a:cubicBezTo>
                  <a:cubicBezTo>
                    <a:pt x="2689" y="1578"/>
                    <a:pt x="2696" y="1571"/>
                    <a:pt x="2704" y="1564"/>
                  </a:cubicBezTo>
                  <a:cubicBezTo>
                    <a:pt x="2725" y="1548"/>
                    <a:pt x="2782" y="1585"/>
                    <a:pt x="2810" y="1564"/>
                  </a:cubicBezTo>
                  <a:cubicBezTo>
                    <a:pt x="2825" y="1553"/>
                    <a:pt x="2840" y="1540"/>
                    <a:pt x="2853" y="1530"/>
                  </a:cubicBezTo>
                  <a:cubicBezTo>
                    <a:pt x="2854" y="1530"/>
                    <a:pt x="2854" y="1530"/>
                    <a:pt x="2854" y="1530"/>
                  </a:cubicBezTo>
                  <a:cubicBezTo>
                    <a:pt x="2865" y="1521"/>
                    <a:pt x="2873" y="1515"/>
                    <a:pt x="2879" y="1510"/>
                  </a:cubicBezTo>
                  <a:cubicBezTo>
                    <a:pt x="2893" y="1504"/>
                    <a:pt x="2958" y="1524"/>
                    <a:pt x="2968" y="1548"/>
                  </a:cubicBezTo>
                  <a:cubicBezTo>
                    <a:pt x="2979" y="1572"/>
                    <a:pt x="3020" y="1610"/>
                    <a:pt x="3007" y="1622"/>
                  </a:cubicBezTo>
                  <a:close/>
                  <a:moveTo>
                    <a:pt x="1907" y="1804"/>
                  </a:moveTo>
                  <a:cubicBezTo>
                    <a:pt x="1913" y="1804"/>
                    <a:pt x="1913" y="1804"/>
                    <a:pt x="1913" y="1804"/>
                  </a:cubicBezTo>
                  <a:cubicBezTo>
                    <a:pt x="1915" y="1788"/>
                    <a:pt x="1914" y="1772"/>
                    <a:pt x="1904" y="1768"/>
                  </a:cubicBezTo>
                  <a:cubicBezTo>
                    <a:pt x="1891" y="1763"/>
                    <a:pt x="1897" y="1741"/>
                    <a:pt x="1909" y="1722"/>
                  </a:cubicBezTo>
                  <a:cubicBezTo>
                    <a:pt x="1905" y="1722"/>
                    <a:pt x="1905" y="1722"/>
                    <a:pt x="1905" y="1722"/>
                  </a:cubicBezTo>
                  <a:cubicBezTo>
                    <a:pt x="1911" y="1712"/>
                    <a:pt x="1919" y="1703"/>
                    <a:pt x="1926" y="1697"/>
                  </a:cubicBezTo>
                  <a:cubicBezTo>
                    <a:pt x="1934" y="1691"/>
                    <a:pt x="1943" y="1680"/>
                    <a:pt x="1952" y="1667"/>
                  </a:cubicBezTo>
                  <a:cubicBezTo>
                    <a:pt x="1956" y="1667"/>
                    <a:pt x="1956" y="1667"/>
                    <a:pt x="1956" y="1667"/>
                  </a:cubicBezTo>
                  <a:cubicBezTo>
                    <a:pt x="1971" y="1647"/>
                    <a:pt x="1986" y="1620"/>
                    <a:pt x="1999" y="1593"/>
                  </a:cubicBezTo>
                  <a:cubicBezTo>
                    <a:pt x="2001" y="1590"/>
                    <a:pt x="2003" y="1588"/>
                    <a:pt x="2004" y="1585"/>
                  </a:cubicBezTo>
                  <a:cubicBezTo>
                    <a:pt x="2000" y="1585"/>
                    <a:pt x="2000" y="1585"/>
                    <a:pt x="2000" y="1585"/>
                  </a:cubicBezTo>
                  <a:cubicBezTo>
                    <a:pt x="2020" y="1555"/>
                    <a:pt x="2044" y="1552"/>
                    <a:pt x="2060" y="1556"/>
                  </a:cubicBezTo>
                  <a:cubicBezTo>
                    <a:pt x="2077" y="1560"/>
                    <a:pt x="2116" y="1635"/>
                    <a:pt x="2127" y="1660"/>
                  </a:cubicBezTo>
                  <a:cubicBezTo>
                    <a:pt x="2134" y="1677"/>
                    <a:pt x="2152" y="1667"/>
                    <a:pt x="2168" y="1656"/>
                  </a:cubicBezTo>
                  <a:cubicBezTo>
                    <a:pt x="2178" y="1650"/>
                    <a:pt x="2187" y="1643"/>
                    <a:pt x="2193" y="1639"/>
                  </a:cubicBezTo>
                  <a:cubicBezTo>
                    <a:pt x="2207" y="1631"/>
                    <a:pt x="2228" y="1606"/>
                    <a:pt x="2232" y="1585"/>
                  </a:cubicBezTo>
                  <a:cubicBezTo>
                    <a:pt x="2232" y="1585"/>
                    <a:pt x="2232" y="1585"/>
                    <a:pt x="2232" y="1585"/>
                  </a:cubicBezTo>
                  <a:cubicBezTo>
                    <a:pt x="2227" y="1585"/>
                    <a:pt x="2227" y="1585"/>
                    <a:pt x="2227" y="1585"/>
                  </a:cubicBezTo>
                  <a:cubicBezTo>
                    <a:pt x="2234" y="1567"/>
                    <a:pt x="2263" y="1556"/>
                    <a:pt x="2296" y="1556"/>
                  </a:cubicBezTo>
                  <a:cubicBezTo>
                    <a:pt x="2321" y="1556"/>
                    <a:pt x="2312" y="1573"/>
                    <a:pt x="2295" y="1586"/>
                  </a:cubicBezTo>
                  <a:cubicBezTo>
                    <a:pt x="2290" y="1589"/>
                    <a:pt x="2286" y="1592"/>
                    <a:pt x="2281" y="1593"/>
                  </a:cubicBezTo>
                  <a:cubicBezTo>
                    <a:pt x="2277" y="1595"/>
                    <a:pt x="2274" y="1597"/>
                    <a:pt x="2272" y="1599"/>
                  </a:cubicBezTo>
                  <a:cubicBezTo>
                    <a:pt x="2252" y="1608"/>
                    <a:pt x="2266" y="1623"/>
                    <a:pt x="2306" y="1639"/>
                  </a:cubicBezTo>
                  <a:cubicBezTo>
                    <a:pt x="2348" y="1656"/>
                    <a:pt x="2387" y="1702"/>
                    <a:pt x="2433" y="1731"/>
                  </a:cubicBezTo>
                  <a:cubicBezTo>
                    <a:pt x="2479" y="1760"/>
                    <a:pt x="2486" y="1818"/>
                    <a:pt x="2458" y="1826"/>
                  </a:cubicBezTo>
                  <a:cubicBezTo>
                    <a:pt x="2429" y="1835"/>
                    <a:pt x="2345" y="1843"/>
                    <a:pt x="2313" y="1839"/>
                  </a:cubicBezTo>
                  <a:cubicBezTo>
                    <a:pt x="2292" y="1836"/>
                    <a:pt x="2268" y="1818"/>
                    <a:pt x="2240" y="1804"/>
                  </a:cubicBezTo>
                  <a:cubicBezTo>
                    <a:pt x="2255" y="1804"/>
                    <a:pt x="2255" y="1804"/>
                    <a:pt x="2255" y="1804"/>
                  </a:cubicBezTo>
                  <a:cubicBezTo>
                    <a:pt x="2239" y="1796"/>
                    <a:pt x="2222" y="1788"/>
                    <a:pt x="2204" y="1785"/>
                  </a:cubicBezTo>
                  <a:cubicBezTo>
                    <a:pt x="2166" y="1778"/>
                    <a:pt x="2123" y="1780"/>
                    <a:pt x="2098" y="1796"/>
                  </a:cubicBezTo>
                  <a:cubicBezTo>
                    <a:pt x="2089" y="1801"/>
                    <a:pt x="2082" y="1806"/>
                    <a:pt x="2077" y="1814"/>
                  </a:cubicBezTo>
                  <a:cubicBezTo>
                    <a:pt x="2060" y="1843"/>
                    <a:pt x="1996" y="1831"/>
                    <a:pt x="1968" y="1831"/>
                  </a:cubicBezTo>
                  <a:cubicBezTo>
                    <a:pt x="1940" y="1831"/>
                    <a:pt x="1905" y="1872"/>
                    <a:pt x="1898" y="1856"/>
                  </a:cubicBezTo>
                  <a:cubicBezTo>
                    <a:pt x="1898" y="1856"/>
                    <a:pt x="1906" y="1828"/>
                    <a:pt x="1907" y="1804"/>
                  </a:cubicBezTo>
                  <a:close/>
                  <a:moveTo>
                    <a:pt x="2074" y="3863"/>
                  </a:moveTo>
                  <a:cubicBezTo>
                    <a:pt x="2076" y="3853"/>
                    <a:pt x="2078" y="3844"/>
                    <a:pt x="2081" y="3840"/>
                  </a:cubicBezTo>
                  <a:cubicBezTo>
                    <a:pt x="2082" y="3837"/>
                    <a:pt x="2084" y="3835"/>
                    <a:pt x="2086" y="3833"/>
                  </a:cubicBezTo>
                  <a:cubicBezTo>
                    <a:pt x="2107" y="3822"/>
                    <a:pt x="2147" y="3821"/>
                    <a:pt x="2155" y="3835"/>
                  </a:cubicBezTo>
                  <a:cubicBezTo>
                    <a:pt x="2169" y="3862"/>
                    <a:pt x="2135" y="3938"/>
                    <a:pt x="2105" y="3962"/>
                  </a:cubicBezTo>
                  <a:cubicBezTo>
                    <a:pt x="2100" y="3964"/>
                    <a:pt x="2095" y="3965"/>
                    <a:pt x="2091" y="3964"/>
                  </a:cubicBezTo>
                  <a:cubicBezTo>
                    <a:pt x="2077" y="3961"/>
                    <a:pt x="2072" y="3941"/>
                    <a:pt x="2071" y="3918"/>
                  </a:cubicBezTo>
                  <a:cubicBezTo>
                    <a:pt x="2064" y="3918"/>
                    <a:pt x="2064" y="3918"/>
                    <a:pt x="2064" y="3918"/>
                  </a:cubicBezTo>
                  <a:cubicBezTo>
                    <a:pt x="2063" y="3899"/>
                    <a:pt x="2065" y="3878"/>
                    <a:pt x="2068" y="3863"/>
                  </a:cubicBezTo>
                  <a:lnTo>
                    <a:pt x="2074" y="3863"/>
                  </a:lnTo>
                  <a:close/>
                  <a:moveTo>
                    <a:pt x="2067" y="899"/>
                  </a:moveTo>
                  <a:cubicBezTo>
                    <a:pt x="2039" y="891"/>
                    <a:pt x="2011" y="871"/>
                    <a:pt x="2018" y="849"/>
                  </a:cubicBezTo>
                  <a:cubicBezTo>
                    <a:pt x="2018" y="847"/>
                    <a:pt x="2019" y="845"/>
                    <a:pt x="2020" y="844"/>
                  </a:cubicBezTo>
                  <a:cubicBezTo>
                    <a:pt x="2024" y="844"/>
                    <a:pt x="2024" y="844"/>
                    <a:pt x="2024" y="844"/>
                  </a:cubicBezTo>
                  <a:cubicBezTo>
                    <a:pt x="2027" y="837"/>
                    <a:pt x="2031" y="832"/>
                    <a:pt x="2035" y="828"/>
                  </a:cubicBezTo>
                  <a:cubicBezTo>
                    <a:pt x="2068" y="816"/>
                    <a:pt x="2130" y="867"/>
                    <a:pt x="2116" y="890"/>
                  </a:cubicBezTo>
                  <a:cubicBezTo>
                    <a:pt x="2114" y="894"/>
                    <a:pt x="2110" y="897"/>
                    <a:pt x="2106" y="899"/>
                  </a:cubicBezTo>
                  <a:lnTo>
                    <a:pt x="2067" y="899"/>
                  </a:ln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37" name="Freeform 119">
              <a:extLst>
                <a:ext uri="{FF2B5EF4-FFF2-40B4-BE49-F238E27FC236}">
                  <a16:creationId xmlns:a16="http://schemas.microsoft.com/office/drawing/2014/main" id="{21203E7B-4331-4005-9017-3607C3C8CF14}"/>
                </a:ext>
              </a:extLst>
            </p:cNvPr>
            <p:cNvSpPr>
              <a:spLocks/>
            </p:cNvSpPr>
            <p:nvPr/>
          </p:nvSpPr>
          <p:spPr bwMode="auto">
            <a:xfrm>
              <a:off x="5718175" y="2051050"/>
              <a:ext cx="422275" cy="207963"/>
            </a:xfrm>
            <a:custGeom>
              <a:avLst/>
              <a:gdLst>
                <a:gd name="T0" fmla="*/ 21 w 745"/>
                <a:gd name="T1" fmla="*/ 296 h 367"/>
                <a:gd name="T2" fmla="*/ 126 w 745"/>
                <a:gd name="T3" fmla="*/ 334 h 367"/>
                <a:gd name="T4" fmla="*/ 238 w 745"/>
                <a:gd name="T5" fmla="*/ 345 h 367"/>
                <a:gd name="T6" fmla="*/ 252 w 745"/>
                <a:gd name="T7" fmla="*/ 334 h 367"/>
                <a:gd name="T8" fmla="*/ 262 w 745"/>
                <a:gd name="T9" fmla="*/ 301 h 367"/>
                <a:gd name="T10" fmla="*/ 254 w 745"/>
                <a:gd name="T11" fmla="*/ 301 h 367"/>
                <a:gd name="T12" fmla="*/ 232 w 745"/>
                <a:gd name="T13" fmla="*/ 267 h 367"/>
                <a:gd name="T14" fmla="*/ 217 w 745"/>
                <a:gd name="T15" fmla="*/ 246 h 367"/>
                <a:gd name="T16" fmla="*/ 224 w 745"/>
                <a:gd name="T17" fmla="*/ 246 h 367"/>
                <a:gd name="T18" fmla="*/ 256 w 745"/>
                <a:gd name="T19" fmla="*/ 197 h 367"/>
                <a:gd name="T20" fmla="*/ 301 w 745"/>
                <a:gd name="T21" fmla="*/ 167 h 367"/>
                <a:gd name="T22" fmla="*/ 397 w 745"/>
                <a:gd name="T23" fmla="*/ 126 h 367"/>
                <a:gd name="T24" fmla="*/ 612 w 745"/>
                <a:gd name="T25" fmla="*/ 126 h 367"/>
                <a:gd name="T26" fmla="*/ 671 w 745"/>
                <a:gd name="T27" fmla="*/ 109 h 367"/>
                <a:gd name="T28" fmla="*/ 671 w 745"/>
                <a:gd name="T29" fmla="*/ 109 h 367"/>
                <a:gd name="T30" fmla="*/ 742 w 745"/>
                <a:gd name="T31" fmla="*/ 39 h 367"/>
                <a:gd name="T32" fmla="*/ 744 w 745"/>
                <a:gd name="T33" fmla="*/ 26 h 367"/>
                <a:gd name="T34" fmla="*/ 735 w 745"/>
                <a:gd name="T35" fmla="*/ 26 h 367"/>
                <a:gd name="T36" fmla="*/ 658 w 745"/>
                <a:gd name="T37" fmla="*/ 26 h 367"/>
                <a:gd name="T38" fmla="*/ 653 w 745"/>
                <a:gd name="T39" fmla="*/ 31 h 367"/>
                <a:gd name="T40" fmla="*/ 520 w 745"/>
                <a:gd name="T41" fmla="*/ 39 h 367"/>
                <a:gd name="T42" fmla="*/ 295 w 745"/>
                <a:gd name="T43" fmla="*/ 72 h 367"/>
                <a:gd name="T44" fmla="*/ 270 w 745"/>
                <a:gd name="T45" fmla="*/ 82 h 367"/>
                <a:gd name="T46" fmla="*/ 190 w 745"/>
                <a:gd name="T47" fmla="*/ 151 h 367"/>
                <a:gd name="T48" fmla="*/ 165 w 745"/>
                <a:gd name="T49" fmla="*/ 164 h 367"/>
                <a:gd name="T50" fmla="*/ 164 w 745"/>
                <a:gd name="T51" fmla="*/ 164 h 367"/>
                <a:gd name="T52" fmla="*/ 55 w 745"/>
                <a:gd name="T53" fmla="*/ 222 h 367"/>
                <a:gd name="T54" fmla="*/ 52 w 745"/>
                <a:gd name="T55" fmla="*/ 224 h 367"/>
                <a:gd name="T56" fmla="*/ 49 w 745"/>
                <a:gd name="T57" fmla="*/ 226 h 367"/>
                <a:gd name="T58" fmla="*/ 21 w 745"/>
                <a:gd name="T59" fmla="*/ 296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45" h="367">
                  <a:moveTo>
                    <a:pt x="21" y="296"/>
                  </a:moveTo>
                  <a:cubicBezTo>
                    <a:pt x="42" y="305"/>
                    <a:pt x="87" y="309"/>
                    <a:pt x="126" y="334"/>
                  </a:cubicBezTo>
                  <a:cubicBezTo>
                    <a:pt x="161" y="357"/>
                    <a:pt x="210" y="367"/>
                    <a:pt x="238" y="345"/>
                  </a:cubicBezTo>
                  <a:cubicBezTo>
                    <a:pt x="243" y="342"/>
                    <a:pt x="248" y="339"/>
                    <a:pt x="252" y="334"/>
                  </a:cubicBezTo>
                  <a:cubicBezTo>
                    <a:pt x="261" y="324"/>
                    <a:pt x="263" y="312"/>
                    <a:pt x="262" y="301"/>
                  </a:cubicBezTo>
                  <a:cubicBezTo>
                    <a:pt x="254" y="301"/>
                    <a:pt x="254" y="301"/>
                    <a:pt x="254" y="301"/>
                  </a:cubicBezTo>
                  <a:cubicBezTo>
                    <a:pt x="252" y="284"/>
                    <a:pt x="242" y="270"/>
                    <a:pt x="232" y="267"/>
                  </a:cubicBezTo>
                  <a:cubicBezTo>
                    <a:pt x="224" y="265"/>
                    <a:pt x="217" y="257"/>
                    <a:pt x="217" y="246"/>
                  </a:cubicBezTo>
                  <a:cubicBezTo>
                    <a:pt x="224" y="246"/>
                    <a:pt x="224" y="246"/>
                    <a:pt x="224" y="246"/>
                  </a:cubicBezTo>
                  <a:cubicBezTo>
                    <a:pt x="222" y="233"/>
                    <a:pt x="229" y="214"/>
                    <a:pt x="256" y="197"/>
                  </a:cubicBezTo>
                  <a:cubicBezTo>
                    <a:pt x="271" y="187"/>
                    <a:pt x="286" y="177"/>
                    <a:pt x="301" y="167"/>
                  </a:cubicBezTo>
                  <a:cubicBezTo>
                    <a:pt x="332" y="148"/>
                    <a:pt x="364" y="131"/>
                    <a:pt x="397" y="126"/>
                  </a:cubicBezTo>
                  <a:cubicBezTo>
                    <a:pt x="450" y="118"/>
                    <a:pt x="570" y="113"/>
                    <a:pt x="612" y="126"/>
                  </a:cubicBezTo>
                  <a:cubicBezTo>
                    <a:pt x="630" y="131"/>
                    <a:pt x="651" y="122"/>
                    <a:pt x="671" y="109"/>
                  </a:cubicBezTo>
                  <a:cubicBezTo>
                    <a:pt x="671" y="109"/>
                    <a:pt x="671" y="109"/>
                    <a:pt x="671" y="109"/>
                  </a:cubicBezTo>
                  <a:cubicBezTo>
                    <a:pt x="702" y="90"/>
                    <a:pt x="731" y="57"/>
                    <a:pt x="742" y="39"/>
                  </a:cubicBezTo>
                  <a:cubicBezTo>
                    <a:pt x="745" y="34"/>
                    <a:pt x="745" y="30"/>
                    <a:pt x="744" y="26"/>
                  </a:cubicBezTo>
                  <a:cubicBezTo>
                    <a:pt x="735" y="26"/>
                    <a:pt x="735" y="26"/>
                    <a:pt x="735" y="26"/>
                  </a:cubicBezTo>
                  <a:cubicBezTo>
                    <a:pt x="724" y="8"/>
                    <a:pt x="675" y="0"/>
                    <a:pt x="658" y="26"/>
                  </a:cubicBezTo>
                  <a:cubicBezTo>
                    <a:pt x="657" y="28"/>
                    <a:pt x="654" y="29"/>
                    <a:pt x="653" y="31"/>
                  </a:cubicBezTo>
                  <a:cubicBezTo>
                    <a:pt x="619" y="52"/>
                    <a:pt x="539" y="46"/>
                    <a:pt x="520" y="39"/>
                  </a:cubicBezTo>
                  <a:cubicBezTo>
                    <a:pt x="499" y="30"/>
                    <a:pt x="330" y="72"/>
                    <a:pt x="295" y="72"/>
                  </a:cubicBezTo>
                  <a:cubicBezTo>
                    <a:pt x="285" y="72"/>
                    <a:pt x="277" y="76"/>
                    <a:pt x="270" y="82"/>
                  </a:cubicBezTo>
                  <a:cubicBezTo>
                    <a:pt x="246" y="95"/>
                    <a:pt x="229" y="131"/>
                    <a:pt x="190" y="151"/>
                  </a:cubicBezTo>
                  <a:cubicBezTo>
                    <a:pt x="182" y="155"/>
                    <a:pt x="174" y="159"/>
                    <a:pt x="165" y="164"/>
                  </a:cubicBezTo>
                  <a:cubicBezTo>
                    <a:pt x="164" y="164"/>
                    <a:pt x="164" y="164"/>
                    <a:pt x="164" y="164"/>
                  </a:cubicBezTo>
                  <a:cubicBezTo>
                    <a:pt x="121" y="186"/>
                    <a:pt x="75" y="212"/>
                    <a:pt x="55" y="222"/>
                  </a:cubicBezTo>
                  <a:cubicBezTo>
                    <a:pt x="54" y="222"/>
                    <a:pt x="53" y="223"/>
                    <a:pt x="52" y="224"/>
                  </a:cubicBezTo>
                  <a:cubicBezTo>
                    <a:pt x="51" y="225"/>
                    <a:pt x="50" y="225"/>
                    <a:pt x="49" y="226"/>
                  </a:cubicBezTo>
                  <a:cubicBezTo>
                    <a:pt x="24" y="238"/>
                    <a:pt x="0" y="288"/>
                    <a:pt x="21" y="296"/>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38" name="Freeform 120">
              <a:extLst>
                <a:ext uri="{FF2B5EF4-FFF2-40B4-BE49-F238E27FC236}">
                  <a16:creationId xmlns:a16="http://schemas.microsoft.com/office/drawing/2014/main" id="{0E977D62-3140-4853-A368-56D2A89AF114}"/>
                </a:ext>
              </a:extLst>
            </p:cNvPr>
            <p:cNvSpPr>
              <a:spLocks/>
            </p:cNvSpPr>
            <p:nvPr/>
          </p:nvSpPr>
          <p:spPr bwMode="auto">
            <a:xfrm>
              <a:off x="7559675" y="3038475"/>
              <a:ext cx="306387" cy="296863"/>
            </a:xfrm>
            <a:custGeom>
              <a:avLst/>
              <a:gdLst>
                <a:gd name="T0" fmla="*/ 376 w 539"/>
                <a:gd name="T1" fmla="*/ 247 h 523"/>
                <a:gd name="T2" fmla="*/ 374 w 539"/>
                <a:gd name="T3" fmla="*/ 248 h 523"/>
                <a:gd name="T4" fmla="*/ 290 w 539"/>
                <a:gd name="T5" fmla="*/ 286 h 523"/>
                <a:gd name="T6" fmla="*/ 258 w 539"/>
                <a:gd name="T7" fmla="*/ 311 h 523"/>
                <a:gd name="T8" fmla="*/ 121 w 539"/>
                <a:gd name="T9" fmla="*/ 311 h 523"/>
                <a:gd name="T10" fmla="*/ 61 w 539"/>
                <a:gd name="T11" fmla="*/ 373 h 523"/>
                <a:gd name="T12" fmla="*/ 18 w 539"/>
                <a:gd name="T13" fmla="*/ 390 h 523"/>
                <a:gd name="T14" fmla="*/ 4 w 539"/>
                <a:gd name="T15" fmla="*/ 427 h 523"/>
                <a:gd name="T16" fmla="*/ 61 w 539"/>
                <a:gd name="T17" fmla="*/ 523 h 523"/>
                <a:gd name="T18" fmla="*/ 89 w 539"/>
                <a:gd name="T19" fmla="*/ 512 h 523"/>
                <a:gd name="T20" fmla="*/ 112 w 539"/>
                <a:gd name="T21" fmla="*/ 485 h 523"/>
                <a:gd name="T22" fmla="*/ 107 w 539"/>
                <a:gd name="T23" fmla="*/ 485 h 523"/>
                <a:gd name="T24" fmla="*/ 110 w 539"/>
                <a:gd name="T25" fmla="*/ 460 h 523"/>
                <a:gd name="T26" fmla="*/ 184 w 539"/>
                <a:gd name="T27" fmla="*/ 456 h 523"/>
                <a:gd name="T28" fmla="*/ 216 w 539"/>
                <a:gd name="T29" fmla="*/ 430 h 523"/>
                <a:gd name="T30" fmla="*/ 220 w 539"/>
                <a:gd name="T31" fmla="*/ 430 h 523"/>
                <a:gd name="T32" fmla="*/ 237 w 539"/>
                <a:gd name="T33" fmla="*/ 394 h 523"/>
                <a:gd name="T34" fmla="*/ 262 w 539"/>
                <a:gd name="T35" fmla="*/ 419 h 523"/>
                <a:gd name="T36" fmla="*/ 303 w 539"/>
                <a:gd name="T37" fmla="*/ 413 h 523"/>
                <a:gd name="T38" fmla="*/ 324 w 539"/>
                <a:gd name="T39" fmla="*/ 381 h 523"/>
                <a:gd name="T40" fmla="*/ 328 w 539"/>
                <a:gd name="T41" fmla="*/ 376 h 523"/>
                <a:gd name="T42" fmla="*/ 409 w 539"/>
                <a:gd name="T43" fmla="*/ 340 h 523"/>
                <a:gd name="T44" fmla="*/ 482 w 539"/>
                <a:gd name="T45" fmla="*/ 293 h 523"/>
                <a:gd name="T46" fmla="*/ 485 w 539"/>
                <a:gd name="T47" fmla="*/ 293 h 523"/>
                <a:gd name="T48" fmla="*/ 490 w 539"/>
                <a:gd name="T49" fmla="*/ 286 h 523"/>
                <a:gd name="T50" fmla="*/ 494 w 539"/>
                <a:gd name="T51" fmla="*/ 211 h 523"/>
                <a:gd name="T52" fmla="*/ 488 w 539"/>
                <a:gd name="T53" fmla="*/ 211 h 523"/>
                <a:gd name="T54" fmla="*/ 501 w 539"/>
                <a:gd name="T55" fmla="*/ 169 h 523"/>
                <a:gd name="T56" fmla="*/ 524 w 539"/>
                <a:gd name="T57" fmla="*/ 156 h 523"/>
                <a:gd name="T58" fmla="*/ 527 w 539"/>
                <a:gd name="T59" fmla="*/ 156 h 523"/>
                <a:gd name="T60" fmla="*/ 522 w 539"/>
                <a:gd name="T61" fmla="*/ 99 h 523"/>
                <a:gd name="T62" fmla="*/ 511 w 539"/>
                <a:gd name="T63" fmla="*/ 73 h 523"/>
                <a:gd name="T64" fmla="*/ 503 w 539"/>
                <a:gd name="T65" fmla="*/ 73 h 523"/>
                <a:gd name="T66" fmla="*/ 481 w 539"/>
                <a:gd name="T67" fmla="*/ 18 h 523"/>
                <a:gd name="T68" fmla="*/ 490 w 539"/>
                <a:gd name="T69" fmla="*/ 18 h 523"/>
                <a:gd name="T70" fmla="*/ 458 w 539"/>
                <a:gd name="T71" fmla="*/ 11 h 523"/>
                <a:gd name="T72" fmla="*/ 457 w 539"/>
                <a:gd name="T73" fmla="*/ 13 h 523"/>
                <a:gd name="T74" fmla="*/ 452 w 539"/>
                <a:gd name="T75" fmla="*/ 15 h 523"/>
                <a:gd name="T76" fmla="*/ 420 w 539"/>
                <a:gd name="T77" fmla="*/ 157 h 523"/>
                <a:gd name="T78" fmla="*/ 376 w 539"/>
                <a:gd name="T79" fmla="*/ 247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9" h="523">
                  <a:moveTo>
                    <a:pt x="376" y="247"/>
                  </a:moveTo>
                  <a:cubicBezTo>
                    <a:pt x="375" y="248"/>
                    <a:pt x="374" y="248"/>
                    <a:pt x="374" y="248"/>
                  </a:cubicBezTo>
                  <a:cubicBezTo>
                    <a:pt x="363" y="248"/>
                    <a:pt x="320" y="267"/>
                    <a:pt x="290" y="286"/>
                  </a:cubicBezTo>
                  <a:cubicBezTo>
                    <a:pt x="276" y="295"/>
                    <a:pt x="265" y="303"/>
                    <a:pt x="258" y="311"/>
                  </a:cubicBezTo>
                  <a:cubicBezTo>
                    <a:pt x="237" y="336"/>
                    <a:pt x="135" y="290"/>
                    <a:pt x="121" y="311"/>
                  </a:cubicBezTo>
                  <a:cubicBezTo>
                    <a:pt x="107" y="332"/>
                    <a:pt x="79" y="356"/>
                    <a:pt x="61" y="373"/>
                  </a:cubicBezTo>
                  <a:cubicBezTo>
                    <a:pt x="48" y="379"/>
                    <a:pt x="29" y="380"/>
                    <a:pt x="18" y="390"/>
                  </a:cubicBezTo>
                  <a:cubicBezTo>
                    <a:pt x="7" y="395"/>
                    <a:pt x="0" y="405"/>
                    <a:pt x="4" y="427"/>
                  </a:cubicBezTo>
                  <a:cubicBezTo>
                    <a:pt x="15" y="477"/>
                    <a:pt x="40" y="523"/>
                    <a:pt x="61" y="523"/>
                  </a:cubicBezTo>
                  <a:cubicBezTo>
                    <a:pt x="70" y="523"/>
                    <a:pt x="80" y="520"/>
                    <a:pt x="89" y="512"/>
                  </a:cubicBezTo>
                  <a:cubicBezTo>
                    <a:pt x="98" y="507"/>
                    <a:pt x="107" y="499"/>
                    <a:pt x="112" y="485"/>
                  </a:cubicBezTo>
                  <a:cubicBezTo>
                    <a:pt x="107" y="485"/>
                    <a:pt x="107" y="485"/>
                    <a:pt x="107" y="485"/>
                  </a:cubicBezTo>
                  <a:cubicBezTo>
                    <a:pt x="109" y="478"/>
                    <a:pt x="110" y="470"/>
                    <a:pt x="110" y="460"/>
                  </a:cubicBezTo>
                  <a:cubicBezTo>
                    <a:pt x="110" y="415"/>
                    <a:pt x="159" y="460"/>
                    <a:pt x="184" y="456"/>
                  </a:cubicBezTo>
                  <a:cubicBezTo>
                    <a:pt x="198" y="454"/>
                    <a:pt x="208" y="444"/>
                    <a:pt x="216" y="430"/>
                  </a:cubicBezTo>
                  <a:cubicBezTo>
                    <a:pt x="220" y="430"/>
                    <a:pt x="220" y="430"/>
                    <a:pt x="220" y="430"/>
                  </a:cubicBezTo>
                  <a:cubicBezTo>
                    <a:pt x="227" y="420"/>
                    <a:pt x="232" y="408"/>
                    <a:pt x="237" y="394"/>
                  </a:cubicBezTo>
                  <a:cubicBezTo>
                    <a:pt x="239" y="403"/>
                    <a:pt x="245" y="414"/>
                    <a:pt x="262" y="419"/>
                  </a:cubicBezTo>
                  <a:cubicBezTo>
                    <a:pt x="281" y="425"/>
                    <a:pt x="294" y="421"/>
                    <a:pt x="303" y="413"/>
                  </a:cubicBezTo>
                  <a:cubicBezTo>
                    <a:pt x="318" y="406"/>
                    <a:pt x="324" y="389"/>
                    <a:pt x="324" y="381"/>
                  </a:cubicBezTo>
                  <a:cubicBezTo>
                    <a:pt x="324" y="380"/>
                    <a:pt x="326" y="378"/>
                    <a:pt x="328" y="376"/>
                  </a:cubicBezTo>
                  <a:cubicBezTo>
                    <a:pt x="350" y="364"/>
                    <a:pt x="398" y="350"/>
                    <a:pt x="409" y="340"/>
                  </a:cubicBezTo>
                  <a:cubicBezTo>
                    <a:pt x="423" y="328"/>
                    <a:pt x="473" y="309"/>
                    <a:pt x="482" y="293"/>
                  </a:cubicBezTo>
                  <a:cubicBezTo>
                    <a:pt x="485" y="293"/>
                    <a:pt x="485" y="293"/>
                    <a:pt x="485" y="293"/>
                  </a:cubicBezTo>
                  <a:cubicBezTo>
                    <a:pt x="488" y="290"/>
                    <a:pt x="490" y="288"/>
                    <a:pt x="490" y="286"/>
                  </a:cubicBezTo>
                  <a:cubicBezTo>
                    <a:pt x="492" y="276"/>
                    <a:pt x="492" y="241"/>
                    <a:pt x="494" y="211"/>
                  </a:cubicBezTo>
                  <a:cubicBezTo>
                    <a:pt x="488" y="211"/>
                    <a:pt x="488" y="211"/>
                    <a:pt x="488" y="211"/>
                  </a:cubicBezTo>
                  <a:cubicBezTo>
                    <a:pt x="490" y="190"/>
                    <a:pt x="494" y="173"/>
                    <a:pt x="501" y="169"/>
                  </a:cubicBezTo>
                  <a:cubicBezTo>
                    <a:pt x="509" y="165"/>
                    <a:pt x="519" y="163"/>
                    <a:pt x="524" y="156"/>
                  </a:cubicBezTo>
                  <a:cubicBezTo>
                    <a:pt x="527" y="156"/>
                    <a:pt x="527" y="156"/>
                    <a:pt x="527" y="156"/>
                  </a:cubicBezTo>
                  <a:cubicBezTo>
                    <a:pt x="536" y="149"/>
                    <a:pt x="539" y="135"/>
                    <a:pt x="522" y="99"/>
                  </a:cubicBezTo>
                  <a:cubicBezTo>
                    <a:pt x="517" y="90"/>
                    <a:pt x="514" y="82"/>
                    <a:pt x="511" y="73"/>
                  </a:cubicBezTo>
                  <a:cubicBezTo>
                    <a:pt x="503" y="73"/>
                    <a:pt x="503" y="73"/>
                    <a:pt x="503" y="73"/>
                  </a:cubicBezTo>
                  <a:cubicBezTo>
                    <a:pt x="494" y="50"/>
                    <a:pt x="488" y="30"/>
                    <a:pt x="481" y="18"/>
                  </a:cubicBezTo>
                  <a:cubicBezTo>
                    <a:pt x="490" y="18"/>
                    <a:pt x="490" y="18"/>
                    <a:pt x="490" y="18"/>
                  </a:cubicBezTo>
                  <a:cubicBezTo>
                    <a:pt x="482" y="5"/>
                    <a:pt x="474" y="0"/>
                    <a:pt x="458" y="11"/>
                  </a:cubicBezTo>
                  <a:cubicBezTo>
                    <a:pt x="458" y="12"/>
                    <a:pt x="457" y="12"/>
                    <a:pt x="457" y="13"/>
                  </a:cubicBezTo>
                  <a:cubicBezTo>
                    <a:pt x="455" y="14"/>
                    <a:pt x="454" y="14"/>
                    <a:pt x="452" y="15"/>
                  </a:cubicBezTo>
                  <a:cubicBezTo>
                    <a:pt x="426" y="34"/>
                    <a:pt x="441" y="107"/>
                    <a:pt x="420" y="157"/>
                  </a:cubicBezTo>
                  <a:cubicBezTo>
                    <a:pt x="403" y="197"/>
                    <a:pt x="388" y="235"/>
                    <a:pt x="376" y="247"/>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39" name="Freeform 121">
              <a:extLst>
                <a:ext uri="{FF2B5EF4-FFF2-40B4-BE49-F238E27FC236}">
                  <a16:creationId xmlns:a16="http://schemas.microsoft.com/office/drawing/2014/main" id="{564A59A1-A330-43B6-98DC-E418E3676E64}"/>
                </a:ext>
              </a:extLst>
            </p:cNvPr>
            <p:cNvSpPr>
              <a:spLocks/>
            </p:cNvSpPr>
            <p:nvPr/>
          </p:nvSpPr>
          <p:spPr bwMode="auto">
            <a:xfrm>
              <a:off x="6992938" y="4365625"/>
              <a:ext cx="228600" cy="92075"/>
            </a:xfrm>
            <a:custGeom>
              <a:avLst/>
              <a:gdLst>
                <a:gd name="T0" fmla="*/ 389 w 402"/>
                <a:gd name="T1" fmla="*/ 146 h 162"/>
                <a:gd name="T2" fmla="*/ 398 w 402"/>
                <a:gd name="T3" fmla="*/ 138 h 162"/>
                <a:gd name="T4" fmla="*/ 342 w 402"/>
                <a:gd name="T5" fmla="*/ 75 h 162"/>
                <a:gd name="T6" fmla="*/ 314 w 402"/>
                <a:gd name="T7" fmla="*/ 70 h 162"/>
                <a:gd name="T8" fmla="*/ 289 w 402"/>
                <a:gd name="T9" fmla="*/ 70 h 162"/>
                <a:gd name="T10" fmla="*/ 230 w 402"/>
                <a:gd name="T11" fmla="*/ 55 h 162"/>
                <a:gd name="T12" fmla="*/ 191 w 402"/>
                <a:gd name="T13" fmla="*/ 74 h 162"/>
                <a:gd name="T14" fmla="*/ 189 w 402"/>
                <a:gd name="T15" fmla="*/ 70 h 162"/>
                <a:gd name="T16" fmla="*/ 177 w 402"/>
                <a:gd name="T17" fmla="*/ 70 h 162"/>
                <a:gd name="T18" fmla="*/ 173 w 402"/>
                <a:gd name="T19" fmla="*/ 67 h 162"/>
                <a:gd name="T20" fmla="*/ 74 w 402"/>
                <a:gd name="T21" fmla="*/ 34 h 162"/>
                <a:gd name="T22" fmla="*/ 63 w 402"/>
                <a:gd name="T23" fmla="*/ 15 h 162"/>
                <a:gd name="T24" fmla="*/ 73 w 402"/>
                <a:gd name="T25" fmla="*/ 15 h 162"/>
                <a:gd name="T26" fmla="*/ 40 w 402"/>
                <a:gd name="T27" fmla="*/ 8 h 162"/>
                <a:gd name="T28" fmla="*/ 25 w 402"/>
                <a:gd name="T29" fmla="*/ 21 h 162"/>
                <a:gd name="T30" fmla="*/ 43 w 402"/>
                <a:gd name="T31" fmla="*/ 96 h 162"/>
                <a:gd name="T32" fmla="*/ 127 w 402"/>
                <a:gd name="T33" fmla="*/ 109 h 162"/>
                <a:gd name="T34" fmla="*/ 182 w 402"/>
                <a:gd name="T35" fmla="*/ 92 h 162"/>
                <a:gd name="T36" fmla="*/ 186 w 402"/>
                <a:gd name="T37" fmla="*/ 90 h 162"/>
                <a:gd name="T38" fmla="*/ 194 w 402"/>
                <a:gd name="T39" fmla="*/ 104 h 162"/>
                <a:gd name="T40" fmla="*/ 282 w 402"/>
                <a:gd name="T41" fmla="*/ 142 h 162"/>
                <a:gd name="T42" fmla="*/ 389 w 402"/>
                <a:gd name="T43" fmla="*/ 14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2" h="162">
                  <a:moveTo>
                    <a:pt x="389" y="146"/>
                  </a:moveTo>
                  <a:cubicBezTo>
                    <a:pt x="394" y="145"/>
                    <a:pt x="397" y="143"/>
                    <a:pt x="398" y="138"/>
                  </a:cubicBezTo>
                  <a:cubicBezTo>
                    <a:pt x="402" y="113"/>
                    <a:pt x="359" y="75"/>
                    <a:pt x="342" y="75"/>
                  </a:cubicBezTo>
                  <a:cubicBezTo>
                    <a:pt x="337" y="75"/>
                    <a:pt x="326" y="73"/>
                    <a:pt x="314" y="70"/>
                  </a:cubicBezTo>
                  <a:cubicBezTo>
                    <a:pt x="289" y="70"/>
                    <a:pt x="289" y="70"/>
                    <a:pt x="289" y="70"/>
                  </a:cubicBezTo>
                  <a:cubicBezTo>
                    <a:pt x="260" y="63"/>
                    <a:pt x="230" y="55"/>
                    <a:pt x="230" y="55"/>
                  </a:cubicBezTo>
                  <a:cubicBezTo>
                    <a:pt x="217" y="61"/>
                    <a:pt x="200" y="66"/>
                    <a:pt x="191" y="74"/>
                  </a:cubicBezTo>
                  <a:cubicBezTo>
                    <a:pt x="191" y="73"/>
                    <a:pt x="190" y="72"/>
                    <a:pt x="189" y="70"/>
                  </a:cubicBezTo>
                  <a:cubicBezTo>
                    <a:pt x="177" y="70"/>
                    <a:pt x="177" y="70"/>
                    <a:pt x="177" y="70"/>
                  </a:cubicBezTo>
                  <a:cubicBezTo>
                    <a:pt x="176" y="69"/>
                    <a:pt x="175" y="68"/>
                    <a:pt x="173" y="67"/>
                  </a:cubicBezTo>
                  <a:cubicBezTo>
                    <a:pt x="134" y="42"/>
                    <a:pt x="89" y="67"/>
                    <a:pt x="74" y="34"/>
                  </a:cubicBezTo>
                  <a:cubicBezTo>
                    <a:pt x="71" y="26"/>
                    <a:pt x="67" y="20"/>
                    <a:pt x="63" y="15"/>
                  </a:cubicBezTo>
                  <a:cubicBezTo>
                    <a:pt x="73" y="15"/>
                    <a:pt x="73" y="15"/>
                    <a:pt x="73" y="15"/>
                  </a:cubicBezTo>
                  <a:cubicBezTo>
                    <a:pt x="63" y="1"/>
                    <a:pt x="51" y="0"/>
                    <a:pt x="40" y="8"/>
                  </a:cubicBezTo>
                  <a:cubicBezTo>
                    <a:pt x="35" y="10"/>
                    <a:pt x="30" y="15"/>
                    <a:pt x="25" y="21"/>
                  </a:cubicBezTo>
                  <a:cubicBezTo>
                    <a:pt x="0" y="59"/>
                    <a:pt x="32" y="88"/>
                    <a:pt x="43" y="96"/>
                  </a:cubicBezTo>
                  <a:cubicBezTo>
                    <a:pt x="53" y="104"/>
                    <a:pt x="92" y="113"/>
                    <a:pt x="127" y="109"/>
                  </a:cubicBezTo>
                  <a:cubicBezTo>
                    <a:pt x="148" y="106"/>
                    <a:pt x="172" y="101"/>
                    <a:pt x="182" y="92"/>
                  </a:cubicBezTo>
                  <a:cubicBezTo>
                    <a:pt x="183" y="92"/>
                    <a:pt x="184" y="91"/>
                    <a:pt x="186" y="90"/>
                  </a:cubicBezTo>
                  <a:cubicBezTo>
                    <a:pt x="187" y="94"/>
                    <a:pt x="189" y="99"/>
                    <a:pt x="194" y="104"/>
                  </a:cubicBezTo>
                  <a:cubicBezTo>
                    <a:pt x="222" y="134"/>
                    <a:pt x="240" y="146"/>
                    <a:pt x="282" y="142"/>
                  </a:cubicBezTo>
                  <a:cubicBezTo>
                    <a:pt x="321" y="138"/>
                    <a:pt x="377" y="162"/>
                    <a:pt x="389" y="146"/>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40" name="Freeform 122">
              <a:extLst>
                <a:ext uri="{FF2B5EF4-FFF2-40B4-BE49-F238E27FC236}">
                  <a16:creationId xmlns:a16="http://schemas.microsoft.com/office/drawing/2014/main" id="{51AF0639-73E9-4898-94BF-42CD43C78928}"/>
                </a:ext>
              </a:extLst>
            </p:cNvPr>
            <p:cNvSpPr>
              <a:spLocks/>
            </p:cNvSpPr>
            <p:nvPr/>
          </p:nvSpPr>
          <p:spPr bwMode="auto">
            <a:xfrm>
              <a:off x="7316788" y="4456113"/>
              <a:ext cx="38100" cy="44450"/>
            </a:xfrm>
            <a:custGeom>
              <a:avLst/>
              <a:gdLst>
                <a:gd name="T0" fmla="*/ 7 w 67"/>
                <a:gd name="T1" fmla="*/ 33 h 79"/>
                <a:gd name="T2" fmla="*/ 55 w 67"/>
                <a:gd name="T3" fmla="*/ 62 h 79"/>
                <a:gd name="T4" fmla="*/ 67 w 67"/>
                <a:gd name="T5" fmla="*/ 49 h 79"/>
                <a:gd name="T6" fmla="*/ 62 w 67"/>
                <a:gd name="T7" fmla="*/ 49 h 79"/>
                <a:gd name="T8" fmla="*/ 63 w 67"/>
                <a:gd name="T9" fmla="*/ 45 h 79"/>
                <a:gd name="T10" fmla="*/ 7 w 67"/>
                <a:gd name="T11" fmla="*/ 33 h 79"/>
              </a:gdLst>
              <a:ahLst/>
              <a:cxnLst>
                <a:cxn ang="0">
                  <a:pos x="T0" y="T1"/>
                </a:cxn>
                <a:cxn ang="0">
                  <a:pos x="T2" y="T3"/>
                </a:cxn>
                <a:cxn ang="0">
                  <a:pos x="T4" y="T5"/>
                </a:cxn>
                <a:cxn ang="0">
                  <a:pos x="T6" y="T7"/>
                </a:cxn>
                <a:cxn ang="0">
                  <a:pos x="T8" y="T9"/>
                </a:cxn>
                <a:cxn ang="0">
                  <a:pos x="T10" y="T11"/>
                </a:cxn>
              </a:cxnLst>
              <a:rect l="0" t="0" r="r" b="b"/>
              <a:pathLst>
                <a:path w="67" h="79">
                  <a:moveTo>
                    <a:pt x="7" y="33"/>
                  </a:moveTo>
                  <a:cubicBezTo>
                    <a:pt x="0" y="63"/>
                    <a:pt x="38" y="79"/>
                    <a:pt x="55" y="62"/>
                  </a:cubicBezTo>
                  <a:cubicBezTo>
                    <a:pt x="60" y="60"/>
                    <a:pt x="65" y="56"/>
                    <a:pt x="67" y="49"/>
                  </a:cubicBezTo>
                  <a:cubicBezTo>
                    <a:pt x="62" y="49"/>
                    <a:pt x="62" y="49"/>
                    <a:pt x="62" y="49"/>
                  </a:cubicBezTo>
                  <a:cubicBezTo>
                    <a:pt x="62" y="47"/>
                    <a:pt x="63" y="47"/>
                    <a:pt x="63" y="45"/>
                  </a:cubicBezTo>
                  <a:cubicBezTo>
                    <a:pt x="66" y="4"/>
                    <a:pt x="14" y="0"/>
                    <a:pt x="7" y="33"/>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41" name="Freeform 123">
              <a:extLst>
                <a:ext uri="{FF2B5EF4-FFF2-40B4-BE49-F238E27FC236}">
                  <a16:creationId xmlns:a16="http://schemas.microsoft.com/office/drawing/2014/main" id="{F580BBCD-9F5B-450C-AC1B-1A9D5BDB14F5}"/>
                </a:ext>
              </a:extLst>
            </p:cNvPr>
            <p:cNvSpPr>
              <a:spLocks/>
            </p:cNvSpPr>
            <p:nvPr/>
          </p:nvSpPr>
          <p:spPr bwMode="auto">
            <a:xfrm>
              <a:off x="7302500" y="4225925"/>
              <a:ext cx="125412" cy="134938"/>
            </a:xfrm>
            <a:custGeom>
              <a:avLst/>
              <a:gdLst>
                <a:gd name="T0" fmla="*/ 28 w 221"/>
                <a:gd name="T1" fmla="*/ 162 h 237"/>
                <a:gd name="T2" fmla="*/ 98 w 221"/>
                <a:gd name="T3" fmla="*/ 123 h 237"/>
                <a:gd name="T4" fmla="*/ 100 w 221"/>
                <a:gd name="T5" fmla="*/ 123 h 237"/>
                <a:gd name="T6" fmla="*/ 107 w 221"/>
                <a:gd name="T7" fmla="*/ 117 h 237"/>
                <a:gd name="T8" fmla="*/ 123 w 221"/>
                <a:gd name="T9" fmla="*/ 121 h 237"/>
                <a:gd name="T10" fmla="*/ 144 w 221"/>
                <a:gd name="T11" fmla="*/ 200 h 237"/>
                <a:gd name="T12" fmla="*/ 215 w 221"/>
                <a:gd name="T13" fmla="*/ 233 h 237"/>
                <a:gd name="T14" fmla="*/ 214 w 221"/>
                <a:gd name="T15" fmla="*/ 229 h 237"/>
                <a:gd name="T16" fmla="*/ 221 w 221"/>
                <a:gd name="T17" fmla="*/ 229 h 237"/>
                <a:gd name="T18" fmla="*/ 215 w 221"/>
                <a:gd name="T19" fmla="*/ 178 h 237"/>
                <a:gd name="T20" fmla="*/ 208 w 221"/>
                <a:gd name="T21" fmla="*/ 178 h 237"/>
                <a:gd name="T22" fmla="*/ 187 w 221"/>
                <a:gd name="T23" fmla="*/ 123 h 237"/>
                <a:gd name="T24" fmla="*/ 196 w 221"/>
                <a:gd name="T25" fmla="*/ 123 h 237"/>
                <a:gd name="T26" fmla="*/ 179 w 221"/>
                <a:gd name="T27" fmla="*/ 104 h 237"/>
                <a:gd name="T28" fmla="*/ 137 w 221"/>
                <a:gd name="T29" fmla="*/ 62 h 237"/>
                <a:gd name="T30" fmla="*/ 155 w 221"/>
                <a:gd name="T31" fmla="*/ 62 h 237"/>
                <a:gd name="T32" fmla="*/ 209 w 221"/>
                <a:gd name="T33" fmla="*/ 53 h 237"/>
                <a:gd name="T34" fmla="*/ 221 w 221"/>
                <a:gd name="T35" fmla="*/ 41 h 237"/>
                <a:gd name="T36" fmla="*/ 216 w 221"/>
                <a:gd name="T37" fmla="*/ 41 h 237"/>
                <a:gd name="T38" fmla="*/ 215 w 221"/>
                <a:gd name="T39" fmla="*/ 25 h 237"/>
                <a:gd name="T40" fmla="*/ 116 w 221"/>
                <a:gd name="T41" fmla="*/ 17 h 237"/>
                <a:gd name="T42" fmla="*/ 63 w 221"/>
                <a:gd name="T43" fmla="*/ 0 h 237"/>
                <a:gd name="T44" fmla="*/ 39 w 221"/>
                <a:gd name="T45" fmla="*/ 71 h 237"/>
                <a:gd name="T46" fmla="*/ 28 w 221"/>
                <a:gd name="T47" fmla="*/ 1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237">
                  <a:moveTo>
                    <a:pt x="28" y="162"/>
                  </a:moveTo>
                  <a:cubicBezTo>
                    <a:pt x="47" y="176"/>
                    <a:pt x="77" y="140"/>
                    <a:pt x="98" y="123"/>
                  </a:cubicBezTo>
                  <a:cubicBezTo>
                    <a:pt x="100" y="123"/>
                    <a:pt x="100" y="123"/>
                    <a:pt x="100" y="123"/>
                  </a:cubicBezTo>
                  <a:cubicBezTo>
                    <a:pt x="102" y="121"/>
                    <a:pt x="105" y="119"/>
                    <a:pt x="107" y="117"/>
                  </a:cubicBezTo>
                  <a:cubicBezTo>
                    <a:pt x="114" y="114"/>
                    <a:pt x="120" y="114"/>
                    <a:pt x="123" y="121"/>
                  </a:cubicBezTo>
                  <a:cubicBezTo>
                    <a:pt x="137" y="150"/>
                    <a:pt x="120" y="162"/>
                    <a:pt x="144" y="200"/>
                  </a:cubicBezTo>
                  <a:cubicBezTo>
                    <a:pt x="169" y="237"/>
                    <a:pt x="215" y="233"/>
                    <a:pt x="215" y="233"/>
                  </a:cubicBezTo>
                  <a:cubicBezTo>
                    <a:pt x="215" y="233"/>
                    <a:pt x="215" y="231"/>
                    <a:pt x="214" y="229"/>
                  </a:cubicBezTo>
                  <a:cubicBezTo>
                    <a:pt x="219" y="229"/>
                    <a:pt x="221" y="229"/>
                    <a:pt x="221" y="229"/>
                  </a:cubicBezTo>
                  <a:cubicBezTo>
                    <a:pt x="221" y="229"/>
                    <a:pt x="220" y="205"/>
                    <a:pt x="215" y="178"/>
                  </a:cubicBezTo>
                  <a:cubicBezTo>
                    <a:pt x="208" y="178"/>
                    <a:pt x="208" y="178"/>
                    <a:pt x="208" y="178"/>
                  </a:cubicBezTo>
                  <a:cubicBezTo>
                    <a:pt x="204" y="159"/>
                    <a:pt x="197" y="138"/>
                    <a:pt x="187" y="123"/>
                  </a:cubicBezTo>
                  <a:cubicBezTo>
                    <a:pt x="196" y="123"/>
                    <a:pt x="196" y="123"/>
                    <a:pt x="196" y="123"/>
                  </a:cubicBezTo>
                  <a:cubicBezTo>
                    <a:pt x="191" y="115"/>
                    <a:pt x="186" y="108"/>
                    <a:pt x="179" y="104"/>
                  </a:cubicBezTo>
                  <a:cubicBezTo>
                    <a:pt x="154" y="88"/>
                    <a:pt x="135" y="70"/>
                    <a:pt x="137" y="62"/>
                  </a:cubicBezTo>
                  <a:cubicBezTo>
                    <a:pt x="141" y="61"/>
                    <a:pt x="146" y="61"/>
                    <a:pt x="155" y="62"/>
                  </a:cubicBezTo>
                  <a:cubicBezTo>
                    <a:pt x="181" y="67"/>
                    <a:pt x="200" y="62"/>
                    <a:pt x="209" y="53"/>
                  </a:cubicBezTo>
                  <a:cubicBezTo>
                    <a:pt x="215" y="50"/>
                    <a:pt x="219" y="46"/>
                    <a:pt x="221" y="41"/>
                  </a:cubicBezTo>
                  <a:cubicBezTo>
                    <a:pt x="216" y="41"/>
                    <a:pt x="216" y="41"/>
                    <a:pt x="216" y="41"/>
                  </a:cubicBezTo>
                  <a:cubicBezTo>
                    <a:pt x="217" y="36"/>
                    <a:pt x="217" y="31"/>
                    <a:pt x="215" y="25"/>
                  </a:cubicBezTo>
                  <a:cubicBezTo>
                    <a:pt x="204" y="0"/>
                    <a:pt x="137" y="13"/>
                    <a:pt x="116" y="17"/>
                  </a:cubicBezTo>
                  <a:cubicBezTo>
                    <a:pt x="95" y="21"/>
                    <a:pt x="63" y="0"/>
                    <a:pt x="63" y="0"/>
                  </a:cubicBezTo>
                  <a:cubicBezTo>
                    <a:pt x="42" y="8"/>
                    <a:pt x="46" y="29"/>
                    <a:pt x="39" y="71"/>
                  </a:cubicBezTo>
                  <a:cubicBezTo>
                    <a:pt x="32" y="112"/>
                    <a:pt x="0" y="141"/>
                    <a:pt x="28" y="162"/>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42" name="Freeform 124">
              <a:extLst>
                <a:ext uri="{FF2B5EF4-FFF2-40B4-BE49-F238E27FC236}">
                  <a16:creationId xmlns:a16="http://schemas.microsoft.com/office/drawing/2014/main" id="{380B584C-32BF-4667-B010-5CFFF146E497}"/>
                </a:ext>
              </a:extLst>
            </p:cNvPr>
            <p:cNvSpPr>
              <a:spLocks/>
            </p:cNvSpPr>
            <p:nvPr/>
          </p:nvSpPr>
          <p:spPr bwMode="auto">
            <a:xfrm>
              <a:off x="7502525" y="4137025"/>
              <a:ext cx="58737" cy="96838"/>
            </a:xfrm>
            <a:custGeom>
              <a:avLst/>
              <a:gdLst>
                <a:gd name="T0" fmla="*/ 91 w 105"/>
                <a:gd name="T1" fmla="*/ 17 h 170"/>
                <a:gd name="T2" fmla="*/ 42 w 105"/>
                <a:gd name="T3" fmla="*/ 166 h 170"/>
                <a:gd name="T4" fmla="*/ 75 w 105"/>
                <a:gd name="T5" fmla="*/ 144 h 170"/>
                <a:gd name="T6" fmla="*/ 79 w 105"/>
                <a:gd name="T7" fmla="*/ 144 h 170"/>
                <a:gd name="T8" fmla="*/ 105 w 105"/>
                <a:gd name="T9" fmla="*/ 62 h 170"/>
                <a:gd name="T10" fmla="*/ 99 w 105"/>
                <a:gd name="T11" fmla="*/ 62 h 170"/>
                <a:gd name="T12" fmla="*/ 91 w 105"/>
                <a:gd name="T13" fmla="*/ 17 h 170"/>
              </a:gdLst>
              <a:ahLst/>
              <a:cxnLst>
                <a:cxn ang="0">
                  <a:pos x="T0" y="T1"/>
                </a:cxn>
                <a:cxn ang="0">
                  <a:pos x="T2" y="T3"/>
                </a:cxn>
                <a:cxn ang="0">
                  <a:pos x="T4" y="T5"/>
                </a:cxn>
                <a:cxn ang="0">
                  <a:pos x="T6" y="T7"/>
                </a:cxn>
                <a:cxn ang="0">
                  <a:pos x="T8" y="T9"/>
                </a:cxn>
                <a:cxn ang="0">
                  <a:pos x="T10" y="T11"/>
                </a:cxn>
                <a:cxn ang="0">
                  <a:pos x="T12" y="T13"/>
                </a:cxn>
              </a:cxnLst>
              <a:rect l="0" t="0" r="r" b="b"/>
              <a:pathLst>
                <a:path w="105" h="170">
                  <a:moveTo>
                    <a:pt x="91" y="17"/>
                  </a:moveTo>
                  <a:cubicBezTo>
                    <a:pt x="59" y="0"/>
                    <a:pt x="0" y="154"/>
                    <a:pt x="42" y="166"/>
                  </a:cubicBezTo>
                  <a:cubicBezTo>
                    <a:pt x="54" y="170"/>
                    <a:pt x="65" y="160"/>
                    <a:pt x="75" y="144"/>
                  </a:cubicBezTo>
                  <a:cubicBezTo>
                    <a:pt x="79" y="144"/>
                    <a:pt x="79" y="144"/>
                    <a:pt x="79" y="144"/>
                  </a:cubicBezTo>
                  <a:cubicBezTo>
                    <a:pt x="92" y="123"/>
                    <a:pt x="102" y="90"/>
                    <a:pt x="105" y="62"/>
                  </a:cubicBezTo>
                  <a:cubicBezTo>
                    <a:pt x="99" y="62"/>
                    <a:pt x="99" y="62"/>
                    <a:pt x="99" y="62"/>
                  </a:cubicBezTo>
                  <a:cubicBezTo>
                    <a:pt x="101" y="39"/>
                    <a:pt x="99" y="21"/>
                    <a:pt x="91" y="17"/>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43" name="Freeform 125">
              <a:extLst>
                <a:ext uri="{FF2B5EF4-FFF2-40B4-BE49-F238E27FC236}">
                  <a16:creationId xmlns:a16="http://schemas.microsoft.com/office/drawing/2014/main" id="{260CB7A3-6507-4C57-90C3-4C31ADB01284}"/>
                </a:ext>
              </a:extLst>
            </p:cNvPr>
            <p:cNvSpPr>
              <a:spLocks/>
            </p:cNvSpPr>
            <p:nvPr/>
          </p:nvSpPr>
          <p:spPr bwMode="auto">
            <a:xfrm>
              <a:off x="7078663" y="4014788"/>
              <a:ext cx="239712" cy="306388"/>
            </a:xfrm>
            <a:custGeom>
              <a:avLst/>
              <a:gdLst>
                <a:gd name="T0" fmla="*/ 267 w 422"/>
                <a:gd name="T1" fmla="*/ 102 h 538"/>
                <a:gd name="T2" fmla="*/ 183 w 422"/>
                <a:gd name="T3" fmla="*/ 177 h 538"/>
                <a:gd name="T4" fmla="*/ 176 w 422"/>
                <a:gd name="T5" fmla="*/ 182 h 538"/>
                <a:gd name="T6" fmla="*/ 133 w 422"/>
                <a:gd name="T7" fmla="*/ 197 h 538"/>
                <a:gd name="T8" fmla="*/ 116 w 422"/>
                <a:gd name="T9" fmla="*/ 208 h 538"/>
                <a:gd name="T10" fmla="*/ 84 w 422"/>
                <a:gd name="T11" fmla="*/ 264 h 538"/>
                <a:gd name="T12" fmla="*/ 14 w 422"/>
                <a:gd name="T13" fmla="*/ 243 h 538"/>
                <a:gd name="T14" fmla="*/ 35 w 422"/>
                <a:gd name="T15" fmla="*/ 405 h 538"/>
                <a:gd name="T16" fmla="*/ 140 w 422"/>
                <a:gd name="T17" fmla="*/ 513 h 538"/>
                <a:gd name="T18" fmla="*/ 218 w 422"/>
                <a:gd name="T19" fmla="*/ 522 h 538"/>
                <a:gd name="T20" fmla="*/ 320 w 422"/>
                <a:gd name="T21" fmla="*/ 501 h 538"/>
                <a:gd name="T22" fmla="*/ 319 w 422"/>
                <a:gd name="T23" fmla="*/ 495 h 538"/>
                <a:gd name="T24" fmla="*/ 326 w 422"/>
                <a:gd name="T25" fmla="*/ 495 h 538"/>
                <a:gd name="T26" fmla="*/ 327 w 422"/>
                <a:gd name="T27" fmla="*/ 413 h 538"/>
                <a:gd name="T28" fmla="*/ 321 w 422"/>
                <a:gd name="T29" fmla="*/ 413 h 538"/>
                <a:gd name="T30" fmla="*/ 345 w 422"/>
                <a:gd name="T31" fmla="*/ 368 h 538"/>
                <a:gd name="T32" fmla="*/ 354 w 422"/>
                <a:gd name="T33" fmla="*/ 358 h 538"/>
                <a:gd name="T34" fmla="*/ 357 w 422"/>
                <a:gd name="T35" fmla="*/ 358 h 538"/>
                <a:gd name="T36" fmla="*/ 408 w 422"/>
                <a:gd name="T37" fmla="*/ 276 h 538"/>
                <a:gd name="T38" fmla="*/ 402 w 422"/>
                <a:gd name="T39" fmla="*/ 276 h 538"/>
                <a:gd name="T40" fmla="*/ 397 w 422"/>
                <a:gd name="T41" fmla="*/ 256 h 538"/>
                <a:gd name="T42" fmla="*/ 383 w 422"/>
                <a:gd name="T43" fmla="*/ 221 h 538"/>
                <a:gd name="T44" fmla="*/ 392 w 422"/>
                <a:gd name="T45" fmla="*/ 221 h 538"/>
                <a:gd name="T46" fmla="*/ 376 w 422"/>
                <a:gd name="T47" fmla="*/ 139 h 538"/>
                <a:gd name="T48" fmla="*/ 376 w 422"/>
                <a:gd name="T49" fmla="*/ 138 h 538"/>
                <a:gd name="T50" fmla="*/ 375 w 422"/>
                <a:gd name="T51" fmla="*/ 138 h 538"/>
                <a:gd name="T52" fmla="*/ 422 w 422"/>
                <a:gd name="T53" fmla="*/ 89 h 538"/>
                <a:gd name="T54" fmla="*/ 373 w 422"/>
                <a:gd name="T55" fmla="*/ 83 h 538"/>
                <a:gd name="T56" fmla="*/ 383 w 422"/>
                <a:gd name="T57" fmla="*/ 83 h 538"/>
                <a:gd name="T58" fmla="*/ 362 w 422"/>
                <a:gd name="T59" fmla="*/ 6 h 538"/>
                <a:gd name="T60" fmla="*/ 360 w 422"/>
                <a:gd name="T61" fmla="*/ 1 h 538"/>
                <a:gd name="T62" fmla="*/ 350 w 422"/>
                <a:gd name="T63" fmla="*/ 1 h 538"/>
                <a:gd name="T64" fmla="*/ 338 w 422"/>
                <a:gd name="T65" fmla="*/ 1 h 538"/>
                <a:gd name="T66" fmla="*/ 335 w 422"/>
                <a:gd name="T67" fmla="*/ 1 h 538"/>
                <a:gd name="T68" fmla="*/ 331 w 422"/>
                <a:gd name="T69" fmla="*/ 4 h 538"/>
                <a:gd name="T70" fmla="*/ 295 w 422"/>
                <a:gd name="T71" fmla="*/ 48 h 538"/>
                <a:gd name="T72" fmla="*/ 267 w 422"/>
                <a:gd name="T73" fmla="*/ 102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2" h="538">
                  <a:moveTo>
                    <a:pt x="267" y="102"/>
                  </a:moveTo>
                  <a:cubicBezTo>
                    <a:pt x="200" y="102"/>
                    <a:pt x="197" y="164"/>
                    <a:pt x="183" y="177"/>
                  </a:cubicBezTo>
                  <a:cubicBezTo>
                    <a:pt x="180" y="179"/>
                    <a:pt x="178" y="180"/>
                    <a:pt x="176" y="182"/>
                  </a:cubicBezTo>
                  <a:cubicBezTo>
                    <a:pt x="165" y="188"/>
                    <a:pt x="152" y="191"/>
                    <a:pt x="133" y="197"/>
                  </a:cubicBezTo>
                  <a:cubicBezTo>
                    <a:pt x="126" y="199"/>
                    <a:pt x="121" y="203"/>
                    <a:pt x="116" y="208"/>
                  </a:cubicBezTo>
                  <a:cubicBezTo>
                    <a:pt x="97" y="220"/>
                    <a:pt x="90" y="246"/>
                    <a:pt x="84" y="264"/>
                  </a:cubicBezTo>
                  <a:cubicBezTo>
                    <a:pt x="77" y="285"/>
                    <a:pt x="28" y="227"/>
                    <a:pt x="14" y="243"/>
                  </a:cubicBezTo>
                  <a:cubicBezTo>
                    <a:pt x="0" y="260"/>
                    <a:pt x="10" y="339"/>
                    <a:pt x="35" y="405"/>
                  </a:cubicBezTo>
                  <a:cubicBezTo>
                    <a:pt x="59" y="472"/>
                    <a:pt x="123" y="513"/>
                    <a:pt x="140" y="513"/>
                  </a:cubicBezTo>
                  <a:cubicBezTo>
                    <a:pt x="158" y="513"/>
                    <a:pt x="193" y="513"/>
                    <a:pt x="218" y="522"/>
                  </a:cubicBezTo>
                  <a:cubicBezTo>
                    <a:pt x="242" y="530"/>
                    <a:pt x="323" y="538"/>
                    <a:pt x="320" y="501"/>
                  </a:cubicBezTo>
                  <a:cubicBezTo>
                    <a:pt x="320" y="499"/>
                    <a:pt x="319" y="497"/>
                    <a:pt x="319" y="495"/>
                  </a:cubicBezTo>
                  <a:cubicBezTo>
                    <a:pt x="326" y="495"/>
                    <a:pt x="326" y="495"/>
                    <a:pt x="326" y="495"/>
                  </a:cubicBezTo>
                  <a:cubicBezTo>
                    <a:pt x="324" y="472"/>
                    <a:pt x="321" y="442"/>
                    <a:pt x="327" y="413"/>
                  </a:cubicBezTo>
                  <a:cubicBezTo>
                    <a:pt x="321" y="413"/>
                    <a:pt x="321" y="413"/>
                    <a:pt x="321" y="413"/>
                  </a:cubicBezTo>
                  <a:cubicBezTo>
                    <a:pt x="325" y="397"/>
                    <a:pt x="332" y="381"/>
                    <a:pt x="345" y="368"/>
                  </a:cubicBezTo>
                  <a:cubicBezTo>
                    <a:pt x="348" y="364"/>
                    <a:pt x="351" y="361"/>
                    <a:pt x="354" y="358"/>
                  </a:cubicBezTo>
                  <a:cubicBezTo>
                    <a:pt x="357" y="358"/>
                    <a:pt x="357" y="358"/>
                    <a:pt x="357" y="358"/>
                  </a:cubicBezTo>
                  <a:cubicBezTo>
                    <a:pt x="384" y="330"/>
                    <a:pt x="409" y="310"/>
                    <a:pt x="408" y="276"/>
                  </a:cubicBezTo>
                  <a:cubicBezTo>
                    <a:pt x="402" y="276"/>
                    <a:pt x="402" y="276"/>
                    <a:pt x="402" y="276"/>
                  </a:cubicBezTo>
                  <a:cubicBezTo>
                    <a:pt x="401" y="269"/>
                    <a:pt x="400" y="263"/>
                    <a:pt x="397" y="256"/>
                  </a:cubicBezTo>
                  <a:cubicBezTo>
                    <a:pt x="393" y="243"/>
                    <a:pt x="388" y="231"/>
                    <a:pt x="383" y="221"/>
                  </a:cubicBezTo>
                  <a:cubicBezTo>
                    <a:pt x="392" y="221"/>
                    <a:pt x="392" y="221"/>
                    <a:pt x="392" y="221"/>
                  </a:cubicBezTo>
                  <a:cubicBezTo>
                    <a:pt x="374" y="184"/>
                    <a:pt x="356" y="159"/>
                    <a:pt x="376" y="139"/>
                  </a:cubicBezTo>
                  <a:cubicBezTo>
                    <a:pt x="376" y="139"/>
                    <a:pt x="376" y="139"/>
                    <a:pt x="376" y="138"/>
                  </a:cubicBezTo>
                  <a:cubicBezTo>
                    <a:pt x="375" y="138"/>
                    <a:pt x="375" y="138"/>
                    <a:pt x="375" y="138"/>
                  </a:cubicBezTo>
                  <a:cubicBezTo>
                    <a:pt x="398" y="117"/>
                    <a:pt x="422" y="109"/>
                    <a:pt x="422" y="89"/>
                  </a:cubicBezTo>
                  <a:cubicBezTo>
                    <a:pt x="422" y="75"/>
                    <a:pt x="393" y="109"/>
                    <a:pt x="373" y="83"/>
                  </a:cubicBezTo>
                  <a:cubicBezTo>
                    <a:pt x="383" y="83"/>
                    <a:pt x="383" y="83"/>
                    <a:pt x="383" y="83"/>
                  </a:cubicBezTo>
                  <a:cubicBezTo>
                    <a:pt x="373" y="75"/>
                    <a:pt x="364" y="53"/>
                    <a:pt x="362" y="6"/>
                  </a:cubicBezTo>
                  <a:cubicBezTo>
                    <a:pt x="362" y="4"/>
                    <a:pt x="361" y="3"/>
                    <a:pt x="360" y="1"/>
                  </a:cubicBezTo>
                  <a:cubicBezTo>
                    <a:pt x="350" y="1"/>
                    <a:pt x="350" y="1"/>
                    <a:pt x="350" y="1"/>
                  </a:cubicBezTo>
                  <a:cubicBezTo>
                    <a:pt x="347" y="0"/>
                    <a:pt x="343" y="0"/>
                    <a:pt x="338" y="1"/>
                  </a:cubicBezTo>
                  <a:cubicBezTo>
                    <a:pt x="335" y="1"/>
                    <a:pt x="335" y="1"/>
                    <a:pt x="335" y="1"/>
                  </a:cubicBezTo>
                  <a:cubicBezTo>
                    <a:pt x="334" y="2"/>
                    <a:pt x="333" y="3"/>
                    <a:pt x="331" y="4"/>
                  </a:cubicBezTo>
                  <a:cubicBezTo>
                    <a:pt x="315" y="13"/>
                    <a:pt x="297" y="31"/>
                    <a:pt x="295" y="48"/>
                  </a:cubicBezTo>
                  <a:cubicBezTo>
                    <a:pt x="292" y="77"/>
                    <a:pt x="334" y="102"/>
                    <a:pt x="267" y="102"/>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44" name="Freeform 126">
              <a:extLst>
                <a:ext uri="{FF2B5EF4-FFF2-40B4-BE49-F238E27FC236}">
                  <a16:creationId xmlns:a16="http://schemas.microsoft.com/office/drawing/2014/main" id="{3C6B2086-994D-4222-80B2-583C64158C88}"/>
                </a:ext>
              </a:extLst>
            </p:cNvPr>
            <p:cNvSpPr>
              <a:spLocks/>
            </p:cNvSpPr>
            <p:nvPr/>
          </p:nvSpPr>
          <p:spPr bwMode="auto">
            <a:xfrm>
              <a:off x="7318375" y="3687763"/>
              <a:ext cx="131762" cy="219075"/>
            </a:xfrm>
            <a:custGeom>
              <a:avLst/>
              <a:gdLst>
                <a:gd name="T0" fmla="*/ 21 w 232"/>
                <a:gd name="T1" fmla="*/ 166 h 386"/>
                <a:gd name="T2" fmla="*/ 99 w 232"/>
                <a:gd name="T3" fmla="*/ 274 h 386"/>
                <a:gd name="T4" fmla="*/ 21 w 232"/>
                <a:gd name="T5" fmla="*/ 374 h 386"/>
                <a:gd name="T6" fmla="*/ 40 w 232"/>
                <a:gd name="T7" fmla="*/ 374 h 386"/>
                <a:gd name="T8" fmla="*/ 115 w 232"/>
                <a:gd name="T9" fmla="*/ 303 h 386"/>
                <a:gd name="T10" fmla="*/ 112 w 232"/>
                <a:gd name="T11" fmla="*/ 303 h 386"/>
                <a:gd name="T12" fmla="*/ 130 w 232"/>
                <a:gd name="T13" fmla="*/ 278 h 386"/>
                <a:gd name="T14" fmla="*/ 211 w 232"/>
                <a:gd name="T15" fmla="*/ 245 h 386"/>
                <a:gd name="T16" fmla="*/ 221 w 232"/>
                <a:gd name="T17" fmla="*/ 237 h 386"/>
                <a:gd name="T18" fmla="*/ 232 w 232"/>
                <a:gd name="T19" fmla="*/ 216 h 386"/>
                <a:gd name="T20" fmla="*/ 162 w 232"/>
                <a:gd name="T21" fmla="*/ 195 h 386"/>
                <a:gd name="T22" fmla="*/ 108 w 232"/>
                <a:gd name="T23" fmla="*/ 165 h 386"/>
                <a:gd name="T24" fmla="*/ 102 w 232"/>
                <a:gd name="T25" fmla="*/ 165 h 386"/>
                <a:gd name="T26" fmla="*/ 139 w 232"/>
                <a:gd name="T27" fmla="*/ 111 h 386"/>
                <a:gd name="T28" fmla="*/ 141 w 232"/>
                <a:gd name="T29" fmla="*/ 111 h 386"/>
                <a:gd name="T30" fmla="*/ 169 w 232"/>
                <a:gd name="T31" fmla="*/ 58 h 386"/>
                <a:gd name="T32" fmla="*/ 157 w 232"/>
                <a:gd name="T33" fmla="*/ 28 h 386"/>
                <a:gd name="T34" fmla="*/ 148 w 232"/>
                <a:gd name="T35" fmla="*/ 28 h 386"/>
                <a:gd name="T36" fmla="*/ 106 w 232"/>
                <a:gd name="T37" fmla="*/ 0 h 386"/>
                <a:gd name="T38" fmla="*/ 74 w 232"/>
                <a:gd name="T39" fmla="*/ 75 h 386"/>
                <a:gd name="T40" fmla="*/ 21 w 232"/>
                <a:gd name="T41" fmla="*/ 16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2" h="386">
                  <a:moveTo>
                    <a:pt x="21" y="166"/>
                  </a:moveTo>
                  <a:cubicBezTo>
                    <a:pt x="42" y="216"/>
                    <a:pt x="116" y="253"/>
                    <a:pt x="99" y="274"/>
                  </a:cubicBezTo>
                  <a:cubicBezTo>
                    <a:pt x="81" y="295"/>
                    <a:pt x="28" y="337"/>
                    <a:pt x="21" y="374"/>
                  </a:cubicBezTo>
                  <a:cubicBezTo>
                    <a:pt x="19" y="386"/>
                    <a:pt x="27" y="384"/>
                    <a:pt x="40" y="374"/>
                  </a:cubicBezTo>
                  <a:cubicBezTo>
                    <a:pt x="58" y="364"/>
                    <a:pt x="91" y="331"/>
                    <a:pt x="115" y="303"/>
                  </a:cubicBezTo>
                  <a:cubicBezTo>
                    <a:pt x="112" y="303"/>
                    <a:pt x="112" y="303"/>
                    <a:pt x="112" y="303"/>
                  </a:cubicBezTo>
                  <a:cubicBezTo>
                    <a:pt x="119" y="293"/>
                    <a:pt x="126" y="285"/>
                    <a:pt x="130" y="278"/>
                  </a:cubicBezTo>
                  <a:cubicBezTo>
                    <a:pt x="153" y="244"/>
                    <a:pt x="196" y="258"/>
                    <a:pt x="211" y="245"/>
                  </a:cubicBezTo>
                  <a:cubicBezTo>
                    <a:pt x="216" y="243"/>
                    <a:pt x="219" y="241"/>
                    <a:pt x="221" y="237"/>
                  </a:cubicBezTo>
                  <a:cubicBezTo>
                    <a:pt x="232" y="216"/>
                    <a:pt x="232" y="216"/>
                    <a:pt x="232" y="216"/>
                  </a:cubicBezTo>
                  <a:cubicBezTo>
                    <a:pt x="232" y="216"/>
                    <a:pt x="193" y="208"/>
                    <a:pt x="162" y="195"/>
                  </a:cubicBezTo>
                  <a:cubicBezTo>
                    <a:pt x="130" y="183"/>
                    <a:pt x="93" y="226"/>
                    <a:pt x="108" y="165"/>
                  </a:cubicBezTo>
                  <a:cubicBezTo>
                    <a:pt x="102" y="165"/>
                    <a:pt x="102" y="165"/>
                    <a:pt x="102" y="165"/>
                  </a:cubicBezTo>
                  <a:cubicBezTo>
                    <a:pt x="110" y="135"/>
                    <a:pt x="126" y="121"/>
                    <a:pt x="139" y="111"/>
                  </a:cubicBezTo>
                  <a:cubicBezTo>
                    <a:pt x="141" y="111"/>
                    <a:pt x="141" y="111"/>
                    <a:pt x="141" y="111"/>
                  </a:cubicBezTo>
                  <a:cubicBezTo>
                    <a:pt x="159" y="95"/>
                    <a:pt x="175" y="87"/>
                    <a:pt x="169" y="58"/>
                  </a:cubicBezTo>
                  <a:cubicBezTo>
                    <a:pt x="166" y="46"/>
                    <a:pt x="162" y="36"/>
                    <a:pt x="157" y="28"/>
                  </a:cubicBezTo>
                  <a:cubicBezTo>
                    <a:pt x="148" y="28"/>
                    <a:pt x="148" y="28"/>
                    <a:pt x="148" y="28"/>
                  </a:cubicBezTo>
                  <a:cubicBezTo>
                    <a:pt x="133" y="6"/>
                    <a:pt x="113" y="0"/>
                    <a:pt x="106" y="0"/>
                  </a:cubicBezTo>
                  <a:cubicBezTo>
                    <a:pt x="81" y="0"/>
                    <a:pt x="109" y="45"/>
                    <a:pt x="74" y="75"/>
                  </a:cubicBezTo>
                  <a:cubicBezTo>
                    <a:pt x="39" y="104"/>
                    <a:pt x="0" y="116"/>
                    <a:pt x="21" y="166"/>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45" name="Freeform 127">
              <a:extLst>
                <a:ext uri="{FF2B5EF4-FFF2-40B4-BE49-F238E27FC236}">
                  <a16:creationId xmlns:a16="http://schemas.microsoft.com/office/drawing/2014/main" id="{376C3401-A063-4995-B975-27E81146DE80}"/>
                </a:ext>
              </a:extLst>
            </p:cNvPr>
            <p:cNvSpPr>
              <a:spLocks/>
            </p:cNvSpPr>
            <p:nvPr/>
          </p:nvSpPr>
          <p:spPr bwMode="auto">
            <a:xfrm>
              <a:off x="2247900" y="2098675"/>
              <a:ext cx="58737" cy="42863"/>
            </a:xfrm>
            <a:custGeom>
              <a:avLst/>
              <a:gdLst>
                <a:gd name="T0" fmla="*/ 27 w 105"/>
                <a:gd name="T1" fmla="*/ 13 h 75"/>
                <a:gd name="T2" fmla="*/ 11 w 105"/>
                <a:gd name="T3" fmla="*/ 30 h 75"/>
                <a:gd name="T4" fmla="*/ 93 w 105"/>
                <a:gd name="T5" fmla="*/ 42 h 75"/>
                <a:gd name="T6" fmla="*/ 82 w 105"/>
                <a:gd name="T7" fmla="*/ 26 h 75"/>
                <a:gd name="T8" fmla="*/ 93 w 105"/>
                <a:gd name="T9" fmla="*/ 26 h 75"/>
                <a:gd name="T10" fmla="*/ 27 w 105"/>
                <a:gd name="T11" fmla="*/ 13 h 75"/>
              </a:gdLst>
              <a:ahLst/>
              <a:cxnLst>
                <a:cxn ang="0">
                  <a:pos x="T0" y="T1"/>
                </a:cxn>
                <a:cxn ang="0">
                  <a:pos x="T2" y="T3"/>
                </a:cxn>
                <a:cxn ang="0">
                  <a:pos x="T4" y="T5"/>
                </a:cxn>
                <a:cxn ang="0">
                  <a:pos x="T6" y="T7"/>
                </a:cxn>
                <a:cxn ang="0">
                  <a:pos x="T8" y="T9"/>
                </a:cxn>
                <a:cxn ang="0">
                  <a:pos x="T10" y="T11"/>
                </a:cxn>
              </a:cxnLst>
              <a:rect l="0" t="0" r="r" b="b"/>
              <a:pathLst>
                <a:path w="105" h="75">
                  <a:moveTo>
                    <a:pt x="27" y="13"/>
                  </a:moveTo>
                  <a:cubicBezTo>
                    <a:pt x="20" y="16"/>
                    <a:pt x="14" y="22"/>
                    <a:pt x="11" y="30"/>
                  </a:cubicBezTo>
                  <a:cubicBezTo>
                    <a:pt x="0" y="60"/>
                    <a:pt x="105" y="75"/>
                    <a:pt x="93" y="42"/>
                  </a:cubicBezTo>
                  <a:cubicBezTo>
                    <a:pt x="91" y="35"/>
                    <a:pt x="87" y="30"/>
                    <a:pt x="82" y="26"/>
                  </a:cubicBezTo>
                  <a:cubicBezTo>
                    <a:pt x="93" y="26"/>
                    <a:pt x="93" y="26"/>
                    <a:pt x="93" y="26"/>
                  </a:cubicBezTo>
                  <a:cubicBezTo>
                    <a:pt x="77" y="7"/>
                    <a:pt x="45" y="0"/>
                    <a:pt x="27" y="13"/>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46" name="Freeform 128">
              <a:extLst>
                <a:ext uri="{FF2B5EF4-FFF2-40B4-BE49-F238E27FC236}">
                  <a16:creationId xmlns:a16="http://schemas.microsoft.com/office/drawing/2014/main" id="{C3AEA9AE-9BA7-46BF-9BD3-505F0818DBF7}"/>
                </a:ext>
              </a:extLst>
            </p:cNvPr>
            <p:cNvSpPr>
              <a:spLocks/>
            </p:cNvSpPr>
            <p:nvPr/>
          </p:nvSpPr>
          <p:spPr bwMode="auto">
            <a:xfrm>
              <a:off x="520700" y="2690813"/>
              <a:ext cx="77787" cy="65088"/>
            </a:xfrm>
            <a:custGeom>
              <a:avLst/>
              <a:gdLst>
                <a:gd name="T0" fmla="*/ 109 w 137"/>
                <a:gd name="T1" fmla="*/ 7 h 116"/>
                <a:gd name="T2" fmla="*/ 80 w 137"/>
                <a:gd name="T3" fmla="*/ 63 h 116"/>
                <a:gd name="T4" fmla="*/ 74 w 137"/>
                <a:gd name="T5" fmla="*/ 66 h 116"/>
                <a:gd name="T6" fmla="*/ 31 w 137"/>
                <a:gd name="T7" fmla="*/ 82 h 116"/>
                <a:gd name="T8" fmla="*/ 33 w 137"/>
                <a:gd name="T9" fmla="*/ 82 h 116"/>
                <a:gd name="T10" fmla="*/ 19 w 137"/>
                <a:gd name="T11" fmla="*/ 107 h 116"/>
                <a:gd name="T12" fmla="*/ 117 w 137"/>
                <a:gd name="T13" fmla="*/ 91 h 116"/>
                <a:gd name="T14" fmla="*/ 120 w 137"/>
                <a:gd name="T15" fmla="*/ 82 h 116"/>
                <a:gd name="T16" fmla="*/ 126 w 137"/>
                <a:gd name="T17" fmla="*/ 82 h 116"/>
                <a:gd name="T18" fmla="*/ 127 w 137"/>
                <a:gd name="T19" fmla="*/ 3 h 116"/>
                <a:gd name="T20" fmla="*/ 109 w 137"/>
                <a:gd name="T21" fmla="*/ 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116">
                  <a:moveTo>
                    <a:pt x="109" y="7"/>
                  </a:moveTo>
                  <a:cubicBezTo>
                    <a:pt x="93" y="11"/>
                    <a:pt x="96" y="47"/>
                    <a:pt x="80" y="63"/>
                  </a:cubicBezTo>
                  <a:cubicBezTo>
                    <a:pt x="78" y="64"/>
                    <a:pt x="77" y="65"/>
                    <a:pt x="74" y="66"/>
                  </a:cubicBezTo>
                  <a:cubicBezTo>
                    <a:pt x="59" y="69"/>
                    <a:pt x="43" y="75"/>
                    <a:pt x="31" y="82"/>
                  </a:cubicBezTo>
                  <a:cubicBezTo>
                    <a:pt x="33" y="82"/>
                    <a:pt x="33" y="82"/>
                    <a:pt x="33" y="82"/>
                  </a:cubicBezTo>
                  <a:cubicBezTo>
                    <a:pt x="12" y="91"/>
                    <a:pt x="0" y="102"/>
                    <a:pt x="19" y="107"/>
                  </a:cubicBezTo>
                  <a:cubicBezTo>
                    <a:pt x="47" y="116"/>
                    <a:pt x="110" y="103"/>
                    <a:pt x="117" y="91"/>
                  </a:cubicBezTo>
                  <a:cubicBezTo>
                    <a:pt x="118" y="89"/>
                    <a:pt x="119" y="86"/>
                    <a:pt x="120" y="82"/>
                  </a:cubicBezTo>
                  <a:cubicBezTo>
                    <a:pt x="126" y="82"/>
                    <a:pt x="126" y="82"/>
                    <a:pt x="126" y="82"/>
                  </a:cubicBezTo>
                  <a:cubicBezTo>
                    <a:pt x="132" y="62"/>
                    <a:pt x="137" y="7"/>
                    <a:pt x="127" y="3"/>
                  </a:cubicBezTo>
                  <a:cubicBezTo>
                    <a:pt x="118" y="0"/>
                    <a:pt x="113" y="2"/>
                    <a:pt x="109" y="7"/>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47" name="Freeform 129">
              <a:extLst>
                <a:ext uri="{FF2B5EF4-FFF2-40B4-BE49-F238E27FC236}">
                  <a16:creationId xmlns:a16="http://schemas.microsoft.com/office/drawing/2014/main" id="{9EEC1CDA-68C0-49EA-98CB-02CD2A30323D}"/>
                </a:ext>
              </a:extLst>
            </p:cNvPr>
            <p:cNvSpPr>
              <a:spLocks/>
            </p:cNvSpPr>
            <p:nvPr/>
          </p:nvSpPr>
          <p:spPr bwMode="auto">
            <a:xfrm>
              <a:off x="7023100" y="2065338"/>
              <a:ext cx="1587" cy="1588"/>
            </a:xfrm>
            <a:custGeom>
              <a:avLst/>
              <a:gdLst>
                <a:gd name="T0" fmla="*/ 3 w 5"/>
                <a:gd name="T1" fmla="*/ 0 h 2"/>
                <a:gd name="T2" fmla="*/ 0 w 5"/>
                <a:gd name="T3" fmla="*/ 0 h 2"/>
                <a:gd name="T4" fmla="*/ 3 w 5"/>
                <a:gd name="T5" fmla="*/ 0 h 2"/>
              </a:gdLst>
              <a:ahLst/>
              <a:cxnLst>
                <a:cxn ang="0">
                  <a:pos x="T0" y="T1"/>
                </a:cxn>
                <a:cxn ang="0">
                  <a:pos x="T2" y="T3"/>
                </a:cxn>
                <a:cxn ang="0">
                  <a:pos x="T4" y="T5"/>
                </a:cxn>
              </a:cxnLst>
              <a:rect l="0" t="0" r="r" b="b"/>
              <a:pathLst>
                <a:path w="5" h="2">
                  <a:moveTo>
                    <a:pt x="3" y="0"/>
                  </a:moveTo>
                  <a:cubicBezTo>
                    <a:pt x="0" y="0"/>
                    <a:pt x="0" y="0"/>
                    <a:pt x="0" y="0"/>
                  </a:cubicBezTo>
                  <a:cubicBezTo>
                    <a:pt x="3" y="1"/>
                    <a:pt x="5" y="2"/>
                    <a:pt x="3" y="0"/>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48" name="Freeform 130">
              <a:extLst>
                <a:ext uri="{FF2B5EF4-FFF2-40B4-BE49-F238E27FC236}">
                  <a16:creationId xmlns:a16="http://schemas.microsoft.com/office/drawing/2014/main" id="{948D28C8-3AAF-49AD-8772-F212B0F47CA0}"/>
                </a:ext>
              </a:extLst>
            </p:cNvPr>
            <p:cNvSpPr>
              <a:spLocks/>
            </p:cNvSpPr>
            <p:nvPr/>
          </p:nvSpPr>
          <p:spPr bwMode="auto">
            <a:xfrm>
              <a:off x="3033713" y="2890838"/>
              <a:ext cx="6350" cy="1588"/>
            </a:xfrm>
            <a:custGeom>
              <a:avLst/>
              <a:gdLst>
                <a:gd name="T0" fmla="*/ 11 w 11"/>
                <a:gd name="T1" fmla="*/ 3 h 3"/>
                <a:gd name="T2" fmla="*/ 0 w 11"/>
                <a:gd name="T3" fmla="*/ 3 h 3"/>
                <a:gd name="T4" fmla="*/ 11 w 11"/>
                <a:gd name="T5" fmla="*/ 3 h 3"/>
              </a:gdLst>
              <a:ahLst/>
              <a:cxnLst>
                <a:cxn ang="0">
                  <a:pos x="T0" y="T1"/>
                </a:cxn>
                <a:cxn ang="0">
                  <a:pos x="T2" y="T3"/>
                </a:cxn>
                <a:cxn ang="0">
                  <a:pos x="T4" y="T5"/>
                </a:cxn>
              </a:cxnLst>
              <a:rect l="0" t="0" r="r" b="b"/>
              <a:pathLst>
                <a:path w="11" h="3">
                  <a:moveTo>
                    <a:pt x="11" y="3"/>
                  </a:moveTo>
                  <a:cubicBezTo>
                    <a:pt x="9" y="0"/>
                    <a:pt x="6" y="0"/>
                    <a:pt x="0" y="3"/>
                  </a:cubicBezTo>
                  <a:lnTo>
                    <a:pt x="11" y="3"/>
                  </a:ln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49" name="Freeform 131">
              <a:extLst>
                <a:ext uri="{FF2B5EF4-FFF2-40B4-BE49-F238E27FC236}">
                  <a16:creationId xmlns:a16="http://schemas.microsoft.com/office/drawing/2014/main" id="{5A8C130C-DA5D-4703-B005-EE5BDA83716F}"/>
                </a:ext>
              </a:extLst>
            </p:cNvPr>
            <p:cNvSpPr>
              <a:spLocks/>
            </p:cNvSpPr>
            <p:nvPr/>
          </p:nvSpPr>
          <p:spPr bwMode="auto">
            <a:xfrm>
              <a:off x="2600325" y="2471738"/>
              <a:ext cx="47625" cy="33338"/>
            </a:xfrm>
            <a:custGeom>
              <a:avLst/>
              <a:gdLst>
                <a:gd name="T0" fmla="*/ 39 w 83"/>
                <a:gd name="T1" fmla="*/ 12 h 59"/>
                <a:gd name="T2" fmla="*/ 27 w 83"/>
                <a:gd name="T3" fmla="*/ 19 h 59"/>
                <a:gd name="T4" fmla="*/ 53 w 83"/>
                <a:gd name="T5" fmla="*/ 49 h 59"/>
                <a:gd name="T6" fmla="*/ 59 w 83"/>
                <a:gd name="T7" fmla="*/ 45 h 59"/>
                <a:gd name="T8" fmla="*/ 60 w 83"/>
                <a:gd name="T9" fmla="*/ 45 h 59"/>
                <a:gd name="T10" fmla="*/ 39 w 83"/>
                <a:gd name="T11" fmla="*/ 12 h 59"/>
              </a:gdLst>
              <a:ahLst/>
              <a:cxnLst>
                <a:cxn ang="0">
                  <a:pos x="T0" y="T1"/>
                </a:cxn>
                <a:cxn ang="0">
                  <a:pos x="T2" y="T3"/>
                </a:cxn>
                <a:cxn ang="0">
                  <a:pos x="T4" y="T5"/>
                </a:cxn>
                <a:cxn ang="0">
                  <a:pos x="T6" y="T7"/>
                </a:cxn>
                <a:cxn ang="0">
                  <a:pos x="T8" y="T9"/>
                </a:cxn>
                <a:cxn ang="0">
                  <a:pos x="T10" y="T11"/>
                </a:cxn>
              </a:cxnLst>
              <a:rect l="0" t="0" r="r" b="b"/>
              <a:pathLst>
                <a:path w="83" h="59">
                  <a:moveTo>
                    <a:pt x="39" y="12"/>
                  </a:moveTo>
                  <a:cubicBezTo>
                    <a:pt x="33" y="14"/>
                    <a:pt x="29" y="16"/>
                    <a:pt x="27" y="19"/>
                  </a:cubicBezTo>
                  <a:cubicBezTo>
                    <a:pt x="0" y="32"/>
                    <a:pt x="31" y="59"/>
                    <a:pt x="53" y="49"/>
                  </a:cubicBezTo>
                  <a:cubicBezTo>
                    <a:pt x="55" y="48"/>
                    <a:pt x="57" y="47"/>
                    <a:pt x="59" y="45"/>
                  </a:cubicBezTo>
                  <a:cubicBezTo>
                    <a:pt x="59" y="45"/>
                    <a:pt x="59" y="45"/>
                    <a:pt x="60" y="45"/>
                  </a:cubicBezTo>
                  <a:cubicBezTo>
                    <a:pt x="83" y="34"/>
                    <a:pt x="71" y="0"/>
                    <a:pt x="39" y="12"/>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50" name="Freeform 132">
              <a:extLst>
                <a:ext uri="{FF2B5EF4-FFF2-40B4-BE49-F238E27FC236}">
                  <a16:creationId xmlns:a16="http://schemas.microsoft.com/office/drawing/2014/main" id="{D6291444-80C2-4B15-8293-9D32300FEC90}"/>
                </a:ext>
              </a:extLst>
            </p:cNvPr>
            <p:cNvSpPr>
              <a:spLocks/>
            </p:cNvSpPr>
            <p:nvPr/>
          </p:nvSpPr>
          <p:spPr bwMode="auto">
            <a:xfrm>
              <a:off x="558800" y="2533650"/>
              <a:ext cx="50800" cy="26988"/>
            </a:xfrm>
            <a:custGeom>
              <a:avLst/>
              <a:gdLst>
                <a:gd name="T0" fmla="*/ 41 w 88"/>
                <a:gd name="T1" fmla="*/ 0 h 46"/>
                <a:gd name="T2" fmla="*/ 20 w 88"/>
                <a:gd name="T3" fmla="*/ 8 h 46"/>
                <a:gd name="T4" fmla="*/ 17 w 88"/>
                <a:gd name="T5" fmla="*/ 11 h 46"/>
                <a:gd name="T6" fmla="*/ 14 w 88"/>
                <a:gd name="T7" fmla="*/ 12 h 46"/>
                <a:gd name="T8" fmla="*/ 53 w 88"/>
                <a:gd name="T9" fmla="*/ 46 h 46"/>
                <a:gd name="T10" fmla="*/ 62 w 88"/>
                <a:gd name="T11" fmla="*/ 41 h 46"/>
                <a:gd name="T12" fmla="*/ 80 w 88"/>
                <a:gd name="T13" fmla="*/ 0 h 46"/>
                <a:gd name="T14" fmla="*/ 41 w 88"/>
                <a:gd name="T15" fmla="*/ 0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46">
                  <a:moveTo>
                    <a:pt x="41" y="0"/>
                  </a:moveTo>
                  <a:cubicBezTo>
                    <a:pt x="37" y="2"/>
                    <a:pt x="31" y="4"/>
                    <a:pt x="20" y="8"/>
                  </a:cubicBezTo>
                  <a:cubicBezTo>
                    <a:pt x="19" y="9"/>
                    <a:pt x="18" y="10"/>
                    <a:pt x="17" y="11"/>
                  </a:cubicBezTo>
                  <a:cubicBezTo>
                    <a:pt x="16" y="11"/>
                    <a:pt x="15" y="12"/>
                    <a:pt x="14" y="12"/>
                  </a:cubicBezTo>
                  <a:cubicBezTo>
                    <a:pt x="0" y="17"/>
                    <a:pt x="39" y="46"/>
                    <a:pt x="53" y="46"/>
                  </a:cubicBezTo>
                  <a:cubicBezTo>
                    <a:pt x="55" y="46"/>
                    <a:pt x="59" y="43"/>
                    <a:pt x="62" y="41"/>
                  </a:cubicBezTo>
                  <a:cubicBezTo>
                    <a:pt x="73" y="37"/>
                    <a:pt x="88" y="10"/>
                    <a:pt x="80" y="0"/>
                  </a:cubicBezTo>
                  <a:lnTo>
                    <a:pt x="41" y="0"/>
                  </a:ln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51" name="Freeform 133">
              <a:extLst>
                <a:ext uri="{FF2B5EF4-FFF2-40B4-BE49-F238E27FC236}">
                  <a16:creationId xmlns:a16="http://schemas.microsoft.com/office/drawing/2014/main" id="{CF7817F7-A1BA-4CFD-86CA-D695F7E49908}"/>
                </a:ext>
              </a:extLst>
            </p:cNvPr>
            <p:cNvSpPr>
              <a:spLocks/>
            </p:cNvSpPr>
            <p:nvPr/>
          </p:nvSpPr>
          <p:spPr bwMode="auto">
            <a:xfrm>
              <a:off x="2047875" y="2070100"/>
              <a:ext cx="161925" cy="76200"/>
            </a:xfrm>
            <a:custGeom>
              <a:avLst/>
              <a:gdLst>
                <a:gd name="T0" fmla="*/ 24 w 287"/>
                <a:gd name="T1" fmla="*/ 20 h 135"/>
                <a:gd name="T2" fmla="*/ 24 w 287"/>
                <a:gd name="T3" fmla="*/ 20 h 135"/>
                <a:gd name="T4" fmla="*/ 18 w 287"/>
                <a:gd name="T5" fmla="*/ 24 h 135"/>
                <a:gd name="T6" fmla="*/ 11 w 287"/>
                <a:gd name="T7" fmla="*/ 104 h 135"/>
                <a:gd name="T8" fmla="*/ 32 w 287"/>
                <a:gd name="T9" fmla="*/ 129 h 135"/>
                <a:gd name="T10" fmla="*/ 68 w 287"/>
                <a:gd name="T11" fmla="*/ 75 h 135"/>
                <a:gd name="T12" fmla="*/ 71 w 287"/>
                <a:gd name="T13" fmla="*/ 75 h 135"/>
                <a:gd name="T14" fmla="*/ 74 w 287"/>
                <a:gd name="T15" fmla="*/ 71 h 135"/>
                <a:gd name="T16" fmla="*/ 74 w 287"/>
                <a:gd name="T17" fmla="*/ 71 h 135"/>
                <a:gd name="T18" fmla="*/ 173 w 287"/>
                <a:gd name="T19" fmla="*/ 82 h 135"/>
                <a:gd name="T20" fmla="*/ 217 w 287"/>
                <a:gd name="T21" fmla="*/ 102 h 135"/>
                <a:gd name="T22" fmla="*/ 265 w 287"/>
                <a:gd name="T23" fmla="*/ 75 h 135"/>
                <a:gd name="T24" fmla="*/ 268 w 287"/>
                <a:gd name="T25" fmla="*/ 75 h 135"/>
                <a:gd name="T26" fmla="*/ 285 w 287"/>
                <a:gd name="T27" fmla="*/ 45 h 135"/>
                <a:gd name="T28" fmla="*/ 224 w 287"/>
                <a:gd name="T29" fmla="*/ 9 h 135"/>
                <a:gd name="T30" fmla="*/ 24 w 287"/>
                <a:gd name="T31" fmla="*/ 2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135">
                  <a:moveTo>
                    <a:pt x="24" y="20"/>
                  </a:moveTo>
                  <a:cubicBezTo>
                    <a:pt x="24" y="20"/>
                    <a:pt x="24" y="20"/>
                    <a:pt x="24" y="20"/>
                  </a:cubicBezTo>
                  <a:cubicBezTo>
                    <a:pt x="21" y="21"/>
                    <a:pt x="19" y="23"/>
                    <a:pt x="18" y="24"/>
                  </a:cubicBezTo>
                  <a:cubicBezTo>
                    <a:pt x="0" y="42"/>
                    <a:pt x="18" y="99"/>
                    <a:pt x="11" y="104"/>
                  </a:cubicBezTo>
                  <a:cubicBezTo>
                    <a:pt x="4" y="110"/>
                    <a:pt x="13" y="135"/>
                    <a:pt x="32" y="129"/>
                  </a:cubicBezTo>
                  <a:cubicBezTo>
                    <a:pt x="48" y="125"/>
                    <a:pt x="57" y="86"/>
                    <a:pt x="68" y="75"/>
                  </a:cubicBezTo>
                  <a:cubicBezTo>
                    <a:pt x="71" y="75"/>
                    <a:pt x="71" y="75"/>
                    <a:pt x="71" y="75"/>
                  </a:cubicBezTo>
                  <a:cubicBezTo>
                    <a:pt x="72" y="73"/>
                    <a:pt x="73" y="72"/>
                    <a:pt x="74" y="71"/>
                  </a:cubicBezTo>
                  <a:cubicBezTo>
                    <a:pt x="74" y="71"/>
                    <a:pt x="74" y="71"/>
                    <a:pt x="74" y="71"/>
                  </a:cubicBezTo>
                  <a:cubicBezTo>
                    <a:pt x="88" y="71"/>
                    <a:pt x="161" y="52"/>
                    <a:pt x="173" y="82"/>
                  </a:cubicBezTo>
                  <a:cubicBezTo>
                    <a:pt x="184" y="113"/>
                    <a:pt x="184" y="99"/>
                    <a:pt x="217" y="102"/>
                  </a:cubicBezTo>
                  <a:cubicBezTo>
                    <a:pt x="237" y="103"/>
                    <a:pt x="254" y="89"/>
                    <a:pt x="265" y="75"/>
                  </a:cubicBezTo>
                  <a:cubicBezTo>
                    <a:pt x="268" y="75"/>
                    <a:pt x="268" y="75"/>
                    <a:pt x="268" y="75"/>
                  </a:cubicBezTo>
                  <a:cubicBezTo>
                    <a:pt x="277" y="64"/>
                    <a:pt x="284" y="51"/>
                    <a:pt x="285" y="45"/>
                  </a:cubicBezTo>
                  <a:cubicBezTo>
                    <a:pt x="287" y="31"/>
                    <a:pt x="268" y="3"/>
                    <a:pt x="224" y="9"/>
                  </a:cubicBezTo>
                  <a:cubicBezTo>
                    <a:pt x="179" y="14"/>
                    <a:pt x="43" y="0"/>
                    <a:pt x="24" y="20"/>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52" name="Freeform 134">
              <a:extLst>
                <a:ext uri="{FF2B5EF4-FFF2-40B4-BE49-F238E27FC236}">
                  <a16:creationId xmlns:a16="http://schemas.microsoft.com/office/drawing/2014/main" id="{6DC1F6C1-72EF-4A53-B706-70FB74757043}"/>
                </a:ext>
              </a:extLst>
            </p:cNvPr>
            <p:cNvSpPr>
              <a:spLocks/>
            </p:cNvSpPr>
            <p:nvPr/>
          </p:nvSpPr>
          <p:spPr bwMode="auto">
            <a:xfrm>
              <a:off x="2097088" y="2152650"/>
              <a:ext cx="133350" cy="96838"/>
            </a:xfrm>
            <a:custGeom>
              <a:avLst/>
              <a:gdLst>
                <a:gd name="T0" fmla="*/ 211 w 235"/>
                <a:gd name="T1" fmla="*/ 13 h 170"/>
                <a:gd name="T2" fmla="*/ 115 w 235"/>
                <a:gd name="T3" fmla="*/ 16 h 170"/>
                <a:gd name="T4" fmla="*/ 23 w 235"/>
                <a:gd name="T5" fmla="*/ 22 h 170"/>
                <a:gd name="T6" fmla="*/ 22 w 235"/>
                <a:gd name="T7" fmla="*/ 23 h 170"/>
                <a:gd name="T8" fmla="*/ 17 w 235"/>
                <a:gd name="T9" fmla="*/ 26 h 170"/>
                <a:gd name="T10" fmla="*/ 35 w 235"/>
                <a:gd name="T11" fmla="*/ 81 h 170"/>
                <a:gd name="T12" fmla="*/ 110 w 235"/>
                <a:gd name="T13" fmla="*/ 79 h 170"/>
                <a:gd name="T14" fmla="*/ 174 w 235"/>
                <a:gd name="T15" fmla="*/ 145 h 170"/>
                <a:gd name="T16" fmla="*/ 180 w 235"/>
                <a:gd name="T17" fmla="*/ 141 h 170"/>
                <a:gd name="T18" fmla="*/ 180 w 235"/>
                <a:gd name="T19" fmla="*/ 141 h 170"/>
                <a:gd name="T20" fmla="*/ 206 w 235"/>
                <a:gd name="T21" fmla="*/ 122 h 170"/>
                <a:gd name="T22" fmla="*/ 203 w 235"/>
                <a:gd name="T23" fmla="*/ 122 h 170"/>
                <a:gd name="T24" fmla="*/ 226 w 235"/>
                <a:gd name="T25" fmla="*/ 95 h 170"/>
                <a:gd name="T26" fmla="*/ 228 w 235"/>
                <a:gd name="T27" fmla="*/ 67 h 170"/>
                <a:gd name="T28" fmla="*/ 235 w 235"/>
                <a:gd name="T29" fmla="*/ 67 h 170"/>
                <a:gd name="T30" fmla="*/ 211 w 235"/>
                <a:gd name="T31"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5" h="170">
                  <a:moveTo>
                    <a:pt x="211" y="13"/>
                  </a:moveTo>
                  <a:cubicBezTo>
                    <a:pt x="192" y="0"/>
                    <a:pt x="131" y="8"/>
                    <a:pt x="115" y="16"/>
                  </a:cubicBezTo>
                  <a:cubicBezTo>
                    <a:pt x="98" y="25"/>
                    <a:pt x="49" y="2"/>
                    <a:pt x="23" y="22"/>
                  </a:cubicBezTo>
                  <a:cubicBezTo>
                    <a:pt x="23" y="22"/>
                    <a:pt x="23" y="23"/>
                    <a:pt x="22" y="23"/>
                  </a:cubicBezTo>
                  <a:cubicBezTo>
                    <a:pt x="20" y="24"/>
                    <a:pt x="18" y="25"/>
                    <a:pt x="17" y="26"/>
                  </a:cubicBezTo>
                  <a:cubicBezTo>
                    <a:pt x="0" y="38"/>
                    <a:pt x="10" y="79"/>
                    <a:pt x="35" y="81"/>
                  </a:cubicBezTo>
                  <a:cubicBezTo>
                    <a:pt x="61" y="84"/>
                    <a:pt x="106" y="62"/>
                    <a:pt x="110" y="79"/>
                  </a:cubicBezTo>
                  <a:cubicBezTo>
                    <a:pt x="115" y="95"/>
                    <a:pt x="132" y="170"/>
                    <a:pt x="174" y="145"/>
                  </a:cubicBezTo>
                  <a:cubicBezTo>
                    <a:pt x="176" y="144"/>
                    <a:pt x="178" y="143"/>
                    <a:pt x="180" y="141"/>
                  </a:cubicBezTo>
                  <a:cubicBezTo>
                    <a:pt x="180" y="141"/>
                    <a:pt x="180" y="141"/>
                    <a:pt x="180" y="141"/>
                  </a:cubicBezTo>
                  <a:cubicBezTo>
                    <a:pt x="192" y="134"/>
                    <a:pt x="200" y="128"/>
                    <a:pt x="206" y="122"/>
                  </a:cubicBezTo>
                  <a:cubicBezTo>
                    <a:pt x="203" y="122"/>
                    <a:pt x="203" y="122"/>
                    <a:pt x="203" y="122"/>
                  </a:cubicBezTo>
                  <a:cubicBezTo>
                    <a:pt x="216" y="108"/>
                    <a:pt x="218" y="97"/>
                    <a:pt x="226" y="95"/>
                  </a:cubicBezTo>
                  <a:cubicBezTo>
                    <a:pt x="231" y="94"/>
                    <a:pt x="231" y="82"/>
                    <a:pt x="228" y="67"/>
                  </a:cubicBezTo>
                  <a:cubicBezTo>
                    <a:pt x="235" y="67"/>
                    <a:pt x="235" y="67"/>
                    <a:pt x="235" y="67"/>
                  </a:cubicBezTo>
                  <a:cubicBezTo>
                    <a:pt x="232" y="47"/>
                    <a:pt x="222" y="22"/>
                    <a:pt x="211" y="13"/>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53" name="Freeform 135">
              <a:extLst>
                <a:ext uri="{FF2B5EF4-FFF2-40B4-BE49-F238E27FC236}">
                  <a16:creationId xmlns:a16="http://schemas.microsoft.com/office/drawing/2014/main" id="{54BF77F4-5630-419D-9B23-800D63DAA52A}"/>
                </a:ext>
              </a:extLst>
            </p:cNvPr>
            <p:cNvSpPr>
              <a:spLocks/>
            </p:cNvSpPr>
            <p:nvPr/>
          </p:nvSpPr>
          <p:spPr bwMode="auto">
            <a:xfrm>
              <a:off x="636588" y="2344738"/>
              <a:ext cx="6350" cy="1588"/>
            </a:xfrm>
            <a:custGeom>
              <a:avLst/>
              <a:gdLst>
                <a:gd name="T0" fmla="*/ 0 w 10"/>
                <a:gd name="T1" fmla="*/ 3 h 3"/>
                <a:gd name="T2" fmla="*/ 10 w 10"/>
                <a:gd name="T3" fmla="*/ 3 h 3"/>
                <a:gd name="T4" fmla="*/ 7 w 10"/>
                <a:gd name="T5" fmla="*/ 0 h 3"/>
                <a:gd name="T6" fmla="*/ 0 w 10"/>
                <a:gd name="T7" fmla="*/ 3 h 3"/>
              </a:gdLst>
              <a:ahLst/>
              <a:cxnLst>
                <a:cxn ang="0">
                  <a:pos x="T0" y="T1"/>
                </a:cxn>
                <a:cxn ang="0">
                  <a:pos x="T2" y="T3"/>
                </a:cxn>
                <a:cxn ang="0">
                  <a:pos x="T4" y="T5"/>
                </a:cxn>
                <a:cxn ang="0">
                  <a:pos x="T6" y="T7"/>
                </a:cxn>
              </a:cxnLst>
              <a:rect l="0" t="0" r="r" b="b"/>
              <a:pathLst>
                <a:path w="10" h="3">
                  <a:moveTo>
                    <a:pt x="0" y="3"/>
                  </a:moveTo>
                  <a:cubicBezTo>
                    <a:pt x="10" y="3"/>
                    <a:pt x="10" y="3"/>
                    <a:pt x="10" y="3"/>
                  </a:cubicBezTo>
                  <a:cubicBezTo>
                    <a:pt x="7" y="0"/>
                    <a:pt x="7" y="0"/>
                    <a:pt x="7" y="0"/>
                  </a:cubicBezTo>
                  <a:lnTo>
                    <a:pt x="0" y="3"/>
                  </a:ln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54" name="Freeform 136">
              <a:extLst>
                <a:ext uri="{FF2B5EF4-FFF2-40B4-BE49-F238E27FC236}">
                  <a16:creationId xmlns:a16="http://schemas.microsoft.com/office/drawing/2014/main" id="{E0422A80-6F1F-4444-BE84-42B1723D00CA}"/>
                </a:ext>
              </a:extLst>
            </p:cNvPr>
            <p:cNvSpPr>
              <a:spLocks/>
            </p:cNvSpPr>
            <p:nvPr/>
          </p:nvSpPr>
          <p:spPr bwMode="auto">
            <a:xfrm>
              <a:off x="2535238" y="2449513"/>
              <a:ext cx="44450" cy="33338"/>
            </a:xfrm>
            <a:custGeom>
              <a:avLst/>
              <a:gdLst>
                <a:gd name="T0" fmla="*/ 23 w 77"/>
                <a:gd name="T1" fmla="*/ 19 h 59"/>
                <a:gd name="T2" fmla="*/ 10 w 77"/>
                <a:gd name="T3" fmla="*/ 30 h 59"/>
                <a:gd name="T4" fmla="*/ 60 w 77"/>
                <a:gd name="T5" fmla="*/ 45 h 59"/>
                <a:gd name="T6" fmla="*/ 68 w 77"/>
                <a:gd name="T7" fmla="*/ 39 h 59"/>
                <a:gd name="T8" fmla="*/ 23 w 77"/>
                <a:gd name="T9" fmla="*/ 19 h 59"/>
              </a:gdLst>
              <a:ahLst/>
              <a:cxnLst>
                <a:cxn ang="0">
                  <a:pos x="T0" y="T1"/>
                </a:cxn>
                <a:cxn ang="0">
                  <a:pos x="T2" y="T3"/>
                </a:cxn>
                <a:cxn ang="0">
                  <a:pos x="T4" y="T5"/>
                </a:cxn>
                <a:cxn ang="0">
                  <a:pos x="T6" y="T7"/>
                </a:cxn>
                <a:cxn ang="0">
                  <a:pos x="T8" y="T9"/>
                </a:cxn>
              </a:cxnLst>
              <a:rect l="0" t="0" r="r" b="b"/>
              <a:pathLst>
                <a:path w="77" h="59">
                  <a:moveTo>
                    <a:pt x="23" y="19"/>
                  </a:moveTo>
                  <a:cubicBezTo>
                    <a:pt x="18" y="22"/>
                    <a:pt x="14" y="25"/>
                    <a:pt x="10" y="30"/>
                  </a:cubicBezTo>
                  <a:cubicBezTo>
                    <a:pt x="0" y="42"/>
                    <a:pt x="49" y="59"/>
                    <a:pt x="60" y="45"/>
                  </a:cubicBezTo>
                  <a:cubicBezTo>
                    <a:pt x="64" y="44"/>
                    <a:pt x="66" y="42"/>
                    <a:pt x="68" y="39"/>
                  </a:cubicBezTo>
                  <a:cubicBezTo>
                    <a:pt x="77" y="24"/>
                    <a:pt x="46" y="0"/>
                    <a:pt x="23" y="19"/>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55" name="Freeform 137">
              <a:extLst>
                <a:ext uri="{FF2B5EF4-FFF2-40B4-BE49-F238E27FC236}">
                  <a16:creationId xmlns:a16="http://schemas.microsoft.com/office/drawing/2014/main" id="{60B2DAD7-87A2-4C86-B2B7-53D255CCF67B}"/>
                </a:ext>
              </a:extLst>
            </p:cNvPr>
            <p:cNvSpPr>
              <a:spLocks/>
            </p:cNvSpPr>
            <p:nvPr/>
          </p:nvSpPr>
          <p:spPr bwMode="auto">
            <a:xfrm>
              <a:off x="7148513" y="4498975"/>
              <a:ext cx="1012825" cy="812800"/>
            </a:xfrm>
            <a:custGeom>
              <a:avLst/>
              <a:gdLst>
                <a:gd name="T0" fmla="*/ 1757 w 1784"/>
                <a:gd name="T1" fmla="*/ 880 h 1432"/>
                <a:gd name="T2" fmla="*/ 1690 w 1784"/>
                <a:gd name="T3" fmla="*/ 743 h 1432"/>
                <a:gd name="T4" fmla="*/ 1657 w 1784"/>
                <a:gd name="T5" fmla="*/ 661 h 1432"/>
                <a:gd name="T6" fmla="*/ 1636 w 1784"/>
                <a:gd name="T7" fmla="*/ 606 h 1432"/>
                <a:gd name="T8" fmla="*/ 1613 w 1784"/>
                <a:gd name="T9" fmla="*/ 510 h 1432"/>
                <a:gd name="T10" fmla="*/ 1470 w 1784"/>
                <a:gd name="T11" fmla="*/ 441 h 1432"/>
                <a:gd name="T12" fmla="*/ 1424 w 1784"/>
                <a:gd name="T13" fmla="*/ 331 h 1432"/>
                <a:gd name="T14" fmla="*/ 1405 w 1784"/>
                <a:gd name="T15" fmla="*/ 249 h 1432"/>
                <a:gd name="T16" fmla="*/ 1368 w 1784"/>
                <a:gd name="T17" fmla="*/ 194 h 1432"/>
                <a:gd name="T18" fmla="*/ 1301 w 1784"/>
                <a:gd name="T19" fmla="*/ 112 h 1432"/>
                <a:gd name="T20" fmla="*/ 1266 w 1784"/>
                <a:gd name="T21" fmla="*/ 4 h 1432"/>
                <a:gd name="T22" fmla="*/ 1242 w 1784"/>
                <a:gd name="T23" fmla="*/ 175 h 1432"/>
                <a:gd name="T24" fmla="*/ 1162 w 1784"/>
                <a:gd name="T25" fmla="*/ 331 h 1432"/>
                <a:gd name="T26" fmla="*/ 1027 w 1784"/>
                <a:gd name="T27" fmla="*/ 249 h 1432"/>
                <a:gd name="T28" fmla="*/ 1013 w 1784"/>
                <a:gd name="T29" fmla="*/ 194 h 1432"/>
                <a:gd name="T30" fmla="*/ 1034 w 1784"/>
                <a:gd name="T31" fmla="*/ 96 h 1432"/>
                <a:gd name="T32" fmla="*/ 885 w 1784"/>
                <a:gd name="T33" fmla="*/ 57 h 1432"/>
                <a:gd name="T34" fmla="*/ 840 w 1784"/>
                <a:gd name="T35" fmla="*/ 120 h 1432"/>
                <a:gd name="T36" fmla="*/ 787 w 1784"/>
                <a:gd name="T37" fmla="*/ 67 h 1432"/>
                <a:gd name="T38" fmla="*/ 659 w 1784"/>
                <a:gd name="T39" fmla="*/ 194 h 1432"/>
                <a:gd name="T40" fmla="*/ 601 w 1784"/>
                <a:gd name="T41" fmla="*/ 162 h 1432"/>
                <a:gd name="T42" fmla="*/ 404 w 1784"/>
                <a:gd name="T43" fmla="*/ 266 h 1432"/>
                <a:gd name="T44" fmla="*/ 400 w 1784"/>
                <a:gd name="T45" fmla="*/ 441 h 1432"/>
                <a:gd name="T46" fmla="*/ 304 w 1784"/>
                <a:gd name="T47" fmla="*/ 469 h 1432"/>
                <a:gd name="T48" fmla="*/ 214 w 1784"/>
                <a:gd name="T49" fmla="*/ 479 h 1432"/>
                <a:gd name="T50" fmla="*/ 87 w 1784"/>
                <a:gd name="T51" fmla="*/ 774 h 1432"/>
                <a:gd name="T52" fmla="*/ 182 w 1784"/>
                <a:gd name="T53" fmla="*/ 1053 h 1432"/>
                <a:gd name="T54" fmla="*/ 273 w 1784"/>
                <a:gd name="T55" fmla="*/ 1232 h 1432"/>
                <a:gd name="T56" fmla="*/ 312 w 1784"/>
                <a:gd name="T57" fmla="*/ 1210 h 1432"/>
                <a:gd name="T58" fmla="*/ 503 w 1784"/>
                <a:gd name="T59" fmla="*/ 1211 h 1432"/>
                <a:gd name="T60" fmla="*/ 503 w 1784"/>
                <a:gd name="T61" fmla="*/ 1210 h 1432"/>
                <a:gd name="T62" fmla="*/ 548 w 1784"/>
                <a:gd name="T63" fmla="*/ 1073 h 1432"/>
                <a:gd name="T64" fmla="*/ 643 w 1784"/>
                <a:gd name="T65" fmla="*/ 1074 h 1432"/>
                <a:gd name="T66" fmla="*/ 939 w 1784"/>
                <a:gd name="T67" fmla="*/ 1103 h 1432"/>
                <a:gd name="T68" fmla="*/ 1015 w 1784"/>
                <a:gd name="T69" fmla="*/ 1155 h 1432"/>
                <a:gd name="T70" fmla="*/ 1076 w 1784"/>
                <a:gd name="T71" fmla="*/ 1194 h 1432"/>
                <a:gd name="T72" fmla="*/ 1175 w 1784"/>
                <a:gd name="T73" fmla="*/ 1282 h 1432"/>
                <a:gd name="T74" fmla="*/ 1310 w 1784"/>
                <a:gd name="T75" fmla="*/ 1423 h 1432"/>
                <a:gd name="T76" fmla="*/ 1411 w 1784"/>
                <a:gd name="T77" fmla="*/ 1415 h 1432"/>
                <a:gd name="T78" fmla="*/ 1516 w 1784"/>
                <a:gd name="T79" fmla="*/ 1365 h 1432"/>
                <a:gd name="T80" fmla="*/ 1595 w 1784"/>
                <a:gd name="T81" fmla="*/ 1292 h 1432"/>
                <a:gd name="T82" fmla="*/ 1632 w 1784"/>
                <a:gd name="T83" fmla="*/ 1186 h 1432"/>
                <a:gd name="T84" fmla="*/ 1741 w 1784"/>
                <a:gd name="T85" fmla="*/ 1072 h 1432"/>
                <a:gd name="T86" fmla="*/ 1778 w 1784"/>
                <a:gd name="T87" fmla="*/ 1018 h 1432"/>
                <a:gd name="T88" fmla="*/ 1767 w 1784"/>
                <a:gd name="T89" fmla="*/ 935 h 1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84" h="1432">
                  <a:moveTo>
                    <a:pt x="1767" y="935"/>
                  </a:moveTo>
                  <a:cubicBezTo>
                    <a:pt x="1762" y="918"/>
                    <a:pt x="1756" y="900"/>
                    <a:pt x="1749" y="880"/>
                  </a:cubicBezTo>
                  <a:cubicBezTo>
                    <a:pt x="1757" y="880"/>
                    <a:pt x="1757" y="880"/>
                    <a:pt x="1757" y="880"/>
                  </a:cubicBezTo>
                  <a:cubicBezTo>
                    <a:pt x="1748" y="853"/>
                    <a:pt x="1736" y="825"/>
                    <a:pt x="1724" y="798"/>
                  </a:cubicBezTo>
                  <a:cubicBezTo>
                    <a:pt x="1716" y="798"/>
                    <a:pt x="1716" y="798"/>
                    <a:pt x="1716" y="798"/>
                  </a:cubicBezTo>
                  <a:cubicBezTo>
                    <a:pt x="1707" y="778"/>
                    <a:pt x="1699" y="760"/>
                    <a:pt x="1690" y="743"/>
                  </a:cubicBezTo>
                  <a:cubicBezTo>
                    <a:pt x="1699" y="743"/>
                    <a:pt x="1699" y="743"/>
                    <a:pt x="1699" y="743"/>
                  </a:cubicBezTo>
                  <a:cubicBezTo>
                    <a:pt x="1689" y="721"/>
                    <a:pt x="1679" y="702"/>
                    <a:pt x="1671" y="687"/>
                  </a:cubicBezTo>
                  <a:cubicBezTo>
                    <a:pt x="1666" y="678"/>
                    <a:pt x="1661" y="669"/>
                    <a:pt x="1657" y="661"/>
                  </a:cubicBezTo>
                  <a:cubicBezTo>
                    <a:pt x="1649" y="661"/>
                    <a:pt x="1649" y="661"/>
                    <a:pt x="1649" y="661"/>
                  </a:cubicBezTo>
                  <a:cubicBezTo>
                    <a:pt x="1640" y="642"/>
                    <a:pt x="1633" y="623"/>
                    <a:pt x="1628" y="606"/>
                  </a:cubicBezTo>
                  <a:cubicBezTo>
                    <a:pt x="1636" y="606"/>
                    <a:pt x="1636" y="606"/>
                    <a:pt x="1636" y="606"/>
                  </a:cubicBezTo>
                  <a:cubicBezTo>
                    <a:pt x="1626" y="574"/>
                    <a:pt x="1621" y="546"/>
                    <a:pt x="1620" y="524"/>
                  </a:cubicBezTo>
                  <a:cubicBezTo>
                    <a:pt x="1613" y="524"/>
                    <a:pt x="1613" y="524"/>
                    <a:pt x="1613" y="524"/>
                  </a:cubicBezTo>
                  <a:cubicBezTo>
                    <a:pt x="1613" y="519"/>
                    <a:pt x="1613" y="514"/>
                    <a:pt x="1613" y="510"/>
                  </a:cubicBezTo>
                  <a:cubicBezTo>
                    <a:pt x="1616" y="486"/>
                    <a:pt x="1568" y="478"/>
                    <a:pt x="1525" y="469"/>
                  </a:cubicBezTo>
                  <a:cubicBezTo>
                    <a:pt x="1550" y="469"/>
                    <a:pt x="1550" y="469"/>
                    <a:pt x="1550" y="469"/>
                  </a:cubicBezTo>
                  <a:cubicBezTo>
                    <a:pt x="1518" y="462"/>
                    <a:pt x="1484" y="455"/>
                    <a:pt x="1470" y="441"/>
                  </a:cubicBezTo>
                  <a:cubicBezTo>
                    <a:pt x="1458" y="430"/>
                    <a:pt x="1450" y="410"/>
                    <a:pt x="1443" y="386"/>
                  </a:cubicBezTo>
                  <a:cubicBezTo>
                    <a:pt x="1436" y="386"/>
                    <a:pt x="1436" y="386"/>
                    <a:pt x="1436" y="386"/>
                  </a:cubicBezTo>
                  <a:cubicBezTo>
                    <a:pt x="1431" y="369"/>
                    <a:pt x="1427" y="350"/>
                    <a:pt x="1424" y="331"/>
                  </a:cubicBezTo>
                  <a:cubicBezTo>
                    <a:pt x="1431" y="331"/>
                    <a:pt x="1431" y="331"/>
                    <a:pt x="1431" y="331"/>
                  </a:cubicBezTo>
                  <a:cubicBezTo>
                    <a:pt x="1427" y="311"/>
                    <a:pt x="1423" y="291"/>
                    <a:pt x="1417" y="275"/>
                  </a:cubicBezTo>
                  <a:cubicBezTo>
                    <a:pt x="1414" y="266"/>
                    <a:pt x="1409" y="257"/>
                    <a:pt x="1405" y="249"/>
                  </a:cubicBezTo>
                  <a:cubicBezTo>
                    <a:pt x="1397" y="249"/>
                    <a:pt x="1397" y="249"/>
                    <a:pt x="1397" y="249"/>
                  </a:cubicBezTo>
                  <a:cubicBezTo>
                    <a:pt x="1386" y="230"/>
                    <a:pt x="1372" y="212"/>
                    <a:pt x="1358" y="194"/>
                  </a:cubicBezTo>
                  <a:cubicBezTo>
                    <a:pt x="1368" y="194"/>
                    <a:pt x="1368" y="194"/>
                    <a:pt x="1368" y="194"/>
                  </a:cubicBezTo>
                  <a:cubicBezTo>
                    <a:pt x="1356" y="179"/>
                    <a:pt x="1342" y="163"/>
                    <a:pt x="1329" y="146"/>
                  </a:cubicBezTo>
                  <a:cubicBezTo>
                    <a:pt x="1322" y="137"/>
                    <a:pt x="1315" y="125"/>
                    <a:pt x="1310" y="112"/>
                  </a:cubicBezTo>
                  <a:cubicBezTo>
                    <a:pt x="1301" y="112"/>
                    <a:pt x="1301" y="112"/>
                    <a:pt x="1301" y="112"/>
                  </a:cubicBezTo>
                  <a:cubicBezTo>
                    <a:pt x="1293" y="94"/>
                    <a:pt x="1287" y="74"/>
                    <a:pt x="1281" y="57"/>
                  </a:cubicBezTo>
                  <a:cubicBezTo>
                    <a:pt x="1289" y="57"/>
                    <a:pt x="1289" y="57"/>
                    <a:pt x="1289" y="57"/>
                  </a:cubicBezTo>
                  <a:cubicBezTo>
                    <a:pt x="1278" y="25"/>
                    <a:pt x="1271" y="0"/>
                    <a:pt x="1266" y="4"/>
                  </a:cubicBezTo>
                  <a:cubicBezTo>
                    <a:pt x="1265" y="5"/>
                    <a:pt x="1264" y="7"/>
                    <a:pt x="1262" y="10"/>
                  </a:cubicBezTo>
                  <a:cubicBezTo>
                    <a:pt x="1261" y="8"/>
                    <a:pt x="1260" y="8"/>
                    <a:pt x="1259" y="9"/>
                  </a:cubicBezTo>
                  <a:cubicBezTo>
                    <a:pt x="1249" y="17"/>
                    <a:pt x="1217" y="138"/>
                    <a:pt x="1242" y="175"/>
                  </a:cubicBezTo>
                  <a:cubicBezTo>
                    <a:pt x="1266" y="213"/>
                    <a:pt x="1231" y="287"/>
                    <a:pt x="1213" y="337"/>
                  </a:cubicBezTo>
                  <a:cubicBezTo>
                    <a:pt x="1201" y="373"/>
                    <a:pt x="1176" y="354"/>
                    <a:pt x="1151" y="331"/>
                  </a:cubicBezTo>
                  <a:cubicBezTo>
                    <a:pt x="1162" y="331"/>
                    <a:pt x="1162" y="331"/>
                    <a:pt x="1162" y="331"/>
                  </a:cubicBezTo>
                  <a:cubicBezTo>
                    <a:pt x="1150" y="321"/>
                    <a:pt x="1137" y="308"/>
                    <a:pt x="1125" y="300"/>
                  </a:cubicBezTo>
                  <a:cubicBezTo>
                    <a:pt x="1099" y="281"/>
                    <a:pt x="1064" y="267"/>
                    <a:pt x="1038" y="249"/>
                  </a:cubicBezTo>
                  <a:cubicBezTo>
                    <a:pt x="1027" y="249"/>
                    <a:pt x="1027" y="249"/>
                    <a:pt x="1027" y="249"/>
                  </a:cubicBezTo>
                  <a:cubicBezTo>
                    <a:pt x="1021" y="244"/>
                    <a:pt x="1014" y="239"/>
                    <a:pt x="1009" y="233"/>
                  </a:cubicBezTo>
                  <a:cubicBezTo>
                    <a:pt x="1001" y="224"/>
                    <a:pt x="1003" y="210"/>
                    <a:pt x="1008" y="194"/>
                  </a:cubicBezTo>
                  <a:cubicBezTo>
                    <a:pt x="1013" y="194"/>
                    <a:pt x="1013" y="194"/>
                    <a:pt x="1013" y="194"/>
                  </a:cubicBezTo>
                  <a:cubicBezTo>
                    <a:pt x="1020" y="167"/>
                    <a:pt x="1038" y="135"/>
                    <a:pt x="1042" y="112"/>
                  </a:cubicBezTo>
                  <a:cubicBezTo>
                    <a:pt x="1036" y="112"/>
                    <a:pt x="1036" y="112"/>
                    <a:pt x="1036" y="112"/>
                  </a:cubicBezTo>
                  <a:cubicBezTo>
                    <a:pt x="1037" y="106"/>
                    <a:pt x="1036" y="100"/>
                    <a:pt x="1034" y="96"/>
                  </a:cubicBezTo>
                  <a:cubicBezTo>
                    <a:pt x="1016" y="67"/>
                    <a:pt x="921" y="92"/>
                    <a:pt x="911" y="92"/>
                  </a:cubicBezTo>
                  <a:cubicBezTo>
                    <a:pt x="903" y="92"/>
                    <a:pt x="889" y="69"/>
                    <a:pt x="874" y="57"/>
                  </a:cubicBezTo>
                  <a:cubicBezTo>
                    <a:pt x="885" y="57"/>
                    <a:pt x="885" y="57"/>
                    <a:pt x="885" y="57"/>
                  </a:cubicBezTo>
                  <a:cubicBezTo>
                    <a:pt x="878" y="51"/>
                    <a:pt x="871" y="46"/>
                    <a:pt x="864" y="46"/>
                  </a:cubicBezTo>
                  <a:cubicBezTo>
                    <a:pt x="862" y="46"/>
                    <a:pt x="860" y="48"/>
                    <a:pt x="858" y="50"/>
                  </a:cubicBezTo>
                  <a:cubicBezTo>
                    <a:pt x="842" y="51"/>
                    <a:pt x="840" y="97"/>
                    <a:pt x="840" y="120"/>
                  </a:cubicBezTo>
                  <a:cubicBezTo>
                    <a:pt x="838" y="118"/>
                    <a:pt x="836" y="115"/>
                    <a:pt x="834" y="112"/>
                  </a:cubicBezTo>
                  <a:cubicBezTo>
                    <a:pt x="824" y="112"/>
                    <a:pt x="824" y="112"/>
                    <a:pt x="824" y="112"/>
                  </a:cubicBezTo>
                  <a:cubicBezTo>
                    <a:pt x="815" y="100"/>
                    <a:pt x="802" y="84"/>
                    <a:pt x="787" y="67"/>
                  </a:cubicBezTo>
                  <a:cubicBezTo>
                    <a:pt x="756" y="30"/>
                    <a:pt x="791" y="92"/>
                    <a:pt x="759" y="129"/>
                  </a:cubicBezTo>
                  <a:cubicBezTo>
                    <a:pt x="727" y="167"/>
                    <a:pt x="738" y="154"/>
                    <a:pt x="724" y="196"/>
                  </a:cubicBezTo>
                  <a:cubicBezTo>
                    <a:pt x="712" y="232"/>
                    <a:pt x="686" y="224"/>
                    <a:pt x="659" y="194"/>
                  </a:cubicBezTo>
                  <a:cubicBezTo>
                    <a:pt x="670" y="194"/>
                    <a:pt x="670" y="194"/>
                    <a:pt x="670" y="194"/>
                  </a:cubicBezTo>
                  <a:cubicBezTo>
                    <a:pt x="664" y="189"/>
                    <a:pt x="659" y="182"/>
                    <a:pt x="653" y="175"/>
                  </a:cubicBezTo>
                  <a:cubicBezTo>
                    <a:pt x="631" y="146"/>
                    <a:pt x="615" y="152"/>
                    <a:pt x="601" y="162"/>
                  </a:cubicBezTo>
                  <a:cubicBezTo>
                    <a:pt x="592" y="167"/>
                    <a:pt x="584" y="174"/>
                    <a:pt x="576" y="179"/>
                  </a:cubicBezTo>
                  <a:cubicBezTo>
                    <a:pt x="555" y="191"/>
                    <a:pt x="538" y="259"/>
                    <a:pt x="528" y="277"/>
                  </a:cubicBezTo>
                  <a:cubicBezTo>
                    <a:pt x="504" y="283"/>
                    <a:pt x="420" y="247"/>
                    <a:pt x="404" y="266"/>
                  </a:cubicBezTo>
                  <a:cubicBezTo>
                    <a:pt x="403" y="266"/>
                    <a:pt x="403" y="267"/>
                    <a:pt x="403" y="267"/>
                  </a:cubicBezTo>
                  <a:cubicBezTo>
                    <a:pt x="401" y="268"/>
                    <a:pt x="398" y="269"/>
                    <a:pt x="397" y="270"/>
                  </a:cubicBezTo>
                  <a:cubicBezTo>
                    <a:pt x="380" y="291"/>
                    <a:pt x="400" y="425"/>
                    <a:pt x="400" y="441"/>
                  </a:cubicBezTo>
                  <a:cubicBezTo>
                    <a:pt x="400" y="443"/>
                    <a:pt x="399" y="443"/>
                    <a:pt x="398" y="444"/>
                  </a:cubicBezTo>
                  <a:cubicBezTo>
                    <a:pt x="378" y="451"/>
                    <a:pt x="328" y="450"/>
                    <a:pt x="308" y="466"/>
                  </a:cubicBezTo>
                  <a:cubicBezTo>
                    <a:pt x="307" y="467"/>
                    <a:pt x="306" y="468"/>
                    <a:pt x="304" y="469"/>
                  </a:cubicBezTo>
                  <a:cubicBezTo>
                    <a:pt x="305" y="469"/>
                    <a:pt x="305" y="469"/>
                    <a:pt x="305" y="469"/>
                  </a:cubicBezTo>
                  <a:cubicBezTo>
                    <a:pt x="304" y="469"/>
                    <a:pt x="302" y="470"/>
                    <a:pt x="302" y="470"/>
                  </a:cubicBezTo>
                  <a:cubicBezTo>
                    <a:pt x="277" y="491"/>
                    <a:pt x="238" y="479"/>
                    <a:pt x="214" y="479"/>
                  </a:cubicBezTo>
                  <a:cubicBezTo>
                    <a:pt x="189" y="479"/>
                    <a:pt x="104" y="558"/>
                    <a:pt x="76" y="579"/>
                  </a:cubicBezTo>
                  <a:cubicBezTo>
                    <a:pt x="48" y="599"/>
                    <a:pt x="0" y="674"/>
                    <a:pt x="14" y="695"/>
                  </a:cubicBezTo>
                  <a:cubicBezTo>
                    <a:pt x="28" y="716"/>
                    <a:pt x="104" y="766"/>
                    <a:pt x="87" y="774"/>
                  </a:cubicBezTo>
                  <a:cubicBezTo>
                    <a:pt x="69" y="782"/>
                    <a:pt x="59" y="841"/>
                    <a:pt x="101" y="891"/>
                  </a:cubicBezTo>
                  <a:cubicBezTo>
                    <a:pt x="143" y="941"/>
                    <a:pt x="129" y="953"/>
                    <a:pt x="133" y="978"/>
                  </a:cubicBezTo>
                  <a:cubicBezTo>
                    <a:pt x="136" y="1003"/>
                    <a:pt x="154" y="1011"/>
                    <a:pt x="182" y="1053"/>
                  </a:cubicBezTo>
                  <a:cubicBezTo>
                    <a:pt x="210" y="1094"/>
                    <a:pt x="133" y="1128"/>
                    <a:pt x="122" y="1153"/>
                  </a:cubicBezTo>
                  <a:cubicBezTo>
                    <a:pt x="111" y="1178"/>
                    <a:pt x="147" y="1215"/>
                    <a:pt x="168" y="1236"/>
                  </a:cubicBezTo>
                  <a:cubicBezTo>
                    <a:pt x="189" y="1257"/>
                    <a:pt x="242" y="1244"/>
                    <a:pt x="273" y="1232"/>
                  </a:cubicBezTo>
                  <a:cubicBezTo>
                    <a:pt x="286" y="1227"/>
                    <a:pt x="299" y="1218"/>
                    <a:pt x="312" y="1210"/>
                  </a:cubicBezTo>
                  <a:cubicBezTo>
                    <a:pt x="312" y="1210"/>
                    <a:pt x="312" y="1210"/>
                    <a:pt x="312" y="1210"/>
                  </a:cubicBezTo>
                  <a:cubicBezTo>
                    <a:pt x="312" y="1210"/>
                    <a:pt x="312" y="1210"/>
                    <a:pt x="312" y="1210"/>
                  </a:cubicBezTo>
                  <a:cubicBezTo>
                    <a:pt x="331" y="1197"/>
                    <a:pt x="349" y="1184"/>
                    <a:pt x="361" y="1182"/>
                  </a:cubicBezTo>
                  <a:cubicBezTo>
                    <a:pt x="383" y="1178"/>
                    <a:pt x="502" y="1217"/>
                    <a:pt x="502" y="1217"/>
                  </a:cubicBezTo>
                  <a:cubicBezTo>
                    <a:pt x="502" y="1217"/>
                    <a:pt x="503" y="1215"/>
                    <a:pt x="503" y="1211"/>
                  </a:cubicBezTo>
                  <a:cubicBezTo>
                    <a:pt x="506" y="1212"/>
                    <a:pt x="509" y="1213"/>
                    <a:pt x="509" y="1213"/>
                  </a:cubicBezTo>
                  <a:cubicBezTo>
                    <a:pt x="509" y="1213"/>
                    <a:pt x="509" y="1211"/>
                    <a:pt x="509" y="1210"/>
                  </a:cubicBezTo>
                  <a:cubicBezTo>
                    <a:pt x="503" y="1210"/>
                    <a:pt x="503" y="1210"/>
                    <a:pt x="503" y="1210"/>
                  </a:cubicBezTo>
                  <a:cubicBezTo>
                    <a:pt x="505" y="1199"/>
                    <a:pt x="508" y="1178"/>
                    <a:pt x="514" y="1155"/>
                  </a:cubicBezTo>
                  <a:cubicBezTo>
                    <a:pt x="519" y="1155"/>
                    <a:pt x="519" y="1155"/>
                    <a:pt x="519" y="1155"/>
                  </a:cubicBezTo>
                  <a:cubicBezTo>
                    <a:pt x="526" y="1124"/>
                    <a:pt x="535" y="1090"/>
                    <a:pt x="548" y="1073"/>
                  </a:cubicBezTo>
                  <a:cubicBezTo>
                    <a:pt x="548" y="1073"/>
                    <a:pt x="548" y="1073"/>
                    <a:pt x="549" y="1072"/>
                  </a:cubicBezTo>
                  <a:cubicBezTo>
                    <a:pt x="547" y="1072"/>
                    <a:pt x="547" y="1072"/>
                    <a:pt x="547" y="1072"/>
                  </a:cubicBezTo>
                  <a:cubicBezTo>
                    <a:pt x="576" y="1049"/>
                    <a:pt x="643" y="1074"/>
                    <a:pt x="643" y="1074"/>
                  </a:cubicBezTo>
                  <a:cubicBezTo>
                    <a:pt x="643" y="1074"/>
                    <a:pt x="675" y="1049"/>
                    <a:pt x="759" y="1028"/>
                  </a:cubicBezTo>
                  <a:cubicBezTo>
                    <a:pt x="844" y="1007"/>
                    <a:pt x="809" y="1049"/>
                    <a:pt x="840" y="1061"/>
                  </a:cubicBezTo>
                  <a:cubicBezTo>
                    <a:pt x="872" y="1074"/>
                    <a:pt x="914" y="1082"/>
                    <a:pt x="939" y="1103"/>
                  </a:cubicBezTo>
                  <a:cubicBezTo>
                    <a:pt x="963" y="1124"/>
                    <a:pt x="939" y="1173"/>
                    <a:pt x="935" y="1194"/>
                  </a:cubicBezTo>
                  <a:cubicBezTo>
                    <a:pt x="932" y="1215"/>
                    <a:pt x="995" y="1207"/>
                    <a:pt x="999" y="1186"/>
                  </a:cubicBezTo>
                  <a:cubicBezTo>
                    <a:pt x="1000" y="1176"/>
                    <a:pt x="1006" y="1165"/>
                    <a:pt x="1015" y="1155"/>
                  </a:cubicBezTo>
                  <a:cubicBezTo>
                    <a:pt x="1018" y="1155"/>
                    <a:pt x="1018" y="1155"/>
                    <a:pt x="1018" y="1155"/>
                  </a:cubicBezTo>
                  <a:cubicBezTo>
                    <a:pt x="1027" y="1143"/>
                    <a:pt x="1040" y="1131"/>
                    <a:pt x="1058" y="1118"/>
                  </a:cubicBezTo>
                  <a:cubicBezTo>
                    <a:pt x="1088" y="1100"/>
                    <a:pt x="1062" y="1158"/>
                    <a:pt x="1076" y="1194"/>
                  </a:cubicBezTo>
                  <a:cubicBezTo>
                    <a:pt x="1090" y="1232"/>
                    <a:pt x="1111" y="1143"/>
                    <a:pt x="1111" y="1186"/>
                  </a:cubicBezTo>
                  <a:cubicBezTo>
                    <a:pt x="1111" y="1198"/>
                    <a:pt x="1122" y="1211"/>
                    <a:pt x="1125" y="1223"/>
                  </a:cubicBezTo>
                  <a:cubicBezTo>
                    <a:pt x="1129" y="1236"/>
                    <a:pt x="1175" y="1240"/>
                    <a:pt x="1175" y="1282"/>
                  </a:cubicBezTo>
                  <a:cubicBezTo>
                    <a:pt x="1175" y="1323"/>
                    <a:pt x="1175" y="1348"/>
                    <a:pt x="1185" y="1356"/>
                  </a:cubicBezTo>
                  <a:cubicBezTo>
                    <a:pt x="1196" y="1365"/>
                    <a:pt x="1252" y="1356"/>
                    <a:pt x="1277" y="1406"/>
                  </a:cubicBezTo>
                  <a:cubicBezTo>
                    <a:pt x="1290" y="1432"/>
                    <a:pt x="1300" y="1432"/>
                    <a:pt x="1310" y="1423"/>
                  </a:cubicBezTo>
                  <a:cubicBezTo>
                    <a:pt x="1322" y="1419"/>
                    <a:pt x="1331" y="1398"/>
                    <a:pt x="1340" y="1386"/>
                  </a:cubicBezTo>
                  <a:cubicBezTo>
                    <a:pt x="1340" y="1385"/>
                    <a:pt x="1341" y="1385"/>
                    <a:pt x="1342" y="1384"/>
                  </a:cubicBezTo>
                  <a:cubicBezTo>
                    <a:pt x="1361" y="1378"/>
                    <a:pt x="1399" y="1401"/>
                    <a:pt x="1411" y="1415"/>
                  </a:cubicBezTo>
                  <a:cubicBezTo>
                    <a:pt x="1417" y="1422"/>
                    <a:pt x="1427" y="1416"/>
                    <a:pt x="1442" y="1407"/>
                  </a:cubicBezTo>
                  <a:cubicBezTo>
                    <a:pt x="1450" y="1402"/>
                    <a:pt x="1459" y="1396"/>
                    <a:pt x="1469" y="1389"/>
                  </a:cubicBezTo>
                  <a:cubicBezTo>
                    <a:pt x="1483" y="1379"/>
                    <a:pt x="1499" y="1370"/>
                    <a:pt x="1516" y="1365"/>
                  </a:cubicBezTo>
                  <a:cubicBezTo>
                    <a:pt x="1569" y="1348"/>
                    <a:pt x="1562" y="1352"/>
                    <a:pt x="1576" y="1327"/>
                  </a:cubicBezTo>
                  <a:cubicBezTo>
                    <a:pt x="1581" y="1319"/>
                    <a:pt x="1585" y="1307"/>
                    <a:pt x="1589" y="1292"/>
                  </a:cubicBezTo>
                  <a:cubicBezTo>
                    <a:pt x="1595" y="1292"/>
                    <a:pt x="1595" y="1292"/>
                    <a:pt x="1595" y="1292"/>
                  </a:cubicBezTo>
                  <a:cubicBezTo>
                    <a:pt x="1602" y="1268"/>
                    <a:pt x="1611" y="1238"/>
                    <a:pt x="1624" y="1210"/>
                  </a:cubicBezTo>
                  <a:cubicBezTo>
                    <a:pt x="1619" y="1210"/>
                    <a:pt x="1619" y="1210"/>
                    <a:pt x="1619" y="1210"/>
                  </a:cubicBezTo>
                  <a:cubicBezTo>
                    <a:pt x="1623" y="1202"/>
                    <a:pt x="1627" y="1194"/>
                    <a:pt x="1632" y="1186"/>
                  </a:cubicBezTo>
                  <a:cubicBezTo>
                    <a:pt x="1638" y="1176"/>
                    <a:pt x="1647" y="1166"/>
                    <a:pt x="1658" y="1155"/>
                  </a:cubicBezTo>
                  <a:cubicBezTo>
                    <a:pt x="1661" y="1155"/>
                    <a:pt x="1661" y="1155"/>
                    <a:pt x="1661" y="1155"/>
                  </a:cubicBezTo>
                  <a:cubicBezTo>
                    <a:pt x="1684" y="1130"/>
                    <a:pt x="1716" y="1102"/>
                    <a:pt x="1741" y="1072"/>
                  </a:cubicBezTo>
                  <a:cubicBezTo>
                    <a:pt x="1738" y="1072"/>
                    <a:pt x="1738" y="1072"/>
                    <a:pt x="1738" y="1072"/>
                  </a:cubicBezTo>
                  <a:cubicBezTo>
                    <a:pt x="1754" y="1054"/>
                    <a:pt x="1767" y="1036"/>
                    <a:pt x="1773" y="1018"/>
                  </a:cubicBezTo>
                  <a:cubicBezTo>
                    <a:pt x="1778" y="1018"/>
                    <a:pt x="1778" y="1018"/>
                    <a:pt x="1778" y="1018"/>
                  </a:cubicBezTo>
                  <a:cubicBezTo>
                    <a:pt x="1782" y="1008"/>
                    <a:pt x="1784" y="999"/>
                    <a:pt x="1784" y="990"/>
                  </a:cubicBezTo>
                  <a:cubicBezTo>
                    <a:pt x="1784" y="975"/>
                    <a:pt x="1780" y="956"/>
                    <a:pt x="1774" y="935"/>
                  </a:cubicBezTo>
                  <a:lnTo>
                    <a:pt x="1767" y="935"/>
                  </a:ln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56" name="Freeform 138">
              <a:extLst>
                <a:ext uri="{FF2B5EF4-FFF2-40B4-BE49-F238E27FC236}">
                  <a16:creationId xmlns:a16="http://schemas.microsoft.com/office/drawing/2014/main" id="{AE16D704-84ED-4402-8E91-E87E512C8C5A}"/>
                </a:ext>
              </a:extLst>
            </p:cNvPr>
            <p:cNvSpPr>
              <a:spLocks/>
            </p:cNvSpPr>
            <p:nvPr/>
          </p:nvSpPr>
          <p:spPr bwMode="auto">
            <a:xfrm>
              <a:off x="7794625" y="2949575"/>
              <a:ext cx="166687" cy="100013"/>
            </a:xfrm>
            <a:custGeom>
              <a:avLst/>
              <a:gdLst>
                <a:gd name="T0" fmla="*/ 124 w 293"/>
                <a:gd name="T1" fmla="*/ 6 h 177"/>
                <a:gd name="T2" fmla="*/ 113 w 293"/>
                <a:gd name="T3" fmla="*/ 13 h 177"/>
                <a:gd name="T4" fmla="*/ 82 w 293"/>
                <a:gd name="T5" fmla="*/ 73 h 177"/>
                <a:gd name="T6" fmla="*/ 50 w 293"/>
                <a:gd name="T7" fmla="*/ 93 h 177"/>
                <a:gd name="T8" fmla="*/ 49 w 293"/>
                <a:gd name="T9" fmla="*/ 93 h 177"/>
                <a:gd name="T10" fmla="*/ 34 w 293"/>
                <a:gd name="T11" fmla="*/ 102 h 177"/>
                <a:gd name="T12" fmla="*/ 16 w 293"/>
                <a:gd name="T13" fmla="*/ 143 h 177"/>
                <a:gd name="T14" fmla="*/ 128 w 293"/>
                <a:gd name="T15" fmla="*/ 147 h 177"/>
                <a:gd name="T16" fmla="*/ 223 w 293"/>
                <a:gd name="T17" fmla="*/ 127 h 177"/>
                <a:gd name="T18" fmla="*/ 281 w 293"/>
                <a:gd name="T19" fmla="*/ 112 h 177"/>
                <a:gd name="T20" fmla="*/ 293 w 293"/>
                <a:gd name="T21" fmla="*/ 93 h 177"/>
                <a:gd name="T22" fmla="*/ 287 w 293"/>
                <a:gd name="T23" fmla="*/ 93 h 177"/>
                <a:gd name="T24" fmla="*/ 287 w 293"/>
                <a:gd name="T25" fmla="*/ 89 h 177"/>
                <a:gd name="T26" fmla="*/ 185 w 293"/>
                <a:gd name="T27" fmla="*/ 48 h 177"/>
                <a:gd name="T28" fmla="*/ 168 w 293"/>
                <a:gd name="T29" fmla="*/ 38 h 177"/>
                <a:gd name="T30" fmla="*/ 179 w 293"/>
                <a:gd name="T31" fmla="*/ 38 h 177"/>
                <a:gd name="T32" fmla="*/ 124 w 293"/>
                <a:gd name="T33" fmla="*/ 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3" h="177">
                  <a:moveTo>
                    <a:pt x="124" y="6"/>
                  </a:moveTo>
                  <a:cubicBezTo>
                    <a:pt x="120" y="7"/>
                    <a:pt x="116" y="10"/>
                    <a:pt x="113" y="13"/>
                  </a:cubicBezTo>
                  <a:cubicBezTo>
                    <a:pt x="91" y="24"/>
                    <a:pt x="82" y="61"/>
                    <a:pt x="82" y="73"/>
                  </a:cubicBezTo>
                  <a:cubicBezTo>
                    <a:pt x="82" y="78"/>
                    <a:pt x="67" y="84"/>
                    <a:pt x="50" y="93"/>
                  </a:cubicBezTo>
                  <a:cubicBezTo>
                    <a:pt x="49" y="93"/>
                    <a:pt x="49" y="93"/>
                    <a:pt x="49" y="93"/>
                  </a:cubicBezTo>
                  <a:cubicBezTo>
                    <a:pt x="44" y="96"/>
                    <a:pt x="39" y="99"/>
                    <a:pt x="34" y="102"/>
                  </a:cubicBezTo>
                  <a:cubicBezTo>
                    <a:pt x="15" y="113"/>
                    <a:pt x="0" y="127"/>
                    <a:pt x="16" y="143"/>
                  </a:cubicBezTo>
                  <a:cubicBezTo>
                    <a:pt x="47" y="177"/>
                    <a:pt x="79" y="152"/>
                    <a:pt x="128" y="147"/>
                  </a:cubicBezTo>
                  <a:cubicBezTo>
                    <a:pt x="177" y="143"/>
                    <a:pt x="223" y="127"/>
                    <a:pt x="223" y="127"/>
                  </a:cubicBezTo>
                  <a:cubicBezTo>
                    <a:pt x="223" y="127"/>
                    <a:pt x="265" y="129"/>
                    <a:pt x="281" y="112"/>
                  </a:cubicBezTo>
                  <a:cubicBezTo>
                    <a:pt x="288" y="108"/>
                    <a:pt x="293" y="102"/>
                    <a:pt x="293" y="93"/>
                  </a:cubicBezTo>
                  <a:cubicBezTo>
                    <a:pt x="287" y="93"/>
                    <a:pt x="287" y="93"/>
                    <a:pt x="287" y="93"/>
                  </a:cubicBezTo>
                  <a:cubicBezTo>
                    <a:pt x="287" y="92"/>
                    <a:pt x="287" y="91"/>
                    <a:pt x="287" y="89"/>
                  </a:cubicBezTo>
                  <a:cubicBezTo>
                    <a:pt x="276" y="48"/>
                    <a:pt x="199" y="43"/>
                    <a:pt x="185" y="48"/>
                  </a:cubicBezTo>
                  <a:cubicBezTo>
                    <a:pt x="180" y="49"/>
                    <a:pt x="174" y="44"/>
                    <a:pt x="168" y="38"/>
                  </a:cubicBezTo>
                  <a:cubicBezTo>
                    <a:pt x="179" y="38"/>
                    <a:pt x="179" y="38"/>
                    <a:pt x="179" y="38"/>
                  </a:cubicBezTo>
                  <a:cubicBezTo>
                    <a:pt x="165" y="26"/>
                    <a:pt x="145" y="0"/>
                    <a:pt x="124" y="6"/>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57" name="Freeform 139">
              <a:extLst>
                <a:ext uri="{FF2B5EF4-FFF2-40B4-BE49-F238E27FC236}">
                  <a16:creationId xmlns:a16="http://schemas.microsoft.com/office/drawing/2014/main" id="{C7376E5E-DB25-494B-9C8D-A13FFA15E0E5}"/>
                </a:ext>
              </a:extLst>
            </p:cNvPr>
            <p:cNvSpPr>
              <a:spLocks/>
            </p:cNvSpPr>
            <p:nvPr/>
          </p:nvSpPr>
          <p:spPr bwMode="auto">
            <a:xfrm>
              <a:off x="7904163" y="5340350"/>
              <a:ext cx="114300" cy="95250"/>
            </a:xfrm>
            <a:custGeom>
              <a:avLst/>
              <a:gdLst>
                <a:gd name="T0" fmla="*/ 191 w 200"/>
                <a:gd name="T1" fmla="*/ 1 h 165"/>
                <a:gd name="T2" fmla="*/ 190 w 200"/>
                <a:gd name="T3" fmla="*/ 1 h 165"/>
                <a:gd name="T4" fmla="*/ 146 w 200"/>
                <a:gd name="T5" fmla="*/ 21 h 165"/>
                <a:gd name="T6" fmla="*/ 145 w 200"/>
                <a:gd name="T7" fmla="*/ 22 h 165"/>
                <a:gd name="T8" fmla="*/ 101 w 200"/>
                <a:gd name="T9" fmla="*/ 44 h 165"/>
                <a:gd name="T10" fmla="*/ 45 w 200"/>
                <a:gd name="T11" fmla="*/ 23 h 165"/>
                <a:gd name="T12" fmla="*/ 41 w 200"/>
                <a:gd name="T13" fmla="*/ 29 h 165"/>
                <a:gd name="T14" fmla="*/ 38 w 200"/>
                <a:gd name="T15" fmla="*/ 27 h 165"/>
                <a:gd name="T16" fmla="*/ 66 w 200"/>
                <a:gd name="T17" fmla="*/ 119 h 165"/>
                <a:gd name="T18" fmla="*/ 137 w 200"/>
                <a:gd name="T19" fmla="*/ 140 h 165"/>
                <a:gd name="T20" fmla="*/ 172 w 200"/>
                <a:gd name="T21" fmla="*/ 83 h 165"/>
                <a:gd name="T22" fmla="*/ 176 w 200"/>
                <a:gd name="T23" fmla="*/ 83 h 165"/>
                <a:gd name="T24" fmla="*/ 196 w 200"/>
                <a:gd name="T25" fmla="*/ 6 h 165"/>
                <a:gd name="T26" fmla="*/ 191 w 200"/>
                <a:gd name="T27" fmla="*/ 1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0" h="165">
                  <a:moveTo>
                    <a:pt x="191" y="1"/>
                  </a:moveTo>
                  <a:cubicBezTo>
                    <a:pt x="190" y="1"/>
                    <a:pt x="190" y="1"/>
                    <a:pt x="190" y="1"/>
                  </a:cubicBezTo>
                  <a:cubicBezTo>
                    <a:pt x="181" y="0"/>
                    <a:pt x="164" y="10"/>
                    <a:pt x="146" y="21"/>
                  </a:cubicBezTo>
                  <a:cubicBezTo>
                    <a:pt x="146" y="22"/>
                    <a:pt x="145" y="22"/>
                    <a:pt x="145" y="22"/>
                  </a:cubicBezTo>
                  <a:cubicBezTo>
                    <a:pt x="127" y="34"/>
                    <a:pt x="109" y="46"/>
                    <a:pt x="101" y="44"/>
                  </a:cubicBezTo>
                  <a:cubicBezTo>
                    <a:pt x="84" y="40"/>
                    <a:pt x="45" y="23"/>
                    <a:pt x="45" y="23"/>
                  </a:cubicBezTo>
                  <a:cubicBezTo>
                    <a:pt x="43" y="25"/>
                    <a:pt x="42" y="27"/>
                    <a:pt x="41" y="29"/>
                  </a:cubicBezTo>
                  <a:cubicBezTo>
                    <a:pt x="39" y="28"/>
                    <a:pt x="38" y="27"/>
                    <a:pt x="38" y="27"/>
                  </a:cubicBezTo>
                  <a:cubicBezTo>
                    <a:pt x="0" y="73"/>
                    <a:pt x="77" y="73"/>
                    <a:pt x="66" y="119"/>
                  </a:cubicBezTo>
                  <a:cubicBezTo>
                    <a:pt x="56" y="165"/>
                    <a:pt x="119" y="148"/>
                    <a:pt x="137" y="140"/>
                  </a:cubicBezTo>
                  <a:cubicBezTo>
                    <a:pt x="145" y="136"/>
                    <a:pt x="160" y="111"/>
                    <a:pt x="172" y="83"/>
                  </a:cubicBezTo>
                  <a:cubicBezTo>
                    <a:pt x="176" y="83"/>
                    <a:pt x="176" y="83"/>
                    <a:pt x="176" y="83"/>
                  </a:cubicBezTo>
                  <a:cubicBezTo>
                    <a:pt x="189" y="54"/>
                    <a:pt x="200" y="20"/>
                    <a:pt x="196" y="6"/>
                  </a:cubicBezTo>
                  <a:cubicBezTo>
                    <a:pt x="195" y="3"/>
                    <a:pt x="193" y="2"/>
                    <a:pt x="191" y="1"/>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58" name="Freeform 140">
              <a:extLst>
                <a:ext uri="{FF2B5EF4-FFF2-40B4-BE49-F238E27FC236}">
                  <a16:creationId xmlns:a16="http://schemas.microsoft.com/office/drawing/2014/main" id="{87572ADA-14EB-4D11-AEDF-680434E7BCCE}"/>
                </a:ext>
              </a:extLst>
            </p:cNvPr>
            <p:cNvSpPr>
              <a:spLocks/>
            </p:cNvSpPr>
            <p:nvPr/>
          </p:nvSpPr>
          <p:spPr bwMode="auto">
            <a:xfrm>
              <a:off x="7427913" y="3857625"/>
              <a:ext cx="68262" cy="49213"/>
            </a:xfrm>
            <a:custGeom>
              <a:avLst/>
              <a:gdLst>
                <a:gd name="T0" fmla="*/ 87 w 120"/>
                <a:gd name="T1" fmla="*/ 5 h 88"/>
                <a:gd name="T2" fmla="*/ 72 w 120"/>
                <a:gd name="T3" fmla="*/ 5 h 88"/>
                <a:gd name="T4" fmla="*/ 59 w 120"/>
                <a:gd name="T5" fmla="*/ 1 h 88"/>
                <a:gd name="T6" fmla="*/ 63 w 120"/>
                <a:gd name="T7" fmla="*/ 84 h 88"/>
                <a:gd name="T8" fmla="*/ 89 w 120"/>
                <a:gd name="T9" fmla="*/ 75 h 88"/>
                <a:gd name="T10" fmla="*/ 87 w 120"/>
                <a:gd name="T11" fmla="*/ 5 h 88"/>
              </a:gdLst>
              <a:ahLst/>
              <a:cxnLst>
                <a:cxn ang="0">
                  <a:pos x="T0" y="T1"/>
                </a:cxn>
                <a:cxn ang="0">
                  <a:pos x="T2" y="T3"/>
                </a:cxn>
                <a:cxn ang="0">
                  <a:pos x="T4" y="T5"/>
                </a:cxn>
                <a:cxn ang="0">
                  <a:pos x="T6" y="T7"/>
                </a:cxn>
                <a:cxn ang="0">
                  <a:pos x="T8" y="T9"/>
                </a:cxn>
                <a:cxn ang="0">
                  <a:pos x="T10" y="T11"/>
                </a:cxn>
              </a:cxnLst>
              <a:rect l="0" t="0" r="r" b="b"/>
              <a:pathLst>
                <a:path w="120" h="88">
                  <a:moveTo>
                    <a:pt x="87" y="5"/>
                  </a:moveTo>
                  <a:cubicBezTo>
                    <a:pt x="72" y="5"/>
                    <a:pt x="72" y="5"/>
                    <a:pt x="72" y="5"/>
                  </a:cubicBezTo>
                  <a:cubicBezTo>
                    <a:pt x="68" y="3"/>
                    <a:pt x="64" y="2"/>
                    <a:pt x="59" y="1"/>
                  </a:cubicBezTo>
                  <a:cubicBezTo>
                    <a:pt x="45" y="0"/>
                    <a:pt x="0" y="88"/>
                    <a:pt x="63" y="84"/>
                  </a:cubicBezTo>
                  <a:cubicBezTo>
                    <a:pt x="75" y="84"/>
                    <a:pt x="83" y="80"/>
                    <a:pt x="89" y="75"/>
                  </a:cubicBezTo>
                  <a:cubicBezTo>
                    <a:pt x="120" y="62"/>
                    <a:pt x="114" y="22"/>
                    <a:pt x="87" y="5"/>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59" name="Freeform 141">
              <a:extLst>
                <a:ext uri="{FF2B5EF4-FFF2-40B4-BE49-F238E27FC236}">
                  <a16:creationId xmlns:a16="http://schemas.microsoft.com/office/drawing/2014/main" id="{DF885FC5-3CB7-411F-A425-CC0D5FC802C2}"/>
                </a:ext>
              </a:extLst>
            </p:cNvPr>
            <p:cNvSpPr>
              <a:spLocks/>
            </p:cNvSpPr>
            <p:nvPr/>
          </p:nvSpPr>
          <p:spPr bwMode="auto">
            <a:xfrm>
              <a:off x="2930525" y="3903663"/>
              <a:ext cx="22225" cy="3175"/>
            </a:xfrm>
            <a:custGeom>
              <a:avLst/>
              <a:gdLst>
                <a:gd name="T0" fmla="*/ 0 w 38"/>
                <a:gd name="T1" fmla="*/ 4 h 4"/>
                <a:gd name="T2" fmla="*/ 38 w 38"/>
                <a:gd name="T3" fmla="*/ 4 h 4"/>
                <a:gd name="T4" fmla="*/ 0 w 38"/>
                <a:gd name="T5" fmla="*/ 4 h 4"/>
              </a:gdLst>
              <a:ahLst/>
              <a:cxnLst>
                <a:cxn ang="0">
                  <a:pos x="T0" y="T1"/>
                </a:cxn>
                <a:cxn ang="0">
                  <a:pos x="T2" y="T3"/>
                </a:cxn>
                <a:cxn ang="0">
                  <a:pos x="T4" y="T5"/>
                </a:cxn>
              </a:cxnLst>
              <a:rect l="0" t="0" r="r" b="b"/>
              <a:pathLst>
                <a:path w="38" h="4">
                  <a:moveTo>
                    <a:pt x="0" y="4"/>
                  </a:moveTo>
                  <a:cubicBezTo>
                    <a:pt x="38" y="4"/>
                    <a:pt x="38" y="4"/>
                    <a:pt x="38" y="4"/>
                  </a:cubicBezTo>
                  <a:cubicBezTo>
                    <a:pt x="27" y="0"/>
                    <a:pt x="13" y="0"/>
                    <a:pt x="0" y="4"/>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60" name="Freeform 142">
              <a:extLst>
                <a:ext uri="{FF2B5EF4-FFF2-40B4-BE49-F238E27FC236}">
                  <a16:creationId xmlns:a16="http://schemas.microsoft.com/office/drawing/2014/main" id="{37047304-C20C-412B-B607-254262C38D43}"/>
                </a:ext>
              </a:extLst>
            </p:cNvPr>
            <p:cNvSpPr>
              <a:spLocks/>
            </p:cNvSpPr>
            <p:nvPr/>
          </p:nvSpPr>
          <p:spPr bwMode="auto">
            <a:xfrm>
              <a:off x="7581900" y="4203700"/>
              <a:ext cx="471487" cy="314325"/>
            </a:xfrm>
            <a:custGeom>
              <a:avLst/>
              <a:gdLst>
                <a:gd name="T0" fmla="*/ 640 w 831"/>
                <a:gd name="T1" fmla="*/ 247 h 551"/>
                <a:gd name="T2" fmla="*/ 619 w 831"/>
                <a:gd name="T3" fmla="*/ 217 h 551"/>
                <a:gd name="T4" fmla="*/ 610 w 831"/>
                <a:gd name="T5" fmla="*/ 217 h 551"/>
                <a:gd name="T6" fmla="*/ 549 w 831"/>
                <a:gd name="T7" fmla="*/ 162 h 551"/>
                <a:gd name="T8" fmla="*/ 567 w 831"/>
                <a:gd name="T9" fmla="*/ 162 h 551"/>
                <a:gd name="T10" fmla="*/ 548 w 831"/>
                <a:gd name="T11" fmla="*/ 155 h 551"/>
                <a:gd name="T12" fmla="*/ 425 w 831"/>
                <a:gd name="T13" fmla="*/ 89 h 551"/>
                <a:gd name="T14" fmla="*/ 406 w 831"/>
                <a:gd name="T15" fmla="*/ 80 h 551"/>
                <a:gd name="T16" fmla="*/ 387 w 831"/>
                <a:gd name="T17" fmla="*/ 80 h 551"/>
                <a:gd name="T18" fmla="*/ 232 w 831"/>
                <a:gd name="T19" fmla="*/ 81 h 551"/>
                <a:gd name="T20" fmla="*/ 232 w 831"/>
                <a:gd name="T21" fmla="*/ 82 h 551"/>
                <a:gd name="T22" fmla="*/ 230 w 831"/>
                <a:gd name="T23" fmla="*/ 80 h 551"/>
                <a:gd name="T24" fmla="*/ 218 w 831"/>
                <a:gd name="T25" fmla="*/ 80 h 551"/>
                <a:gd name="T26" fmla="*/ 190 w 831"/>
                <a:gd name="T27" fmla="*/ 64 h 551"/>
                <a:gd name="T28" fmla="*/ 105 w 831"/>
                <a:gd name="T29" fmla="*/ 35 h 551"/>
                <a:gd name="T30" fmla="*/ 101 w 831"/>
                <a:gd name="T31" fmla="*/ 25 h 551"/>
                <a:gd name="T32" fmla="*/ 109 w 831"/>
                <a:gd name="T33" fmla="*/ 25 h 551"/>
                <a:gd name="T34" fmla="*/ 64 w 831"/>
                <a:gd name="T35" fmla="*/ 14 h 551"/>
                <a:gd name="T36" fmla="*/ 39 w 831"/>
                <a:gd name="T37" fmla="*/ 35 h 551"/>
                <a:gd name="T38" fmla="*/ 60 w 831"/>
                <a:gd name="T39" fmla="*/ 81 h 551"/>
                <a:gd name="T40" fmla="*/ 112 w 831"/>
                <a:gd name="T41" fmla="*/ 126 h 551"/>
                <a:gd name="T42" fmla="*/ 91 w 831"/>
                <a:gd name="T43" fmla="*/ 205 h 551"/>
                <a:gd name="T44" fmla="*/ 183 w 831"/>
                <a:gd name="T45" fmla="*/ 205 h 551"/>
                <a:gd name="T46" fmla="*/ 239 w 831"/>
                <a:gd name="T47" fmla="*/ 239 h 551"/>
                <a:gd name="T48" fmla="*/ 338 w 831"/>
                <a:gd name="T49" fmla="*/ 297 h 551"/>
                <a:gd name="T50" fmla="*/ 374 w 831"/>
                <a:gd name="T51" fmla="*/ 363 h 551"/>
                <a:gd name="T52" fmla="*/ 372 w 831"/>
                <a:gd name="T53" fmla="*/ 363 h 551"/>
                <a:gd name="T54" fmla="*/ 347 w 831"/>
                <a:gd name="T55" fmla="*/ 373 h 551"/>
                <a:gd name="T56" fmla="*/ 327 w 831"/>
                <a:gd name="T57" fmla="*/ 413 h 551"/>
                <a:gd name="T58" fmla="*/ 415 w 831"/>
                <a:gd name="T59" fmla="*/ 413 h 551"/>
                <a:gd name="T60" fmla="*/ 489 w 831"/>
                <a:gd name="T61" fmla="*/ 501 h 551"/>
                <a:gd name="T62" fmla="*/ 506 w 831"/>
                <a:gd name="T63" fmla="*/ 493 h 551"/>
                <a:gd name="T64" fmla="*/ 509 w 831"/>
                <a:gd name="T65" fmla="*/ 492 h 551"/>
                <a:gd name="T66" fmla="*/ 507 w 831"/>
                <a:gd name="T67" fmla="*/ 492 h 551"/>
                <a:gd name="T68" fmla="*/ 543 w 831"/>
                <a:gd name="T69" fmla="*/ 437 h 551"/>
                <a:gd name="T70" fmla="*/ 548 w 831"/>
                <a:gd name="T71" fmla="*/ 437 h 551"/>
                <a:gd name="T72" fmla="*/ 570 w 831"/>
                <a:gd name="T73" fmla="*/ 397 h 551"/>
                <a:gd name="T74" fmla="*/ 575 w 831"/>
                <a:gd name="T75" fmla="*/ 392 h 551"/>
                <a:gd name="T76" fmla="*/ 658 w 831"/>
                <a:gd name="T77" fmla="*/ 405 h 551"/>
                <a:gd name="T78" fmla="*/ 728 w 831"/>
                <a:gd name="T79" fmla="*/ 505 h 551"/>
                <a:gd name="T80" fmla="*/ 822 w 831"/>
                <a:gd name="T81" fmla="*/ 537 h 551"/>
                <a:gd name="T82" fmla="*/ 830 w 831"/>
                <a:gd name="T83" fmla="*/ 530 h 551"/>
                <a:gd name="T84" fmla="*/ 824 w 831"/>
                <a:gd name="T85" fmla="*/ 492 h 551"/>
                <a:gd name="T86" fmla="*/ 817 w 831"/>
                <a:gd name="T87" fmla="*/ 492 h 551"/>
                <a:gd name="T88" fmla="*/ 790 w 831"/>
                <a:gd name="T89" fmla="*/ 437 h 551"/>
                <a:gd name="T90" fmla="*/ 800 w 831"/>
                <a:gd name="T91" fmla="*/ 437 h 551"/>
                <a:gd name="T92" fmla="*/ 781 w 831"/>
                <a:gd name="T93" fmla="*/ 417 h 551"/>
                <a:gd name="T94" fmla="*/ 723 w 831"/>
                <a:gd name="T95" fmla="*/ 354 h 551"/>
                <a:gd name="T96" fmla="*/ 714 w 831"/>
                <a:gd name="T97" fmla="*/ 354 h 551"/>
                <a:gd name="T98" fmla="*/ 697 w 831"/>
                <a:gd name="T99" fmla="*/ 309 h 551"/>
                <a:gd name="T100" fmla="*/ 695 w 831"/>
                <a:gd name="T101" fmla="*/ 299 h 551"/>
                <a:gd name="T102" fmla="*/ 702 w 831"/>
                <a:gd name="T103" fmla="*/ 299 h 551"/>
                <a:gd name="T104" fmla="*/ 640 w 831"/>
                <a:gd name="T105" fmla="*/ 247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31" h="551">
                  <a:moveTo>
                    <a:pt x="640" y="247"/>
                  </a:moveTo>
                  <a:cubicBezTo>
                    <a:pt x="633" y="240"/>
                    <a:pt x="626" y="229"/>
                    <a:pt x="619" y="217"/>
                  </a:cubicBezTo>
                  <a:cubicBezTo>
                    <a:pt x="610" y="217"/>
                    <a:pt x="610" y="217"/>
                    <a:pt x="610" y="217"/>
                  </a:cubicBezTo>
                  <a:cubicBezTo>
                    <a:pt x="596" y="195"/>
                    <a:pt x="578" y="172"/>
                    <a:pt x="549" y="162"/>
                  </a:cubicBezTo>
                  <a:cubicBezTo>
                    <a:pt x="567" y="162"/>
                    <a:pt x="567" y="162"/>
                    <a:pt x="567" y="162"/>
                  </a:cubicBezTo>
                  <a:cubicBezTo>
                    <a:pt x="561" y="159"/>
                    <a:pt x="555" y="157"/>
                    <a:pt x="548" y="155"/>
                  </a:cubicBezTo>
                  <a:cubicBezTo>
                    <a:pt x="496" y="143"/>
                    <a:pt x="482" y="122"/>
                    <a:pt x="425" y="89"/>
                  </a:cubicBezTo>
                  <a:cubicBezTo>
                    <a:pt x="420" y="86"/>
                    <a:pt x="413" y="83"/>
                    <a:pt x="406" y="80"/>
                  </a:cubicBezTo>
                  <a:cubicBezTo>
                    <a:pt x="387" y="80"/>
                    <a:pt x="387" y="80"/>
                    <a:pt x="387" y="80"/>
                  </a:cubicBezTo>
                  <a:cubicBezTo>
                    <a:pt x="325" y="60"/>
                    <a:pt x="235" y="63"/>
                    <a:pt x="232" y="81"/>
                  </a:cubicBezTo>
                  <a:cubicBezTo>
                    <a:pt x="232" y="81"/>
                    <a:pt x="232" y="81"/>
                    <a:pt x="232" y="82"/>
                  </a:cubicBezTo>
                  <a:cubicBezTo>
                    <a:pt x="231" y="81"/>
                    <a:pt x="231" y="81"/>
                    <a:pt x="230" y="80"/>
                  </a:cubicBezTo>
                  <a:cubicBezTo>
                    <a:pt x="218" y="80"/>
                    <a:pt x="218" y="80"/>
                    <a:pt x="218" y="80"/>
                  </a:cubicBezTo>
                  <a:cubicBezTo>
                    <a:pt x="212" y="75"/>
                    <a:pt x="204" y="69"/>
                    <a:pt x="190" y="64"/>
                  </a:cubicBezTo>
                  <a:cubicBezTo>
                    <a:pt x="148" y="47"/>
                    <a:pt x="116" y="64"/>
                    <a:pt x="105" y="35"/>
                  </a:cubicBezTo>
                  <a:cubicBezTo>
                    <a:pt x="104" y="31"/>
                    <a:pt x="103" y="28"/>
                    <a:pt x="101" y="25"/>
                  </a:cubicBezTo>
                  <a:cubicBezTo>
                    <a:pt x="109" y="25"/>
                    <a:pt x="109" y="25"/>
                    <a:pt x="109" y="25"/>
                  </a:cubicBezTo>
                  <a:cubicBezTo>
                    <a:pt x="100" y="6"/>
                    <a:pt x="84" y="0"/>
                    <a:pt x="64" y="14"/>
                  </a:cubicBezTo>
                  <a:cubicBezTo>
                    <a:pt x="56" y="18"/>
                    <a:pt x="48" y="24"/>
                    <a:pt x="39" y="35"/>
                  </a:cubicBezTo>
                  <a:cubicBezTo>
                    <a:pt x="12" y="66"/>
                    <a:pt x="0" y="68"/>
                    <a:pt x="60" y="81"/>
                  </a:cubicBezTo>
                  <a:cubicBezTo>
                    <a:pt x="119" y="93"/>
                    <a:pt x="137" y="93"/>
                    <a:pt x="112" y="126"/>
                  </a:cubicBezTo>
                  <a:cubicBezTo>
                    <a:pt x="88" y="160"/>
                    <a:pt x="70" y="201"/>
                    <a:pt x="91" y="205"/>
                  </a:cubicBezTo>
                  <a:cubicBezTo>
                    <a:pt x="112" y="210"/>
                    <a:pt x="176" y="189"/>
                    <a:pt x="183" y="205"/>
                  </a:cubicBezTo>
                  <a:cubicBezTo>
                    <a:pt x="190" y="222"/>
                    <a:pt x="169" y="226"/>
                    <a:pt x="239" y="239"/>
                  </a:cubicBezTo>
                  <a:cubicBezTo>
                    <a:pt x="310" y="251"/>
                    <a:pt x="324" y="280"/>
                    <a:pt x="338" y="297"/>
                  </a:cubicBezTo>
                  <a:cubicBezTo>
                    <a:pt x="349" y="311"/>
                    <a:pt x="380" y="350"/>
                    <a:pt x="374" y="363"/>
                  </a:cubicBezTo>
                  <a:cubicBezTo>
                    <a:pt x="373" y="363"/>
                    <a:pt x="373" y="363"/>
                    <a:pt x="372" y="363"/>
                  </a:cubicBezTo>
                  <a:cubicBezTo>
                    <a:pt x="364" y="363"/>
                    <a:pt x="355" y="368"/>
                    <a:pt x="347" y="373"/>
                  </a:cubicBezTo>
                  <a:cubicBezTo>
                    <a:pt x="326" y="385"/>
                    <a:pt x="311" y="410"/>
                    <a:pt x="327" y="413"/>
                  </a:cubicBezTo>
                  <a:cubicBezTo>
                    <a:pt x="348" y="418"/>
                    <a:pt x="412" y="401"/>
                    <a:pt x="415" y="413"/>
                  </a:cubicBezTo>
                  <a:cubicBezTo>
                    <a:pt x="419" y="426"/>
                    <a:pt x="454" y="505"/>
                    <a:pt x="489" y="501"/>
                  </a:cubicBezTo>
                  <a:cubicBezTo>
                    <a:pt x="495" y="500"/>
                    <a:pt x="500" y="497"/>
                    <a:pt x="506" y="493"/>
                  </a:cubicBezTo>
                  <a:cubicBezTo>
                    <a:pt x="507" y="492"/>
                    <a:pt x="508" y="492"/>
                    <a:pt x="509" y="492"/>
                  </a:cubicBezTo>
                  <a:cubicBezTo>
                    <a:pt x="507" y="492"/>
                    <a:pt x="507" y="492"/>
                    <a:pt x="507" y="492"/>
                  </a:cubicBezTo>
                  <a:cubicBezTo>
                    <a:pt x="521" y="479"/>
                    <a:pt x="533" y="457"/>
                    <a:pt x="543" y="437"/>
                  </a:cubicBezTo>
                  <a:cubicBezTo>
                    <a:pt x="548" y="437"/>
                    <a:pt x="548" y="437"/>
                    <a:pt x="548" y="437"/>
                  </a:cubicBezTo>
                  <a:cubicBezTo>
                    <a:pt x="556" y="420"/>
                    <a:pt x="563" y="405"/>
                    <a:pt x="570" y="397"/>
                  </a:cubicBezTo>
                  <a:cubicBezTo>
                    <a:pt x="571" y="395"/>
                    <a:pt x="573" y="393"/>
                    <a:pt x="575" y="392"/>
                  </a:cubicBezTo>
                  <a:cubicBezTo>
                    <a:pt x="602" y="378"/>
                    <a:pt x="652" y="374"/>
                    <a:pt x="658" y="405"/>
                  </a:cubicBezTo>
                  <a:cubicBezTo>
                    <a:pt x="665" y="443"/>
                    <a:pt x="686" y="480"/>
                    <a:pt x="728" y="505"/>
                  </a:cubicBezTo>
                  <a:cubicBezTo>
                    <a:pt x="768" y="528"/>
                    <a:pt x="813" y="551"/>
                    <a:pt x="822" y="537"/>
                  </a:cubicBezTo>
                  <a:cubicBezTo>
                    <a:pt x="826" y="536"/>
                    <a:pt x="829" y="534"/>
                    <a:pt x="830" y="530"/>
                  </a:cubicBezTo>
                  <a:cubicBezTo>
                    <a:pt x="831" y="522"/>
                    <a:pt x="829" y="508"/>
                    <a:pt x="824" y="492"/>
                  </a:cubicBezTo>
                  <a:cubicBezTo>
                    <a:pt x="817" y="492"/>
                    <a:pt x="817" y="492"/>
                    <a:pt x="817" y="492"/>
                  </a:cubicBezTo>
                  <a:cubicBezTo>
                    <a:pt x="810" y="472"/>
                    <a:pt x="801" y="451"/>
                    <a:pt x="790" y="437"/>
                  </a:cubicBezTo>
                  <a:cubicBezTo>
                    <a:pt x="800" y="437"/>
                    <a:pt x="800" y="437"/>
                    <a:pt x="800" y="437"/>
                  </a:cubicBezTo>
                  <a:cubicBezTo>
                    <a:pt x="794" y="428"/>
                    <a:pt x="788" y="420"/>
                    <a:pt x="781" y="417"/>
                  </a:cubicBezTo>
                  <a:cubicBezTo>
                    <a:pt x="764" y="410"/>
                    <a:pt x="740" y="382"/>
                    <a:pt x="723" y="354"/>
                  </a:cubicBezTo>
                  <a:cubicBezTo>
                    <a:pt x="714" y="354"/>
                    <a:pt x="714" y="354"/>
                    <a:pt x="714" y="354"/>
                  </a:cubicBezTo>
                  <a:cubicBezTo>
                    <a:pt x="704" y="337"/>
                    <a:pt x="697" y="320"/>
                    <a:pt x="697" y="309"/>
                  </a:cubicBezTo>
                  <a:cubicBezTo>
                    <a:pt x="697" y="306"/>
                    <a:pt x="696" y="302"/>
                    <a:pt x="695" y="299"/>
                  </a:cubicBezTo>
                  <a:cubicBezTo>
                    <a:pt x="702" y="299"/>
                    <a:pt x="702" y="299"/>
                    <a:pt x="702" y="299"/>
                  </a:cubicBezTo>
                  <a:cubicBezTo>
                    <a:pt x="697" y="275"/>
                    <a:pt x="660" y="266"/>
                    <a:pt x="640" y="247"/>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61" name="Freeform 143">
              <a:extLst>
                <a:ext uri="{FF2B5EF4-FFF2-40B4-BE49-F238E27FC236}">
                  <a16:creationId xmlns:a16="http://schemas.microsoft.com/office/drawing/2014/main" id="{6C1866C0-AC73-4564-AC65-9FD13C102DC0}"/>
                </a:ext>
              </a:extLst>
            </p:cNvPr>
            <p:cNvSpPr>
              <a:spLocks/>
            </p:cNvSpPr>
            <p:nvPr/>
          </p:nvSpPr>
          <p:spPr bwMode="auto">
            <a:xfrm>
              <a:off x="8591550" y="5183188"/>
              <a:ext cx="128587" cy="182563"/>
            </a:xfrm>
            <a:custGeom>
              <a:avLst/>
              <a:gdLst>
                <a:gd name="T0" fmla="*/ 202 w 226"/>
                <a:gd name="T1" fmla="*/ 142 h 321"/>
                <a:gd name="T2" fmla="*/ 190 w 226"/>
                <a:gd name="T3" fmla="*/ 135 h 321"/>
                <a:gd name="T4" fmla="*/ 172 w 226"/>
                <a:gd name="T5" fmla="*/ 142 h 321"/>
                <a:gd name="T6" fmla="*/ 151 w 226"/>
                <a:gd name="T7" fmla="*/ 142 h 321"/>
                <a:gd name="T8" fmla="*/ 137 w 226"/>
                <a:gd name="T9" fmla="*/ 135 h 321"/>
                <a:gd name="T10" fmla="*/ 94 w 226"/>
                <a:gd name="T11" fmla="*/ 87 h 321"/>
                <a:gd name="T12" fmla="*/ 103 w 226"/>
                <a:gd name="T13" fmla="*/ 87 h 321"/>
                <a:gd name="T14" fmla="*/ 98 w 226"/>
                <a:gd name="T15" fmla="*/ 76 h 321"/>
                <a:gd name="T16" fmla="*/ 66 w 226"/>
                <a:gd name="T17" fmla="*/ 5 h 321"/>
                <a:gd name="T18" fmla="*/ 55 w 226"/>
                <a:gd name="T19" fmla="*/ 5 h 321"/>
                <a:gd name="T20" fmla="*/ 31 w 226"/>
                <a:gd name="T21" fmla="*/ 6 h 321"/>
                <a:gd name="T22" fmla="*/ 45 w 226"/>
                <a:gd name="T23" fmla="*/ 77 h 321"/>
                <a:gd name="T24" fmla="*/ 63 w 226"/>
                <a:gd name="T25" fmla="*/ 168 h 321"/>
                <a:gd name="T26" fmla="*/ 28 w 226"/>
                <a:gd name="T27" fmla="*/ 226 h 321"/>
                <a:gd name="T28" fmla="*/ 102 w 226"/>
                <a:gd name="T29" fmla="*/ 251 h 321"/>
                <a:gd name="T30" fmla="*/ 98 w 226"/>
                <a:gd name="T31" fmla="*/ 318 h 321"/>
                <a:gd name="T32" fmla="*/ 127 w 226"/>
                <a:gd name="T33" fmla="*/ 310 h 321"/>
                <a:gd name="T34" fmla="*/ 150 w 226"/>
                <a:gd name="T35" fmla="*/ 279 h 321"/>
                <a:gd name="T36" fmla="*/ 146 w 226"/>
                <a:gd name="T37" fmla="*/ 279 h 321"/>
                <a:gd name="T38" fmla="*/ 155 w 226"/>
                <a:gd name="T39" fmla="*/ 260 h 321"/>
                <a:gd name="T40" fmla="*/ 173 w 226"/>
                <a:gd name="T41" fmla="*/ 224 h 321"/>
                <a:gd name="T42" fmla="*/ 177 w 226"/>
                <a:gd name="T43" fmla="*/ 224 h 321"/>
                <a:gd name="T44" fmla="*/ 210 w 226"/>
                <a:gd name="T45" fmla="*/ 185 h 321"/>
                <a:gd name="T46" fmla="*/ 212 w 226"/>
                <a:gd name="T47" fmla="*/ 142 h 321"/>
                <a:gd name="T48" fmla="*/ 202 w 226"/>
                <a:gd name="T49" fmla="*/ 14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321">
                  <a:moveTo>
                    <a:pt x="202" y="142"/>
                  </a:moveTo>
                  <a:cubicBezTo>
                    <a:pt x="198" y="138"/>
                    <a:pt x="194" y="135"/>
                    <a:pt x="190" y="135"/>
                  </a:cubicBezTo>
                  <a:cubicBezTo>
                    <a:pt x="183" y="135"/>
                    <a:pt x="178" y="139"/>
                    <a:pt x="172" y="142"/>
                  </a:cubicBezTo>
                  <a:cubicBezTo>
                    <a:pt x="151" y="142"/>
                    <a:pt x="151" y="142"/>
                    <a:pt x="151" y="142"/>
                  </a:cubicBezTo>
                  <a:cubicBezTo>
                    <a:pt x="147" y="140"/>
                    <a:pt x="142" y="138"/>
                    <a:pt x="137" y="135"/>
                  </a:cubicBezTo>
                  <a:cubicBezTo>
                    <a:pt x="107" y="115"/>
                    <a:pt x="111" y="121"/>
                    <a:pt x="94" y="87"/>
                  </a:cubicBezTo>
                  <a:cubicBezTo>
                    <a:pt x="103" y="87"/>
                    <a:pt x="103" y="87"/>
                    <a:pt x="103" y="87"/>
                  </a:cubicBezTo>
                  <a:cubicBezTo>
                    <a:pt x="101" y="84"/>
                    <a:pt x="100" y="81"/>
                    <a:pt x="98" y="76"/>
                  </a:cubicBezTo>
                  <a:cubicBezTo>
                    <a:pt x="84" y="50"/>
                    <a:pt x="78" y="19"/>
                    <a:pt x="66" y="5"/>
                  </a:cubicBezTo>
                  <a:cubicBezTo>
                    <a:pt x="55" y="5"/>
                    <a:pt x="55" y="5"/>
                    <a:pt x="55" y="5"/>
                  </a:cubicBezTo>
                  <a:cubicBezTo>
                    <a:pt x="49" y="1"/>
                    <a:pt x="41" y="0"/>
                    <a:pt x="31" y="6"/>
                  </a:cubicBezTo>
                  <a:cubicBezTo>
                    <a:pt x="17" y="14"/>
                    <a:pt x="31" y="60"/>
                    <a:pt x="45" y="77"/>
                  </a:cubicBezTo>
                  <a:cubicBezTo>
                    <a:pt x="60" y="93"/>
                    <a:pt x="67" y="151"/>
                    <a:pt x="63" y="168"/>
                  </a:cubicBezTo>
                  <a:cubicBezTo>
                    <a:pt x="60" y="185"/>
                    <a:pt x="0" y="206"/>
                    <a:pt x="28" y="226"/>
                  </a:cubicBezTo>
                  <a:cubicBezTo>
                    <a:pt x="56" y="247"/>
                    <a:pt x="109" y="226"/>
                    <a:pt x="102" y="251"/>
                  </a:cubicBezTo>
                  <a:cubicBezTo>
                    <a:pt x="95" y="276"/>
                    <a:pt x="67" y="310"/>
                    <a:pt x="98" y="318"/>
                  </a:cubicBezTo>
                  <a:cubicBezTo>
                    <a:pt x="110" y="321"/>
                    <a:pt x="119" y="317"/>
                    <a:pt x="127" y="310"/>
                  </a:cubicBezTo>
                  <a:cubicBezTo>
                    <a:pt x="137" y="304"/>
                    <a:pt x="144" y="293"/>
                    <a:pt x="150" y="279"/>
                  </a:cubicBezTo>
                  <a:cubicBezTo>
                    <a:pt x="146" y="279"/>
                    <a:pt x="146" y="279"/>
                    <a:pt x="146" y="279"/>
                  </a:cubicBezTo>
                  <a:cubicBezTo>
                    <a:pt x="149" y="273"/>
                    <a:pt x="151" y="266"/>
                    <a:pt x="155" y="260"/>
                  </a:cubicBezTo>
                  <a:cubicBezTo>
                    <a:pt x="161" y="247"/>
                    <a:pt x="166" y="235"/>
                    <a:pt x="173" y="224"/>
                  </a:cubicBezTo>
                  <a:cubicBezTo>
                    <a:pt x="177" y="224"/>
                    <a:pt x="177" y="224"/>
                    <a:pt x="177" y="224"/>
                  </a:cubicBezTo>
                  <a:cubicBezTo>
                    <a:pt x="186" y="209"/>
                    <a:pt x="195" y="195"/>
                    <a:pt x="210" y="185"/>
                  </a:cubicBezTo>
                  <a:cubicBezTo>
                    <a:pt x="226" y="174"/>
                    <a:pt x="221" y="154"/>
                    <a:pt x="212" y="142"/>
                  </a:cubicBezTo>
                  <a:lnTo>
                    <a:pt x="202" y="142"/>
                  </a:ln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62" name="Freeform 144">
              <a:extLst>
                <a:ext uri="{FF2B5EF4-FFF2-40B4-BE49-F238E27FC236}">
                  <a16:creationId xmlns:a16="http://schemas.microsoft.com/office/drawing/2014/main" id="{1BCED179-C5F4-4E7F-96CE-A15CF9E42982}"/>
                </a:ext>
              </a:extLst>
            </p:cNvPr>
            <p:cNvSpPr>
              <a:spLocks/>
            </p:cNvSpPr>
            <p:nvPr/>
          </p:nvSpPr>
          <p:spPr bwMode="auto">
            <a:xfrm>
              <a:off x="8701088" y="4654550"/>
              <a:ext cx="66675" cy="60325"/>
            </a:xfrm>
            <a:custGeom>
              <a:avLst/>
              <a:gdLst>
                <a:gd name="T0" fmla="*/ 102 w 117"/>
                <a:gd name="T1" fmla="*/ 3 h 106"/>
                <a:gd name="T2" fmla="*/ 75 w 117"/>
                <a:gd name="T3" fmla="*/ 11 h 106"/>
                <a:gd name="T4" fmla="*/ 0 w 117"/>
                <a:gd name="T5" fmla="*/ 95 h 106"/>
                <a:gd name="T6" fmla="*/ 84 w 117"/>
                <a:gd name="T7" fmla="*/ 55 h 106"/>
                <a:gd name="T8" fmla="*/ 87 w 117"/>
                <a:gd name="T9" fmla="*/ 55 h 106"/>
                <a:gd name="T10" fmla="*/ 102 w 117"/>
                <a:gd name="T11" fmla="*/ 3 h 106"/>
              </a:gdLst>
              <a:ahLst/>
              <a:cxnLst>
                <a:cxn ang="0">
                  <a:pos x="T0" y="T1"/>
                </a:cxn>
                <a:cxn ang="0">
                  <a:pos x="T2" y="T3"/>
                </a:cxn>
                <a:cxn ang="0">
                  <a:pos x="T4" y="T5"/>
                </a:cxn>
                <a:cxn ang="0">
                  <a:pos x="T6" y="T7"/>
                </a:cxn>
                <a:cxn ang="0">
                  <a:pos x="T8" y="T9"/>
                </a:cxn>
                <a:cxn ang="0">
                  <a:pos x="T10" y="T11"/>
                </a:cxn>
              </a:cxnLst>
              <a:rect l="0" t="0" r="r" b="b"/>
              <a:pathLst>
                <a:path w="117" h="106">
                  <a:moveTo>
                    <a:pt x="102" y="3"/>
                  </a:moveTo>
                  <a:cubicBezTo>
                    <a:pt x="94" y="0"/>
                    <a:pt x="85" y="4"/>
                    <a:pt x="75" y="11"/>
                  </a:cubicBezTo>
                  <a:cubicBezTo>
                    <a:pt x="42" y="28"/>
                    <a:pt x="0" y="95"/>
                    <a:pt x="0" y="95"/>
                  </a:cubicBezTo>
                  <a:cubicBezTo>
                    <a:pt x="26" y="106"/>
                    <a:pt x="62" y="82"/>
                    <a:pt x="84" y="55"/>
                  </a:cubicBezTo>
                  <a:cubicBezTo>
                    <a:pt x="87" y="55"/>
                    <a:pt x="87" y="55"/>
                    <a:pt x="87" y="55"/>
                  </a:cubicBezTo>
                  <a:cubicBezTo>
                    <a:pt x="107" y="33"/>
                    <a:pt x="117" y="9"/>
                    <a:pt x="102" y="3"/>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63" name="Freeform 145">
              <a:extLst>
                <a:ext uri="{FF2B5EF4-FFF2-40B4-BE49-F238E27FC236}">
                  <a16:creationId xmlns:a16="http://schemas.microsoft.com/office/drawing/2014/main" id="{94B1C1E2-DD5D-424F-9741-BC3C862DA48E}"/>
                </a:ext>
              </a:extLst>
            </p:cNvPr>
            <p:cNvSpPr>
              <a:spLocks/>
            </p:cNvSpPr>
            <p:nvPr/>
          </p:nvSpPr>
          <p:spPr bwMode="auto">
            <a:xfrm>
              <a:off x="7372350" y="3886200"/>
              <a:ext cx="80962" cy="58738"/>
            </a:xfrm>
            <a:custGeom>
              <a:avLst/>
              <a:gdLst>
                <a:gd name="T0" fmla="*/ 49 w 144"/>
                <a:gd name="T1" fmla="*/ 9 h 105"/>
                <a:gd name="T2" fmla="*/ 45 w 144"/>
                <a:gd name="T3" fmla="*/ 13 h 105"/>
                <a:gd name="T4" fmla="*/ 42 w 144"/>
                <a:gd name="T5" fmla="*/ 14 h 105"/>
                <a:gd name="T6" fmla="*/ 39 w 144"/>
                <a:gd name="T7" fmla="*/ 93 h 105"/>
                <a:gd name="T8" fmla="*/ 130 w 144"/>
                <a:gd name="T9" fmla="*/ 84 h 105"/>
                <a:gd name="T10" fmla="*/ 97 w 144"/>
                <a:gd name="T11" fmla="*/ 37 h 105"/>
                <a:gd name="T12" fmla="*/ 107 w 144"/>
                <a:gd name="T13" fmla="*/ 37 h 105"/>
                <a:gd name="T14" fmla="*/ 49 w 144"/>
                <a:gd name="T15" fmla="*/ 9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105">
                  <a:moveTo>
                    <a:pt x="49" y="9"/>
                  </a:moveTo>
                  <a:cubicBezTo>
                    <a:pt x="48" y="10"/>
                    <a:pt x="46" y="11"/>
                    <a:pt x="45" y="13"/>
                  </a:cubicBezTo>
                  <a:cubicBezTo>
                    <a:pt x="44" y="13"/>
                    <a:pt x="43" y="13"/>
                    <a:pt x="42" y="14"/>
                  </a:cubicBezTo>
                  <a:cubicBezTo>
                    <a:pt x="30" y="19"/>
                    <a:pt x="0" y="93"/>
                    <a:pt x="39" y="93"/>
                  </a:cubicBezTo>
                  <a:cubicBezTo>
                    <a:pt x="78" y="93"/>
                    <a:pt x="144" y="105"/>
                    <a:pt x="130" y="84"/>
                  </a:cubicBezTo>
                  <a:cubicBezTo>
                    <a:pt x="124" y="74"/>
                    <a:pt x="112" y="54"/>
                    <a:pt x="97" y="37"/>
                  </a:cubicBezTo>
                  <a:cubicBezTo>
                    <a:pt x="107" y="37"/>
                    <a:pt x="107" y="37"/>
                    <a:pt x="107" y="37"/>
                  </a:cubicBezTo>
                  <a:cubicBezTo>
                    <a:pt x="91" y="17"/>
                    <a:pt x="71" y="0"/>
                    <a:pt x="49" y="9"/>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64" name="Freeform 146">
              <a:extLst>
                <a:ext uri="{FF2B5EF4-FFF2-40B4-BE49-F238E27FC236}">
                  <a16:creationId xmlns:a16="http://schemas.microsoft.com/office/drawing/2014/main" id="{55ED4058-C9E6-4393-BCF2-21534F1AE86C}"/>
                </a:ext>
              </a:extLst>
            </p:cNvPr>
            <p:cNvSpPr>
              <a:spLocks/>
            </p:cNvSpPr>
            <p:nvPr/>
          </p:nvSpPr>
          <p:spPr bwMode="auto">
            <a:xfrm>
              <a:off x="8370888" y="4779963"/>
              <a:ext cx="82550" cy="65088"/>
            </a:xfrm>
            <a:custGeom>
              <a:avLst/>
              <a:gdLst>
                <a:gd name="T0" fmla="*/ 141 w 143"/>
                <a:gd name="T1" fmla="*/ 79 h 115"/>
                <a:gd name="T2" fmla="*/ 110 w 143"/>
                <a:gd name="T3" fmla="*/ 29 h 115"/>
                <a:gd name="T4" fmla="*/ 95 w 143"/>
                <a:gd name="T5" fmla="*/ 29 h 115"/>
                <a:gd name="T6" fmla="*/ 64 w 143"/>
                <a:gd name="T7" fmla="*/ 17 h 115"/>
                <a:gd name="T8" fmla="*/ 64 w 143"/>
                <a:gd name="T9" fmla="*/ 67 h 115"/>
                <a:gd name="T10" fmla="*/ 126 w 143"/>
                <a:gd name="T11" fmla="*/ 100 h 115"/>
                <a:gd name="T12" fmla="*/ 141 w 143"/>
                <a:gd name="T13" fmla="*/ 79 h 115"/>
              </a:gdLst>
              <a:ahLst/>
              <a:cxnLst>
                <a:cxn ang="0">
                  <a:pos x="T0" y="T1"/>
                </a:cxn>
                <a:cxn ang="0">
                  <a:pos x="T2" y="T3"/>
                </a:cxn>
                <a:cxn ang="0">
                  <a:pos x="T4" y="T5"/>
                </a:cxn>
                <a:cxn ang="0">
                  <a:pos x="T6" y="T7"/>
                </a:cxn>
                <a:cxn ang="0">
                  <a:pos x="T8" y="T9"/>
                </a:cxn>
                <a:cxn ang="0">
                  <a:pos x="T10" y="T11"/>
                </a:cxn>
                <a:cxn ang="0">
                  <a:pos x="T12" y="T13"/>
                </a:cxn>
              </a:cxnLst>
              <a:rect l="0" t="0" r="r" b="b"/>
              <a:pathLst>
                <a:path w="143" h="115">
                  <a:moveTo>
                    <a:pt x="141" y="79"/>
                  </a:moveTo>
                  <a:cubicBezTo>
                    <a:pt x="143" y="64"/>
                    <a:pt x="138" y="44"/>
                    <a:pt x="110" y="29"/>
                  </a:cubicBezTo>
                  <a:cubicBezTo>
                    <a:pt x="95" y="29"/>
                    <a:pt x="95" y="29"/>
                    <a:pt x="95" y="29"/>
                  </a:cubicBezTo>
                  <a:cubicBezTo>
                    <a:pt x="87" y="24"/>
                    <a:pt x="76" y="20"/>
                    <a:pt x="64" y="17"/>
                  </a:cubicBezTo>
                  <a:cubicBezTo>
                    <a:pt x="0" y="0"/>
                    <a:pt x="43" y="30"/>
                    <a:pt x="64" y="67"/>
                  </a:cubicBezTo>
                  <a:cubicBezTo>
                    <a:pt x="81" y="97"/>
                    <a:pt x="111" y="115"/>
                    <a:pt x="126" y="100"/>
                  </a:cubicBezTo>
                  <a:cubicBezTo>
                    <a:pt x="133" y="98"/>
                    <a:pt x="139" y="92"/>
                    <a:pt x="141" y="79"/>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65" name="Freeform 147">
              <a:extLst>
                <a:ext uri="{FF2B5EF4-FFF2-40B4-BE49-F238E27FC236}">
                  <a16:creationId xmlns:a16="http://schemas.microsoft.com/office/drawing/2014/main" id="{999E4335-7A56-4D7B-BD7F-FDEBB8C9E250}"/>
                </a:ext>
              </a:extLst>
            </p:cNvPr>
            <p:cNvSpPr>
              <a:spLocks/>
            </p:cNvSpPr>
            <p:nvPr/>
          </p:nvSpPr>
          <p:spPr bwMode="auto">
            <a:xfrm>
              <a:off x="8435975" y="5335588"/>
              <a:ext cx="192087" cy="179388"/>
            </a:xfrm>
            <a:custGeom>
              <a:avLst/>
              <a:gdLst>
                <a:gd name="T0" fmla="*/ 305 w 338"/>
                <a:gd name="T1" fmla="*/ 11 h 316"/>
                <a:gd name="T2" fmla="*/ 294 w 338"/>
                <a:gd name="T3" fmla="*/ 11 h 316"/>
                <a:gd name="T4" fmla="*/ 278 w 338"/>
                <a:gd name="T5" fmla="*/ 4 h 316"/>
                <a:gd name="T6" fmla="*/ 263 w 338"/>
                <a:gd name="T7" fmla="*/ 22 h 316"/>
                <a:gd name="T8" fmla="*/ 241 w 338"/>
                <a:gd name="T9" fmla="*/ 36 h 316"/>
                <a:gd name="T10" fmla="*/ 222 w 338"/>
                <a:gd name="T11" fmla="*/ 50 h 316"/>
                <a:gd name="T12" fmla="*/ 162 w 338"/>
                <a:gd name="T13" fmla="*/ 121 h 316"/>
                <a:gd name="T14" fmla="*/ 14 w 338"/>
                <a:gd name="T15" fmla="*/ 245 h 316"/>
                <a:gd name="T16" fmla="*/ 85 w 338"/>
                <a:gd name="T17" fmla="*/ 308 h 316"/>
                <a:gd name="T18" fmla="*/ 139 w 338"/>
                <a:gd name="T19" fmla="*/ 307 h 316"/>
                <a:gd name="T20" fmla="*/ 160 w 338"/>
                <a:gd name="T21" fmla="*/ 286 h 316"/>
                <a:gd name="T22" fmla="*/ 157 w 338"/>
                <a:gd name="T23" fmla="*/ 286 h 316"/>
                <a:gd name="T24" fmla="*/ 166 w 338"/>
                <a:gd name="T25" fmla="*/ 274 h 316"/>
                <a:gd name="T26" fmla="*/ 204 w 338"/>
                <a:gd name="T27" fmla="*/ 231 h 316"/>
                <a:gd name="T28" fmla="*/ 206 w 338"/>
                <a:gd name="T29" fmla="*/ 231 h 316"/>
                <a:gd name="T30" fmla="*/ 292 w 338"/>
                <a:gd name="T31" fmla="*/ 150 h 316"/>
                <a:gd name="T32" fmla="*/ 293 w 338"/>
                <a:gd name="T33" fmla="*/ 148 h 316"/>
                <a:gd name="T34" fmla="*/ 290 w 338"/>
                <a:gd name="T35" fmla="*/ 148 h 316"/>
                <a:gd name="T36" fmla="*/ 323 w 338"/>
                <a:gd name="T37" fmla="*/ 93 h 316"/>
                <a:gd name="T38" fmla="*/ 328 w 338"/>
                <a:gd name="T39" fmla="*/ 93 h 316"/>
                <a:gd name="T40" fmla="*/ 338 w 338"/>
                <a:gd name="T41" fmla="*/ 46 h 316"/>
                <a:gd name="T42" fmla="*/ 305 w 338"/>
                <a:gd name="T43" fmla="*/ 11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8" h="316">
                  <a:moveTo>
                    <a:pt x="305" y="11"/>
                  </a:moveTo>
                  <a:cubicBezTo>
                    <a:pt x="294" y="11"/>
                    <a:pt x="294" y="11"/>
                    <a:pt x="294" y="11"/>
                  </a:cubicBezTo>
                  <a:cubicBezTo>
                    <a:pt x="286" y="4"/>
                    <a:pt x="279" y="0"/>
                    <a:pt x="278" y="4"/>
                  </a:cubicBezTo>
                  <a:cubicBezTo>
                    <a:pt x="276" y="12"/>
                    <a:pt x="270" y="17"/>
                    <a:pt x="263" y="22"/>
                  </a:cubicBezTo>
                  <a:cubicBezTo>
                    <a:pt x="256" y="26"/>
                    <a:pt x="248" y="30"/>
                    <a:pt x="241" y="36"/>
                  </a:cubicBezTo>
                  <a:cubicBezTo>
                    <a:pt x="234" y="40"/>
                    <a:pt x="228" y="44"/>
                    <a:pt x="222" y="50"/>
                  </a:cubicBezTo>
                  <a:cubicBezTo>
                    <a:pt x="201" y="71"/>
                    <a:pt x="222" y="79"/>
                    <a:pt x="162" y="121"/>
                  </a:cubicBezTo>
                  <a:cubicBezTo>
                    <a:pt x="102" y="162"/>
                    <a:pt x="28" y="208"/>
                    <a:pt x="14" y="245"/>
                  </a:cubicBezTo>
                  <a:cubicBezTo>
                    <a:pt x="0" y="283"/>
                    <a:pt x="28" y="304"/>
                    <a:pt x="85" y="308"/>
                  </a:cubicBezTo>
                  <a:cubicBezTo>
                    <a:pt x="121" y="310"/>
                    <a:pt x="128" y="316"/>
                    <a:pt x="139" y="307"/>
                  </a:cubicBezTo>
                  <a:cubicBezTo>
                    <a:pt x="145" y="304"/>
                    <a:pt x="150" y="298"/>
                    <a:pt x="160" y="286"/>
                  </a:cubicBezTo>
                  <a:cubicBezTo>
                    <a:pt x="157" y="286"/>
                    <a:pt x="157" y="286"/>
                    <a:pt x="157" y="286"/>
                  </a:cubicBezTo>
                  <a:cubicBezTo>
                    <a:pt x="160" y="282"/>
                    <a:pt x="162" y="279"/>
                    <a:pt x="166" y="274"/>
                  </a:cubicBezTo>
                  <a:cubicBezTo>
                    <a:pt x="178" y="258"/>
                    <a:pt x="191" y="244"/>
                    <a:pt x="204" y="231"/>
                  </a:cubicBezTo>
                  <a:cubicBezTo>
                    <a:pt x="206" y="231"/>
                    <a:pt x="206" y="231"/>
                    <a:pt x="206" y="231"/>
                  </a:cubicBezTo>
                  <a:cubicBezTo>
                    <a:pt x="233" y="202"/>
                    <a:pt x="260" y="179"/>
                    <a:pt x="292" y="150"/>
                  </a:cubicBezTo>
                  <a:cubicBezTo>
                    <a:pt x="292" y="149"/>
                    <a:pt x="293" y="149"/>
                    <a:pt x="293" y="148"/>
                  </a:cubicBezTo>
                  <a:cubicBezTo>
                    <a:pt x="290" y="148"/>
                    <a:pt x="290" y="148"/>
                    <a:pt x="290" y="148"/>
                  </a:cubicBezTo>
                  <a:cubicBezTo>
                    <a:pt x="307" y="131"/>
                    <a:pt x="317" y="111"/>
                    <a:pt x="323" y="93"/>
                  </a:cubicBezTo>
                  <a:cubicBezTo>
                    <a:pt x="328" y="93"/>
                    <a:pt x="328" y="93"/>
                    <a:pt x="328" y="93"/>
                  </a:cubicBezTo>
                  <a:cubicBezTo>
                    <a:pt x="337" y="67"/>
                    <a:pt x="338" y="46"/>
                    <a:pt x="338" y="46"/>
                  </a:cubicBezTo>
                  <a:cubicBezTo>
                    <a:pt x="338" y="46"/>
                    <a:pt x="320" y="25"/>
                    <a:pt x="305" y="11"/>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66" name="Freeform 148">
              <a:extLst>
                <a:ext uri="{FF2B5EF4-FFF2-40B4-BE49-F238E27FC236}">
                  <a16:creationId xmlns:a16="http://schemas.microsoft.com/office/drawing/2014/main" id="{FBCE9357-7E67-40FA-832E-13054375BAB2}"/>
                </a:ext>
              </a:extLst>
            </p:cNvPr>
            <p:cNvSpPr>
              <a:spLocks/>
            </p:cNvSpPr>
            <p:nvPr/>
          </p:nvSpPr>
          <p:spPr bwMode="auto">
            <a:xfrm>
              <a:off x="7591425" y="4525963"/>
              <a:ext cx="4762" cy="4763"/>
            </a:xfrm>
            <a:custGeom>
              <a:avLst/>
              <a:gdLst>
                <a:gd name="T0" fmla="*/ 0 w 10"/>
                <a:gd name="T1" fmla="*/ 8 h 8"/>
                <a:gd name="T2" fmla="*/ 10 w 10"/>
                <a:gd name="T3" fmla="*/ 8 h 8"/>
                <a:gd name="T4" fmla="*/ 0 w 10"/>
                <a:gd name="T5" fmla="*/ 8 h 8"/>
              </a:gdLst>
              <a:ahLst/>
              <a:cxnLst>
                <a:cxn ang="0">
                  <a:pos x="T0" y="T1"/>
                </a:cxn>
                <a:cxn ang="0">
                  <a:pos x="T2" y="T3"/>
                </a:cxn>
                <a:cxn ang="0">
                  <a:pos x="T4" y="T5"/>
                </a:cxn>
              </a:cxnLst>
              <a:rect l="0" t="0" r="r" b="b"/>
              <a:pathLst>
                <a:path w="10" h="8">
                  <a:moveTo>
                    <a:pt x="0" y="8"/>
                  </a:moveTo>
                  <a:cubicBezTo>
                    <a:pt x="10" y="8"/>
                    <a:pt x="10" y="8"/>
                    <a:pt x="10" y="8"/>
                  </a:cubicBezTo>
                  <a:cubicBezTo>
                    <a:pt x="2" y="0"/>
                    <a:pt x="0" y="1"/>
                    <a:pt x="0" y="8"/>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67" name="Freeform 149">
              <a:extLst>
                <a:ext uri="{FF2B5EF4-FFF2-40B4-BE49-F238E27FC236}">
                  <a16:creationId xmlns:a16="http://schemas.microsoft.com/office/drawing/2014/main" id="{30D1B560-51CB-4A06-9881-E700BFF25CC1}"/>
                </a:ext>
              </a:extLst>
            </p:cNvPr>
            <p:cNvSpPr>
              <a:spLocks/>
            </p:cNvSpPr>
            <p:nvPr/>
          </p:nvSpPr>
          <p:spPr bwMode="auto">
            <a:xfrm>
              <a:off x="7315200" y="4060825"/>
              <a:ext cx="6350" cy="1588"/>
            </a:xfrm>
            <a:custGeom>
              <a:avLst/>
              <a:gdLst>
                <a:gd name="T0" fmla="*/ 0 w 10"/>
                <a:gd name="T1" fmla="*/ 3 h 3"/>
                <a:gd name="T2" fmla="*/ 10 w 10"/>
                <a:gd name="T3" fmla="*/ 3 h 3"/>
                <a:gd name="T4" fmla="*/ 0 w 10"/>
                <a:gd name="T5" fmla="*/ 3 h 3"/>
              </a:gdLst>
              <a:ahLst/>
              <a:cxnLst>
                <a:cxn ang="0">
                  <a:pos x="T0" y="T1"/>
                </a:cxn>
                <a:cxn ang="0">
                  <a:pos x="T2" y="T3"/>
                </a:cxn>
                <a:cxn ang="0">
                  <a:pos x="T4" y="T5"/>
                </a:cxn>
              </a:cxnLst>
              <a:rect l="0" t="0" r="r" b="b"/>
              <a:pathLst>
                <a:path w="10" h="3">
                  <a:moveTo>
                    <a:pt x="0" y="3"/>
                  </a:moveTo>
                  <a:cubicBezTo>
                    <a:pt x="10" y="3"/>
                    <a:pt x="10" y="3"/>
                    <a:pt x="10" y="3"/>
                  </a:cubicBezTo>
                  <a:cubicBezTo>
                    <a:pt x="9" y="0"/>
                    <a:pt x="6" y="1"/>
                    <a:pt x="0" y="3"/>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68" name="Freeform 150">
              <a:extLst>
                <a:ext uri="{FF2B5EF4-FFF2-40B4-BE49-F238E27FC236}">
                  <a16:creationId xmlns:a16="http://schemas.microsoft.com/office/drawing/2014/main" id="{4170C821-B205-4F15-9434-8C95DD4999B2}"/>
                </a:ext>
              </a:extLst>
            </p:cNvPr>
            <p:cNvSpPr>
              <a:spLocks/>
            </p:cNvSpPr>
            <p:nvPr/>
          </p:nvSpPr>
          <p:spPr bwMode="auto">
            <a:xfrm>
              <a:off x="5527675" y="4545013"/>
              <a:ext cx="179387" cy="381000"/>
            </a:xfrm>
            <a:custGeom>
              <a:avLst/>
              <a:gdLst>
                <a:gd name="T0" fmla="*/ 294 w 315"/>
                <a:gd name="T1" fmla="*/ 31 h 672"/>
                <a:gd name="T2" fmla="*/ 285 w 315"/>
                <a:gd name="T3" fmla="*/ 31 h 672"/>
                <a:gd name="T4" fmla="*/ 268 w 315"/>
                <a:gd name="T5" fmla="*/ 15 h 672"/>
                <a:gd name="T6" fmla="*/ 183 w 315"/>
                <a:gd name="T7" fmla="*/ 115 h 672"/>
                <a:gd name="T8" fmla="*/ 115 w 315"/>
                <a:gd name="T9" fmla="*/ 186 h 672"/>
                <a:gd name="T10" fmla="*/ 102 w 315"/>
                <a:gd name="T11" fmla="*/ 190 h 672"/>
                <a:gd name="T12" fmla="*/ 62 w 315"/>
                <a:gd name="T13" fmla="*/ 204 h 672"/>
                <a:gd name="T14" fmla="*/ 28 w 315"/>
                <a:gd name="T15" fmla="*/ 285 h 672"/>
                <a:gd name="T16" fmla="*/ 25 w 315"/>
                <a:gd name="T17" fmla="*/ 439 h 672"/>
                <a:gd name="T18" fmla="*/ 39 w 315"/>
                <a:gd name="T19" fmla="*/ 597 h 672"/>
                <a:gd name="T20" fmla="*/ 99 w 315"/>
                <a:gd name="T21" fmla="*/ 672 h 672"/>
                <a:gd name="T22" fmla="*/ 153 w 315"/>
                <a:gd name="T23" fmla="*/ 655 h 672"/>
                <a:gd name="T24" fmla="*/ 193 w 315"/>
                <a:gd name="T25" fmla="*/ 593 h 672"/>
                <a:gd name="T26" fmla="*/ 198 w 315"/>
                <a:gd name="T27" fmla="*/ 580 h 672"/>
                <a:gd name="T28" fmla="*/ 192 w 315"/>
                <a:gd name="T29" fmla="*/ 580 h 672"/>
                <a:gd name="T30" fmla="*/ 208 w 315"/>
                <a:gd name="T31" fmla="*/ 525 h 672"/>
                <a:gd name="T32" fmla="*/ 213 w 315"/>
                <a:gd name="T33" fmla="*/ 525 h 672"/>
                <a:gd name="T34" fmla="*/ 238 w 315"/>
                <a:gd name="T35" fmla="*/ 443 h 672"/>
                <a:gd name="T36" fmla="*/ 233 w 315"/>
                <a:gd name="T37" fmla="*/ 443 h 672"/>
                <a:gd name="T38" fmla="*/ 252 w 315"/>
                <a:gd name="T39" fmla="*/ 388 h 672"/>
                <a:gd name="T40" fmla="*/ 257 w 315"/>
                <a:gd name="T41" fmla="*/ 388 h 672"/>
                <a:gd name="T42" fmla="*/ 279 w 315"/>
                <a:gd name="T43" fmla="*/ 305 h 672"/>
                <a:gd name="T44" fmla="*/ 273 w 315"/>
                <a:gd name="T45" fmla="*/ 305 h 672"/>
                <a:gd name="T46" fmla="*/ 282 w 315"/>
                <a:gd name="T47" fmla="*/ 277 h 672"/>
                <a:gd name="T48" fmla="*/ 291 w 315"/>
                <a:gd name="T49" fmla="*/ 250 h 672"/>
                <a:gd name="T50" fmla="*/ 296 w 315"/>
                <a:gd name="T51" fmla="*/ 250 h 672"/>
                <a:gd name="T52" fmla="*/ 314 w 315"/>
                <a:gd name="T53" fmla="*/ 168 h 672"/>
                <a:gd name="T54" fmla="*/ 308 w 315"/>
                <a:gd name="T55" fmla="*/ 168 h 672"/>
                <a:gd name="T56" fmla="*/ 310 w 315"/>
                <a:gd name="T57" fmla="*/ 127 h 672"/>
                <a:gd name="T58" fmla="*/ 308 w 315"/>
                <a:gd name="T59" fmla="*/ 113 h 672"/>
                <a:gd name="T60" fmla="*/ 315 w 315"/>
                <a:gd name="T61" fmla="*/ 113 h 672"/>
                <a:gd name="T62" fmla="*/ 294 w 315"/>
                <a:gd name="T63" fmla="*/ 31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5" h="672">
                  <a:moveTo>
                    <a:pt x="294" y="31"/>
                  </a:moveTo>
                  <a:cubicBezTo>
                    <a:pt x="285" y="31"/>
                    <a:pt x="285" y="31"/>
                    <a:pt x="285" y="31"/>
                  </a:cubicBezTo>
                  <a:cubicBezTo>
                    <a:pt x="280" y="23"/>
                    <a:pt x="274" y="17"/>
                    <a:pt x="268" y="15"/>
                  </a:cubicBezTo>
                  <a:cubicBezTo>
                    <a:pt x="223" y="0"/>
                    <a:pt x="218" y="69"/>
                    <a:pt x="183" y="115"/>
                  </a:cubicBezTo>
                  <a:cubicBezTo>
                    <a:pt x="159" y="146"/>
                    <a:pt x="134" y="173"/>
                    <a:pt x="115" y="186"/>
                  </a:cubicBezTo>
                  <a:cubicBezTo>
                    <a:pt x="110" y="189"/>
                    <a:pt x="105" y="191"/>
                    <a:pt x="102" y="190"/>
                  </a:cubicBezTo>
                  <a:cubicBezTo>
                    <a:pt x="96" y="188"/>
                    <a:pt x="79" y="193"/>
                    <a:pt x="62" y="204"/>
                  </a:cubicBezTo>
                  <a:cubicBezTo>
                    <a:pt x="38" y="218"/>
                    <a:pt x="13" y="246"/>
                    <a:pt x="28" y="285"/>
                  </a:cubicBezTo>
                  <a:cubicBezTo>
                    <a:pt x="53" y="348"/>
                    <a:pt x="49" y="410"/>
                    <a:pt x="25" y="439"/>
                  </a:cubicBezTo>
                  <a:cubicBezTo>
                    <a:pt x="0" y="469"/>
                    <a:pt x="46" y="552"/>
                    <a:pt x="39" y="597"/>
                  </a:cubicBezTo>
                  <a:cubicBezTo>
                    <a:pt x="32" y="643"/>
                    <a:pt x="49" y="672"/>
                    <a:pt x="99" y="672"/>
                  </a:cubicBezTo>
                  <a:cubicBezTo>
                    <a:pt x="123" y="672"/>
                    <a:pt x="140" y="667"/>
                    <a:pt x="153" y="655"/>
                  </a:cubicBezTo>
                  <a:cubicBezTo>
                    <a:pt x="170" y="644"/>
                    <a:pt x="181" y="624"/>
                    <a:pt x="193" y="593"/>
                  </a:cubicBezTo>
                  <a:cubicBezTo>
                    <a:pt x="195" y="589"/>
                    <a:pt x="196" y="584"/>
                    <a:pt x="198" y="580"/>
                  </a:cubicBezTo>
                  <a:cubicBezTo>
                    <a:pt x="192" y="580"/>
                    <a:pt x="192" y="580"/>
                    <a:pt x="192" y="580"/>
                  </a:cubicBezTo>
                  <a:cubicBezTo>
                    <a:pt x="198" y="561"/>
                    <a:pt x="203" y="543"/>
                    <a:pt x="208" y="525"/>
                  </a:cubicBezTo>
                  <a:cubicBezTo>
                    <a:pt x="213" y="525"/>
                    <a:pt x="213" y="525"/>
                    <a:pt x="213" y="525"/>
                  </a:cubicBezTo>
                  <a:cubicBezTo>
                    <a:pt x="220" y="496"/>
                    <a:pt x="227" y="468"/>
                    <a:pt x="238" y="443"/>
                  </a:cubicBezTo>
                  <a:cubicBezTo>
                    <a:pt x="233" y="443"/>
                    <a:pt x="233" y="443"/>
                    <a:pt x="233" y="443"/>
                  </a:cubicBezTo>
                  <a:cubicBezTo>
                    <a:pt x="239" y="428"/>
                    <a:pt x="246" y="408"/>
                    <a:pt x="252" y="388"/>
                  </a:cubicBezTo>
                  <a:cubicBezTo>
                    <a:pt x="257" y="388"/>
                    <a:pt x="257" y="388"/>
                    <a:pt x="257" y="388"/>
                  </a:cubicBezTo>
                  <a:cubicBezTo>
                    <a:pt x="265" y="359"/>
                    <a:pt x="272" y="329"/>
                    <a:pt x="279" y="305"/>
                  </a:cubicBezTo>
                  <a:cubicBezTo>
                    <a:pt x="273" y="305"/>
                    <a:pt x="273" y="305"/>
                    <a:pt x="273" y="305"/>
                  </a:cubicBezTo>
                  <a:cubicBezTo>
                    <a:pt x="276" y="293"/>
                    <a:pt x="279" y="283"/>
                    <a:pt x="282" y="277"/>
                  </a:cubicBezTo>
                  <a:cubicBezTo>
                    <a:pt x="284" y="271"/>
                    <a:pt x="287" y="262"/>
                    <a:pt x="291" y="250"/>
                  </a:cubicBezTo>
                  <a:cubicBezTo>
                    <a:pt x="296" y="250"/>
                    <a:pt x="296" y="250"/>
                    <a:pt x="296" y="250"/>
                  </a:cubicBezTo>
                  <a:cubicBezTo>
                    <a:pt x="303" y="228"/>
                    <a:pt x="310" y="197"/>
                    <a:pt x="314" y="168"/>
                  </a:cubicBezTo>
                  <a:cubicBezTo>
                    <a:pt x="308" y="168"/>
                    <a:pt x="308" y="168"/>
                    <a:pt x="308" y="168"/>
                  </a:cubicBezTo>
                  <a:cubicBezTo>
                    <a:pt x="310" y="153"/>
                    <a:pt x="311" y="139"/>
                    <a:pt x="310" y="127"/>
                  </a:cubicBezTo>
                  <a:cubicBezTo>
                    <a:pt x="310" y="123"/>
                    <a:pt x="309" y="118"/>
                    <a:pt x="308" y="113"/>
                  </a:cubicBezTo>
                  <a:cubicBezTo>
                    <a:pt x="315" y="113"/>
                    <a:pt x="315" y="113"/>
                    <a:pt x="315" y="113"/>
                  </a:cubicBezTo>
                  <a:cubicBezTo>
                    <a:pt x="312" y="84"/>
                    <a:pt x="305" y="51"/>
                    <a:pt x="294" y="31"/>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69" name="Freeform 151">
              <a:extLst>
                <a:ext uri="{FF2B5EF4-FFF2-40B4-BE49-F238E27FC236}">
                  <a16:creationId xmlns:a16="http://schemas.microsoft.com/office/drawing/2014/main" id="{978EE36B-8029-47D9-A107-48C7AAB1C2F0}"/>
                </a:ext>
              </a:extLst>
            </p:cNvPr>
            <p:cNvSpPr>
              <a:spLocks/>
            </p:cNvSpPr>
            <p:nvPr/>
          </p:nvSpPr>
          <p:spPr bwMode="auto">
            <a:xfrm>
              <a:off x="2655888" y="3511550"/>
              <a:ext cx="42862" cy="31750"/>
            </a:xfrm>
            <a:custGeom>
              <a:avLst/>
              <a:gdLst>
                <a:gd name="T0" fmla="*/ 37 w 74"/>
                <a:gd name="T1" fmla="*/ 2 h 55"/>
                <a:gd name="T2" fmla="*/ 23 w 74"/>
                <a:gd name="T3" fmla="*/ 8 h 55"/>
                <a:gd name="T4" fmla="*/ 44 w 74"/>
                <a:gd name="T5" fmla="*/ 48 h 55"/>
                <a:gd name="T6" fmla="*/ 49 w 74"/>
                <a:gd name="T7" fmla="*/ 9 h 55"/>
                <a:gd name="T8" fmla="*/ 63 w 74"/>
                <a:gd name="T9" fmla="*/ 9 h 55"/>
                <a:gd name="T10" fmla="*/ 37 w 74"/>
                <a:gd name="T11" fmla="*/ 2 h 55"/>
              </a:gdLst>
              <a:ahLst/>
              <a:cxnLst>
                <a:cxn ang="0">
                  <a:pos x="T0" y="T1"/>
                </a:cxn>
                <a:cxn ang="0">
                  <a:pos x="T2" y="T3"/>
                </a:cxn>
                <a:cxn ang="0">
                  <a:pos x="T4" y="T5"/>
                </a:cxn>
                <a:cxn ang="0">
                  <a:pos x="T6" y="T7"/>
                </a:cxn>
                <a:cxn ang="0">
                  <a:pos x="T8" y="T9"/>
                </a:cxn>
                <a:cxn ang="0">
                  <a:pos x="T10" y="T11"/>
                </a:cxn>
              </a:cxnLst>
              <a:rect l="0" t="0" r="r" b="b"/>
              <a:pathLst>
                <a:path w="74" h="55">
                  <a:moveTo>
                    <a:pt x="37" y="2"/>
                  </a:moveTo>
                  <a:cubicBezTo>
                    <a:pt x="31" y="3"/>
                    <a:pt x="26" y="5"/>
                    <a:pt x="23" y="8"/>
                  </a:cubicBezTo>
                  <a:cubicBezTo>
                    <a:pt x="0" y="18"/>
                    <a:pt x="9" y="55"/>
                    <a:pt x="44" y="48"/>
                  </a:cubicBezTo>
                  <a:cubicBezTo>
                    <a:pt x="74" y="41"/>
                    <a:pt x="68" y="17"/>
                    <a:pt x="49" y="9"/>
                  </a:cubicBezTo>
                  <a:cubicBezTo>
                    <a:pt x="63" y="9"/>
                    <a:pt x="63" y="9"/>
                    <a:pt x="63" y="9"/>
                  </a:cubicBezTo>
                  <a:cubicBezTo>
                    <a:pt x="56" y="4"/>
                    <a:pt x="47" y="0"/>
                    <a:pt x="37" y="2"/>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70" name="Freeform 152">
              <a:extLst>
                <a:ext uri="{FF2B5EF4-FFF2-40B4-BE49-F238E27FC236}">
                  <a16:creationId xmlns:a16="http://schemas.microsoft.com/office/drawing/2014/main" id="{BFB359BC-6D7D-433F-829D-73B8552EB93C}"/>
                </a:ext>
              </a:extLst>
            </p:cNvPr>
            <p:cNvSpPr>
              <a:spLocks/>
            </p:cNvSpPr>
            <p:nvPr/>
          </p:nvSpPr>
          <p:spPr bwMode="auto">
            <a:xfrm>
              <a:off x="2789238" y="1706562"/>
              <a:ext cx="1306512" cy="836613"/>
            </a:xfrm>
            <a:custGeom>
              <a:avLst/>
              <a:gdLst>
                <a:gd name="T0" fmla="*/ 1909 w 2301"/>
                <a:gd name="T1" fmla="*/ 861 h 1473"/>
                <a:gd name="T2" fmla="*/ 1914 w 2301"/>
                <a:gd name="T3" fmla="*/ 778 h 1473"/>
                <a:gd name="T4" fmla="*/ 2059 w 2301"/>
                <a:gd name="T5" fmla="*/ 785 h 1473"/>
                <a:gd name="T6" fmla="*/ 2055 w 2301"/>
                <a:gd name="T7" fmla="*/ 715 h 1473"/>
                <a:gd name="T8" fmla="*/ 2099 w 2301"/>
                <a:gd name="T9" fmla="*/ 632 h 1473"/>
                <a:gd name="T10" fmla="*/ 2042 w 2301"/>
                <a:gd name="T11" fmla="*/ 592 h 1473"/>
                <a:gd name="T12" fmla="*/ 2079 w 2301"/>
                <a:gd name="T13" fmla="*/ 499 h 1473"/>
                <a:gd name="T14" fmla="*/ 2131 w 2301"/>
                <a:gd name="T15" fmla="*/ 440 h 1473"/>
                <a:gd name="T16" fmla="*/ 2229 w 2301"/>
                <a:gd name="T17" fmla="*/ 362 h 1473"/>
                <a:gd name="T18" fmla="*/ 2285 w 2301"/>
                <a:gd name="T19" fmla="*/ 263 h 1473"/>
                <a:gd name="T20" fmla="*/ 2008 w 2301"/>
                <a:gd name="T21" fmla="*/ 345 h 1473"/>
                <a:gd name="T22" fmla="*/ 1929 w 2301"/>
                <a:gd name="T23" fmla="*/ 221 h 1473"/>
                <a:gd name="T24" fmla="*/ 1897 w 2301"/>
                <a:gd name="T25" fmla="*/ 166 h 1473"/>
                <a:gd name="T26" fmla="*/ 1882 w 2301"/>
                <a:gd name="T27" fmla="*/ 83 h 1473"/>
                <a:gd name="T28" fmla="*/ 1727 w 2301"/>
                <a:gd name="T29" fmla="*/ 71 h 1473"/>
                <a:gd name="T30" fmla="*/ 1638 w 2301"/>
                <a:gd name="T31" fmla="*/ 101 h 1473"/>
                <a:gd name="T32" fmla="*/ 1463 w 2301"/>
                <a:gd name="T33" fmla="*/ 113 h 1473"/>
                <a:gd name="T34" fmla="*/ 1555 w 2301"/>
                <a:gd name="T35" fmla="*/ 29 h 1473"/>
                <a:gd name="T36" fmla="*/ 1305 w 2301"/>
                <a:gd name="T37" fmla="*/ 20 h 1473"/>
                <a:gd name="T38" fmla="*/ 1104 w 2301"/>
                <a:gd name="T39" fmla="*/ 59 h 1473"/>
                <a:gd name="T40" fmla="*/ 1004 w 2301"/>
                <a:gd name="T41" fmla="*/ 97 h 1473"/>
                <a:gd name="T42" fmla="*/ 924 w 2301"/>
                <a:gd name="T43" fmla="*/ 195 h 1473"/>
                <a:gd name="T44" fmla="*/ 873 w 2301"/>
                <a:gd name="T45" fmla="*/ 136 h 1473"/>
                <a:gd name="T46" fmla="*/ 838 w 2301"/>
                <a:gd name="T47" fmla="*/ 256 h 1473"/>
                <a:gd name="T48" fmla="*/ 596 w 2301"/>
                <a:gd name="T49" fmla="*/ 252 h 1473"/>
                <a:gd name="T50" fmla="*/ 424 w 2301"/>
                <a:gd name="T51" fmla="*/ 359 h 1473"/>
                <a:gd name="T52" fmla="*/ 358 w 2301"/>
                <a:gd name="T53" fmla="*/ 358 h 1473"/>
                <a:gd name="T54" fmla="*/ 248 w 2301"/>
                <a:gd name="T55" fmla="*/ 481 h 1473"/>
                <a:gd name="T56" fmla="*/ 100 w 2301"/>
                <a:gd name="T57" fmla="*/ 571 h 1473"/>
                <a:gd name="T58" fmla="*/ 21 w 2301"/>
                <a:gd name="T59" fmla="*/ 606 h 1473"/>
                <a:gd name="T60" fmla="*/ 212 w 2301"/>
                <a:gd name="T61" fmla="*/ 693 h 1473"/>
                <a:gd name="T62" fmla="*/ 239 w 2301"/>
                <a:gd name="T63" fmla="*/ 632 h 1473"/>
                <a:gd name="T64" fmla="*/ 379 w 2301"/>
                <a:gd name="T65" fmla="*/ 670 h 1473"/>
                <a:gd name="T66" fmla="*/ 673 w 2301"/>
                <a:gd name="T67" fmla="*/ 944 h 1473"/>
                <a:gd name="T68" fmla="*/ 715 w 2301"/>
                <a:gd name="T69" fmla="*/ 907 h 1473"/>
                <a:gd name="T70" fmla="*/ 845 w 2301"/>
                <a:gd name="T71" fmla="*/ 986 h 1473"/>
                <a:gd name="T72" fmla="*/ 799 w 2301"/>
                <a:gd name="T73" fmla="*/ 989 h 1473"/>
                <a:gd name="T74" fmla="*/ 768 w 2301"/>
                <a:gd name="T75" fmla="*/ 920 h 1473"/>
                <a:gd name="T76" fmla="*/ 718 w 2301"/>
                <a:gd name="T77" fmla="*/ 1038 h 1473"/>
                <a:gd name="T78" fmla="*/ 772 w 2301"/>
                <a:gd name="T79" fmla="*/ 1213 h 1473"/>
                <a:gd name="T80" fmla="*/ 829 w 2301"/>
                <a:gd name="T81" fmla="*/ 1250 h 1473"/>
                <a:gd name="T82" fmla="*/ 969 w 2301"/>
                <a:gd name="T83" fmla="*/ 1429 h 1473"/>
                <a:gd name="T84" fmla="*/ 1125 w 2301"/>
                <a:gd name="T85" fmla="*/ 1458 h 1473"/>
                <a:gd name="T86" fmla="*/ 1145 w 2301"/>
                <a:gd name="T87" fmla="*/ 1441 h 1473"/>
                <a:gd name="T88" fmla="*/ 1173 w 2301"/>
                <a:gd name="T89" fmla="*/ 1353 h 1473"/>
                <a:gd name="T90" fmla="*/ 1235 w 2301"/>
                <a:gd name="T91" fmla="*/ 1288 h 1473"/>
                <a:gd name="T92" fmla="*/ 1241 w 2301"/>
                <a:gd name="T93" fmla="*/ 1223 h 1473"/>
                <a:gd name="T94" fmla="*/ 1322 w 2301"/>
                <a:gd name="T95" fmla="*/ 1185 h 1473"/>
                <a:gd name="T96" fmla="*/ 1490 w 2301"/>
                <a:gd name="T97" fmla="*/ 1126 h 1473"/>
                <a:gd name="T98" fmla="*/ 1534 w 2301"/>
                <a:gd name="T99" fmla="*/ 1075 h 1473"/>
                <a:gd name="T100" fmla="*/ 1862 w 2301"/>
                <a:gd name="T101" fmla="*/ 1011 h 1473"/>
                <a:gd name="T102" fmla="*/ 1800 w 2301"/>
                <a:gd name="T103" fmla="*/ 951 h 1473"/>
                <a:gd name="T104" fmla="*/ 1764 w 2301"/>
                <a:gd name="T105" fmla="*/ 870 h 1473"/>
                <a:gd name="T106" fmla="*/ 1923 w 2301"/>
                <a:gd name="T107" fmla="*/ 974 h 1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01" h="1473">
                  <a:moveTo>
                    <a:pt x="1935" y="907"/>
                  </a:moveTo>
                  <a:cubicBezTo>
                    <a:pt x="1926" y="907"/>
                    <a:pt x="1926" y="907"/>
                    <a:pt x="1926" y="907"/>
                  </a:cubicBezTo>
                  <a:cubicBezTo>
                    <a:pt x="1920" y="893"/>
                    <a:pt x="1915" y="875"/>
                    <a:pt x="1909" y="861"/>
                  </a:cubicBezTo>
                  <a:cubicBezTo>
                    <a:pt x="1908" y="859"/>
                    <a:pt x="1907" y="855"/>
                    <a:pt x="1905" y="852"/>
                  </a:cubicBezTo>
                  <a:cubicBezTo>
                    <a:pt x="1914" y="852"/>
                    <a:pt x="1914" y="852"/>
                    <a:pt x="1914" y="852"/>
                  </a:cubicBezTo>
                  <a:cubicBezTo>
                    <a:pt x="1906" y="833"/>
                    <a:pt x="1895" y="795"/>
                    <a:pt x="1914" y="778"/>
                  </a:cubicBezTo>
                  <a:cubicBezTo>
                    <a:pt x="1917" y="777"/>
                    <a:pt x="1921" y="776"/>
                    <a:pt x="1925" y="775"/>
                  </a:cubicBezTo>
                  <a:cubicBezTo>
                    <a:pt x="1965" y="770"/>
                    <a:pt x="2037" y="820"/>
                    <a:pt x="2050" y="800"/>
                  </a:cubicBezTo>
                  <a:cubicBezTo>
                    <a:pt x="2056" y="798"/>
                    <a:pt x="2060" y="794"/>
                    <a:pt x="2059" y="785"/>
                  </a:cubicBezTo>
                  <a:cubicBezTo>
                    <a:pt x="2059" y="780"/>
                    <a:pt x="2059" y="775"/>
                    <a:pt x="2059" y="770"/>
                  </a:cubicBezTo>
                  <a:cubicBezTo>
                    <a:pt x="2052" y="770"/>
                    <a:pt x="2052" y="770"/>
                    <a:pt x="2052" y="770"/>
                  </a:cubicBezTo>
                  <a:cubicBezTo>
                    <a:pt x="2052" y="750"/>
                    <a:pt x="2053" y="732"/>
                    <a:pt x="2055" y="715"/>
                  </a:cubicBezTo>
                  <a:cubicBezTo>
                    <a:pt x="2061" y="715"/>
                    <a:pt x="2061" y="715"/>
                    <a:pt x="2061" y="715"/>
                  </a:cubicBezTo>
                  <a:cubicBezTo>
                    <a:pt x="2063" y="696"/>
                    <a:pt x="2066" y="680"/>
                    <a:pt x="2072" y="668"/>
                  </a:cubicBezTo>
                  <a:cubicBezTo>
                    <a:pt x="2080" y="653"/>
                    <a:pt x="2093" y="641"/>
                    <a:pt x="2099" y="632"/>
                  </a:cubicBezTo>
                  <a:cubicBezTo>
                    <a:pt x="2095" y="632"/>
                    <a:pt x="2095" y="632"/>
                    <a:pt x="2095" y="632"/>
                  </a:cubicBezTo>
                  <a:cubicBezTo>
                    <a:pt x="2096" y="628"/>
                    <a:pt x="2096" y="625"/>
                    <a:pt x="2091" y="622"/>
                  </a:cubicBezTo>
                  <a:cubicBezTo>
                    <a:pt x="2076" y="614"/>
                    <a:pt x="2057" y="634"/>
                    <a:pt x="2042" y="592"/>
                  </a:cubicBezTo>
                  <a:cubicBezTo>
                    <a:pt x="2040" y="587"/>
                    <a:pt x="2039" y="582"/>
                    <a:pt x="2039" y="577"/>
                  </a:cubicBezTo>
                  <a:cubicBezTo>
                    <a:pt x="2046" y="577"/>
                    <a:pt x="2046" y="577"/>
                    <a:pt x="2046" y="577"/>
                  </a:cubicBezTo>
                  <a:cubicBezTo>
                    <a:pt x="2039" y="541"/>
                    <a:pt x="2063" y="514"/>
                    <a:pt x="2079" y="499"/>
                  </a:cubicBezTo>
                  <a:cubicBezTo>
                    <a:pt x="2079" y="498"/>
                    <a:pt x="2081" y="496"/>
                    <a:pt x="2082" y="495"/>
                  </a:cubicBezTo>
                  <a:cubicBezTo>
                    <a:pt x="2080" y="495"/>
                    <a:pt x="2080" y="495"/>
                    <a:pt x="2080" y="495"/>
                  </a:cubicBezTo>
                  <a:cubicBezTo>
                    <a:pt x="2091" y="483"/>
                    <a:pt x="2109" y="463"/>
                    <a:pt x="2131" y="440"/>
                  </a:cubicBezTo>
                  <a:cubicBezTo>
                    <a:pt x="2133" y="440"/>
                    <a:pt x="2133" y="440"/>
                    <a:pt x="2133" y="440"/>
                  </a:cubicBezTo>
                  <a:cubicBezTo>
                    <a:pt x="2158" y="415"/>
                    <a:pt x="2186" y="388"/>
                    <a:pt x="2210" y="371"/>
                  </a:cubicBezTo>
                  <a:cubicBezTo>
                    <a:pt x="2217" y="367"/>
                    <a:pt x="2223" y="364"/>
                    <a:pt x="2229" y="362"/>
                  </a:cubicBezTo>
                  <a:cubicBezTo>
                    <a:pt x="2258" y="352"/>
                    <a:pt x="2281" y="326"/>
                    <a:pt x="2289" y="303"/>
                  </a:cubicBezTo>
                  <a:cubicBezTo>
                    <a:pt x="2294" y="303"/>
                    <a:pt x="2294" y="303"/>
                    <a:pt x="2294" y="303"/>
                  </a:cubicBezTo>
                  <a:cubicBezTo>
                    <a:pt x="2301" y="286"/>
                    <a:pt x="2300" y="269"/>
                    <a:pt x="2285" y="263"/>
                  </a:cubicBezTo>
                  <a:cubicBezTo>
                    <a:pt x="2254" y="251"/>
                    <a:pt x="2194" y="229"/>
                    <a:pt x="2150" y="259"/>
                  </a:cubicBezTo>
                  <a:cubicBezTo>
                    <a:pt x="2143" y="262"/>
                    <a:pt x="2136" y="267"/>
                    <a:pt x="2130" y="273"/>
                  </a:cubicBezTo>
                  <a:cubicBezTo>
                    <a:pt x="2085" y="317"/>
                    <a:pt x="2059" y="359"/>
                    <a:pt x="2008" y="345"/>
                  </a:cubicBezTo>
                  <a:cubicBezTo>
                    <a:pt x="1986" y="339"/>
                    <a:pt x="1972" y="323"/>
                    <a:pt x="1961" y="303"/>
                  </a:cubicBezTo>
                  <a:cubicBezTo>
                    <a:pt x="1970" y="303"/>
                    <a:pt x="1970" y="303"/>
                    <a:pt x="1970" y="303"/>
                  </a:cubicBezTo>
                  <a:cubicBezTo>
                    <a:pt x="1955" y="277"/>
                    <a:pt x="1945" y="244"/>
                    <a:pt x="1929" y="221"/>
                  </a:cubicBezTo>
                  <a:cubicBezTo>
                    <a:pt x="1920" y="221"/>
                    <a:pt x="1920" y="221"/>
                    <a:pt x="1920" y="221"/>
                  </a:cubicBezTo>
                  <a:cubicBezTo>
                    <a:pt x="1919" y="220"/>
                    <a:pt x="1919" y="220"/>
                    <a:pt x="1919" y="220"/>
                  </a:cubicBezTo>
                  <a:cubicBezTo>
                    <a:pt x="1907" y="205"/>
                    <a:pt x="1901" y="185"/>
                    <a:pt x="1897" y="166"/>
                  </a:cubicBezTo>
                  <a:cubicBezTo>
                    <a:pt x="1904" y="166"/>
                    <a:pt x="1904" y="166"/>
                    <a:pt x="1904" y="166"/>
                  </a:cubicBezTo>
                  <a:cubicBezTo>
                    <a:pt x="1897" y="136"/>
                    <a:pt x="1896" y="104"/>
                    <a:pt x="1890" y="83"/>
                  </a:cubicBezTo>
                  <a:cubicBezTo>
                    <a:pt x="1882" y="83"/>
                    <a:pt x="1882" y="83"/>
                    <a:pt x="1882" y="83"/>
                  </a:cubicBezTo>
                  <a:cubicBezTo>
                    <a:pt x="1878" y="70"/>
                    <a:pt x="1871" y="63"/>
                    <a:pt x="1858" y="65"/>
                  </a:cubicBezTo>
                  <a:cubicBezTo>
                    <a:pt x="1812" y="73"/>
                    <a:pt x="1812" y="73"/>
                    <a:pt x="1812" y="73"/>
                  </a:cubicBezTo>
                  <a:cubicBezTo>
                    <a:pt x="1812" y="73"/>
                    <a:pt x="1760" y="62"/>
                    <a:pt x="1727" y="71"/>
                  </a:cubicBezTo>
                  <a:cubicBezTo>
                    <a:pt x="1715" y="74"/>
                    <a:pt x="1704" y="78"/>
                    <a:pt x="1694" y="83"/>
                  </a:cubicBezTo>
                  <a:cubicBezTo>
                    <a:pt x="1692" y="83"/>
                    <a:pt x="1692" y="83"/>
                    <a:pt x="1692" y="83"/>
                  </a:cubicBezTo>
                  <a:cubicBezTo>
                    <a:pt x="1671" y="95"/>
                    <a:pt x="1654" y="105"/>
                    <a:pt x="1638" y="101"/>
                  </a:cubicBezTo>
                  <a:cubicBezTo>
                    <a:pt x="1590" y="88"/>
                    <a:pt x="1547" y="118"/>
                    <a:pt x="1535" y="121"/>
                  </a:cubicBezTo>
                  <a:cubicBezTo>
                    <a:pt x="1457" y="141"/>
                    <a:pt x="1390" y="126"/>
                    <a:pt x="1355" y="116"/>
                  </a:cubicBezTo>
                  <a:cubicBezTo>
                    <a:pt x="1383" y="118"/>
                    <a:pt x="1426" y="119"/>
                    <a:pt x="1463" y="113"/>
                  </a:cubicBezTo>
                  <a:cubicBezTo>
                    <a:pt x="1514" y="104"/>
                    <a:pt x="1600" y="83"/>
                    <a:pt x="1642" y="75"/>
                  </a:cubicBezTo>
                  <a:cubicBezTo>
                    <a:pt x="1685" y="66"/>
                    <a:pt x="1651" y="47"/>
                    <a:pt x="1636" y="45"/>
                  </a:cubicBezTo>
                  <a:cubicBezTo>
                    <a:pt x="1613" y="42"/>
                    <a:pt x="1585" y="35"/>
                    <a:pt x="1555" y="29"/>
                  </a:cubicBezTo>
                  <a:cubicBezTo>
                    <a:pt x="1580" y="29"/>
                    <a:pt x="1580" y="29"/>
                    <a:pt x="1580" y="29"/>
                  </a:cubicBezTo>
                  <a:cubicBezTo>
                    <a:pt x="1535" y="18"/>
                    <a:pt x="1484" y="6"/>
                    <a:pt x="1441" y="3"/>
                  </a:cubicBezTo>
                  <a:cubicBezTo>
                    <a:pt x="1389" y="0"/>
                    <a:pt x="1356" y="18"/>
                    <a:pt x="1305" y="20"/>
                  </a:cubicBezTo>
                  <a:cubicBezTo>
                    <a:pt x="1264" y="21"/>
                    <a:pt x="1217" y="20"/>
                    <a:pt x="1175" y="29"/>
                  </a:cubicBezTo>
                  <a:cubicBezTo>
                    <a:pt x="1195" y="29"/>
                    <a:pt x="1195" y="29"/>
                    <a:pt x="1195" y="29"/>
                  </a:cubicBezTo>
                  <a:cubicBezTo>
                    <a:pt x="1162" y="32"/>
                    <a:pt x="1130" y="40"/>
                    <a:pt x="1104" y="59"/>
                  </a:cubicBezTo>
                  <a:cubicBezTo>
                    <a:pt x="1089" y="70"/>
                    <a:pt x="1072" y="78"/>
                    <a:pt x="1056" y="83"/>
                  </a:cubicBezTo>
                  <a:cubicBezTo>
                    <a:pt x="1050" y="83"/>
                    <a:pt x="1050" y="83"/>
                    <a:pt x="1050" y="83"/>
                  </a:cubicBezTo>
                  <a:cubicBezTo>
                    <a:pt x="1025" y="91"/>
                    <a:pt x="1006" y="93"/>
                    <a:pt x="1004" y="97"/>
                  </a:cubicBezTo>
                  <a:cubicBezTo>
                    <a:pt x="1003" y="97"/>
                    <a:pt x="1003" y="98"/>
                    <a:pt x="1002" y="98"/>
                  </a:cubicBezTo>
                  <a:cubicBezTo>
                    <a:pt x="1000" y="99"/>
                    <a:pt x="998" y="100"/>
                    <a:pt x="997" y="101"/>
                  </a:cubicBezTo>
                  <a:cubicBezTo>
                    <a:pt x="971" y="134"/>
                    <a:pt x="948" y="218"/>
                    <a:pt x="924" y="195"/>
                  </a:cubicBezTo>
                  <a:cubicBezTo>
                    <a:pt x="916" y="188"/>
                    <a:pt x="910" y="177"/>
                    <a:pt x="905" y="166"/>
                  </a:cubicBezTo>
                  <a:cubicBezTo>
                    <a:pt x="914" y="166"/>
                    <a:pt x="914" y="166"/>
                    <a:pt x="914" y="166"/>
                  </a:cubicBezTo>
                  <a:cubicBezTo>
                    <a:pt x="902" y="143"/>
                    <a:pt x="894" y="120"/>
                    <a:pt x="873" y="136"/>
                  </a:cubicBezTo>
                  <a:cubicBezTo>
                    <a:pt x="872" y="136"/>
                    <a:pt x="872" y="137"/>
                    <a:pt x="871" y="137"/>
                  </a:cubicBezTo>
                  <a:cubicBezTo>
                    <a:pt x="870" y="138"/>
                    <a:pt x="868" y="138"/>
                    <a:pt x="866" y="140"/>
                  </a:cubicBezTo>
                  <a:cubicBezTo>
                    <a:pt x="836" y="162"/>
                    <a:pt x="864" y="218"/>
                    <a:pt x="838" y="256"/>
                  </a:cubicBezTo>
                  <a:cubicBezTo>
                    <a:pt x="835" y="261"/>
                    <a:pt x="831" y="265"/>
                    <a:pt x="827" y="268"/>
                  </a:cubicBezTo>
                  <a:cubicBezTo>
                    <a:pt x="795" y="288"/>
                    <a:pt x="742" y="283"/>
                    <a:pt x="725" y="272"/>
                  </a:cubicBezTo>
                  <a:cubicBezTo>
                    <a:pt x="703" y="258"/>
                    <a:pt x="682" y="247"/>
                    <a:pt x="596" y="252"/>
                  </a:cubicBezTo>
                  <a:cubicBezTo>
                    <a:pt x="541" y="256"/>
                    <a:pt x="483" y="271"/>
                    <a:pt x="453" y="290"/>
                  </a:cubicBezTo>
                  <a:cubicBezTo>
                    <a:pt x="432" y="302"/>
                    <a:pt x="421" y="315"/>
                    <a:pt x="428" y="328"/>
                  </a:cubicBezTo>
                  <a:cubicBezTo>
                    <a:pt x="436" y="341"/>
                    <a:pt x="432" y="351"/>
                    <a:pt x="424" y="359"/>
                  </a:cubicBezTo>
                  <a:cubicBezTo>
                    <a:pt x="410" y="367"/>
                    <a:pt x="389" y="369"/>
                    <a:pt x="381" y="360"/>
                  </a:cubicBezTo>
                  <a:cubicBezTo>
                    <a:pt x="380" y="359"/>
                    <a:pt x="378" y="359"/>
                    <a:pt x="376" y="358"/>
                  </a:cubicBezTo>
                  <a:cubicBezTo>
                    <a:pt x="358" y="358"/>
                    <a:pt x="358" y="358"/>
                    <a:pt x="358" y="358"/>
                  </a:cubicBezTo>
                  <a:cubicBezTo>
                    <a:pt x="349" y="360"/>
                    <a:pt x="338" y="365"/>
                    <a:pt x="329" y="372"/>
                  </a:cubicBezTo>
                  <a:cubicBezTo>
                    <a:pt x="310" y="383"/>
                    <a:pt x="293" y="400"/>
                    <a:pt x="295" y="417"/>
                  </a:cubicBezTo>
                  <a:cubicBezTo>
                    <a:pt x="300" y="450"/>
                    <a:pt x="285" y="489"/>
                    <a:pt x="248" y="481"/>
                  </a:cubicBezTo>
                  <a:cubicBezTo>
                    <a:pt x="212" y="473"/>
                    <a:pt x="186" y="500"/>
                    <a:pt x="184" y="528"/>
                  </a:cubicBezTo>
                  <a:cubicBezTo>
                    <a:pt x="183" y="535"/>
                    <a:pt x="178" y="541"/>
                    <a:pt x="171" y="546"/>
                  </a:cubicBezTo>
                  <a:cubicBezTo>
                    <a:pt x="146" y="561"/>
                    <a:pt x="105" y="571"/>
                    <a:pt x="100" y="571"/>
                  </a:cubicBezTo>
                  <a:cubicBezTo>
                    <a:pt x="96" y="571"/>
                    <a:pt x="53" y="570"/>
                    <a:pt x="31" y="577"/>
                  </a:cubicBezTo>
                  <a:cubicBezTo>
                    <a:pt x="45" y="577"/>
                    <a:pt x="45" y="577"/>
                    <a:pt x="45" y="577"/>
                  </a:cubicBezTo>
                  <a:cubicBezTo>
                    <a:pt x="20" y="581"/>
                    <a:pt x="0" y="588"/>
                    <a:pt x="21" y="606"/>
                  </a:cubicBezTo>
                  <a:cubicBezTo>
                    <a:pt x="46" y="628"/>
                    <a:pt x="61" y="614"/>
                    <a:pt x="94" y="622"/>
                  </a:cubicBezTo>
                  <a:cubicBezTo>
                    <a:pt x="126" y="631"/>
                    <a:pt x="152" y="692"/>
                    <a:pt x="169" y="700"/>
                  </a:cubicBezTo>
                  <a:cubicBezTo>
                    <a:pt x="182" y="707"/>
                    <a:pt x="199" y="703"/>
                    <a:pt x="212" y="693"/>
                  </a:cubicBezTo>
                  <a:cubicBezTo>
                    <a:pt x="218" y="689"/>
                    <a:pt x="223" y="685"/>
                    <a:pt x="227" y="679"/>
                  </a:cubicBezTo>
                  <a:cubicBezTo>
                    <a:pt x="233" y="670"/>
                    <a:pt x="239" y="650"/>
                    <a:pt x="245" y="632"/>
                  </a:cubicBezTo>
                  <a:cubicBezTo>
                    <a:pt x="239" y="632"/>
                    <a:pt x="239" y="632"/>
                    <a:pt x="239" y="632"/>
                  </a:cubicBezTo>
                  <a:cubicBezTo>
                    <a:pt x="243" y="619"/>
                    <a:pt x="246" y="609"/>
                    <a:pt x="246" y="609"/>
                  </a:cubicBezTo>
                  <a:cubicBezTo>
                    <a:pt x="246" y="609"/>
                    <a:pt x="246" y="664"/>
                    <a:pt x="272" y="675"/>
                  </a:cubicBezTo>
                  <a:cubicBezTo>
                    <a:pt x="297" y="686"/>
                    <a:pt x="362" y="667"/>
                    <a:pt x="379" y="670"/>
                  </a:cubicBezTo>
                  <a:cubicBezTo>
                    <a:pt x="396" y="672"/>
                    <a:pt x="497" y="689"/>
                    <a:pt x="525" y="706"/>
                  </a:cubicBezTo>
                  <a:cubicBezTo>
                    <a:pt x="553" y="722"/>
                    <a:pt x="621" y="733"/>
                    <a:pt x="641" y="769"/>
                  </a:cubicBezTo>
                  <a:cubicBezTo>
                    <a:pt x="660" y="805"/>
                    <a:pt x="662" y="930"/>
                    <a:pt x="673" y="944"/>
                  </a:cubicBezTo>
                  <a:cubicBezTo>
                    <a:pt x="676" y="948"/>
                    <a:pt x="681" y="946"/>
                    <a:pt x="687" y="941"/>
                  </a:cubicBezTo>
                  <a:cubicBezTo>
                    <a:pt x="695" y="938"/>
                    <a:pt x="708" y="922"/>
                    <a:pt x="719" y="907"/>
                  </a:cubicBezTo>
                  <a:cubicBezTo>
                    <a:pt x="715" y="907"/>
                    <a:pt x="715" y="907"/>
                    <a:pt x="715" y="907"/>
                  </a:cubicBezTo>
                  <a:cubicBezTo>
                    <a:pt x="721" y="898"/>
                    <a:pt x="726" y="890"/>
                    <a:pt x="729" y="886"/>
                  </a:cubicBezTo>
                  <a:cubicBezTo>
                    <a:pt x="737" y="872"/>
                    <a:pt x="782" y="880"/>
                    <a:pt x="797" y="900"/>
                  </a:cubicBezTo>
                  <a:cubicBezTo>
                    <a:pt x="812" y="919"/>
                    <a:pt x="847" y="966"/>
                    <a:pt x="845" y="986"/>
                  </a:cubicBezTo>
                  <a:cubicBezTo>
                    <a:pt x="842" y="1005"/>
                    <a:pt x="836" y="1036"/>
                    <a:pt x="823" y="1025"/>
                  </a:cubicBezTo>
                  <a:cubicBezTo>
                    <a:pt x="810" y="1013"/>
                    <a:pt x="789" y="1016"/>
                    <a:pt x="797" y="994"/>
                  </a:cubicBezTo>
                  <a:cubicBezTo>
                    <a:pt x="798" y="993"/>
                    <a:pt x="799" y="991"/>
                    <a:pt x="799" y="989"/>
                  </a:cubicBezTo>
                  <a:cubicBezTo>
                    <a:pt x="804" y="989"/>
                    <a:pt x="804" y="989"/>
                    <a:pt x="804" y="989"/>
                  </a:cubicBezTo>
                  <a:cubicBezTo>
                    <a:pt x="813" y="967"/>
                    <a:pt x="817" y="920"/>
                    <a:pt x="800" y="920"/>
                  </a:cubicBezTo>
                  <a:cubicBezTo>
                    <a:pt x="783" y="920"/>
                    <a:pt x="768" y="920"/>
                    <a:pt x="768" y="920"/>
                  </a:cubicBezTo>
                  <a:cubicBezTo>
                    <a:pt x="768" y="920"/>
                    <a:pt x="749" y="914"/>
                    <a:pt x="731" y="929"/>
                  </a:cubicBezTo>
                  <a:cubicBezTo>
                    <a:pt x="723" y="933"/>
                    <a:pt x="715" y="941"/>
                    <a:pt x="707" y="955"/>
                  </a:cubicBezTo>
                  <a:cubicBezTo>
                    <a:pt x="686" y="997"/>
                    <a:pt x="703" y="1038"/>
                    <a:pt x="718" y="1038"/>
                  </a:cubicBezTo>
                  <a:cubicBezTo>
                    <a:pt x="733" y="1038"/>
                    <a:pt x="767" y="1038"/>
                    <a:pt x="767" y="1049"/>
                  </a:cubicBezTo>
                  <a:cubicBezTo>
                    <a:pt x="767" y="1061"/>
                    <a:pt x="731" y="1094"/>
                    <a:pt x="733" y="1113"/>
                  </a:cubicBezTo>
                  <a:cubicBezTo>
                    <a:pt x="735" y="1133"/>
                    <a:pt x="763" y="1199"/>
                    <a:pt x="772" y="1213"/>
                  </a:cubicBezTo>
                  <a:cubicBezTo>
                    <a:pt x="780" y="1227"/>
                    <a:pt x="825" y="1241"/>
                    <a:pt x="838" y="1244"/>
                  </a:cubicBezTo>
                  <a:cubicBezTo>
                    <a:pt x="839" y="1244"/>
                    <a:pt x="839" y="1244"/>
                    <a:pt x="839" y="1244"/>
                  </a:cubicBezTo>
                  <a:cubicBezTo>
                    <a:pt x="836" y="1246"/>
                    <a:pt x="832" y="1248"/>
                    <a:pt x="829" y="1250"/>
                  </a:cubicBezTo>
                  <a:cubicBezTo>
                    <a:pt x="821" y="1254"/>
                    <a:pt x="814" y="1259"/>
                    <a:pt x="819" y="1269"/>
                  </a:cubicBezTo>
                  <a:cubicBezTo>
                    <a:pt x="830" y="1288"/>
                    <a:pt x="847" y="1335"/>
                    <a:pt x="870" y="1346"/>
                  </a:cubicBezTo>
                  <a:cubicBezTo>
                    <a:pt x="894" y="1357"/>
                    <a:pt x="960" y="1407"/>
                    <a:pt x="969" y="1429"/>
                  </a:cubicBezTo>
                  <a:cubicBezTo>
                    <a:pt x="978" y="1452"/>
                    <a:pt x="1029" y="1413"/>
                    <a:pt x="1040" y="1410"/>
                  </a:cubicBezTo>
                  <a:cubicBezTo>
                    <a:pt x="1051" y="1407"/>
                    <a:pt x="1049" y="1468"/>
                    <a:pt x="1079" y="1471"/>
                  </a:cubicBezTo>
                  <a:cubicBezTo>
                    <a:pt x="1100" y="1473"/>
                    <a:pt x="1111" y="1469"/>
                    <a:pt x="1125" y="1458"/>
                  </a:cubicBezTo>
                  <a:cubicBezTo>
                    <a:pt x="1127" y="1457"/>
                    <a:pt x="1128" y="1457"/>
                    <a:pt x="1129" y="1456"/>
                  </a:cubicBezTo>
                  <a:cubicBezTo>
                    <a:pt x="1129" y="1456"/>
                    <a:pt x="1129" y="1456"/>
                    <a:pt x="1129" y="1456"/>
                  </a:cubicBezTo>
                  <a:cubicBezTo>
                    <a:pt x="1133" y="1452"/>
                    <a:pt x="1139" y="1447"/>
                    <a:pt x="1145" y="1441"/>
                  </a:cubicBezTo>
                  <a:cubicBezTo>
                    <a:pt x="1157" y="1429"/>
                    <a:pt x="1162" y="1415"/>
                    <a:pt x="1164" y="1401"/>
                  </a:cubicBezTo>
                  <a:cubicBezTo>
                    <a:pt x="1170" y="1401"/>
                    <a:pt x="1170" y="1401"/>
                    <a:pt x="1170" y="1401"/>
                  </a:cubicBezTo>
                  <a:cubicBezTo>
                    <a:pt x="1173" y="1384"/>
                    <a:pt x="1172" y="1367"/>
                    <a:pt x="1173" y="1353"/>
                  </a:cubicBezTo>
                  <a:cubicBezTo>
                    <a:pt x="1174" y="1339"/>
                    <a:pt x="1174" y="1326"/>
                    <a:pt x="1179" y="1320"/>
                  </a:cubicBezTo>
                  <a:cubicBezTo>
                    <a:pt x="1183" y="1319"/>
                    <a:pt x="1188" y="1319"/>
                    <a:pt x="1194" y="1321"/>
                  </a:cubicBezTo>
                  <a:cubicBezTo>
                    <a:pt x="1222" y="1329"/>
                    <a:pt x="1237" y="1316"/>
                    <a:pt x="1235" y="1288"/>
                  </a:cubicBezTo>
                  <a:cubicBezTo>
                    <a:pt x="1235" y="1280"/>
                    <a:pt x="1232" y="1272"/>
                    <a:pt x="1230" y="1264"/>
                  </a:cubicBezTo>
                  <a:cubicBezTo>
                    <a:pt x="1238" y="1264"/>
                    <a:pt x="1238" y="1264"/>
                    <a:pt x="1238" y="1264"/>
                  </a:cubicBezTo>
                  <a:cubicBezTo>
                    <a:pt x="1234" y="1248"/>
                    <a:pt x="1230" y="1232"/>
                    <a:pt x="1241" y="1223"/>
                  </a:cubicBezTo>
                  <a:cubicBezTo>
                    <a:pt x="1245" y="1221"/>
                    <a:pt x="1249" y="1220"/>
                    <a:pt x="1255" y="1219"/>
                  </a:cubicBezTo>
                  <a:cubicBezTo>
                    <a:pt x="1277" y="1214"/>
                    <a:pt x="1295" y="1203"/>
                    <a:pt x="1310" y="1193"/>
                  </a:cubicBezTo>
                  <a:cubicBezTo>
                    <a:pt x="1314" y="1190"/>
                    <a:pt x="1318" y="1188"/>
                    <a:pt x="1322" y="1185"/>
                  </a:cubicBezTo>
                  <a:cubicBezTo>
                    <a:pt x="1332" y="1179"/>
                    <a:pt x="1341" y="1174"/>
                    <a:pt x="1351" y="1174"/>
                  </a:cubicBezTo>
                  <a:cubicBezTo>
                    <a:pt x="1379" y="1174"/>
                    <a:pt x="1456" y="1188"/>
                    <a:pt x="1465" y="1174"/>
                  </a:cubicBezTo>
                  <a:cubicBezTo>
                    <a:pt x="1469" y="1168"/>
                    <a:pt x="1479" y="1147"/>
                    <a:pt x="1490" y="1126"/>
                  </a:cubicBezTo>
                  <a:cubicBezTo>
                    <a:pt x="1495" y="1126"/>
                    <a:pt x="1495" y="1126"/>
                    <a:pt x="1495" y="1126"/>
                  </a:cubicBezTo>
                  <a:cubicBezTo>
                    <a:pt x="1505" y="1107"/>
                    <a:pt x="1517" y="1088"/>
                    <a:pt x="1528" y="1077"/>
                  </a:cubicBezTo>
                  <a:cubicBezTo>
                    <a:pt x="1530" y="1076"/>
                    <a:pt x="1532" y="1075"/>
                    <a:pt x="1534" y="1075"/>
                  </a:cubicBezTo>
                  <a:cubicBezTo>
                    <a:pt x="1557" y="1072"/>
                    <a:pt x="1619" y="1086"/>
                    <a:pt x="1675" y="1074"/>
                  </a:cubicBezTo>
                  <a:cubicBezTo>
                    <a:pt x="1731" y="1063"/>
                    <a:pt x="1791" y="1022"/>
                    <a:pt x="1810" y="1025"/>
                  </a:cubicBezTo>
                  <a:cubicBezTo>
                    <a:pt x="1830" y="1027"/>
                    <a:pt x="1877" y="1027"/>
                    <a:pt x="1862" y="1011"/>
                  </a:cubicBezTo>
                  <a:cubicBezTo>
                    <a:pt x="1857" y="1005"/>
                    <a:pt x="1851" y="997"/>
                    <a:pt x="1845" y="989"/>
                  </a:cubicBezTo>
                  <a:cubicBezTo>
                    <a:pt x="1855" y="989"/>
                    <a:pt x="1855" y="989"/>
                    <a:pt x="1855" y="989"/>
                  </a:cubicBezTo>
                  <a:cubicBezTo>
                    <a:pt x="1841" y="972"/>
                    <a:pt x="1823" y="951"/>
                    <a:pt x="1800" y="951"/>
                  </a:cubicBezTo>
                  <a:cubicBezTo>
                    <a:pt x="1783" y="951"/>
                    <a:pt x="1774" y="929"/>
                    <a:pt x="1770" y="907"/>
                  </a:cubicBezTo>
                  <a:cubicBezTo>
                    <a:pt x="1763" y="907"/>
                    <a:pt x="1763" y="907"/>
                    <a:pt x="1763" y="907"/>
                  </a:cubicBezTo>
                  <a:cubicBezTo>
                    <a:pt x="1759" y="888"/>
                    <a:pt x="1760" y="870"/>
                    <a:pt x="1764" y="870"/>
                  </a:cubicBezTo>
                  <a:cubicBezTo>
                    <a:pt x="1773" y="870"/>
                    <a:pt x="1851" y="902"/>
                    <a:pt x="1849" y="930"/>
                  </a:cubicBezTo>
                  <a:cubicBezTo>
                    <a:pt x="1847" y="958"/>
                    <a:pt x="1862" y="994"/>
                    <a:pt x="1905" y="983"/>
                  </a:cubicBezTo>
                  <a:cubicBezTo>
                    <a:pt x="1913" y="981"/>
                    <a:pt x="1918" y="978"/>
                    <a:pt x="1923" y="974"/>
                  </a:cubicBezTo>
                  <a:cubicBezTo>
                    <a:pt x="1953" y="959"/>
                    <a:pt x="1947" y="925"/>
                    <a:pt x="1939" y="915"/>
                  </a:cubicBezTo>
                  <a:cubicBezTo>
                    <a:pt x="1938" y="913"/>
                    <a:pt x="1936" y="910"/>
                    <a:pt x="1935" y="907"/>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71" name="Freeform 153">
              <a:extLst>
                <a:ext uri="{FF2B5EF4-FFF2-40B4-BE49-F238E27FC236}">
                  <a16:creationId xmlns:a16="http://schemas.microsoft.com/office/drawing/2014/main" id="{062D377C-EDBF-408A-B5DF-84564C74F6DA}"/>
                </a:ext>
              </a:extLst>
            </p:cNvPr>
            <p:cNvSpPr>
              <a:spLocks/>
            </p:cNvSpPr>
            <p:nvPr/>
          </p:nvSpPr>
          <p:spPr bwMode="auto">
            <a:xfrm>
              <a:off x="2665413" y="3705225"/>
              <a:ext cx="49212" cy="50800"/>
            </a:xfrm>
            <a:custGeom>
              <a:avLst/>
              <a:gdLst>
                <a:gd name="T0" fmla="*/ 26 w 87"/>
                <a:gd name="T1" fmla="*/ 13 h 91"/>
                <a:gd name="T2" fmla="*/ 45 w 87"/>
                <a:gd name="T3" fmla="*/ 78 h 91"/>
                <a:gd name="T4" fmla="*/ 57 w 87"/>
                <a:gd name="T5" fmla="*/ 70 h 91"/>
                <a:gd name="T6" fmla="*/ 37 w 87"/>
                <a:gd name="T7" fmla="*/ 6 h 91"/>
                <a:gd name="T8" fmla="*/ 26 w 87"/>
                <a:gd name="T9" fmla="*/ 13 h 91"/>
              </a:gdLst>
              <a:ahLst/>
              <a:cxnLst>
                <a:cxn ang="0">
                  <a:pos x="T0" y="T1"/>
                </a:cxn>
                <a:cxn ang="0">
                  <a:pos x="T2" y="T3"/>
                </a:cxn>
                <a:cxn ang="0">
                  <a:pos x="T4" y="T5"/>
                </a:cxn>
                <a:cxn ang="0">
                  <a:pos x="T6" y="T7"/>
                </a:cxn>
                <a:cxn ang="0">
                  <a:pos x="T8" y="T9"/>
                </a:cxn>
              </a:cxnLst>
              <a:rect l="0" t="0" r="r" b="b"/>
              <a:pathLst>
                <a:path w="87" h="91">
                  <a:moveTo>
                    <a:pt x="26" y="13"/>
                  </a:moveTo>
                  <a:cubicBezTo>
                    <a:pt x="0" y="26"/>
                    <a:pt x="8" y="91"/>
                    <a:pt x="45" y="78"/>
                  </a:cubicBezTo>
                  <a:cubicBezTo>
                    <a:pt x="50" y="76"/>
                    <a:pt x="54" y="74"/>
                    <a:pt x="57" y="70"/>
                  </a:cubicBezTo>
                  <a:cubicBezTo>
                    <a:pt x="87" y="53"/>
                    <a:pt x="67" y="0"/>
                    <a:pt x="37" y="6"/>
                  </a:cubicBezTo>
                  <a:cubicBezTo>
                    <a:pt x="33" y="7"/>
                    <a:pt x="29" y="10"/>
                    <a:pt x="26" y="13"/>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72" name="Freeform 154">
              <a:extLst>
                <a:ext uri="{FF2B5EF4-FFF2-40B4-BE49-F238E27FC236}">
                  <a16:creationId xmlns:a16="http://schemas.microsoft.com/office/drawing/2014/main" id="{0203C95F-4389-4F53-BE0D-704EFEB10FBA}"/>
                </a:ext>
              </a:extLst>
            </p:cNvPr>
            <p:cNvSpPr>
              <a:spLocks/>
            </p:cNvSpPr>
            <p:nvPr/>
          </p:nvSpPr>
          <p:spPr bwMode="auto">
            <a:xfrm>
              <a:off x="7372350" y="3943350"/>
              <a:ext cx="131762" cy="101600"/>
            </a:xfrm>
            <a:custGeom>
              <a:avLst/>
              <a:gdLst>
                <a:gd name="T0" fmla="*/ 232 w 232"/>
                <a:gd name="T1" fmla="*/ 71 h 179"/>
                <a:gd name="T2" fmla="*/ 176 w 232"/>
                <a:gd name="T3" fmla="*/ 0 h 179"/>
                <a:gd name="T4" fmla="*/ 171 w 232"/>
                <a:gd name="T5" fmla="*/ 6 h 179"/>
                <a:gd name="T6" fmla="*/ 169 w 232"/>
                <a:gd name="T7" fmla="*/ 4 h 179"/>
                <a:gd name="T8" fmla="*/ 132 w 232"/>
                <a:gd name="T9" fmla="*/ 54 h 179"/>
                <a:gd name="T10" fmla="*/ 95 w 232"/>
                <a:gd name="T11" fmla="*/ 41 h 179"/>
                <a:gd name="T12" fmla="*/ 45 w 232"/>
                <a:gd name="T13" fmla="*/ 51 h 179"/>
                <a:gd name="T14" fmla="*/ 7 w 232"/>
                <a:gd name="T15" fmla="*/ 104 h 179"/>
                <a:gd name="T16" fmla="*/ 113 w 232"/>
                <a:gd name="T17" fmla="*/ 137 h 179"/>
                <a:gd name="T18" fmla="*/ 166 w 232"/>
                <a:gd name="T19" fmla="*/ 170 h 179"/>
                <a:gd name="T20" fmla="*/ 184 w 232"/>
                <a:gd name="T21" fmla="*/ 162 h 179"/>
                <a:gd name="T22" fmla="*/ 218 w 232"/>
                <a:gd name="T23" fmla="*/ 128 h 179"/>
                <a:gd name="T24" fmla="*/ 214 w 232"/>
                <a:gd name="T25" fmla="*/ 128 h 179"/>
                <a:gd name="T26" fmla="*/ 225 w 232"/>
                <a:gd name="T27" fmla="*/ 75 h 179"/>
                <a:gd name="T28" fmla="*/ 225 w 232"/>
                <a:gd name="T29" fmla="*/ 73 h 179"/>
                <a:gd name="T30" fmla="*/ 232 w 232"/>
                <a:gd name="T31" fmla="*/ 73 h 179"/>
                <a:gd name="T32" fmla="*/ 232 w 232"/>
                <a:gd name="T33" fmla="*/ 7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2" h="179">
                  <a:moveTo>
                    <a:pt x="232" y="71"/>
                  </a:moveTo>
                  <a:cubicBezTo>
                    <a:pt x="221" y="41"/>
                    <a:pt x="176" y="0"/>
                    <a:pt x="176" y="0"/>
                  </a:cubicBezTo>
                  <a:cubicBezTo>
                    <a:pt x="174" y="2"/>
                    <a:pt x="173" y="4"/>
                    <a:pt x="171" y="6"/>
                  </a:cubicBezTo>
                  <a:cubicBezTo>
                    <a:pt x="170" y="5"/>
                    <a:pt x="169" y="4"/>
                    <a:pt x="169" y="4"/>
                  </a:cubicBezTo>
                  <a:cubicBezTo>
                    <a:pt x="151" y="32"/>
                    <a:pt x="140" y="46"/>
                    <a:pt x="132" y="54"/>
                  </a:cubicBezTo>
                  <a:cubicBezTo>
                    <a:pt x="121" y="59"/>
                    <a:pt x="113" y="50"/>
                    <a:pt x="95" y="41"/>
                  </a:cubicBezTo>
                  <a:cubicBezTo>
                    <a:pt x="79" y="34"/>
                    <a:pt x="60" y="40"/>
                    <a:pt x="45" y="51"/>
                  </a:cubicBezTo>
                  <a:cubicBezTo>
                    <a:pt x="20" y="65"/>
                    <a:pt x="0" y="91"/>
                    <a:pt x="7" y="104"/>
                  </a:cubicBezTo>
                  <a:cubicBezTo>
                    <a:pt x="18" y="125"/>
                    <a:pt x="95" y="100"/>
                    <a:pt x="113" y="137"/>
                  </a:cubicBezTo>
                  <a:cubicBezTo>
                    <a:pt x="130" y="175"/>
                    <a:pt x="130" y="179"/>
                    <a:pt x="166" y="170"/>
                  </a:cubicBezTo>
                  <a:cubicBezTo>
                    <a:pt x="172" y="169"/>
                    <a:pt x="178" y="166"/>
                    <a:pt x="184" y="162"/>
                  </a:cubicBezTo>
                  <a:cubicBezTo>
                    <a:pt x="196" y="155"/>
                    <a:pt x="209" y="142"/>
                    <a:pt x="218" y="128"/>
                  </a:cubicBezTo>
                  <a:cubicBezTo>
                    <a:pt x="214" y="128"/>
                    <a:pt x="214" y="128"/>
                    <a:pt x="214" y="128"/>
                  </a:cubicBezTo>
                  <a:cubicBezTo>
                    <a:pt x="225" y="110"/>
                    <a:pt x="230" y="89"/>
                    <a:pt x="225" y="75"/>
                  </a:cubicBezTo>
                  <a:cubicBezTo>
                    <a:pt x="225" y="74"/>
                    <a:pt x="225" y="74"/>
                    <a:pt x="225" y="73"/>
                  </a:cubicBezTo>
                  <a:cubicBezTo>
                    <a:pt x="232" y="73"/>
                    <a:pt x="232" y="73"/>
                    <a:pt x="232" y="73"/>
                  </a:cubicBezTo>
                  <a:cubicBezTo>
                    <a:pt x="232" y="72"/>
                    <a:pt x="232" y="71"/>
                    <a:pt x="232" y="71"/>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73" name="Freeform 155">
              <a:extLst>
                <a:ext uri="{FF2B5EF4-FFF2-40B4-BE49-F238E27FC236}">
                  <a16:creationId xmlns:a16="http://schemas.microsoft.com/office/drawing/2014/main" id="{F93D2437-D34E-45F0-A969-ED0260095D13}"/>
                </a:ext>
              </a:extLst>
            </p:cNvPr>
            <p:cNvSpPr>
              <a:spLocks/>
            </p:cNvSpPr>
            <p:nvPr/>
          </p:nvSpPr>
          <p:spPr bwMode="auto">
            <a:xfrm>
              <a:off x="2765425" y="3648075"/>
              <a:ext cx="136525" cy="77788"/>
            </a:xfrm>
            <a:custGeom>
              <a:avLst/>
              <a:gdLst>
                <a:gd name="T0" fmla="*/ 169 w 239"/>
                <a:gd name="T1" fmla="*/ 8 h 137"/>
                <a:gd name="T2" fmla="*/ 88 w 239"/>
                <a:gd name="T3" fmla="*/ 12 h 137"/>
                <a:gd name="T4" fmla="*/ 72 w 239"/>
                <a:gd name="T5" fmla="*/ 20 h 137"/>
                <a:gd name="T6" fmla="*/ 0 w 239"/>
                <a:gd name="T7" fmla="*/ 83 h 137"/>
                <a:gd name="T8" fmla="*/ 63 w 239"/>
                <a:gd name="T9" fmla="*/ 91 h 137"/>
                <a:gd name="T10" fmla="*/ 123 w 239"/>
                <a:gd name="T11" fmla="*/ 121 h 137"/>
                <a:gd name="T12" fmla="*/ 197 w 239"/>
                <a:gd name="T13" fmla="*/ 104 h 137"/>
                <a:gd name="T14" fmla="*/ 229 w 239"/>
                <a:gd name="T15" fmla="*/ 120 h 137"/>
                <a:gd name="T16" fmla="*/ 239 w 239"/>
                <a:gd name="T17" fmla="*/ 99 h 137"/>
                <a:gd name="T18" fmla="*/ 232 w 239"/>
                <a:gd name="T19" fmla="*/ 99 h 137"/>
                <a:gd name="T20" fmla="*/ 214 w 239"/>
                <a:gd name="T21" fmla="*/ 44 h 137"/>
                <a:gd name="T22" fmla="*/ 224 w 239"/>
                <a:gd name="T23" fmla="*/ 44 h 137"/>
                <a:gd name="T24" fmla="*/ 169 w 239"/>
                <a:gd name="T25" fmla="*/ 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9" h="137">
                  <a:moveTo>
                    <a:pt x="169" y="8"/>
                  </a:moveTo>
                  <a:cubicBezTo>
                    <a:pt x="140" y="0"/>
                    <a:pt x="109" y="8"/>
                    <a:pt x="88" y="12"/>
                  </a:cubicBezTo>
                  <a:cubicBezTo>
                    <a:pt x="84" y="13"/>
                    <a:pt x="78" y="16"/>
                    <a:pt x="72" y="20"/>
                  </a:cubicBezTo>
                  <a:cubicBezTo>
                    <a:pt x="47" y="34"/>
                    <a:pt x="0" y="83"/>
                    <a:pt x="0" y="83"/>
                  </a:cubicBezTo>
                  <a:cubicBezTo>
                    <a:pt x="0" y="83"/>
                    <a:pt x="39" y="91"/>
                    <a:pt x="63" y="91"/>
                  </a:cubicBezTo>
                  <a:cubicBezTo>
                    <a:pt x="88" y="91"/>
                    <a:pt x="102" y="108"/>
                    <a:pt x="123" y="121"/>
                  </a:cubicBezTo>
                  <a:cubicBezTo>
                    <a:pt x="144" y="133"/>
                    <a:pt x="183" y="104"/>
                    <a:pt x="197" y="104"/>
                  </a:cubicBezTo>
                  <a:cubicBezTo>
                    <a:pt x="209" y="104"/>
                    <a:pt x="223" y="137"/>
                    <a:pt x="229" y="120"/>
                  </a:cubicBezTo>
                  <a:cubicBezTo>
                    <a:pt x="234" y="122"/>
                    <a:pt x="237" y="117"/>
                    <a:pt x="239" y="99"/>
                  </a:cubicBezTo>
                  <a:cubicBezTo>
                    <a:pt x="232" y="99"/>
                    <a:pt x="232" y="99"/>
                    <a:pt x="232" y="99"/>
                  </a:cubicBezTo>
                  <a:cubicBezTo>
                    <a:pt x="234" y="76"/>
                    <a:pt x="226" y="58"/>
                    <a:pt x="214" y="44"/>
                  </a:cubicBezTo>
                  <a:cubicBezTo>
                    <a:pt x="224" y="44"/>
                    <a:pt x="224" y="44"/>
                    <a:pt x="224" y="44"/>
                  </a:cubicBezTo>
                  <a:cubicBezTo>
                    <a:pt x="209" y="24"/>
                    <a:pt x="186" y="13"/>
                    <a:pt x="169" y="8"/>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74" name="Freeform 156">
              <a:extLst>
                <a:ext uri="{FF2B5EF4-FFF2-40B4-BE49-F238E27FC236}">
                  <a16:creationId xmlns:a16="http://schemas.microsoft.com/office/drawing/2014/main" id="{3B81EC76-2D03-4445-84F1-4C2C3A50347E}"/>
                </a:ext>
              </a:extLst>
            </p:cNvPr>
            <p:cNvSpPr>
              <a:spLocks/>
            </p:cNvSpPr>
            <p:nvPr/>
          </p:nvSpPr>
          <p:spPr bwMode="auto">
            <a:xfrm>
              <a:off x="7424738" y="4419600"/>
              <a:ext cx="80962" cy="85725"/>
            </a:xfrm>
            <a:custGeom>
              <a:avLst/>
              <a:gdLst>
                <a:gd name="T0" fmla="*/ 72 w 143"/>
                <a:gd name="T1" fmla="*/ 20 h 151"/>
                <a:gd name="T2" fmla="*/ 59 w 143"/>
                <a:gd name="T3" fmla="*/ 30 h 151"/>
                <a:gd name="T4" fmla="*/ 3 w 143"/>
                <a:gd name="T5" fmla="*/ 126 h 151"/>
                <a:gd name="T6" fmla="*/ 49 w 143"/>
                <a:gd name="T7" fmla="*/ 127 h 151"/>
                <a:gd name="T8" fmla="*/ 69 w 143"/>
                <a:gd name="T9" fmla="*/ 113 h 151"/>
                <a:gd name="T10" fmla="*/ 68 w 143"/>
                <a:gd name="T11" fmla="*/ 113 h 151"/>
                <a:gd name="T12" fmla="*/ 81 w 143"/>
                <a:gd name="T13" fmla="*/ 101 h 151"/>
                <a:gd name="T14" fmla="*/ 137 w 143"/>
                <a:gd name="T15" fmla="*/ 64 h 151"/>
                <a:gd name="T16" fmla="*/ 136 w 143"/>
                <a:gd name="T17" fmla="*/ 58 h 151"/>
                <a:gd name="T18" fmla="*/ 143 w 143"/>
                <a:gd name="T19" fmla="*/ 58 h 151"/>
                <a:gd name="T20" fmla="*/ 72 w 143"/>
                <a:gd name="T21" fmla="*/ 2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3" h="151">
                  <a:moveTo>
                    <a:pt x="72" y="20"/>
                  </a:moveTo>
                  <a:cubicBezTo>
                    <a:pt x="67" y="22"/>
                    <a:pt x="63" y="25"/>
                    <a:pt x="59" y="30"/>
                  </a:cubicBezTo>
                  <a:cubicBezTo>
                    <a:pt x="38" y="64"/>
                    <a:pt x="0" y="97"/>
                    <a:pt x="3" y="126"/>
                  </a:cubicBezTo>
                  <a:cubicBezTo>
                    <a:pt x="6" y="151"/>
                    <a:pt x="29" y="141"/>
                    <a:pt x="49" y="127"/>
                  </a:cubicBezTo>
                  <a:cubicBezTo>
                    <a:pt x="56" y="123"/>
                    <a:pt x="63" y="118"/>
                    <a:pt x="69" y="113"/>
                  </a:cubicBezTo>
                  <a:cubicBezTo>
                    <a:pt x="68" y="113"/>
                    <a:pt x="68" y="113"/>
                    <a:pt x="68" y="113"/>
                  </a:cubicBezTo>
                  <a:cubicBezTo>
                    <a:pt x="75" y="106"/>
                    <a:pt x="81" y="101"/>
                    <a:pt x="81" y="101"/>
                  </a:cubicBezTo>
                  <a:cubicBezTo>
                    <a:pt x="81" y="101"/>
                    <a:pt x="137" y="93"/>
                    <a:pt x="137" y="64"/>
                  </a:cubicBezTo>
                  <a:cubicBezTo>
                    <a:pt x="137" y="62"/>
                    <a:pt x="136" y="60"/>
                    <a:pt x="136" y="58"/>
                  </a:cubicBezTo>
                  <a:cubicBezTo>
                    <a:pt x="143" y="58"/>
                    <a:pt x="143" y="58"/>
                    <a:pt x="143" y="58"/>
                  </a:cubicBezTo>
                  <a:cubicBezTo>
                    <a:pt x="141" y="31"/>
                    <a:pt x="96" y="0"/>
                    <a:pt x="72" y="20"/>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75" name="Freeform 157">
              <a:extLst>
                <a:ext uri="{FF2B5EF4-FFF2-40B4-BE49-F238E27FC236}">
                  <a16:creationId xmlns:a16="http://schemas.microsoft.com/office/drawing/2014/main" id="{753F226F-B643-452A-8060-410B905FAD34}"/>
                </a:ext>
              </a:extLst>
            </p:cNvPr>
            <p:cNvSpPr>
              <a:spLocks/>
            </p:cNvSpPr>
            <p:nvPr/>
          </p:nvSpPr>
          <p:spPr bwMode="auto">
            <a:xfrm>
              <a:off x="6738938" y="4052888"/>
              <a:ext cx="292100" cy="338138"/>
            </a:xfrm>
            <a:custGeom>
              <a:avLst/>
              <a:gdLst>
                <a:gd name="T0" fmla="*/ 470 w 515"/>
                <a:gd name="T1" fmla="*/ 567 h 596"/>
                <a:gd name="T2" fmla="*/ 473 w 515"/>
                <a:gd name="T3" fmla="*/ 548 h 596"/>
                <a:gd name="T4" fmla="*/ 478 w 515"/>
                <a:gd name="T5" fmla="*/ 485 h 596"/>
                <a:gd name="T6" fmla="*/ 472 w 515"/>
                <a:gd name="T7" fmla="*/ 485 h 596"/>
                <a:gd name="T8" fmla="*/ 489 w 515"/>
                <a:gd name="T9" fmla="*/ 430 h 596"/>
                <a:gd name="T10" fmla="*/ 494 w 515"/>
                <a:gd name="T11" fmla="*/ 430 h 596"/>
                <a:gd name="T12" fmla="*/ 497 w 515"/>
                <a:gd name="T13" fmla="*/ 423 h 596"/>
                <a:gd name="T14" fmla="*/ 480 w 515"/>
                <a:gd name="T15" fmla="*/ 365 h 596"/>
                <a:gd name="T16" fmla="*/ 448 w 515"/>
                <a:gd name="T17" fmla="*/ 348 h 596"/>
                <a:gd name="T18" fmla="*/ 438 w 515"/>
                <a:gd name="T19" fmla="*/ 348 h 596"/>
                <a:gd name="T20" fmla="*/ 391 w 515"/>
                <a:gd name="T21" fmla="*/ 293 h 596"/>
                <a:gd name="T22" fmla="*/ 402 w 515"/>
                <a:gd name="T23" fmla="*/ 293 h 596"/>
                <a:gd name="T24" fmla="*/ 381 w 515"/>
                <a:gd name="T25" fmla="*/ 274 h 596"/>
                <a:gd name="T26" fmla="*/ 306 w 515"/>
                <a:gd name="T27" fmla="*/ 211 h 596"/>
                <a:gd name="T28" fmla="*/ 295 w 515"/>
                <a:gd name="T29" fmla="*/ 211 h 596"/>
                <a:gd name="T30" fmla="*/ 252 w 515"/>
                <a:gd name="T31" fmla="*/ 162 h 596"/>
                <a:gd name="T32" fmla="*/ 246 w 515"/>
                <a:gd name="T33" fmla="*/ 156 h 596"/>
                <a:gd name="T34" fmla="*/ 257 w 515"/>
                <a:gd name="T35" fmla="*/ 156 h 596"/>
                <a:gd name="T36" fmla="*/ 172 w 515"/>
                <a:gd name="T37" fmla="*/ 73 h 596"/>
                <a:gd name="T38" fmla="*/ 160 w 515"/>
                <a:gd name="T39" fmla="*/ 73 h 596"/>
                <a:gd name="T40" fmla="*/ 128 w 515"/>
                <a:gd name="T41" fmla="*/ 45 h 596"/>
                <a:gd name="T42" fmla="*/ 90 w 515"/>
                <a:gd name="T43" fmla="*/ 18 h 596"/>
                <a:gd name="T44" fmla="*/ 105 w 515"/>
                <a:gd name="T45" fmla="*/ 18 h 596"/>
                <a:gd name="T46" fmla="*/ 47 w 515"/>
                <a:gd name="T47" fmla="*/ 3 h 596"/>
                <a:gd name="T48" fmla="*/ 39 w 515"/>
                <a:gd name="T49" fmla="*/ 8 h 596"/>
                <a:gd name="T50" fmla="*/ 114 w 515"/>
                <a:gd name="T51" fmla="*/ 120 h 596"/>
                <a:gd name="T52" fmla="*/ 220 w 515"/>
                <a:gd name="T53" fmla="*/ 274 h 596"/>
                <a:gd name="T54" fmla="*/ 268 w 515"/>
                <a:gd name="T55" fmla="*/ 479 h 596"/>
                <a:gd name="T56" fmla="*/ 421 w 515"/>
                <a:gd name="T57" fmla="*/ 557 h 596"/>
                <a:gd name="T58" fmla="*/ 465 w 515"/>
                <a:gd name="T59" fmla="*/ 567 h 596"/>
                <a:gd name="T60" fmla="*/ 470 w 515"/>
                <a:gd name="T61" fmla="*/ 567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5" h="596">
                  <a:moveTo>
                    <a:pt x="470" y="567"/>
                  </a:moveTo>
                  <a:cubicBezTo>
                    <a:pt x="472" y="562"/>
                    <a:pt x="473" y="557"/>
                    <a:pt x="473" y="548"/>
                  </a:cubicBezTo>
                  <a:cubicBezTo>
                    <a:pt x="473" y="528"/>
                    <a:pt x="474" y="506"/>
                    <a:pt x="478" y="485"/>
                  </a:cubicBezTo>
                  <a:cubicBezTo>
                    <a:pt x="472" y="485"/>
                    <a:pt x="472" y="485"/>
                    <a:pt x="472" y="485"/>
                  </a:cubicBezTo>
                  <a:cubicBezTo>
                    <a:pt x="475" y="463"/>
                    <a:pt x="481" y="443"/>
                    <a:pt x="489" y="430"/>
                  </a:cubicBezTo>
                  <a:cubicBezTo>
                    <a:pt x="494" y="430"/>
                    <a:pt x="494" y="430"/>
                    <a:pt x="494" y="430"/>
                  </a:cubicBezTo>
                  <a:cubicBezTo>
                    <a:pt x="495" y="428"/>
                    <a:pt x="496" y="425"/>
                    <a:pt x="497" y="423"/>
                  </a:cubicBezTo>
                  <a:cubicBezTo>
                    <a:pt x="515" y="398"/>
                    <a:pt x="508" y="361"/>
                    <a:pt x="480" y="365"/>
                  </a:cubicBezTo>
                  <a:cubicBezTo>
                    <a:pt x="469" y="367"/>
                    <a:pt x="459" y="360"/>
                    <a:pt x="448" y="348"/>
                  </a:cubicBezTo>
                  <a:cubicBezTo>
                    <a:pt x="438" y="348"/>
                    <a:pt x="438" y="348"/>
                    <a:pt x="438" y="348"/>
                  </a:cubicBezTo>
                  <a:cubicBezTo>
                    <a:pt x="425" y="333"/>
                    <a:pt x="410" y="312"/>
                    <a:pt x="391" y="293"/>
                  </a:cubicBezTo>
                  <a:cubicBezTo>
                    <a:pt x="402" y="293"/>
                    <a:pt x="402" y="293"/>
                    <a:pt x="402" y="293"/>
                  </a:cubicBezTo>
                  <a:cubicBezTo>
                    <a:pt x="395" y="286"/>
                    <a:pt x="389" y="280"/>
                    <a:pt x="381" y="274"/>
                  </a:cubicBezTo>
                  <a:cubicBezTo>
                    <a:pt x="354" y="251"/>
                    <a:pt x="330" y="233"/>
                    <a:pt x="306" y="211"/>
                  </a:cubicBezTo>
                  <a:cubicBezTo>
                    <a:pt x="295" y="211"/>
                    <a:pt x="295" y="211"/>
                    <a:pt x="295" y="211"/>
                  </a:cubicBezTo>
                  <a:cubicBezTo>
                    <a:pt x="281" y="197"/>
                    <a:pt x="267" y="181"/>
                    <a:pt x="252" y="162"/>
                  </a:cubicBezTo>
                  <a:cubicBezTo>
                    <a:pt x="250" y="159"/>
                    <a:pt x="248" y="158"/>
                    <a:pt x="246" y="156"/>
                  </a:cubicBezTo>
                  <a:cubicBezTo>
                    <a:pt x="257" y="156"/>
                    <a:pt x="257" y="156"/>
                    <a:pt x="257" y="156"/>
                  </a:cubicBezTo>
                  <a:cubicBezTo>
                    <a:pt x="229" y="121"/>
                    <a:pt x="198" y="95"/>
                    <a:pt x="172" y="73"/>
                  </a:cubicBezTo>
                  <a:cubicBezTo>
                    <a:pt x="160" y="73"/>
                    <a:pt x="160" y="73"/>
                    <a:pt x="160" y="73"/>
                  </a:cubicBezTo>
                  <a:cubicBezTo>
                    <a:pt x="148" y="63"/>
                    <a:pt x="137" y="54"/>
                    <a:pt x="128" y="45"/>
                  </a:cubicBezTo>
                  <a:cubicBezTo>
                    <a:pt x="117" y="33"/>
                    <a:pt x="103" y="25"/>
                    <a:pt x="90" y="18"/>
                  </a:cubicBezTo>
                  <a:cubicBezTo>
                    <a:pt x="105" y="18"/>
                    <a:pt x="105" y="18"/>
                    <a:pt x="105" y="18"/>
                  </a:cubicBezTo>
                  <a:cubicBezTo>
                    <a:pt x="82" y="6"/>
                    <a:pt x="59" y="0"/>
                    <a:pt x="47" y="3"/>
                  </a:cubicBezTo>
                  <a:cubicBezTo>
                    <a:pt x="43" y="4"/>
                    <a:pt x="40" y="6"/>
                    <a:pt x="39" y="8"/>
                  </a:cubicBezTo>
                  <a:cubicBezTo>
                    <a:pt x="0" y="21"/>
                    <a:pt x="104" y="108"/>
                    <a:pt x="114" y="120"/>
                  </a:cubicBezTo>
                  <a:cubicBezTo>
                    <a:pt x="125" y="132"/>
                    <a:pt x="220" y="228"/>
                    <a:pt x="220" y="274"/>
                  </a:cubicBezTo>
                  <a:cubicBezTo>
                    <a:pt x="220" y="320"/>
                    <a:pt x="250" y="462"/>
                    <a:pt x="268" y="479"/>
                  </a:cubicBezTo>
                  <a:cubicBezTo>
                    <a:pt x="286" y="495"/>
                    <a:pt x="406" y="523"/>
                    <a:pt x="421" y="557"/>
                  </a:cubicBezTo>
                  <a:cubicBezTo>
                    <a:pt x="433" y="586"/>
                    <a:pt x="458" y="596"/>
                    <a:pt x="465" y="567"/>
                  </a:cubicBezTo>
                  <a:lnTo>
                    <a:pt x="470" y="567"/>
                  </a:ln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76" name="Freeform 158">
              <a:extLst>
                <a:ext uri="{FF2B5EF4-FFF2-40B4-BE49-F238E27FC236}">
                  <a16:creationId xmlns:a16="http://schemas.microsoft.com/office/drawing/2014/main" id="{2758A0D5-C420-49AE-95E8-F4ACCA4238BE}"/>
                </a:ext>
              </a:extLst>
            </p:cNvPr>
            <p:cNvSpPr>
              <a:spLocks/>
            </p:cNvSpPr>
            <p:nvPr/>
          </p:nvSpPr>
          <p:spPr bwMode="auto">
            <a:xfrm>
              <a:off x="7335838" y="4170363"/>
              <a:ext cx="131762" cy="41275"/>
            </a:xfrm>
            <a:custGeom>
              <a:avLst/>
              <a:gdLst>
                <a:gd name="T0" fmla="*/ 232 w 232"/>
                <a:gd name="T1" fmla="*/ 4 h 75"/>
                <a:gd name="T2" fmla="*/ 225 w 232"/>
                <a:gd name="T3" fmla="*/ 4 h 75"/>
                <a:gd name="T4" fmla="*/ 221 w 232"/>
                <a:gd name="T5" fmla="*/ 0 h 75"/>
                <a:gd name="T6" fmla="*/ 197 w 232"/>
                <a:gd name="T7" fmla="*/ 4 h 75"/>
                <a:gd name="T8" fmla="*/ 181 w 232"/>
                <a:gd name="T9" fmla="*/ 4 h 75"/>
                <a:gd name="T10" fmla="*/ 105 w 232"/>
                <a:gd name="T11" fmla="*/ 21 h 75"/>
                <a:gd name="T12" fmla="*/ 31 w 232"/>
                <a:gd name="T13" fmla="*/ 13 h 75"/>
                <a:gd name="T14" fmla="*/ 28 w 232"/>
                <a:gd name="T15" fmla="*/ 17 h 75"/>
                <a:gd name="T16" fmla="*/ 24 w 232"/>
                <a:gd name="T17" fmla="*/ 17 h 75"/>
                <a:gd name="T18" fmla="*/ 56 w 232"/>
                <a:gd name="T19" fmla="*/ 71 h 75"/>
                <a:gd name="T20" fmla="*/ 193 w 232"/>
                <a:gd name="T21" fmla="*/ 54 h 75"/>
                <a:gd name="T22" fmla="*/ 203 w 232"/>
                <a:gd name="T23" fmla="*/ 49 h 75"/>
                <a:gd name="T24" fmla="*/ 232 w 232"/>
                <a:gd name="T25" fmla="*/ 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2" h="75">
                  <a:moveTo>
                    <a:pt x="232" y="4"/>
                  </a:moveTo>
                  <a:cubicBezTo>
                    <a:pt x="225" y="4"/>
                    <a:pt x="225" y="4"/>
                    <a:pt x="225" y="4"/>
                  </a:cubicBezTo>
                  <a:cubicBezTo>
                    <a:pt x="225" y="2"/>
                    <a:pt x="224" y="0"/>
                    <a:pt x="221" y="0"/>
                  </a:cubicBezTo>
                  <a:cubicBezTo>
                    <a:pt x="218" y="0"/>
                    <a:pt x="209" y="2"/>
                    <a:pt x="197" y="4"/>
                  </a:cubicBezTo>
                  <a:cubicBezTo>
                    <a:pt x="181" y="4"/>
                    <a:pt x="181" y="4"/>
                    <a:pt x="181" y="4"/>
                  </a:cubicBezTo>
                  <a:cubicBezTo>
                    <a:pt x="149" y="10"/>
                    <a:pt x="111" y="18"/>
                    <a:pt x="105" y="21"/>
                  </a:cubicBezTo>
                  <a:cubicBezTo>
                    <a:pt x="94" y="25"/>
                    <a:pt x="31" y="13"/>
                    <a:pt x="31" y="13"/>
                  </a:cubicBezTo>
                  <a:cubicBezTo>
                    <a:pt x="29" y="14"/>
                    <a:pt x="29" y="16"/>
                    <a:pt x="28" y="17"/>
                  </a:cubicBezTo>
                  <a:cubicBezTo>
                    <a:pt x="26" y="17"/>
                    <a:pt x="24" y="17"/>
                    <a:pt x="24" y="17"/>
                  </a:cubicBezTo>
                  <a:cubicBezTo>
                    <a:pt x="0" y="46"/>
                    <a:pt x="17" y="75"/>
                    <a:pt x="56" y="71"/>
                  </a:cubicBezTo>
                  <a:cubicBezTo>
                    <a:pt x="95" y="67"/>
                    <a:pt x="176" y="54"/>
                    <a:pt x="193" y="54"/>
                  </a:cubicBezTo>
                  <a:cubicBezTo>
                    <a:pt x="197" y="54"/>
                    <a:pt x="200" y="52"/>
                    <a:pt x="203" y="49"/>
                  </a:cubicBezTo>
                  <a:cubicBezTo>
                    <a:pt x="216" y="44"/>
                    <a:pt x="231" y="17"/>
                    <a:pt x="232" y="4"/>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77" name="Freeform 159">
              <a:extLst>
                <a:ext uri="{FF2B5EF4-FFF2-40B4-BE49-F238E27FC236}">
                  <a16:creationId xmlns:a16="http://schemas.microsoft.com/office/drawing/2014/main" id="{421E8CC8-A7C4-4346-BFC1-2C519A382D52}"/>
                </a:ext>
              </a:extLst>
            </p:cNvPr>
            <p:cNvSpPr>
              <a:spLocks/>
            </p:cNvSpPr>
            <p:nvPr/>
          </p:nvSpPr>
          <p:spPr bwMode="auto">
            <a:xfrm>
              <a:off x="7329488" y="3509963"/>
              <a:ext cx="60325" cy="82550"/>
            </a:xfrm>
            <a:custGeom>
              <a:avLst/>
              <a:gdLst>
                <a:gd name="T0" fmla="*/ 89 w 106"/>
                <a:gd name="T1" fmla="*/ 2 h 147"/>
                <a:gd name="T2" fmla="*/ 73 w 106"/>
                <a:gd name="T3" fmla="*/ 9 h 147"/>
                <a:gd name="T4" fmla="*/ 40 w 106"/>
                <a:gd name="T5" fmla="*/ 143 h 147"/>
                <a:gd name="T6" fmla="*/ 55 w 106"/>
                <a:gd name="T7" fmla="*/ 136 h 147"/>
                <a:gd name="T8" fmla="*/ 100 w 106"/>
                <a:gd name="T9" fmla="*/ 68 h 147"/>
                <a:gd name="T10" fmla="*/ 95 w 106"/>
                <a:gd name="T11" fmla="*/ 68 h 147"/>
                <a:gd name="T12" fmla="*/ 97 w 106"/>
                <a:gd name="T13" fmla="*/ 13 h 147"/>
                <a:gd name="T14" fmla="*/ 106 w 106"/>
                <a:gd name="T15" fmla="*/ 13 h 147"/>
                <a:gd name="T16" fmla="*/ 89 w 106"/>
                <a:gd name="T17" fmla="*/ 2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147">
                  <a:moveTo>
                    <a:pt x="89" y="2"/>
                  </a:moveTo>
                  <a:cubicBezTo>
                    <a:pt x="83" y="2"/>
                    <a:pt x="78" y="5"/>
                    <a:pt x="73" y="9"/>
                  </a:cubicBezTo>
                  <a:cubicBezTo>
                    <a:pt x="26" y="30"/>
                    <a:pt x="0" y="147"/>
                    <a:pt x="40" y="143"/>
                  </a:cubicBezTo>
                  <a:cubicBezTo>
                    <a:pt x="45" y="143"/>
                    <a:pt x="50" y="140"/>
                    <a:pt x="55" y="136"/>
                  </a:cubicBezTo>
                  <a:cubicBezTo>
                    <a:pt x="73" y="127"/>
                    <a:pt x="90" y="97"/>
                    <a:pt x="100" y="68"/>
                  </a:cubicBezTo>
                  <a:cubicBezTo>
                    <a:pt x="95" y="68"/>
                    <a:pt x="95" y="68"/>
                    <a:pt x="95" y="68"/>
                  </a:cubicBezTo>
                  <a:cubicBezTo>
                    <a:pt x="101" y="45"/>
                    <a:pt x="103" y="24"/>
                    <a:pt x="97" y="13"/>
                  </a:cubicBezTo>
                  <a:cubicBezTo>
                    <a:pt x="106" y="13"/>
                    <a:pt x="106" y="13"/>
                    <a:pt x="106" y="13"/>
                  </a:cubicBezTo>
                  <a:cubicBezTo>
                    <a:pt x="103" y="5"/>
                    <a:pt x="98" y="0"/>
                    <a:pt x="89" y="2"/>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78" name="Freeform 160">
              <a:extLst>
                <a:ext uri="{FF2B5EF4-FFF2-40B4-BE49-F238E27FC236}">
                  <a16:creationId xmlns:a16="http://schemas.microsoft.com/office/drawing/2014/main" id="{A7AFF444-0821-4E22-A3FA-F9ECF8280330}"/>
                </a:ext>
              </a:extLst>
            </p:cNvPr>
            <p:cNvSpPr>
              <a:spLocks/>
            </p:cNvSpPr>
            <p:nvPr/>
          </p:nvSpPr>
          <p:spPr bwMode="auto">
            <a:xfrm>
              <a:off x="6823075" y="3930650"/>
              <a:ext cx="161925" cy="257175"/>
            </a:xfrm>
            <a:custGeom>
              <a:avLst/>
              <a:gdLst>
                <a:gd name="T0" fmla="*/ 116 w 284"/>
                <a:gd name="T1" fmla="*/ 92 h 452"/>
                <a:gd name="T2" fmla="*/ 51 w 284"/>
                <a:gd name="T3" fmla="*/ 12 h 452"/>
                <a:gd name="T4" fmla="*/ 40 w 284"/>
                <a:gd name="T5" fmla="*/ 12 h 452"/>
                <a:gd name="T6" fmla="*/ 29 w 284"/>
                <a:gd name="T7" fmla="*/ 0 h 452"/>
                <a:gd name="T8" fmla="*/ 14 w 284"/>
                <a:gd name="T9" fmla="*/ 88 h 452"/>
                <a:gd name="T10" fmla="*/ 74 w 284"/>
                <a:gd name="T11" fmla="*/ 171 h 452"/>
                <a:gd name="T12" fmla="*/ 141 w 284"/>
                <a:gd name="T13" fmla="*/ 350 h 452"/>
                <a:gd name="T14" fmla="*/ 236 w 284"/>
                <a:gd name="T15" fmla="*/ 441 h 452"/>
                <a:gd name="T16" fmla="*/ 269 w 284"/>
                <a:gd name="T17" fmla="*/ 441 h 452"/>
                <a:gd name="T18" fmla="*/ 284 w 284"/>
                <a:gd name="T19" fmla="*/ 424 h 452"/>
                <a:gd name="T20" fmla="*/ 278 w 284"/>
                <a:gd name="T21" fmla="*/ 424 h 452"/>
                <a:gd name="T22" fmla="*/ 275 w 284"/>
                <a:gd name="T23" fmla="*/ 408 h 452"/>
                <a:gd name="T24" fmla="*/ 251 w 284"/>
                <a:gd name="T25" fmla="*/ 369 h 452"/>
                <a:gd name="T26" fmla="*/ 261 w 284"/>
                <a:gd name="T27" fmla="*/ 369 h 452"/>
                <a:gd name="T28" fmla="*/ 236 w 284"/>
                <a:gd name="T29" fmla="*/ 312 h 452"/>
                <a:gd name="T30" fmla="*/ 230 w 284"/>
                <a:gd name="T31" fmla="*/ 286 h 452"/>
                <a:gd name="T32" fmla="*/ 222 w 284"/>
                <a:gd name="T33" fmla="*/ 286 h 452"/>
                <a:gd name="T34" fmla="*/ 201 w 284"/>
                <a:gd name="T35" fmla="*/ 231 h 452"/>
                <a:gd name="T36" fmla="*/ 209 w 284"/>
                <a:gd name="T37" fmla="*/ 231 h 452"/>
                <a:gd name="T38" fmla="*/ 187 w 284"/>
                <a:gd name="T39" fmla="*/ 187 h 452"/>
                <a:gd name="T40" fmla="*/ 161 w 284"/>
                <a:gd name="T41" fmla="*/ 149 h 452"/>
                <a:gd name="T42" fmla="*/ 151 w 284"/>
                <a:gd name="T43" fmla="*/ 149 h 452"/>
                <a:gd name="T44" fmla="*/ 110 w 284"/>
                <a:gd name="T45" fmla="*/ 96 h 452"/>
                <a:gd name="T46" fmla="*/ 109 w 284"/>
                <a:gd name="T47" fmla="*/ 94 h 452"/>
                <a:gd name="T48" fmla="*/ 118 w 284"/>
                <a:gd name="T49" fmla="*/ 94 h 452"/>
                <a:gd name="T50" fmla="*/ 116 w 284"/>
                <a:gd name="T51" fmla="*/ 9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4" h="452">
                  <a:moveTo>
                    <a:pt x="116" y="92"/>
                  </a:moveTo>
                  <a:cubicBezTo>
                    <a:pt x="104" y="69"/>
                    <a:pt x="71" y="33"/>
                    <a:pt x="51" y="12"/>
                  </a:cubicBezTo>
                  <a:cubicBezTo>
                    <a:pt x="40" y="12"/>
                    <a:pt x="40" y="12"/>
                    <a:pt x="40" y="12"/>
                  </a:cubicBezTo>
                  <a:cubicBezTo>
                    <a:pt x="33" y="5"/>
                    <a:pt x="29" y="0"/>
                    <a:pt x="29" y="0"/>
                  </a:cubicBezTo>
                  <a:cubicBezTo>
                    <a:pt x="0" y="4"/>
                    <a:pt x="0" y="67"/>
                    <a:pt x="14" y="88"/>
                  </a:cubicBezTo>
                  <a:cubicBezTo>
                    <a:pt x="29" y="108"/>
                    <a:pt x="57" y="96"/>
                    <a:pt x="74" y="171"/>
                  </a:cubicBezTo>
                  <a:cubicBezTo>
                    <a:pt x="92" y="246"/>
                    <a:pt x="127" y="320"/>
                    <a:pt x="141" y="350"/>
                  </a:cubicBezTo>
                  <a:cubicBezTo>
                    <a:pt x="155" y="379"/>
                    <a:pt x="215" y="420"/>
                    <a:pt x="236" y="441"/>
                  </a:cubicBezTo>
                  <a:cubicBezTo>
                    <a:pt x="247" y="452"/>
                    <a:pt x="260" y="449"/>
                    <a:pt x="269" y="441"/>
                  </a:cubicBezTo>
                  <a:cubicBezTo>
                    <a:pt x="276" y="438"/>
                    <a:pt x="282" y="431"/>
                    <a:pt x="284" y="424"/>
                  </a:cubicBezTo>
                  <a:cubicBezTo>
                    <a:pt x="278" y="424"/>
                    <a:pt x="278" y="424"/>
                    <a:pt x="278" y="424"/>
                  </a:cubicBezTo>
                  <a:cubicBezTo>
                    <a:pt x="279" y="418"/>
                    <a:pt x="278" y="413"/>
                    <a:pt x="275" y="408"/>
                  </a:cubicBezTo>
                  <a:cubicBezTo>
                    <a:pt x="269" y="397"/>
                    <a:pt x="260" y="383"/>
                    <a:pt x="251" y="369"/>
                  </a:cubicBezTo>
                  <a:cubicBezTo>
                    <a:pt x="261" y="369"/>
                    <a:pt x="261" y="369"/>
                    <a:pt x="261" y="369"/>
                  </a:cubicBezTo>
                  <a:cubicBezTo>
                    <a:pt x="249" y="350"/>
                    <a:pt x="238" y="329"/>
                    <a:pt x="236" y="312"/>
                  </a:cubicBezTo>
                  <a:cubicBezTo>
                    <a:pt x="235" y="304"/>
                    <a:pt x="233" y="296"/>
                    <a:pt x="230" y="286"/>
                  </a:cubicBezTo>
                  <a:cubicBezTo>
                    <a:pt x="222" y="286"/>
                    <a:pt x="222" y="286"/>
                    <a:pt x="222" y="286"/>
                  </a:cubicBezTo>
                  <a:cubicBezTo>
                    <a:pt x="217" y="270"/>
                    <a:pt x="210" y="252"/>
                    <a:pt x="201" y="231"/>
                  </a:cubicBezTo>
                  <a:cubicBezTo>
                    <a:pt x="209" y="231"/>
                    <a:pt x="209" y="231"/>
                    <a:pt x="209" y="231"/>
                  </a:cubicBezTo>
                  <a:cubicBezTo>
                    <a:pt x="202" y="217"/>
                    <a:pt x="195" y="203"/>
                    <a:pt x="187" y="187"/>
                  </a:cubicBezTo>
                  <a:cubicBezTo>
                    <a:pt x="178" y="171"/>
                    <a:pt x="169" y="159"/>
                    <a:pt x="161" y="149"/>
                  </a:cubicBezTo>
                  <a:cubicBezTo>
                    <a:pt x="151" y="149"/>
                    <a:pt x="151" y="149"/>
                    <a:pt x="151" y="149"/>
                  </a:cubicBezTo>
                  <a:cubicBezTo>
                    <a:pt x="135" y="130"/>
                    <a:pt x="121" y="117"/>
                    <a:pt x="110" y="96"/>
                  </a:cubicBezTo>
                  <a:cubicBezTo>
                    <a:pt x="109" y="95"/>
                    <a:pt x="109" y="95"/>
                    <a:pt x="109" y="94"/>
                  </a:cubicBezTo>
                  <a:cubicBezTo>
                    <a:pt x="118" y="94"/>
                    <a:pt x="118" y="94"/>
                    <a:pt x="118" y="94"/>
                  </a:cubicBezTo>
                  <a:cubicBezTo>
                    <a:pt x="117" y="93"/>
                    <a:pt x="117" y="93"/>
                    <a:pt x="116" y="92"/>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grpSp>
      <p:pic>
        <p:nvPicPr>
          <p:cNvPr id="105" name="Picture 162" descr="HDI_stackable.png">
            <a:extLst>
              <a:ext uri="{FF2B5EF4-FFF2-40B4-BE49-F238E27FC236}">
                <a16:creationId xmlns:a16="http://schemas.microsoft.com/office/drawing/2014/main" id="{5FF300AC-E84C-4470-AB18-14DBA6DEAF82}"/>
              </a:ext>
            </a:extLst>
          </p:cNvPr>
          <p:cNvPicPr>
            <a:picLocks noChangeAspect="1"/>
          </p:cNvPicPr>
          <p:nvPr/>
        </p:nvPicPr>
        <p:blipFill>
          <a:blip r:embed="rId3" cstate="email"/>
          <a:srcRect/>
          <a:stretch>
            <a:fillRect/>
          </a:stretch>
        </p:blipFill>
        <p:spPr>
          <a:xfrm>
            <a:off x="3771034" y="3994199"/>
            <a:ext cx="1362666" cy="808947"/>
          </a:xfrm>
          <a:prstGeom prst="rect">
            <a:avLst/>
          </a:prstGeom>
        </p:spPr>
      </p:pic>
      <p:grpSp>
        <p:nvGrpSpPr>
          <p:cNvPr id="106" name="Group 163">
            <a:extLst>
              <a:ext uri="{FF2B5EF4-FFF2-40B4-BE49-F238E27FC236}">
                <a16:creationId xmlns:a16="http://schemas.microsoft.com/office/drawing/2014/main" id="{0F2D2869-BA34-4D78-83E6-3164A41B191B}"/>
              </a:ext>
            </a:extLst>
          </p:cNvPr>
          <p:cNvGrpSpPr/>
          <p:nvPr/>
        </p:nvGrpSpPr>
        <p:grpSpPr>
          <a:xfrm>
            <a:off x="4418302" y="838169"/>
            <a:ext cx="1359310" cy="1031048"/>
            <a:chOff x="1069457" y="1636541"/>
            <a:chExt cx="2619218" cy="1986698"/>
          </a:xfrm>
        </p:grpSpPr>
        <p:pic>
          <p:nvPicPr>
            <p:cNvPr id="218" name="Picture 164" descr="HDI_stackable.png">
              <a:extLst>
                <a:ext uri="{FF2B5EF4-FFF2-40B4-BE49-F238E27FC236}">
                  <a16:creationId xmlns:a16="http://schemas.microsoft.com/office/drawing/2014/main" id="{BA02775C-D1FA-4D24-A3AC-50594B18974B}"/>
                </a:ext>
              </a:extLst>
            </p:cNvPr>
            <p:cNvPicPr>
              <a:picLocks noChangeAspect="1"/>
            </p:cNvPicPr>
            <p:nvPr/>
          </p:nvPicPr>
          <p:blipFill>
            <a:blip r:embed="rId3" cstate="email"/>
            <a:srcRect/>
            <a:stretch>
              <a:fillRect/>
            </a:stretch>
          </p:blipFill>
          <p:spPr>
            <a:xfrm>
              <a:off x="1076783" y="2072688"/>
              <a:ext cx="2611892" cy="1550551"/>
            </a:xfrm>
            <a:prstGeom prst="rect">
              <a:avLst/>
            </a:prstGeom>
          </p:spPr>
        </p:pic>
        <p:pic>
          <p:nvPicPr>
            <p:cNvPr id="219" name="Picture 165" descr="HDI_stackable.png">
              <a:extLst>
                <a:ext uri="{FF2B5EF4-FFF2-40B4-BE49-F238E27FC236}">
                  <a16:creationId xmlns:a16="http://schemas.microsoft.com/office/drawing/2014/main" id="{CD7995C3-4487-4DDE-88B2-CFC1CABA4205}"/>
                </a:ext>
              </a:extLst>
            </p:cNvPr>
            <p:cNvPicPr>
              <a:picLocks noChangeAspect="1"/>
            </p:cNvPicPr>
            <p:nvPr/>
          </p:nvPicPr>
          <p:blipFill>
            <a:blip r:embed="rId3" cstate="email"/>
            <a:srcRect/>
            <a:stretch>
              <a:fillRect/>
            </a:stretch>
          </p:blipFill>
          <p:spPr>
            <a:xfrm>
              <a:off x="1069457" y="1636541"/>
              <a:ext cx="2611892" cy="1550552"/>
            </a:xfrm>
            <a:prstGeom prst="rect">
              <a:avLst/>
            </a:prstGeom>
          </p:spPr>
        </p:pic>
      </p:grpSp>
      <p:grpSp>
        <p:nvGrpSpPr>
          <p:cNvPr id="108" name="Group 166">
            <a:extLst>
              <a:ext uri="{FF2B5EF4-FFF2-40B4-BE49-F238E27FC236}">
                <a16:creationId xmlns:a16="http://schemas.microsoft.com/office/drawing/2014/main" id="{FE232601-9F23-4C84-B99F-9E342AD254B7}"/>
              </a:ext>
            </a:extLst>
          </p:cNvPr>
          <p:cNvGrpSpPr/>
          <p:nvPr/>
        </p:nvGrpSpPr>
        <p:grpSpPr>
          <a:xfrm>
            <a:off x="4437026" y="3393197"/>
            <a:ext cx="1359310" cy="1031048"/>
            <a:chOff x="1069457" y="1636541"/>
            <a:chExt cx="2619218" cy="1986698"/>
          </a:xfrm>
        </p:grpSpPr>
        <p:pic>
          <p:nvPicPr>
            <p:cNvPr id="216" name="Picture 167" descr="HDI_stackable.png">
              <a:extLst>
                <a:ext uri="{FF2B5EF4-FFF2-40B4-BE49-F238E27FC236}">
                  <a16:creationId xmlns:a16="http://schemas.microsoft.com/office/drawing/2014/main" id="{EA1C6146-D695-43C2-907B-C1162B7E7F55}"/>
                </a:ext>
              </a:extLst>
            </p:cNvPr>
            <p:cNvPicPr>
              <a:picLocks noChangeAspect="1"/>
            </p:cNvPicPr>
            <p:nvPr/>
          </p:nvPicPr>
          <p:blipFill>
            <a:blip r:embed="rId3" cstate="email"/>
            <a:srcRect/>
            <a:stretch>
              <a:fillRect/>
            </a:stretch>
          </p:blipFill>
          <p:spPr>
            <a:xfrm>
              <a:off x="1076783" y="2072688"/>
              <a:ext cx="2611892" cy="1550551"/>
            </a:xfrm>
            <a:prstGeom prst="rect">
              <a:avLst/>
            </a:prstGeom>
          </p:spPr>
        </p:pic>
        <p:pic>
          <p:nvPicPr>
            <p:cNvPr id="217" name="Picture 168" descr="HDI_stackable.png">
              <a:extLst>
                <a:ext uri="{FF2B5EF4-FFF2-40B4-BE49-F238E27FC236}">
                  <a16:creationId xmlns:a16="http://schemas.microsoft.com/office/drawing/2014/main" id="{98C09E43-316B-4D21-8B1E-77F27410E77F}"/>
                </a:ext>
              </a:extLst>
            </p:cNvPr>
            <p:cNvPicPr>
              <a:picLocks noChangeAspect="1"/>
            </p:cNvPicPr>
            <p:nvPr/>
          </p:nvPicPr>
          <p:blipFill>
            <a:blip r:embed="rId3" cstate="email"/>
            <a:srcRect/>
            <a:stretch>
              <a:fillRect/>
            </a:stretch>
          </p:blipFill>
          <p:spPr>
            <a:xfrm>
              <a:off x="1069457" y="1636541"/>
              <a:ext cx="2611892" cy="1550552"/>
            </a:xfrm>
            <a:prstGeom prst="rect">
              <a:avLst/>
            </a:prstGeom>
          </p:spPr>
        </p:pic>
      </p:grpSp>
      <p:grpSp>
        <p:nvGrpSpPr>
          <p:cNvPr id="109" name="Group 169">
            <a:extLst>
              <a:ext uri="{FF2B5EF4-FFF2-40B4-BE49-F238E27FC236}">
                <a16:creationId xmlns:a16="http://schemas.microsoft.com/office/drawing/2014/main" id="{50DD64CF-CBD1-48F1-B3F9-3C7350C97DB3}"/>
              </a:ext>
            </a:extLst>
          </p:cNvPr>
          <p:cNvGrpSpPr/>
          <p:nvPr/>
        </p:nvGrpSpPr>
        <p:grpSpPr>
          <a:xfrm>
            <a:off x="3838271" y="1417093"/>
            <a:ext cx="1359310" cy="1031048"/>
            <a:chOff x="1069457" y="1636541"/>
            <a:chExt cx="2619218" cy="1986698"/>
          </a:xfrm>
        </p:grpSpPr>
        <p:pic>
          <p:nvPicPr>
            <p:cNvPr id="214" name="Picture 170" descr="HDI_stackable.png">
              <a:extLst>
                <a:ext uri="{FF2B5EF4-FFF2-40B4-BE49-F238E27FC236}">
                  <a16:creationId xmlns:a16="http://schemas.microsoft.com/office/drawing/2014/main" id="{5976A4A3-F3F5-4A23-9C61-8A1D87486F5E}"/>
                </a:ext>
              </a:extLst>
            </p:cNvPr>
            <p:cNvPicPr>
              <a:picLocks noChangeAspect="1"/>
            </p:cNvPicPr>
            <p:nvPr/>
          </p:nvPicPr>
          <p:blipFill>
            <a:blip r:embed="rId3" cstate="email"/>
            <a:srcRect/>
            <a:stretch>
              <a:fillRect/>
            </a:stretch>
          </p:blipFill>
          <p:spPr>
            <a:xfrm>
              <a:off x="1076783" y="2072688"/>
              <a:ext cx="2611892" cy="1550551"/>
            </a:xfrm>
            <a:prstGeom prst="rect">
              <a:avLst/>
            </a:prstGeom>
          </p:spPr>
        </p:pic>
        <p:pic>
          <p:nvPicPr>
            <p:cNvPr id="215" name="Picture 171" descr="HDI_stackable.png">
              <a:extLst>
                <a:ext uri="{FF2B5EF4-FFF2-40B4-BE49-F238E27FC236}">
                  <a16:creationId xmlns:a16="http://schemas.microsoft.com/office/drawing/2014/main" id="{946B8975-07B5-4484-A09E-BA2828181655}"/>
                </a:ext>
              </a:extLst>
            </p:cNvPr>
            <p:cNvPicPr>
              <a:picLocks noChangeAspect="1"/>
            </p:cNvPicPr>
            <p:nvPr/>
          </p:nvPicPr>
          <p:blipFill>
            <a:blip r:embed="rId3" cstate="email"/>
            <a:srcRect/>
            <a:stretch>
              <a:fillRect/>
            </a:stretch>
          </p:blipFill>
          <p:spPr>
            <a:xfrm>
              <a:off x="1069457" y="1636541"/>
              <a:ext cx="2611892" cy="1550552"/>
            </a:xfrm>
            <a:prstGeom prst="rect">
              <a:avLst/>
            </a:prstGeom>
          </p:spPr>
        </p:pic>
      </p:grpSp>
      <p:sp>
        <p:nvSpPr>
          <p:cNvPr id="111" name="Rounded Rectangle 173">
            <a:extLst>
              <a:ext uri="{FF2B5EF4-FFF2-40B4-BE49-F238E27FC236}">
                <a16:creationId xmlns:a16="http://schemas.microsoft.com/office/drawing/2014/main" id="{CE17BF91-31E4-42A2-9931-AFF31F3059D5}"/>
              </a:ext>
            </a:extLst>
          </p:cNvPr>
          <p:cNvSpPr/>
          <p:nvPr/>
        </p:nvSpPr>
        <p:spPr>
          <a:xfrm>
            <a:off x="3745902" y="3445964"/>
            <a:ext cx="4990776" cy="1172239"/>
          </a:xfrm>
          <a:prstGeom prst="roundRect">
            <a:avLst>
              <a:gd name="adj" fmla="val 21697"/>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12" name="TextBox 174">
            <a:extLst>
              <a:ext uri="{FF2B5EF4-FFF2-40B4-BE49-F238E27FC236}">
                <a16:creationId xmlns:a16="http://schemas.microsoft.com/office/drawing/2014/main" id="{B1B20369-7765-46F0-9FC4-03E09EADF58F}"/>
              </a:ext>
            </a:extLst>
          </p:cNvPr>
          <p:cNvSpPr txBox="1"/>
          <p:nvPr/>
        </p:nvSpPr>
        <p:spPr>
          <a:xfrm>
            <a:off x="3652076" y="662565"/>
            <a:ext cx="1662170" cy="258532"/>
          </a:xfrm>
          <a:prstGeom prst="rect">
            <a:avLst/>
          </a:prstGeom>
          <a:noFill/>
        </p:spPr>
        <p:txBody>
          <a:bodyPr wrap="square" rtlCol="0">
            <a:spAutoFit/>
          </a:bodyPr>
          <a:lstStyle/>
          <a:p>
            <a:r>
              <a:rPr lang="en-US" sz="1200" dirty="0">
                <a:solidFill>
                  <a:schemeClr val="tx1"/>
                </a:solidFill>
                <a:latin typeface="+mn-lt"/>
              </a:rPr>
              <a:t>Primary Site </a:t>
            </a:r>
            <a:r>
              <a:rPr lang="de-DE" sz="1200" dirty="0">
                <a:solidFill>
                  <a:schemeClr val="tx1"/>
                </a:solidFill>
                <a:latin typeface="+mn-lt"/>
              </a:rPr>
              <a:t>(active)</a:t>
            </a:r>
            <a:endParaRPr lang="en-US" sz="1200" dirty="0">
              <a:solidFill>
                <a:schemeClr val="tx1"/>
              </a:solidFill>
              <a:latin typeface="+mn-lt"/>
            </a:endParaRPr>
          </a:p>
        </p:txBody>
      </p:sp>
      <p:sp>
        <p:nvSpPr>
          <p:cNvPr id="116" name="TextBox 178">
            <a:extLst>
              <a:ext uri="{FF2B5EF4-FFF2-40B4-BE49-F238E27FC236}">
                <a16:creationId xmlns:a16="http://schemas.microsoft.com/office/drawing/2014/main" id="{07A5F3AF-A7BD-41A4-BFA9-FA116EEB2A42}"/>
              </a:ext>
            </a:extLst>
          </p:cNvPr>
          <p:cNvSpPr txBox="1"/>
          <p:nvPr/>
        </p:nvSpPr>
        <p:spPr>
          <a:xfrm>
            <a:off x="851360" y="3377055"/>
            <a:ext cx="2824165" cy="1588127"/>
          </a:xfrm>
          <a:prstGeom prst="rect">
            <a:avLst/>
          </a:prstGeom>
          <a:solidFill>
            <a:schemeClr val="bg1"/>
          </a:solidFill>
          <a:ln>
            <a:solidFill>
              <a:srgbClr val="0000FF"/>
            </a:solidFill>
          </a:ln>
        </p:spPr>
        <p:txBody>
          <a:bodyPr wrap="square" rtlCol="0">
            <a:spAutoFit/>
          </a:bodyPr>
          <a:lstStyle/>
          <a:p>
            <a:r>
              <a:rPr lang="en-US" sz="1200" dirty="0">
                <a:solidFill>
                  <a:schemeClr val="tx1"/>
                </a:solidFill>
                <a:latin typeface="+mn-lt"/>
              </a:rPr>
              <a:t>By “</a:t>
            </a:r>
            <a:r>
              <a:rPr lang="en-US" sz="1200" dirty="0" err="1">
                <a:solidFill>
                  <a:schemeClr val="tx1"/>
                </a:solidFill>
                <a:latin typeface="+mn-lt"/>
              </a:rPr>
              <a:t>failover.sh</a:t>
            </a:r>
            <a:r>
              <a:rPr lang="en-US" sz="1200" dirty="0">
                <a:solidFill>
                  <a:schemeClr val="tx1"/>
                </a:solidFill>
                <a:latin typeface="+mn-lt"/>
              </a:rPr>
              <a:t>”, </a:t>
            </a:r>
          </a:p>
          <a:p>
            <a:pPr marL="228600" indent="-228600">
              <a:buAutoNum type="arabicPeriod"/>
            </a:pPr>
            <a:r>
              <a:rPr lang="en-US" sz="1200" dirty="0">
                <a:solidFill>
                  <a:schemeClr val="tx1"/>
                </a:solidFill>
                <a:latin typeface="+mn-lt"/>
              </a:rPr>
              <a:t>Failover HCP to replica (if instructed to do so)</a:t>
            </a:r>
          </a:p>
          <a:p>
            <a:pPr marL="228600" indent="-228600">
              <a:buAutoNum type="arabicPeriod"/>
            </a:pPr>
            <a:r>
              <a:rPr lang="en-US" sz="1200" dirty="0">
                <a:solidFill>
                  <a:schemeClr val="tx1"/>
                </a:solidFill>
                <a:latin typeface="+mn-lt"/>
              </a:rPr>
              <a:t>Swap primary / replica HCP setting on each HDI (if instructed)</a:t>
            </a:r>
          </a:p>
          <a:p>
            <a:pPr marL="228600" indent="-228600">
              <a:buAutoNum type="arabicPeriod"/>
            </a:pPr>
            <a:r>
              <a:rPr lang="en-US" sz="1200" dirty="0">
                <a:solidFill>
                  <a:schemeClr val="tx1"/>
                </a:solidFill>
                <a:latin typeface="+mn-lt"/>
              </a:rPr>
              <a:t>Restore user data from HCP (</a:t>
            </a:r>
            <a:r>
              <a:rPr lang="en-US" sz="1200" dirty="0" err="1">
                <a:solidFill>
                  <a:schemeClr val="tx1"/>
                </a:solidFill>
                <a:latin typeface="+mn-lt"/>
              </a:rPr>
              <a:t>arcrestore</a:t>
            </a:r>
            <a:r>
              <a:rPr lang="en-US" sz="1200" dirty="0">
                <a:solidFill>
                  <a:schemeClr val="tx1"/>
                </a:solidFill>
                <a:latin typeface="+mn-lt"/>
              </a:rPr>
              <a:t>)</a:t>
            </a:r>
          </a:p>
          <a:p>
            <a:pPr marL="228600" indent="-228600">
              <a:buAutoNum type="arabicPeriod"/>
            </a:pPr>
            <a:r>
              <a:rPr lang="en-US" sz="1200" dirty="0">
                <a:solidFill>
                  <a:schemeClr val="tx1"/>
                </a:solidFill>
                <a:latin typeface="+mn-lt"/>
              </a:rPr>
              <a:t>Restore share settings</a:t>
            </a:r>
          </a:p>
          <a:p>
            <a:pPr marL="228600" indent="-228600">
              <a:buAutoNum type="arabicPeriod"/>
            </a:pPr>
            <a:r>
              <a:rPr lang="en-US" sz="1200" dirty="0">
                <a:solidFill>
                  <a:schemeClr val="tx1"/>
                </a:solidFill>
                <a:latin typeface="+mn-lt"/>
              </a:rPr>
              <a:t>Restore migration tasks</a:t>
            </a:r>
          </a:p>
        </p:txBody>
      </p:sp>
      <p:pic>
        <p:nvPicPr>
          <p:cNvPr id="118" name="Picture 263" descr="laptop.png">
            <a:extLst>
              <a:ext uri="{FF2B5EF4-FFF2-40B4-BE49-F238E27FC236}">
                <a16:creationId xmlns:a16="http://schemas.microsoft.com/office/drawing/2014/main" id="{E186ED1C-655C-4166-9594-05DB57211C10}"/>
              </a:ext>
            </a:extLst>
          </p:cNvPr>
          <p:cNvPicPr>
            <a:picLocks noChangeAspect="1"/>
          </p:cNvPicPr>
          <p:nvPr/>
        </p:nvPicPr>
        <p:blipFill>
          <a:blip r:embed="rId4" cstate="email"/>
          <a:stretch>
            <a:fillRect/>
          </a:stretch>
        </p:blipFill>
        <p:spPr>
          <a:xfrm>
            <a:off x="3787264" y="2398464"/>
            <a:ext cx="814472" cy="752749"/>
          </a:xfrm>
          <a:prstGeom prst="rect">
            <a:avLst/>
          </a:prstGeom>
        </p:spPr>
      </p:pic>
      <p:sp>
        <p:nvSpPr>
          <p:cNvPr id="120" name="Right Arrow 264">
            <a:extLst>
              <a:ext uri="{FF2B5EF4-FFF2-40B4-BE49-F238E27FC236}">
                <a16:creationId xmlns:a16="http://schemas.microsoft.com/office/drawing/2014/main" id="{8230F516-C53E-4B35-BC4C-3A2F00BCE581}"/>
              </a:ext>
            </a:extLst>
          </p:cNvPr>
          <p:cNvSpPr/>
          <p:nvPr/>
        </p:nvSpPr>
        <p:spPr>
          <a:xfrm rot="5400000">
            <a:off x="3880973" y="3380209"/>
            <a:ext cx="684205" cy="207271"/>
          </a:xfrm>
          <a:prstGeom prst="rightArrow">
            <a:avLst>
              <a:gd name="adj1" fmla="val 50000"/>
              <a:gd name="adj2" fmla="val 86066"/>
            </a:avLst>
          </a:prstGeom>
          <a:gradFill flip="none" rotWithShape="1">
            <a:gsLst>
              <a:gs pos="0">
                <a:schemeClr val="tx1"/>
              </a:gs>
              <a:gs pos="100000">
                <a:srgbClr val="403F43"/>
              </a:gs>
            </a:gsLst>
            <a:lin ang="0" scaled="1"/>
            <a:tileRect/>
          </a:gradFill>
          <a:effectLst>
            <a:outerShdw dist="12700" dir="5400000" rotWithShape="0">
              <a:srgbClr val="000000">
                <a:alpha val="24000"/>
              </a:srgbClr>
            </a:outerShdw>
          </a:effectLst>
          <a:scene3d>
            <a:camera prst="orthographicFront">
              <a:rot lat="0" lon="0" rev="0"/>
            </a:camera>
            <a:lightRig rig="threePt" dir="t">
              <a:rot lat="0" lon="0" rev="1200000"/>
            </a:lightRig>
          </a:scene3d>
          <a:sp3d>
            <a:bevelT w="19050" h="25400"/>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1200" dirty="0">
              <a:solidFill>
                <a:schemeClr val="tx1"/>
              </a:solidFill>
            </a:endParaRPr>
          </a:p>
        </p:txBody>
      </p:sp>
      <p:sp>
        <p:nvSpPr>
          <p:cNvPr id="121" name="TextBox 265">
            <a:extLst>
              <a:ext uri="{FF2B5EF4-FFF2-40B4-BE49-F238E27FC236}">
                <a16:creationId xmlns:a16="http://schemas.microsoft.com/office/drawing/2014/main" id="{08D419A7-F49C-47EE-8C29-32864D42609D}"/>
              </a:ext>
            </a:extLst>
          </p:cNvPr>
          <p:cNvSpPr txBox="1"/>
          <p:nvPr/>
        </p:nvSpPr>
        <p:spPr>
          <a:xfrm>
            <a:off x="4280340" y="2766495"/>
            <a:ext cx="2433423" cy="286232"/>
          </a:xfrm>
          <a:prstGeom prst="rect">
            <a:avLst/>
          </a:prstGeom>
          <a:solidFill>
            <a:schemeClr val="bg1"/>
          </a:solidFill>
          <a:ln>
            <a:solidFill>
              <a:srgbClr val="0000FF"/>
            </a:solidFill>
          </a:ln>
        </p:spPr>
        <p:txBody>
          <a:bodyPr wrap="none" rtlCol="0">
            <a:spAutoFit/>
          </a:bodyPr>
          <a:lstStyle/>
          <a:p>
            <a:r>
              <a:rPr lang="en-US" sz="1400" dirty="0">
                <a:solidFill>
                  <a:schemeClr val="tx1"/>
                </a:solidFill>
                <a:latin typeface="+mn-lt"/>
              </a:rPr>
              <a:t>Execute a script “</a:t>
            </a:r>
            <a:r>
              <a:rPr lang="en-US" sz="1400" dirty="0" err="1">
                <a:solidFill>
                  <a:schemeClr val="tx1"/>
                </a:solidFill>
                <a:latin typeface="+mn-lt"/>
              </a:rPr>
              <a:t>failover.sh</a:t>
            </a:r>
            <a:r>
              <a:rPr lang="en-US" sz="1400" dirty="0">
                <a:solidFill>
                  <a:schemeClr val="tx1"/>
                </a:solidFill>
                <a:latin typeface="+mn-lt"/>
              </a:rPr>
              <a:t>”</a:t>
            </a:r>
          </a:p>
        </p:txBody>
      </p:sp>
      <p:sp>
        <p:nvSpPr>
          <p:cNvPr id="206" name="Magnetic Disk 266">
            <a:extLst>
              <a:ext uri="{FF2B5EF4-FFF2-40B4-BE49-F238E27FC236}">
                <a16:creationId xmlns:a16="http://schemas.microsoft.com/office/drawing/2014/main" id="{8308F541-D9B4-4A27-8995-BAA9061F5573}"/>
              </a:ext>
            </a:extLst>
          </p:cNvPr>
          <p:cNvSpPr/>
          <p:nvPr/>
        </p:nvSpPr>
        <p:spPr>
          <a:xfrm>
            <a:off x="5134812" y="3847007"/>
            <a:ext cx="357396" cy="411329"/>
          </a:xfrm>
          <a:prstGeom prst="flowChartMagneticDisk">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00" dirty="0">
                <a:solidFill>
                  <a:schemeClr val="tx1"/>
                </a:solidFill>
              </a:rPr>
              <a:t>fs1</a:t>
            </a:r>
          </a:p>
        </p:txBody>
      </p:sp>
      <p:sp>
        <p:nvSpPr>
          <p:cNvPr id="207" name="Magnetic Disk 267">
            <a:extLst>
              <a:ext uri="{FF2B5EF4-FFF2-40B4-BE49-F238E27FC236}">
                <a16:creationId xmlns:a16="http://schemas.microsoft.com/office/drawing/2014/main" id="{C86B0478-E785-41DD-B64B-4499167190E8}"/>
              </a:ext>
            </a:extLst>
          </p:cNvPr>
          <p:cNvSpPr/>
          <p:nvPr/>
        </p:nvSpPr>
        <p:spPr>
          <a:xfrm>
            <a:off x="4517926" y="4320572"/>
            <a:ext cx="357396" cy="411329"/>
          </a:xfrm>
          <a:prstGeom prst="flowChartMagneticDisk">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00" dirty="0">
                <a:solidFill>
                  <a:schemeClr val="tx1"/>
                </a:solidFill>
              </a:rPr>
              <a:t>fs2</a:t>
            </a:r>
          </a:p>
        </p:txBody>
      </p:sp>
      <p:sp>
        <p:nvSpPr>
          <p:cNvPr id="212" name="Folded Corner 272">
            <a:extLst>
              <a:ext uri="{FF2B5EF4-FFF2-40B4-BE49-F238E27FC236}">
                <a16:creationId xmlns:a16="http://schemas.microsoft.com/office/drawing/2014/main" id="{F184CA2E-6712-4D79-B96A-9FC61D7BE565}"/>
              </a:ext>
            </a:extLst>
          </p:cNvPr>
          <p:cNvSpPr/>
          <p:nvPr/>
        </p:nvSpPr>
        <p:spPr>
          <a:xfrm>
            <a:off x="5367116" y="3709204"/>
            <a:ext cx="220329" cy="216243"/>
          </a:xfrm>
          <a:prstGeom prst="foldedCorner">
            <a:avLst/>
          </a:prstGeom>
          <a:solidFill>
            <a:srgbClr val="FFFFFF"/>
          </a:solidFill>
          <a:ln>
            <a:solidFill>
              <a:srgbClr val="4141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tx1"/>
              </a:solidFill>
            </a:endParaRPr>
          </a:p>
        </p:txBody>
      </p:sp>
      <p:sp>
        <p:nvSpPr>
          <p:cNvPr id="213" name="Folded Corner 273">
            <a:extLst>
              <a:ext uri="{FF2B5EF4-FFF2-40B4-BE49-F238E27FC236}">
                <a16:creationId xmlns:a16="http://schemas.microsoft.com/office/drawing/2014/main" id="{E5F6C207-58BD-40D4-AD2E-DCF0FC1C9693}"/>
              </a:ext>
            </a:extLst>
          </p:cNvPr>
          <p:cNvSpPr/>
          <p:nvPr/>
        </p:nvSpPr>
        <p:spPr>
          <a:xfrm>
            <a:off x="4731213" y="4197896"/>
            <a:ext cx="220329" cy="216243"/>
          </a:xfrm>
          <a:prstGeom prst="foldedCorner">
            <a:avLst/>
          </a:prstGeom>
          <a:solidFill>
            <a:srgbClr val="FFFFFF"/>
          </a:solidFill>
          <a:ln>
            <a:solidFill>
              <a:srgbClr val="4141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tx1"/>
              </a:solidFill>
            </a:endParaRPr>
          </a:p>
        </p:txBody>
      </p:sp>
      <p:sp>
        <p:nvSpPr>
          <p:cNvPr id="279" name="TextBox 174">
            <a:extLst>
              <a:ext uri="{FF2B5EF4-FFF2-40B4-BE49-F238E27FC236}">
                <a16:creationId xmlns:a16="http://schemas.microsoft.com/office/drawing/2014/main" id="{B7F3CE47-489C-4191-BC0F-04A535A6035A}"/>
              </a:ext>
            </a:extLst>
          </p:cNvPr>
          <p:cNvSpPr txBox="1"/>
          <p:nvPr/>
        </p:nvSpPr>
        <p:spPr>
          <a:xfrm>
            <a:off x="3652075" y="4725310"/>
            <a:ext cx="1977083" cy="258532"/>
          </a:xfrm>
          <a:prstGeom prst="rect">
            <a:avLst/>
          </a:prstGeom>
          <a:noFill/>
        </p:spPr>
        <p:txBody>
          <a:bodyPr wrap="square" rtlCol="0">
            <a:spAutoFit/>
          </a:bodyPr>
          <a:lstStyle/>
          <a:p>
            <a:r>
              <a:rPr lang="en-US" sz="1200" dirty="0">
                <a:solidFill>
                  <a:schemeClr val="tx1"/>
                </a:solidFill>
                <a:latin typeface="+mn-lt"/>
              </a:rPr>
              <a:t>Secondary Site (standby)</a:t>
            </a:r>
          </a:p>
        </p:txBody>
      </p:sp>
      <p:sp>
        <p:nvSpPr>
          <p:cNvPr id="95" name="動作設定ボタン: 戻る/前へ 94">
            <a:hlinkClick r:id="rId5" action="ppaction://hlinksldjump" highlightClick="1"/>
            <a:extLst>
              <a:ext uri="{FF2B5EF4-FFF2-40B4-BE49-F238E27FC236}">
                <a16:creationId xmlns:a16="http://schemas.microsoft.com/office/drawing/2014/main" id="{9DC26E1A-79DC-4162-AB58-34E7BC91E4A0}"/>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pic>
        <p:nvPicPr>
          <p:cNvPr id="96" name="Picture 65" descr="HCP.png">
            <a:extLst>
              <a:ext uri="{FF2B5EF4-FFF2-40B4-BE49-F238E27FC236}">
                <a16:creationId xmlns:a16="http://schemas.microsoft.com/office/drawing/2014/main" id="{8592AF07-5EAA-4A8F-A025-6DF1FD1BD592}"/>
              </a:ext>
            </a:extLst>
          </p:cNvPr>
          <p:cNvPicPr>
            <a:picLocks noChangeAspect="1"/>
          </p:cNvPicPr>
          <p:nvPr/>
        </p:nvPicPr>
        <p:blipFill>
          <a:blip r:embed="rId6" cstate="email">
            <a:extLst>
              <a:ext uri="{28A0092B-C50C-407E-A947-70E740481C1C}">
                <a14:useLocalDpi xmlns:a14="http://schemas.microsoft.com/office/drawing/2010/main"/>
              </a:ext>
            </a:extLst>
          </a:blip>
          <a:srcRect r="15448"/>
          <a:stretch>
            <a:fillRect/>
          </a:stretch>
        </p:blipFill>
        <p:spPr>
          <a:xfrm>
            <a:off x="7444321" y="1059378"/>
            <a:ext cx="955523" cy="1381726"/>
          </a:xfrm>
          <a:prstGeom prst="rect">
            <a:avLst/>
          </a:prstGeom>
        </p:spPr>
      </p:pic>
      <p:pic>
        <p:nvPicPr>
          <p:cNvPr id="97" name="Picture 80" descr="HCP.png">
            <a:extLst>
              <a:ext uri="{FF2B5EF4-FFF2-40B4-BE49-F238E27FC236}">
                <a16:creationId xmlns:a16="http://schemas.microsoft.com/office/drawing/2014/main" id="{447FF660-341B-4616-8209-F791260D1A19}"/>
              </a:ext>
            </a:extLst>
          </p:cNvPr>
          <p:cNvPicPr>
            <a:picLocks noChangeAspect="1"/>
          </p:cNvPicPr>
          <p:nvPr/>
        </p:nvPicPr>
        <p:blipFill>
          <a:blip r:embed="rId6" cstate="email">
            <a:extLst>
              <a:ext uri="{28A0092B-C50C-407E-A947-70E740481C1C}">
                <a14:useLocalDpi xmlns:a14="http://schemas.microsoft.com/office/drawing/2010/main"/>
              </a:ext>
            </a:extLst>
          </a:blip>
          <a:srcRect r="15448"/>
          <a:stretch>
            <a:fillRect/>
          </a:stretch>
        </p:blipFill>
        <p:spPr>
          <a:xfrm>
            <a:off x="7444321" y="3487683"/>
            <a:ext cx="955523" cy="1381726"/>
          </a:xfrm>
          <a:prstGeom prst="rect">
            <a:avLst/>
          </a:prstGeom>
        </p:spPr>
      </p:pic>
      <p:sp>
        <p:nvSpPr>
          <p:cNvPr id="99" name="TextBox 82">
            <a:extLst>
              <a:ext uri="{FF2B5EF4-FFF2-40B4-BE49-F238E27FC236}">
                <a16:creationId xmlns:a16="http://schemas.microsoft.com/office/drawing/2014/main" id="{DE4504C6-B88E-4E96-B716-9A68FA42572A}"/>
              </a:ext>
            </a:extLst>
          </p:cNvPr>
          <p:cNvSpPr txBox="1"/>
          <p:nvPr/>
        </p:nvSpPr>
        <p:spPr>
          <a:xfrm>
            <a:off x="8001212" y="2619235"/>
            <a:ext cx="1045479" cy="590931"/>
          </a:xfrm>
          <a:prstGeom prst="rect">
            <a:avLst/>
          </a:prstGeom>
          <a:noFill/>
          <a:ln>
            <a:noFill/>
          </a:ln>
        </p:spPr>
        <p:txBody>
          <a:bodyPr wrap="none" rtlCol="0">
            <a:spAutoFit/>
          </a:bodyPr>
          <a:lstStyle/>
          <a:p>
            <a:pPr algn="ctr"/>
            <a:r>
              <a:rPr lang="en-US" sz="1200" dirty="0">
                <a:solidFill>
                  <a:schemeClr val="tx1"/>
                </a:solidFill>
                <a:latin typeface="+mn-lt"/>
              </a:rPr>
              <a:t>HCP </a:t>
            </a:r>
          </a:p>
          <a:p>
            <a:pPr algn="ctr"/>
            <a:r>
              <a:rPr lang="en-US" sz="1200" dirty="0">
                <a:solidFill>
                  <a:schemeClr val="tx1"/>
                </a:solidFill>
                <a:latin typeface="+mn-lt"/>
              </a:rPr>
              <a:t>Replication</a:t>
            </a:r>
          </a:p>
          <a:p>
            <a:pPr algn="ctr"/>
            <a:r>
              <a:rPr lang="en-US" sz="1200" dirty="0">
                <a:solidFill>
                  <a:srgbClr val="FF0000"/>
                </a:solidFill>
                <a:latin typeface="+mn-lt"/>
              </a:rPr>
              <a:t>(Failed over)</a:t>
            </a:r>
          </a:p>
        </p:txBody>
      </p:sp>
      <p:sp>
        <p:nvSpPr>
          <p:cNvPr id="100" name="Magnetic Disk 256">
            <a:extLst>
              <a:ext uri="{FF2B5EF4-FFF2-40B4-BE49-F238E27FC236}">
                <a16:creationId xmlns:a16="http://schemas.microsoft.com/office/drawing/2014/main" id="{7A550D84-3D28-48FE-BF16-F2BC218D8C97}"/>
              </a:ext>
            </a:extLst>
          </p:cNvPr>
          <p:cNvSpPr/>
          <p:nvPr/>
        </p:nvSpPr>
        <p:spPr>
          <a:xfrm>
            <a:off x="7726046" y="1616221"/>
            <a:ext cx="645382" cy="467360"/>
          </a:xfrm>
          <a:prstGeom prst="flowChartMagneticDisk">
            <a:avLst/>
          </a:prstGeom>
          <a:solidFill>
            <a:schemeClr val="accent3">
              <a:lumMod val="40000"/>
              <a:lumOff val="60000"/>
              <a:alpha val="84000"/>
            </a:schemeClr>
          </a:solidFill>
          <a:ln>
            <a:solidFill>
              <a:srgbClr val="9DDC75"/>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dirty="0">
              <a:solidFill>
                <a:schemeClr val="tx1"/>
              </a:solidFill>
            </a:endParaRPr>
          </a:p>
        </p:txBody>
      </p:sp>
      <p:sp>
        <p:nvSpPr>
          <p:cNvPr id="101" name="Folded Corner 257">
            <a:extLst>
              <a:ext uri="{FF2B5EF4-FFF2-40B4-BE49-F238E27FC236}">
                <a16:creationId xmlns:a16="http://schemas.microsoft.com/office/drawing/2014/main" id="{E3512E9C-7EB7-41E1-9F2A-73D246138965}"/>
              </a:ext>
            </a:extLst>
          </p:cNvPr>
          <p:cNvSpPr/>
          <p:nvPr/>
        </p:nvSpPr>
        <p:spPr>
          <a:xfrm>
            <a:off x="7841886" y="1476848"/>
            <a:ext cx="409460" cy="328799"/>
          </a:xfrm>
          <a:prstGeom prst="foldedCorner">
            <a:avLst/>
          </a:prstGeom>
          <a:solidFill>
            <a:srgbClr val="FFFFFF"/>
          </a:solidFill>
          <a:ln>
            <a:solidFill>
              <a:srgbClr val="4141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data</a:t>
            </a:r>
          </a:p>
        </p:txBody>
      </p:sp>
      <p:sp>
        <p:nvSpPr>
          <p:cNvPr id="107" name="Magnetic Disk 254">
            <a:extLst>
              <a:ext uri="{FF2B5EF4-FFF2-40B4-BE49-F238E27FC236}">
                <a16:creationId xmlns:a16="http://schemas.microsoft.com/office/drawing/2014/main" id="{CB2675B0-DF6B-4067-AB3F-8FB322377D58}"/>
              </a:ext>
            </a:extLst>
          </p:cNvPr>
          <p:cNvSpPr/>
          <p:nvPr/>
        </p:nvSpPr>
        <p:spPr>
          <a:xfrm>
            <a:off x="7730557" y="2126344"/>
            <a:ext cx="640871" cy="485354"/>
          </a:xfrm>
          <a:prstGeom prst="flowChartMagneticDisk">
            <a:avLst/>
          </a:prstGeom>
          <a:solidFill>
            <a:schemeClr val="accent6">
              <a:lumMod val="60000"/>
              <a:lumOff val="40000"/>
              <a:alpha val="84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dirty="0">
              <a:solidFill>
                <a:schemeClr val="tx1"/>
              </a:solidFill>
            </a:endParaRPr>
          </a:p>
        </p:txBody>
      </p:sp>
      <p:cxnSp>
        <p:nvCxnSpPr>
          <p:cNvPr id="98" name="Straight Arrow Connector 81">
            <a:extLst>
              <a:ext uri="{FF2B5EF4-FFF2-40B4-BE49-F238E27FC236}">
                <a16:creationId xmlns:a16="http://schemas.microsoft.com/office/drawing/2014/main" id="{0F6D7C55-550B-430A-8DE1-C30A1DDAD8AF}"/>
              </a:ext>
            </a:extLst>
          </p:cNvPr>
          <p:cNvCxnSpPr>
            <a:cxnSpLocks/>
          </p:cNvCxnSpPr>
          <p:nvPr/>
        </p:nvCxnSpPr>
        <p:spPr>
          <a:xfrm>
            <a:off x="8045012" y="2397308"/>
            <a:ext cx="0" cy="1200485"/>
          </a:xfrm>
          <a:prstGeom prst="straightConnector1">
            <a:avLst/>
          </a:prstGeom>
          <a:ln w="76200" cmpd="sng">
            <a:solidFill>
              <a:srgbClr val="D06B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3" name="Folded Corner 255">
            <a:extLst>
              <a:ext uri="{FF2B5EF4-FFF2-40B4-BE49-F238E27FC236}">
                <a16:creationId xmlns:a16="http://schemas.microsoft.com/office/drawing/2014/main" id="{3A4F9A2A-18AD-4C22-8742-69056A55C891}"/>
              </a:ext>
            </a:extLst>
          </p:cNvPr>
          <p:cNvSpPr/>
          <p:nvPr/>
        </p:nvSpPr>
        <p:spPr>
          <a:xfrm>
            <a:off x="7843032" y="1982508"/>
            <a:ext cx="427781" cy="338563"/>
          </a:xfrm>
          <a:prstGeom prst="foldedCorner">
            <a:avLst/>
          </a:prstGeom>
          <a:solidFill>
            <a:srgbClr val="FFFFFF"/>
          </a:solidFill>
          <a:ln>
            <a:solidFill>
              <a:srgbClr val="4141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err="1">
                <a:solidFill>
                  <a:schemeClr val="tx1"/>
                </a:solidFill>
              </a:rPr>
              <a:t>conf</a:t>
            </a:r>
            <a:endParaRPr lang="en-US" sz="800" dirty="0">
              <a:solidFill>
                <a:schemeClr val="tx1"/>
              </a:solidFill>
            </a:endParaRPr>
          </a:p>
        </p:txBody>
      </p:sp>
      <p:sp>
        <p:nvSpPr>
          <p:cNvPr id="119" name="Magnetic Disk 256">
            <a:extLst>
              <a:ext uri="{FF2B5EF4-FFF2-40B4-BE49-F238E27FC236}">
                <a16:creationId xmlns:a16="http://schemas.microsoft.com/office/drawing/2014/main" id="{EDD3D549-365F-4C08-8B4B-0EBE313A0694}"/>
              </a:ext>
            </a:extLst>
          </p:cNvPr>
          <p:cNvSpPr/>
          <p:nvPr/>
        </p:nvSpPr>
        <p:spPr>
          <a:xfrm>
            <a:off x="7726046" y="3842291"/>
            <a:ext cx="645382" cy="467360"/>
          </a:xfrm>
          <a:prstGeom prst="flowChartMagneticDisk">
            <a:avLst/>
          </a:prstGeom>
          <a:solidFill>
            <a:schemeClr val="accent3">
              <a:lumMod val="40000"/>
              <a:lumOff val="60000"/>
              <a:alpha val="84000"/>
            </a:schemeClr>
          </a:solidFill>
          <a:ln>
            <a:solidFill>
              <a:srgbClr val="9DDC75"/>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dirty="0">
              <a:solidFill>
                <a:schemeClr val="tx1"/>
              </a:solidFill>
            </a:endParaRPr>
          </a:p>
        </p:txBody>
      </p:sp>
      <p:sp>
        <p:nvSpPr>
          <p:cNvPr id="122" name="Folded Corner 257">
            <a:extLst>
              <a:ext uri="{FF2B5EF4-FFF2-40B4-BE49-F238E27FC236}">
                <a16:creationId xmlns:a16="http://schemas.microsoft.com/office/drawing/2014/main" id="{77D11C13-D4C2-4BE8-9C16-8ECFE5087D29}"/>
              </a:ext>
            </a:extLst>
          </p:cNvPr>
          <p:cNvSpPr/>
          <p:nvPr/>
        </p:nvSpPr>
        <p:spPr>
          <a:xfrm>
            <a:off x="7841886" y="3702918"/>
            <a:ext cx="409460" cy="328799"/>
          </a:xfrm>
          <a:prstGeom prst="foldedCorner">
            <a:avLst/>
          </a:prstGeom>
          <a:solidFill>
            <a:srgbClr val="FFFFFF"/>
          </a:solidFill>
          <a:ln>
            <a:solidFill>
              <a:srgbClr val="4141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data</a:t>
            </a:r>
          </a:p>
        </p:txBody>
      </p:sp>
      <p:sp>
        <p:nvSpPr>
          <p:cNvPr id="123" name="Magnetic Disk 254">
            <a:extLst>
              <a:ext uri="{FF2B5EF4-FFF2-40B4-BE49-F238E27FC236}">
                <a16:creationId xmlns:a16="http://schemas.microsoft.com/office/drawing/2014/main" id="{69A1F94F-026B-4F25-A5E3-32F95DC79E28}"/>
              </a:ext>
            </a:extLst>
          </p:cNvPr>
          <p:cNvSpPr/>
          <p:nvPr/>
        </p:nvSpPr>
        <p:spPr>
          <a:xfrm>
            <a:off x="7730557" y="4352414"/>
            <a:ext cx="640871" cy="485354"/>
          </a:xfrm>
          <a:prstGeom prst="flowChartMagneticDisk">
            <a:avLst/>
          </a:prstGeom>
          <a:solidFill>
            <a:schemeClr val="accent6">
              <a:lumMod val="60000"/>
              <a:lumOff val="40000"/>
              <a:alpha val="84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dirty="0">
              <a:solidFill>
                <a:schemeClr val="tx1"/>
              </a:solidFill>
            </a:endParaRPr>
          </a:p>
        </p:txBody>
      </p:sp>
      <p:sp>
        <p:nvSpPr>
          <p:cNvPr id="124" name="Folded Corner 255">
            <a:extLst>
              <a:ext uri="{FF2B5EF4-FFF2-40B4-BE49-F238E27FC236}">
                <a16:creationId xmlns:a16="http://schemas.microsoft.com/office/drawing/2014/main" id="{C73950B7-143F-49FF-997B-5F886B187669}"/>
              </a:ext>
            </a:extLst>
          </p:cNvPr>
          <p:cNvSpPr/>
          <p:nvPr/>
        </p:nvSpPr>
        <p:spPr>
          <a:xfrm>
            <a:off x="7843032" y="4208578"/>
            <a:ext cx="427781" cy="338563"/>
          </a:xfrm>
          <a:prstGeom prst="foldedCorner">
            <a:avLst/>
          </a:prstGeom>
          <a:solidFill>
            <a:srgbClr val="FFFFFF"/>
          </a:solidFill>
          <a:ln>
            <a:solidFill>
              <a:srgbClr val="4141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err="1">
                <a:solidFill>
                  <a:schemeClr val="tx1"/>
                </a:solidFill>
              </a:rPr>
              <a:t>conf</a:t>
            </a:r>
            <a:endParaRPr lang="en-US" sz="800" dirty="0">
              <a:solidFill>
                <a:schemeClr val="tx1"/>
              </a:solidFill>
            </a:endParaRPr>
          </a:p>
        </p:txBody>
      </p:sp>
      <p:sp>
        <p:nvSpPr>
          <p:cNvPr id="110" name="Rounded Rectangle 172">
            <a:extLst>
              <a:ext uri="{FF2B5EF4-FFF2-40B4-BE49-F238E27FC236}">
                <a16:creationId xmlns:a16="http://schemas.microsoft.com/office/drawing/2014/main" id="{BBCDF617-C335-45AB-91C8-842690BBDD50}"/>
              </a:ext>
            </a:extLst>
          </p:cNvPr>
          <p:cNvSpPr/>
          <p:nvPr/>
        </p:nvSpPr>
        <p:spPr>
          <a:xfrm>
            <a:off x="3745902" y="901765"/>
            <a:ext cx="4986405" cy="1358087"/>
          </a:xfrm>
          <a:prstGeom prst="roundRect">
            <a:avLst>
              <a:gd name="adj" fmla="val 15221"/>
            </a:avLst>
          </a:prstGeom>
          <a:solidFill>
            <a:schemeClr val="tx1">
              <a:alpha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17" name="Explosion 2 262">
            <a:extLst>
              <a:ext uri="{FF2B5EF4-FFF2-40B4-BE49-F238E27FC236}">
                <a16:creationId xmlns:a16="http://schemas.microsoft.com/office/drawing/2014/main" id="{2658FEC0-7F13-4E7E-BD95-118151BB8642}"/>
              </a:ext>
            </a:extLst>
          </p:cNvPr>
          <p:cNvSpPr/>
          <p:nvPr/>
        </p:nvSpPr>
        <p:spPr>
          <a:xfrm>
            <a:off x="4326711" y="744546"/>
            <a:ext cx="2736158" cy="1250259"/>
          </a:xfrm>
          <a:prstGeom prst="irregularSeal2">
            <a:avLst/>
          </a:prstGeom>
          <a:solidFill>
            <a:srgbClr val="FFFF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Disaster</a:t>
            </a:r>
          </a:p>
        </p:txBody>
      </p:sp>
      <p:cxnSp>
        <p:nvCxnSpPr>
          <p:cNvPr id="125" name="Straight Arrow Connector 243">
            <a:extLst>
              <a:ext uri="{FF2B5EF4-FFF2-40B4-BE49-F238E27FC236}">
                <a16:creationId xmlns:a16="http://schemas.microsoft.com/office/drawing/2014/main" id="{1095FE88-04FD-42D3-BFFC-DF9C365E5EC4}"/>
              </a:ext>
            </a:extLst>
          </p:cNvPr>
          <p:cNvCxnSpPr>
            <a:cxnSpLocks/>
          </p:cNvCxnSpPr>
          <p:nvPr/>
        </p:nvCxnSpPr>
        <p:spPr>
          <a:xfrm flipH="1">
            <a:off x="5262341" y="4432352"/>
            <a:ext cx="2222615" cy="0"/>
          </a:xfrm>
          <a:prstGeom prst="straightConnector1">
            <a:avLst/>
          </a:prstGeom>
          <a:ln w="635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26" name="Straight Arrow Connector 243">
            <a:extLst>
              <a:ext uri="{FF2B5EF4-FFF2-40B4-BE49-F238E27FC236}">
                <a16:creationId xmlns:a16="http://schemas.microsoft.com/office/drawing/2014/main" id="{6662163E-CF44-4C50-8E98-B78279C3C3C9}"/>
              </a:ext>
            </a:extLst>
          </p:cNvPr>
          <p:cNvCxnSpPr>
            <a:cxnSpLocks/>
          </p:cNvCxnSpPr>
          <p:nvPr/>
        </p:nvCxnSpPr>
        <p:spPr>
          <a:xfrm flipH="1">
            <a:off x="5629158" y="4031717"/>
            <a:ext cx="1855799" cy="0"/>
          </a:xfrm>
          <a:prstGeom prst="straightConnector1">
            <a:avLst/>
          </a:prstGeom>
          <a:ln w="63500">
            <a:solidFill>
              <a:srgbClr val="0000FF"/>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31223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3754554" cy="369332"/>
          </a:xfrm>
        </p:spPr>
        <p:txBody>
          <a:bodyPr wrap="none"/>
          <a:lstStyle/>
          <a:p>
            <a:r>
              <a:rPr lang="en-US" altLang="ja-JP" dirty="0"/>
              <a:t>2-3</a:t>
            </a:r>
            <a:r>
              <a:rPr lang="en-US" altLang="ja-JP" b="1" dirty="0">
                <a:solidFill>
                  <a:schemeClr val="tx1"/>
                </a:solidFill>
                <a:latin typeface="+mj-lt"/>
                <a:ea typeface="ＭＳ Ｐゴシック" pitchFamily="50" charset="-128"/>
                <a:cs typeface="Arial" charset="0"/>
              </a:rPr>
              <a:t>. How it works 4 (Failback)</a:t>
            </a:r>
            <a:endParaRPr kumimoji="1" lang="ja-JP" altLang="en-US" b="1" dirty="0">
              <a:solidFill>
                <a:schemeClr val="tx1"/>
              </a:solidFill>
              <a:latin typeface="+mj-lt"/>
            </a:endParaRPr>
          </a:p>
        </p:txBody>
      </p:sp>
      <p:sp>
        <p:nvSpPr>
          <p:cNvPr id="2" name="コンテンツ プレースホルダー 1">
            <a:extLst>
              <a:ext uri="{FF2B5EF4-FFF2-40B4-BE49-F238E27FC236}">
                <a16:creationId xmlns:a16="http://schemas.microsoft.com/office/drawing/2014/main" id="{B803DBA3-D443-4B96-93F8-25F7DE2D54EF}"/>
              </a:ext>
            </a:extLst>
          </p:cNvPr>
          <p:cNvSpPr>
            <a:spLocks noGrp="1"/>
          </p:cNvSpPr>
          <p:nvPr>
            <p:ph sz="quarter" idx="10"/>
          </p:nvPr>
        </p:nvSpPr>
        <p:spPr>
          <a:xfrm>
            <a:off x="329860" y="744546"/>
            <a:ext cx="3442476" cy="3877056"/>
          </a:xfrm>
        </p:spPr>
        <p:txBody>
          <a:bodyPr/>
          <a:lstStyle/>
          <a:p>
            <a:r>
              <a:rPr lang="en-US" altLang="ja-JP" sz="2000" dirty="0"/>
              <a:t>Execute backup configuration on Secondary site</a:t>
            </a:r>
          </a:p>
          <a:p>
            <a:r>
              <a:rPr lang="en-US" altLang="ja-JP" sz="2000" dirty="0"/>
              <a:t>Execute migration on Secondary site to push the latest data to HCP</a:t>
            </a:r>
            <a:endParaRPr lang="de-DE" altLang="ja-JP" sz="2000" dirty="0"/>
          </a:p>
          <a:p>
            <a:r>
              <a:rPr lang="en-US" altLang="ja-JP" sz="2000" dirty="0"/>
              <a:t>Execute “failback.sh” on either Primary or Secondary site</a:t>
            </a:r>
            <a:endParaRPr lang="de-DE" altLang="ja-JP" sz="2000" dirty="0"/>
          </a:p>
        </p:txBody>
      </p:sp>
      <p:grpSp>
        <p:nvGrpSpPr>
          <p:cNvPr id="96" name="Group 94">
            <a:extLst>
              <a:ext uri="{FF2B5EF4-FFF2-40B4-BE49-F238E27FC236}">
                <a16:creationId xmlns:a16="http://schemas.microsoft.com/office/drawing/2014/main" id="{A6E7ACB6-F64B-44E4-B7F1-A1889096560D}"/>
              </a:ext>
            </a:extLst>
          </p:cNvPr>
          <p:cNvGrpSpPr/>
          <p:nvPr/>
        </p:nvGrpSpPr>
        <p:grpSpPr>
          <a:xfrm>
            <a:off x="3071411" y="1113332"/>
            <a:ext cx="5891944" cy="3085253"/>
            <a:chOff x="379413" y="1706562"/>
            <a:chExt cx="8388350" cy="4054476"/>
          </a:xfrm>
          <a:pattFill prst="wdUpDiag">
            <a:fgClr>
              <a:schemeClr val="bg1">
                <a:lumMod val="95000"/>
              </a:schemeClr>
            </a:fgClr>
            <a:bgClr>
              <a:schemeClr val="bg1">
                <a:lumMod val="85000"/>
              </a:schemeClr>
            </a:bgClr>
          </a:pattFill>
          <a:effectLst>
            <a:outerShdw blurRad="177800" algn="ctr" rotWithShape="0">
              <a:schemeClr val="bg1"/>
            </a:outerShdw>
          </a:effectLst>
        </p:grpSpPr>
        <p:sp>
          <p:nvSpPr>
            <p:cNvPr id="152" name="Freeform 6">
              <a:extLst>
                <a:ext uri="{FF2B5EF4-FFF2-40B4-BE49-F238E27FC236}">
                  <a16:creationId xmlns:a16="http://schemas.microsoft.com/office/drawing/2014/main" id="{E7B71561-166C-43A4-8B50-2AD71FCA6C90}"/>
                </a:ext>
              </a:extLst>
            </p:cNvPr>
            <p:cNvSpPr>
              <a:spLocks/>
            </p:cNvSpPr>
            <p:nvPr/>
          </p:nvSpPr>
          <p:spPr bwMode="auto">
            <a:xfrm>
              <a:off x="379413" y="2744788"/>
              <a:ext cx="88900" cy="28575"/>
            </a:xfrm>
            <a:custGeom>
              <a:avLst/>
              <a:gdLst>
                <a:gd name="T0" fmla="*/ 99 w 158"/>
                <a:gd name="T1" fmla="*/ 4 h 50"/>
                <a:gd name="T2" fmla="*/ 7 w 158"/>
                <a:gd name="T3" fmla="*/ 21 h 50"/>
                <a:gd name="T4" fmla="*/ 74 w 158"/>
                <a:gd name="T5" fmla="*/ 50 h 50"/>
                <a:gd name="T6" fmla="*/ 148 w 158"/>
                <a:gd name="T7" fmla="*/ 25 h 50"/>
                <a:gd name="T8" fmla="*/ 99 w 158"/>
                <a:gd name="T9" fmla="*/ 4 h 50"/>
              </a:gdLst>
              <a:ahLst/>
              <a:cxnLst>
                <a:cxn ang="0">
                  <a:pos x="T0" y="T1"/>
                </a:cxn>
                <a:cxn ang="0">
                  <a:pos x="T2" y="T3"/>
                </a:cxn>
                <a:cxn ang="0">
                  <a:pos x="T4" y="T5"/>
                </a:cxn>
                <a:cxn ang="0">
                  <a:pos x="T6" y="T7"/>
                </a:cxn>
                <a:cxn ang="0">
                  <a:pos x="T8" y="T9"/>
                </a:cxn>
              </a:cxnLst>
              <a:rect l="0" t="0" r="r" b="b"/>
              <a:pathLst>
                <a:path w="158" h="50">
                  <a:moveTo>
                    <a:pt x="99" y="4"/>
                  </a:moveTo>
                  <a:cubicBezTo>
                    <a:pt x="56" y="0"/>
                    <a:pt x="14" y="4"/>
                    <a:pt x="7" y="21"/>
                  </a:cubicBezTo>
                  <a:cubicBezTo>
                    <a:pt x="0" y="37"/>
                    <a:pt x="46" y="50"/>
                    <a:pt x="74" y="50"/>
                  </a:cubicBezTo>
                  <a:cubicBezTo>
                    <a:pt x="102" y="50"/>
                    <a:pt x="158" y="29"/>
                    <a:pt x="148" y="25"/>
                  </a:cubicBezTo>
                  <a:cubicBezTo>
                    <a:pt x="137" y="21"/>
                    <a:pt x="99" y="4"/>
                    <a:pt x="99" y="4"/>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53" name="Freeform 96">
              <a:extLst>
                <a:ext uri="{FF2B5EF4-FFF2-40B4-BE49-F238E27FC236}">
                  <a16:creationId xmlns:a16="http://schemas.microsoft.com/office/drawing/2014/main" id="{AF92A698-738F-4298-9713-75C9A820D95C}"/>
                </a:ext>
              </a:extLst>
            </p:cNvPr>
            <p:cNvSpPr>
              <a:spLocks noEditPoints="1"/>
            </p:cNvSpPr>
            <p:nvPr/>
          </p:nvSpPr>
          <p:spPr bwMode="auto">
            <a:xfrm>
              <a:off x="550863" y="2038350"/>
              <a:ext cx="3149600" cy="3722688"/>
            </a:xfrm>
            <a:custGeom>
              <a:avLst/>
              <a:gdLst>
                <a:gd name="T0" fmla="*/ 4939 w 5544"/>
                <a:gd name="T1" fmla="*/ 3942 h 6550"/>
                <a:gd name="T2" fmla="*/ 4921 w 5544"/>
                <a:gd name="T3" fmla="*/ 3763 h 6550"/>
                <a:gd name="T4" fmla="*/ 4532 w 5544"/>
                <a:gd name="T5" fmla="*/ 3424 h 6550"/>
                <a:gd name="T6" fmla="*/ 4304 w 5544"/>
                <a:gd name="T7" fmla="*/ 3287 h 6550"/>
                <a:gd name="T8" fmla="*/ 3999 w 5544"/>
                <a:gd name="T9" fmla="*/ 3284 h 6550"/>
                <a:gd name="T10" fmla="*/ 3511 w 5544"/>
                <a:gd name="T11" fmla="*/ 3287 h 6550"/>
                <a:gd name="T12" fmla="*/ 3324 w 5544"/>
                <a:gd name="T13" fmla="*/ 2930 h 6550"/>
                <a:gd name="T14" fmla="*/ 2927 w 5544"/>
                <a:gd name="T15" fmla="*/ 2738 h 6550"/>
                <a:gd name="T16" fmla="*/ 3048 w 5544"/>
                <a:gd name="T17" fmla="*/ 2381 h 6550"/>
                <a:gd name="T18" fmla="*/ 3645 w 5544"/>
                <a:gd name="T19" fmla="*/ 2464 h 6550"/>
                <a:gd name="T20" fmla="*/ 3847 w 5544"/>
                <a:gd name="T21" fmla="*/ 2063 h 6550"/>
                <a:gd name="T22" fmla="*/ 4071 w 5544"/>
                <a:gd name="T23" fmla="*/ 1777 h 6550"/>
                <a:gd name="T24" fmla="*/ 4480 w 5544"/>
                <a:gd name="T25" fmla="*/ 1558 h 6550"/>
                <a:gd name="T26" fmla="*/ 4140 w 5544"/>
                <a:gd name="T27" fmla="*/ 1454 h 6550"/>
                <a:gd name="T28" fmla="*/ 4447 w 5544"/>
                <a:gd name="T29" fmla="*/ 1341 h 6550"/>
                <a:gd name="T30" fmla="*/ 4777 w 5544"/>
                <a:gd name="T31" fmla="*/ 1466 h 6550"/>
                <a:gd name="T32" fmla="*/ 4530 w 5544"/>
                <a:gd name="T33" fmla="*/ 1091 h 6550"/>
                <a:gd name="T34" fmla="*/ 4097 w 5544"/>
                <a:gd name="T35" fmla="*/ 872 h 6550"/>
                <a:gd name="T36" fmla="*/ 3713 w 5544"/>
                <a:gd name="T37" fmla="*/ 1091 h 6550"/>
                <a:gd name="T38" fmla="*/ 3548 w 5544"/>
                <a:gd name="T39" fmla="*/ 1091 h 6550"/>
                <a:gd name="T40" fmla="*/ 3089 w 5544"/>
                <a:gd name="T41" fmla="*/ 872 h 6550"/>
                <a:gd name="T42" fmla="*/ 3645 w 5544"/>
                <a:gd name="T43" fmla="*/ 680 h 6550"/>
                <a:gd name="T44" fmla="*/ 3586 w 5544"/>
                <a:gd name="T45" fmla="*/ 460 h 6550"/>
                <a:gd name="T46" fmla="*/ 3848 w 5544"/>
                <a:gd name="T47" fmla="*/ 535 h 6550"/>
                <a:gd name="T48" fmla="*/ 3728 w 5544"/>
                <a:gd name="T49" fmla="*/ 614 h 6550"/>
                <a:gd name="T50" fmla="*/ 4312 w 5544"/>
                <a:gd name="T51" fmla="*/ 763 h 6550"/>
                <a:gd name="T52" fmla="*/ 4424 w 5544"/>
                <a:gd name="T53" fmla="*/ 597 h 6550"/>
                <a:gd name="T54" fmla="*/ 3874 w 5544"/>
                <a:gd name="T55" fmla="*/ 268 h 6550"/>
                <a:gd name="T56" fmla="*/ 3418 w 5544"/>
                <a:gd name="T57" fmla="*/ 456 h 6550"/>
                <a:gd name="T58" fmla="*/ 3105 w 5544"/>
                <a:gd name="T59" fmla="*/ 306 h 6550"/>
                <a:gd name="T60" fmla="*/ 2904 w 5544"/>
                <a:gd name="T61" fmla="*/ 495 h 6550"/>
                <a:gd name="T62" fmla="*/ 2657 w 5544"/>
                <a:gd name="T63" fmla="*/ 219 h 6550"/>
                <a:gd name="T64" fmla="*/ 2392 w 5544"/>
                <a:gd name="T65" fmla="*/ 98 h 6550"/>
                <a:gd name="T66" fmla="*/ 2343 w 5544"/>
                <a:gd name="T67" fmla="*/ 194 h 6550"/>
                <a:gd name="T68" fmla="*/ 2098 w 5544"/>
                <a:gd name="T69" fmla="*/ 156 h 6550"/>
                <a:gd name="T70" fmla="*/ 2011 w 5544"/>
                <a:gd name="T71" fmla="*/ 405 h 6550"/>
                <a:gd name="T72" fmla="*/ 1351 w 5544"/>
                <a:gd name="T73" fmla="*/ 389 h 6550"/>
                <a:gd name="T74" fmla="*/ 555 w 5544"/>
                <a:gd name="T75" fmla="*/ 323 h 6550"/>
                <a:gd name="T76" fmla="*/ 271 w 5544"/>
                <a:gd name="T77" fmla="*/ 597 h 6550"/>
                <a:gd name="T78" fmla="*/ 199 w 5544"/>
                <a:gd name="T79" fmla="*/ 895 h 6550"/>
                <a:gd name="T80" fmla="*/ 269 w 5544"/>
                <a:gd name="T81" fmla="*/ 1066 h 6550"/>
                <a:gd name="T82" fmla="*/ 646 w 5544"/>
                <a:gd name="T83" fmla="*/ 1009 h 6550"/>
                <a:gd name="T84" fmla="*/ 869 w 5544"/>
                <a:gd name="T85" fmla="*/ 822 h 6550"/>
                <a:gd name="T86" fmla="*/ 1644 w 5544"/>
                <a:gd name="T87" fmla="*/ 1308 h 6550"/>
                <a:gd name="T88" fmla="*/ 2453 w 5544"/>
                <a:gd name="T89" fmla="*/ 2694 h 6550"/>
                <a:gd name="T90" fmla="*/ 2281 w 5544"/>
                <a:gd name="T91" fmla="*/ 2344 h 6550"/>
                <a:gd name="T92" fmla="*/ 3334 w 5544"/>
                <a:gd name="T93" fmla="*/ 3189 h 6550"/>
                <a:gd name="T94" fmla="*/ 3682 w 5544"/>
                <a:gd name="T95" fmla="*/ 4183 h 6550"/>
                <a:gd name="T96" fmla="*/ 3925 w 5544"/>
                <a:gd name="T97" fmla="*/ 5917 h 6550"/>
                <a:gd name="T98" fmla="*/ 4203 w 5544"/>
                <a:gd name="T99" fmla="*/ 6529 h 6550"/>
                <a:gd name="T100" fmla="*/ 4251 w 5544"/>
                <a:gd name="T101" fmla="*/ 6169 h 6550"/>
                <a:gd name="T102" fmla="*/ 4358 w 5544"/>
                <a:gd name="T103" fmla="*/ 5838 h 6550"/>
                <a:gd name="T104" fmla="*/ 4622 w 5544"/>
                <a:gd name="T105" fmla="*/ 5572 h 6550"/>
                <a:gd name="T106" fmla="*/ 4882 w 5544"/>
                <a:gd name="T107" fmla="*/ 5299 h 6550"/>
                <a:gd name="T108" fmla="*/ 5254 w 5544"/>
                <a:gd name="T109" fmla="*/ 4934 h 6550"/>
                <a:gd name="T110" fmla="*/ 5359 w 5544"/>
                <a:gd name="T111" fmla="*/ 4522 h 6550"/>
                <a:gd name="T112" fmla="*/ 3354 w 5544"/>
                <a:gd name="T113" fmla="*/ 1640 h 6550"/>
                <a:gd name="T114" fmla="*/ 3576 w 5544"/>
                <a:gd name="T115" fmla="*/ 1695 h 6550"/>
                <a:gd name="T116" fmla="*/ 3360 w 5544"/>
                <a:gd name="T117" fmla="*/ 1695 h 6550"/>
                <a:gd name="T118" fmla="*/ 3830 w 5544"/>
                <a:gd name="T119" fmla="*/ 1633 h 6550"/>
                <a:gd name="T120" fmla="*/ 1886 w 5544"/>
                <a:gd name="T121" fmla="*/ 1483 h 6550"/>
                <a:gd name="T122" fmla="*/ 4565 w 5544"/>
                <a:gd name="T123" fmla="*/ 5400 h 6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544" h="6550">
                  <a:moveTo>
                    <a:pt x="5538" y="4162"/>
                  </a:moveTo>
                  <a:cubicBezTo>
                    <a:pt x="5536" y="4145"/>
                    <a:pt x="5529" y="4127"/>
                    <a:pt x="5519" y="4110"/>
                  </a:cubicBezTo>
                  <a:cubicBezTo>
                    <a:pt x="5528" y="4110"/>
                    <a:pt x="5528" y="4110"/>
                    <a:pt x="5528" y="4110"/>
                  </a:cubicBezTo>
                  <a:cubicBezTo>
                    <a:pt x="5514" y="4084"/>
                    <a:pt x="5493" y="4062"/>
                    <a:pt x="5477" y="4054"/>
                  </a:cubicBezTo>
                  <a:cubicBezTo>
                    <a:pt x="5461" y="4045"/>
                    <a:pt x="5431" y="4041"/>
                    <a:pt x="5407" y="4028"/>
                  </a:cubicBezTo>
                  <a:cubicBezTo>
                    <a:pt x="5393" y="4028"/>
                    <a:pt x="5393" y="4028"/>
                    <a:pt x="5393" y="4028"/>
                  </a:cubicBezTo>
                  <a:cubicBezTo>
                    <a:pt x="5385" y="4023"/>
                    <a:pt x="5377" y="4016"/>
                    <a:pt x="5372" y="4008"/>
                  </a:cubicBezTo>
                  <a:cubicBezTo>
                    <a:pt x="5364" y="3996"/>
                    <a:pt x="5351" y="3983"/>
                    <a:pt x="5337" y="3973"/>
                  </a:cubicBezTo>
                  <a:cubicBezTo>
                    <a:pt x="5349" y="3973"/>
                    <a:pt x="5349" y="3973"/>
                    <a:pt x="5349" y="3973"/>
                  </a:cubicBezTo>
                  <a:cubicBezTo>
                    <a:pt x="5323" y="3954"/>
                    <a:pt x="5291" y="3940"/>
                    <a:pt x="5277" y="3946"/>
                  </a:cubicBezTo>
                  <a:cubicBezTo>
                    <a:pt x="5256" y="3954"/>
                    <a:pt x="5220" y="3962"/>
                    <a:pt x="5192" y="3941"/>
                  </a:cubicBezTo>
                  <a:cubicBezTo>
                    <a:pt x="5170" y="3925"/>
                    <a:pt x="5137" y="3906"/>
                    <a:pt x="5116" y="3891"/>
                  </a:cubicBezTo>
                  <a:cubicBezTo>
                    <a:pt x="5103" y="3891"/>
                    <a:pt x="5103" y="3891"/>
                    <a:pt x="5103" y="3891"/>
                  </a:cubicBezTo>
                  <a:cubicBezTo>
                    <a:pt x="5100" y="3888"/>
                    <a:pt x="5097" y="3886"/>
                    <a:pt x="5094" y="3883"/>
                  </a:cubicBezTo>
                  <a:cubicBezTo>
                    <a:pt x="5076" y="3867"/>
                    <a:pt x="5031" y="3854"/>
                    <a:pt x="5010" y="3854"/>
                  </a:cubicBezTo>
                  <a:cubicBezTo>
                    <a:pt x="4988" y="3854"/>
                    <a:pt x="4992" y="3838"/>
                    <a:pt x="4960" y="3888"/>
                  </a:cubicBezTo>
                  <a:cubicBezTo>
                    <a:pt x="4942" y="3917"/>
                    <a:pt x="4945" y="3934"/>
                    <a:pt x="4939" y="3942"/>
                  </a:cubicBezTo>
                  <a:cubicBezTo>
                    <a:pt x="4934" y="3944"/>
                    <a:pt x="4925" y="3944"/>
                    <a:pt x="4911" y="3941"/>
                  </a:cubicBezTo>
                  <a:cubicBezTo>
                    <a:pt x="4885" y="3938"/>
                    <a:pt x="4884" y="3935"/>
                    <a:pt x="4894" y="3928"/>
                  </a:cubicBezTo>
                  <a:cubicBezTo>
                    <a:pt x="4897" y="3926"/>
                    <a:pt x="4900" y="3924"/>
                    <a:pt x="4904" y="3921"/>
                  </a:cubicBezTo>
                  <a:cubicBezTo>
                    <a:pt x="4915" y="3914"/>
                    <a:pt x="4928" y="3905"/>
                    <a:pt x="4940" y="3891"/>
                  </a:cubicBezTo>
                  <a:cubicBezTo>
                    <a:pt x="4937" y="3891"/>
                    <a:pt x="4937" y="3891"/>
                    <a:pt x="4937" y="3891"/>
                  </a:cubicBezTo>
                  <a:cubicBezTo>
                    <a:pt x="4939" y="3888"/>
                    <a:pt x="4941" y="3886"/>
                    <a:pt x="4943" y="3883"/>
                  </a:cubicBezTo>
                  <a:cubicBezTo>
                    <a:pt x="4955" y="3864"/>
                    <a:pt x="4957" y="3848"/>
                    <a:pt x="4953" y="3836"/>
                  </a:cubicBezTo>
                  <a:cubicBezTo>
                    <a:pt x="4961" y="3836"/>
                    <a:pt x="4961" y="3836"/>
                    <a:pt x="4961" y="3836"/>
                  </a:cubicBezTo>
                  <a:cubicBezTo>
                    <a:pt x="4956" y="3814"/>
                    <a:pt x="4934" y="3804"/>
                    <a:pt x="4911" y="3813"/>
                  </a:cubicBezTo>
                  <a:cubicBezTo>
                    <a:pt x="4904" y="3815"/>
                    <a:pt x="4901" y="3817"/>
                    <a:pt x="4897" y="3820"/>
                  </a:cubicBezTo>
                  <a:cubicBezTo>
                    <a:pt x="4873" y="3833"/>
                    <a:pt x="4889" y="3855"/>
                    <a:pt x="4837" y="3867"/>
                  </a:cubicBezTo>
                  <a:cubicBezTo>
                    <a:pt x="4790" y="3877"/>
                    <a:pt x="4783" y="3850"/>
                    <a:pt x="4802" y="3836"/>
                  </a:cubicBezTo>
                  <a:cubicBezTo>
                    <a:pt x="4803" y="3836"/>
                    <a:pt x="4803" y="3836"/>
                    <a:pt x="4803" y="3836"/>
                  </a:cubicBezTo>
                  <a:cubicBezTo>
                    <a:pt x="4804" y="3835"/>
                    <a:pt x="4806" y="3834"/>
                    <a:pt x="4807" y="3833"/>
                  </a:cubicBezTo>
                  <a:cubicBezTo>
                    <a:pt x="4810" y="3831"/>
                    <a:pt x="4813" y="3830"/>
                    <a:pt x="4816" y="3829"/>
                  </a:cubicBezTo>
                  <a:cubicBezTo>
                    <a:pt x="4835" y="3825"/>
                    <a:pt x="4862" y="3812"/>
                    <a:pt x="4884" y="3798"/>
                  </a:cubicBezTo>
                  <a:cubicBezTo>
                    <a:pt x="4904" y="3785"/>
                    <a:pt x="4921" y="3771"/>
                    <a:pt x="4921" y="3763"/>
                  </a:cubicBezTo>
                  <a:cubicBezTo>
                    <a:pt x="4921" y="3760"/>
                    <a:pt x="4921" y="3757"/>
                    <a:pt x="4921" y="3754"/>
                  </a:cubicBezTo>
                  <a:cubicBezTo>
                    <a:pt x="4913" y="3754"/>
                    <a:pt x="4913" y="3754"/>
                    <a:pt x="4913" y="3754"/>
                  </a:cubicBezTo>
                  <a:cubicBezTo>
                    <a:pt x="4911" y="3733"/>
                    <a:pt x="4902" y="3705"/>
                    <a:pt x="4879" y="3705"/>
                  </a:cubicBezTo>
                  <a:cubicBezTo>
                    <a:pt x="4873" y="3705"/>
                    <a:pt x="4869" y="3702"/>
                    <a:pt x="4865" y="3699"/>
                  </a:cubicBezTo>
                  <a:cubicBezTo>
                    <a:pt x="4878" y="3699"/>
                    <a:pt x="4878" y="3699"/>
                    <a:pt x="4878" y="3699"/>
                  </a:cubicBezTo>
                  <a:cubicBezTo>
                    <a:pt x="4861" y="3692"/>
                    <a:pt x="4860" y="3659"/>
                    <a:pt x="4831" y="3616"/>
                  </a:cubicBezTo>
                  <a:cubicBezTo>
                    <a:pt x="4821" y="3616"/>
                    <a:pt x="4821" y="3616"/>
                    <a:pt x="4821" y="3616"/>
                  </a:cubicBezTo>
                  <a:cubicBezTo>
                    <a:pt x="4819" y="3614"/>
                    <a:pt x="4818" y="3611"/>
                    <a:pt x="4816" y="3609"/>
                  </a:cubicBezTo>
                  <a:cubicBezTo>
                    <a:pt x="4804" y="3593"/>
                    <a:pt x="4790" y="3577"/>
                    <a:pt x="4775" y="3561"/>
                  </a:cubicBezTo>
                  <a:cubicBezTo>
                    <a:pt x="4786" y="3561"/>
                    <a:pt x="4786" y="3561"/>
                    <a:pt x="4786" y="3561"/>
                  </a:cubicBezTo>
                  <a:cubicBezTo>
                    <a:pt x="4750" y="3523"/>
                    <a:pt x="4709" y="3491"/>
                    <a:pt x="4678" y="3498"/>
                  </a:cubicBezTo>
                  <a:cubicBezTo>
                    <a:pt x="4635" y="3506"/>
                    <a:pt x="4611" y="3546"/>
                    <a:pt x="4590" y="3501"/>
                  </a:cubicBezTo>
                  <a:cubicBezTo>
                    <a:pt x="4586" y="3492"/>
                    <a:pt x="4582" y="3485"/>
                    <a:pt x="4578" y="3479"/>
                  </a:cubicBezTo>
                  <a:cubicBezTo>
                    <a:pt x="4569" y="3479"/>
                    <a:pt x="4569" y="3479"/>
                    <a:pt x="4569" y="3479"/>
                  </a:cubicBezTo>
                  <a:cubicBezTo>
                    <a:pt x="4552" y="3455"/>
                    <a:pt x="4535" y="3445"/>
                    <a:pt x="4524" y="3426"/>
                  </a:cubicBezTo>
                  <a:cubicBezTo>
                    <a:pt x="4523" y="3425"/>
                    <a:pt x="4523" y="3425"/>
                    <a:pt x="4522" y="3424"/>
                  </a:cubicBezTo>
                  <a:cubicBezTo>
                    <a:pt x="4532" y="3424"/>
                    <a:pt x="4532" y="3424"/>
                    <a:pt x="4532" y="3424"/>
                  </a:cubicBezTo>
                  <a:cubicBezTo>
                    <a:pt x="4532" y="3423"/>
                    <a:pt x="4531" y="3423"/>
                    <a:pt x="4530" y="3422"/>
                  </a:cubicBezTo>
                  <a:cubicBezTo>
                    <a:pt x="4516" y="3397"/>
                    <a:pt x="4481" y="3422"/>
                    <a:pt x="4470" y="3409"/>
                  </a:cubicBezTo>
                  <a:cubicBezTo>
                    <a:pt x="4460" y="3397"/>
                    <a:pt x="4460" y="3397"/>
                    <a:pt x="4460" y="3397"/>
                  </a:cubicBezTo>
                  <a:cubicBezTo>
                    <a:pt x="4460" y="3397"/>
                    <a:pt x="4414" y="3409"/>
                    <a:pt x="4439" y="3372"/>
                  </a:cubicBezTo>
                  <a:cubicBezTo>
                    <a:pt x="4444" y="3363"/>
                    <a:pt x="4449" y="3353"/>
                    <a:pt x="4453" y="3342"/>
                  </a:cubicBezTo>
                  <a:cubicBezTo>
                    <a:pt x="4448" y="3342"/>
                    <a:pt x="4448" y="3342"/>
                    <a:pt x="4448" y="3342"/>
                  </a:cubicBezTo>
                  <a:cubicBezTo>
                    <a:pt x="4456" y="3322"/>
                    <a:pt x="4460" y="3301"/>
                    <a:pt x="4461" y="3287"/>
                  </a:cubicBezTo>
                  <a:cubicBezTo>
                    <a:pt x="4467" y="3287"/>
                    <a:pt x="4467" y="3287"/>
                    <a:pt x="4467" y="3287"/>
                  </a:cubicBezTo>
                  <a:cubicBezTo>
                    <a:pt x="4468" y="3274"/>
                    <a:pt x="4467" y="3266"/>
                    <a:pt x="4463" y="3268"/>
                  </a:cubicBezTo>
                  <a:cubicBezTo>
                    <a:pt x="4462" y="3268"/>
                    <a:pt x="4460" y="3270"/>
                    <a:pt x="4458" y="3273"/>
                  </a:cubicBezTo>
                  <a:cubicBezTo>
                    <a:pt x="4458" y="3272"/>
                    <a:pt x="4458" y="3272"/>
                    <a:pt x="4457" y="3272"/>
                  </a:cubicBezTo>
                  <a:cubicBezTo>
                    <a:pt x="4446" y="3276"/>
                    <a:pt x="4429" y="3334"/>
                    <a:pt x="4411" y="3330"/>
                  </a:cubicBezTo>
                  <a:cubicBezTo>
                    <a:pt x="4393" y="3326"/>
                    <a:pt x="4408" y="3318"/>
                    <a:pt x="4372" y="3293"/>
                  </a:cubicBezTo>
                  <a:cubicBezTo>
                    <a:pt x="4369" y="3290"/>
                    <a:pt x="4365" y="3289"/>
                    <a:pt x="4362" y="3287"/>
                  </a:cubicBezTo>
                  <a:cubicBezTo>
                    <a:pt x="4376" y="3287"/>
                    <a:pt x="4376" y="3287"/>
                    <a:pt x="4376" y="3287"/>
                  </a:cubicBezTo>
                  <a:cubicBezTo>
                    <a:pt x="4352" y="3272"/>
                    <a:pt x="4320" y="3276"/>
                    <a:pt x="4302" y="3287"/>
                  </a:cubicBezTo>
                  <a:cubicBezTo>
                    <a:pt x="4304" y="3287"/>
                    <a:pt x="4304" y="3287"/>
                    <a:pt x="4304" y="3287"/>
                  </a:cubicBezTo>
                  <a:cubicBezTo>
                    <a:pt x="4291" y="3292"/>
                    <a:pt x="4281" y="3301"/>
                    <a:pt x="4281" y="3309"/>
                  </a:cubicBezTo>
                  <a:cubicBezTo>
                    <a:pt x="4281" y="3324"/>
                    <a:pt x="4273" y="3336"/>
                    <a:pt x="4267" y="3342"/>
                  </a:cubicBezTo>
                  <a:cubicBezTo>
                    <a:pt x="4260" y="3342"/>
                    <a:pt x="4260" y="3342"/>
                    <a:pt x="4260" y="3342"/>
                  </a:cubicBezTo>
                  <a:cubicBezTo>
                    <a:pt x="4256" y="3336"/>
                    <a:pt x="4249" y="3326"/>
                    <a:pt x="4242" y="3309"/>
                  </a:cubicBezTo>
                  <a:cubicBezTo>
                    <a:pt x="4232" y="3284"/>
                    <a:pt x="4182" y="3280"/>
                    <a:pt x="4158" y="3305"/>
                  </a:cubicBezTo>
                  <a:cubicBezTo>
                    <a:pt x="4146" y="3317"/>
                    <a:pt x="4137" y="3304"/>
                    <a:pt x="4129" y="3287"/>
                  </a:cubicBezTo>
                  <a:cubicBezTo>
                    <a:pt x="4137" y="3287"/>
                    <a:pt x="4137" y="3287"/>
                    <a:pt x="4137" y="3287"/>
                  </a:cubicBezTo>
                  <a:cubicBezTo>
                    <a:pt x="4127" y="3267"/>
                    <a:pt x="4118" y="3238"/>
                    <a:pt x="4108" y="3238"/>
                  </a:cubicBezTo>
                  <a:cubicBezTo>
                    <a:pt x="4100" y="3238"/>
                    <a:pt x="4088" y="3243"/>
                    <a:pt x="4076" y="3252"/>
                  </a:cubicBezTo>
                  <a:cubicBezTo>
                    <a:pt x="4059" y="3262"/>
                    <a:pt x="4042" y="3278"/>
                    <a:pt x="4031" y="3301"/>
                  </a:cubicBezTo>
                  <a:cubicBezTo>
                    <a:pt x="4017" y="3331"/>
                    <a:pt x="4018" y="3371"/>
                    <a:pt x="4012" y="3384"/>
                  </a:cubicBezTo>
                  <a:cubicBezTo>
                    <a:pt x="4006" y="3381"/>
                    <a:pt x="4001" y="3363"/>
                    <a:pt x="3999" y="3342"/>
                  </a:cubicBezTo>
                  <a:cubicBezTo>
                    <a:pt x="3992" y="3342"/>
                    <a:pt x="3992" y="3342"/>
                    <a:pt x="3992" y="3342"/>
                  </a:cubicBezTo>
                  <a:cubicBezTo>
                    <a:pt x="3990" y="3322"/>
                    <a:pt x="3990" y="3300"/>
                    <a:pt x="3992" y="3288"/>
                  </a:cubicBezTo>
                  <a:cubicBezTo>
                    <a:pt x="3992" y="3288"/>
                    <a:pt x="3992" y="3287"/>
                    <a:pt x="3993" y="3287"/>
                  </a:cubicBezTo>
                  <a:cubicBezTo>
                    <a:pt x="3998" y="3287"/>
                    <a:pt x="3998" y="3287"/>
                    <a:pt x="3998" y="3287"/>
                  </a:cubicBezTo>
                  <a:cubicBezTo>
                    <a:pt x="3999" y="3286"/>
                    <a:pt x="3999" y="3285"/>
                    <a:pt x="3999" y="3284"/>
                  </a:cubicBezTo>
                  <a:cubicBezTo>
                    <a:pt x="4002" y="3259"/>
                    <a:pt x="4041" y="3218"/>
                    <a:pt x="4013" y="3209"/>
                  </a:cubicBezTo>
                  <a:cubicBezTo>
                    <a:pt x="4001" y="3206"/>
                    <a:pt x="3986" y="3213"/>
                    <a:pt x="3972" y="3222"/>
                  </a:cubicBezTo>
                  <a:cubicBezTo>
                    <a:pt x="3957" y="3231"/>
                    <a:pt x="3943" y="3244"/>
                    <a:pt x="3931" y="3252"/>
                  </a:cubicBezTo>
                  <a:cubicBezTo>
                    <a:pt x="3929" y="3253"/>
                    <a:pt x="3927" y="3255"/>
                    <a:pt x="3925" y="3255"/>
                  </a:cubicBezTo>
                  <a:cubicBezTo>
                    <a:pt x="3919" y="3256"/>
                    <a:pt x="3912" y="3260"/>
                    <a:pt x="3904" y="3266"/>
                  </a:cubicBezTo>
                  <a:cubicBezTo>
                    <a:pt x="3886" y="3277"/>
                    <a:pt x="3861" y="3300"/>
                    <a:pt x="3844" y="3326"/>
                  </a:cubicBezTo>
                  <a:cubicBezTo>
                    <a:pt x="3825" y="3357"/>
                    <a:pt x="3814" y="3377"/>
                    <a:pt x="3796" y="3389"/>
                  </a:cubicBezTo>
                  <a:cubicBezTo>
                    <a:pt x="3775" y="3400"/>
                    <a:pt x="3745" y="3388"/>
                    <a:pt x="3752" y="3376"/>
                  </a:cubicBezTo>
                  <a:cubicBezTo>
                    <a:pt x="3756" y="3369"/>
                    <a:pt x="3739" y="3353"/>
                    <a:pt x="3720" y="3342"/>
                  </a:cubicBezTo>
                  <a:cubicBezTo>
                    <a:pt x="3706" y="3342"/>
                    <a:pt x="3706" y="3342"/>
                    <a:pt x="3706" y="3342"/>
                  </a:cubicBezTo>
                  <a:cubicBezTo>
                    <a:pt x="3692" y="3335"/>
                    <a:pt x="3679" y="3332"/>
                    <a:pt x="3675" y="3338"/>
                  </a:cubicBezTo>
                  <a:cubicBezTo>
                    <a:pt x="3673" y="3342"/>
                    <a:pt x="3669" y="3345"/>
                    <a:pt x="3665" y="3349"/>
                  </a:cubicBezTo>
                  <a:cubicBezTo>
                    <a:pt x="3650" y="3359"/>
                    <a:pt x="3630" y="3369"/>
                    <a:pt x="3608" y="3380"/>
                  </a:cubicBezTo>
                  <a:cubicBezTo>
                    <a:pt x="3576" y="3397"/>
                    <a:pt x="3548" y="3359"/>
                    <a:pt x="3541" y="3342"/>
                  </a:cubicBezTo>
                  <a:cubicBezTo>
                    <a:pt x="3541" y="3342"/>
                    <a:pt x="3541" y="3342"/>
                    <a:pt x="3541" y="3342"/>
                  </a:cubicBezTo>
                  <a:cubicBezTo>
                    <a:pt x="3532" y="3342"/>
                    <a:pt x="3532" y="3342"/>
                    <a:pt x="3532" y="3342"/>
                  </a:cubicBezTo>
                  <a:cubicBezTo>
                    <a:pt x="3525" y="3330"/>
                    <a:pt x="3516" y="3322"/>
                    <a:pt x="3511" y="3287"/>
                  </a:cubicBezTo>
                  <a:cubicBezTo>
                    <a:pt x="3518" y="3287"/>
                    <a:pt x="3518" y="3287"/>
                    <a:pt x="3518" y="3287"/>
                  </a:cubicBezTo>
                  <a:cubicBezTo>
                    <a:pt x="3518" y="3281"/>
                    <a:pt x="3517" y="3275"/>
                    <a:pt x="3516" y="3268"/>
                  </a:cubicBezTo>
                  <a:cubicBezTo>
                    <a:pt x="3515" y="3247"/>
                    <a:pt x="3516" y="3225"/>
                    <a:pt x="3518" y="3205"/>
                  </a:cubicBezTo>
                  <a:cubicBezTo>
                    <a:pt x="3512" y="3205"/>
                    <a:pt x="3512" y="3205"/>
                    <a:pt x="3512" y="3205"/>
                  </a:cubicBezTo>
                  <a:cubicBezTo>
                    <a:pt x="3514" y="3185"/>
                    <a:pt x="3517" y="3166"/>
                    <a:pt x="3521" y="3150"/>
                  </a:cubicBezTo>
                  <a:cubicBezTo>
                    <a:pt x="3527" y="3150"/>
                    <a:pt x="3527" y="3150"/>
                    <a:pt x="3527" y="3150"/>
                  </a:cubicBezTo>
                  <a:cubicBezTo>
                    <a:pt x="3529" y="3139"/>
                    <a:pt x="3531" y="3130"/>
                    <a:pt x="3534" y="3122"/>
                  </a:cubicBezTo>
                  <a:cubicBezTo>
                    <a:pt x="3539" y="3107"/>
                    <a:pt x="3529" y="3086"/>
                    <a:pt x="3514" y="3067"/>
                  </a:cubicBezTo>
                  <a:cubicBezTo>
                    <a:pt x="3504" y="3067"/>
                    <a:pt x="3504" y="3067"/>
                    <a:pt x="3504" y="3067"/>
                  </a:cubicBezTo>
                  <a:cubicBezTo>
                    <a:pt x="3486" y="3046"/>
                    <a:pt x="3463" y="3028"/>
                    <a:pt x="3450" y="3031"/>
                  </a:cubicBezTo>
                  <a:cubicBezTo>
                    <a:pt x="3425" y="3035"/>
                    <a:pt x="3401" y="3064"/>
                    <a:pt x="3376" y="3060"/>
                  </a:cubicBezTo>
                  <a:cubicBezTo>
                    <a:pt x="3351" y="3056"/>
                    <a:pt x="3362" y="3047"/>
                    <a:pt x="3323" y="3047"/>
                  </a:cubicBezTo>
                  <a:cubicBezTo>
                    <a:pt x="3289" y="3047"/>
                    <a:pt x="3310" y="3040"/>
                    <a:pt x="3320" y="3013"/>
                  </a:cubicBezTo>
                  <a:cubicBezTo>
                    <a:pt x="3325" y="3013"/>
                    <a:pt x="3325" y="3013"/>
                    <a:pt x="3325" y="3013"/>
                  </a:cubicBezTo>
                  <a:cubicBezTo>
                    <a:pt x="3327" y="3008"/>
                    <a:pt x="3329" y="3003"/>
                    <a:pt x="3330" y="2997"/>
                  </a:cubicBezTo>
                  <a:cubicBezTo>
                    <a:pt x="3334" y="2977"/>
                    <a:pt x="3329" y="2953"/>
                    <a:pt x="3331" y="2930"/>
                  </a:cubicBezTo>
                  <a:cubicBezTo>
                    <a:pt x="3324" y="2930"/>
                    <a:pt x="3324" y="2930"/>
                    <a:pt x="3324" y="2930"/>
                  </a:cubicBezTo>
                  <a:cubicBezTo>
                    <a:pt x="3326" y="2912"/>
                    <a:pt x="3331" y="2895"/>
                    <a:pt x="3348" y="2881"/>
                  </a:cubicBezTo>
                  <a:cubicBezTo>
                    <a:pt x="3350" y="2879"/>
                    <a:pt x="3351" y="2877"/>
                    <a:pt x="3352" y="2875"/>
                  </a:cubicBezTo>
                  <a:cubicBezTo>
                    <a:pt x="3355" y="2875"/>
                    <a:pt x="3355" y="2875"/>
                    <a:pt x="3355" y="2875"/>
                  </a:cubicBezTo>
                  <a:cubicBezTo>
                    <a:pt x="3378" y="2855"/>
                    <a:pt x="3382" y="2819"/>
                    <a:pt x="3376" y="2793"/>
                  </a:cubicBezTo>
                  <a:cubicBezTo>
                    <a:pt x="3368" y="2793"/>
                    <a:pt x="3368" y="2793"/>
                    <a:pt x="3368" y="2793"/>
                  </a:cubicBezTo>
                  <a:cubicBezTo>
                    <a:pt x="3364" y="2777"/>
                    <a:pt x="3357" y="2766"/>
                    <a:pt x="3348" y="2764"/>
                  </a:cubicBezTo>
                  <a:cubicBezTo>
                    <a:pt x="3323" y="2760"/>
                    <a:pt x="3277" y="2777"/>
                    <a:pt x="3246" y="2773"/>
                  </a:cubicBezTo>
                  <a:cubicBezTo>
                    <a:pt x="3214" y="2769"/>
                    <a:pt x="3189" y="2802"/>
                    <a:pt x="3200" y="2839"/>
                  </a:cubicBezTo>
                  <a:cubicBezTo>
                    <a:pt x="3211" y="2877"/>
                    <a:pt x="3182" y="2902"/>
                    <a:pt x="3172" y="2898"/>
                  </a:cubicBezTo>
                  <a:cubicBezTo>
                    <a:pt x="3161" y="2893"/>
                    <a:pt x="3147" y="2873"/>
                    <a:pt x="3108" y="2906"/>
                  </a:cubicBezTo>
                  <a:cubicBezTo>
                    <a:pt x="3070" y="2939"/>
                    <a:pt x="3056" y="2927"/>
                    <a:pt x="3017" y="2889"/>
                  </a:cubicBezTo>
                  <a:cubicBezTo>
                    <a:pt x="3012" y="2885"/>
                    <a:pt x="3007" y="2880"/>
                    <a:pt x="3003" y="2875"/>
                  </a:cubicBezTo>
                  <a:cubicBezTo>
                    <a:pt x="3014" y="2875"/>
                    <a:pt x="3014" y="2875"/>
                    <a:pt x="3014" y="2875"/>
                  </a:cubicBezTo>
                  <a:cubicBezTo>
                    <a:pt x="2988" y="2851"/>
                    <a:pt x="2962" y="2825"/>
                    <a:pt x="2947" y="2793"/>
                  </a:cubicBezTo>
                  <a:cubicBezTo>
                    <a:pt x="2939" y="2793"/>
                    <a:pt x="2939" y="2793"/>
                    <a:pt x="2939" y="2793"/>
                  </a:cubicBezTo>
                  <a:cubicBezTo>
                    <a:pt x="2934" y="2782"/>
                    <a:pt x="2930" y="2769"/>
                    <a:pt x="2929" y="2756"/>
                  </a:cubicBezTo>
                  <a:cubicBezTo>
                    <a:pt x="2928" y="2750"/>
                    <a:pt x="2927" y="2744"/>
                    <a:pt x="2927" y="2738"/>
                  </a:cubicBezTo>
                  <a:cubicBezTo>
                    <a:pt x="2934" y="2738"/>
                    <a:pt x="2934" y="2738"/>
                    <a:pt x="2934" y="2738"/>
                  </a:cubicBezTo>
                  <a:cubicBezTo>
                    <a:pt x="2931" y="2709"/>
                    <a:pt x="2929" y="2681"/>
                    <a:pt x="2930" y="2656"/>
                  </a:cubicBezTo>
                  <a:cubicBezTo>
                    <a:pt x="2923" y="2656"/>
                    <a:pt x="2923" y="2656"/>
                    <a:pt x="2923" y="2656"/>
                  </a:cubicBezTo>
                  <a:cubicBezTo>
                    <a:pt x="2924" y="2636"/>
                    <a:pt x="2927" y="2619"/>
                    <a:pt x="2932" y="2606"/>
                  </a:cubicBezTo>
                  <a:cubicBezTo>
                    <a:pt x="2933" y="2605"/>
                    <a:pt x="2934" y="2603"/>
                    <a:pt x="2934" y="2601"/>
                  </a:cubicBezTo>
                  <a:cubicBezTo>
                    <a:pt x="2939" y="2601"/>
                    <a:pt x="2939" y="2601"/>
                    <a:pt x="2939" y="2601"/>
                  </a:cubicBezTo>
                  <a:cubicBezTo>
                    <a:pt x="2949" y="2577"/>
                    <a:pt x="2952" y="2540"/>
                    <a:pt x="2944" y="2519"/>
                  </a:cubicBezTo>
                  <a:cubicBezTo>
                    <a:pt x="2936" y="2519"/>
                    <a:pt x="2936" y="2519"/>
                    <a:pt x="2936" y="2519"/>
                  </a:cubicBezTo>
                  <a:cubicBezTo>
                    <a:pt x="2933" y="2513"/>
                    <a:pt x="2930" y="2508"/>
                    <a:pt x="2925" y="2506"/>
                  </a:cubicBezTo>
                  <a:cubicBezTo>
                    <a:pt x="2911" y="2501"/>
                    <a:pt x="2928" y="2479"/>
                    <a:pt x="2948" y="2464"/>
                  </a:cubicBezTo>
                  <a:cubicBezTo>
                    <a:pt x="2950" y="2464"/>
                    <a:pt x="2950" y="2464"/>
                    <a:pt x="2950" y="2464"/>
                  </a:cubicBezTo>
                  <a:cubicBezTo>
                    <a:pt x="2954" y="2460"/>
                    <a:pt x="2958" y="2457"/>
                    <a:pt x="2963" y="2454"/>
                  </a:cubicBezTo>
                  <a:cubicBezTo>
                    <a:pt x="2967" y="2452"/>
                    <a:pt x="2971" y="2449"/>
                    <a:pt x="2975" y="2448"/>
                  </a:cubicBezTo>
                  <a:cubicBezTo>
                    <a:pt x="2981" y="2446"/>
                    <a:pt x="2989" y="2442"/>
                    <a:pt x="2997" y="2436"/>
                  </a:cubicBezTo>
                  <a:cubicBezTo>
                    <a:pt x="3020" y="2422"/>
                    <a:pt x="3046" y="2395"/>
                    <a:pt x="3052" y="2382"/>
                  </a:cubicBezTo>
                  <a:cubicBezTo>
                    <a:pt x="3052" y="2381"/>
                    <a:pt x="3052" y="2381"/>
                    <a:pt x="3052" y="2381"/>
                  </a:cubicBezTo>
                  <a:cubicBezTo>
                    <a:pt x="3048" y="2381"/>
                    <a:pt x="3048" y="2381"/>
                    <a:pt x="3048" y="2381"/>
                  </a:cubicBezTo>
                  <a:cubicBezTo>
                    <a:pt x="3060" y="2370"/>
                    <a:pt x="3091" y="2373"/>
                    <a:pt x="3126" y="2373"/>
                  </a:cubicBezTo>
                  <a:cubicBezTo>
                    <a:pt x="3165" y="2373"/>
                    <a:pt x="3172" y="2373"/>
                    <a:pt x="3211" y="2398"/>
                  </a:cubicBezTo>
                  <a:cubicBezTo>
                    <a:pt x="3229" y="2410"/>
                    <a:pt x="3240" y="2408"/>
                    <a:pt x="3246" y="2401"/>
                  </a:cubicBezTo>
                  <a:cubicBezTo>
                    <a:pt x="3255" y="2398"/>
                    <a:pt x="3259" y="2389"/>
                    <a:pt x="3261" y="2381"/>
                  </a:cubicBezTo>
                  <a:cubicBezTo>
                    <a:pt x="3256" y="2381"/>
                    <a:pt x="3256" y="2381"/>
                    <a:pt x="3256" y="2381"/>
                  </a:cubicBezTo>
                  <a:cubicBezTo>
                    <a:pt x="3256" y="2378"/>
                    <a:pt x="3256" y="2375"/>
                    <a:pt x="3256" y="2373"/>
                  </a:cubicBezTo>
                  <a:cubicBezTo>
                    <a:pt x="3256" y="2361"/>
                    <a:pt x="3278" y="2352"/>
                    <a:pt x="3320" y="2356"/>
                  </a:cubicBezTo>
                  <a:cubicBezTo>
                    <a:pt x="3363" y="2360"/>
                    <a:pt x="3415" y="2323"/>
                    <a:pt x="3425" y="2336"/>
                  </a:cubicBezTo>
                  <a:cubicBezTo>
                    <a:pt x="3436" y="2348"/>
                    <a:pt x="3457" y="2398"/>
                    <a:pt x="3478" y="2382"/>
                  </a:cubicBezTo>
                  <a:cubicBezTo>
                    <a:pt x="3499" y="2365"/>
                    <a:pt x="3506" y="2336"/>
                    <a:pt x="3513" y="2386"/>
                  </a:cubicBezTo>
                  <a:cubicBezTo>
                    <a:pt x="3520" y="2436"/>
                    <a:pt x="3538" y="2511"/>
                    <a:pt x="3570" y="2523"/>
                  </a:cubicBezTo>
                  <a:cubicBezTo>
                    <a:pt x="3601" y="2536"/>
                    <a:pt x="3584" y="2586"/>
                    <a:pt x="3615" y="2590"/>
                  </a:cubicBezTo>
                  <a:cubicBezTo>
                    <a:pt x="3621" y="2590"/>
                    <a:pt x="3625" y="2588"/>
                    <a:pt x="3629" y="2585"/>
                  </a:cubicBezTo>
                  <a:cubicBezTo>
                    <a:pt x="3646" y="2579"/>
                    <a:pt x="3657" y="2548"/>
                    <a:pt x="3660" y="2519"/>
                  </a:cubicBezTo>
                  <a:cubicBezTo>
                    <a:pt x="3653" y="2519"/>
                    <a:pt x="3653" y="2519"/>
                    <a:pt x="3653" y="2519"/>
                  </a:cubicBezTo>
                  <a:cubicBezTo>
                    <a:pt x="3654" y="2504"/>
                    <a:pt x="3654" y="2490"/>
                    <a:pt x="3651" y="2482"/>
                  </a:cubicBezTo>
                  <a:cubicBezTo>
                    <a:pt x="3649" y="2477"/>
                    <a:pt x="3647" y="2471"/>
                    <a:pt x="3645" y="2464"/>
                  </a:cubicBezTo>
                  <a:cubicBezTo>
                    <a:pt x="3653" y="2464"/>
                    <a:pt x="3653" y="2464"/>
                    <a:pt x="3653" y="2464"/>
                  </a:cubicBezTo>
                  <a:cubicBezTo>
                    <a:pt x="3646" y="2442"/>
                    <a:pt x="3637" y="2409"/>
                    <a:pt x="3627" y="2381"/>
                  </a:cubicBezTo>
                  <a:cubicBezTo>
                    <a:pt x="3619" y="2381"/>
                    <a:pt x="3619" y="2381"/>
                    <a:pt x="3619" y="2381"/>
                  </a:cubicBezTo>
                  <a:cubicBezTo>
                    <a:pt x="3613" y="2365"/>
                    <a:pt x="3607" y="2351"/>
                    <a:pt x="3601" y="2344"/>
                  </a:cubicBezTo>
                  <a:cubicBezTo>
                    <a:pt x="3597" y="2340"/>
                    <a:pt x="3596" y="2333"/>
                    <a:pt x="3596" y="2326"/>
                  </a:cubicBezTo>
                  <a:cubicBezTo>
                    <a:pt x="3603" y="2326"/>
                    <a:pt x="3603" y="2326"/>
                    <a:pt x="3603" y="2326"/>
                  </a:cubicBezTo>
                  <a:cubicBezTo>
                    <a:pt x="3602" y="2306"/>
                    <a:pt x="3619" y="2276"/>
                    <a:pt x="3642" y="2259"/>
                  </a:cubicBezTo>
                  <a:cubicBezTo>
                    <a:pt x="3644" y="2258"/>
                    <a:pt x="3646" y="2256"/>
                    <a:pt x="3649" y="2255"/>
                  </a:cubicBezTo>
                  <a:cubicBezTo>
                    <a:pt x="3650" y="2254"/>
                    <a:pt x="3652" y="2253"/>
                    <a:pt x="3654" y="2251"/>
                  </a:cubicBezTo>
                  <a:cubicBezTo>
                    <a:pt x="3654" y="2251"/>
                    <a:pt x="3655" y="2251"/>
                    <a:pt x="3655" y="2251"/>
                  </a:cubicBezTo>
                  <a:cubicBezTo>
                    <a:pt x="3658" y="2249"/>
                    <a:pt x="3662" y="2247"/>
                    <a:pt x="3665" y="2244"/>
                  </a:cubicBezTo>
                  <a:cubicBezTo>
                    <a:pt x="3664" y="2244"/>
                    <a:pt x="3664" y="2244"/>
                    <a:pt x="3664" y="2244"/>
                  </a:cubicBezTo>
                  <a:cubicBezTo>
                    <a:pt x="3680" y="2231"/>
                    <a:pt x="3698" y="2210"/>
                    <a:pt x="3714" y="2189"/>
                  </a:cubicBezTo>
                  <a:cubicBezTo>
                    <a:pt x="3717" y="2189"/>
                    <a:pt x="3717" y="2189"/>
                    <a:pt x="3717" y="2189"/>
                  </a:cubicBezTo>
                  <a:cubicBezTo>
                    <a:pt x="3738" y="2163"/>
                    <a:pt x="3758" y="2136"/>
                    <a:pt x="3770" y="2124"/>
                  </a:cubicBezTo>
                  <a:cubicBezTo>
                    <a:pt x="3772" y="2121"/>
                    <a:pt x="3775" y="2119"/>
                    <a:pt x="3778" y="2117"/>
                  </a:cubicBezTo>
                  <a:cubicBezTo>
                    <a:pt x="3811" y="2100"/>
                    <a:pt x="3865" y="2091"/>
                    <a:pt x="3847" y="2063"/>
                  </a:cubicBezTo>
                  <a:cubicBezTo>
                    <a:pt x="3845" y="2059"/>
                    <a:pt x="3843" y="2055"/>
                    <a:pt x="3841" y="2052"/>
                  </a:cubicBezTo>
                  <a:cubicBezTo>
                    <a:pt x="3850" y="2052"/>
                    <a:pt x="3850" y="2052"/>
                    <a:pt x="3850" y="2052"/>
                  </a:cubicBezTo>
                  <a:cubicBezTo>
                    <a:pt x="3831" y="2022"/>
                    <a:pt x="3815" y="1993"/>
                    <a:pt x="3813" y="1970"/>
                  </a:cubicBezTo>
                  <a:cubicBezTo>
                    <a:pt x="3806" y="1970"/>
                    <a:pt x="3806" y="1970"/>
                    <a:pt x="3806" y="1970"/>
                  </a:cubicBezTo>
                  <a:cubicBezTo>
                    <a:pt x="3806" y="1945"/>
                    <a:pt x="3827" y="1953"/>
                    <a:pt x="3837" y="1970"/>
                  </a:cubicBezTo>
                  <a:cubicBezTo>
                    <a:pt x="3848" y="1986"/>
                    <a:pt x="3890" y="1945"/>
                    <a:pt x="3879" y="1924"/>
                  </a:cubicBezTo>
                  <a:cubicBezTo>
                    <a:pt x="3878" y="1921"/>
                    <a:pt x="3877" y="1918"/>
                    <a:pt x="3876" y="1915"/>
                  </a:cubicBezTo>
                  <a:cubicBezTo>
                    <a:pt x="3884" y="1915"/>
                    <a:pt x="3884" y="1915"/>
                    <a:pt x="3884" y="1915"/>
                  </a:cubicBezTo>
                  <a:cubicBezTo>
                    <a:pt x="3879" y="1902"/>
                    <a:pt x="3879" y="1887"/>
                    <a:pt x="3886" y="1879"/>
                  </a:cubicBezTo>
                  <a:cubicBezTo>
                    <a:pt x="3889" y="1878"/>
                    <a:pt x="3893" y="1878"/>
                    <a:pt x="3897" y="1878"/>
                  </a:cubicBezTo>
                  <a:cubicBezTo>
                    <a:pt x="3906" y="1880"/>
                    <a:pt x="3913" y="1877"/>
                    <a:pt x="3917" y="1873"/>
                  </a:cubicBezTo>
                  <a:cubicBezTo>
                    <a:pt x="3930" y="1868"/>
                    <a:pt x="3933" y="1850"/>
                    <a:pt x="3925" y="1837"/>
                  </a:cubicBezTo>
                  <a:cubicBezTo>
                    <a:pt x="3924" y="1835"/>
                    <a:pt x="3924" y="1834"/>
                    <a:pt x="3923" y="1832"/>
                  </a:cubicBezTo>
                  <a:cubicBezTo>
                    <a:pt x="3917" y="1832"/>
                    <a:pt x="3917" y="1832"/>
                    <a:pt x="3917" y="1832"/>
                  </a:cubicBezTo>
                  <a:cubicBezTo>
                    <a:pt x="3920" y="1818"/>
                    <a:pt x="3947" y="1805"/>
                    <a:pt x="3967" y="1812"/>
                  </a:cubicBezTo>
                  <a:cubicBezTo>
                    <a:pt x="3992" y="1820"/>
                    <a:pt x="4073" y="1827"/>
                    <a:pt x="4084" y="1810"/>
                  </a:cubicBezTo>
                  <a:cubicBezTo>
                    <a:pt x="4089" y="1803"/>
                    <a:pt x="4081" y="1791"/>
                    <a:pt x="4071" y="1777"/>
                  </a:cubicBezTo>
                  <a:cubicBezTo>
                    <a:pt x="4081" y="1777"/>
                    <a:pt x="4081" y="1777"/>
                    <a:pt x="4081" y="1777"/>
                  </a:cubicBezTo>
                  <a:cubicBezTo>
                    <a:pt x="4069" y="1760"/>
                    <a:pt x="4052" y="1740"/>
                    <a:pt x="4052" y="1720"/>
                  </a:cubicBezTo>
                  <a:cubicBezTo>
                    <a:pt x="4052" y="1711"/>
                    <a:pt x="4055" y="1703"/>
                    <a:pt x="4059" y="1695"/>
                  </a:cubicBezTo>
                  <a:cubicBezTo>
                    <a:pt x="4056" y="1695"/>
                    <a:pt x="4056" y="1695"/>
                    <a:pt x="4056" y="1695"/>
                  </a:cubicBezTo>
                  <a:cubicBezTo>
                    <a:pt x="4070" y="1676"/>
                    <a:pt x="4095" y="1661"/>
                    <a:pt x="4112" y="1658"/>
                  </a:cubicBezTo>
                  <a:cubicBezTo>
                    <a:pt x="4136" y="1654"/>
                    <a:pt x="4168" y="1658"/>
                    <a:pt x="4172" y="1645"/>
                  </a:cubicBezTo>
                  <a:cubicBezTo>
                    <a:pt x="4172" y="1644"/>
                    <a:pt x="4173" y="1642"/>
                    <a:pt x="4174" y="1640"/>
                  </a:cubicBezTo>
                  <a:cubicBezTo>
                    <a:pt x="4179" y="1640"/>
                    <a:pt x="4179" y="1640"/>
                    <a:pt x="4179" y="1640"/>
                  </a:cubicBezTo>
                  <a:cubicBezTo>
                    <a:pt x="4181" y="1635"/>
                    <a:pt x="4188" y="1626"/>
                    <a:pt x="4196" y="1620"/>
                  </a:cubicBezTo>
                  <a:cubicBezTo>
                    <a:pt x="4204" y="1616"/>
                    <a:pt x="4212" y="1616"/>
                    <a:pt x="4214" y="1629"/>
                  </a:cubicBezTo>
                  <a:cubicBezTo>
                    <a:pt x="4217" y="1658"/>
                    <a:pt x="4214" y="1708"/>
                    <a:pt x="4242" y="1708"/>
                  </a:cubicBezTo>
                  <a:cubicBezTo>
                    <a:pt x="4270" y="1708"/>
                    <a:pt x="4305" y="1670"/>
                    <a:pt x="4316" y="1666"/>
                  </a:cubicBezTo>
                  <a:cubicBezTo>
                    <a:pt x="4327" y="1662"/>
                    <a:pt x="4393" y="1645"/>
                    <a:pt x="4408" y="1641"/>
                  </a:cubicBezTo>
                  <a:cubicBezTo>
                    <a:pt x="4418" y="1638"/>
                    <a:pt x="4470" y="1632"/>
                    <a:pt x="4489" y="1617"/>
                  </a:cubicBezTo>
                  <a:cubicBezTo>
                    <a:pt x="4499" y="1611"/>
                    <a:pt x="4505" y="1604"/>
                    <a:pt x="4502" y="1595"/>
                  </a:cubicBezTo>
                  <a:cubicBezTo>
                    <a:pt x="4497" y="1582"/>
                    <a:pt x="4493" y="1569"/>
                    <a:pt x="4488" y="1558"/>
                  </a:cubicBezTo>
                  <a:cubicBezTo>
                    <a:pt x="4480" y="1558"/>
                    <a:pt x="4480" y="1558"/>
                    <a:pt x="4480" y="1558"/>
                  </a:cubicBezTo>
                  <a:cubicBezTo>
                    <a:pt x="4474" y="1546"/>
                    <a:pt x="4469" y="1535"/>
                    <a:pt x="4464" y="1529"/>
                  </a:cubicBezTo>
                  <a:cubicBezTo>
                    <a:pt x="4453" y="1517"/>
                    <a:pt x="4443" y="1533"/>
                    <a:pt x="4429" y="1554"/>
                  </a:cubicBezTo>
                  <a:cubicBezTo>
                    <a:pt x="4427" y="1557"/>
                    <a:pt x="4424" y="1559"/>
                    <a:pt x="4421" y="1561"/>
                  </a:cubicBezTo>
                  <a:cubicBezTo>
                    <a:pt x="4411" y="1567"/>
                    <a:pt x="4400" y="1566"/>
                    <a:pt x="4393" y="1558"/>
                  </a:cubicBezTo>
                  <a:cubicBezTo>
                    <a:pt x="4383" y="1558"/>
                    <a:pt x="4383" y="1558"/>
                    <a:pt x="4383" y="1558"/>
                  </a:cubicBezTo>
                  <a:cubicBezTo>
                    <a:pt x="4376" y="1541"/>
                    <a:pt x="4386" y="1492"/>
                    <a:pt x="4362" y="1508"/>
                  </a:cubicBezTo>
                  <a:cubicBezTo>
                    <a:pt x="4337" y="1525"/>
                    <a:pt x="4334" y="1541"/>
                    <a:pt x="4319" y="1533"/>
                  </a:cubicBezTo>
                  <a:cubicBezTo>
                    <a:pt x="4310" y="1527"/>
                    <a:pt x="4300" y="1512"/>
                    <a:pt x="4295" y="1503"/>
                  </a:cubicBezTo>
                  <a:cubicBezTo>
                    <a:pt x="4304" y="1503"/>
                    <a:pt x="4304" y="1503"/>
                    <a:pt x="4304" y="1503"/>
                  </a:cubicBezTo>
                  <a:cubicBezTo>
                    <a:pt x="4301" y="1497"/>
                    <a:pt x="4298" y="1491"/>
                    <a:pt x="4298" y="1491"/>
                  </a:cubicBezTo>
                  <a:cubicBezTo>
                    <a:pt x="4298" y="1491"/>
                    <a:pt x="4333" y="1471"/>
                    <a:pt x="4309" y="1433"/>
                  </a:cubicBezTo>
                  <a:cubicBezTo>
                    <a:pt x="4305" y="1428"/>
                    <a:pt x="4302" y="1424"/>
                    <a:pt x="4298" y="1421"/>
                  </a:cubicBezTo>
                  <a:cubicBezTo>
                    <a:pt x="4286" y="1421"/>
                    <a:pt x="4286" y="1421"/>
                    <a:pt x="4286" y="1421"/>
                  </a:cubicBezTo>
                  <a:cubicBezTo>
                    <a:pt x="4268" y="1408"/>
                    <a:pt x="4246" y="1410"/>
                    <a:pt x="4223" y="1421"/>
                  </a:cubicBezTo>
                  <a:cubicBezTo>
                    <a:pt x="4221" y="1421"/>
                    <a:pt x="4221" y="1421"/>
                    <a:pt x="4221" y="1421"/>
                  </a:cubicBezTo>
                  <a:cubicBezTo>
                    <a:pt x="4219" y="1422"/>
                    <a:pt x="4216" y="1423"/>
                    <a:pt x="4213" y="1425"/>
                  </a:cubicBezTo>
                  <a:cubicBezTo>
                    <a:pt x="4178" y="1446"/>
                    <a:pt x="4182" y="1442"/>
                    <a:pt x="4140" y="1454"/>
                  </a:cubicBezTo>
                  <a:cubicBezTo>
                    <a:pt x="4097" y="1466"/>
                    <a:pt x="4076" y="1479"/>
                    <a:pt x="4076" y="1479"/>
                  </a:cubicBezTo>
                  <a:cubicBezTo>
                    <a:pt x="4076" y="1479"/>
                    <a:pt x="4082" y="1448"/>
                    <a:pt x="4094" y="1421"/>
                  </a:cubicBezTo>
                  <a:cubicBezTo>
                    <a:pt x="4089" y="1421"/>
                    <a:pt x="4089" y="1421"/>
                    <a:pt x="4089" y="1421"/>
                  </a:cubicBezTo>
                  <a:cubicBezTo>
                    <a:pt x="4094" y="1410"/>
                    <a:pt x="4099" y="1400"/>
                    <a:pt x="4106" y="1393"/>
                  </a:cubicBezTo>
                  <a:cubicBezTo>
                    <a:pt x="4129" y="1370"/>
                    <a:pt x="4197" y="1378"/>
                    <a:pt x="4223" y="1358"/>
                  </a:cubicBezTo>
                  <a:cubicBezTo>
                    <a:pt x="4227" y="1356"/>
                    <a:pt x="4232" y="1353"/>
                    <a:pt x="4235" y="1350"/>
                  </a:cubicBezTo>
                  <a:cubicBezTo>
                    <a:pt x="4236" y="1349"/>
                    <a:pt x="4237" y="1348"/>
                    <a:pt x="4238" y="1348"/>
                  </a:cubicBezTo>
                  <a:cubicBezTo>
                    <a:pt x="4263" y="1339"/>
                    <a:pt x="4305" y="1367"/>
                    <a:pt x="4305" y="1367"/>
                  </a:cubicBezTo>
                  <a:cubicBezTo>
                    <a:pt x="4305" y="1367"/>
                    <a:pt x="4307" y="1364"/>
                    <a:pt x="4310" y="1361"/>
                  </a:cubicBezTo>
                  <a:cubicBezTo>
                    <a:pt x="4311" y="1362"/>
                    <a:pt x="4312" y="1362"/>
                    <a:pt x="4312" y="1362"/>
                  </a:cubicBezTo>
                  <a:cubicBezTo>
                    <a:pt x="4312" y="1362"/>
                    <a:pt x="4319" y="1354"/>
                    <a:pt x="4326" y="1349"/>
                  </a:cubicBezTo>
                  <a:cubicBezTo>
                    <a:pt x="4330" y="1347"/>
                    <a:pt x="4334" y="1347"/>
                    <a:pt x="4334" y="1354"/>
                  </a:cubicBezTo>
                  <a:cubicBezTo>
                    <a:pt x="4334" y="1375"/>
                    <a:pt x="4327" y="1429"/>
                    <a:pt x="4348" y="1429"/>
                  </a:cubicBezTo>
                  <a:cubicBezTo>
                    <a:pt x="4369" y="1429"/>
                    <a:pt x="4429" y="1396"/>
                    <a:pt x="4404" y="1388"/>
                  </a:cubicBezTo>
                  <a:cubicBezTo>
                    <a:pt x="4390" y="1383"/>
                    <a:pt x="4398" y="1375"/>
                    <a:pt x="4412" y="1366"/>
                  </a:cubicBezTo>
                  <a:cubicBezTo>
                    <a:pt x="4412" y="1366"/>
                    <a:pt x="4412" y="1366"/>
                    <a:pt x="4412" y="1366"/>
                  </a:cubicBezTo>
                  <a:cubicBezTo>
                    <a:pt x="4421" y="1359"/>
                    <a:pt x="4435" y="1350"/>
                    <a:pt x="4447" y="1341"/>
                  </a:cubicBezTo>
                  <a:cubicBezTo>
                    <a:pt x="4473" y="1325"/>
                    <a:pt x="4517" y="1346"/>
                    <a:pt x="4531" y="1338"/>
                  </a:cubicBezTo>
                  <a:cubicBezTo>
                    <a:pt x="4532" y="1337"/>
                    <a:pt x="4534" y="1335"/>
                    <a:pt x="4535" y="1334"/>
                  </a:cubicBezTo>
                  <a:cubicBezTo>
                    <a:pt x="4536" y="1334"/>
                    <a:pt x="4537" y="1334"/>
                    <a:pt x="4537" y="1333"/>
                  </a:cubicBezTo>
                  <a:cubicBezTo>
                    <a:pt x="4548" y="1327"/>
                    <a:pt x="4556" y="1306"/>
                    <a:pt x="4569" y="1295"/>
                  </a:cubicBezTo>
                  <a:cubicBezTo>
                    <a:pt x="4573" y="1293"/>
                    <a:pt x="4576" y="1292"/>
                    <a:pt x="4580" y="1292"/>
                  </a:cubicBezTo>
                  <a:cubicBezTo>
                    <a:pt x="4605" y="1292"/>
                    <a:pt x="4615" y="1329"/>
                    <a:pt x="4580" y="1354"/>
                  </a:cubicBezTo>
                  <a:cubicBezTo>
                    <a:pt x="4545" y="1379"/>
                    <a:pt x="4541" y="1442"/>
                    <a:pt x="4524" y="1458"/>
                  </a:cubicBezTo>
                  <a:cubicBezTo>
                    <a:pt x="4506" y="1475"/>
                    <a:pt x="4517" y="1496"/>
                    <a:pt x="4545" y="1492"/>
                  </a:cubicBezTo>
                  <a:cubicBezTo>
                    <a:pt x="4573" y="1487"/>
                    <a:pt x="4598" y="1496"/>
                    <a:pt x="4622" y="1487"/>
                  </a:cubicBezTo>
                  <a:cubicBezTo>
                    <a:pt x="4647" y="1479"/>
                    <a:pt x="4661" y="1496"/>
                    <a:pt x="4668" y="1508"/>
                  </a:cubicBezTo>
                  <a:cubicBezTo>
                    <a:pt x="4672" y="1516"/>
                    <a:pt x="4682" y="1509"/>
                    <a:pt x="4689" y="1503"/>
                  </a:cubicBezTo>
                  <a:cubicBezTo>
                    <a:pt x="4690" y="1503"/>
                    <a:pt x="4690" y="1503"/>
                    <a:pt x="4690" y="1503"/>
                  </a:cubicBezTo>
                  <a:cubicBezTo>
                    <a:pt x="4694" y="1500"/>
                    <a:pt x="4697" y="1497"/>
                    <a:pt x="4700" y="1495"/>
                  </a:cubicBezTo>
                  <a:cubicBezTo>
                    <a:pt x="4710" y="1493"/>
                    <a:pt x="4744" y="1486"/>
                    <a:pt x="4756" y="1504"/>
                  </a:cubicBezTo>
                  <a:cubicBezTo>
                    <a:pt x="4763" y="1514"/>
                    <a:pt x="4769" y="1511"/>
                    <a:pt x="4772" y="1503"/>
                  </a:cubicBezTo>
                  <a:cubicBezTo>
                    <a:pt x="4777" y="1503"/>
                    <a:pt x="4777" y="1503"/>
                    <a:pt x="4777" y="1503"/>
                  </a:cubicBezTo>
                  <a:cubicBezTo>
                    <a:pt x="4782" y="1496"/>
                    <a:pt x="4783" y="1479"/>
                    <a:pt x="4777" y="1466"/>
                  </a:cubicBezTo>
                  <a:cubicBezTo>
                    <a:pt x="4769" y="1452"/>
                    <a:pt x="4760" y="1437"/>
                    <a:pt x="4752" y="1421"/>
                  </a:cubicBezTo>
                  <a:cubicBezTo>
                    <a:pt x="4743" y="1421"/>
                    <a:pt x="4743" y="1421"/>
                    <a:pt x="4743" y="1421"/>
                  </a:cubicBezTo>
                  <a:cubicBezTo>
                    <a:pt x="4740" y="1415"/>
                    <a:pt x="4737" y="1410"/>
                    <a:pt x="4735" y="1404"/>
                  </a:cubicBezTo>
                  <a:cubicBezTo>
                    <a:pt x="4724" y="1379"/>
                    <a:pt x="4710" y="1371"/>
                    <a:pt x="4682" y="1379"/>
                  </a:cubicBezTo>
                  <a:cubicBezTo>
                    <a:pt x="4659" y="1386"/>
                    <a:pt x="4650" y="1376"/>
                    <a:pt x="4638" y="1366"/>
                  </a:cubicBezTo>
                  <a:cubicBezTo>
                    <a:pt x="4650" y="1366"/>
                    <a:pt x="4650" y="1366"/>
                    <a:pt x="4650" y="1366"/>
                  </a:cubicBezTo>
                  <a:cubicBezTo>
                    <a:pt x="4646" y="1362"/>
                    <a:pt x="4641" y="1358"/>
                    <a:pt x="4636" y="1354"/>
                  </a:cubicBezTo>
                  <a:cubicBezTo>
                    <a:pt x="4618" y="1342"/>
                    <a:pt x="4604" y="1371"/>
                    <a:pt x="4618" y="1342"/>
                  </a:cubicBezTo>
                  <a:cubicBezTo>
                    <a:pt x="4632" y="1314"/>
                    <a:pt x="4639" y="1305"/>
                    <a:pt x="4648" y="1283"/>
                  </a:cubicBezTo>
                  <a:cubicBezTo>
                    <a:pt x="4643" y="1283"/>
                    <a:pt x="4643" y="1283"/>
                    <a:pt x="4643" y="1283"/>
                  </a:cubicBezTo>
                  <a:cubicBezTo>
                    <a:pt x="4650" y="1269"/>
                    <a:pt x="4668" y="1247"/>
                    <a:pt x="4673" y="1229"/>
                  </a:cubicBezTo>
                  <a:cubicBezTo>
                    <a:pt x="4678" y="1229"/>
                    <a:pt x="4678" y="1229"/>
                    <a:pt x="4678" y="1229"/>
                  </a:cubicBezTo>
                  <a:cubicBezTo>
                    <a:pt x="4683" y="1214"/>
                    <a:pt x="4681" y="1202"/>
                    <a:pt x="4661" y="1196"/>
                  </a:cubicBezTo>
                  <a:cubicBezTo>
                    <a:pt x="4615" y="1184"/>
                    <a:pt x="4601" y="1175"/>
                    <a:pt x="4594" y="1150"/>
                  </a:cubicBezTo>
                  <a:cubicBezTo>
                    <a:pt x="4593" y="1149"/>
                    <a:pt x="4592" y="1148"/>
                    <a:pt x="4592" y="1146"/>
                  </a:cubicBezTo>
                  <a:cubicBezTo>
                    <a:pt x="4583" y="1146"/>
                    <a:pt x="4583" y="1146"/>
                    <a:pt x="4583" y="1146"/>
                  </a:cubicBezTo>
                  <a:cubicBezTo>
                    <a:pt x="4573" y="1128"/>
                    <a:pt x="4548" y="1103"/>
                    <a:pt x="4530" y="1091"/>
                  </a:cubicBezTo>
                  <a:cubicBezTo>
                    <a:pt x="4542" y="1091"/>
                    <a:pt x="4542" y="1091"/>
                    <a:pt x="4542" y="1091"/>
                  </a:cubicBezTo>
                  <a:cubicBezTo>
                    <a:pt x="4532" y="1084"/>
                    <a:pt x="4524" y="1080"/>
                    <a:pt x="4520" y="1080"/>
                  </a:cubicBezTo>
                  <a:cubicBezTo>
                    <a:pt x="4506" y="1080"/>
                    <a:pt x="4438" y="1094"/>
                    <a:pt x="4435" y="1074"/>
                  </a:cubicBezTo>
                  <a:cubicBezTo>
                    <a:pt x="4432" y="1061"/>
                    <a:pt x="4425" y="1033"/>
                    <a:pt x="4416" y="1009"/>
                  </a:cubicBezTo>
                  <a:cubicBezTo>
                    <a:pt x="4408" y="1009"/>
                    <a:pt x="4408" y="1009"/>
                    <a:pt x="4408" y="1009"/>
                  </a:cubicBezTo>
                  <a:cubicBezTo>
                    <a:pt x="4402" y="995"/>
                    <a:pt x="4396" y="983"/>
                    <a:pt x="4390" y="976"/>
                  </a:cubicBezTo>
                  <a:cubicBezTo>
                    <a:pt x="4386" y="971"/>
                    <a:pt x="4380" y="963"/>
                    <a:pt x="4373" y="954"/>
                  </a:cubicBezTo>
                  <a:cubicBezTo>
                    <a:pt x="4383" y="954"/>
                    <a:pt x="4383" y="954"/>
                    <a:pt x="4383" y="954"/>
                  </a:cubicBezTo>
                  <a:cubicBezTo>
                    <a:pt x="4365" y="931"/>
                    <a:pt x="4338" y="895"/>
                    <a:pt x="4319" y="872"/>
                  </a:cubicBezTo>
                  <a:cubicBezTo>
                    <a:pt x="4309" y="872"/>
                    <a:pt x="4309" y="872"/>
                    <a:pt x="4309" y="872"/>
                  </a:cubicBezTo>
                  <a:cubicBezTo>
                    <a:pt x="4303" y="863"/>
                    <a:pt x="4297" y="857"/>
                    <a:pt x="4295" y="855"/>
                  </a:cubicBezTo>
                  <a:cubicBezTo>
                    <a:pt x="4284" y="847"/>
                    <a:pt x="4270" y="851"/>
                    <a:pt x="4239" y="901"/>
                  </a:cubicBezTo>
                  <a:cubicBezTo>
                    <a:pt x="4227" y="919"/>
                    <a:pt x="4216" y="932"/>
                    <a:pt x="4205" y="940"/>
                  </a:cubicBezTo>
                  <a:cubicBezTo>
                    <a:pt x="4189" y="949"/>
                    <a:pt x="4174" y="949"/>
                    <a:pt x="4161" y="942"/>
                  </a:cubicBezTo>
                  <a:cubicBezTo>
                    <a:pt x="4136" y="930"/>
                    <a:pt x="4109" y="943"/>
                    <a:pt x="4084" y="909"/>
                  </a:cubicBezTo>
                  <a:cubicBezTo>
                    <a:pt x="4072" y="893"/>
                    <a:pt x="4084" y="882"/>
                    <a:pt x="4097" y="872"/>
                  </a:cubicBezTo>
                  <a:cubicBezTo>
                    <a:pt x="4097" y="872"/>
                    <a:pt x="4097" y="872"/>
                    <a:pt x="4097" y="872"/>
                  </a:cubicBezTo>
                  <a:cubicBezTo>
                    <a:pt x="4109" y="863"/>
                    <a:pt x="4120" y="856"/>
                    <a:pt x="4115" y="847"/>
                  </a:cubicBezTo>
                  <a:cubicBezTo>
                    <a:pt x="4107" y="830"/>
                    <a:pt x="4070" y="822"/>
                    <a:pt x="4038" y="817"/>
                  </a:cubicBezTo>
                  <a:cubicBezTo>
                    <a:pt x="4068" y="817"/>
                    <a:pt x="4068" y="817"/>
                    <a:pt x="4068" y="817"/>
                  </a:cubicBezTo>
                  <a:cubicBezTo>
                    <a:pt x="4051" y="813"/>
                    <a:pt x="4034" y="811"/>
                    <a:pt x="4020" y="809"/>
                  </a:cubicBezTo>
                  <a:cubicBezTo>
                    <a:pt x="3985" y="805"/>
                    <a:pt x="3960" y="759"/>
                    <a:pt x="3907" y="755"/>
                  </a:cubicBezTo>
                  <a:cubicBezTo>
                    <a:pt x="3854" y="751"/>
                    <a:pt x="3791" y="763"/>
                    <a:pt x="3773" y="763"/>
                  </a:cubicBezTo>
                  <a:cubicBezTo>
                    <a:pt x="3769" y="763"/>
                    <a:pt x="3766" y="765"/>
                    <a:pt x="3764" y="768"/>
                  </a:cubicBezTo>
                  <a:cubicBezTo>
                    <a:pt x="3749" y="772"/>
                    <a:pt x="3749" y="800"/>
                    <a:pt x="3742" y="843"/>
                  </a:cubicBezTo>
                  <a:cubicBezTo>
                    <a:pt x="3737" y="879"/>
                    <a:pt x="3755" y="894"/>
                    <a:pt x="3747" y="903"/>
                  </a:cubicBezTo>
                  <a:cubicBezTo>
                    <a:pt x="3745" y="904"/>
                    <a:pt x="3744" y="904"/>
                    <a:pt x="3742" y="905"/>
                  </a:cubicBezTo>
                  <a:cubicBezTo>
                    <a:pt x="3725" y="909"/>
                    <a:pt x="3714" y="912"/>
                    <a:pt x="3711" y="917"/>
                  </a:cubicBezTo>
                  <a:cubicBezTo>
                    <a:pt x="3699" y="922"/>
                    <a:pt x="3700" y="927"/>
                    <a:pt x="3721" y="938"/>
                  </a:cubicBezTo>
                  <a:cubicBezTo>
                    <a:pt x="3753" y="955"/>
                    <a:pt x="3795" y="1021"/>
                    <a:pt x="3795" y="1021"/>
                  </a:cubicBezTo>
                  <a:cubicBezTo>
                    <a:pt x="3795" y="1021"/>
                    <a:pt x="3795" y="1059"/>
                    <a:pt x="3770" y="1080"/>
                  </a:cubicBezTo>
                  <a:cubicBezTo>
                    <a:pt x="3746" y="1101"/>
                    <a:pt x="3721" y="1121"/>
                    <a:pt x="3707" y="1096"/>
                  </a:cubicBezTo>
                  <a:cubicBezTo>
                    <a:pt x="3706" y="1094"/>
                    <a:pt x="3704" y="1093"/>
                    <a:pt x="3703" y="1091"/>
                  </a:cubicBezTo>
                  <a:cubicBezTo>
                    <a:pt x="3713" y="1091"/>
                    <a:pt x="3713" y="1091"/>
                    <a:pt x="3713" y="1091"/>
                  </a:cubicBezTo>
                  <a:cubicBezTo>
                    <a:pt x="3703" y="1074"/>
                    <a:pt x="3681" y="1072"/>
                    <a:pt x="3673" y="1081"/>
                  </a:cubicBezTo>
                  <a:cubicBezTo>
                    <a:pt x="3665" y="1083"/>
                    <a:pt x="3660" y="1090"/>
                    <a:pt x="3665" y="1101"/>
                  </a:cubicBezTo>
                  <a:cubicBezTo>
                    <a:pt x="3675" y="1126"/>
                    <a:pt x="3696" y="1138"/>
                    <a:pt x="3696" y="1163"/>
                  </a:cubicBezTo>
                  <a:cubicBezTo>
                    <a:pt x="3696" y="1188"/>
                    <a:pt x="3728" y="1250"/>
                    <a:pt x="3707" y="1271"/>
                  </a:cubicBezTo>
                  <a:cubicBezTo>
                    <a:pt x="3686" y="1292"/>
                    <a:pt x="3661" y="1275"/>
                    <a:pt x="3644" y="1279"/>
                  </a:cubicBezTo>
                  <a:cubicBezTo>
                    <a:pt x="3626" y="1284"/>
                    <a:pt x="3608" y="1246"/>
                    <a:pt x="3622" y="1238"/>
                  </a:cubicBezTo>
                  <a:cubicBezTo>
                    <a:pt x="3625" y="1236"/>
                    <a:pt x="3626" y="1233"/>
                    <a:pt x="3627" y="1229"/>
                  </a:cubicBezTo>
                  <a:cubicBezTo>
                    <a:pt x="3633" y="1229"/>
                    <a:pt x="3633" y="1229"/>
                    <a:pt x="3633" y="1229"/>
                  </a:cubicBezTo>
                  <a:cubicBezTo>
                    <a:pt x="3639" y="1211"/>
                    <a:pt x="3626" y="1163"/>
                    <a:pt x="3626" y="1163"/>
                  </a:cubicBezTo>
                  <a:cubicBezTo>
                    <a:pt x="3626" y="1163"/>
                    <a:pt x="3623" y="1166"/>
                    <a:pt x="3620" y="1172"/>
                  </a:cubicBezTo>
                  <a:cubicBezTo>
                    <a:pt x="3619" y="1169"/>
                    <a:pt x="3619" y="1167"/>
                    <a:pt x="3619" y="1167"/>
                  </a:cubicBezTo>
                  <a:cubicBezTo>
                    <a:pt x="3619" y="1167"/>
                    <a:pt x="3602" y="1196"/>
                    <a:pt x="3590" y="1207"/>
                  </a:cubicBezTo>
                  <a:cubicBezTo>
                    <a:pt x="3588" y="1207"/>
                    <a:pt x="3586" y="1204"/>
                    <a:pt x="3587" y="1196"/>
                  </a:cubicBezTo>
                  <a:cubicBezTo>
                    <a:pt x="3589" y="1170"/>
                    <a:pt x="3580" y="1160"/>
                    <a:pt x="3574" y="1146"/>
                  </a:cubicBezTo>
                  <a:cubicBezTo>
                    <a:pt x="3565" y="1146"/>
                    <a:pt x="3565" y="1146"/>
                    <a:pt x="3565" y="1146"/>
                  </a:cubicBezTo>
                  <a:cubicBezTo>
                    <a:pt x="3564" y="1141"/>
                    <a:pt x="3563" y="1136"/>
                    <a:pt x="3563" y="1130"/>
                  </a:cubicBezTo>
                  <a:cubicBezTo>
                    <a:pt x="3563" y="1117"/>
                    <a:pt x="3557" y="1103"/>
                    <a:pt x="3548" y="1091"/>
                  </a:cubicBezTo>
                  <a:cubicBezTo>
                    <a:pt x="3558" y="1091"/>
                    <a:pt x="3558" y="1091"/>
                    <a:pt x="3558" y="1091"/>
                  </a:cubicBezTo>
                  <a:cubicBezTo>
                    <a:pt x="3546" y="1073"/>
                    <a:pt x="3527" y="1059"/>
                    <a:pt x="3507" y="1064"/>
                  </a:cubicBezTo>
                  <a:cubicBezTo>
                    <a:pt x="3475" y="1073"/>
                    <a:pt x="3446" y="1080"/>
                    <a:pt x="3386" y="1067"/>
                  </a:cubicBezTo>
                  <a:cubicBezTo>
                    <a:pt x="3326" y="1055"/>
                    <a:pt x="3302" y="1046"/>
                    <a:pt x="3252" y="1017"/>
                  </a:cubicBezTo>
                  <a:cubicBezTo>
                    <a:pt x="3247" y="1014"/>
                    <a:pt x="3241" y="1011"/>
                    <a:pt x="3236" y="1009"/>
                  </a:cubicBezTo>
                  <a:cubicBezTo>
                    <a:pt x="3217" y="1009"/>
                    <a:pt x="3217" y="1009"/>
                    <a:pt x="3217" y="1009"/>
                  </a:cubicBezTo>
                  <a:cubicBezTo>
                    <a:pt x="3203" y="1005"/>
                    <a:pt x="3192" y="1006"/>
                    <a:pt x="3182" y="1009"/>
                  </a:cubicBezTo>
                  <a:cubicBezTo>
                    <a:pt x="3175" y="1009"/>
                    <a:pt x="3175" y="1009"/>
                    <a:pt x="3175" y="1009"/>
                  </a:cubicBezTo>
                  <a:cubicBezTo>
                    <a:pt x="3171" y="1011"/>
                    <a:pt x="3166" y="1012"/>
                    <a:pt x="3161" y="1013"/>
                  </a:cubicBezTo>
                  <a:cubicBezTo>
                    <a:pt x="3156" y="1014"/>
                    <a:pt x="3153" y="1012"/>
                    <a:pt x="3151" y="1009"/>
                  </a:cubicBezTo>
                  <a:cubicBezTo>
                    <a:pt x="3141" y="1009"/>
                    <a:pt x="3141" y="1009"/>
                    <a:pt x="3141" y="1009"/>
                  </a:cubicBezTo>
                  <a:cubicBezTo>
                    <a:pt x="3133" y="994"/>
                    <a:pt x="3132" y="965"/>
                    <a:pt x="3114" y="954"/>
                  </a:cubicBezTo>
                  <a:cubicBezTo>
                    <a:pt x="3127" y="954"/>
                    <a:pt x="3127" y="954"/>
                    <a:pt x="3127" y="954"/>
                  </a:cubicBezTo>
                  <a:cubicBezTo>
                    <a:pt x="3124" y="951"/>
                    <a:pt x="3120" y="948"/>
                    <a:pt x="3115" y="947"/>
                  </a:cubicBezTo>
                  <a:cubicBezTo>
                    <a:pt x="3083" y="938"/>
                    <a:pt x="3104" y="929"/>
                    <a:pt x="3096" y="875"/>
                  </a:cubicBezTo>
                  <a:cubicBezTo>
                    <a:pt x="3096" y="874"/>
                    <a:pt x="3096" y="873"/>
                    <a:pt x="3096" y="872"/>
                  </a:cubicBezTo>
                  <a:cubicBezTo>
                    <a:pt x="3089" y="872"/>
                    <a:pt x="3089" y="872"/>
                    <a:pt x="3089" y="872"/>
                  </a:cubicBezTo>
                  <a:cubicBezTo>
                    <a:pt x="3083" y="841"/>
                    <a:pt x="3076" y="835"/>
                    <a:pt x="3094" y="817"/>
                  </a:cubicBezTo>
                  <a:cubicBezTo>
                    <a:pt x="3097" y="817"/>
                    <a:pt x="3097" y="817"/>
                    <a:pt x="3097" y="817"/>
                  </a:cubicBezTo>
                  <a:cubicBezTo>
                    <a:pt x="3104" y="808"/>
                    <a:pt x="3119" y="797"/>
                    <a:pt x="3147" y="776"/>
                  </a:cubicBezTo>
                  <a:cubicBezTo>
                    <a:pt x="3169" y="760"/>
                    <a:pt x="3183" y="746"/>
                    <a:pt x="3194" y="735"/>
                  </a:cubicBezTo>
                  <a:cubicBezTo>
                    <a:pt x="3192" y="735"/>
                    <a:pt x="3192" y="735"/>
                    <a:pt x="3192" y="735"/>
                  </a:cubicBezTo>
                  <a:cubicBezTo>
                    <a:pt x="3218" y="708"/>
                    <a:pt x="3226" y="694"/>
                    <a:pt x="3267" y="689"/>
                  </a:cubicBezTo>
                  <a:cubicBezTo>
                    <a:pt x="3327" y="680"/>
                    <a:pt x="3349" y="726"/>
                    <a:pt x="3349" y="705"/>
                  </a:cubicBezTo>
                  <a:cubicBezTo>
                    <a:pt x="3349" y="701"/>
                    <a:pt x="3350" y="691"/>
                    <a:pt x="3351" y="680"/>
                  </a:cubicBezTo>
                  <a:cubicBezTo>
                    <a:pt x="3357" y="680"/>
                    <a:pt x="3357" y="680"/>
                    <a:pt x="3357" y="680"/>
                  </a:cubicBezTo>
                  <a:cubicBezTo>
                    <a:pt x="3360" y="659"/>
                    <a:pt x="3365" y="632"/>
                    <a:pt x="3369" y="615"/>
                  </a:cubicBezTo>
                  <a:cubicBezTo>
                    <a:pt x="3371" y="655"/>
                    <a:pt x="3439" y="660"/>
                    <a:pt x="3408" y="689"/>
                  </a:cubicBezTo>
                  <a:cubicBezTo>
                    <a:pt x="3376" y="718"/>
                    <a:pt x="3394" y="722"/>
                    <a:pt x="3418" y="722"/>
                  </a:cubicBezTo>
                  <a:cubicBezTo>
                    <a:pt x="3443" y="722"/>
                    <a:pt x="3489" y="693"/>
                    <a:pt x="3489" y="693"/>
                  </a:cubicBezTo>
                  <a:cubicBezTo>
                    <a:pt x="3489" y="693"/>
                    <a:pt x="3545" y="664"/>
                    <a:pt x="3559" y="689"/>
                  </a:cubicBezTo>
                  <a:cubicBezTo>
                    <a:pt x="3573" y="714"/>
                    <a:pt x="3573" y="739"/>
                    <a:pt x="3598" y="739"/>
                  </a:cubicBezTo>
                  <a:cubicBezTo>
                    <a:pt x="3621" y="739"/>
                    <a:pt x="3670" y="708"/>
                    <a:pt x="3633" y="680"/>
                  </a:cubicBezTo>
                  <a:cubicBezTo>
                    <a:pt x="3645" y="680"/>
                    <a:pt x="3645" y="680"/>
                    <a:pt x="3645" y="680"/>
                  </a:cubicBezTo>
                  <a:cubicBezTo>
                    <a:pt x="3642" y="677"/>
                    <a:pt x="3640" y="674"/>
                    <a:pt x="3636" y="672"/>
                  </a:cubicBezTo>
                  <a:cubicBezTo>
                    <a:pt x="3590" y="643"/>
                    <a:pt x="3562" y="647"/>
                    <a:pt x="3534" y="614"/>
                  </a:cubicBezTo>
                  <a:cubicBezTo>
                    <a:pt x="3527" y="606"/>
                    <a:pt x="3523" y="601"/>
                    <a:pt x="3519" y="597"/>
                  </a:cubicBezTo>
                  <a:cubicBezTo>
                    <a:pt x="3507" y="597"/>
                    <a:pt x="3507" y="597"/>
                    <a:pt x="3507" y="597"/>
                  </a:cubicBezTo>
                  <a:cubicBezTo>
                    <a:pt x="3503" y="596"/>
                    <a:pt x="3501" y="596"/>
                    <a:pt x="3497" y="597"/>
                  </a:cubicBezTo>
                  <a:cubicBezTo>
                    <a:pt x="3493" y="597"/>
                    <a:pt x="3493" y="597"/>
                    <a:pt x="3493" y="597"/>
                  </a:cubicBezTo>
                  <a:cubicBezTo>
                    <a:pt x="3490" y="599"/>
                    <a:pt x="3486" y="600"/>
                    <a:pt x="3481" y="601"/>
                  </a:cubicBezTo>
                  <a:cubicBezTo>
                    <a:pt x="3464" y="606"/>
                    <a:pt x="3456" y="602"/>
                    <a:pt x="3451" y="597"/>
                  </a:cubicBezTo>
                  <a:cubicBezTo>
                    <a:pt x="3440" y="597"/>
                    <a:pt x="3440" y="597"/>
                    <a:pt x="3440" y="597"/>
                  </a:cubicBezTo>
                  <a:cubicBezTo>
                    <a:pt x="3438" y="595"/>
                    <a:pt x="3435" y="593"/>
                    <a:pt x="3432" y="593"/>
                  </a:cubicBezTo>
                  <a:cubicBezTo>
                    <a:pt x="3422" y="593"/>
                    <a:pt x="3404" y="601"/>
                    <a:pt x="3397" y="585"/>
                  </a:cubicBezTo>
                  <a:cubicBezTo>
                    <a:pt x="3390" y="568"/>
                    <a:pt x="3401" y="564"/>
                    <a:pt x="3436" y="564"/>
                  </a:cubicBezTo>
                  <a:cubicBezTo>
                    <a:pt x="3471" y="564"/>
                    <a:pt x="3513" y="576"/>
                    <a:pt x="3513" y="576"/>
                  </a:cubicBezTo>
                  <a:cubicBezTo>
                    <a:pt x="3513" y="576"/>
                    <a:pt x="3556" y="560"/>
                    <a:pt x="3566" y="556"/>
                  </a:cubicBezTo>
                  <a:cubicBezTo>
                    <a:pt x="3573" y="553"/>
                    <a:pt x="3597" y="549"/>
                    <a:pt x="3612" y="537"/>
                  </a:cubicBezTo>
                  <a:cubicBezTo>
                    <a:pt x="3625" y="529"/>
                    <a:pt x="3634" y="519"/>
                    <a:pt x="3629" y="501"/>
                  </a:cubicBezTo>
                  <a:cubicBezTo>
                    <a:pt x="3621" y="474"/>
                    <a:pt x="3601" y="467"/>
                    <a:pt x="3586" y="460"/>
                  </a:cubicBezTo>
                  <a:cubicBezTo>
                    <a:pt x="3571" y="460"/>
                    <a:pt x="3571" y="460"/>
                    <a:pt x="3571" y="460"/>
                  </a:cubicBezTo>
                  <a:cubicBezTo>
                    <a:pt x="3569" y="459"/>
                    <a:pt x="3567" y="457"/>
                    <a:pt x="3566" y="456"/>
                  </a:cubicBezTo>
                  <a:cubicBezTo>
                    <a:pt x="3556" y="443"/>
                    <a:pt x="3587" y="427"/>
                    <a:pt x="3605" y="418"/>
                  </a:cubicBezTo>
                  <a:cubicBezTo>
                    <a:pt x="3622" y="410"/>
                    <a:pt x="3672" y="418"/>
                    <a:pt x="3672" y="418"/>
                  </a:cubicBezTo>
                  <a:cubicBezTo>
                    <a:pt x="3672" y="418"/>
                    <a:pt x="3703" y="422"/>
                    <a:pt x="3703" y="406"/>
                  </a:cubicBezTo>
                  <a:cubicBezTo>
                    <a:pt x="3703" y="406"/>
                    <a:pt x="3703" y="405"/>
                    <a:pt x="3703" y="405"/>
                  </a:cubicBezTo>
                  <a:cubicBezTo>
                    <a:pt x="3709" y="405"/>
                    <a:pt x="3709" y="405"/>
                    <a:pt x="3709" y="405"/>
                  </a:cubicBezTo>
                  <a:cubicBezTo>
                    <a:pt x="3709" y="404"/>
                    <a:pt x="3710" y="403"/>
                    <a:pt x="3710" y="402"/>
                  </a:cubicBezTo>
                  <a:cubicBezTo>
                    <a:pt x="3710" y="393"/>
                    <a:pt x="3708" y="383"/>
                    <a:pt x="3709" y="377"/>
                  </a:cubicBezTo>
                  <a:cubicBezTo>
                    <a:pt x="3711" y="378"/>
                    <a:pt x="3714" y="379"/>
                    <a:pt x="3718" y="381"/>
                  </a:cubicBezTo>
                  <a:cubicBezTo>
                    <a:pt x="3739" y="393"/>
                    <a:pt x="3718" y="431"/>
                    <a:pt x="3749" y="422"/>
                  </a:cubicBezTo>
                  <a:cubicBezTo>
                    <a:pt x="3781" y="414"/>
                    <a:pt x="3788" y="422"/>
                    <a:pt x="3806" y="435"/>
                  </a:cubicBezTo>
                  <a:cubicBezTo>
                    <a:pt x="3822" y="446"/>
                    <a:pt x="3805" y="490"/>
                    <a:pt x="3789" y="503"/>
                  </a:cubicBezTo>
                  <a:cubicBezTo>
                    <a:pt x="3783" y="505"/>
                    <a:pt x="3778" y="508"/>
                    <a:pt x="3773" y="512"/>
                  </a:cubicBezTo>
                  <a:cubicBezTo>
                    <a:pt x="3758" y="520"/>
                    <a:pt x="3747" y="531"/>
                    <a:pt x="3777" y="535"/>
                  </a:cubicBezTo>
                  <a:cubicBezTo>
                    <a:pt x="3816" y="539"/>
                    <a:pt x="3844" y="539"/>
                    <a:pt x="3844" y="539"/>
                  </a:cubicBezTo>
                  <a:cubicBezTo>
                    <a:pt x="3844" y="539"/>
                    <a:pt x="3846" y="537"/>
                    <a:pt x="3848" y="535"/>
                  </a:cubicBezTo>
                  <a:cubicBezTo>
                    <a:pt x="3850" y="535"/>
                    <a:pt x="3851" y="535"/>
                    <a:pt x="3851" y="535"/>
                  </a:cubicBezTo>
                  <a:cubicBezTo>
                    <a:pt x="3851" y="535"/>
                    <a:pt x="3875" y="506"/>
                    <a:pt x="3886" y="481"/>
                  </a:cubicBezTo>
                  <a:cubicBezTo>
                    <a:pt x="3888" y="477"/>
                    <a:pt x="3889" y="475"/>
                    <a:pt x="3891" y="472"/>
                  </a:cubicBezTo>
                  <a:cubicBezTo>
                    <a:pt x="3901" y="470"/>
                    <a:pt x="3912" y="479"/>
                    <a:pt x="3922" y="485"/>
                  </a:cubicBezTo>
                  <a:cubicBezTo>
                    <a:pt x="3933" y="492"/>
                    <a:pt x="3970" y="501"/>
                    <a:pt x="3957" y="513"/>
                  </a:cubicBezTo>
                  <a:cubicBezTo>
                    <a:pt x="3954" y="515"/>
                    <a:pt x="3951" y="516"/>
                    <a:pt x="3946" y="518"/>
                  </a:cubicBezTo>
                  <a:cubicBezTo>
                    <a:pt x="3930" y="524"/>
                    <a:pt x="3918" y="529"/>
                    <a:pt x="3909" y="536"/>
                  </a:cubicBezTo>
                  <a:cubicBezTo>
                    <a:pt x="3909" y="536"/>
                    <a:pt x="3909" y="536"/>
                    <a:pt x="3909" y="536"/>
                  </a:cubicBezTo>
                  <a:cubicBezTo>
                    <a:pt x="3909" y="536"/>
                    <a:pt x="3908" y="536"/>
                    <a:pt x="3908" y="536"/>
                  </a:cubicBezTo>
                  <a:cubicBezTo>
                    <a:pt x="3885" y="550"/>
                    <a:pt x="3877" y="565"/>
                    <a:pt x="3869" y="581"/>
                  </a:cubicBezTo>
                  <a:cubicBezTo>
                    <a:pt x="3865" y="588"/>
                    <a:pt x="3862" y="594"/>
                    <a:pt x="3858" y="599"/>
                  </a:cubicBezTo>
                  <a:cubicBezTo>
                    <a:pt x="3850" y="603"/>
                    <a:pt x="3838" y="603"/>
                    <a:pt x="3816" y="597"/>
                  </a:cubicBezTo>
                  <a:cubicBezTo>
                    <a:pt x="3789" y="597"/>
                    <a:pt x="3789" y="597"/>
                    <a:pt x="3789" y="597"/>
                  </a:cubicBezTo>
                  <a:cubicBezTo>
                    <a:pt x="3773" y="594"/>
                    <a:pt x="3759" y="594"/>
                    <a:pt x="3750" y="597"/>
                  </a:cubicBezTo>
                  <a:cubicBezTo>
                    <a:pt x="3745" y="597"/>
                    <a:pt x="3745" y="597"/>
                    <a:pt x="3745" y="597"/>
                  </a:cubicBezTo>
                  <a:cubicBezTo>
                    <a:pt x="3744" y="598"/>
                    <a:pt x="3744" y="599"/>
                    <a:pt x="3743" y="600"/>
                  </a:cubicBezTo>
                  <a:cubicBezTo>
                    <a:pt x="3737" y="603"/>
                    <a:pt x="3731" y="607"/>
                    <a:pt x="3728" y="614"/>
                  </a:cubicBezTo>
                  <a:cubicBezTo>
                    <a:pt x="3718" y="635"/>
                    <a:pt x="3725" y="701"/>
                    <a:pt x="3742" y="693"/>
                  </a:cubicBezTo>
                  <a:cubicBezTo>
                    <a:pt x="3760" y="685"/>
                    <a:pt x="3777" y="685"/>
                    <a:pt x="3799" y="676"/>
                  </a:cubicBezTo>
                  <a:cubicBezTo>
                    <a:pt x="3820" y="668"/>
                    <a:pt x="3904" y="685"/>
                    <a:pt x="3925" y="680"/>
                  </a:cubicBezTo>
                  <a:cubicBezTo>
                    <a:pt x="3946" y="676"/>
                    <a:pt x="3981" y="722"/>
                    <a:pt x="3992" y="714"/>
                  </a:cubicBezTo>
                  <a:cubicBezTo>
                    <a:pt x="4003" y="705"/>
                    <a:pt x="4024" y="730"/>
                    <a:pt x="4045" y="747"/>
                  </a:cubicBezTo>
                  <a:cubicBezTo>
                    <a:pt x="4052" y="753"/>
                    <a:pt x="4056" y="750"/>
                    <a:pt x="4059" y="746"/>
                  </a:cubicBezTo>
                  <a:cubicBezTo>
                    <a:pt x="4064" y="745"/>
                    <a:pt x="4067" y="740"/>
                    <a:pt x="4071" y="735"/>
                  </a:cubicBezTo>
                  <a:cubicBezTo>
                    <a:pt x="4069" y="735"/>
                    <a:pt x="4069" y="735"/>
                    <a:pt x="4069" y="735"/>
                  </a:cubicBezTo>
                  <a:cubicBezTo>
                    <a:pt x="4075" y="730"/>
                    <a:pt x="4083" y="730"/>
                    <a:pt x="4098" y="743"/>
                  </a:cubicBezTo>
                  <a:cubicBezTo>
                    <a:pt x="4136" y="776"/>
                    <a:pt x="4115" y="776"/>
                    <a:pt x="4136" y="776"/>
                  </a:cubicBezTo>
                  <a:cubicBezTo>
                    <a:pt x="4158" y="776"/>
                    <a:pt x="4203" y="780"/>
                    <a:pt x="4203" y="780"/>
                  </a:cubicBezTo>
                  <a:cubicBezTo>
                    <a:pt x="4203" y="780"/>
                    <a:pt x="4204" y="778"/>
                    <a:pt x="4204" y="775"/>
                  </a:cubicBezTo>
                  <a:cubicBezTo>
                    <a:pt x="4208" y="776"/>
                    <a:pt x="4210" y="776"/>
                    <a:pt x="4210" y="776"/>
                  </a:cubicBezTo>
                  <a:cubicBezTo>
                    <a:pt x="4210" y="776"/>
                    <a:pt x="4212" y="758"/>
                    <a:pt x="4223" y="748"/>
                  </a:cubicBezTo>
                  <a:cubicBezTo>
                    <a:pt x="4228" y="746"/>
                    <a:pt x="4234" y="745"/>
                    <a:pt x="4242" y="747"/>
                  </a:cubicBezTo>
                  <a:cubicBezTo>
                    <a:pt x="4274" y="754"/>
                    <a:pt x="4303" y="792"/>
                    <a:pt x="4305" y="774"/>
                  </a:cubicBezTo>
                  <a:cubicBezTo>
                    <a:pt x="4310" y="776"/>
                    <a:pt x="4313" y="774"/>
                    <a:pt x="4312" y="763"/>
                  </a:cubicBezTo>
                  <a:cubicBezTo>
                    <a:pt x="4311" y="753"/>
                    <a:pt x="4311" y="744"/>
                    <a:pt x="4310" y="735"/>
                  </a:cubicBezTo>
                  <a:cubicBezTo>
                    <a:pt x="4304" y="735"/>
                    <a:pt x="4304" y="735"/>
                    <a:pt x="4304" y="735"/>
                  </a:cubicBezTo>
                  <a:cubicBezTo>
                    <a:pt x="4302" y="716"/>
                    <a:pt x="4299" y="700"/>
                    <a:pt x="4281" y="685"/>
                  </a:cubicBezTo>
                  <a:cubicBezTo>
                    <a:pt x="4279" y="683"/>
                    <a:pt x="4277" y="681"/>
                    <a:pt x="4275" y="680"/>
                  </a:cubicBezTo>
                  <a:cubicBezTo>
                    <a:pt x="4287" y="680"/>
                    <a:pt x="4287" y="680"/>
                    <a:pt x="4287" y="680"/>
                  </a:cubicBezTo>
                  <a:cubicBezTo>
                    <a:pt x="4258" y="655"/>
                    <a:pt x="4213" y="639"/>
                    <a:pt x="4206" y="626"/>
                  </a:cubicBezTo>
                  <a:cubicBezTo>
                    <a:pt x="4201" y="617"/>
                    <a:pt x="4196" y="606"/>
                    <a:pt x="4198" y="597"/>
                  </a:cubicBezTo>
                  <a:cubicBezTo>
                    <a:pt x="4194" y="597"/>
                    <a:pt x="4194" y="597"/>
                    <a:pt x="4194" y="597"/>
                  </a:cubicBezTo>
                  <a:cubicBezTo>
                    <a:pt x="4194" y="596"/>
                    <a:pt x="4195" y="594"/>
                    <a:pt x="4196" y="593"/>
                  </a:cubicBezTo>
                  <a:cubicBezTo>
                    <a:pt x="4207" y="585"/>
                    <a:pt x="4256" y="597"/>
                    <a:pt x="4284" y="618"/>
                  </a:cubicBezTo>
                  <a:cubicBezTo>
                    <a:pt x="4313" y="639"/>
                    <a:pt x="4337" y="660"/>
                    <a:pt x="4358" y="643"/>
                  </a:cubicBezTo>
                  <a:cubicBezTo>
                    <a:pt x="4360" y="642"/>
                    <a:pt x="4361" y="641"/>
                    <a:pt x="4363" y="640"/>
                  </a:cubicBezTo>
                  <a:cubicBezTo>
                    <a:pt x="4364" y="639"/>
                    <a:pt x="4364" y="639"/>
                    <a:pt x="4365" y="639"/>
                  </a:cubicBezTo>
                  <a:cubicBezTo>
                    <a:pt x="4369" y="636"/>
                    <a:pt x="4373" y="633"/>
                    <a:pt x="4377" y="631"/>
                  </a:cubicBezTo>
                  <a:cubicBezTo>
                    <a:pt x="4387" y="624"/>
                    <a:pt x="4398" y="619"/>
                    <a:pt x="4405" y="613"/>
                  </a:cubicBezTo>
                  <a:cubicBezTo>
                    <a:pt x="4412" y="609"/>
                    <a:pt x="4418" y="606"/>
                    <a:pt x="4421" y="601"/>
                  </a:cubicBezTo>
                  <a:cubicBezTo>
                    <a:pt x="4422" y="600"/>
                    <a:pt x="4423" y="599"/>
                    <a:pt x="4424" y="597"/>
                  </a:cubicBezTo>
                  <a:cubicBezTo>
                    <a:pt x="4421" y="597"/>
                    <a:pt x="4421" y="597"/>
                    <a:pt x="4421" y="597"/>
                  </a:cubicBezTo>
                  <a:cubicBezTo>
                    <a:pt x="4433" y="581"/>
                    <a:pt x="4450" y="556"/>
                    <a:pt x="4450" y="556"/>
                  </a:cubicBezTo>
                  <a:cubicBezTo>
                    <a:pt x="4450" y="556"/>
                    <a:pt x="4417" y="550"/>
                    <a:pt x="4386" y="542"/>
                  </a:cubicBezTo>
                  <a:cubicBezTo>
                    <a:pt x="4410" y="542"/>
                    <a:pt x="4410" y="542"/>
                    <a:pt x="4410" y="542"/>
                  </a:cubicBezTo>
                  <a:cubicBezTo>
                    <a:pt x="4380" y="536"/>
                    <a:pt x="4344" y="525"/>
                    <a:pt x="4337" y="514"/>
                  </a:cubicBezTo>
                  <a:cubicBezTo>
                    <a:pt x="4323" y="493"/>
                    <a:pt x="4273" y="464"/>
                    <a:pt x="4259" y="464"/>
                  </a:cubicBezTo>
                  <a:cubicBezTo>
                    <a:pt x="4246" y="464"/>
                    <a:pt x="4213" y="488"/>
                    <a:pt x="4197" y="460"/>
                  </a:cubicBezTo>
                  <a:cubicBezTo>
                    <a:pt x="4188" y="460"/>
                    <a:pt x="4188" y="460"/>
                    <a:pt x="4188" y="460"/>
                  </a:cubicBezTo>
                  <a:cubicBezTo>
                    <a:pt x="4187" y="459"/>
                    <a:pt x="4186" y="458"/>
                    <a:pt x="4186" y="456"/>
                  </a:cubicBezTo>
                  <a:cubicBezTo>
                    <a:pt x="4180" y="439"/>
                    <a:pt x="4177" y="421"/>
                    <a:pt x="4174" y="405"/>
                  </a:cubicBezTo>
                  <a:cubicBezTo>
                    <a:pt x="4181" y="405"/>
                    <a:pt x="4181" y="405"/>
                    <a:pt x="4181" y="405"/>
                  </a:cubicBezTo>
                  <a:cubicBezTo>
                    <a:pt x="4176" y="380"/>
                    <a:pt x="4173" y="358"/>
                    <a:pt x="4164" y="356"/>
                  </a:cubicBezTo>
                  <a:cubicBezTo>
                    <a:pt x="4153" y="352"/>
                    <a:pt x="4056" y="336"/>
                    <a:pt x="4007" y="323"/>
                  </a:cubicBezTo>
                  <a:cubicBezTo>
                    <a:pt x="3985" y="323"/>
                    <a:pt x="3985" y="323"/>
                    <a:pt x="3985" y="323"/>
                  </a:cubicBezTo>
                  <a:cubicBezTo>
                    <a:pt x="3981" y="321"/>
                    <a:pt x="3977" y="320"/>
                    <a:pt x="3975" y="318"/>
                  </a:cubicBezTo>
                  <a:cubicBezTo>
                    <a:pt x="3957" y="308"/>
                    <a:pt x="3897" y="287"/>
                    <a:pt x="3859" y="268"/>
                  </a:cubicBezTo>
                  <a:cubicBezTo>
                    <a:pt x="3874" y="268"/>
                    <a:pt x="3874" y="268"/>
                    <a:pt x="3874" y="268"/>
                  </a:cubicBezTo>
                  <a:cubicBezTo>
                    <a:pt x="3862" y="262"/>
                    <a:pt x="3851" y="257"/>
                    <a:pt x="3844" y="252"/>
                  </a:cubicBezTo>
                  <a:cubicBezTo>
                    <a:pt x="3812" y="231"/>
                    <a:pt x="3766" y="202"/>
                    <a:pt x="3738" y="202"/>
                  </a:cubicBezTo>
                  <a:cubicBezTo>
                    <a:pt x="3710" y="202"/>
                    <a:pt x="3594" y="219"/>
                    <a:pt x="3573" y="214"/>
                  </a:cubicBezTo>
                  <a:cubicBezTo>
                    <a:pt x="3552" y="210"/>
                    <a:pt x="3488" y="223"/>
                    <a:pt x="3464" y="227"/>
                  </a:cubicBezTo>
                  <a:cubicBezTo>
                    <a:pt x="3460" y="227"/>
                    <a:pt x="3459" y="229"/>
                    <a:pt x="3458" y="231"/>
                  </a:cubicBezTo>
                  <a:cubicBezTo>
                    <a:pt x="3458" y="231"/>
                    <a:pt x="3457" y="231"/>
                    <a:pt x="3457" y="231"/>
                  </a:cubicBezTo>
                  <a:cubicBezTo>
                    <a:pt x="3432" y="235"/>
                    <a:pt x="3489" y="289"/>
                    <a:pt x="3436" y="302"/>
                  </a:cubicBezTo>
                  <a:cubicBezTo>
                    <a:pt x="3386" y="314"/>
                    <a:pt x="3390" y="321"/>
                    <a:pt x="3399" y="268"/>
                  </a:cubicBezTo>
                  <a:cubicBezTo>
                    <a:pt x="3405" y="268"/>
                    <a:pt x="3405" y="268"/>
                    <a:pt x="3405" y="268"/>
                  </a:cubicBezTo>
                  <a:cubicBezTo>
                    <a:pt x="3406" y="264"/>
                    <a:pt x="3406" y="261"/>
                    <a:pt x="3407" y="256"/>
                  </a:cubicBezTo>
                  <a:cubicBezTo>
                    <a:pt x="3418" y="194"/>
                    <a:pt x="3372" y="177"/>
                    <a:pt x="3326" y="202"/>
                  </a:cubicBezTo>
                  <a:cubicBezTo>
                    <a:pt x="3298" y="217"/>
                    <a:pt x="3261" y="229"/>
                    <a:pt x="3239" y="243"/>
                  </a:cubicBezTo>
                  <a:cubicBezTo>
                    <a:pt x="3221" y="253"/>
                    <a:pt x="3210" y="264"/>
                    <a:pt x="3218" y="277"/>
                  </a:cubicBezTo>
                  <a:cubicBezTo>
                    <a:pt x="3235" y="306"/>
                    <a:pt x="3214" y="327"/>
                    <a:pt x="3249" y="356"/>
                  </a:cubicBezTo>
                  <a:cubicBezTo>
                    <a:pt x="3284" y="385"/>
                    <a:pt x="3299" y="393"/>
                    <a:pt x="3344" y="389"/>
                  </a:cubicBezTo>
                  <a:cubicBezTo>
                    <a:pt x="3390" y="385"/>
                    <a:pt x="3436" y="398"/>
                    <a:pt x="3436" y="398"/>
                  </a:cubicBezTo>
                  <a:cubicBezTo>
                    <a:pt x="3436" y="398"/>
                    <a:pt x="3436" y="447"/>
                    <a:pt x="3418" y="456"/>
                  </a:cubicBezTo>
                  <a:cubicBezTo>
                    <a:pt x="3415" y="458"/>
                    <a:pt x="3411" y="459"/>
                    <a:pt x="3406" y="460"/>
                  </a:cubicBezTo>
                  <a:cubicBezTo>
                    <a:pt x="3400" y="460"/>
                    <a:pt x="3400" y="460"/>
                    <a:pt x="3400" y="460"/>
                  </a:cubicBezTo>
                  <a:cubicBezTo>
                    <a:pt x="3393" y="462"/>
                    <a:pt x="3387" y="465"/>
                    <a:pt x="3381" y="470"/>
                  </a:cubicBezTo>
                  <a:cubicBezTo>
                    <a:pt x="3374" y="474"/>
                    <a:pt x="3368" y="480"/>
                    <a:pt x="3365" y="489"/>
                  </a:cubicBezTo>
                  <a:cubicBezTo>
                    <a:pt x="3363" y="498"/>
                    <a:pt x="3357" y="505"/>
                    <a:pt x="3350" y="510"/>
                  </a:cubicBezTo>
                  <a:cubicBezTo>
                    <a:pt x="3340" y="516"/>
                    <a:pt x="3330" y="516"/>
                    <a:pt x="3330" y="510"/>
                  </a:cubicBezTo>
                  <a:cubicBezTo>
                    <a:pt x="3330" y="501"/>
                    <a:pt x="3338" y="480"/>
                    <a:pt x="3335" y="460"/>
                  </a:cubicBezTo>
                  <a:cubicBezTo>
                    <a:pt x="3328" y="460"/>
                    <a:pt x="3328" y="460"/>
                    <a:pt x="3328" y="460"/>
                  </a:cubicBezTo>
                  <a:cubicBezTo>
                    <a:pt x="3326" y="452"/>
                    <a:pt x="3323" y="445"/>
                    <a:pt x="3316" y="439"/>
                  </a:cubicBezTo>
                  <a:cubicBezTo>
                    <a:pt x="3292" y="418"/>
                    <a:pt x="3284" y="414"/>
                    <a:pt x="3256" y="435"/>
                  </a:cubicBezTo>
                  <a:cubicBezTo>
                    <a:pt x="3228" y="456"/>
                    <a:pt x="3225" y="464"/>
                    <a:pt x="3211" y="431"/>
                  </a:cubicBezTo>
                  <a:cubicBezTo>
                    <a:pt x="3207" y="422"/>
                    <a:pt x="3201" y="413"/>
                    <a:pt x="3194" y="405"/>
                  </a:cubicBezTo>
                  <a:cubicBezTo>
                    <a:pt x="3204" y="405"/>
                    <a:pt x="3204" y="405"/>
                    <a:pt x="3204" y="405"/>
                  </a:cubicBezTo>
                  <a:cubicBezTo>
                    <a:pt x="3186" y="382"/>
                    <a:pt x="3161" y="364"/>
                    <a:pt x="3161" y="364"/>
                  </a:cubicBezTo>
                  <a:cubicBezTo>
                    <a:pt x="3161" y="364"/>
                    <a:pt x="3146" y="343"/>
                    <a:pt x="3130" y="323"/>
                  </a:cubicBezTo>
                  <a:cubicBezTo>
                    <a:pt x="3120" y="323"/>
                    <a:pt x="3120" y="323"/>
                    <a:pt x="3120" y="323"/>
                  </a:cubicBezTo>
                  <a:cubicBezTo>
                    <a:pt x="3115" y="317"/>
                    <a:pt x="3110" y="311"/>
                    <a:pt x="3105" y="306"/>
                  </a:cubicBezTo>
                  <a:cubicBezTo>
                    <a:pt x="3084" y="285"/>
                    <a:pt x="3045" y="289"/>
                    <a:pt x="3042" y="310"/>
                  </a:cubicBezTo>
                  <a:cubicBezTo>
                    <a:pt x="3038" y="331"/>
                    <a:pt x="3049" y="352"/>
                    <a:pt x="3063" y="389"/>
                  </a:cubicBezTo>
                  <a:cubicBezTo>
                    <a:pt x="3074" y="420"/>
                    <a:pt x="3080" y="458"/>
                    <a:pt x="3068" y="472"/>
                  </a:cubicBezTo>
                  <a:cubicBezTo>
                    <a:pt x="3067" y="473"/>
                    <a:pt x="3066" y="474"/>
                    <a:pt x="3065" y="474"/>
                  </a:cubicBezTo>
                  <a:cubicBezTo>
                    <a:pt x="3059" y="475"/>
                    <a:pt x="3055" y="477"/>
                    <a:pt x="3051" y="480"/>
                  </a:cubicBezTo>
                  <a:cubicBezTo>
                    <a:pt x="3038" y="487"/>
                    <a:pt x="3035" y="502"/>
                    <a:pt x="3024" y="512"/>
                  </a:cubicBezTo>
                  <a:cubicBezTo>
                    <a:pt x="3023" y="513"/>
                    <a:pt x="3022" y="513"/>
                    <a:pt x="3020" y="514"/>
                  </a:cubicBezTo>
                  <a:cubicBezTo>
                    <a:pt x="2995" y="522"/>
                    <a:pt x="2985" y="501"/>
                    <a:pt x="2985" y="468"/>
                  </a:cubicBezTo>
                  <a:cubicBezTo>
                    <a:pt x="2985" y="465"/>
                    <a:pt x="2984" y="463"/>
                    <a:pt x="2984" y="460"/>
                  </a:cubicBezTo>
                  <a:cubicBezTo>
                    <a:pt x="2977" y="460"/>
                    <a:pt x="2977" y="460"/>
                    <a:pt x="2977" y="460"/>
                  </a:cubicBezTo>
                  <a:cubicBezTo>
                    <a:pt x="2976" y="437"/>
                    <a:pt x="2972" y="418"/>
                    <a:pt x="2973" y="405"/>
                  </a:cubicBezTo>
                  <a:cubicBezTo>
                    <a:pt x="2979" y="405"/>
                    <a:pt x="2979" y="405"/>
                    <a:pt x="2979" y="405"/>
                  </a:cubicBezTo>
                  <a:cubicBezTo>
                    <a:pt x="2979" y="400"/>
                    <a:pt x="2980" y="396"/>
                    <a:pt x="2981" y="393"/>
                  </a:cubicBezTo>
                  <a:cubicBezTo>
                    <a:pt x="2988" y="381"/>
                    <a:pt x="2953" y="402"/>
                    <a:pt x="2918" y="393"/>
                  </a:cubicBezTo>
                  <a:cubicBezTo>
                    <a:pt x="2901" y="389"/>
                    <a:pt x="2886" y="393"/>
                    <a:pt x="2878" y="400"/>
                  </a:cubicBezTo>
                  <a:cubicBezTo>
                    <a:pt x="2864" y="406"/>
                    <a:pt x="2861" y="419"/>
                    <a:pt x="2883" y="427"/>
                  </a:cubicBezTo>
                  <a:cubicBezTo>
                    <a:pt x="2914" y="438"/>
                    <a:pt x="2923" y="477"/>
                    <a:pt x="2904" y="495"/>
                  </a:cubicBezTo>
                  <a:cubicBezTo>
                    <a:pt x="2903" y="496"/>
                    <a:pt x="2902" y="497"/>
                    <a:pt x="2900" y="497"/>
                  </a:cubicBezTo>
                  <a:cubicBezTo>
                    <a:pt x="2869" y="510"/>
                    <a:pt x="2749" y="497"/>
                    <a:pt x="2710" y="497"/>
                  </a:cubicBezTo>
                  <a:cubicBezTo>
                    <a:pt x="2671" y="497"/>
                    <a:pt x="2615" y="510"/>
                    <a:pt x="2605" y="485"/>
                  </a:cubicBezTo>
                  <a:cubicBezTo>
                    <a:pt x="2600" y="475"/>
                    <a:pt x="2604" y="467"/>
                    <a:pt x="2612" y="460"/>
                  </a:cubicBezTo>
                  <a:cubicBezTo>
                    <a:pt x="2611" y="460"/>
                    <a:pt x="2611" y="460"/>
                    <a:pt x="2611" y="460"/>
                  </a:cubicBezTo>
                  <a:cubicBezTo>
                    <a:pt x="2624" y="452"/>
                    <a:pt x="2641" y="447"/>
                    <a:pt x="2654" y="447"/>
                  </a:cubicBezTo>
                  <a:cubicBezTo>
                    <a:pt x="2679" y="447"/>
                    <a:pt x="2753" y="452"/>
                    <a:pt x="2781" y="406"/>
                  </a:cubicBezTo>
                  <a:cubicBezTo>
                    <a:pt x="2781" y="406"/>
                    <a:pt x="2781" y="405"/>
                    <a:pt x="2781" y="405"/>
                  </a:cubicBezTo>
                  <a:cubicBezTo>
                    <a:pt x="2785" y="405"/>
                    <a:pt x="2785" y="405"/>
                    <a:pt x="2785" y="405"/>
                  </a:cubicBezTo>
                  <a:cubicBezTo>
                    <a:pt x="2785" y="404"/>
                    <a:pt x="2787" y="403"/>
                    <a:pt x="2788" y="402"/>
                  </a:cubicBezTo>
                  <a:cubicBezTo>
                    <a:pt x="2816" y="356"/>
                    <a:pt x="2752" y="348"/>
                    <a:pt x="2724" y="348"/>
                  </a:cubicBezTo>
                  <a:cubicBezTo>
                    <a:pt x="2704" y="348"/>
                    <a:pt x="2687" y="341"/>
                    <a:pt x="2667" y="323"/>
                  </a:cubicBezTo>
                  <a:cubicBezTo>
                    <a:pt x="2656" y="323"/>
                    <a:pt x="2656" y="323"/>
                    <a:pt x="2656" y="323"/>
                  </a:cubicBezTo>
                  <a:cubicBezTo>
                    <a:pt x="2650" y="317"/>
                    <a:pt x="2644" y="310"/>
                    <a:pt x="2637" y="302"/>
                  </a:cubicBezTo>
                  <a:cubicBezTo>
                    <a:pt x="2626" y="289"/>
                    <a:pt x="2625" y="278"/>
                    <a:pt x="2628" y="268"/>
                  </a:cubicBezTo>
                  <a:cubicBezTo>
                    <a:pt x="2634" y="268"/>
                    <a:pt x="2634" y="268"/>
                    <a:pt x="2634" y="268"/>
                  </a:cubicBezTo>
                  <a:cubicBezTo>
                    <a:pt x="2638" y="246"/>
                    <a:pt x="2662" y="230"/>
                    <a:pt x="2657" y="219"/>
                  </a:cubicBezTo>
                  <a:cubicBezTo>
                    <a:pt x="2650" y="202"/>
                    <a:pt x="2615" y="214"/>
                    <a:pt x="2583" y="214"/>
                  </a:cubicBezTo>
                  <a:cubicBezTo>
                    <a:pt x="2566" y="214"/>
                    <a:pt x="2544" y="206"/>
                    <a:pt x="2527" y="204"/>
                  </a:cubicBezTo>
                  <a:cubicBezTo>
                    <a:pt x="2541" y="204"/>
                    <a:pt x="2552" y="203"/>
                    <a:pt x="2556" y="197"/>
                  </a:cubicBezTo>
                  <a:cubicBezTo>
                    <a:pt x="2560" y="196"/>
                    <a:pt x="2562" y="195"/>
                    <a:pt x="2563" y="192"/>
                  </a:cubicBezTo>
                  <a:cubicBezTo>
                    <a:pt x="2565" y="190"/>
                    <a:pt x="2567" y="188"/>
                    <a:pt x="2568" y="186"/>
                  </a:cubicBezTo>
                  <a:cubicBezTo>
                    <a:pt x="2565" y="186"/>
                    <a:pt x="2565" y="186"/>
                    <a:pt x="2565" y="186"/>
                  </a:cubicBezTo>
                  <a:cubicBezTo>
                    <a:pt x="2574" y="177"/>
                    <a:pt x="2586" y="173"/>
                    <a:pt x="2587" y="160"/>
                  </a:cubicBezTo>
                  <a:cubicBezTo>
                    <a:pt x="2588" y="154"/>
                    <a:pt x="2591" y="143"/>
                    <a:pt x="2593" y="131"/>
                  </a:cubicBezTo>
                  <a:cubicBezTo>
                    <a:pt x="2599" y="131"/>
                    <a:pt x="2599" y="131"/>
                    <a:pt x="2599" y="131"/>
                  </a:cubicBezTo>
                  <a:cubicBezTo>
                    <a:pt x="2603" y="110"/>
                    <a:pt x="2608" y="87"/>
                    <a:pt x="2608" y="87"/>
                  </a:cubicBezTo>
                  <a:cubicBezTo>
                    <a:pt x="2608" y="87"/>
                    <a:pt x="2594" y="56"/>
                    <a:pt x="2570" y="70"/>
                  </a:cubicBezTo>
                  <a:cubicBezTo>
                    <a:pt x="2547" y="84"/>
                    <a:pt x="2540" y="92"/>
                    <a:pt x="2519" y="87"/>
                  </a:cubicBezTo>
                  <a:cubicBezTo>
                    <a:pt x="2503" y="83"/>
                    <a:pt x="2499" y="58"/>
                    <a:pt x="2483" y="48"/>
                  </a:cubicBezTo>
                  <a:cubicBezTo>
                    <a:pt x="2450" y="48"/>
                    <a:pt x="2450" y="48"/>
                    <a:pt x="2450" y="48"/>
                  </a:cubicBezTo>
                  <a:cubicBezTo>
                    <a:pt x="2444" y="51"/>
                    <a:pt x="2439" y="53"/>
                    <a:pt x="2434" y="57"/>
                  </a:cubicBezTo>
                  <a:cubicBezTo>
                    <a:pt x="2413" y="68"/>
                    <a:pt x="2407" y="85"/>
                    <a:pt x="2397" y="94"/>
                  </a:cubicBezTo>
                  <a:cubicBezTo>
                    <a:pt x="2396" y="95"/>
                    <a:pt x="2394" y="96"/>
                    <a:pt x="2392" y="98"/>
                  </a:cubicBezTo>
                  <a:cubicBezTo>
                    <a:pt x="2379" y="104"/>
                    <a:pt x="2364" y="107"/>
                    <a:pt x="2357" y="104"/>
                  </a:cubicBezTo>
                  <a:cubicBezTo>
                    <a:pt x="2348" y="98"/>
                    <a:pt x="2294" y="62"/>
                    <a:pt x="2294" y="62"/>
                  </a:cubicBezTo>
                  <a:cubicBezTo>
                    <a:pt x="2294" y="62"/>
                    <a:pt x="2221" y="58"/>
                    <a:pt x="2190" y="48"/>
                  </a:cubicBezTo>
                  <a:cubicBezTo>
                    <a:pt x="2174" y="48"/>
                    <a:pt x="2174" y="48"/>
                    <a:pt x="2174" y="48"/>
                  </a:cubicBezTo>
                  <a:cubicBezTo>
                    <a:pt x="2172" y="47"/>
                    <a:pt x="2170" y="46"/>
                    <a:pt x="2170" y="44"/>
                  </a:cubicBezTo>
                  <a:cubicBezTo>
                    <a:pt x="2165" y="27"/>
                    <a:pt x="2146" y="0"/>
                    <a:pt x="2094" y="5"/>
                  </a:cubicBezTo>
                  <a:cubicBezTo>
                    <a:pt x="2043" y="11"/>
                    <a:pt x="1954" y="47"/>
                    <a:pt x="1940" y="47"/>
                  </a:cubicBezTo>
                  <a:cubicBezTo>
                    <a:pt x="1929" y="47"/>
                    <a:pt x="1945" y="67"/>
                    <a:pt x="1943" y="76"/>
                  </a:cubicBezTo>
                  <a:cubicBezTo>
                    <a:pt x="1929" y="76"/>
                    <a:pt x="1913" y="74"/>
                    <a:pt x="1903" y="84"/>
                  </a:cubicBezTo>
                  <a:cubicBezTo>
                    <a:pt x="1896" y="87"/>
                    <a:pt x="1891" y="92"/>
                    <a:pt x="1888" y="102"/>
                  </a:cubicBezTo>
                  <a:cubicBezTo>
                    <a:pt x="1883" y="119"/>
                    <a:pt x="1909" y="119"/>
                    <a:pt x="1940" y="119"/>
                  </a:cubicBezTo>
                  <a:cubicBezTo>
                    <a:pt x="1970" y="119"/>
                    <a:pt x="2019" y="119"/>
                    <a:pt x="2034" y="111"/>
                  </a:cubicBezTo>
                  <a:cubicBezTo>
                    <a:pt x="2048" y="102"/>
                    <a:pt x="2118" y="83"/>
                    <a:pt x="2116" y="108"/>
                  </a:cubicBezTo>
                  <a:cubicBezTo>
                    <a:pt x="2113" y="133"/>
                    <a:pt x="2144" y="172"/>
                    <a:pt x="2160" y="166"/>
                  </a:cubicBezTo>
                  <a:cubicBezTo>
                    <a:pt x="2177" y="160"/>
                    <a:pt x="2209" y="124"/>
                    <a:pt x="2226" y="138"/>
                  </a:cubicBezTo>
                  <a:cubicBezTo>
                    <a:pt x="2242" y="152"/>
                    <a:pt x="2245" y="185"/>
                    <a:pt x="2261" y="194"/>
                  </a:cubicBezTo>
                  <a:cubicBezTo>
                    <a:pt x="2278" y="202"/>
                    <a:pt x="2322" y="202"/>
                    <a:pt x="2343" y="194"/>
                  </a:cubicBezTo>
                  <a:cubicBezTo>
                    <a:pt x="2364" y="185"/>
                    <a:pt x="2423" y="185"/>
                    <a:pt x="2449" y="191"/>
                  </a:cubicBezTo>
                  <a:cubicBezTo>
                    <a:pt x="2463" y="194"/>
                    <a:pt x="2493" y="201"/>
                    <a:pt x="2518" y="203"/>
                  </a:cubicBezTo>
                  <a:cubicBezTo>
                    <a:pt x="2513" y="203"/>
                    <a:pt x="2508" y="204"/>
                    <a:pt x="2506" y="208"/>
                  </a:cubicBezTo>
                  <a:cubicBezTo>
                    <a:pt x="2500" y="210"/>
                    <a:pt x="2496" y="214"/>
                    <a:pt x="2496" y="223"/>
                  </a:cubicBezTo>
                  <a:cubicBezTo>
                    <a:pt x="2496" y="248"/>
                    <a:pt x="2518" y="308"/>
                    <a:pt x="2518" y="328"/>
                  </a:cubicBezTo>
                  <a:cubicBezTo>
                    <a:pt x="2518" y="327"/>
                    <a:pt x="2517" y="327"/>
                    <a:pt x="2517" y="327"/>
                  </a:cubicBezTo>
                  <a:cubicBezTo>
                    <a:pt x="2515" y="325"/>
                    <a:pt x="2514" y="324"/>
                    <a:pt x="2513" y="323"/>
                  </a:cubicBezTo>
                  <a:cubicBezTo>
                    <a:pt x="2502" y="323"/>
                    <a:pt x="2502" y="323"/>
                    <a:pt x="2502" y="323"/>
                  </a:cubicBezTo>
                  <a:cubicBezTo>
                    <a:pt x="2489" y="306"/>
                    <a:pt x="2487" y="287"/>
                    <a:pt x="2478" y="268"/>
                  </a:cubicBezTo>
                  <a:cubicBezTo>
                    <a:pt x="2486" y="268"/>
                    <a:pt x="2486" y="268"/>
                    <a:pt x="2486" y="268"/>
                  </a:cubicBezTo>
                  <a:cubicBezTo>
                    <a:pt x="2484" y="262"/>
                    <a:pt x="2481" y="257"/>
                    <a:pt x="2478" y="252"/>
                  </a:cubicBezTo>
                  <a:cubicBezTo>
                    <a:pt x="2460" y="227"/>
                    <a:pt x="2432" y="231"/>
                    <a:pt x="2397" y="235"/>
                  </a:cubicBezTo>
                  <a:cubicBezTo>
                    <a:pt x="2362" y="239"/>
                    <a:pt x="2302" y="252"/>
                    <a:pt x="2284" y="248"/>
                  </a:cubicBezTo>
                  <a:cubicBezTo>
                    <a:pt x="2267" y="244"/>
                    <a:pt x="2281" y="244"/>
                    <a:pt x="2242" y="223"/>
                  </a:cubicBezTo>
                  <a:cubicBezTo>
                    <a:pt x="2203" y="202"/>
                    <a:pt x="2186" y="206"/>
                    <a:pt x="2158" y="186"/>
                  </a:cubicBezTo>
                  <a:cubicBezTo>
                    <a:pt x="2146" y="186"/>
                    <a:pt x="2146" y="186"/>
                    <a:pt x="2146" y="186"/>
                  </a:cubicBezTo>
                  <a:cubicBezTo>
                    <a:pt x="2126" y="168"/>
                    <a:pt x="2144" y="160"/>
                    <a:pt x="2098" y="156"/>
                  </a:cubicBezTo>
                  <a:cubicBezTo>
                    <a:pt x="2049" y="152"/>
                    <a:pt x="2052" y="185"/>
                    <a:pt x="2003" y="177"/>
                  </a:cubicBezTo>
                  <a:cubicBezTo>
                    <a:pt x="1954" y="169"/>
                    <a:pt x="1940" y="181"/>
                    <a:pt x="1890" y="177"/>
                  </a:cubicBezTo>
                  <a:cubicBezTo>
                    <a:pt x="1841" y="173"/>
                    <a:pt x="1816" y="169"/>
                    <a:pt x="1809" y="198"/>
                  </a:cubicBezTo>
                  <a:cubicBezTo>
                    <a:pt x="1802" y="227"/>
                    <a:pt x="1788" y="277"/>
                    <a:pt x="1767" y="277"/>
                  </a:cubicBezTo>
                  <a:cubicBezTo>
                    <a:pt x="1746" y="277"/>
                    <a:pt x="1721" y="306"/>
                    <a:pt x="1788" y="310"/>
                  </a:cubicBezTo>
                  <a:cubicBezTo>
                    <a:pt x="1855" y="314"/>
                    <a:pt x="1816" y="352"/>
                    <a:pt x="1876" y="348"/>
                  </a:cubicBezTo>
                  <a:cubicBezTo>
                    <a:pt x="1926" y="344"/>
                    <a:pt x="1970" y="343"/>
                    <a:pt x="1992" y="324"/>
                  </a:cubicBezTo>
                  <a:cubicBezTo>
                    <a:pt x="1993" y="324"/>
                    <a:pt x="1994" y="323"/>
                    <a:pt x="1995" y="323"/>
                  </a:cubicBezTo>
                  <a:cubicBezTo>
                    <a:pt x="1994" y="323"/>
                    <a:pt x="1994" y="323"/>
                    <a:pt x="1994" y="323"/>
                  </a:cubicBezTo>
                  <a:cubicBezTo>
                    <a:pt x="1998" y="319"/>
                    <a:pt x="2001" y="315"/>
                    <a:pt x="2003" y="310"/>
                  </a:cubicBezTo>
                  <a:cubicBezTo>
                    <a:pt x="2017" y="277"/>
                    <a:pt x="2028" y="277"/>
                    <a:pt x="2035" y="289"/>
                  </a:cubicBezTo>
                  <a:cubicBezTo>
                    <a:pt x="2042" y="302"/>
                    <a:pt x="2094" y="377"/>
                    <a:pt x="2094" y="377"/>
                  </a:cubicBezTo>
                  <a:cubicBezTo>
                    <a:pt x="2094" y="377"/>
                    <a:pt x="2130" y="410"/>
                    <a:pt x="2144" y="418"/>
                  </a:cubicBezTo>
                  <a:cubicBezTo>
                    <a:pt x="2158" y="427"/>
                    <a:pt x="2130" y="464"/>
                    <a:pt x="2102" y="443"/>
                  </a:cubicBezTo>
                  <a:cubicBezTo>
                    <a:pt x="2073" y="422"/>
                    <a:pt x="2021" y="427"/>
                    <a:pt x="1999" y="406"/>
                  </a:cubicBezTo>
                  <a:cubicBezTo>
                    <a:pt x="1999" y="406"/>
                    <a:pt x="1999" y="405"/>
                    <a:pt x="1998" y="405"/>
                  </a:cubicBezTo>
                  <a:cubicBezTo>
                    <a:pt x="2011" y="405"/>
                    <a:pt x="2011" y="405"/>
                    <a:pt x="2011" y="405"/>
                  </a:cubicBezTo>
                  <a:cubicBezTo>
                    <a:pt x="2009" y="404"/>
                    <a:pt x="2007" y="403"/>
                    <a:pt x="2006" y="402"/>
                  </a:cubicBezTo>
                  <a:cubicBezTo>
                    <a:pt x="1985" y="381"/>
                    <a:pt x="1928" y="372"/>
                    <a:pt x="1903" y="376"/>
                  </a:cubicBezTo>
                  <a:cubicBezTo>
                    <a:pt x="1879" y="380"/>
                    <a:pt x="1798" y="373"/>
                    <a:pt x="1784" y="373"/>
                  </a:cubicBezTo>
                  <a:cubicBezTo>
                    <a:pt x="1780" y="373"/>
                    <a:pt x="1772" y="377"/>
                    <a:pt x="1764" y="382"/>
                  </a:cubicBezTo>
                  <a:cubicBezTo>
                    <a:pt x="1745" y="393"/>
                    <a:pt x="1718" y="418"/>
                    <a:pt x="1718" y="418"/>
                  </a:cubicBezTo>
                  <a:cubicBezTo>
                    <a:pt x="1718" y="418"/>
                    <a:pt x="1715" y="413"/>
                    <a:pt x="1711" y="405"/>
                  </a:cubicBezTo>
                  <a:cubicBezTo>
                    <a:pt x="1720" y="405"/>
                    <a:pt x="1720" y="405"/>
                    <a:pt x="1720" y="405"/>
                  </a:cubicBezTo>
                  <a:cubicBezTo>
                    <a:pt x="1714" y="394"/>
                    <a:pt x="1703" y="375"/>
                    <a:pt x="1696" y="364"/>
                  </a:cubicBezTo>
                  <a:cubicBezTo>
                    <a:pt x="1691" y="357"/>
                    <a:pt x="1685" y="359"/>
                    <a:pt x="1679" y="365"/>
                  </a:cubicBezTo>
                  <a:cubicBezTo>
                    <a:pt x="1672" y="368"/>
                    <a:pt x="1663" y="378"/>
                    <a:pt x="1656" y="384"/>
                  </a:cubicBezTo>
                  <a:cubicBezTo>
                    <a:pt x="1655" y="384"/>
                    <a:pt x="1655" y="385"/>
                    <a:pt x="1654" y="385"/>
                  </a:cubicBezTo>
                  <a:cubicBezTo>
                    <a:pt x="1640" y="389"/>
                    <a:pt x="1598" y="352"/>
                    <a:pt x="1555" y="368"/>
                  </a:cubicBezTo>
                  <a:cubicBezTo>
                    <a:pt x="1544" y="373"/>
                    <a:pt x="1536" y="378"/>
                    <a:pt x="1530" y="382"/>
                  </a:cubicBezTo>
                  <a:cubicBezTo>
                    <a:pt x="1525" y="385"/>
                    <a:pt x="1520" y="389"/>
                    <a:pt x="1516" y="392"/>
                  </a:cubicBezTo>
                  <a:cubicBezTo>
                    <a:pt x="1507" y="397"/>
                    <a:pt x="1496" y="399"/>
                    <a:pt x="1467" y="397"/>
                  </a:cubicBezTo>
                  <a:cubicBezTo>
                    <a:pt x="1408" y="393"/>
                    <a:pt x="1393" y="381"/>
                    <a:pt x="1372" y="385"/>
                  </a:cubicBezTo>
                  <a:cubicBezTo>
                    <a:pt x="1351" y="389"/>
                    <a:pt x="1351" y="389"/>
                    <a:pt x="1351" y="389"/>
                  </a:cubicBezTo>
                  <a:cubicBezTo>
                    <a:pt x="1351" y="389"/>
                    <a:pt x="1351" y="390"/>
                    <a:pt x="1351" y="392"/>
                  </a:cubicBezTo>
                  <a:cubicBezTo>
                    <a:pt x="1345" y="393"/>
                    <a:pt x="1345" y="393"/>
                    <a:pt x="1345" y="393"/>
                  </a:cubicBezTo>
                  <a:cubicBezTo>
                    <a:pt x="1345" y="393"/>
                    <a:pt x="1348" y="410"/>
                    <a:pt x="1323" y="427"/>
                  </a:cubicBezTo>
                  <a:cubicBezTo>
                    <a:pt x="1299" y="443"/>
                    <a:pt x="1281" y="464"/>
                    <a:pt x="1264" y="439"/>
                  </a:cubicBezTo>
                  <a:cubicBezTo>
                    <a:pt x="1246" y="414"/>
                    <a:pt x="1235" y="414"/>
                    <a:pt x="1225" y="410"/>
                  </a:cubicBezTo>
                  <a:cubicBezTo>
                    <a:pt x="1222" y="409"/>
                    <a:pt x="1219" y="407"/>
                    <a:pt x="1216" y="405"/>
                  </a:cubicBezTo>
                  <a:cubicBezTo>
                    <a:pt x="1230" y="405"/>
                    <a:pt x="1230" y="405"/>
                    <a:pt x="1230" y="405"/>
                  </a:cubicBezTo>
                  <a:cubicBezTo>
                    <a:pt x="1219" y="400"/>
                    <a:pt x="1198" y="381"/>
                    <a:pt x="1154" y="393"/>
                  </a:cubicBezTo>
                  <a:cubicBezTo>
                    <a:pt x="1108" y="406"/>
                    <a:pt x="1059" y="332"/>
                    <a:pt x="1045" y="332"/>
                  </a:cubicBezTo>
                  <a:cubicBezTo>
                    <a:pt x="1031" y="332"/>
                    <a:pt x="883" y="368"/>
                    <a:pt x="855" y="360"/>
                  </a:cubicBezTo>
                  <a:cubicBezTo>
                    <a:pt x="834" y="354"/>
                    <a:pt x="783" y="332"/>
                    <a:pt x="747" y="323"/>
                  </a:cubicBezTo>
                  <a:cubicBezTo>
                    <a:pt x="693" y="323"/>
                    <a:pt x="693" y="323"/>
                    <a:pt x="693" y="323"/>
                  </a:cubicBezTo>
                  <a:cubicBezTo>
                    <a:pt x="665" y="327"/>
                    <a:pt x="632" y="332"/>
                    <a:pt x="632" y="332"/>
                  </a:cubicBezTo>
                  <a:cubicBezTo>
                    <a:pt x="632" y="332"/>
                    <a:pt x="609" y="327"/>
                    <a:pt x="590" y="323"/>
                  </a:cubicBezTo>
                  <a:cubicBezTo>
                    <a:pt x="557" y="323"/>
                    <a:pt x="557" y="323"/>
                    <a:pt x="557" y="323"/>
                  </a:cubicBezTo>
                  <a:cubicBezTo>
                    <a:pt x="557" y="323"/>
                    <a:pt x="556" y="323"/>
                    <a:pt x="556" y="323"/>
                  </a:cubicBezTo>
                  <a:cubicBezTo>
                    <a:pt x="556" y="323"/>
                    <a:pt x="555" y="323"/>
                    <a:pt x="555" y="323"/>
                  </a:cubicBezTo>
                  <a:cubicBezTo>
                    <a:pt x="545" y="323"/>
                    <a:pt x="545" y="323"/>
                    <a:pt x="545" y="323"/>
                  </a:cubicBezTo>
                  <a:cubicBezTo>
                    <a:pt x="531" y="327"/>
                    <a:pt x="514" y="331"/>
                    <a:pt x="501" y="323"/>
                  </a:cubicBezTo>
                  <a:cubicBezTo>
                    <a:pt x="489" y="323"/>
                    <a:pt x="489" y="323"/>
                    <a:pt x="489" y="323"/>
                  </a:cubicBezTo>
                  <a:cubicBezTo>
                    <a:pt x="489" y="323"/>
                    <a:pt x="489" y="323"/>
                    <a:pt x="489" y="323"/>
                  </a:cubicBezTo>
                  <a:cubicBezTo>
                    <a:pt x="472" y="302"/>
                    <a:pt x="440" y="289"/>
                    <a:pt x="440" y="289"/>
                  </a:cubicBezTo>
                  <a:cubicBezTo>
                    <a:pt x="440" y="289"/>
                    <a:pt x="430" y="321"/>
                    <a:pt x="412" y="336"/>
                  </a:cubicBezTo>
                  <a:cubicBezTo>
                    <a:pt x="411" y="337"/>
                    <a:pt x="409" y="339"/>
                    <a:pt x="408" y="339"/>
                  </a:cubicBezTo>
                  <a:cubicBezTo>
                    <a:pt x="383" y="348"/>
                    <a:pt x="330" y="364"/>
                    <a:pt x="320" y="356"/>
                  </a:cubicBezTo>
                  <a:cubicBezTo>
                    <a:pt x="309" y="348"/>
                    <a:pt x="218" y="389"/>
                    <a:pt x="218" y="389"/>
                  </a:cubicBezTo>
                  <a:cubicBezTo>
                    <a:pt x="218" y="389"/>
                    <a:pt x="166" y="402"/>
                    <a:pt x="152" y="398"/>
                  </a:cubicBezTo>
                  <a:cubicBezTo>
                    <a:pt x="147" y="397"/>
                    <a:pt x="136" y="400"/>
                    <a:pt x="125" y="405"/>
                  </a:cubicBezTo>
                  <a:cubicBezTo>
                    <a:pt x="129" y="405"/>
                    <a:pt x="129" y="405"/>
                    <a:pt x="129" y="405"/>
                  </a:cubicBezTo>
                  <a:cubicBezTo>
                    <a:pt x="106" y="413"/>
                    <a:pt x="72" y="435"/>
                    <a:pt x="77" y="447"/>
                  </a:cubicBezTo>
                  <a:cubicBezTo>
                    <a:pt x="84" y="464"/>
                    <a:pt x="77" y="497"/>
                    <a:pt x="134" y="497"/>
                  </a:cubicBezTo>
                  <a:cubicBezTo>
                    <a:pt x="190" y="497"/>
                    <a:pt x="193" y="522"/>
                    <a:pt x="214" y="527"/>
                  </a:cubicBezTo>
                  <a:cubicBezTo>
                    <a:pt x="236" y="531"/>
                    <a:pt x="243" y="527"/>
                    <a:pt x="267" y="552"/>
                  </a:cubicBezTo>
                  <a:cubicBezTo>
                    <a:pt x="289" y="573"/>
                    <a:pt x="291" y="595"/>
                    <a:pt x="271" y="597"/>
                  </a:cubicBezTo>
                  <a:cubicBezTo>
                    <a:pt x="264" y="597"/>
                    <a:pt x="264" y="597"/>
                    <a:pt x="264" y="597"/>
                  </a:cubicBezTo>
                  <a:cubicBezTo>
                    <a:pt x="263" y="597"/>
                    <a:pt x="262" y="597"/>
                    <a:pt x="260" y="597"/>
                  </a:cubicBezTo>
                  <a:cubicBezTo>
                    <a:pt x="229" y="593"/>
                    <a:pt x="193" y="585"/>
                    <a:pt x="172" y="564"/>
                  </a:cubicBezTo>
                  <a:cubicBezTo>
                    <a:pt x="151" y="543"/>
                    <a:pt x="151" y="543"/>
                    <a:pt x="151" y="543"/>
                  </a:cubicBezTo>
                  <a:cubicBezTo>
                    <a:pt x="112" y="564"/>
                    <a:pt x="112" y="564"/>
                    <a:pt x="112" y="564"/>
                  </a:cubicBezTo>
                  <a:cubicBezTo>
                    <a:pt x="63" y="568"/>
                    <a:pt x="0" y="597"/>
                    <a:pt x="0" y="597"/>
                  </a:cubicBezTo>
                  <a:cubicBezTo>
                    <a:pt x="0" y="597"/>
                    <a:pt x="17" y="635"/>
                    <a:pt x="49" y="660"/>
                  </a:cubicBezTo>
                  <a:cubicBezTo>
                    <a:pt x="81" y="685"/>
                    <a:pt x="158" y="685"/>
                    <a:pt x="158" y="685"/>
                  </a:cubicBezTo>
                  <a:cubicBezTo>
                    <a:pt x="158" y="685"/>
                    <a:pt x="205" y="688"/>
                    <a:pt x="228" y="671"/>
                  </a:cubicBezTo>
                  <a:cubicBezTo>
                    <a:pt x="232" y="669"/>
                    <a:pt x="236" y="667"/>
                    <a:pt x="239" y="664"/>
                  </a:cubicBezTo>
                  <a:cubicBezTo>
                    <a:pt x="241" y="662"/>
                    <a:pt x="243" y="660"/>
                    <a:pt x="245" y="659"/>
                  </a:cubicBezTo>
                  <a:cubicBezTo>
                    <a:pt x="262" y="649"/>
                    <a:pt x="281" y="652"/>
                    <a:pt x="292" y="655"/>
                  </a:cubicBezTo>
                  <a:cubicBezTo>
                    <a:pt x="306" y="660"/>
                    <a:pt x="281" y="714"/>
                    <a:pt x="243" y="710"/>
                  </a:cubicBezTo>
                  <a:cubicBezTo>
                    <a:pt x="204" y="705"/>
                    <a:pt x="158" y="714"/>
                    <a:pt x="126" y="743"/>
                  </a:cubicBezTo>
                  <a:cubicBezTo>
                    <a:pt x="95" y="772"/>
                    <a:pt x="67" y="776"/>
                    <a:pt x="81" y="809"/>
                  </a:cubicBezTo>
                  <a:cubicBezTo>
                    <a:pt x="95" y="843"/>
                    <a:pt x="148" y="884"/>
                    <a:pt x="151" y="905"/>
                  </a:cubicBezTo>
                  <a:cubicBezTo>
                    <a:pt x="153" y="919"/>
                    <a:pt x="179" y="909"/>
                    <a:pt x="199" y="895"/>
                  </a:cubicBezTo>
                  <a:cubicBezTo>
                    <a:pt x="210" y="888"/>
                    <a:pt x="221" y="880"/>
                    <a:pt x="226" y="872"/>
                  </a:cubicBezTo>
                  <a:cubicBezTo>
                    <a:pt x="222" y="872"/>
                    <a:pt x="222" y="872"/>
                    <a:pt x="222" y="872"/>
                  </a:cubicBezTo>
                  <a:cubicBezTo>
                    <a:pt x="229" y="851"/>
                    <a:pt x="264" y="851"/>
                    <a:pt x="253" y="897"/>
                  </a:cubicBezTo>
                  <a:cubicBezTo>
                    <a:pt x="243" y="942"/>
                    <a:pt x="288" y="951"/>
                    <a:pt x="288" y="951"/>
                  </a:cubicBezTo>
                  <a:cubicBezTo>
                    <a:pt x="288" y="951"/>
                    <a:pt x="290" y="949"/>
                    <a:pt x="291" y="946"/>
                  </a:cubicBezTo>
                  <a:cubicBezTo>
                    <a:pt x="293" y="946"/>
                    <a:pt x="295" y="947"/>
                    <a:pt x="295" y="947"/>
                  </a:cubicBezTo>
                  <a:cubicBezTo>
                    <a:pt x="295" y="947"/>
                    <a:pt x="306" y="926"/>
                    <a:pt x="316" y="917"/>
                  </a:cubicBezTo>
                  <a:cubicBezTo>
                    <a:pt x="317" y="916"/>
                    <a:pt x="319" y="916"/>
                    <a:pt x="320" y="918"/>
                  </a:cubicBezTo>
                  <a:cubicBezTo>
                    <a:pt x="331" y="926"/>
                    <a:pt x="366" y="963"/>
                    <a:pt x="366" y="963"/>
                  </a:cubicBezTo>
                  <a:cubicBezTo>
                    <a:pt x="366" y="963"/>
                    <a:pt x="371" y="959"/>
                    <a:pt x="379" y="954"/>
                  </a:cubicBezTo>
                  <a:cubicBezTo>
                    <a:pt x="379" y="954"/>
                    <a:pt x="379" y="954"/>
                    <a:pt x="379" y="954"/>
                  </a:cubicBezTo>
                  <a:cubicBezTo>
                    <a:pt x="380" y="954"/>
                    <a:pt x="381" y="953"/>
                    <a:pt x="381" y="953"/>
                  </a:cubicBezTo>
                  <a:cubicBezTo>
                    <a:pt x="396" y="944"/>
                    <a:pt x="417" y="935"/>
                    <a:pt x="426" y="951"/>
                  </a:cubicBezTo>
                  <a:cubicBezTo>
                    <a:pt x="440" y="976"/>
                    <a:pt x="405" y="996"/>
                    <a:pt x="384" y="1009"/>
                  </a:cubicBezTo>
                  <a:cubicBezTo>
                    <a:pt x="382" y="1009"/>
                    <a:pt x="382" y="1009"/>
                    <a:pt x="382" y="1009"/>
                  </a:cubicBezTo>
                  <a:cubicBezTo>
                    <a:pt x="354" y="1023"/>
                    <a:pt x="290" y="1052"/>
                    <a:pt x="274" y="1063"/>
                  </a:cubicBezTo>
                  <a:cubicBezTo>
                    <a:pt x="273" y="1064"/>
                    <a:pt x="271" y="1065"/>
                    <a:pt x="269" y="1066"/>
                  </a:cubicBezTo>
                  <a:cubicBezTo>
                    <a:pt x="268" y="1067"/>
                    <a:pt x="268" y="1067"/>
                    <a:pt x="267" y="1067"/>
                  </a:cubicBezTo>
                  <a:cubicBezTo>
                    <a:pt x="266" y="1068"/>
                    <a:pt x="265" y="1069"/>
                    <a:pt x="264" y="1069"/>
                  </a:cubicBezTo>
                  <a:cubicBezTo>
                    <a:pt x="254" y="1076"/>
                    <a:pt x="240" y="1084"/>
                    <a:pt x="225" y="1091"/>
                  </a:cubicBezTo>
                  <a:cubicBezTo>
                    <a:pt x="227" y="1091"/>
                    <a:pt x="227" y="1091"/>
                    <a:pt x="227" y="1091"/>
                  </a:cubicBezTo>
                  <a:cubicBezTo>
                    <a:pt x="202" y="1104"/>
                    <a:pt x="175" y="1117"/>
                    <a:pt x="165" y="1117"/>
                  </a:cubicBezTo>
                  <a:cubicBezTo>
                    <a:pt x="148" y="1117"/>
                    <a:pt x="141" y="1167"/>
                    <a:pt x="172" y="1163"/>
                  </a:cubicBezTo>
                  <a:cubicBezTo>
                    <a:pt x="204" y="1159"/>
                    <a:pt x="292" y="1121"/>
                    <a:pt x="317" y="1109"/>
                  </a:cubicBezTo>
                  <a:cubicBezTo>
                    <a:pt x="341" y="1096"/>
                    <a:pt x="350" y="1150"/>
                    <a:pt x="413" y="1113"/>
                  </a:cubicBezTo>
                  <a:cubicBezTo>
                    <a:pt x="425" y="1106"/>
                    <a:pt x="434" y="1099"/>
                    <a:pt x="443" y="1091"/>
                  </a:cubicBezTo>
                  <a:cubicBezTo>
                    <a:pt x="444" y="1091"/>
                    <a:pt x="444" y="1091"/>
                    <a:pt x="444" y="1091"/>
                  </a:cubicBezTo>
                  <a:cubicBezTo>
                    <a:pt x="478" y="1065"/>
                    <a:pt x="495" y="1035"/>
                    <a:pt x="508" y="1022"/>
                  </a:cubicBezTo>
                  <a:cubicBezTo>
                    <a:pt x="510" y="1022"/>
                    <a:pt x="512" y="1021"/>
                    <a:pt x="514" y="1021"/>
                  </a:cubicBezTo>
                  <a:cubicBezTo>
                    <a:pt x="531" y="1026"/>
                    <a:pt x="535" y="1055"/>
                    <a:pt x="563" y="1063"/>
                  </a:cubicBezTo>
                  <a:cubicBezTo>
                    <a:pt x="576" y="1067"/>
                    <a:pt x="588" y="1062"/>
                    <a:pt x="599" y="1054"/>
                  </a:cubicBezTo>
                  <a:cubicBezTo>
                    <a:pt x="615" y="1045"/>
                    <a:pt x="629" y="1029"/>
                    <a:pt x="640" y="1021"/>
                  </a:cubicBezTo>
                  <a:cubicBezTo>
                    <a:pt x="644" y="1019"/>
                    <a:pt x="647" y="1014"/>
                    <a:pt x="651" y="1009"/>
                  </a:cubicBezTo>
                  <a:cubicBezTo>
                    <a:pt x="646" y="1009"/>
                    <a:pt x="646" y="1009"/>
                    <a:pt x="646" y="1009"/>
                  </a:cubicBezTo>
                  <a:cubicBezTo>
                    <a:pt x="656" y="990"/>
                    <a:pt x="660" y="964"/>
                    <a:pt x="648" y="967"/>
                  </a:cubicBezTo>
                  <a:cubicBezTo>
                    <a:pt x="630" y="972"/>
                    <a:pt x="584" y="967"/>
                    <a:pt x="584" y="967"/>
                  </a:cubicBezTo>
                  <a:cubicBezTo>
                    <a:pt x="584" y="967"/>
                    <a:pt x="592" y="962"/>
                    <a:pt x="602" y="954"/>
                  </a:cubicBezTo>
                  <a:cubicBezTo>
                    <a:pt x="603" y="954"/>
                    <a:pt x="603" y="954"/>
                    <a:pt x="603" y="954"/>
                  </a:cubicBezTo>
                  <a:cubicBezTo>
                    <a:pt x="618" y="943"/>
                    <a:pt x="640" y="923"/>
                    <a:pt x="640" y="909"/>
                  </a:cubicBezTo>
                  <a:cubicBezTo>
                    <a:pt x="640" y="898"/>
                    <a:pt x="642" y="885"/>
                    <a:pt x="648" y="872"/>
                  </a:cubicBezTo>
                  <a:cubicBezTo>
                    <a:pt x="644" y="872"/>
                    <a:pt x="644" y="872"/>
                    <a:pt x="644" y="872"/>
                  </a:cubicBezTo>
                  <a:cubicBezTo>
                    <a:pt x="649" y="861"/>
                    <a:pt x="657" y="852"/>
                    <a:pt x="669" y="847"/>
                  </a:cubicBezTo>
                  <a:cubicBezTo>
                    <a:pt x="697" y="834"/>
                    <a:pt x="697" y="843"/>
                    <a:pt x="679" y="893"/>
                  </a:cubicBezTo>
                  <a:cubicBezTo>
                    <a:pt x="664" y="937"/>
                    <a:pt x="703" y="925"/>
                    <a:pt x="727" y="908"/>
                  </a:cubicBezTo>
                  <a:cubicBezTo>
                    <a:pt x="732" y="905"/>
                    <a:pt x="736" y="902"/>
                    <a:pt x="740" y="898"/>
                  </a:cubicBezTo>
                  <a:cubicBezTo>
                    <a:pt x="760" y="888"/>
                    <a:pt x="785" y="935"/>
                    <a:pt x="821" y="907"/>
                  </a:cubicBezTo>
                  <a:cubicBezTo>
                    <a:pt x="821" y="907"/>
                    <a:pt x="822" y="906"/>
                    <a:pt x="822" y="906"/>
                  </a:cubicBezTo>
                  <a:cubicBezTo>
                    <a:pt x="824" y="905"/>
                    <a:pt x="826" y="904"/>
                    <a:pt x="827" y="903"/>
                  </a:cubicBezTo>
                  <a:cubicBezTo>
                    <a:pt x="839" y="894"/>
                    <a:pt x="846" y="883"/>
                    <a:pt x="851" y="872"/>
                  </a:cubicBezTo>
                  <a:cubicBezTo>
                    <a:pt x="846" y="872"/>
                    <a:pt x="846" y="872"/>
                    <a:pt x="846" y="872"/>
                  </a:cubicBezTo>
                  <a:cubicBezTo>
                    <a:pt x="855" y="847"/>
                    <a:pt x="855" y="822"/>
                    <a:pt x="869" y="822"/>
                  </a:cubicBezTo>
                  <a:cubicBezTo>
                    <a:pt x="890" y="822"/>
                    <a:pt x="929" y="868"/>
                    <a:pt x="950" y="851"/>
                  </a:cubicBezTo>
                  <a:cubicBezTo>
                    <a:pt x="971" y="834"/>
                    <a:pt x="1025" y="885"/>
                    <a:pt x="1060" y="885"/>
                  </a:cubicBezTo>
                  <a:cubicBezTo>
                    <a:pt x="1096" y="885"/>
                    <a:pt x="1214" y="926"/>
                    <a:pt x="1235" y="926"/>
                  </a:cubicBezTo>
                  <a:cubicBezTo>
                    <a:pt x="1257" y="926"/>
                    <a:pt x="1320" y="955"/>
                    <a:pt x="1323" y="1009"/>
                  </a:cubicBezTo>
                  <a:cubicBezTo>
                    <a:pt x="1327" y="1063"/>
                    <a:pt x="1348" y="1059"/>
                    <a:pt x="1369" y="1059"/>
                  </a:cubicBezTo>
                  <a:cubicBezTo>
                    <a:pt x="1390" y="1059"/>
                    <a:pt x="1440" y="1080"/>
                    <a:pt x="1440" y="1101"/>
                  </a:cubicBezTo>
                  <a:cubicBezTo>
                    <a:pt x="1440" y="1121"/>
                    <a:pt x="1426" y="1205"/>
                    <a:pt x="1461" y="1225"/>
                  </a:cubicBezTo>
                  <a:cubicBezTo>
                    <a:pt x="1496" y="1246"/>
                    <a:pt x="1528" y="1279"/>
                    <a:pt x="1542" y="1271"/>
                  </a:cubicBezTo>
                  <a:cubicBezTo>
                    <a:pt x="1549" y="1267"/>
                    <a:pt x="1549" y="1248"/>
                    <a:pt x="1545" y="1229"/>
                  </a:cubicBezTo>
                  <a:cubicBezTo>
                    <a:pt x="1552" y="1229"/>
                    <a:pt x="1552" y="1229"/>
                    <a:pt x="1552" y="1229"/>
                  </a:cubicBezTo>
                  <a:cubicBezTo>
                    <a:pt x="1548" y="1209"/>
                    <a:pt x="1540" y="1188"/>
                    <a:pt x="1531" y="1184"/>
                  </a:cubicBezTo>
                  <a:cubicBezTo>
                    <a:pt x="1518" y="1178"/>
                    <a:pt x="1520" y="1161"/>
                    <a:pt x="1519" y="1146"/>
                  </a:cubicBezTo>
                  <a:cubicBezTo>
                    <a:pt x="1513" y="1146"/>
                    <a:pt x="1513" y="1146"/>
                    <a:pt x="1513" y="1146"/>
                  </a:cubicBezTo>
                  <a:cubicBezTo>
                    <a:pt x="1512" y="1142"/>
                    <a:pt x="1512" y="1137"/>
                    <a:pt x="1510" y="1134"/>
                  </a:cubicBezTo>
                  <a:cubicBezTo>
                    <a:pt x="1503" y="1117"/>
                    <a:pt x="1531" y="1117"/>
                    <a:pt x="1542" y="1146"/>
                  </a:cubicBezTo>
                  <a:cubicBezTo>
                    <a:pt x="1552" y="1175"/>
                    <a:pt x="1580" y="1230"/>
                    <a:pt x="1598" y="1230"/>
                  </a:cubicBezTo>
                  <a:cubicBezTo>
                    <a:pt x="1616" y="1230"/>
                    <a:pt x="1654" y="1279"/>
                    <a:pt x="1644" y="1308"/>
                  </a:cubicBezTo>
                  <a:cubicBezTo>
                    <a:pt x="1633" y="1338"/>
                    <a:pt x="1647" y="1397"/>
                    <a:pt x="1679" y="1397"/>
                  </a:cubicBezTo>
                  <a:cubicBezTo>
                    <a:pt x="1711" y="1397"/>
                    <a:pt x="1757" y="1438"/>
                    <a:pt x="1771" y="1442"/>
                  </a:cubicBezTo>
                  <a:cubicBezTo>
                    <a:pt x="1785" y="1446"/>
                    <a:pt x="1793" y="1482"/>
                    <a:pt x="1793" y="1494"/>
                  </a:cubicBezTo>
                  <a:cubicBezTo>
                    <a:pt x="1793" y="1507"/>
                    <a:pt x="1820" y="1562"/>
                    <a:pt x="1820" y="1591"/>
                  </a:cubicBezTo>
                  <a:cubicBezTo>
                    <a:pt x="1820" y="1620"/>
                    <a:pt x="1809" y="1737"/>
                    <a:pt x="1806" y="1783"/>
                  </a:cubicBezTo>
                  <a:cubicBezTo>
                    <a:pt x="1802" y="1829"/>
                    <a:pt x="1834" y="1907"/>
                    <a:pt x="1869" y="1949"/>
                  </a:cubicBezTo>
                  <a:cubicBezTo>
                    <a:pt x="1904" y="1991"/>
                    <a:pt x="1898" y="2084"/>
                    <a:pt x="1919" y="2100"/>
                  </a:cubicBezTo>
                  <a:cubicBezTo>
                    <a:pt x="1940" y="2117"/>
                    <a:pt x="1992" y="2149"/>
                    <a:pt x="2024" y="2145"/>
                  </a:cubicBezTo>
                  <a:cubicBezTo>
                    <a:pt x="2056" y="2140"/>
                    <a:pt x="2077" y="2169"/>
                    <a:pt x="2105" y="2228"/>
                  </a:cubicBezTo>
                  <a:cubicBezTo>
                    <a:pt x="2133" y="2286"/>
                    <a:pt x="2161" y="2382"/>
                    <a:pt x="2183" y="2390"/>
                  </a:cubicBezTo>
                  <a:cubicBezTo>
                    <a:pt x="2204" y="2398"/>
                    <a:pt x="2239" y="2427"/>
                    <a:pt x="2221" y="2448"/>
                  </a:cubicBezTo>
                  <a:cubicBezTo>
                    <a:pt x="2204" y="2469"/>
                    <a:pt x="2175" y="2515"/>
                    <a:pt x="2207" y="2515"/>
                  </a:cubicBezTo>
                  <a:cubicBezTo>
                    <a:pt x="2239" y="2515"/>
                    <a:pt x="2249" y="2494"/>
                    <a:pt x="2274" y="2531"/>
                  </a:cubicBezTo>
                  <a:cubicBezTo>
                    <a:pt x="2299" y="2569"/>
                    <a:pt x="2330" y="2590"/>
                    <a:pt x="2327" y="2615"/>
                  </a:cubicBezTo>
                  <a:cubicBezTo>
                    <a:pt x="2323" y="2640"/>
                    <a:pt x="2355" y="2648"/>
                    <a:pt x="2369" y="2652"/>
                  </a:cubicBezTo>
                  <a:cubicBezTo>
                    <a:pt x="2383" y="2656"/>
                    <a:pt x="2413" y="2726"/>
                    <a:pt x="2443" y="2701"/>
                  </a:cubicBezTo>
                  <a:cubicBezTo>
                    <a:pt x="2447" y="2699"/>
                    <a:pt x="2450" y="2697"/>
                    <a:pt x="2453" y="2694"/>
                  </a:cubicBezTo>
                  <a:cubicBezTo>
                    <a:pt x="2464" y="2682"/>
                    <a:pt x="2462" y="2669"/>
                    <a:pt x="2455" y="2656"/>
                  </a:cubicBezTo>
                  <a:cubicBezTo>
                    <a:pt x="2446" y="2656"/>
                    <a:pt x="2446" y="2656"/>
                    <a:pt x="2446" y="2656"/>
                  </a:cubicBezTo>
                  <a:cubicBezTo>
                    <a:pt x="2433" y="2635"/>
                    <a:pt x="2407" y="2615"/>
                    <a:pt x="2391" y="2601"/>
                  </a:cubicBezTo>
                  <a:cubicBezTo>
                    <a:pt x="2403" y="2601"/>
                    <a:pt x="2403" y="2601"/>
                    <a:pt x="2403" y="2601"/>
                  </a:cubicBezTo>
                  <a:cubicBezTo>
                    <a:pt x="2397" y="2597"/>
                    <a:pt x="2393" y="2593"/>
                    <a:pt x="2390" y="2590"/>
                  </a:cubicBezTo>
                  <a:cubicBezTo>
                    <a:pt x="2375" y="2575"/>
                    <a:pt x="2380" y="2549"/>
                    <a:pt x="2369" y="2519"/>
                  </a:cubicBezTo>
                  <a:cubicBezTo>
                    <a:pt x="2361" y="2519"/>
                    <a:pt x="2361" y="2519"/>
                    <a:pt x="2361" y="2519"/>
                  </a:cubicBezTo>
                  <a:cubicBezTo>
                    <a:pt x="2355" y="2507"/>
                    <a:pt x="2347" y="2494"/>
                    <a:pt x="2334" y="2482"/>
                  </a:cubicBezTo>
                  <a:cubicBezTo>
                    <a:pt x="2327" y="2475"/>
                    <a:pt x="2322" y="2469"/>
                    <a:pt x="2317" y="2464"/>
                  </a:cubicBezTo>
                  <a:cubicBezTo>
                    <a:pt x="2327" y="2464"/>
                    <a:pt x="2327" y="2464"/>
                    <a:pt x="2327" y="2464"/>
                  </a:cubicBezTo>
                  <a:cubicBezTo>
                    <a:pt x="2299" y="2432"/>
                    <a:pt x="2295" y="2406"/>
                    <a:pt x="2277" y="2381"/>
                  </a:cubicBezTo>
                  <a:cubicBezTo>
                    <a:pt x="2267" y="2381"/>
                    <a:pt x="2267" y="2381"/>
                    <a:pt x="2267" y="2381"/>
                  </a:cubicBezTo>
                  <a:cubicBezTo>
                    <a:pt x="2264" y="2377"/>
                    <a:pt x="2261" y="2373"/>
                    <a:pt x="2256" y="2369"/>
                  </a:cubicBezTo>
                  <a:cubicBezTo>
                    <a:pt x="2241" y="2354"/>
                    <a:pt x="2226" y="2340"/>
                    <a:pt x="2219" y="2326"/>
                  </a:cubicBezTo>
                  <a:cubicBezTo>
                    <a:pt x="2228" y="2326"/>
                    <a:pt x="2228" y="2326"/>
                    <a:pt x="2228" y="2326"/>
                  </a:cubicBezTo>
                  <a:cubicBezTo>
                    <a:pt x="2216" y="2308"/>
                    <a:pt x="2214" y="2291"/>
                    <a:pt x="2234" y="2274"/>
                  </a:cubicBezTo>
                  <a:cubicBezTo>
                    <a:pt x="2264" y="2257"/>
                    <a:pt x="2268" y="2309"/>
                    <a:pt x="2281" y="2344"/>
                  </a:cubicBezTo>
                  <a:cubicBezTo>
                    <a:pt x="2295" y="2382"/>
                    <a:pt x="2369" y="2457"/>
                    <a:pt x="2401" y="2490"/>
                  </a:cubicBezTo>
                  <a:cubicBezTo>
                    <a:pt x="2432" y="2523"/>
                    <a:pt x="2489" y="2640"/>
                    <a:pt x="2506" y="2640"/>
                  </a:cubicBezTo>
                  <a:cubicBezTo>
                    <a:pt x="2524" y="2640"/>
                    <a:pt x="2573" y="2706"/>
                    <a:pt x="2573" y="2706"/>
                  </a:cubicBezTo>
                  <a:cubicBezTo>
                    <a:pt x="2573" y="2706"/>
                    <a:pt x="2601" y="2760"/>
                    <a:pt x="2591" y="2777"/>
                  </a:cubicBezTo>
                  <a:cubicBezTo>
                    <a:pt x="2580" y="2793"/>
                    <a:pt x="2605" y="2856"/>
                    <a:pt x="2630" y="2873"/>
                  </a:cubicBezTo>
                  <a:cubicBezTo>
                    <a:pt x="2654" y="2889"/>
                    <a:pt x="2762" y="2890"/>
                    <a:pt x="2767" y="2952"/>
                  </a:cubicBezTo>
                  <a:cubicBezTo>
                    <a:pt x="2768" y="2968"/>
                    <a:pt x="2786" y="3047"/>
                    <a:pt x="2825" y="3047"/>
                  </a:cubicBezTo>
                  <a:cubicBezTo>
                    <a:pt x="2863" y="3047"/>
                    <a:pt x="2915" y="3027"/>
                    <a:pt x="2925" y="3039"/>
                  </a:cubicBezTo>
                  <a:cubicBezTo>
                    <a:pt x="2935" y="3051"/>
                    <a:pt x="2964" y="3095"/>
                    <a:pt x="2985" y="3076"/>
                  </a:cubicBezTo>
                  <a:cubicBezTo>
                    <a:pt x="2989" y="3075"/>
                    <a:pt x="2992" y="3072"/>
                    <a:pt x="2995" y="3068"/>
                  </a:cubicBezTo>
                  <a:cubicBezTo>
                    <a:pt x="2995" y="3068"/>
                    <a:pt x="2996" y="3068"/>
                    <a:pt x="2996" y="3067"/>
                  </a:cubicBezTo>
                  <a:cubicBezTo>
                    <a:pt x="2992" y="3067"/>
                    <a:pt x="2992" y="3067"/>
                    <a:pt x="2992" y="3067"/>
                  </a:cubicBezTo>
                  <a:cubicBezTo>
                    <a:pt x="3010" y="3042"/>
                    <a:pt x="3015" y="3031"/>
                    <a:pt x="3045" y="3031"/>
                  </a:cubicBezTo>
                  <a:cubicBezTo>
                    <a:pt x="3077" y="3031"/>
                    <a:pt x="3091" y="3060"/>
                    <a:pt x="3108" y="3080"/>
                  </a:cubicBezTo>
                  <a:cubicBezTo>
                    <a:pt x="3126" y="3101"/>
                    <a:pt x="3175" y="3155"/>
                    <a:pt x="3200" y="3151"/>
                  </a:cubicBezTo>
                  <a:cubicBezTo>
                    <a:pt x="3225" y="3147"/>
                    <a:pt x="3256" y="3185"/>
                    <a:pt x="3274" y="3172"/>
                  </a:cubicBezTo>
                  <a:cubicBezTo>
                    <a:pt x="3292" y="3160"/>
                    <a:pt x="3320" y="3180"/>
                    <a:pt x="3334" y="3189"/>
                  </a:cubicBezTo>
                  <a:cubicBezTo>
                    <a:pt x="3348" y="3197"/>
                    <a:pt x="3377" y="3228"/>
                    <a:pt x="3374" y="3278"/>
                  </a:cubicBezTo>
                  <a:cubicBezTo>
                    <a:pt x="3370" y="3328"/>
                    <a:pt x="3422" y="3338"/>
                    <a:pt x="3443" y="3351"/>
                  </a:cubicBezTo>
                  <a:cubicBezTo>
                    <a:pt x="3464" y="3363"/>
                    <a:pt x="3492" y="3392"/>
                    <a:pt x="3510" y="3413"/>
                  </a:cubicBezTo>
                  <a:cubicBezTo>
                    <a:pt x="3527" y="3434"/>
                    <a:pt x="3566" y="3438"/>
                    <a:pt x="3577" y="3451"/>
                  </a:cubicBezTo>
                  <a:cubicBezTo>
                    <a:pt x="3587" y="3463"/>
                    <a:pt x="3594" y="3488"/>
                    <a:pt x="3626" y="3467"/>
                  </a:cubicBezTo>
                  <a:cubicBezTo>
                    <a:pt x="3645" y="3455"/>
                    <a:pt x="3650" y="3437"/>
                    <a:pt x="3651" y="3424"/>
                  </a:cubicBezTo>
                  <a:cubicBezTo>
                    <a:pt x="3657" y="3424"/>
                    <a:pt x="3657" y="3424"/>
                    <a:pt x="3657" y="3424"/>
                  </a:cubicBezTo>
                  <a:cubicBezTo>
                    <a:pt x="3658" y="3417"/>
                    <a:pt x="3658" y="3411"/>
                    <a:pt x="3658" y="3408"/>
                  </a:cubicBezTo>
                  <a:cubicBezTo>
                    <a:pt x="3669" y="3407"/>
                    <a:pt x="3691" y="3405"/>
                    <a:pt x="3703" y="3418"/>
                  </a:cubicBezTo>
                  <a:cubicBezTo>
                    <a:pt x="3721" y="3434"/>
                    <a:pt x="3732" y="3488"/>
                    <a:pt x="3742" y="3496"/>
                  </a:cubicBezTo>
                  <a:cubicBezTo>
                    <a:pt x="3753" y="3505"/>
                    <a:pt x="3774" y="3567"/>
                    <a:pt x="3760" y="3613"/>
                  </a:cubicBezTo>
                  <a:cubicBezTo>
                    <a:pt x="3746" y="3659"/>
                    <a:pt x="3749" y="3705"/>
                    <a:pt x="3735" y="3705"/>
                  </a:cubicBezTo>
                  <a:cubicBezTo>
                    <a:pt x="3721" y="3705"/>
                    <a:pt x="3682" y="3748"/>
                    <a:pt x="3661" y="3761"/>
                  </a:cubicBezTo>
                  <a:cubicBezTo>
                    <a:pt x="3640" y="3773"/>
                    <a:pt x="3605" y="3842"/>
                    <a:pt x="3608" y="3863"/>
                  </a:cubicBezTo>
                  <a:cubicBezTo>
                    <a:pt x="3612" y="3883"/>
                    <a:pt x="3624" y="3949"/>
                    <a:pt x="3617" y="3978"/>
                  </a:cubicBezTo>
                  <a:cubicBezTo>
                    <a:pt x="3610" y="4008"/>
                    <a:pt x="3584" y="4037"/>
                    <a:pt x="3594" y="4083"/>
                  </a:cubicBezTo>
                  <a:cubicBezTo>
                    <a:pt x="3605" y="4129"/>
                    <a:pt x="3679" y="4141"/>
                    <a:pt x="3682" y="4183"/>
                  </a:cubicBezTo>
                  <a:cubicBezTo>
                    <a:pt x="3686" y="4224"/>
                    <a:pt x="3739" y="4316"/>
                    <a:pt x="3746" y="4358"/>
                  </a:cubicBezTo>
                  <a:cubicBezTo>
                    <a:pt x="3753" y="4399"/>
                    <a:pt x="3791" y="4447"/>
                    <a:pt x="3791" y="4505"/>
                  </a:cubicBezTo>
                  <a:cubicBezTo>
                    <a:pt x="3791" y="4564"/>
                    <a:pt x="3897" y="4599"/>
                    <a:pt x="3915" y="4603"/>
                  </a:cubicBezTo>
                  <a:cubicBezTo>
                    <a:pt x="3932" y="4607"/>
                    <a:pt x="3964" y="4645"/>
                    <a:pt x="3989" y="4657"/>
                  </a:cubicBezTo>
                  <a:cubicBezTo>
                    <a:pt x="4013" y="4669"/>
                    <a:pt x="4034" y="4694"/>
                    <a:pt x="4052" y="4728"/>
                  </a:cubicBezTo>
                  <a:cubicBezTo>
                    <a:pt x="4070" y="4761"/>
                    <a:pt x="4066" y="4811"/>
                    <a:pt x="4066" y="4823"/>
                  </a:cubicBezTo>
                  <a:cubicBezTo>
                    <a:pt x="4066" y="4836"/>
                    <a:pt x="4056" y="4965"/>
                    <a:pt x="4045" y="5040"/>
                  </a:cubicBezTo>
                  <a:cubicBezTo>
                    <a:pt x="4034" y="5115"/>
                    <a:pt x="4070" y="5185"/>
                    <a:pt x="4049" y="5206"/>
                  </a:cubicBezTo>
                  <a:cubicBezTo>
                    <a:pt x="4028" y="5227"/>
                    <a:pt x="3989" y="5235"/>
                    <a:pt x="4010" y="5260"/>
                  </a:cubicBezTo>
                  <a:cubicBezTo>
                    <a:pt x="4031" y="5285"/>
                    <a:pt x="3985" y="5302"/>
                    <a:pt x="3985" y="5314"/>
                  </a:cubicBezTo>
                  <a:cubicBezTo>
                    <a:pt x="3985" y="5327"/>
                    <a:pt x="4013" y="5393"/>
                    <a:pt x="3999" y="5422"/>
                  </a:cubicBezTo>
                  <a:cubicBezTo>
                    <a:pt x="3985" y="5452"/>
                    <a:pt x="3975" y="5493"/>
                    <a:pt x="3964" y="5518"/>
                  </a:cubicBezTo>
                  <a:cubicBezTo>
                    <a:pt x="3953" y="5543"/>
                    <a:pt x="3929" y="5568"/>
                    <a:pt x="3936" y="5605"/>
                  </a:cubicBezTo>
                  <a:cubicBezTo>
                    <a:pt x="3943" y="5643"/>
                    <a:pt x="3908" y="5630"/>
                    <a:pt x="3908" y="5668"/>
                  </a:cubicBezTo>
                  <a:cubicBezTo>
                    <a:pt x="3908" y="5705"/>
                    <a:pt x="3939" y="5689"/>
                    <a:pt x="3932" y="5734"/>
                  </a:cubicBezTo>
                  <a:cubicBezTo>
                    <a:pt x="3925" y="5780"/>
                    <a:pt x="3908" y="5793"/>
                    <a:pt x="3908" y="5826"/>
                  </a:cubicBezTo>
                  <a:cubicBezTo>
                    <a:pt x="3908" y="5859"/>
                    <a:pt x="3925" y="5905"/>
                    <a:pt x="3925" y="5917"/>
                  </a:cubicBezTo>
                  <a:cubicBezTo>
                    <a:pt x="3925" y="5930"/>
                    <a:pt x="3908" y="5971"/>
                    <a:pt x="3883" y="6005"/>
                  </a:cubicBezTo>
                  <a:cubicBezTo>
                    <a:pt x="3858" y="6038"/>
                    <a:pt x="3841" y="6059"/>
                    <a:pt x="3844" y="6080"/>
                  </a:cubicBezTo>
                  <a:cubicBezTo>
                    <a:pt x="3848" y="6100"/>
                    <a:pt x="3872" y="6125"/>
                    <a:pt x="3869" y="6138"/>
                  </a:cubicBezTo>
                  <a:cubicBezTo>
                    <a:pt x="3865" y="6150"/>
                    <a:pt x="3834" y="6192"/>
                    <a:pt x="3837" y="6221"/>
                  </a:cubicBezTo>
                  <a:cubicBezTo>
                    <a:pt x="3841" y="6250"/>
                    <a:pt x="3872" y="6238"/>
                    <a:pt x="3879" y="6258"/>
                  </a:cubicBezTo>
                  <a:cubicBezTo>
                    <a:pt x="3887" y="6279"/>
                    <a:pt x="3837" y="6296"/>
                    <a:pt x="3858" y="6317"/>
                  </a:cubicBezTo>
                  <a:cubicBezTo>
                    <a:pt x="3879" y="6338"/>
                    <a:pt x="3908" y="6333"/>
                    <a:pt x="3901" y="6383"/>
                  </a:cubicBezTo>
                  <a:cubicBezTo>
                    <a:pt x="3893" y="6433"/>
                    <a:pt x="3939" y="6446"/>
                    <a:pt x="3950" y="6458"/>
                  </a:cubicBezTo>
                  <a:cubicBezTo>
                    <a:pt x="3960" y="6471"/>
                    <a:pt x="3981" y="6500"/>
                    <a:pt x="3999" y="6500"/>
                  </a:cubicBezTo>
                  <a:cubicBezTo>
                    <a:pt x="4016" y="6500"/>
                    <a:pt x="4030" y="6488"/>
                    <a:pt x="4038" y="6443"/>
                  </a:cubicBezTo>
                  <a:cubicBezTo>
                    <a:pt x="4043" y="6443"/>
                    <a:pt x="4043" y="6443"/>
                    <a:pt x="4043" y="6443"/>
                  </a:cubicBezTo>
                  <a:cubicBezTo>
                    <a:pt x="4044" y="6441"/>
                    <a:pt x="4044" y="6439"/>
                    <a:pt x="4045" y="6437"/>
                  </a:cubicBezTo>
                  <a:cubicBezTo>
                    <a:pt x="4046" y="6430"/>
                    <a:pt x="4048" y="6425"/>
                    <a:pt x="4051" y="6421"/>
                  </a:cubicBezTo>
                  <a:cubicBezTo>
                    <a:pt x="4066" y="6417"/>
                    <a:pt x="4084" y="6443"/>
                    <a:pt x="4059" y="6467"/>
                  </a:cubicBezTo>
                  <a:cubicBezTo>
                    <a:pt x="4024" y="6500"/>
                    <a:pt x="4006" y="6516"/>
                    <a:pt x="4017" y="6516"/>
                  </a:cubicBezTo>
                  <a:cubicBezTo>
                    <a:pt x="4027" y="6516"/>
                    <a:pt x="4080" y="6550"/>
                    <a:pt x="4108" y="6550"/>
                  </a:cubicBezTo>
                  <a:cubicBezTo>
                    <a:pt x="4136" y="6550"/>
                    <a:pt x="4193" y="6533"/>
                    <a:pt x="4203" y="6529"/>
                  </a:cubicBezTo>
                  <a:cubicBezTo>
                    <a:pt x="4214" y="6525"/>
                    <a:pt x="4288" y="6513"/>
                    <a:pt x="4298" y="6500"/>
                  </a:cubicBezTo>
                  <a:cubicBezTo>
                    <a:pt x="4299" y="6500"/>
                    <a:pt x="4301" y="6499"/>
                    <a:pt x="4302" y="6498"/>
                  </a:cubicBezTo>
                  <a:cubicBezTo>
                    <a:pt x="4298" y="6498"/>
                    <a:pt x="4298" y="6498"/>
                    <a:pt x="4298" y="6498"/>
                  </a:cubicBezTo>
                  <a:cubicBezTo>
                    <a:pt x="4299" y="6488"/>
                    <a:pt x="4237" y="6491"/>
                    <a:pt x="4207" y="6479"/>
                  </a:cubicBezTo>
                  <a:cubicBezTo>
                    <a:pt x="4194" y="6474"/>
                    <a:pt x="4176" y="6460"/>
                    <a:pt x="4160" y="6443"/>
                  </a:cubicBezTo>
                  <a:cubicBezTo>
                    <a:pt x="4170" y="6443"/>
                    <a:pt x="4170" y="6443"/>
                    <a:pt x="4170" y="6443"/>
                  </a:cubicBezTo>
                  <a:cubicBezTo>
                    <a:pt x="4146" y="6420"/>
                    <a:pt x="4123" y="6390"/>
                    <a:pt x="4118" y="6375"/>
                  </a:cubicBezTo>
                  <a:cubicBezTo>
                    <a:pt x="4117" y="6371"/>
                    <a:pt x="4116" y="6366"/>
                    <a:pt x="4116" y="6361"/>
                  </a:cubicBezTo>
                  <a:cubicBezTo>
                    <a:pt x="4109" y="6361"/>
                    <a:pt x="4109" y="6361"/>
                    <a:pt x="4109" y="6361"/>
                  </a:cubicBezTo>
                  <a:cubicBezTo>
                    <a:pt x="4107" y="6343"/>
                    <a:pt x="4108" y="6322"/>
                    <a:pt x="4115" y="6306"/>
                  </a:cubicBezTo>
                  <a:cubicBezTo>
                    <a:pt x="4120" y="6306"/>
                    <a:pt x="4120" y="6306"/>
                    <a:pt x="4120" y="6306"/>
                  </a:cubicBezTo>
                  <a:cubicBezTo>
                    <a:pt x="4124" y="6297"/>
                    <a:pt x="4129" y="6288"/>
                    <a:pt x="4136" y="6283"/>
                  </a:cubicBezTo>
                  <a:cubicBezTo>
                    <a:pt x="4152" y="6273"/>
                    <a:pt x="4181" y="6246"/>
                    <a:pt x="4205" y="6224"/>
                  </a:cubicBezTo>
                  <a:cubicBezTo>
                    <a:pt x="4203" y="6224"/>
                    <a:pt x="4203" y="6224"/>
                    <a:pt x="4203" y="6224"/>
                  </a:cubicBezTo>
                  <a:cubicBezTo>
                    <a:pt x="4214" y="6213"/>
                    <a:pt x="4223" y="6204"/>
                    <a:pt x="4228" y="6200"/>
                  </a:cubicBezTo>
                  <a:cubicBezTo>
                    <a:pt x="4234" y="6195"/>
                    <a:pt x="4240" y="6183"/>
                    <a:pt x="4246" y="6169"/>
                  </a:cubicBezTo>
                  <a:cubicBezTo>
                    <a:pt x="4251" y="6169"/>
                    <a:pt x="4251" y="6169"/>
                    <a:pt x="4251" y="6169"/>
                  </a:cubicBezTo>
                  <a:cubicBezTo>
                    <a:pt x="4260" y="6148"/>
                    <a:pt x="4266" y="6122"/>
                    <a:pt x="4259" y="6117"/>
                  </a:cubicBezTo>
                  <a:cubicBezTo>
                    <a:pt x="4249" y="6109"/>
                    <a:pt x="4196" y="6117"/>
                    <a:pt x="4189" y="6104"/>
                  </a:cubicBezTo>
                  <a:cubicBezTo>
                    <a:pt x="4186" y="6099"/>
                    <a:pt x="4184" y="6094"/>
                    <a:pt x="4186" y="6087"/>
                  </a:cubicBezTo>
                  <a:cubicBezTo>
                    <a:pt x="4180" y="6087"/>
                    <a:pt x="4180" y="6087"/>
                    <a:pt x="4180" y="6087"/>
                  </a:cubicBezTo>
                  <a:cubicBezTo>
                    <a:pt x="4184" y="6077"/>
                    <a:pt x="4192" y="6065"/>
                    <a:pt x="4210" y="6051"/>
                  </a:cubicBezTo>
                  <a:cubicBezTo>
                    <a:pt x="4218" y="6045"/>
                    <a:pt x="4224" y="6038"/>
                    <a:pt x="4230" y="6032"/>
                  </a:cubicBezTo>
                  <a:cubicBezTo>
                    <a:pt x="4232" y="6032"/>
                    <a:pt x="4232" y="6032"/>
                    <a:pt x="4232" y="6032"/>
                  </a:cubicBezTo>
                  <a:cubicBezTo>
                    <a:pt x="4258" y="6005"/>
                    <a:pt x="4272" y="5974"/>
                    <a:pt x="4284" y="5963"/>
                  </a:cubicBezTo>
                  <a:cubicBezTo>
                    <a:pt x="4288" y="5960"/>
                    <a:pt x="4293" y="5955"/>
                    <a:pt x="4299" y="5949"/>
                  </a:cubicBezTo>
                  <a:cubicBezTo>
                    <a:pt x="4296" y="5949"/>
                    <a:pt x="4296" y="5949"/>
                    <a:pt x="4296" y="5949"/>
                  </a:cubicBezTo>
                  <a:cubicBezTo>
                    <a:pt x="4309" y="5936"/>
                    <a:pt x="4323" y="5920"/>
                    <a:pt x="4330" y="5901"/>
                  </a:cubicBezTo>
                  <a:cubicBezTo>
                    <a:pt x="4331" y="5898"/>
                    <a:pt x="4331" y="5896"/>
                    <a:pt x="4332" y="5894"/>
                  </a:cubicBezTo>
                  <a:cubicBezTo>
                    <a:pt x="4337" y="5894"/>
                    <a:pt x="4337" y="5894"/>
                    <a:pt x="4337" y="5894"/>
                  </a:cubicBezTo>
                  <a:cubicBezTo>
                    <a:pt x="4346" y="5869"/>
                    <a:pt x="4325" y="5884"/>
                    <a:pt x="4305" y="5884"/>
                  </a:cubicBezTo>
                  <a:cubicBezTo>
                    <a:pt x="4284" y="5884"/>
                    <a:pt x="4273" y="5838"/>
                    <a:pt x="4273" y="5817"/>
                  </a:cubicBezTo>
                  <a:cubicBezTo>
                    <a:pt x="4273" y="5816"/>
                    <a:pt x="4274" y="5816"/>
                    <a:pt x="4274" y="5815"/>
                  </a:cubicBezTo>
                  <a:cubicBezTo>
                    <a:pt x="4290" y="5813"/>
                    <a:pt x="4328" y="5832"/>
                    <a:pt x="4358" y="5838"/>
                  </a:cubicBezTo>
                  <a:cubicBezTo>
                    <a:pt x="4372" y="5841"/>
                    <a:pt x="4378" y="5839"/>
                    <a:pt x="4381" y="5835"/>
                  </a:cubicBezTo>
                  <a:cubicBezTo>
                    <a:pt x="4391" y="5833"/>
                    <a:pt x="4390" y="5824"/>
                    <a:pt x="4388" y="5812"/>
                  </a:cubicBezTo>
                  <a:cubicBezTo>
                    <a:pt x="4380" y="5812"/>
                    <a:pt x="4380" y="5812"/>
                    <a:pt x="4380" y="5812"/>
                  </a:cubicBezTo>
                  <a:cubicBezTo>
                    <a:pt x="4379" y="5806"/>
                    <a:pt x="4377" y="5799"/>
                    <a:pt x="4376" y="5793"/>
                  </a:cubicBezTo>
                  <a:cubicBezTo>
                    <a:pt x="4374" y="5782"/>
                    <a:pt x="4376" y="5768"/>
                    <a:pt x="4379" y="5757"/>
                  </a:cubicBezTo>
                  <a:cubicBezTo>
                    <a:pt x="4384" y="5757"/>
                    <a:pt x="4384" y="5757"/>
                    <a:pt x="4384" y="5757"/>
                  </a:cubicBezTo>
                  <a:cubicBezTo>
                    <a:pt x="4386" y="5749"/>
                    <a:pt x="4389" y="5742"/>
                    <a:pt x="4393" y="5737"/>
                  </a:cubicBezTo>
                  <a:cubicBezTo>
                    <a:pt x="4397" y="5736"/>
                    <a:pt x="4400" y="5736"/>
                    <a:pt x="4404" y="5739"/>
                  </a:cubicBezTo>
                  <a:cubicBezTo>
                    <a:pt x="4425" y="5751"/>
                    <a:pt x="4534" y="5734"/>
                    <a:pt x="4548" y="5730"/>
                  </a:cubicBezTo>
                  <a:cubicBezTo>
                    <a:pt x="4550" y="5730"/>
                    <a:pt x="4552" y="5728"/>
                    <a:pt x="4554" y="5726"/>
                  </a:cubicBezTo>
                  <a:cubicBezTo>
                    <a:pt x="4554" y="5726"/>
                    <a:pt x="4555" y="5726"/>
                    <a:pt x="4555" y="5726"/>
                  </a:cubicBezTo>
                  <a:cubicBezTo>
                    <a:pt x="4563" y="5724"/>
                    <a:pt x="4578" y="5700"/>
                    <a:pt x="4593" y="5675"/>
                  </a:cubicBezTo>
                  <a:cubicBezTo>
                    <a:pt x="4589" y="5675"/>
                    <a:pt x="4589" y="5675"/>
                    <a:pt x="4589" y="5675"/>
                  </a:cubicBezTo>
                  <a:cubicBezTo>
                    <a:pt x="4599" y="5657"/>
                    <a:pt x="4609" y="5639"/>
                    <a:pt x="4615" y="5630"/>
                  </a:cubicBezTo>
                  <a:cubicBezTo>
                    <a:pt x="4618" y="5627"/>
                    <a:pt x="4619" y="5623"/>
                    <a:pt x="4621" y="5620"/>
                  </a:cubicBezTo>
                  <a:cubicBezTo>
                    <a:pt x="4625" y="5620"/>
                    <a:pt x="4625" y="5620"/>
                    <a:pt x="4625" y="5620"/>
                  </a:cubicBezTo>
                  <a:cubicBezTo>
                    <a:pt x="4636" y="5601"/>
                    <a:pt x="4638" y="5583"/>
                    <a:pt x="4622" y="5572"/>
                  </a:cubicBezTo>
                  <a:cubicBezTo>
                    <a:pt x="4614" y="5566"/>
                    <a:pt x="4598" y="5552"/>
                    <a:pt x="4584" y="5538"/>
                  </a:cubicBezTo>
                  <a:cubicBezTo>
                    <a:pt x="4573" y="5538"/>
                    <a:pt x="4573" y="5538"/>
                    <a:pt x="4573" y="5538"/>
                  </a:cubicBezTo>
                  <a:cubicBezTo>
                    <a:pt x="4558" y="5523"/>
                    <a:pt x="4545" y="5509"/>
                    <a:pt x="4542" y="5503"/>
                  </a:cubicBezTo>
                  <a:cubicBezTo>
                    <a:pt x="4540" y="5500"/>
                    <a:pt x="4540" y="5492"/>
                    <a:pt x="4542" y="5483"/>
                  </a:cubicBezTo>
                  <a:cubicBezTo>
                    <a:pt x="4548" y="5483"/>
                    <a:pt x="4548" y="5483"/>
                    <a:pt x="4548" y="5483"/>
                  </a:cubicBezTo>
                  <a:cubicBezTo>
                    <a:pt x="4551" y="5461"/>
                    <a:pt x="4562" y="5424"/>
                    <a:pt x="4569" y="5403"/>
                  </a:cubicBezTo>
                  <a:cubicBezTo>
                    <a:pt x="4573" y="5431"/>
                    <a:pt x="4576" y="5522"/>
                    <a:pt x="4615" y="5535"/>
                  </a:cubicBezTo>
                  <a:cubicBezTo>
                    <a:pt x="4665" y="5551"/>
                    <a:pt x="4693" y="5560"/>
                    <a:pt x="4738" y="5510"/>
                  </a:cubicBezTo>
                  <a:cubicBezTo>
                    <a:pt x="4747" y="5500"/>
                    <a:pt x="4756" y="5491"/>
                    <a:pt x="4764" y="5483"/>
                  </a:cubicBezTo>
                  <a:cubicBezTo>
                    <a:pt x="4766" y="5483"/>
                    <a:pt x="4766" y="5483"/>
                    <a:pt x="4766" y="5483"/>
                  </a:cubicBezTo>
                  <a:cubicBezTo>
                    <a:pt x="4796" y="5450"/>
                    <a:pt x="4819" y="5425"/>
                    <a:pt x="4827" y="5400"/>
                  </a:cubicBezTo>
                  <a:cubicBezTo>
                    <a:pt x="4821" y="5400"/>
                    <a:pt x="4821" y="5400"/>
                    <a:pt x="4821" y="5400"/>
                  </a:cubicBezTo>
                  <a:cubicBezTo>
                    <a:pt x="4822" y="5398"/>
                    <a:pt x="4823" y="5396"/>
                    <a:pt x="4823" y="5393"/>
                  </a:cubicBezTo>
                  <a:cubicBezTo>
                    <a:pt x="4825" y="5376"/>
                    <a:pt x="4828" y="5360"/>
                    <a:pt x="4834" y="5346"/>
                  </a:cubicBezTo>
                  <a:cubicBezTo>
                    <a:pt x="4839" y="5346"/>
                    <a:pt x="4839" y="5346"/>
                    <a:pt x="4839" y="5346"/>
                  </a:cubicBezTo>
                  <a:cubicBezTo>
                    <a:pt x="4844" y="5331"/>
                    <a:pt x="4851" y="5318"/>
                    <a:pt x="4860" y="5311"/>
                  </a:cubicBezTo>
                  <a:cubicBezTo>
                    <a:pt x="4867" y="5307"/>
                    <a:pt x="4874" y="5305"/>
                    <a:pt x="4882" y="5299"/>
                  </a:cubicBezTo>
                  <a:cubicBezTo>
                    <a:pt x="4890" y="5295"/>
                    <a:pt x="4899" y="5286"/>
                    <a:pt x="4910" y="5263"/>
                  </a:cubicBezTo>
                  <a:cubicBezTo>
                    <a:pt x="4905" y="5263"/>
                    <a:pt x="4905" y="5263"/>
                    <a:pt x="4905" y="5263"/>
                  </a:cubicBezTo>
                  <a:cubicBezTo>
                    <a:pt x="4906" y="5261"/>
                    <a:pt x="4907" y="5259"/>
                    <a:pt x="4908" y="5257"/>
                  </a:cubicBezTo>
                  <a:cubicBezTo>
                    <a:pt x="4927" y="5208"/>
                    <a:pt x="4943" y="5236"/>
                    <a:pt x="4961" y="5208"/>
                  </a:cubicBezTo>
                  <a:cubicBezTo>
                    <a:pt x="4965" y="5208"/>
                    <a:pt x="4965" y="5208"/>
                    <a:pt x="4965" y="5208"/>
                  </a:cubicBezTo>
                  <a:cubicBezTo>
                    <a:pt x="4968" y="5205"/>
                    <a:pt x="4971" y="5200"/>
                    <a:pt x="4974" y="5194"/>
                  </a:cubicBezTo>
                  <a:cubicBezTo>
                    <a:pt x="4984" y="5172"/>
                    <a:pt x="4977" y="5149"/>
                    <a:pt x="4971" y="5126"/>
                  </a:cubicBezTo>
                  <a:cubicBezTo>
                    <a:pt x="4963" y="5126"/>
                    <a:pt x="4963" y="5126"/>
                    <a:pt x="4963" y="5126"/>
                  </a:cubicBezTo>
                  <a:cubicBezTo>
                    <a:pt x="4958" y="5106"/>
                    <a:pt x="4955" y="5087"/>
                    <a:pt x="4965" y="5071"/>
                  </a:cubicBezTo>
                  <a:cubicBezTo>
                    <a:pt x="4969" y="5071"/>
                    <a:pt x="4969" y="5071"/>
                    <a:pt x="4969" y="5071"/>
                  </a:cubicBezTo>
                  <a:cubicBezTo>
                    <a:pt x="4972" y="5066"/>
                    <a:pt x="4975" y="5061"/>
                    <a:pt x="4981" y="5056"/>
                  </a:cubicBezTo>
                  <a:cubicBezTo>
                    <a:pt x="4992" y="5047"/>
                    <a:pt x="5006" y="5038"/>
                    <a:pt x="5020" y="5028"/>
                  </a:cubicBezTo>
                  <a:cubicBezTo>
                    <a:pt x="5023" y="5026"/>
                    <a:pt x="5026" y="5024"/>
                    <a:pt x="5029" y="5022"/>
                  </a:cubicBezTo>
                  <a:cubicBezTo>
                    <a:pt x="5029" y="5022"/>
                    <a:pt x="5030" y="5022"/>
                    <a:pt x="5030" y="5022"/>
                  </a:cubicBezTo>
                  <a:cubicBezTo>
                    <a:pt x="5062" y="5002"/>
                    <a:pt x="5090" y="4986"/>
                    <a:pt x="5090" y="4986"/>
                  </a:cubicBezTo>
                  <a:cubicBezTo>
                    <a:pt x="5090" y="4986"/>
                    <a:pt x="5112" y="4973"/>
                    <a:pt x="5154" y="4961"/>
                  </a:cubicBezTo>
                  <a:cubicBezTo>
                    <a:pt x="5195" y="4949"/>
                    <a:pt x="5238" y="4956"/>
                    <a:pt x="5254" y="4934"/>
                  </a:cubicBezTo>
                  <a:cubicBezTo>
                    <a:pt x="5257" y="4934"/>
                    <a:pt x="5257" y="4934"/>
                    <a:pt x="5257" y="4934"/>
                  </a:cubicBezTo>
                  <a:cubicBezTo>
                    <a:pt x="5259" y="4932"/>
                    <a:pt x="5261" y="4930"/>
                    <a:pt x="5263" y="4927"/>
                  </a:cubicBezTo>
                  <a:cubicBezTo>
                    <a:pt x="5272" y="4910"/>
                    <a:pt x="5282" y="4879"/>
                    <a:pt x="5294" y="4852"/>
                  </a:cubicBezTo>
                  <a:cubicBezTo>
                    <a:pt x="5290" y="4852"/>
                    <a:pt x="5290" y="4852"/>
                    <a:pt x="5290" y="4852"/>
                  </a:cubicBezTo>
                  <a:cubicBezTo>
                    <a:pt x="5294" y="4841"/>
                    <a:pt x="5300" y="4831"/>
                    <a:pt x="5305" y="4823"/>
                  </a:cubicBezTo>
                  <a:cubicBezTo>
                    <a:pt x="5311" y="4815"/>
                    <a:pt x="5317" y="4806"/>
                    <a:pt x="5323" y="4797"/>
                  </a:cubicBezTo>
                  <a:cubicBezTo>
                    <a:pt x="5327" y="4797"/>
                    <a:pt x="5327" y="4797"/>
                    <a:pt x="5327" y="4797"/>
                  </a:cubicBezTo>
                  <a:cubicBezTo>
                    <a:pt x="5343" y="4770"/>
                    <a:pt x="5355" y="4739"/>
                    <a:pt x="5347" y="4723"/>
                  </a:cubicBezTo>
                  <a:cubicBezTo>
                    <a:pt x="5346" y="4721"/>
                    <a:pt x="5346" y="4718"/>
                    <a:pt x="5346" y="4714"/>
                  </a:cubicBezTo>
                  <a:cubicBezTo>
                    <a:pt x="5339" y="4714"/>
                    <a:pt x="5339" y="4714"/>
                    <a:pt x="5339" y="4714"/>
                  </a:cubicBezTo>
                  <a:cubicBezTo>
                    <a:pt x="5340" y="4700"/>
                    <a:pt x="5345" y="4680"/>
                    <a:pt x="5351" y="4659"/>
                  </a:cubicBezTo>
                  <a:cubicBezTo>
                    <a:pt x="5356" y="4659"/>
                    <a:pt x="5356" y="4659"/>
                    <a:pt x="5356" y="4659"/>
                  </a:cubicBezTo>
                  <a:cubicBezTo>
                    <a:pt x="5364" y="4630"/>
                    <a:pt x="5374" y="4599"/>
                    <a:pt x="5372" y="4586"/>
                  </a:cubicBezTo>
                  <a:cubicBezTo>
                    <a:pt x="5371" y="4584"/>
                    <a:pt x="5371" y="4580"/>
                    <a:pt x="5370" y="4577"/>
                  </a:cubicBezTo>
                  <a:cubicBezTo>
                    <a:pt x="5362" y="4577"/>
                    <a:pt x="5362" y="4577"/>
                    <a:pt x="5362" y="4577"/>
                  </a:cubicBezTo>
                  <a:cubicBezTo>
                    <a:pt x="5358" y="4563"/>
                    <a:pt x="5352" y="4543"/>
                    <a:pt x="5353" y="4522"/>
                  </a:cubicBezTo>
                  <a:cubicBezTo>
                    <a:pt x="5359" y="4522"/>
                    <a:pt x="5359" y="4522"/>
                    <a:pt x="5359" y="4522"/>
                  </a:cubicBezTo>
                  <a:cubicBezTo>
                    <a:pt x="5359" y="4500"/>
                    <a:pt x="5365" y="4476"/>
                    <a:pt x="5389" y="4453"/>
                  </a:cubicBezTo>
                  <a:cubicBezTo>
                    <a:pt x="5394" y="4449"/>
                    <a:pt x="5398" y="4444"/>
                    <a:pt x="5403" y="4440"/>
                  </a:cubicBezTo>
                  <a:cubicBezTo>
                    <a:pt x="5400" y="4440"/>
                    <a:pt x="5400" y="4440"/>
                    <a:pt x="5400" y="4440"/>
                  </a:cubicBezTo>
                  <a:cubicBezTo>
                    <a:pt x="5418" y="4422"/>
                    <a:pt x="5434" y="4403"/>
                    <a:pt x="5449" y="4385"/>
                  </a:cubicBezTo>
                  <a:cubicBezTo>
                    <a:pt x="5452" y="4385"/>
                    <a:pt x="5452" y="4385"/>
                    <a:pt x="5452" y="4385"/>
                  </a:cubicBezTo>
                  <a:cubicBezTo>
                    <a:pt x="5479" y="4351"/>
                    <a:pt x="5500" y="4320"/>
                    <a:pt x="5502" y="4308"/>
                  </a:cubicBezTo>
                  <a:cubicBezTo>
                    <a:pt x="5502" y="4306"/>
                    <a:pt x="5503" y="4304"/>
                    <a:pt x="5503" y="4303"/>
                  </a:cubicBezTo>
                  <a:cubicBezTo>
                    <a:pt x="5498" y="4303"/>
                    <a:pt x="5498" y="4303"/>
                    <a:pt x="5498" y="4303"/>
                  </a:cubicBezTo>
                  <a:cubicBezTo>
                    <a:pt x="5502" y="4290"/>
                    <a:pt x="5510" y="4270"/>
                    <a:pt x="5518" y="4248"/>
                  </a:cubicBezTo>
                  <a:cubicBezTo>
                    <a:pt x="5523" y="4248"/>
                    <a:pt x="5523" y="4248"/>
                    <a:pt x="5523" y="4248"/>
                  </a:cubicBezTo>
                  <a:cubicBezTo>
                    <a:pt x="5533" y="4219"/>
                    <a:pt x="5543" y="4188"/>
                    <a:pt x="5544" y="4165"/>
                  </a:cubicBezTo>
                  <a:cubicBezTo>
                    <a:pt x="5537" y="4165"/>
                    <a:pt x="5537" y="4165"/>
                    <a:pt x="5537" y="4165"/>
                  </a:cubicBezTo>
                  <a:cubicBezTo>
                    <a:pt x="5537" y="4164"/>
                    <a:pt x="5538" y="4163"/>
                    <a:pt x="5538" y="4162"/>
                  </a:cubicBezTo>
                  <a:close/>
                  <a:moveTo>
                    <a:pt x="3360" y="1695"/>
                  </a:moveTo>
                  <a:cubicBezTo>
                    <a:pt x="3353" y="1695"/>
                    <a:pt x="3353" y="1695"/>
                    <a:pt x="3353" y="1695"/>
                  </a:cubicBezTo>
                  <a:cubicBezTo>
                    <a:pt x="3354" y="1690"/>
                    <a:pt x="3354" y="1686"/>
                    <a:pt x="3355" y="1683"/>
                  </a:cubicBezTo>
                  <a:cubicBezTo>
                    <a:pt x="3356" y="1673"/>
                    <a:pt x="3355" y="1658"/>
                    <a:pt x="3354" y="1640"/>
                  </a:cubicBezTo>
                  <a:cubicBezTo>
                    <a:pt x="3361" y="1640"/>
                    <a:pt x="3361" y="1640"/>
                    <a:pt x="3361" y="1640"/>
                  </a:cubicBezTo>
                  <a:cubicBezTo>
                    <a:pt x="3359" y="1613"/>
                    <a:pt x="3356" y="1579"/>
                    <a:pt x="3365" y="1558"/>
                  </a:cubicBezTo>
                  <a:cubicBezTo>
                    <a:pt x="3365" y="1558"/>
                    <a:pt x="3365" y="1558"/>
                    <a:pt x="3365" y="1558"/>
                  </a:cubicBezTo>
                  <a:cubicBezTo>
                    <a:pt x="3361" y="1558"/>
                    <a:pt x="3361" y="1558"/>
                    <a:pt x="3361" y="1558"/>
                  </a:cubicBezTo>
                  <a:cubicBezTo>
                    <a:pt x="3377" y="1528"/>
                    <a:pt x="3416" y="1516"/>
                    <a:pt x="3443" y="1512"/>
                  </a:cubicBezTo>
                  <a:cubicBezTo>
                    <a:pt x="3471" y="1508"/>
                    <a:pt x="3531" y="1533"/>
                    <a:pt x="3542" y="1529"/>
                  </a:cubicBezTo>
                  <a:cubicBezTo>
                    <a:pt x="3552" y="1525"/>
                    <a:pt x="3601" y="1525"/>
                    <a:pt x="3626" y="1529"/>
                  </a:cubicBezTo>
                  <a:cubicBezTo>
                    <a:pt x="3648" y="1533"/>
                    <a:pt x="3678" y="1592"/>
                    <a:pt x="3672" y="1608"/>
                  </a:cubicBezTo>
                  <a:cubicBezTo>
                    <a:pt x="3654" y="1610"/>
                    <a:pt x="3629" y="1590"/>
                    <a:pt x="3629" y="1562"/>
                  </a:cubicBezTo>
                  <a:cubicBezTo>
                    <a:pt x="3629" y="1560"/>
                    <a:pt x="3629" y="1559"/>
                    <a:pt x="3629" y="1558"/>
                  </a:cubicBezTo>
                  <a:cubicBezTo>
                    <a:pt x="3626" y="1558"/>
                    <a:pt x="3626" y="1558"/>
                    <a:pt x="3626" y="1558"/>
                  </a:cubicBezTo>
                  <a:cubicBezTo>
                    <a:pt x="3625" y="1560"/>
                    <a:pt x="3624" y="1563"/>
                    <a:pt x="3622" y="1567"/>
                  </a:cubicBezTo>
                  <a:cubicBezTo>
                    <a:pt x="3622" y="1567"/>
                    <a:pt x="3622" y="1566"/>
                    <a:pt x="3622" y="1566"/>
                  </a:cubicBezTo>
                  <a:cubicBezTo>
                    <a:pt x="3622" y="1537"/>
                    <a:pt x="3598" y="1620"/>
                    <a:pt x="3612" y="1645"/>
                  </a:cubicBezTo>
                  <a:cubicBezTo>
                    <a:pt x="3623" y="1665"/>
                    <a:pt x="3600" y="1686"/>
                    <a:pt x="3583" y="1695"/>
                  </a:cubicBezTo>
                  <a:cubicBezTo>
                    <a:pt x="3577" y="1695"/>
                    <a:pt x="3577" y="1695"/>
                    <a:pt x="3577" y="1695"/>
                  </a:cubicBezTo>
                  <a:cubicBezTo>
                    <a:pt x="3577" y="1695"/>
                    <a:pt x="3576" y="1695"/>
                    <a:pt x="3576" y="1695"/>
                  </a:cubicBezTo>
                  <a:cubicBezTo>
                    <a:pt x="3576" y="1695"/>
                    <a:pt x="3576" y="1695"/>
                    <a:pt x="3576" y="1695"/>
                  </a:cubicBezTo>
                  <a:cubicBezTo>
                    <a:pt x="3562" y="1695"/>
                    <a:pt x="3562" y="1695"/>
                    <a:pt x="3562" y="1695"/>
                  </a:cubicBezTo>
                  <a:cubicBezTo>
                    <a:pt x="3554" y="1686"/>
                    <a:pt x="3548" y="1665"/>
                    <a:pt x="3548" y="1640"/>
                  </a:cubicBezTo>
                  <a:cubicBezTo>
                    <a:pt x="3555" y="1640"/>
                    <a:pt x="3555" y="1640"/>
                    <a:pt x="3555" y="1640"/>
                  </a:cubicBezTo>
                  <a:cubicBezTo>
                    <a:pt x="3554" y="1634"/>
                    <a:pt x="3554" y="1627"/>
                    <a:pt x="3555" y="1620"/>
                  </a:cubicBezTo>
                  <a:cubicBezTo>
                    <a:pt x="3558" y="1593"/>
                    <a:pt x="3545" y="1568"/>
                    <a:pt x="3523" y="1558"/>
                  </a:cubicBezTo>
                  <a:cubicBezTo>
                    <a:pt x="3479" y="1558"/>
                    <a:pt x="3479" y="1558"/>
                    <a:pt x="3479" y="1558"/>
                  </a:cubicBezTo>
                  <a:cubicBezTo>
                    <a:pt x="3476" y="1559"/>
                    <a:pt x="3473" y="1562"/>
                    <a:pt x="3470" y="1564"/>
                  </a:cubicBezTo>
                  <a:cubicBezTo>
                    <a:pt x="3444" y="1575"/>
                    <a:pt x="3430" y="1602"/>
                    <a:pt x="3418" y="1612"/>
                  </a:cubicBezTo>
                  <a:cubicBezTo>
                    <a:pt x="3404" y="1625"/>
                    <a:pt x="3404" y="1695"/>
                    <a:pt x="3408" y="1712"/>
                  </a:cubicBezTo>
                  <a:cubicBezTo>
                    <a:pt x="3410" y="1724"/>
                    <a:pt x="3411" y="1760"/>
                    <a:pt x="3396" y="1776"/>
                  </a:cubicBezTo>
                  <a:cubicBezTo>
                    <a:pt x="3395" y="1776"/>
                    <a:pt x="3395" y="1777"/>
                    <a:pt x="3393" y="1777"/>
                  </a:cubicBezTo>
                  <a:cubicBezTo>
                    <a:pt x="3394" y="1777"/>
                    <a:pt x="3394" y="1777"/>
                    <a:pt x="3394" y="1777"/>
                  </a:cubicBezTo>
                  <a:cubicBezTo>
                    <a:pt x="3389" y="1781"/>
                    <a:pt x="3384" y="1784"/>
                    <a:pt x="3376" y="1783"/>
                  </a:cubicBezTo>
                  <a:cubicBezTo>
                    <a:pt x="3372" y="1782"/>
                    <a:pt x="3368" y="1780"/>
                    <a:pt x="3365" y="1777"/>
                  </a:cubicBezTo>
                  <a:cubicBezTo>
                    <a:pt x="3380" y="1777"/>
                    <a:pt x="3380" y="1777"/>
                    <a:pt x="3380" y="1777"/>
                  </a:cubicBezTo>
                  <a:cubicBezTo>
                    <a:pt x="3357" y="1771"/>
                    <a:pt x="3357" y="1725"/>
                    <a:pt x="3360" y="1695"/>
                  </a:cubicBezTo>
                  <a:close/>
                  <a:moveTo>
                    <a:pt x="3573" y="1783"/>
                  </a:moveTo>
                  <a:cubicBezTo>
                    <a:pt x="3572" y="1781"/>
                    <a:pt x="3572" y="1779"/>
                    <a:pt x="3571" y="1777"/>
                  </a:cubicBezTo>
                  <a:cubicBezTo>
                    <a:pt x="3579" y="1777"/>
                    <a:pt x="3579" y="1777"/>
                    <a:pt x="3579" y="1777"/>
                  </a:cubicBezTo>
                  <a:cubicBezTo>
                    <a:pt x="3576" y="1769"/>
                    <a:pt x="3576" y="1765"/>
                    <a:pt x="3577" y="1763"/>
                  </a:cubicBezTo>
                  <a:cubicBezTo>
                    <a:pt x="3577" y="1763"/>
                    <a:pt x="3578" y="1762"/>
                    <a:pt x="3579" y="1761"/>
                  </a:cubicBezTo>
                  <a:cubicBezTo>
                    <a:pt x="3581" y="1760"/>
                    <a:pt x="3585" y="1759"/>
                    <a:pt x="3587" y="1753"/>
                  </a:cubicBezTo>
                  <a:cubicBezTo>
                    <a:pt x="3588" y="1750"/>
                    <a:pt x="3592" y="1746"/>
                    <a:pt x="3598" y="1742"/>
                  </a:cubicBezTo>
                  <a:cubicBezTo>
                    <a:pt x="3618" y="1730"/>
                    <a:pt x="3647" y="1716"/>
                    <a:pt x="3647" y="1716"/>
                  </a:cubicBezTo>
                  <a:cubicBezTo>
                    <a:pt x="3647" y="1716"/>
                    <a:pt x="3648" y="1715"/>
                    <a:pt x="3648" y="1714"/>
                  </a:cubicBezTo>
                  <a:cubicBezTo>
                    <a:pt x="3651" y="1713"/>
                    <a:pt x="3654" y="1712"/>
                    <a:pt x="3654" y="1712"/>
                  </a:cubicBezTo>
                  <a:cubicBezTo>
                    <a:pt x="3654" y="1712"/>
                    <a:pt x="3659" y="1705"/>
                    <a:pt x="3666" y="1695"/>
                  </a:cubicBezTo>
                  <a:cubicBezTo>
                    <a:pt x="3663" y="1695"/>
                    <a:pt x="3663" y="1695"/>
                    <a:pt x="3663" y="1695"/>
                  </a:cubicBezTo>
                  <a:cubicBezTo>
                    <a:pt x="3676" y="1678"/>
                    <a:pt x="3695" y="1655"/>
                    <a:pt x="3709" y="1640"/>
                  </a:cubicBezTo>
                  <a:cubicBezTo>
                    <a:pt x="3712" y="1640"/>
                    <a:pt x="3712" y="1640"/>
                    <a:pt x="3712" y="1640"/>
                  </a:cubicBezTo>
                  <a:cubicBezTo>
                    <a:pt x="3718" y="1634"/>
                    <a:pt x="3723" y="1629"/>
                    <a:pt x="3728" y="1625"/>
                  </a:cubicBezTo>
                  <a:cubicBezTo>
                    <a:pt x="3729" y="1624"/>
                    <a:pt x="3731" y="1624"/>
                    <a:pt x="3732" y="1625"/>
                  </a:cubicBezTo>
                  <a:cubicBezTo>
                    <a:pt x="3742" y="1633"/>
                    <a:pt x="3816" y="1612"/>
                    <a:pt x="3830" y="1633"/>
                  </a:cubicBezTo>
                  <a:cubicBezTo>
                    <a:pt x="3844" y="1654"/>
                    <a:pt x="3816" y="1658"/>
                    <a:pt x="3781" y="1675"/>
                  </a:cubicBezTo>
                  <a:cubicBezTo>
                    <a:pt x="3746" y="1691"/>
                    <a:pt x="3735" y="1687"/>
                    <a:pt x="3721" y="1708"/>
                  </a:cubicBezTo>
                  <a:cubicBezTo>
                    <a:pt x="3718" y="1712"/>
                    <a:pt x="3714" y="1716"/>
                    <a:pt x="3709" y="1719"/>
                  </a:cubicBezTo>
                  <a:cubicBezTo>
                    <a:pt x="3695" y="1727"/>
                    <a:pt x="3677" y="1734"/>
                    <a:pt x="3662" y="1744"/>
                  </a:cubicBezTo>
                  <a:cubicBezTo>
                    <a:pt x="3654" y="1749"/>
                    <a:pt x="3646" y="1755"/>
                    <a:pt x="3640" y="1762"/>
                  </a:cubicBezTo>
                  <a:cubicBezTo>
                    <a:pt x="3635" y="1767"/>
                    <a:pt x="3630" y="1772"/>
                    <a:pt x="3624" y="1777"/>
                  </a:cubicBezTo>
                  <a:cubicBezTo>
                    <a:pt x="3624" y="1777"/>
                    <a:pt x="3623" y="1777"/>
                    <a:pt x="3623" y="1777"/>
                  </a:cubicBezTo>
                  <a:cubicBezTo>
                    <a:pt x="3623" y="1777"/>
                    <a:pt x="3623" y="1777"/>
                    <a:pt x="3623" y="1777"/>
                  </a:cubicBezTo>
                  <a:cubicBezTo>
                    <a:pt x="3603" y="1792"/>
                    <a:pt x="3579" y="1797"/>
                    <a:pt x="3573" y="1783"/>
                  </a:cubicBezTo>
                  <a:close/>
                  <a:moveTo>
                    <a:pt x="1792" y="1388"/>
                  </a:moveTo>
                  <a:cubicBezTo>
                    <a:pt x="1786" y="1384"/>
                    <a:pt x="1779" y="1375"/>
                    <a:pt x="1772" y="1366"/>
                  </a:cubicBezTo>
                  <a:cubicBezTo>
                    <a:pt x="1782" y="1366"/>
                    <a:pt x="1782" y="1366"/>
                    <a:pt x="1782" y="1366"/>
                  </a:cubicBezTo>
                  <a:cubicBezTo>
                    <a:pt x="1771" y="1351"/>
                    <a:pt x="1760" y="1333"/>
                    <a:pt x="1760" y="1325"/>
                  </a:cubicBezTo>
                  <a:cubicBezTo>
                    <a:pt x="1761" y="1325"/>
                    <a:pt x="1762" y="1324"/>
                    <a:pt x="1764" y="1325"/>
                  </a:cubicBezTo>
                  <a:cubicBezTo>
                    <a:pt x="1774" y="1329"/>
                    <a:pt x="1795" y="1354"/>
                    <a:pt x="1806" y="1354"/>
                  </a:cubicBezTo>
                  <a:cubicBezTo>
                    <a:pt x="1816" y="1354"/>
                    <a:pt x="1869" y="1404"/>
                    <a:pt x="1883" y="1421"/>
                  </a:cubicBezTo>
                  <a:cubicBezTo>
                    <a:pt x="1895" y="1435"/>
                    <a:pt x="1897" y="1471"/>
                    <a:pt x="1886" y="1483"/>
                  </a:cubicBezTo>
                  <a:cubicBezTo>
                    <a:pt x="1870" y="1487"/>
                    <a:pt x="1859" y="1443"/>
                    <a:pt x="1855" y="1421"/>
                  </a:cubicBezTo>
                  <a:cubicBezTo>
                    <a:pt x="1848" y="1421"/>
                    <a:pt x="1848" y="1421"/>
                    <a:pt x="1848" y="1421"/>
                  </a:cubicBezTo>
                  <a:cubicBezTo>
                    <a:pt x="1844" y="1400"/>
                    <a:pt x="1809" y="1400"/>
                    <a:pt x="1792" y="1388"/>
                  </a:cubicBezTo>
                  <a:close/>
                  <a:moveTo>
                    <a:pt x="3455" y="1475"/>
                  </a:moveTo>
                  <a:cubicBezTo>
                    <a:pt x="3443" y="1478"/>
                    <a:pt x="3406" y="1466"/>
                    <a:pt x="3376" y="1466"/>
                  </a:cubicBezTo>
                  <a:cubicBezTo>
                    <a:pt x="3344" y="1466"/>
                    <a:pt x="3351" y="1442"/>
                    <a:pt x="3337" y="1446"/>
                  </a:cubicBezTo>
                  <a:cubicBezTo>
                    <a:pt x="3323" y="1450"/>
                    <a:pt x="3291" y="1458"/>
                    <a:pt x="3270" y="1471"/>
                  </a:cubicBezTo>
                  <a:cubicBezTo>
                    <a:pt x="3249" y="1483"/>
                    <a:pt x="3214" y="1481"/>
                    <a:pt x="3214" y="1458"/>
                  </a:cubicBezTo>
                  <a:cubicBezTo>
                    <a:pt x="3214" y="1446"/>
                    <a:pt x="3216" y="1439"/>
                    <a:pt x="3221" y="1434"/>
                  </a:cubicBezTo>
                  <a:cubicBezTo>
                    <a:pt x="3230" y="1430"/>
                    <a:pt x="3245" y="1427"/>
                    <a:pt x="3267" y="1417"/>
                  </a:cubicBezTo>
                  <a:cubicBezTo>
                    <a:pt x="3313" y="1396"/>
                    <a:pt x="3362" y="1338"/>
                    <a:pt x="3383" y="1363"/>
                  </a:cubicBezTo>
                  <a:cubicBezTo>
                    <a:pt x="3404" y="1388"/>
                    <a:pt x="3443" y="1417"/>
                    <a:pt x="3468" y="1421"/>
                  </a:cubicBezTo>
                  <a:cubicBezTo>
                    <a:pt x="3489" y="1424"/>
                    <a:pt x="3468" y="1462"/>
                    <a:pt x="3455" y="1475"/>
                  </a:cubicBezTo>
                  <a:close/>
                  <a:moveTo>
                    <a:pt x="4565" y="5400"/>
                  </a:moveTo>
                  <a:cubicBezTo>
                    <a:pt x="4565" y="5399"/>
                    <a:pt x="4566" y="5398"/>
                    <a:pt x="4566" y="5397"/>
                  </a:cubicBezTo>
                  <a:cubicBezTo>
                    <a:pt x="4567" y="5394"/>
                    <a:pt x="4568" y="5395"/>
                    <a:pt x="4569" y="5400"/>
                  </a:cubicBezTo>
                  <a:lnTo>
                    <a:pt x="4565" y="5400"/>
                  </a:ln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54" name="Freeform 97">
              <a:extLst>
                <a:ext uri="{FF2B5EF4-FFF2-40B4-BE49-F238E27FC236}">
                  <a16:creationId xmlns:a16="http://schemas.microsoft.com/office/drawing/2014/main" id="{2351F7C0-E327-44AD-91EC-59E6360C4582}"/>
                </a:ext>
              </a:extLst>
            </p:cNvPr>
            <p:cNvSpPr>
              <a:spLocks/>
            </p:cNvSpPr>
            <p:nvPr/>
          </p:nvSpPr>
          <p:spPr bwMode="auto">
            <a:xfrm>
              <a:off x="1836738" y="2000250"/>
              <a:ext cx="92075" cy="60325"/>
            </a:xfrm>
            <a:custGeom>
              <a:avLst/>
              <a:gdLst>
                <a:gd name="T0" fmla="*/ 24 w 164"/>
                <a:gd name="T1" fmla="*/ 96 h 104"/>
                <a:gd name="T2" fmla="*/ 103 w 164"/>
                <a:gd name="T3" fmla="*/ 91 h 104"/>
                <a:gd name="T4" fmla="*/ 150 w 164"/>
                <a:gd name="T5" fmla="*/ 79 h 104"/>
                <a:gd name="T6" fmla="*/ 151 w 164"/>
                <a:gd name="T7" fmla="*/ 59 h 104"/>
                <a:gd name="T8" fmla="*/ 158 w 164"/>
                <a:gd name="T9" fmla="*/ 59 h 104"/>
                <a:gd name="T10" fmla="*/ 143 w 164"/>
                <a:gd name="T11" fmla="*/ 3 h 104"/>
                <a:gd name="T12" fmla="*/ 33 w 164"/>
                <a:gd name="T13" fmla="*/ 50 h 104"/>
                <a:gd name="T14" fmla="*/ 24 w 164"/>
                <a:gd name="T15" fmla="*/ 56 h 104"/>
                <a:gd name="T16" fmla="*/ 24 w 164"/>
                <a:gd name="T17" fmla="*/ 9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104">
                  <a:moveTo>
                    <a:pt x="24" y="96"/>
                  </a:moveTo>
                  <a:cubicBezTo>
                    <a:pt x="42" y="96"/>
                    <a:pt x="89" y="77"/>
                    <a:pt x="103" y="91"/>
                  </a:cubicBezTo>
                  <a:cubicBezTo>
                    <a:pt x="117" y="104"/>
                    <a:pt x="153" y="93"/>
                    <a:pt x="150" y="79"/>
                  </a:cubicBezTo>
                  <a:cubicBezTo>
                    <a:pt x="150" y="76"/>
                    <a:pt x="151" y="68"/>
                    <a:pt x="151" y="59"/>
                  </a:cubicBezTo>
                  <a:cubicBezTo>
                    <a:pt x="158" y="59"/>
                    <a:pt x="158" y="59"/>
                    <a:pt x="158" y="59"/>
                  </a:cubicBezTo>
                  <a:cubicBezTo>
                    <a:pt x="160" y="38"/>
                    <a:pt x="164" y="5"/>
                    <a:pt x="143" y="3"/>
                  </a:cubicBezTo>
                  <a:cubicBezTo>
                    <a:pt x="115" y="0"/>
                    <a:pt x="75" y="34"/>
                    <a:pt x="33" y="50"/>
                  </a:cubicBezTo>
                  <a:cubicBezTo>
                    <a:pt x="29" y="52"/>
                    <a:pt x="26" y="54"/>
                    <a:pt x="24" y="56"/>
                  </a:cubicBezTo>
                  <a:cubicBezTo>
                    <a:pt x="0" y="68"/>
                    <a:pt x="6" y="96"/>
                    <a:pt x="24" y="96"/>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55" name="Freeform 98">
              <a:extLst>
                <a:ext uri="{FF2B5EF4-FFF2-40B4-BE49-F238E27FC236}">
                  <a16:creationId xmlns:a16="http://schemas.microsoft.com/office/drawing/2014/main" id="{31396012-9A05-43E6-BF3D-53A9D8FFFFB1}"/>
                </a:ext>
              </a:extLst>
            </p:cNvPr>
            <p:cNvSpPr>
              <a:spLocks/>
            </p:cNvSpPr>
            <p:nvPr/>
          </p:nvSpPr>
          <p:spPr bwMode="auto">
            <a:xfrm>
              <a:off x="2028825" y="1989138"/>
              <a:ext cx="146050" cy="65088"/>
            </a:xfrm>
            <a:custGeom>
              <a:avLst/>
              <a:gdLst>
                <a:gd name="T0" fmla="*/ 51 w 257"/>
                <a:gd name="T1" fmla="*/ 77 h 115"/>
                <a:gd name="T2" fmla="*/ 145 w 257"/>
                <a:gd name="T3" fmla="*/ 74 h 115"/>
                <a:gd name="T4" fmla="*/ 175 w 257"/>
                <a:gd name="T5" fmla="*/ 104 h 115"/>
                <a:gd name="T6" fmla="*/ 241 w 257"/>
                <a:gd name="T7" fmla="*/ 115 h 115"/>
                <a:gd name="T8" fmla="*/ 249 w 257"/>
                <a:gd name="T9" fmla="*/ 81 h 115"/>
                <a:gd name="T10" fmla="*/ 257 w 257"/>
                <a:gd name="T11" fmla="*/ 81 h 115"/>
                <a:gd name="T12" fmla="*/ 243 w 257"/>
                <a:gd name="T13" fmla="*/ 50 h 115"/>
                <a:gd name="T14" fmla="*/ 189 w 257"/>
                <a:gd name="T15" fmla="*/ 14 h 115"/>
                <a:gd name="T16" fmla="*/ 76 w 257"/>
                <a:gd name="T17" fmla="*/ 3 h 115"/>
                <a:gd name="T18" fmla="*/ 23 w 257"/>
                <a:gd name="T19" fmla="*/ 13 h 115"/>
                <a:gd name="T20" fmla="*/ 4 w 257"/>
                <a:gd name="T21" fmla="*/ 40 h 115"/>
                <a:gd name="T22" fmla="*/ 51 w 257"/>
                <a:gd name="T23" fmla="*/ 7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7" h="115">
                  <a:moveTo>
                    <a:pt x="51" y="77"/>
                  </a:moveTo>
                  <a:cubicBezTo>
                    <a:pt x="79" y="77"/>
                    <a:pt x="140" y="60"/>
                    <a:pt x="145" y="74"/>
                  </a:cubicBezTo>
                  <a:cubicBezTo>
                    <a:pt x="149" y="88"/>
                    <a:pt x="142" y="99"/>
                    <a:pt x="175" y="104"/>
                  </a:cubicBezTo>
                  <a:cubicBezTo>
                    <a:pt x="208" y="110"/>
                    <a:pt x="222" y="115"/>
                    <a:pt x="241" y="115"/>
                  </a:cubicBezTo>
                  <a:cubicBezTo>
                    <a:pt x="253" y="115"/>
                    <a:pt x="254" y="99"/>
                    <a:pt x="249" y="81"/>
                  </a:cubicBezTo>
                  <a:cubicBezTo>
                    <a:pt x="257" y="81"/>
                    <a:pt x="257" y="81"/>
                    <a:pt x="257" y="81"/>
                  </a:cubicBezTo>
                  <a:cubicBezTo>
                    <a:pt x="254" y="71"/>
                    <a:pt x="249" y="60"/>
                    <a:pt x="243" y="50"/>
                  </a:cubicBezTo>
                  <a:cubicBezTo>
                    <a:pt x="226" y="25"/>
                    <a:pt x="231" y="28"/>
                    <a:pt x="189" y="14"/>
                  </a:cubicBezTo>
                  <a:cubicBezTo>
                    <a:pt x="147" y="0"/>
                    <a:pt x="104" y="0"/>
                    <a:pt x="76" y="3"/>
                  </a:cubicBezTo>
                  <a:cubicBezTo>
                    <a:pt x="56" y="5"/>
                    <a:pt x="36" y="2"/>
                    <a:pt x="23" y="13"/>
                  </a:cubicBezTo>
                  <a:cubicBezTo>
                    <a:pt x="14" y="17"/>
                    <a:pt x="7" y="25"/>
                    <a:pt x="4" y="40"/>
                  </a:cubicBezTo>
                  <a:cubicBezTo>
                    <a:pt x="0" y="60"/>
                    <a:pt x="23" y="77"/>
                    <a:pt x="51" y="77"/>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56" name="Freeform 99">
              <a:extLst>
                <a:ext uri="{FF2B5EF4-FFF2-40B4-BE49-F238E27FC236}">
                  <a16:creationId xmlns:a16="http://schemas.microsoft.com/office/drawing/2014/main" id="{6F650935-C906-44B5-B45A-915C87E937EB}"/>
                </a:ext>
              </a:extLst>
            </p:cNvPr>
            <p:cNvSpPr>
              <a:spLocks/>
            </p:cNvSpPr>
            <p:nvPr/>
          </p:nvSpPr>
          <p:spPr bwMode="auto">
            <a:xfrm>
              <a:off x="2255838" y="2144713"/>
              <a:ext cx="103187" cy="49213"/>
            </a:xfrm>
            <a:custGeom>
              <a:avLst/>
              <a:gdLst>
                <a:gd name="T0" fmla="*/ 55 w 183"/>
                <a:gd name="T1" fmla="*/ 83 h 88"/>
                <a:gd name="T2" fmla="*/ 152 w 183"/>
                <a:gd name="T3" fmla="*/ 69 h 88"/>
                <a:gd name="T4" fmla="*/ 162 w 183"/>
                <a:gd name="T5" fmla="*/ 63 h 88"/>
                <a:gd name="T6" fmla="*/ 161 w 183"/>
                <a:gd name="T7" fmla="*/ 17 h 88"/>
                <a:gd name="T8" fmla="*/ 120 w 183"/>
                <a:gd name="T9" fmla="*/ 0 h 88"/>
                <a:gd name="T10" fmla="*/ 94 w 183"/>
                <a:gd name="T11" fmla="*/ 0 h 88"/>
                <a:gd name="T12" fmla="*/ 38 w 183"/>
                <a:gd name="T13" fmla="*/ 29 h 88"/>
                <a:gd name="T14" fmla="*/ 4 w 183"/>
                <a:gd name="T15" fmla="*/ 66 h 88"/>
                <a:gd name="T16" fmla="*/ 55 w 183"/>
                <a:gd name="T17" fmla="*/ 8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88">
                  <a:moveTo>
                    <a:pt x="55" y="83"/>
                  </a:moveTo>
                  <a:cubicBezTo>
                    <a:pt x="86" y="77"/>
                    <a:pt x="131" y="71"/>
                    <a:pt x="152" y="69"/>
                  </a:cubicBezTo>
                  <a:cubicBezTo>
                    <a:pt x="156" y="68"/>
                    <a:pt x="159" y="66"/>
                    <a:pt x="162" y="63"/>
                  </a:cubicBezTo>
                  <a:cubicBezTo>
                    <a:pt x="180" y="57"/>
                    <a:pt x="183" y="20"/>
                    <a:pt x="161" y="17"/>
                  </a:cubicBezTo>
                  <a:cubicBezTo>
                    <a:pt x="146" y="16"/>
                    <a:pt x="133" y="5"/>
                    <a:pt x="120" y="0"/>
                  </a:cubicBezTo>
                  <a:cubicBezTo>
                    <a:pt x="94" y="0"/>
                    <a:pt x="94" y="0"/>
                    <a:pt x="94" y="0"/>
                  </a:cubicBezTo>
                  <a:cubicBezTo>
                    <a:pt x="81" y="5"/>
                    <a:pt x="57" y="17"/>
                    <a:pt x="38" y="29"/>
                  </a:cubicBezTo>
                  <a:cubicBezTo>
                    <a:pt x="17" y="42"/>
                    <a:pt x="0" y="56"/>
                    <a:pt x="4" y="66"/>
                  </a:cubicBezTo>
                  <a:cubicBezTo>
                    <a:pt x="7" y="74"/>
                    <a:pt x="25" y="88"/>
                    <a:pt x="55" y="83"/>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57" name="Freeform 100">
              <a:extLst>
                <a:ext uri="{FF2B5EF4-FFF2-40B4-BE49-F238E27FC236}">
                  <a16:creationId xmlns:a16="http://schemas.microsoft.com/office/drawing/2014/main" id="{EE425DFF-8DFC-4CC3-A7DB-0AF2EBB9AB55}"/>
                </a:ext>
              </a:extLst>
            </p:cNvPr>
            <p:cNvSpPr>
              <a:spLocks/>
            </p:cNvSpPr>
            <p:nvPr/>
          </p:nvSpPr>
          <p:spPr bwMode="auto">
            <a:xfrm>
              <a:off x="2211388" y="2014538"/>
              <a:ext cx="414337" cy="127000"/>
            </a:xfrm>
            <a:custGeom>
              <a:avLst/>
              <a:gdLst>
                <a:gd name="T0" fmla="*/ 26 w 731"/>
                <a:gd name="T1" fmla="*/ 61 h 222"/>
                <a:gd name="T2" fmla="*/ 124 w 731"/>
                <a:gd name="T3" fmla="*/ 114 h 222"/>
                <a:gd name="T4" fmla="*/ 232 w 731"/>
                <a:gd name="T5" fmla="*/ 158 h 222"/>
                <a:gd name="T6" fmla="*/ 314 w 731"/>
                <a:gd name="T7" fmla="*/ 208 h 222"/>
                <a:gd name="T8" fmla="*/ 389 w 731"/>
                <a:gd name="T9" fmla="*/ 216 h 222"/>
                <a:gd name="T10" fmla="*/ 495 w 731"/>
                <a:gd name="T11" fmla="*/ 208 h 222"/>
                <a:gd name="T12" fmla="*/ 673 w 731"/>
                <a:gd name="T13" fmla="*/ 219 h 222"/>
                <a:gd name="T14" fmla="*/ 730 w 731"/>
                <a:gd name="T15" fmla="*/ 189 h 222"/>
                <a:gd name="T16" fmla="*/ 703 w 731"/>
                <a:gd name="T17" fmla="*/ 173 h 222"/>
                <a:gd name="T18" fmla="*/ 720 w 731"/>
                <a:gd name="T19" fmla="*/ 173 h 222"/>
                <a:gd name="T20" fmla="*/ 633 w 731"/>
                <a:gd name="T21" fmla="*/ 154 h 222"/>
                <a:gd name="T22" fmla="*/ 457 w 731"/>
                <a:gd name="T23" fmla="*/ 154 h 222"/>
                <a:gd name="T24" fmla="*/ 349 w 731"/>
                <a:gd name="T25" fmla="*/ 154 h 222"/>
                <a:gd name="T26" fmla="*/ 278 w 731"/>
                <a:gd name="T27" fmla="*/ 118 h 222"/>
                <a:gd name="T28" fmla="*/ 243 w 731"/>
                <a:gd name="T29" fmla="*/ 90 h 222"/>
                <a:gd name="T30" fmla="*/ 231 w 731"/>
                <a:gd name="T31" fmla="*/ 90 h 222"/>
                <a:gd name="T32" fmla="*/ 176 w 731"/>
                <a:gd name="T33" fmla="*/ 58 h 222"/>
                <a:gd name="T34" fmla="*/ 94 w 731"/>
                <a:gd name="T35" fmla="*/ 36 h 222"/>
                <a:gd name="T36" fmla="*/ 91 w 731"/>
                <a:gd name="T37" fmla="*/ 35 h 222"/>
                <a:gd name="T38" fmla="*/ 113 w 731"/>
                <a:gd name="T39" fmla="*/ 35 h 222"/>
                <a:gd name="T40" fmla="*/ 100 w 731"/>
                <a:gd name="T41" fmla="*/ 32 h 222"/>
                <a:gd name="T42" fmla="*/ 20 w 731"/>
                <a:gd name="T43" fmla="*/ 4 h 222"/>
                <a:gd name="T44" fmla="*/ 18 w 731"/>
                <a:gd name="T45" fmla="*/ 13 h 222"/>
                <a:gd name="T46" fmla="*/ 14 w 731"/>
                <a:gd name="T47" fmla="*/ 8 h 222"/>
                <a:gd name="T48" fmla="*/ 26 w 731"/>
                <a:gd name="T49" fmla="*/ 61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31" h="222">
                  <a:moveTo>
                    <a:pt x="26" y="61"/>
                  </a:moveTo>
                  <a:cubicBezTo>
                    <a:pt x="51" y="75"/>
                    <a:pt x="94" y="100"/>
                    <a:pt x="124" y="114"/>
                  </a:cubicBezTo>
                  <a:cubicBezTo>
                    <a:pt x="155" y="128"/>
                    <a:pt x="213" y="130"/>
                    <a:pt x="232" y="158"/>
                  </a:cubicBezTo>
                  <a:cubicBezTo>
                    <a:pt x="251" y="186"/>
                    <a:pt x="314" y="208"/>
                    <a:pt x="314" y="208"/>
                  </a:cubicBezTo>
                  <a:cubicBezTo>
                    <a:pt x="389" y="216"/>
                    <a:pt x="389" y="216"/>
                    <a:pt x="389" y="216"/>
                  </a:cubicBezTo>
                  <a:cubicBezTo>
                    <a:pt x="389" y="216"/>
                    <a:pt x="441" y="202"/>
                    <a:pt x="495" y="208"/>
                  </a:cubicBezTo>
                  <a:cubicBezTo>
                    <a:pt x="549" y="214"/>
                    <a:pt x="629" y="222"/>
                    <a:pt x="673" y="219"/>
                  </a:cubicBezTo>
                  <a:cubicBezTo>
                    <a:pt x="718" y="216"/>
                    <a:pt x="725" y="200"/>
                    <a:pt x="730" y="189"/>
                  </a:cubicBezTo>
                  <a:cubicBezTo>
                    <a:pt x="731" y="184"/>
                    <a:pt x="719" y="178"/>
                    <a:pt x="703" y="173"/>
                  </a:cubicBezTo>
                  <a:cubicBezTo>
                    <a:pt x="720" y="173"/>
                    <a:pt x="720" y="173"/>
                    <a:pt x="720" y="173"/>
                  </a:cubicBezTo>
                  <a:cubicBezTo>
                    <a:pt x="695" y="162"/>
                    <a:pt x="648" y="152"/>
                    <a:pt x="633" y="154"/>
                  </a:cubicBezTo>
                  <a:cubicBezTo>
                    <a:pt x="612" y="157"/>
                    <a:pt x="492" y="157"/>
                    <a:pt x="457" y="154"/>
                  </a:cubicBezTo>
                  <a:cubicBezTo>
                    <a:pt x="422" y="151"/>
                    <a:pt x="377" y="151"/>
                    <a:pt x="349" y="154"/>
                  </a:cubicBezTo>
                  <a:cubicBezTo>
                    <a:pt x="321" y="157"/>
                    <a:pt x="300" y="132"/>
                    <a:pt x="278" y="118"/>
                  </a:cubicBezTo>
                  <a:cubicBezTo>
                    <a:pt x="270" y="112"/>
                    <a:pt x="257" y="101"/>
                    <a:pt x="243" y="90"/>
                  </a:cubicBezTo>
                  <a:cubicBezTo>
                    <a:pt x="231" y="90"/>
                    <a:pt x="231" y="90"/>
                    <a:pt x="231" y="90"/>
                  </a:cubicBezTo>
                  <a:cubicBezTo>
                    <a:pt x="212" y="76"/>
                    <a:pt x="191" y="61"/>
                    <a:pt x="176" y="58"/>
                  </a:cubicBezTo>
                  <a:cubicBezTo>
                    <a:pt x="148" y="53"/>
                    <a:pt x="152" y="53"/>
                    <a:pt x="94" y="36"/>
                  </a:cubicBezTo>
                  <a:cubicBezTo>
                    <a:pt x="93" y="36"/>
                    <a:pt x="92" y="36"/>
                    <a:pt x="91" y="35"/>
                  </a:cubicBezTo>
                  <a:cubicBezTo>
                    <a:pt x="113" y="35"/>
                    <a:pt x="113" y="35"/>
                    <a:pt x="113" y="35"/>
                  </a:cubicBezTo>
                  <a:cubicBezTo>
                    <a:pt x="109" y="34"/>
                    <a:pt x="105" y="33"/>
                    <a:pt x="100" y="32"/>
                  </a:cubicBezTo>
                  <a:cubicBezTo>
                    <a:pt x="70" y="23"/>
                    <a:pt x="20" y="12"/>
                    <a:pt x="20" y="4"/>
                  </a:cubicBezTo>
                  <a:cubicBezTo>
                    <a:pt x="20" y="1"/>
                    <a:pt x="19" y="5"/>
                    <a:pt x="18" y="13"/>
                  </a:cubicBezTo>
                  <a:cubicBezTo>
                    <a:pt x="15" y="11"/>
                    <a:pt x="14" y="10"/>
                    <a:pt x="14" y="8"/>
                  </a:cubicBezTo>
                  <a:cubicBezTo>
                    <a:pt x="14" y="0"/>
                    <a:pt x="0" y="47"/>
                    <a:pt x="26" y="61"/>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58" name="Freeform 179">
              <a:extLst>
                <a:ext uri="{FF2B5EF4-FFF2-40B4-BE49-F238E27FC236}">
                  <a16:creationId xmlns:a16="http://schemas.microsoft.com/office/drawing/2014/main" id="{F5F56C00-D0D9-4196-A373-7F2AA20A2368}"/>
                </a:ext>
              </a:extLst>
            </p:cNvPr>
            <p:cNvSpPr>
              <a:spLocks/>
            </p:cNvSpPr>
            <p:nvPr/>
          </p:nvSpPr>
          <p:spPr bwMode="auto">
            <a:xfrm>
              <a:off x="3921125" y="2354263"/>
              <a:ext cx="242887" cy="107950"/>
            </a:xfrm>
            <a:custGeom>
              <a:avLst/>
              <a:gdLst>
                <a:gd name="T0" fmla="*/ 373 w 427"/>
                <a:gd name="T1" fmla="*/ 112 h 189"/>
                <a:gd name="T2" fmla="*/ 375 w 427"/>
                <a:gd name="T3" fmla="*/ 112 h 189"/>
                <a:gd name="T4" fmla="*/ 408 w 427"/>
                <a:gd name="T5" fmla="*/ 46 h 189"/>
                <a:gd name="T6" fmla="*/ 402 w 427"/>
                <a:gd name="T7" fmla="*/ 40 h 189"/>
                <a:gd name="T8" fmla="*/ 389 w 427"/>
                <a:gd name="T9" fmla="*/ 40 h 189"/>
                <a:gd name="T10" fmla="*/ 317 w 427"/>
                <a:gd name="T11" fmla="*/ 14 h 189"/>
                <a:gd name="T12" fmla="*/ 228 w 427"/>
                <a:gd name="T13" fmla="*/ 33 h 189"/>
                <a:gd name="T14" fmla="*/ 176 w 427"/>
                <a:gd name="T15" fmla="*/ 40 h 189"/>
                <a:gd name="T16" fmla="*/ 141 w 427"/>
                <a:gd name="T17" fmla="*/ 40 h 189"/>
                <a:gd name="T18" fmla="*/ 132 w 427"/>
                <a:gd name="T19" fmla="*/ 33 h 189"/>
                <a:gd name="T20" fmla="*/ 28 w 427"/>
                <a:gd name="T21" fmla="*/ 14 h 189"/>
                <a:gd name="T22" fmla="*/ 19 w 427"/>
                <a:gd name="T23" fmla="*/ 72 h 189"/>
                <a:gd name="T24" fmla="*/ 68 w 427"/>
                <a:gd name="T25" fmla="*/ 130 h 189"/>
                <a:gd name="T26" fmla="*/ 148 w 427"/>
                <a:gd name="T27" fmla="*/ 147 h 189"/>
                <a:gd name="T28" fmla="*/ 214 w 427"/>
                <a:gd name="T29" fmla="*/ 175 h 189"/>
                <a:gd name="T30" fmla="*/ 296 w 427"/>
                <a:gd name="T31" fmla="*/ 136 h 189"/>
                <a:gd name="T32" fmla="*/ 369 w 427"/>
                <a:gd name="T33" fmla="*/ 117 h 189"/>
                <a:gd name="T34" fmla="*/ 373 w 427"/>
                <a:gd name="T35" fmla="*/ 11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7" h="189">
                  <a:moveTo>
                    <a:pt x="373" y="112"/>
                  </a:moveTo>
                  <a:cubicBezTo>
                    <a:pt x="374" y="112"/>
                    <a:pt x="375" y="112"/>
                    <a:pt x="375" y="112"/>
                  </a:cubicBezTo>
                  <a:cubicBezTo>
                    <a:pt x="375" y="112"/>
                    <a:pt x="427" y="65"/>
                    <a:pt x="408" y="46"/>
                  </a:cubicBezTo>
                  <a:cubicBezTo>
                    <a:pt x="406" y="44"/>
                    <a:pt x="404" y="42"/>
                    <a:pt x="402" y="40"/>
                  </a:cubicBezTo>
                  <a:cubicBezTo>
                    <a:pt x="389" y="40"/>
                    <a:pt x="389" y="40"/>
                    <a:pt x="389" y="40"/>
                  </a:cubicBezTo>
                  <a:cubicBezTo>
                    <a:pt x="368" y="26"/>
                    <a:pt x="335" y="16"/>
                    <a:pt x="317" y="14"/>
                  </a:cubicBezTo>
                  <a:cubicBezTo>
                    <a:pt x="296" y="11"/>
                    <a:pt x="275" y="33"/>
                    <a:pt x="228" y="33"/>
                  </a:cubicBezTo>
                  <a:cubicBezTo>
                    <a:pt x="208" y="33"/>
                    <a:pt x="190" y="37"/>
                    <a:pt x="176" y="40"/>
                  </a:cubicBezTo>
                  <a:cubicBezTo>
                    <a:pt x="141" y="40"/>
                    <a:pt x="141" y="40"/>
                    <a:pt x="141" y="40"/>
                  </a:cubicBezTo>
                  <a:cubicBezTo>
                    <a:pt x="138" y="39"/>
                    <a:pt x="134" y="37"/>
                    <a:pt x="132" y="33"/>
                  </a:cubicBezTo>
                  <a:cubicBezTo>
                    <a:pt x="113" y="11"/>
                    <a:pt x="35" y="0"/>
                    <a:pt x="28" y="14"/>
                  </a:cubicBezTo>
                  <a:cubicBezTo>
                    <a:pt x="19" y="32"/>
                    <a:pt x="0" y="33"/>
                    <a:pt x="19" y="72"/>
                  </a:cubicBezTo>
                  <a:cubicBezTo>
                    <a:pt x="38" y="111"/>
                    <a:pt x="52" y="133"/>
                    <a:pt x="68" y="130"/>
                  </a:cubicBezTo>
                  <a:cubicBezTo>
                    <a:pt x="85" y="128"/>
                    <a:pt x="141" y="125"/>
                    <a:pt x="148" y="147"/>
                  </a:cubicBezTo>
                  <a:cubicBezTo>
                    <a:pt x="155" y="169"/>
                    <a:pt x="174" y="189"/>
                    <a:pt x="214" y="175"/>
                  </a:cubicBezTo>
                  <a:cubicBezTo>
                    <a:pt x="254" y="161"/>
                    <a:pt x="287" y="153"/>
                    <a:pt x="296" y="136"/>
                  </a:cubicBezTo>
                  <a:cubicBezTo>
                    <a:pt x="305" y="119"/>
                    <a:pt x="369" y="117"/>
                    <a:pt x="369" y="117"/>
                  </a:cubicBezTo>
                  <a:cubicBezTo>
                    <a:pt x="369" y="117"/>
                    <a:pt x="371" y="115"/>
                    <a:pt x="373" y="112"/>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59" name="Freeform 180">
              <a:extLst>
                <a:ext uri="{FF2B5EF4-FFF2-40B4-BE49-F238E27FC236}">
                  <a16:creationId xmlns:a16="http://schemas.microsoft.com/office/drawing/2014/main" id="{CD7B1377-13A9-4451-A155-76D9B5F10992}"/>
                </a:ext>
              </a:extLst>
            </p:cNvPr>
            <p:cNvSpPr>
              <a:spLocks/>
            </p:cNvSpPr>
            <p:nvPr/>
          </p:nvSpPr>
          <p:spPr bwMode="auto">
            <a:xfrm>
              <a:off x="2525713" y="3562350"/>
              <a:ext cx="220662" cy="93663"/>
            </a:xfrm>
            <a:custGeom>
              <a:avLst/>
              <a:gdLst>
                <a:gd name="T0" fmla="*/ 377 w 388"/>
                <a:gd name="T1" fmla="*/ 153 h 166"/>
                <a:gd name="T2" fmla="*/ 386 w 388"/>
                <a:gd name="T3" fmla="*/ 146 h 166"/>
                <a:gd name="T4" fmla="*/ 368 w 388"/>
                <a:gd name="T5" fmla="*/ 112 h 166"/>
                <a:gd name="T6" fmla="*/ 358 w 388"/>
                <a:gd name="T7" fmla="*/ 112 h 166"/>
                <a:gd name="T8" fmla="*/ 316 w 388"/>
                <a:gd name="T9" fmla="*/ 92 h 166"/>
                <a:gd name="T10" fmla="*/ 238 w 388"/>
                <a:gd name="T11" fmla="*/ 57 h 166"/>
                <a:gd name="T12" fmla="*/ 251 w 388"/>
                <a:gd name="T13" fmla="*/ 57 h 166"/>
                <a:gd name="T14" fmla="*/ 217 w 388"/>
                <a:gd name="T15" fmla="*/ 29 h 166"/>
                <a:gd name="T16" fmla="*/ 115 w 388"/>
                <a:gd name="T17" fmla="*/ 0 h 166"/>
                <a:gd name="T18" fmla="*/ 10 w 388"/>
                <a:gd name="T19" fmla="*/ 29 h 166"/>
                <a:gd name="T20" fmla="*/ 10 w 388"/>
                <a:gd name="T21" fmla="*/ 31 h 166"/>
                <a:gd name="T22" fmla="*/ 3 w 388"/>
                <a:gd name="T23" fmla="*/ 33 h 166"/>
                <a:gd name="T24" fmla="*/ 77 w 388"/>
                <a:gd name="T25" fmla="*/ 63 h 166"/>
                <a:gd name="T26" fmla="*/ 207 w 388"/>
                <a:gd name="T27" fmla="*/ 75 h 166"/>
                <a:gd name="T28" fmla="*/ 302 w 388"/>
                <a:gd name="T29" fmla="*/ 146 h 166"/>
                <a:gd name="T30" fmla="*/ 377 w 388"/>
                <a:gd name="T31" fmla="*/ 15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8" h="166">
                  <a:moveTo>
                    <a:pt x="377" y="153"/>
                  </a:moveTo>
                  <a:cubicBezTo>
                    <a:pt x="382" y="152"/>
                    <a:pt x="386" y="149"/>
                    <a:pt x="386" y="146"/>
                  </a:cubicBezTo>
                  <a:cubicBezTo>
                    <a:pt x="388" y="138"/>
                    <a:pt x="380" y="124"/>
                    <a:pt x="368" y="112"/>
                  </a:cubicBezTo>
                  <a:cubicBezTo>
                    <a:pt x="358" y="112"/>
                    <a:pt x="358" y="112"/>
                    <a:pt x="358" y="112"/>
                  </a:cubicBezTo>
                  <a:cubicBezTo>
                    <a:pt x="344" y="100"/>
                    <a:pt x="328" y="90"/>
                    <a:pt x="316" y="92"/>
                  </a:cubicBezTo>
                  <a:cubicBezTo>
                    <a:pt x="298" y="95"/>
                    <a:pt x="265" y="78"/>
                    <a:pt x="238" y="57"/>
                  </a:cubicBezTo>
                  <a:cubicBezTo>
                    <a:pt x="251" y="57"/>
                    <a:pt x="251" y="57"/>
                    <a:pt x="251" y="57"/>
                  </a:cubicBezTo>
                  <a:cubicBezTo>
                    <a:pt x="238" y="48"/>
                    <a:pt x="226" y="39"/>
                    <a:pt x="217" y="29"/>
                  </a:cubicBezTo>
                  <a:cubicBezTo>
                    <a:pt x="189" y="0"/>
                    <a:pt x="136" y="0"/>
                    <a:pt x="115" y="0"/>
                  </a:cubicBezTo>
                  <a:cubicBezTo>
                    <a:pt x="94" y="0"/>
                    <a:pt x="10" y="29"/>
                    <a:pt x="10" y="29"/>
                  </a:cubicBezTo>
                  <a:cubicBezTo>
                    <a:pt x="10" y="30"/>
                    <a:pt x="10" y="31"/>
                    <a:pt x="10" y="31"/>
                  </a:cubicBezTo>
                  <a:cubicBezTo>
                    <a:pt x="6" y="33"/>
                    <a:pt x="3" y="33"/>
                    <a:pt x="3" y="33"/>
                  </a:cubicBezTo>
                  <a:cubicBezTo>
                    <a:pt x="0" y="75"/>
                    <a:pt x="35" y="63"/>
                    <a:pt x="77" y="63"/>
                  </a:cubicBezTo>
                  <a:cubicBezTo>
                    <a:pt x="119" y="63"/>
                    <a:pt x="193" y="54"/>
                    <a:pt x="207" y="75"/>
                  </a:cubicBezTo>
                  <a:cubicBezTo>
                    <a:pt x="221" y="96"/>
                    <a:pt x="285" y="129"/>
                    <a:pt x="302" y="146"/>
                  </a:cubicBezTo>
                  <a:cubicBezTo>
                    <a:pt x="319" y="161"/>
                    <a:pt x="367" y="166"/>
                    <a:pt x="377" y="153"/>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60" name="Freeform 181">
              <a:extLst>
                <a:ext uri="{FF2B5EF4-FFF2-40B4-BE49-F238E27FC236}">
                  <a16:creationId xmlns:a16="http://schemas.microsoft.com/office/drawing/2014/main" id="{D92B7B20-492B-4718-88D9-13F71E69028B}"/>
                </a:ext>
              </a:extLst>
            </p:cNvPr>
            <p:cNvSpPr>
              <a:spLocks/>
            </p:cNvSpPr>
            <p:nvPr/>
          </p:nvSpPr>
          <p:spPr bwMode="auto">
            <a:xfrm>
              <a:off x="2928938" y="3683000"/>
              <a:ext cx="42862" cy="47625"/>
            </a:xfrm>
            <a:custGeom>
              <a:avLst/>
              <a:gdLst>
                <a:gd name="T0" fmla="*/ 58 w 74"/>
                <a:gd name="T1" fmla="*/ 64 h 85"/>
                <a:gd name="T2" fmla="*/ 74 w 74"/>
                <a:gd name="T3" fmla="*/ 37 h 85"/>
                <a:gd name="T4" fmla="*/ 67 w 74"/>
                <a:gd name="T5" fmla="*/ 37 h 85"/>
                <a:gd name="T6" fmla="*/ 32 w 74"/>
                <a:gd name="T7" fmla="*/ 4 h 85"/>
                <a:gd name="T8" fmla="*/ 47 w 74"/>
                <a:gd name="T9" fmla="*/ 71 h 85"/>
                <a:gd name="T10" fmla="*/ 58 w 74"/>
                <a:gd name="T11" fmla="*/ 64 h 85"/>
              </a:gdLst>
              <a:ahLst/>
              <a:cxnLst>
                <a:cxn ang="0">
                  <a:pos x="T0" y="T1"/>
                </a:cxn>
                <a:cxn ang="0">
                  <a:pos x="T2" y="T3"/>
                </a:cxn>
                <a:cxn ang="0">
                  <a:pos x="T4" y="T5"/>
                </a:cxn>
                <a:cxn ang="0">
                  <a:pos x="T6" y="T7"/>
                </a:cxn>
                <a:cxn ang="0">
                  <a:pos x="T8" y="T9"/>
                </a:cxn>
                <a:cxn ang="0">
                  <a:pos x="T10" y="T11"/>
                </a:cxn>
              </a:cxnLst>
              <a:rect l="0" t="0" r="r" b="b"/>
              <a:pathLst>
                <a:path w="74" h="85">
                  <a:moveTo>
                    <a:pt x="58" y="64"/>
                  </a:moveTo>
                  <a:cubicBezTo>
                    <a:pt x="69" y="58"/>
                    <a:pt x="74" y="48"/>
                    <a:pt x="74" y="37"/>
                  </a:cubicBezTo>
                  <a:cubicBezTo>
                    <a:pt x="67" y="37"/>
                    <a:pt x="67" y="37"/>
                    <a:pt x="67" y="37"/>
                  </a:cubicBezTo>
                  <a:cubicBezTo>
                    <a:pt x="65" y="18"/>
                    <a:pt x="51" y="0"/>
                    <a:pt x="32" y="4"/>
                  </a:cubicBezTo>
                  <a:cubicBezTo>
                    <a:pt x="0" y="11"/>
                    <a:pt x="8" y="85"/>
                    <a:pt x="47" y="71"/>
                  </a:cubicBezTo>
                  <a:cubicBezTo>
                    <a:pt x="51" y="70"/>
                    <a:pt x="55" y="67"/>
                    <a:pt x="58" y="64"/>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61" name="Freeform 182">
              <a:extLst>
                <a:ext uri="{FF2B5EF4-FFF2-40B4-BE49-F238E27FC236}">
                  <a16:creationId xmlns:a16="http://schemas.microsoft.com/office/drawing/2014/main" id="{4E00E33D-C1F2-4E1B-821A-77AA66CC2BB4}"/>
                </a:ext>
              </a:extLst>
            </p:cNvPr>
            <p:cNvSpPr>
              <a:spLocks/>
            </p:cNvSpPr>
            <p:nvPr/>
          </p:nvSpPr>
          <p:spPr bwMode="auto">
            <a:xfrm>
              <a:off x="6378575" y="3933825"/>
              <a:ext cx="61912" cy="144463"/>
            </a:xfrm>
            <a:custGeom>
              <a:avLst/>
              <a:gdLst>
                <a:gd name="T0" fmla="*/ 99 w 108"/>
                <a:gd name="T1" fmla="*/ 102 h 253"/>
                <a:gd name="T2" fmla="*/ 93 w 108"/>
                <a:gd name="T3" fmla="*/ 88 h 253"/>
                <a:gd name="T4" fmla="*/ 101 w 108"/>
                <a:gd name="T5" fmla="*/ 88 h 253"/>
                <a:gd name="T6" fmla="*/ 53 w 108"/>
                <a:gd name="T7" fmla="*/ 15 h 253"/>
                <a:gd name="T8" fmla="*/ 49 w 108"/>
                <a:gd name="T9" fmla="*/ 19 h 253"/>
                <a:gd name="T10" fmla="*/ 47 w 108"/>
                <a:gd name="T11" fmla="*/ 19 h 253"/>
                <a:gd name="T12" fmla="*/ 43 w 108"/>
                <a:gd name="T13" fmla="*/ 248 h 253"/>
                <a:gd name="T14" fmla="*/ 77 w 108"/>
                <a:gd name="T15" fmla="*/ 225 h 253"/>
                <a:gd name="T16" fmla="*/ 81 w 108"/>
                <a:gd name="T17" fmla="*/ 225 h 253"/>
                <a:gd name="T18" fmla="*/ 108 w 108"/>
                <a:gd name="T19" fmla="*/ 143 h 253"/>
                <a:gd name="T20" fmla="*/ 102 w 108"/>
                <a:gd name="T21" fmla="*/ 143 h 253"/>
                <a:gd name="T22" fmla="*/ 99 w 108"/>
                <a:gd name="T23" fmla="*/ 102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 h="253">
                  <a:moveTo>
                    <a:pt x="99" y="102"/>
                  </a:moveTo>
                  <a:cubicBezTo>
                    <a:pt x="97" y="99"/>
                    <a:pt x="95" y="94"/>
                    <a:pt x="93" y="88"/>
                  </a:cubicBezTo>
                  <a:cubicBezTo>
                    <a:pt x="101" y="88"/>
                    <a:pt x="101" y="88"/>
                    <a:pt x="101" y="88"/>
                  </a:cubicBezTo>
                  <a:cubicBezTo>
                    <a:pt x="90" y="60"/>
                    <a:pt x="81" y="0"/>
                    <a:pt x="53" y="15"/>
                  </a:cubicBezTo>
                  <a:cubicBezTo>
                    <a:pt x="52" y="15"/>
                    <a:pt x="51" y="17"/>
                    <a:pt x="49" y="19"/>
                  </a:cubicBezTo>
                  <a:cubicBezTo>
                    <a:pt x="48" y="19"/>
                    <a:pt x="48" y="19"/>
                    <a:pt x="47" y="19"/>
                  </a:cubicBezTo>
                  <a:cubicBezTo>
                    <a:pt x="24" y="31"/>
                    <a:pt x="0" y="231"/>
                    <a:pt x="43" y="248"/>
                  </a:cubicBezTo>
                  <a:cubicBezTo>
                    <a:pt x="56" y="253"/>
                    <a:pt x="68" y="243"/>
                    <a:pt x="77" y="225"/>
                  </a:cubicBezTo>
                  <a:cubicBezTo>
                    <a:pt x="81" y="225"/>
                    <a:pt x="81" y="225"/>
                    <a:pt x="81" y="225"/>
                  </a:cubicBezTo>
                  <a:cubicBezTo>
                    <a:pt x="94" y="205"/>
                    <a:pt x="104" y="171"/>
                    <a:pt x="108" y="143"/>
                  </a:cubicBezTo>
                  <a:cubicBezTo>
                    <a:pt x="102" y="143"/>
                    <a:pt x="102" y="143"/>
                    <a:pt x="102" y="143"/>
                  </a:cubicBezTo>
                  <a:cubicBezTo>
                    <a:pt x="104" y="124"/>
                    <a:pt x="103" y="108"/>
                    <a:pt x="99" y="102"/>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62" name="Freeform 183">
              <a:extLst>
                <a:ext uri="{FF2B5EF4-FFF2-40B4-BE49-F238E27FC236}">
                  <a16:creationId xmlns:a16="http://schemas.microsoft.com/office/drawing/2014/main" id="{25DB592F-8F09-4B7B-9170-6C0AD5CE540B}"/>
                </a:ext>
              </a:extLst>
            </p:cNvPr>
            <p:cNvSpPr>
              <a:spLocks/>
            </p:cNvSpPr>
            <p:nvPr/>
          </p:nvSpPr>
          <p:spPr bwMode="auto">
            <a:xfrm>
              <a:off x="4694238" y="3063875"/>
              <a:ext cx="53975" cy="57150"/>
            </a:xfrm>
            <a:custGeom>
              <a:avLst/>
              <a:gdLst>
                <a:gd name="T0" fmla="*/ 66 w 95"/>
                <a:gd name="T1" fmla="*/ 89 h 100"/>
                <a:gd name="T2" fmla="*/ 88 w 95"/>
                <a:gd name="T3" fmla="*/ 66 h 100"/>
                <a:gd name="T4" fmla="*/ 89 w 95"/>
                <a:gd name="T5" fmla="*/ 28 h 100"/>
                <a:gd name="T6" fmla="*/ 80 w 95"/>
                <a:gd name="T7" fmla="*/ 28 h 100"/>
                <a:gd name="T8" fmla="*/ 49 w 95"/>
                <a:gd name="T9" fmla="*/ 0 h 100"/>
                <a:gd name="T10" fmla="*/ 21 w 95"/>
                <a:gd name="T11" fmla="*/ 83 h 100"/>
                <a:gd name="T12" fmla="*/ 66 w 95"/>
                <a:gd name="T13" fmla="*/ 89 h 100"/>
              </a:gdLst>
              <a:ahLst/>
              <a:cxnLst>
                <a:cxn ang="0">
                  <a:pos x="T0" y="T1"/>
                </a:cxn>
                <a:cxn ang="0">
                  <a:pos x="T2" y="T3"/>
                </a:cxn>
                <a:cxn ang="0">
                  <a:pos x="T4" y="T5"/>
                </a:cxn>
                <a:cxn ang="0">
                  <a:pos x="T6" y="T7"/>
                </a:cxn>
                <a:cxn ang="0">
                  <a:pos x="T8" y="T9"/>
                </a:cxn>
                <a:cxn ang="0">
                  <a:pos x="T10" y="T11"/>
                </a:cxn>
                <a:cxn ang="0">
                  <a:pos x="T12" y="T13"/>
                </a:cxn>
              </a:cxnLst>
              <a:rect l="0" t="0" r="r" b="b"/>
              <a:pathLst>
                <a:path w="95" h="100">
                  <a:moveTo>
                    <a:pt x="66" y="89"/>
                  </a:moveTo>
                  <a:cubicBezTo>
                    <a:pt x="73" y="85"/>
                    <a:pt x="81" y="77"/>
                    <a:pt x="88" y="66"/>
                  </a:cubicBezTo>
                  <a:cubicBezTo>
                    <a:pt x="95" y="54"/>
                    <a:pt x="94" y="41"/>
                    <a:pt x="89" y="28"/>
                  </a:cubicBezTo>
                  <a:cubicBezTo>
                    <a:pt x="80" y="28"/>
                    <a:pt x="80" y="28"/>
                    <a:pt x="80" y="28"/>
                  </a:cubicBezTo>
                  <a:cubicBezTo>
                    <a:pt x="73" y="12"/>
                    <a:pt x="59" y="0"/>
                    <a:pt x="49" y="0"/>
                  </a:cubicBezTo>
                  <a:cubicBezTo>
                    <a:pt x="16" y="0"/>
                    <a:pt x="0" y="62"/>
                    <a:pt x="21" y="83"/>
                  </a:cubicBezTo>
                  <a:cubicBezTo>
                    <a:pt x="36" y="98"/>
                    <a:pt x="52" y="100"/>
                    <a:pt x="66" y="89"/>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63" name="Freeform 184">
              <a:extLst>
                <a:ext uri="{FF2B5EF4-FFF2-40B4-BE49-F238E27FC236}">
                  <a16:creationId xmlns:a16="http://schemas.microsoft.com/office/drawing/2014/main" id="{5933BA8B-2F58-48F4-B13B-56CCFCA7D722}"/>
                </a:ext>
              </a:extLst>
            </p:cNvPr>
            <p:cNvSpPr>
              <a:spLocks/>
            </p:cNvSpPr>
            <p:nvPr/>
          </p:nvSpPr>
          <p:spPr bwMode="auto">
            <a:xfrm>
              <a:off x="4565650" y="3079750"/>
              <a:ext cx="30162" cy="33338"/>
            </a:xfrm>
            <a:custGeom>
              <a:avLst/>
              <a:gdLst>
                <a:gd name="T0" fmla="*/ 40 w 55"/>
                <a:gd name="T1" fmla="*/ 46 h 57"/>
                <a:gd name="T2" fmla="*/ 49 w 55"/>
                <a:gd name="T3" fmla="*/ 37 h 57"/>
                <a:gd name="T4" fmla="*/ 28 w 55"/>
                <a:gd name="T5" fmla="*/ 15 h 57"/>
                <a:gd name="T6" fmla="*/ 8 w 55"/>
                <a:gd name="T7" fmla="*/ 37 h 57"/>
                <a:gd name="T8" fmla="*/ 40 w 55"/>
                <a:gd name="T9" fmla="*/ 46 h 57"/>
              </a:gdLst>
              <a:ahLst/>
              <a:cxnLst>
                <a:cxn ang="0">
                  <a:pos x="T0" y="T1"/>
                </a:cxn>
                <a:cxn ang="0">
                  <a:pos x="T2" y="T3"/>
                </a:cxn>
                <a:cxn ang="0">
                  <a:pos x="T4" y="T5"/>
                </a:cxn>
                <a:cxn ang="0">
                  <a:pos x="T6" y="T7"/>
                </a:cxn>
                <a:cxn ang="0">
                  <a:pos x="T8" y="T9"/>
                </a:cxn>
              </a:cxnLst>
              <a:rect l="0" t="0" r="r" b="b"/>
              <a:pathLst>
                <a:path w="55" h="57">
                  <a:moveTo>
                    <a:pt x="40" y="46"/>
                  </a:moveTo>
                  <a:cubicBezTo>
                    <a:pt x="44" y="44"/>
                    <a:pt x="48" y="41"/>
                    <a:pt x="49" y="37"/>
                  </a:cubicBezTo>
                  <a:cubicBezTo>
                    <a:pt x="55" y="24"/>
                    <a:pt x="45" y="0"/>
                    <a:pt x="28" y="15"/>
                  </a:cubicBezTo>
                  <a:cubicBezTo>
                    <a:pt x="22" y="17"/>
                    <a:pt x="15" y="23"/>
                    <a:pt x="8" y="37"/>
                  </a:cubicBezTo>
                  <a:cubicBezTo>
                    <a:pt x="0" y="51"/>
                    <a:pt x="29" y="57"/>
                    <a:pt x="40" y="46"/>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64" name="Freeform 185">
              <a:extLst>
                <a:ext uri="{FF2B5EF4-FFF2-40B4-BE49-F238E27FC236}">
                  <a16:creationId xmlns:a16="http://schemas.microsoft.com/office/drawing/2014/main" id="{64D41EF5-FDE1-4157-9B14-BE15F541F3D4}"/>
                </a:ext>
              </a:extLst>
            </p:cNvPr>
            <p:cNvSpPr>
              <a:spLocks/>
            </p:cNvSpPr>
            <p:nvPr/>
          </p:nvSpPr>
          <p:spPr bwMode="auto">
            <a:xfrm>
              <a:off x="4800600" y="3133725"/>
              <a:ext cx="88900" cy="55563"/>
            </a:xfrm>
            <a:custGeom>
              <a:avLst/>
              <a:gdLst>
                <a:gd name="T0" fmla="*/ 97 w 157"/>
                <a:gd name="T1" fmla="*/ 96 h 98"/>
                <a:gd name="T2" fmla="*/ 136 w 157"/>
                <a:gd name="T3" fmla="*/ 88 h 98"/>
                <a:gd name="T4" fmla="*/ 150 w 157"/>
                <a:gd name="T5" fmla="*/ 50 h 98"/>
                <a:gd name="T6" fmla="*/ 146 w 157"/>
                <a:gd name="T7" fmla="*/ 42 h 98"/>
                <a:gd name="T8" fmla="*/ 137 w 157"/>
                <a:gd name="T9" fmla="*/ 42 h 98"/>
                <a:gd name="T10" fmla="*/ 87 w 157"/>
                <a:gd name="T11" fmla="*/ 13 h 98"/>
                <a:gd name="T12" fmla="*/ 13 w 157"/>
                <a:gd name="T13" fmla="*/ 13 h 98"/>
                <a:gd name="T14" fmla="*/ 51 w 157"/>
                <a:gd name="T15" fmla="*/ 58 h 98"/>
                <a:gd name="T16" fmla="*/ 97 w 157"/>
                <a:gd name="T17" fmla="*/ 9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 h="98">
                  <a:moveTo>
                    <a:pt x="97" y="96"/>
                  </a:moveTo>
                  <a:cubicBezTo>
                    <a:pt x="105" y="98"/>
                    <a:pt x="125" y="98"/>
                    <a:pt x="136" y="88"/>
                  </a:cubicBezTo>
                  <a:cubicBezTo>
                    <a:pt x="148" y="83"/>
                    <a:pt x="157" y="72"/>
                    <a:pt x="150" y="50"/>
                  </a:cubicBezTo>
                  <a:cubicBezTo>
                    <a:pt x="148" y="47"/>
                    <a:pt x="147" y="44"/>
                    <a:pt x="146" y="42"/>
                  </a:cubicBezTo>
                  <a:cubicBezTo>
                    <a:pt x="137" y="42"/>
                    <a:pt x="137" y="42"/>
                    <a:pt x="137" y="42"/>
                  </a:cubicBezTo>
                  <a:cubicBezTo>
                    <a:pt x="122" y="13"/>
                    <a:pt x="96" y="13"/>
                    <a:pt x="87" y="13"/>
                  </a:cubicBezTo>
                  <a:cubicBezTo>
                    <a:pt x="76" y="13"/>
                    <a:pt x="30" y="0"/>
                    <a:pt x="13" y="13"/>
                  </a:cubicBezTo>
                  <a:cubicBezTo>
                    <a:pt x="0" y="22"/>
                    <a:pt x="34" y="50"/>
                    <a:pt x="51" y="58"/>
                  </a:cubicBezTo>
                  <a:cubicBezTo>
                    <a:pt x="69" y="67"/>
                    <a:pt x="83" y="92"/>
                    <a:pt x="97" y="96"/>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65" name="Freeform 186">
              <a:extLst>
                <a:ext uri="{FF2B5EF4-FFF2-40B4-BE49-F238E27FC236}">
                  <a16:creationId xmlns:a16="http://schemas.microsoft.com/office/drawing/2014/main" id="{DFC24A8F-AEFA-41E7-98F0-F695CE34D796}"/>
                </a:ext>
              </a:extLst>
            </p:cNvPr>
            <p:cNvSpPr>
              <a:spLocks/>
            </p:cNvSpPr>
            <p:nvPr/>
          </p:nvSpPr>
          <p:spPr bwMode="auto">
            <a:xfrm>
              <a:off x="4264025" y="2660650"/>
              <a:ext cx="115887" cy="127000"/>
            </a:xfrm>
            <a:custGeom>
              <a:avLst/>
              <a:gdLst>
                <a:gd name="T0" fmla="*/ 21 w 204"/>
                <a:gd name="T1" fmla="*/ 150 h 221"/>
                <a:gd name="T2" fmla="*/ 53 w 204"/>
                <a:gd name="T3" fmla="*/ 217 h 221"/>
                <a:gd name="T4" fmla="*/ 137 w 204"/>
                <a:gd name="T5" fmla="*/ 183 h 221"/>
                <a:gd name="T6" fmla="*/ 192 w 204"/>
                <a:gd name="T7" fmla="*/ 133 h 221"/>
                <a:gd name="T8" fmla="*/ 196 w 204"/>
                <a:gd name="T9" fmla="*/ 133 h 221"/>
                <a:gd name="T10" fmla="*/ 204 w 204"/>
                <a:gd name="T11" fmla="*/ 104 h 221"/>
                <a:gd name="T12" fmla="*/ 198 w 204"/>
                <a:gd name="T13" fmla="*/ 50 h 221"/>
                <a:gd name="T14" fmla="*/ 190 w 204"/>
                <a:gd name="T15" fmla="*/ 50 h 221"/>
                <a:gd name="T16" fmla="*/ 176 w 204"/>
                <a:gd name="T17" fmla="*/ 21 h 221"/>
                <a:gd name="T18" fmla="*/ 116 w 204"/>
                <a:gd name="T19" fmla="*/ 5 h 221"/>
                <a:gd name="T20" fmla="*/ 60 w 204"/>
                <a:gd name="T21" fmla="*/ 50 h 221"/>
                <a:gd name="T22" fmla="*/ 43 w 204"/>
                <a:gd name="T23" fmla="*/ 50 h 221"/>
                <a:gd name="T24" fmla="*/ 35 w 204"/>
                <a:gd name="T25" fmla="*/ 55 h 221"/>
                <a:gd name="T26" fmla="*/ 21 w 204"/>
                <a:gd name="T27" fmla="*/ 88 h 221"/>
                <a:gd name="T28" fmla="*/ 21 w 204"/>
                <a:gd name="T29" fmla="*/ 15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4" h="221">
                  <a:moveTo>
                    <a:pt x="21" y="150"/>
                  </a:moveTo>
                  <a:cubicBezTo>
                    <a:pt x="0" y="163"/>
                    <a:pt x="25" y="212"/>
                    <a:pt x="53" y="217"/>
                  </a:cubicBezTo>
                  <a:cubicBezTo>
                    <a:pt x="81" y="221"/>
                    <a:pt x="113" y="196"/>
                    <a:pt x="137" y="183"/>
                  </a:cubicBezTo>
                  <a:cubicBezTo>
                    <a:pt x="156" y="174"/>
                    <a:pt x="181" y="157"/>
                    <a:pt x="192" y="133"/>
                  </a:cubicBezTo>
                  <a:cubicBezTo>
                    <a:pt x="196" y="133"/>
                    <a:pt x="196" y="133"/>
                    <a:pt x="196" y="133"/>
                  </a:cubicBezTo>
                  <a:cubicBezTo>
                    <a:pt x="201" y="124"/>
                    <a:pt x="204" y="115"/>
                    <a:pt x="204" y="104"/>
                  </a:cubicBezTo>
                  <a:cubicBezTo>
                    <a:pt x="204" y="84"/>
                    <a:pt x="202" y="66"/>
                    <a:pt x="198" y="50"/>
                  </a:cubicBezTo>
                  <a:cubicBezTo>
                    <a:pt x="190" y="50"/>
                    <a:pt x="190" y="50"/>
                    <a:pt x="190" y="50"/>
                  </a:cubicBezTo>
                  <a:cubicBezTo>
                    <a:pt x="186" y="38"/>
                    <a:pt x="182" y="28"/>
                    <a:pt x="176" y="21"/>
                  </a:cubicBezTo>
                  <a:cubicBezTo>
                    <a:pt x="162" y="5"/>
                    <a:pt x="137" y="0"/>
                    <a:pt x="116" y="5"/>
                  </a:cubicBezTo>
                  <a:cubicBezTo>
                    <a:pt x="84" y="11"/>
                    <a:pt x="81" y="50"/>
                    <a:pt x="60" y="50"/>
                  </a:cubicBezTo>
                  <a:cubicBezTo>
                    <a:pt x="43" y="50"/>
                    <a:pt x="43" y="50"/>
                    <a:pt x="43" y="50"/>
                  </a:cubicBezTo>
                  <a:cubicBezTo>
                    <a:pt x="40" y="52"/>
                    <a:pt x="37" y="53"/>
                    <a:pt x="35" y="55"/>
                  </a:cubicBezTo>
                  <a:cubicBezTo>
                    <a:pt x="24" y="61"/>
                    <a:pt x="17" y="71"/>
                    <a:pt x="21" y="88"/>
                  </a:cubicBezTo>
                  <a:cubicBezTo>
                    <a:pt x="28" y="117"/>
                    <a:pt x="42" y="138"/>
                    <a:pt x="21" y="150"/>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66" name="Freeform 187">
              <a:extLst>
                <a:ext uri="{FF2B5EF4-FFF2-40B4-BE49-F238E27FC236}">
                  <a16:creationId xmlns:a16="http://schemas.microsoft.com/office/drawing/2014/main" id="{29D90D74-DE97-409A-80E0-22CCD9EFF398}"/>
                </a:ext>
              </a:extLst>
            </p:cNvPr>
            <p:cNvSpPr>
              <a:spLocks/>
            </p:cNvSpPr>
            <p:nvPr/>
          </p:nvSpPr>
          <p:spPr bwMode="auto">
            <a:xfrm>
              <a:off x="4335463" y="2565400"/>
              <a:ext cx="225425" cy="246063"/>
            </a:xfrm>
            <a:custGeom>
              <a:avLst/>
              <a:gdLst>
                <a:gd name="T0" fmla="*/ 99 w 397"/>
                <a:gd name="T1" fmla="*/ 208 h 435"/>
                <a:gd name="T2" fmla="*/ 180 w 397"/>
                <a:gd name="T3" fmla="*/ 258 h 435"/>
                <a:gd name="T4" fmla="*/ 64 w 397"/>
                <a:gd name="T5" fmla="*/ 381 h 435"/>
                <a:gd name="T6" fmla="*/ 156 w 397"/>
                <a:gd name="T7" fmla="*/ 395 h 435"/>
                <a:gd name="T8" fmla="*/ 152 w 397"/>
                <a:gd name="T9" fmla="*/ 432 h 435"/>
                <a:gd name="T10" fmla="*/ 169 w 397"/>
                <a:gd name="T11" fmla="*/ 428 h 435"/>
                <a:gd name="T12" fmla="*/ 193 w 397"/>
                <a:gd name="T13" fmla="*/ 408 h 435"/>
                <a:gd name="T14" fmla="*/ 208 w 397"/>
                <a:gd name="T15" fmla="*/ 403 h 435"/>
                <a:gd name="T16" fmla="*/ 321 w 397"/>
                <a:gd name="T17" fmla="*/ 424 h 435"/>
                <a:gd name="T18" fmla="*/ 350 w 397"/>
                <a:gd name="T19" fmla="*/ 412 h 435"/>
                <a:gd name="T20" fmla="*/ 397 w 397"/>
                <a:gd name="T21" fmla="*/ 357 h 435"/>
                <a:gd name="T22" fmla="*/ 391 w 397"/>
                <a:gd name="T23" fmla="*/ 357 h 435"/>
                <a:gd name="T24" fmla="*/ 392 w 397"/>
                <a:gd name="T25" fmla="*/ 349 h 435"/>
                <a:gd name="T26" fmla="*/ 370 w 397"/>
                <a:gd name="T27" fmla="*/ 303 h 435"/>
                <a:gd name="T28" fmla="*/ 379 w 397"/>
                <a:gd name="T29" fmla="*/ 303 h 435"/>
                <a:gd name="T30" fmla="*/ 328 w 397"/>
                <a:gd name="T31" fmla="*/ 253 h 435"/>
                <a:gd name="T32" fmla="*/ 295 w 397"/>
                <a:gd name="T33" fmla="*/ 220 h 435"/>
                <a:gd name="T34" fmla="*/ 285 w 397"/>
                <a:gd name="T35" fmla="*/ 220 h 435"/>
                <a:gd name="T36" fmla="*/ 247 w 397"/>
                <a:gd name="T37" fmla="*/ 165 h 435"/>
                <a:gd name="T38" fmla="*/ 257 w 397"/>
                <a:gd name="T39" fmla="*/ 165 h 435"/>
                <a:gd name="T40" fmla="*/ 240 w 397"/>
                <a:gd name="T41" fmla="*/ 145 h 435"/>
                <a:gd name="T42" fmla="*/ 283 w 397"/>
                <a:gd name="T43" fmla="*/ 83 h 435"/>
                <a:gd name="T44" fmla="*/ 280 w 397"/>
                <a:gd name="T45" fmla="*/ 83 h 435"/>
                <a:gd name="T46" fmla="*/ 287 w 397"/>
                <a:gd name="T47" fmla="*/ 49 h 435"/>
                <a:gd name="T48" fmla="*/ 204 w 397"/>
                <a:gd name="T49" fmla="*/ 28 h 435"/>
                <a:gd name="T50" fmla="*/ 255 w 397"/>
                <a:gd name="T51" fmla="*/ 28 h 435"/>
                <a:gd name="T52" fmla="*/ 166 w 397"/>
                <a:gd name="T53" fmla="*/ 12 h 435"/>
                <a:gd name="T54" fmla="*/ 121 w 397"/>
                <a:gd name="T55" fmla="*/ 13 h 435"/>
                <a:gd name="T56" fmla="*/ 89 w 397"/>
                <a:gd name="T57" fmla="*/ 46 h 435"/>
                <a:gd name="T58" fmla="*/ 29 w 397"/>
                <a:gd name="T59" fmla="*/ 50 h 435"/>
                <a:gd name="T60" fmla="*/ 25 w 397"/>
                <a:gd name="T61" fmla="*/ 125 h 435"/>
                <a:gd name="T62" fmla="*/ 99 w 397"/>
                <a:gd name="T63" fmla="*/ 208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7" h="435">
                  <a:moveTo>
                    <a:pt x="99" y="208"/>
                  </a:moveTo>
                  <a:cubicBezTo>
                    <a:pt x="134" y="224"/>
                    <a:pt x="208" y="241"/>
                    <a:pt x="180" y="258"/>
                  </a:cubicBezTo>
                  <a:cubicBezTo>
                    <a:pt x="152" y="274"/>
                    <a:pt x="71" y="356"/>
                    <a:pt x="64" y="381"/>
                  </a:cubicBezTo>
                  <a:cubicBezTo>
                    <a:pt x="57" y="406"/>
                    <a:pt x="156" y="395"/>
                    <a:pt x="156" y="395"/>
                  </a:cubicBezTo>
                  <a:cubicBezTo>
                    <a:pt x="156" y="395"/>
                    <a:pt x="134" y="424"/>
                    <a:pt x="152" y="432"/>
                  </a:cubicBezTo>
                  <a:cubicBezTo>
                    <a:pt x="158" y="435"/>
                    <a:pt x="164" y="433"/>
                    <a:pt x="169" y="428"/>
                  </a:cubicBezTo>
                  <a:cubicBezTo>
                    <a:pt x="177" y="424"/>
                    <a:pt x="184" y="415"/>
                    <a:pt x="193" y="408"/>
                  </a:cubicBezTo>
                  <a:cubicBezTo>
                    <a:pt x="198" y="405"/>
                    <a:pt x="203" y="403"/>
                    <a:pt x="208" y="403"/>
                  </a:cubicBezTo>
                  <a:cubicBezTo>
                    <a:pt x="237" y="403"/>
                    <a:pt x="293" y="424"/>
                    <a:pt x="321" y="424"/>
                  </a:cubicBezTo>
                  <a:cubicBezTo>
                    <a:pt x="330" y="424"/>
                    <a:pt x="340" y="419"/>
                    <a:pt x="350" y="412"/>
                  </a:cubicBezTo>
                  <a:cubicBezTo>
                    <a:pt x="371" y="401"/>
                    <a:pt x="392" y="378"/>
                    <a:pt x="397" y="357"/>
                  </a:cubicBezTo>
                  <a:cubicBezTo>
                    <a:pt x="391" y="357"/>
                    <a:pt x="391" y="357"/>
                    <a:pt x="391" y="357"/>
                  </a:cubicBezTo>
                  <a:cubicBezTo>
                    <a:pt x="391" y="355"/>
                    <a:pt x="392" y="352"/>
                    <a:pt x="392" y="349"/>
                  </a:cubicBezTo>
                  <a:cubicBezTo>
                    <a:pt x="390" y="336"/>
                    <a:pt x="381" y="319"/>
                    <a:pt x="370" y="303"/>
                  </a:cubicBezTo>
                  <a:cubicBezTo>
                    <a:pt x="379" y="303"/>
                    <a:pt x="379" y="303"/>
                    <a:pt x="379" y="303"/>
                  </a:cubicBezTo>
                  <a:cubicBezTo>
                    <a:pt x="365" y="282"/>
                    <a:pt x="346" y="263"/>
                    <a:pt x="328" y="253"/>
                  </a:cubicBezTo>
                  <a:cubicBezTo>
                    <a:pt x="317" y="248"/>
                    <a:pt x="306" y="235"/>
                    <a:pt x="295" y="220"/>
                  </a:cubicBezTo>
                  <a:cubicBezTo>
                    <a:pt x="285" y="220"/>
                    <a:pt x="285" y="220"/>
                    <a:pt x="285" y="220"/>
                  </a:cubicBezTo>
                  <a:cubicBezTo>
                    <a:pt x="271" y="201"/>
                    <a:pt x="258" y="180"/>
                    <a:pt x="247" y="165"/>
                  </a:cubicBezTo>
                  <a:cubicBezTo>
                    <a:pt x="257" y="165"/>
                    <a:pt x="257" y="165"/>
                    <a:pt x="257" y="165"/>
                  </a:cubicBezTo>
                  <a:cubicBezTo>
                    <a:pt x="250" y="156"/>
                    <a:pt x="245" y="149"/>
                    <a:pt x="240" y="145"/>
                  </a:cubicBezTo>
                  <a:cubicBezTo>
                    <a:pt x="226" y="135"/>
                    <a:pt x="262" y="108"/>
                    <a:pt x="283" y="83"/>
                  </a:cubicBezTo>
                  <a:cubicBezTo>
                    <a:pt x="280" y="83"/>
                    <a:pt x="280" y="83"/>
                    <a:pt x="280" y="83"/>
                  </a:cubicBezTo>
                  <a:cubicBezTo>
                    <a:pt x="290" y="70"/>
                    <a:pt x="295" y="58"/>
                    <a:pt x="287" y="49"/>
                  </a:cubicBezTo>
                  <a:cubicBezTo>
                    <a:pt x="271" y="30"/>
                    <a:pt x="236" y="31"/>
                    <a:pt x="204" y="28"/>
                  </a:cubicBezTo>
                  <a:cubicBezTo>
                    <a:pt x="255" y="28"/>
                    <a:pt x="255" y="28"/>
                    <a:pt x="255" y="28"/>
                  </a:cubicBezTo>
                  <a:cubicBezTo>
                    <a:pt x="224" y="23"/>
                    <a:pt x="185" y="26"/>
                    <a:pt x="166" y="12"/>
                  </a:cubicBezTo>
                  <a:cubicBezTo>
                    <a:pt x="150" y="0"/>
                    <a:pt x="135" y="4"/>
                    <a:pt x="121" y="13"/>
                  </a:cubicBezTo>
                  <a:cubicBezTo>
                    <a:pt x="109" y="20"/>
                    <a:pt x="98" y="33"/>
                    <a:pt x="89" y="46"/>
                  </a:cubicBezTo>
                  <a:cubicBezTo>
                    <a:pt x="71" y="71"/>
                    <a:pt x="50" y="41"/>
                    <a:pt x="29" y="50"/>
                  </a:cubicBezTo>
                  <a:cubicBezTo>
                    <a:pt x="0" y="61"/>
                    <a:pt x="11" y="104"/>
                    <a:pt x="25" y="125"/>
                  </a:cubicBezTo>
                  <a:cubicBezTo>
                    <a:pt x="39" y="145"/>
                    <a:pt x="64" y="191"/>
                    <a:pt x="99" y="208"/>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67" name="Freeform 188">
              <a:extLst>
                <a:ext uri="{FF2B5EF4-FFF2-40B4-BE49-F238E27FC236}">
                  <a16:creationId xmlns:a16="http://schemas.microsoft.com/office/drawing/2014/main" id="{5B1AC7A9-4C64-4184-89B2-080B8F709C49}"/>
                </a:ext>
              </a:extLst>
            </p:cNvPr>
            <p:cNvSpPr>
              <a:spLocks/>
            </p:cNvSpPr>
            <p:nvPr/>
          </p:nvSpPr>
          <p:spPr bwMode="auto">
            <a:xfrm>
              <a:off x="6918325" y="2024063"/>
              <a:ext cx="14287" cy="17463"/>
            </a:xfrm>
            <a:custGeom>
              <a:avLst/>
              <a:gdLst>
                <a:gd name="T0" fmla="*/ 15 w 24"/>
                <a:gd name="T1" fmla="*/ 17 h 30"/>
                <a:gd name="T2" fmla="*/ 20 w 24"/>
                <a:gd name="T3" fmla="*/ 17 h 30"/>
                <a:gd name="T4" fmla="*/ 13 w 24"/>
                <a:gd name="T5" fmla="*/ 10 h 30"/>
                <a:gd name="T6" fmla="*/ 11 w 24"/>
                <a:gd name="T7" fmla="*/ 30 h 30"/>
                <a:gd name="T8" fmla="*/ 15 w 24"/>
                <a:gd name="T9" fmla="*/ 17 h 30"/>
              </a:gdLst>
              <a:ahLst/>
              <a:cxnLst>
                <a:cxn ang="0">
                  <a:pos x="T0" y="T1"/>
                </a:cxn>
                <a:cxn ang="0">
                  <a:pos x="T2" y="T3"/>
                </a:cxn>
                <a:cxn ang="0">
                  <a:pos x="T4" y="T5"/>
                </a:cxn>
                <a:cxn ang="0">
                  <a:pos x="T6" y="T7"/>
                </a:cxn>
                <a:cxn ang="0">
                  <a:pos x="T8" y="T9"/>
                </a:cxn>
              </a:cxnLst>
              <a:rect l="0" t="0" r="r" b="b"/>
              <a:pathLst>
                <a:path w="24" h="30">
                  <a:moveTo>
                    <a:pt x="15" y="17"/>
                  </a:moveTo>
                  <a:cubicBezTo>
                    <a:pt x="20" y="17"/>
                    <a:pt x="20" y="17"/>
                    <a:pt x="20" y="17"/>
                  </a:cubicBezTo>
                  <a:cubicBezTo>
                    <a:pt x="24" y="3"/>
                    <a:pt x="14" y="0"/>
                    <a:pt x="13" y="10"/>
                  </a:cubicBezTo>
                  <a:cubicBezTo>
                    <a:pt x="9" y="4"/>
                    <a:pt x="0" y="9"/>
                    <a:pt x="11" y="30"/>
                  </a:cubicBezTo>
                  <a:cubicBezTo>
                    <a:pt x="13" y="25"/>
                    <a:pt x="15" y="21"/>
                    <a:pt x="15" y="17"/>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68" name="Freeform 189">
              <a:extLst>
                <a:ext uri="{FF2B5EF4-FFF2-40B4-BE49-F238E27FC236}">
                  <a16:creationId xmlns:a16="http://schemas.microsoft.com/office/drawing/2014/main" id="{4B70977C-0474-46BB-96BB-8DBF8B61DFA4}"/>
                </a:ext>
              </a:extLst>
            </p:cNvPr>
            <p:cNvSpPr>
              <a:spLocks noEditPoints="1"/>
            </p:cNvSpPr>
            <p:nvPr/>
          </p:nvSpPr>
          <p:spPr bwMode="auto">
            <a:xfrm>
              <a:off x="4090988" y="2022475"/>
              <a:ext cx="4667250" cy="3163888"/>
            </a:xfrm>
            <a:custGeom>
              <a:avLst/>
              <a:gdLst>
                <a:gd name="T0" fmla="*/ 8203 w 8214"/>
                <a:gd name="T1" fmla="*/ 508 h 5566"/>
                <a:gd name="T2" fmla="*/ 7312 w 8214"/>
                <a:gd name="T3" fmla="*/ 354 h 5566"/>
                <a:gd name="T4" fmla="*/ 6760 w 8214"/>
                <a:gd name="T5" fmla="*/ 171 h 5566"/>
                <a:gd name="T6" fmla="*/ 6189 w 8214"/>
                <a:gd name="T7" fmla="*/ 362 h 5566"/>
                <a:gd name="T8" fmla="*/ 5429 w 8214"/>
                <a:gd name="T9" fmla="*/ 213 h 5566"/>
                <a:gd name="T10" fmla="*/ 4938 w 8214"/>
                <a:gd name="T11" fmla="*/ 75 h 5566"/>
                <a:gd name="T12" fmla="*/ 4084 w 8214"/>
                <a:gd name="T13" fmla="*/ 266 h 5566"/>
                <a:gd name="T14" fmla="*/ 3869 w 8214"/>
                <a:gd name="T15" fmla="*/ 295 h 5566"/>
                <a:gd name="T16" fmla="*/ 3680 w 8214"/>
                <a:gd name="T17" fmla="*/ 624 h 5566"/>
                <a:gd name="T18" fmla="*/ 3653 w 8214"/>
                <a:gd name="T19" fmla="*/ 231 h 5566"/>
                <a:gd name="T20" fmla="*/ 3209 w 8214"/>
                <a:gd name="T21" fmla="*/ 487 h 5566"/>
                <a:gd name="T22" fmla="*/ 2658 w 8214"/>
                <a:gd name="T23" fmla="*/ 566 h 5566"/>
                <a:gd name="T24" fmla="*/ 2218 w 8214"/>
                <a:gd name="T25" fmla="*/ 678 h 5566"/>
                <a:gd name="T26" fmla="*/ 1726 w 8214"/>
                <a:gd name="T27" fmla="*/ 307 h 5566"/>
                <a:gd name="T28" fmla="*/ 1182 w 8214"/>
                <a:gd name="T29" fmla="*/ 951 h 5566"/>
                <a:gd name="T30" fmla="*/ 1496 w 8214"/>
                <a:gd name="T31" fmla="*/ 779 h 5566"/>
                <a:gd name="T32" fmla="*/ 1701 w 8214"/>
                <a:gd name="T33" fmla="*/ 959 h 5566"/>
                <a:gd name="T34" fmla="*/ 1183 w 8214"/>
                <a:gd name="T35" fmla="*/ 1132 h 5566"/>
                <a:gd name="T36" fmla="*/ 785 w 8214"/>
                <a:gd name="T37" fmla="*/ 1406 h 5566"/>
                <a:gd name="T38" fmla="*/ 528 w 8214"/>
                <a:gd name="T39" fmla="*/ 2079 h 5566"/>
                <a:gd name="T40" fmla="*/ 877 w 8214"/>
                <a:gd name="T41" fmla="*/ 1804 h 5566"/>
                <a:gd name="T42" fmla="*/ 1454 w 8214"/>
                <a:gd name="T43" fmla="*/ 1881 h 5566"/>
                <a:gd name="T44" fmla="*/ 1267 w 8214"/>
                <a:gd name="T45" fmla="*/ 1615 h 5566"/>
                <a:gd name="T46" fmla="*/ 1760 w 8214"/>
                <a:gd name="T47" fmla="*/ 1868 h 5566"/>
                <a:gd name="T48" fmla="*/ 1862 w 8214"/>
                <a:gd name="T49" fmla="*/ 2408 h 5566"/>
                <a:gd name="T50" fmla="*/ 1354 w 8214"/>
                <a:gd name="T51" fmla="*/ 2271 h 5566"/>
                <a:gd name="T52" fmla="*/ 497 w 8214"/>
                <a:gd name="T53" fmla="*/ 2130 h 5566"/>
                <a:gd name="T54" fmla="*/ 223 w 8214"/>
                <a:gd name="T55" fmla="*/ 3388 h 5566"/>
                <a:gd name="T56" fmla="*/ 1179 w 8214"/>
                <a:gd name="T57" fmla="*/ 3952 h 5566"/>
                <a:gd name="T58" fmla="*/ 1945 w 8214"/>
                <a:gd name="T59" fmla="*/ 5427 h 5566"/>
                <a:gd name="T60" fmla="*/ 2232 w 8214"/>
                <a:gd name="T61" fmla="*/ 5016 h 5566"/>
                <a:gd name="T62" fmla="*/ 2428 w 8214"/>
                <a:gd name="T63" fmla="*/ 4549 h 5566"/>
                <a:gd name="T64" fmla="*/ 2361 w 8214"/>
                <a:gd name="T65" fmla="*/ 4137 h 5566"/>
                <a:gd name="T66" fmla="*/ 2728 w 8214"/>
                <a:gd name="T67" fmla="*/ 3643 h 5566"/>
                <a:gd name="T68" fmla="*/ 2694 w 8214"/>
                <a:gd name="T69" fmla="*/ 3315 h 5566"/>
                <a:gd name="T70" fmla="*/ 2304 w 8214"/>
                <a:gd name="T71" fmla="*/ 2957 h 5566"/>
                <a:gd name="T72" fmla="*/ 2156 w 8214"/>
                <a:gd name="T73" fmla="*/ 2491 h 5566"/>
                <a:gd name="T74" fmla="*/ 3153 w 8214"/>
                <a:gd name="T75" fmla="*/ 2902 h 5566"/>
                <a:gd name="T76" fmla="*/ 2908 w 8214"/>
                <a:gd name="T77" fmla="*/ 2683 h 5566"/>
                <a:gd name="T78" fmla="*/ 3183 w 8214"/>
                <a:gd name="T79" fmla="*/ 2621 h 5566"/>
                <a:gd name="T80" fmla="*/ 3957 w 8214"/>
                <a:gd name="T81" fmla="*/ 3498 h 5566"/>
                <a:gd name="T82" fmla="*/ 4121 w 8214"/>
                <a:gd name="T83" fmla="*/ 3040 h 5566"/>
                <a:gd name="T84" fmla="*/ 4549 w 8214"/>
                <a:gd name="T85" fmla="*/ 2771 h 5566"/>
                <a:gd name="T86" fmla="*/ 4909 w 8214"/>
                <a:gd name="T87" fmla="*/ 3232 h 5566"/>
                <a:gd name="T88" fmla="*/ 5305 w 8214"/>
                <a:gd name="T89" fmla="*/ 3177 h 5566"/>
                <a:gd name="T90" fmla="*/ 5239 w 8214"/>
                <a:gd name="T91" fmla="*/ 2925 h 5566"/>
                <a:gd name="T92" fmla="*/ 5615 w 8214"/>
                <a:gd name="T93" fmla="*/ 2683 h 5566"/>
                <a:gd name="T94" fmla="*/ 5771 w 8214"/>
                <a:gd name="T95" fmla="*/ 2216 h 5566"/>
                <a:gd name="T96" fmla="*/ 5754 w 8214"/>
                <a:gd name="T97" fmla="*/ 1859 h 5566"/>
                <a:gd name="T98" fmla="*/ 6080 w 8214"/>
                <a:gd name="T99" fmla="*/ 2147 h 5566"/>
                <a:gd name="T100" fmla="*/ 6138 w 8214"/>
                <a:gd name="T101" fmla="*/ 1804 h 5566"/>
                <a:gd name="T102" fmla="*/ 6577 w 8214"/>
                <a:gd name="T103" fmla="*/ 1448 h 5566"/>
                <a:gd name="T104" fmla="*/ 6692 w 8214"/>
                <a:gd name="T105" fmla="*/ 1485 h 5566"/>
                <a:gd name="T106" fmla="*/ 6474 w 8214"/>
                <a:gd name="T107" fmla="*/ 1211 h 5566"/>
                <a:gd name="T108" fmla="*/ 6989 w 8214"/>
                <a:gd name="T109" fmla="*/ 932 h 5566"/>
                <a:gd name="T110" fmla="*/ 7287 w 8214"/>
                <a:gd name="T111" fmla="*/ 981 h 5566"/>
                <a:gd name="T112" fmla="*/ 7513 w 8214"/>
                <a:gd name="T113" fmla="*/ 1036 h 5566"/>
                <a:gd name="T114" fmla="*/ 2985 w 8214"/>
                <a:gd name="T115" fmla="*/ 2040 h 5566"/>
                <a:gd name="T116" fmla="*/ 2695 w 8214"/>
                <a:gd name="T117" fmla="*/ 1722 h 5566"/>
                <a:gd name="T118" fmla="*/ 1905 w 8214"/>
                <a:gd name="T119" fmla="*/ 1722 h 5566"/>
                <a:gd name="T120" fmla="*/ 2272 w 8214"/>
                <a:gd name="T121" fmla="*/ 1599 h 5566"/>
                <a:gd name="T122" fmla="*/ 2105 w 8214"/>
                <a:gd name="T123" fmla="*/ 3962 h 5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214" h="5566">
                  <a:moveTo>
                    <a:pt x="7633" y="890"/>
                  </a:moveTo>
                  <a:cubicBezTo>
                    <a:pt x="7739" y="890"/>
                    <a:pt x="7703" y="899"/>
                    <a:pt x="7788" y="895"/>
                  </a:cubicBezTo>
                  <a:cubicBezTo>
                    <a:pt x="7872" y="890"/>
                    <a:pt x="7904" y="841"/>
                    <a:pt x="7985" y="816"/>
                  </a:cubicBezTo>
                  <a:cubicBezTo>
                    <a:pt x="8066" y="791"/>
                    <a:pt x="8129" y="774"/>
                    <a:pt x="8154" y="786"/>
                  </a:cubicBezTo>
                  <a:cubicBezTo>
                    <a:pt x="8170" y="794"/>
                    <a:pt x="8191" y="794"/>
                    <a:pt x="8198" y="785"/>
                  </a:cubicBezTo>
                  <a:cubicBezTo>
                    <a:pt x="8206" y="781"/>
                    <a:pt x="8210" y="773"/>
                    <a:pt x="8202" y="762"/>
                  </a:cubicBezTo>
                  <a:cubicBezTo>
                    <a:pt x="8193" y="762"/>
                    <a:pt x="8193" y="762"/>
                    <a:pt x="8193" y="762"/>
                  </a:cubicBezTo>
                  <a:cubicBezTo>
                    <a:pt x="8178" y="744"/>
                    <a:pt x="8153" y="723"/>
                    <a:pt x="8140" y="707"/>
                  </a:cubicBezTo>
                  <a:cubicBezTo>
                    <a:pt x="8150" y="707"/>
                    <a:pt x="8150" y="707"/>
                    <a:pt x="8150" y="707"/>
                  </a:cubicBezTo>
                  <a:cubicBezTo>
                    <a:pt x="8142" y="696"/>
                    <a:pt x="8137" y="688"/>
                    <a:pt x="8140" y="682"/>
                  </a:cubicBezTo>
                  <a:cubicBezTo>
                    <a:pt x="8158" y="677"/>
                    <a:pt x="8176" y="673"/>
                    <a:pt x="8189" y="663"/>
                  </a:cubicBezTo>
                  <a:cubicBezTo>
                    <a:pt x="8200" y="657"/>
                    <a:pt x="8209" y="648"/>
                    <a:pt x="8213" y="632"/>
                  </a:cubicBezTo>
                  <a:cubicBezTo>
                    <a:pt x="8214" y="630"/>
                    <a:pt x="8214" y="627"/>
                    <a:pt x="8214" y="624"/>
                  </a:cubicBezTo>
                  <a:cubicBezTo>
                    <a:pt x="8208" y="624"/>
                    <a:pt x="8208" y="624"/>
                    <a:pt x="8208" y="624"/>
                  </a:cubicBezTo>
                  <a:cubicBezTo>
                    <a:pt x="8208" y="608"/>
                    <a:pt x="8199" y="589"/>
                    <a:pt x="8194" y="569"/>
                  </a:cubicBezTo>
                  <a:cubicBezTo>
                    <a:pt x="8201" y="569"/>
                    <a:pt x="8201" y="569"/>
                    <a:pt x="8201" y="569"/>
                  </a:cubicBezTo>
                  <a:cubicBezTo>
                    <a:pt x="8194" y="547"/>
                    <a:pt x="8189" y="524"/>
                    <a:pt x="8203" y="508"/>
                  </a:cubicBezTo>
                  <a:cubicBezTo>
                    <a:pt x="8209" y="501"/>
                    <a:pt x="8210" y="494"/>
                    <a:pt x="8211" y="487"/>
                  </a:cubicBezTo>
                  <a:cubicBezTo>
                    <a:pt x="8204" y="487"/>
                    <a:pt x="8204" y="487"/>
                    <a:pt x="8204" y="487"/>
                  </a:cubicBezTo>
                  <a:cubicBezTo>
                    <a:pt x="8202" y="464"/>
                    <a:pt x="8175" y="442"/>
                    <a:pt x="8150" y="432"/>
                  </a:cubicBezTo>
                  <a:cubicBezTo>
                    <a:pt x="8166" y="432"/>
                    <a:pt x="8166" y="432"/>
                    <a:pt x="8166" y="432"/>
                  </a:cubicBezTo>
                  <a:cubicBezTo>
                    <a:pt x="8159" y="429"/>
                    <a:pt x="8153" y="426"/>
                    <a:pt x="8146" y="424"/>
                  </a:cubicBezTo>
                  <a:cubicBezTo>
                    <a:pt x="8111" y="416"/>
                    <a:pt x="7974" y="433"/>
                    <a:pt x="7946" y="416"/>
                  </a:cubicBezTo>
                  <a:cubicBezTo>
                    <a:pt x="7918" y="400"/>
                    <a:pt x="7872" y="379"/>
                    <a:pt x="7858" y="391"/>
                  </a:cubicBezTo>
                  <a:cubicBezTo>
                    <a:pt x="7857" y="392"/>
                    <a:pt x="7857" y="392"/>
                    <a:pt x="7856" y="393"/>
                  </a:cubicBezTo>
                  <a:cubicBezTo>
                    <a:pt x="7854" y="394"/>
                    <a:pt x="7853" y="394"/>
                    <a:pt x="7851" y="395"/>
                  </a:cubicBezTo>
                  <a:cubicBezTo>
                    <a:pt x="7837" y="408"/>
                    <a:pt x="7805" y="474"/>
                    <a:pt x="7805" y="474"/>
                  </a:cubicBezTo>
                  <a:cubicBezTo>
                    <a:pt x="7805" y="474"/>
                    <a:pt x="7781" y="483"/>
                    <a:pt x="7760" y="445"/>
                  </a:cubicBezTo>
                  <a:cubicBezTo>
                    <a:pt x="7757" y="440"/>
                    <a:pt x="7752" y="436"/>
                    <a:pt x="7745" y="432"/>
                  </a:cubicBezTo>
                  <a:cubicBezTo>
                    <a:pt x="7757" y="432"/>
                    <a:pt x="7757" y="432"/>
                    <a:pt x="7757" y="432"/>
                  </a:cubicBezTo>
                  <a:cubicBezTo>
                    <a:pt x="7724" y="405"/>
                    <a:pt x="7626" y="408"/>
                    <a:pt x="7594" y="408"/>
                  </a:cubicBezTo>
                  <a:cubicBezTo>
                    <a:pt x="7559" y="408"/>
                    <a:pt x="7520" y="416"/>
                    <a:pt x="7481" y="420"/>
                  </a:cubicBezTo>
                  <a:cubicBezTo>
                    <a:pt x="7442" y="424"/>
                    <a:pt x="7421" y="437"/>
                    <a:pt x="7393" y="408"/>
                  </a:cubicBezTo>
                  <a:cubicBezTo>
                    <a:pt x="7365" y="379"/>
                    <a:pt x="7326" y="366"/>
                    <a:pt x="7312" y="354"/>
                  </a:cubicBezTo>
                  <a:cubicBezTo>
                    <a:pt x="7310" y="352"/>
                    <a:pt x="7308" y="351"/>
                    <a:pt x="7304" y="350"/>
                  </a:cubicBezTo>
                  <a:cubicBezTo>
                    <a:pt x="7275" y="350"/>
                    <a:pt x="7275" y="350"/>
                    <a:pt x="7275" y="350"/>
                  </a:cubicBezTo>
                  <a:cubicBezTo>
                    <a:pt x="7253" y="348"/>
                    <a:pt x="7224" y="348"/>
                    <a:pt x="7194" y="350"/>
                  </a:cubicBezTo>
                  <a:cubicBezTo>
                    <a:pt x="7159" y="350"/>
                    <a:pt x="7159" y="350"/>
                    <a:pt x="7159" y="350"/>
                  </a:cubicBezTo>
                  <a:cubicBezTo>
                    <a:pt x="7100" y="358"/>
                    <a:pt x="7041" y="358"/>
                    <a:pt x="7041" y="358"/>
                  </a:cubicBezTo>
                  <a:cubicBezTo>
                    <a:pt x="7041" y="358"/>
                    <a:pt x="7035" y="355"/>
                    <a:pt x="7025" y="350"/>
                  </a:cubicBezTo>
                  <a:cubicBezTo>
                    <a:pt x="7011" y="350"/>
                    <a:pt x="7011" y="350"/>
                    <a:pt x="7011" y="350"/>
                  </a:cubicBezTo>
                  <a:cubicBezTo>
                    <a:pt x="6999" y="343"/>
                    <a:pt x="6983" y="334"/>
                    <a:pt x="6964" y="321"/>
                  </a:cubicBezTo>
                  <a:cubicBezTo>
                    <a:pt x="6950" y="311"/>
                    <a:pt x="6936" y="302"/>
                    <a:pt x="6923" y="295"/>
                  </a:cubicBezTo>
                  <a:cubicBezTo>
                    <a:pt x="6937" y="295"/>
                    <a:pt x="6937" y="295"/>
                    <a:pt x="6937" y="295"/>
                  </a:cubicBezTo>
                  <a:cubicBezTo>
                    <a:pt x="6908" y="278"/>
                    <a:pt x="6882" y="266"/>
                    <a:pt x="6872" y="266"/>
                  </a:cubicBezTo>
                  <a:cubicBezTo>
                    <a:pt x="6858" y="266"/>
                    <a:pt x="6749" y="287"/>
                    <a:pt x="6724" y="266"/>
                  </a:cubicBezTo>
                  <a:cubicBezTo>
                    <a:pt x="6700" y="246"/>
                    <a:pt x="6675" y="233"/>
                    <a:pt x="6657" y="233"/>
                  </a:cubicBezTo>
                  <a:cubicBezTo>
                    <a:pt x="6647" y="233"/>
                    <a:pt x="6638" y="222"/>
                    <a:pt x="6637" y="213"/>
                  </a:cubicBezTo>
                  <a:cubicBezTo>
                    <a:pt x="6630" y="213"/>
                    <a:pt x="6630" y="213"/>
                    <a:pt x="6630" y="213"/>
                  </a:cubicBezTo>
                  <a:cubicBezTo>
                    <a:pt x="6630" y="208"/>
                    <a:pt x="6633" y="204"/>
                    <a:pt x="6640" y="204"/>
                  </a:cubicBezTo>
                  <a:cubicBezTo>
                    <a:pt x="6661" y="204"/>
                    <a:pt x="6760" y="171"/>
                    <a:pt x="6760" y="171"/>
                  </a:cubicBezTo>
                  <a:cubicBezTo>
                    <a:pt x="6760" y="171"/>
                    <a:pt x="6756" y="165"/>
                    <a:pt x="6750" y="158"/>
                  </a:cubicBezTo>
                  <a:cubicBezTo>
                    <a:pt x="6760" y="158"/>
                    <a:pt x="6760" y="158"/>
                    <a:pt x="6760" y="158"/>
                  </a:cubicBezTo>
                  <a:cubicBezTo>
                    <a:pt x="6750" y="144"/>
                    <a:pt x="6728" y="121"/>
                    <a:pt x="6703" y="121"/>
                  </a:cubicBezTo>
                  <a:cubicBezTo>
                    <a:pt x="6668" y="121"/>
                    <a:pt x="6605" y="100"/>
                    <a:pt x="6587" y="100"/>
                  </a:cubicBezTo>
                  <a:cubicBezTo>
                    <a:pt x="6581" y="100"/>
                    <a:pt x="6579" y="102"/>
                    <a:pt x="6577" y="105"/>
                  </a:cubicBezTo>
                  <a:cubicBezTo>
                    <a:pt x="6571" y="106"/>
                    <a:pt x="6570" y="110"/>
                    <a:pt x="6567" y="114"/>
                  </a:cubicBezTo>
                  <a:cubicBezTo>
                    <a:pt x="6564" y="115"/>
                    <a:pt x="6558" y="115"/>
                    <a:pt x="6548" y="113"/>
                  </a:cubicBezTo>
                  <a:cubicBezTo>
                    <a:pt x="6513" y="104"/>
                    <a:pt x="6465" y="130"/>
                    <a:pt x="6457" y="104"/>
                  </a:cubicBezTo>
                  <a:cubicBezTo>
                    <a:pt x="6451" y="88"/>
                    <a:pt x="6441" y="89"/>
                    <a:pt x="6432" y="97"/>
                  </a:cubicBezTo>
                  <a:cubicBezTo>
                    <a:pt x="6413" y="105"/>
                    <a:pt x="6394" y="154"/>
                    <a:pt x="6432" y="167"/>
                  </a:cubicBezTo>
                  <a:cubicBezTo>
                    <a:pt x="6485" y="183"/>
                    <a:pt x="6535" y="167"/>
                    <a:pt x="6549" y="192"/>
                  </a:cubicBezTo>
                  <a:cubicBezTo>
                    <a:pt x="6563" y="217"/>
                    <a:pt x="6549" y="229"/>
                    <a:pt x="6549" y="246"/>
                  </a:cubicBezTo>
                  <a:cubicBezTo>
                    <a:pt x="6549" y="262"/>
                    <a:pt x="6520" y="308"/>
                    <a:pt x="6503" y="316"/>
                  </a:cubicBezTo>
                  <a:cubicBezTo>
                    <a:pt x="6485" y="325"/>
                    <a:pt x="6464" y="304"/>
                    <a:pt x="6429" y="325"/>
                  </a:cubicBezTo>
                  <a:cubicBezTo>
                    <a:pt x="6394" y="345"/>
                    <a:pt x="6306" y="329"/>
                    <a:pt x="6295" y="341"/>
                  </a:cubicBezTo>
                  <a:cubicBezTo>
                    <a:pt x="6284" y="354"/>
                    <a:pt x="6263" y="308"/>
                    <a:pt x="6246" y="316"/>
                  </a:cubicBezTo>
                  <a:cubicBezTo>
                    <a:pt x="6234" y="322"/>
                    <a:pt x="6211" y="347"/>
                    <a:pt x="6189" y="362"/>
                  </a:cubicBezTo>
                  <a:cubicBezTo>
                    <a:pt x="6180" y="368"/>
                    <a:pt x="6171" y="372"/>
                    <a:pt x="6164" y="370"/>
                  </a:cubicBezTo>
                  <a:cubicBezTo>
                    <a:pt x="6153" y="368"/>
                    <a:pt x="6140" y="361"/>
                    <a:pt x="6129" y="350"/>
                  </a:cubicBezTo>
                  <a:cubicBezTo>
                    <a:pt x="6118" y="350"/>
                    <a:pt x="6118" y="350"/>
                    <a:pt x="6118" y="350"/>
                  </a:cubicBezTo>
                  <a:cubicBezTo>
                    <a:pt x="6109" y="338"/>
                    <a:pt x="6102" y="324"/>
                    <a:pt x="6102" y="308"/>
                  </a:cubicBezTo>
                  <a:cubicBezTo>
                    <a:pt x="6102" y="304"/>
                    <a:pt x="6101" y="299"/>
                    <a:pt x="6101" y="295"/>
                  </a:cubicBezTo>
                  <a:cubicBezTo>
                    <a:pt x="6108" y="295"/>
                    <a:pt x="6108" y="295"/>
                    <a:pt x="6108" y="295"/>
                  </a:cubicBezTo>
                  <a:cubicBezTo>
                    <a:pt x="6106" y="263"/>
                    <a:pt x="6097" y="228"/>
                    <a:pt x="6087" y="221"/>
                  </a:cubicBezTo>
                  <a:cubicBezTo>
                    <a:pt x="6082" y="217"/>
                    <a:pt x="6065" y="214"/>
                    <a:pt x="6045" y="213"/>
                  </a:cubicBezTo>
                  <a:cubicBezTo>
                    <a:pt x="5969" y="213"/>
                    <a:pt x="5969" y="213"/>
                    <a:pt x="5969" y="213"/>
                  </a:cubicBezTo>
                  <a:cubicBezTo>
                    <a:pt x="5940" y="217"/>
                    <a:pt x="5862" y="225"/>
                    <a:pt x="5843" y="239"/>
                  </a:cubicBezTo>
                  <a:cubicBezTo>
                    <a:pt x="5839" y="241"/>
                    <a:pt x="5836" y="243"/>
                    <a:pt x="5834" y="246"/>
                  </a:cubicBezTo>
                  <a:cubicBezTo>
                    <a:pt x="5831" y="249"/>
                    <a:pt x="5827" y="252"/>
                    <a:pt x="5823" y="254"/>
                  </a:cubicBezTo>
                  <a:cubicBezTo>
                    <a:pt x="5805" y="264"/>
                    <a:pt x="5781" y="271"/>
                    <a:pt x="5763" y="271"/>
                  </a:cubicBezTo>
                  <a:cubicBezTo>
                    <a:pt x="5738" y="271"/>
                    <a:pt x="5717" y="241"/>
                    <a:pt x="5664" y="233"/>
                  </a:cubicBezTo>
                  <a:cubicBezTo>
                    <a:pt x="5612" y="225"/>
                    <a:pt x="5495" y="221"/>
                    <a:pt x="5481" y="225"/>
                  </a:cubicBezTo>
                  <a:cubicBezTo>
                    <a:pt x="5471" y="228"/>
                    <a:pt x="5445" y="222"/>
                    <a:pt x="5438" y="213"/>
                  </a:cubicBezTo>
                  <a:cubicBezTo>
                    <a:pt x="5429" y="213"/>
                    <a:pt x="5429" y="213"/>
                    <a:pt x="5429" y="213"/>
                  </a:cubicBezTo>
                  <a:cubicBezTo>
                    <a:pt x="5429" y="210"/>
                    <a:pt x="5429" y="207"/>
                    <a:pt x="5433" y="204"/>
                  </a:cubicBezTo>
                  <a:cubicBezTo>
                    <a:pt x="5442" y="196"/>
                    <a:pt x="5460" y="177"/>
                    <a:pt x="5471" y="158"/>
                  </a:cubicBezTo>
                  <a:cubicBezTo>
                    <a:pt x="5475" y="158"/>
                    <a:pt x="5475" y="158"/>
                    <a:pt x="5475" y="158"/>
                  </a:cubicBezTo>
                  <a:cubicBezTo>
                    <a:pt x="5488" y="138"/>
                    <a:pt x="5494" y="117"/>
                    <a:pt x="5478" y="104"/>
                  </a:cubicBezTo>
                  <a:cubicBezTo>
                    <a:pt x="5447" y="80"/>
                    <a:pt x="5380" y="79"/>
                    <a:pt x="5347" y="75"/>
                  </a:cubicBezTo>
                  <a:cubicBezTo>
                    <a:pt x="5310" y="75"/>
                    <a:pt x="5310" y="75"/>
                    <a:pt x="5310" y="75"/>
                  </a:cubicBezTo>
                  <a:cubicBezTo>
                    <a:pt x="5287" y="72"/>
                    <a:pt x="5260" y="69"/>
                    <a:pt x="5225" y="75"/>
                  </a:cubicBezTo>
                  <a:cubicBezTo>
                    <a:pt x="5225" y="75"/>
                    <a:pt x="5224" y="75"/>
                    <a:pt x="5224" y="75"/>
                  </a:cubicBezTo>
                  <a:cubicBezTo>
                    <a:pt x="5213" y="75"/>
                    <a:pt x="5213" y="75"/>
                    <a:pt x="5213" y="75"/>
                  </a:cubicBezTo>
                  <a:cubicBezTo>
                    <a:pt x="5179" y="86"/>
                    <a:pt x="5169" y="105"/>
                    <a:pt x="5150" y="83"/>
                  </a:cubicBezTo>
                  <a:cubicBezTo>
                    <a:pt x="5149" y="81"/>
                    <a:pt x="5148" y="80"/>
                    <a:pt x="5147" y="79"/>
                  </a:cubicBezTo>
                  <a:cubicBezTo>
                    <a:pt x="5157" y="80"/>
                    <a:pt x="5169" y="86"/>
                    <a:pt x="5123" y="63"/>
                  </a:cubicBezTo>
                  <a:cubicBezTo>
                    <a:pt x="5049" y="25"/>
                    <a:pt x="5006" y="62"/>
                    <a:pt x="4992" y="42"/>
                  </a:cubicBezTo>
                  <a:cubicBezTo>
                    <a:pt x="4990" y="38"/>
                    <a:pt x="4988" y="35"/>
                    <a:pt x="4987" y="33"/>
                  </a:cubicBezTo>
                  <a:cubicBezTo>
                    <a:pt x="4981" y="44"/>
                    <a:pt x="4968" y="58"/>
                    <a:pt x="4940" y="75"/>
                  </a:cubicBezTo>
                  <a:cubicBezTo>
                    <a:pt x="4939" y="75"/>
                    <a:pt x="4939" y="75"/>
                    <a:pt x="4939" y="75"/>
                  </a:cubicBezTo>
                  <a:cubicBezTo>
                    <a:pt x="4938" y="75"/>
                    <a:pt x="4938" y="75"/>
                    <a:pt x="4938" y="75"/>
                  </a:cubicBezTo>
                  <a:cubicBezTo>
                    <a:pt x="4890" y="103"/>
                    <a:pt x="4858" y="109"/>
                    <a:pt x="4844" y="113"/>
                  </a:cubicBezTo>
                  <a:cubicBezTo>
                    <a:pt x="4830" y="117"/>
                    <a:pt x="4732" y="97"/>
                    <a:pt x="4732" y="83"/>
                  </a:cubicBezTo>
                  <a:cubicBezTo>
                    <a:pt x="4731" y="80"/>
                    <a:pt x="4731" y="78"/>
                    <a:pt x="4731" y="75"/>
                  </a:cubicBezTo>
                  <a:cubicBezTo>
                    <a:pt x="4724" y="75"/>
                    <a:pt x="4724" y="75"/>
                    <a:pt x="4724" y="75"/>
                  </a:cubicBezTo>
                  <a:cubicBezTo>
                    <a:pt x="4718" y="0"/>
                    <a:pt x="4680" y="78"/>
                    <a:pt x="4648" y="103"/>
                  </a:cubicBezTo>
                  <a:cubicBezTo>
                    <a:pt x="4648" y="104"/>
                    <a:pt x="4647" y="104"/>
                    <a:pt x="4647" y="104"/>
                  </a:cubicBezTo>
                  <a:cubicBezTo>
                    <a:pt x="4612" y="121"/>
                    <a:pt x="4587" y="146"/>
                    <a:pt x="4552" y="137"/>
                  </a:cubicBezTo>
                  <a:cubicBezTo>
                    <a:pt x="4517" y="129"/>
                    <a:pt x="4460" y="129"/>
                    <a:pt x="4425" y="146"/>
                  </a:cubicBezTo>
                  <a:cubicBezTo>
                    <a:pt x="4414" y="151"/>
                    <a:pt x="4405" y="154"/>
                    <a:pt x="4395" y="158"/>
                  </a:cubicBezTo>
                  <a:cubicBezTo>
                    <a:pt x="4400" y="158"/>
                    <a:pt x="4400" y="158"/>
                    <a:pt x="4400" y="158"/>
                  </a:cubicBezTo>
                  <a:cubicBezTo>
                    <a:pt x="4374" y="168"/>
                    <a:pt x="4352" y="172"/>
                    <a:pt x="4324" y="196"/>
                  </a:cubicBezTo>
                  <a:cubicBezTo>
                    <a:pt x="4316" y="202"/>
                    <a:pt x="4307" y="208"/>
                    <a:pt x="4297" y="213"/>
                  </a:cubicBezTo>
                  <a:cubicBezTo>
                    <a:pt x="4296" y="213"/>
                    <a:pt x="4296" y="213"/>
                    <a:pt x="4296" y="213"/>
                  </a:cubicBezTo>
                  <a:cubicBezTo>
                    <a:pt x="4263" y="228"/>
                    <a:pt x="4228" y="237"/>
                    <a:pt x="4228" y="237"/>
                  </a:cubicBezTo>
                  <a:cubicBezTo>
                    <a:pt x="4228" y="237"/>
                    <a:pt x="4168" y="233"/>
                    <a:pt x="4137" y="233"/>
                  </a:cubicBezTo>
                  <a:cubicBezTo>
                    <a:pt x="4116" y="233"/>
                    <a:pt x="4091" y="233"/>
                    <a:pt x="4084" y="241"/>
                  </a:cubicBezTo>
                  <a:cubicBezTo>
                    <a:pt x="4074" y="245"/>
                    <a:pt x="4070" y="252"/>
                    <a:pt x="4084" y="266"/>
                  </a:cubicBezTo>
                  <a:cubicBezTo>
                    <a:pt x="4112" y="296"/>
                    <a:pt x="4197" y="325"/>
                    <a:pt x="4207" y="341"/>
                  </a:cubicBezTo>
                  <a:cubicBezTo>
                    <a:pt x="4218" y="358"/>
                    <a:pt x="4231" y="405"/>
                    <a:pt x="4215" y="419"/>
                  </a:cubicBezTo>
                  <a:cubicBezTo>
                    <a:pt x="4198" y="427"/>
                    <a:pt x="4175" y="421"/>
                    <a:pt x="4172" y="387"/>
                  </a:cubicBezTo>
                  <a:cubicBezTo>
                    <a:pt x="4170" y="368"/>
                    <a:pt x="4168" y="358"/>
                    <a:pt x="4161" y="350"/>
                  </a:cubicBezTo>
                  <a:cubicBezTo>
                    <a:pt x="4150" y="350"/>
                    <a:pt x="4150" y="350"/>
                    <a:pt x="4150" y="350"/>
                  </a:cubicBezTo>
                  <a:cubicBezTo>
                    <a:pt x="4143" y="344"/>
                    <a:pt x="4133" y="340"/>
                    <a:pt x="4116" y="333"/>
                  </a:cubicBezTo>
                  <a:cubicBezTo>
                    <a:pt x="4075" y="317"/>
                    <a:pt x="4077" y="328"/>
                    <a:pt x="4045" y="295"/>
                  </a:cubicBezTo>
                  <a:cubicBezTo>
                    <a:pt x="4056" y="295"/>
                    <a:pt x="4056" y="295"/>
                    <a:pt x="4056" y="295"/>
                  </a:cubicBezTo>
                  <a:cubicBezTo>
                    <a:pt x="4054" y="292"/>
                    <a:pt x="4051" y="290"/>
                    <a:pt x="4048" y="287"/>
                  </a:cubicBezTo>
                  <a:cubicBezTo>
                    <a:pt x="4019" y="256"/>
                    <a:pt x="3988" y="254"/>
                    <a:pt x="3968" y="268"/>
                  </a:cubicBezTo>
                  <a:cubicBezTo>
                    <a:pt x="3961" y="272"/>
                    <a:pt x="3955" y="277"/>
                    <a:pt x="3950" y="283"/>
                  </a:cubicBezTo>
                  <a:cubicBezTo>
                    <a:pt x="3935" y="305"/>
                    <a:pt x="3941" y="344"/>
                    <a:pt x="3929" y="358"/>
                  </a:cubicBezTo>
                  <a:cubicBezTo>
                    <a:pt x="3929" y="358"/>
                    <a:pt x="3929" y="358"/>
                    <a:pt x="3929" y="358"/>
                  </a:cubicBezTo>
                  <a:cubicBezTo>
                    <a:pt x="3910" y="362"/>
                    <a:pt x="3888" y="375"/>
                    <a:pt x="3881" y="350"/>
                  </a:cubicBezTo>
                  <a:cubicBezTo>
                    <a:pt x="3874" y="350"/>
                    <a:pt x="3874" y="350"/>
                    <a:pt x="3874" y="350"/>
                  </a:cubicBezTo>
                  <a:cubicBezTo>
                    <a:pt x="3873" y="348"/>
                    <a:pt x="3873" y="347"/>
                    <a:pt x="3873" y="345"/>
                  </a:cubicBezTo>
                  <a:cubicBezTo>
                    <a:pt x="3872" y="331"/>
                    <a:pt x="3871" y="311"/>
                    <a:pt x="3869" y="295"/>
                  </a:cubicBezTo>
                  <a:cubicBezTo>
                    <a:pt x="3876" y="295"/>
                    <a:pt x="3876" y="295"/>
                    <a:pt x="3876" y="295"/>
                  </a:cubicBezTo>
                  <a:cubicBezTo>
                    <a:pt x="3873" y="271"/>
                    <a:pt x="3869" y="254"/>
                    <a:pt x="3857" y="266"/>
                  </a:cubicBezTo>
                  <a:cubicBezTo>
                    <a:pt x="3854" y="267"/>
                    <a:pt x="3850" y="270"/>
                    <a:pt x="3845" y="279"/>
                  </a:cubicBezTo>
                  <a:cubicBezTo>
                    <a:pt x="3820" y="321"/>
                    <a:pt x="3810" y="321"/>
                    <a:pt x="3810" y="341"/>
                  </a:cubicBezTo>
                  <a:cubicBezTo>
                    <a:pt x="3810" y="362"/>
                    <a:pt x="3831" y="383"/>
                    <a:pt x="3824" y="420"/>
                  </a:cubicBezTo>
                  <a:cubicBezTo>
                    <a:pt x="3817" y="458"/>
                    <a:pt x="3817" y="483"/>
                    <a:pt x="3827" y="483"/>
                  </a:cubicBezTo>
                  <a:cubicBezTo>
                    <a:pt x="3838" y="483"/>
                    <a:pt x="3862" y="445"/>
                    <a:pt x="3894" y="437"/>
                  </a:cubicBezTo>
                  <a:cubicBezTo>
                    <a:pt x="3926" y="429"/>
                    <a:pt x="3982" y="408"/>
                    <a:pt x="3986" y="445"/>
                  </a:cubicBezTo>
                  <a:cubicBezTo>
                    <a:pt x="3989" y="478"/>
                    <a:pt x="4015" y="492"/>
                    <a:pt x="3999" y="505"/>
                  </a:cubicBezTo>
                  <a:cubicBezTo>
                    <a:pt x="3998" y="506"/>
                    <a:pt x="3997" y="507"/>
                    <a:pt x="3996" y="508"/>
                  </a:cubicBezTo>
                  <a:cubicBezTo>
                    <a:pt x="3960" y="524"/>
                    <a:pt x="3922" y="516"/>
                    <a:pt x="3915" y="491"/>
                  </a:cubicBezTo>
                  <a:cubicBezTo>
                    <a:pt x="3914" y="489"/>
                    <a:pt x="3914" y="488"/>
                    <a:pt x="3913" y="487"/>
                  </a:cubicBezTo>
                  <a:cubicBezTo>
                    <a:pt x="3905" y="487"/>
                    <a:pt x="3905" y="487"/>
                    <a:pt x="3905" y="487"/>
                  </a:cubicBezTo>
                  <a:cubicBezTo>
                    <a:pt x="3895" y="471"/>
                    <a:pt x="3873" y="473"/>
                    <a:pt x="3852" y="491"/>
                  </a:cubicBezTo>
                  <a:cubicBezTo>
                    <a:pt x="3827" y="512"/>
                    <a:pt x="3774" y="587"/>
                    <a:pt x="3774" y="587"/>
                  </a:cubicBezTo>
                  <a:cubicBezTo>
                    <a:pt x="3774" y="587"/>
                    <a:pt x="3714" y="619"/>
                    <a:pt x="3689" y="624"/>
                  </a:cubicBezTo>
                  <a:cubicBezTo>
                    <a:pt x="3680" y="624"/>
                    <a:pt x="3680" y="624"/>
                    <a:pt x="3680" y="624"/>
                  </a:cubicBezTo>
                  <a:cubicBezTo>
                    <a:pt x="3680" y="624"/>
                    <a:pt x="3679" y="624"/>
                    <a:pt x="3679" y="624"/>
                  </a:cubicBezTo>
                  <a:cubicBezTo>
                    <a:pt x="3671" y="618"/>
                    <a:pt x="3691" y="591"/>
                    <a:pt x="3713" y="569"/>
                  </a:cubicBezTo>
                  <a:cubicBezTo>
                    <a:pt x="3715" y="569"/>
                    <a:pt x="3715" y="569"/>
                    <a:pt x="3715" y="569"/>
                  </a:cubicBezTo>
                  <a:cubicBezTo>
                    <a:pt x="3724" y="560"/>
                    <a:pt x="3734" y="551"/>
                    <a:pt x="3742" y="545"/>
                  </a:cubicBezTo>
                  <a:cubicBezTo>
                    <a:pt x="3761" y="531"/>
                    <a:pt x="3777" y="506"/>
                    <a:pt x="3782" y="487"/>
                  </a:cubicBezTo>
                  <a:cubicBezTo>
                    <a:pt x="3776" y="487"/>
                    <a:pt x="3776" y="487"/>
                    <a:pt x="3776" y="487"/>
                  </a:cubicBezTo>
                  <a:cubicBezTo>
                    <a:pt x="3778" y="480"/>
                    <a:pt x="3777" y="474"/>
                    <a:pt x="3774" y="470"/>
                  </a:cubicBezTo>
                  <a:cubicBezTo>
                    <a:pt x="3770" y="465"/>
                    <a:pt x="3766" y="450"/>
                    <a:pt x="3762" y="432"/>
                  </a:cubicBezTo>
                  <a:cubicBezTo>
                    <a:pt x="3769" y="432"/>
                    <a:pt x="3769" y="432"/>
                    <a:pt x="3769" y="432"/>
                  </a:cubicBezTo>
                  <a:cubicBezTo>
                    <a:pt x="3763" y="404"/>
                    <a:pt x="3759" y="367"/>
                    <a:pt x="3763" y="354"/>
                  </a:cubicBezTo>
                  <a:cubicBezTo>
                    <a:pt x="3764" y="352"/>
                    <a:pt x="3765" y="351"/>
                    <a:pt x="3765" y="350"/>
                  </a:cubicBezTo>
                  <a:cubicBezTo>
                    <a:pt x="3760" y="350"/>
                    <a:pt x="3760" y="350"/>
                    <a:pt x="3760" y="350"/>
                  </a:cubicBezTo>
                  <a:cubicBezTo>
                    <a:pt x="3769" y="333"/>
                    <a:pt x="3786" y="312"/>
                    <a:pt x="3770" y="295"/>
                  </a:cubicBezTo>
                  <a:cubicBezTo>
                    <a:pt x="3779" y="295"/>
                    <a:pt x="3779" y="295"/>
                    <a:pt x="3779" y="295"/>
                  </a:cubicBezTo>
                  <a:cubicBezTo>
                    <a:pt x="3777" y="291"/>
                    <a:pt x="3773" y="287"/>
                    <a:pt x="3767" y="283"/>
                  </a:cubicBezTo>
                  <a:cubicBezTo>
                    <a:pt x="3732" y="262"/>
                    <a:pt x="3707" y="237"/>
                    <a:pt x="3679" y="225"/>
                  </a:cubicBezTo>
                  <a:cubicBezTo>
                    <a:pt x="3670" y="221"/>
                    <a:pt x="3662" y="225"/>
                    <a:pt x="3653" y="231"/>
                  </a:cubicBezTo>
                  <a:cubicBezTo>
                    <a:pt x="3630" y="243"/>
                    <a:pt x="3607" y="283"/>
                    <a:pt x="3588" y="296"/>
                  </a:cubicBezTo>
                  <a:cubicBezTo>
                    <a:pt x="3563" y="312"/>
                    <a:pt x="3567" y="333"/>
                    <a:pt x="3535" y="337"/>
                  </a:cubicBezTo>
                  <a:cubicBezTo>
                    <a:pt x="3503" y="341"/>
                    <a:pt x="3482" y="391"/>
                    <a:pt x="3535" y="420"/>
                  </a:cubicBezTo>
                  <a:cubicBezTo>
                    <a:pt x="3588" y="449"/>
                    <a:pt x="3605" y="470"/>
                    <a:pt x="3591" y="487"/>
                  </a:cubicBezTo>
                  <a:cubicBezTo>
                    <a:pt x="3591" y="487"/>
                    <a:pt x="3591" y="487"/>
                    <a:pt x="3591" y="487"/>
                  </a:cubicBezTo>
                  <a:cubicBezTo>
                    <a:pt x="3591" y="487"/>
                    <a:pt x="3591" y="487"/>
                    <a:pt x="3591" y="487"/>
                  </a:cubicBezTo>
                  <a:cubicBezTo>
                    <a:pt x="3584" y="489"/>
                    <a:pt x="3576" y="489"/>
                    <a:pt x="3567" y="487"/>
                  </a:cubicBezTo>
                  <a:cubicBezTo>
                    <a:pt x="3542" y="487"/>
                    <a:pt x="3542" y="487"/>
                    <a:pt x="3542" y="487"/>
                  </a:cubicBezTo>
                  <a:cubicBezTo>
                    <a:pt x="3528" y="483"/>
                    <a:pt x="3517" y="479"/>
                    <a:pt x="3517" y="479"/>
                  </a:cubicBezTo>
                  <a:cubicBezTo>
                    <a:pt x="3517" y="479"/>
                    <a:pt x="3472" y="454"/>
                    <a:pt x="3443" y="454"/>
                  </a:cubicBezTo>
                  <a:cubicBezTo>
                    <a:pt x="3419" y="454"/>
                    <a:pt x="3391" y="439"/>
                    <a:pt x="3365" y="432"/>
                  </a:cubicBezTo>
                  <a:cubicBezTo>
                    <a:pt x="3386" y="432"/>
                    <a:pt x="3386" y="432"/>
                    <a:pt x="3386" y="432"/>
                  </a:cubicBezTo>
                  <a:cubicBezTo>
                    <a:pt x="3377" y="429"/>
                    <a:pt x="3367" y="426"/>
                    <a:pt x="3358" y="424"/>
                  </a:cubicBezTo>
                  <a:cubicBezTo>
                    <a:pt x="3333" y="421"/>
                    <a:pt x="3286" y="420"/>
                    <a:pt x="3266" y="432"/>
                  </a:cubicBezTo>
                  <a:cubicBezTo>
                    <a:pt x="3269" y="432"/>
                    <a:pt x="3269" y="432"/>
                    <a:pt x="3269" y="432"/>
                  </a:cubicBezTo>
                  <a:cubicBezTo>
                    <a:pt x="3262" y="434"/>
                    <a:pt x="3257" y="437"/>
                    <a:pt x="3253" y="441"/>
                  </a:cubicBezTo>
                  <a:cubicBezTo>
                    <a:pt x="3245" y="452"/>
                    <a:pt x="3227" y="475"/>
                    <a:pt x="3209" y="487"/>
                  </a:cubicBezTo>
                  <a:cubicBezTo>
                    <a:pt x="3207" y="487"/>
                    <a:pt x="3207" y="487"/>
                    <a:pt x="3207" y="487"/>
                  </a:cubicBezTo>
                  <a:cubicBezTo>
                    <a:pt x="3199" y="491"/>
                    <a:pt x="3191" y="491"/>
                    <a:pt x="3183" y="487"/>
                  </a:cubicBezTo>
                  <a:cubicBezTo>
                    <a:pt x="3170" y="487"/>
                    <a:pt x="3170" y="487"/>
                    <a:pt x="3170" y="487"/>
                  </a:cubicBezTo>
                  <a:cubicBezTo>
                    <a:pt x="3148" y="472"/>
                    <a:pt x="3144" y="459"/>
                    <a:pt x="3109" y="474"/>
                  </a:cubicBezTo>
                  <a:cubicBezTo>
                    <a:pt x="3070" y="491"/>
                    <a:pt x="3032" y="462"/>
                    <a:pt x="3010" y="487"/>
                  </a:cubicBezTo>
                  <a:cubicBezTo>
                    <a:pt x="3005" y="493"/>
                    <a:pt x="3002" y="498"/>
                    <a:pt x="3000" y="501"/>
                  </a:cubicBezTo>
                  <a:cubicBezTo>
                    <a:pt x="2994" y="502"/>
                    <a:pt x="2984" y="497"/>
                    <a:pt x="2958" y="487"/>
                  </a:cubicBezTo>
                  <a:cubicBezTo>
                    <a:pt x="2940" y="487"/>
                    <a:pt x="2940" y="487"/>
                    <a:pt x="2940" y="487"/>
                  </a:cubicBezTo>
                  <a:cubicBezTo>
                    <a:pt x="2940" y="487"/>
                    <a:pt x="2940" y="487"/>
                    <a:pt x="2940" y="487"/>
                  </a:cubicBezTo>
                  <a:cubicBezTo>
                    <a:pt x="2893" y="469"/>
                    <a:pt x="2886" y="485"/>
                    <a:pt x="2863" y="500"/>
                  </a:cubicBezTo>
                  <a:cubicBezTo>
                    <a:pt x="2855" y="505"/>
                    <a:pt x="2845" y="509"/>
                    <a:pt x="2830" y="512"/>
                  </a:cubicBezTo>
                  <a:cubicBezTo>
                    <a:pt x="2772" y="523"/>
                    <a:pt x="2734" y="503"/>
                    <a:pt x="2715" y="520"/>
                  </a:cubicBezTo>
                  <a:cubicBezTo>
                    <a:pt x="2711" y="522"/>
                    <a:pt x="2707" y="524"/>
                    <a:pt x="2704" y="529"/>
                  </a:cubicBezTo>
                  <a:cubicBezTo>
                    <a:pt x="2686" y="554"/>
                    <a:pt x="2662" y="599"/>
                    <a:pt x="2651" y="570"/>
                  </a:cubicBezTo>
                  <a:cubicBezTo>
                    <a:pt x="2651" y="570"/>
                    <a:pt x="2651" y="570"/>
                    <a:pt x="2651" y="569"/>
                  </a:cubicBezTo>
                  <a:cubicBezTo>
                    <a:pt x="2660" y="569"/>
                    <a:pt x="2660" y="569"/>
                    <a:pt x="2660" y="569"/>
                  </a:cubicBezTo>
                  <a:cubicBezTo>
                    <a:pt x="2659" y="568"/>
                    <a:pt x="2659" y="568"/>
                    <a:pt x="2658" y="566"/>
                  </a:cubicBezTo>
                  <a:cubicBezTo>
                    <a:pt x="2650" y="544"/>
                    <a:pt x="2674" y="509"/>
                    <a:pt x="2679" y="487"/>
                  </a:cubicBezTo>
                  <a:cubicBezTo>
                    <a:pt x="2672" y="487"/>
                    <a:pt x="2672" y="487"/>
                    <a:pt x="2672" y="487"/>
                  </a:cubicBezTo>
                  <a:cubicBezTo>
                    <a:pt x="2673" y="482"/>
                    <a:pt x="2672" y="478"/>
                    <a:pt x="2669" y="474"/>
                  </a:cubicBezTo>
                  <a:cubicBezTo>
                    <a:pt x="2651" y="458"/>
                    <a:pt x="2577" y="466"/>
                    <a:pt x="2567" y="479"/>
                  </a:cubicBezTo>
                  <a:cubicBezTo>
                    <a:pt x="2556" y="491"/>
                    <a:pt x="2563" y="537"/>
                    <a:pt x="2570" y="554"/>
                  </a:cubicBezTo>
                  <a:cubicBezTo>
                    <a:pt x="2576" y="568"/>
                    <a:pt x="2585" y="617"/>
                    <a:pt x="2574" y="624"/>
                  </a:cubicBezTo>
                  <a:cubicBezTo>
                    <a:pt x="2567" y="624"/>
                    <a:pt x="2567" y="624"/>
                    <a:pt x="2567" y="624"/>
                  </a:cubicBezTo>
                  <a:cubicBezTo>
                    <a:pt x="2567" y="624"/>
                    <a:pt x="2567" y="624"/>
                    <a:pt x="2567" y="624"/>
                  </a:cubicBezTo>
                  <a:cubicBezTo>
                    <a:pt x="2546" y="612"/>
                    <a:pt x="2549" y="570"/>
                    <a:pt x="2528" y="574"/>
                  </a:cubicBezTo>
                  <a:cubicBezTo>
                    <a:pt x="2507" y="579"/>
                    <a:pt x="2482" y="591"/>
                    <a:pt x="2472" y="599"/>
                  </a:cubicBezTo>
                  <a:cubicBezTo>
                    <a:pt x="2461" y="608"/>
                    <a:pt x="2419" y="608"/>
                    <a:pt x="2408" y="624"/>
                  </a:cubicBezTo>
                  <a:cubicBezTo>
                    <a:pt x="2399" y="639"/>
                    <a:pt x="2408" y="675"/>
                    <a:pt x="2400" y="687"/>
                  </a:cubicBezTo>
                  <a:cubicBezTo>
                    <a:pt x="2383" y="691"/>
                    <a:pt x="2368" y="707"/>
                    <a:pt x="2331" y="678"/>
                  </a:cubicBezTo>
                  <a:cubicBezTo>
                    <a:pt x="2303" y="657"/>
                    <a:pt x="2295" y="660"/>
                    <a:pt x="2289" y="666"/>
                  </a:cubicBezTo>
                  <a:cubicBezTo>
                    <a:pt x="2282" y="668"/>
                    <a:pt x="2280" y="674"/>
                    <a:pt x="2275" y="678"/>
                  </a:cubicBezTo>
                  <a:cubicBezTo>
                    <a:pt x="2273" y="679"/>
                    <a:pt x="2271" y="681"/>
                    <a:pt x="2269" y="682"/>
                  </a:cubicBezTo>
                  <a:cubicBezTo>
                    <a:pt x="2251" y="694"/>
                    <a:pt x="2220" y="707"/>
                    <a:pt x="2218" y="678"/>
                  </a:cubicBezTo>
                  <a:cubicBezTo>
                    <a:pt x="2215" y="653"/>
                    <a:pt x="2219" y="639"/>
                    <a:pt x="2212" y="624"/>
                  </a:cubicBezTo>
                  <a:cubicBezTo>
                    <a:pt x="2203" y="624"/>
                    <a:pt x="2203" y="624"/>
                    <a:pt x="2203" y="624"/>
                  </a:cubicBezTo>
                  <a:cubicBezTo>
                    <a:pt x="2200" y="619"/>
                    <a:pt x="2194" y="614"/>
                    <a:pt x="2187" y="608"/>
                  </a:cubicBezTo>
                  <a:cubicBezTo>
                    <a:pt x="2155" y="583"/>
                    <a:pt x="2179" y="583"/>
                    <a:pt x="2222" y="599"/>
                  </a:cubicBezTo>
                  <a:cubicBezTo>
                    <a:pt x="2264" y="616"/>
                    <a:pt x="2317" y="624"/>
                    <a:pt x="2394" y="595"/>
                  </a:cubicBezTo>
                  <a:cubicBezTo>
                    <a:pt x="2436" y="579"/>
                    <a:pt x="2464" y="569"/>
                    <a:pt x="2476" y="559"/>
                  </a:cubicBezTo>
                  <a:cubicBezTo>
                    <a:pt x="2494" y="550"/>
                    <a:pt x="2496" y="542"/>
                    <a:pt x="2478" y="533"/>
                  </a:cubicBezTo>
                  <a:cubicBezTo>
                    <a:pt x="2461" y="524"/>
                    <a:pt x="2446" y="504"/>
                    <a:pt x="2428" y="487"/>
                  </a:cubicBezTo>
                  <a:cubicBezTo>
                    <a:pt x="2417" y="487"/>
                    <a:pt x="2417" y="487"/>
                    <a:pt x="2417" y="487"/>
                  </a:cubicBezTo>
                  <a:cubicBezTo>
                    <a:pt x="2402" y="474"/>
                    <a:pt x="2386" y="462"/>
                    <a:pt x="2365" y="459"/>
                  </a:cubicBezTo>
                  <a:cubicBezTo>
                    <a:pt x="2316" y="451"/>
                    <a:pt x="2243" y="487"/>
                    <a:pt x="2165" y="454"/>
                  </a:cubicBezTo>
                  <a:cubicBezTo>
                    <a:pt x="2146" y="445"/>
                    <a:pt x="2130" y="438"/>
                    <a:pt x="2117" y="432"/>
                  </a:cubicBezTo>
                  <a:cubicBezTo>
                    <a:pt x="2133" y="432"/>
                    <a:pt x="2133" y="432"/>
                    <a:pt x="2133" y="432"/>
                  </a:cubicBezTo>
                  <a:cubicBezTo>
                    <a:pt x="2088" y="411"/>
                    <a:pt x="2071" y="402"/>
                    <a:pt x="2045" y="395"/>
                  </a:cubicBezTo>
                  <a:cubicBezTo>
                    <a:pt x="2032" y="392"/>
                    <a:pt x="1988" y="371"/>
                    <a:pt x="1935" y="350"/>
                  </a:cubicBezTo>
                  <a:cubicBezTo>
                    <a:pt x="1918" y="350"/>
                    <a:pt x="1918" y="350"/>
                    <a:pt x="1918" y="350"/>
                  </a:cubicBezTo>
                  <a:cubicBezTo>
                    <a:pt x="1851" y="324"/>
                    <a:pt x="1773" y="299"/>
                    <a:pt x="1726" y="307"/>
                  </a:cubicBezTo>
                  <a:cubicBezTo>
                    <a:pt x="1699" y="313"/>
                    <a:pt x="1657" y="329"/>
                    <a:pt x="1612" y="350"/>
                  </a:cubicBezTo>
                  <a:cubicBezTo>
                    <a:pt x="1610" y="350"/>
                    <a:pt x="1610" y="350"/>
                    <a:pt x="1610" y="350"/>
                  </a:cubicBezTo>
                  <a:cubicBezTo>
                    <a:pt x="1554" y="376"/>
                    <a:pt x="1494" y="408"/>
                    <a:pt x="1450" y="432"/>
                  </a:cubicBezTo>
                  <a:cubicBezTo>
                    <a:pt x="1451" y="432"/>
                    <a:pt x="1451" y="432"/>
                    <a:pt x="1451" y="432"/>
                  </a:cubicBezTo>
                  <a:cubicBezTo>
                    <a:pt x="1413" y="454"/>
                    <a:pt x="1385" y="470"/>
                    <a:pt x="1380" y="474"/>
                  </a:cubicBezTo>
                  <a:cubicBezTo>
                    <a:pt x="1366" y="487"/>
                    <a:pt x="1345" y="537"/>
                    <a:pt x="1299" y="579"/>
                  </a:cubicBezTo>
                  <a:cubicBezTo>
                    <a:pt x="1282" y="594"/>
                    <a:pt x="1260" y="610"/>
                    <a:pt x="1235" y="624"/>
                  </a:cubicBezTo>
                  <a:cubicBezTo>
                    <a:pt x="1234" y="624"/>
                    <a:pt x="1234" y="624"/>
                    <a:pt x="1234" y="624"/>
                  </a:cubicBezTo>
                  <a:cubicBezTo>
                    <a:pt x="1196" y="646"/>
                    <a:pt x="1153" y="664"/>
                    <a:pt x="1114" y="673"/>
                  </a:cubicBezTo>
                  <a:cubicBezTo>
                    <a:pt x="1103" y="676"/>
                    <a:pt x="1092" y="681"/>
                    <a:pt x="1082" y="688"/>
                  </a:cubicBezTo>
                  <a:cubicBezTo>
                    <a:pt x="1021" y="723"/>
                    <a:pt x="958" y="818"/>
                    <a:pt x="958" y="832"/>
                  </a:cubicBezTo>
                  <a:cubicBezTo>
                    <a:pt x="958" y="849"/>
                    <a:pt x="986" y="911"/>
                    <a:pt x="979" y="924"/>
                  </a:cubicBezTo>
                  <a:cubicBezTo>
                    <a:pt x="972" y="936"/>
                    <a:pt x="993" y="999"/>
                    <a:pt x="1032" y="1015"/>
                  </a:cubicBezTo>
                  <a:cubicBezTo>
                    <a:pt x="1070" y="1032"/>
                    <a:pt x="1137" y="1028"/>
                    <a:pt x="1141" y="1003"/>
                  </a:cubicBezTo>
                  <a:cubicBezTo>
                    <a:pt x="1142" y="997"/>
                    <a:pt x="1146" y="989"/>
                    <a:pt x="1151" y="981"/>
                  </a:cubicBezTo>
                  <a:cubicBezTo>
                    <a:pt x="1155" y="981"/>
                    <a:pt x="1155" y="981"/>
                    <a:pt x="1155" y="981"/>
                  </a:cubicBezTo>
                  <a:cubicBezTo>
                    <a:pt x="1162" y="970"/>
                    <a:pt x="1172" y="958"/>
                    <a:pt x="1182" y="951"/>
                  </a:cubicBezTo>
                  <a:cubicBezTo>
                    <a:pt x="1192" y="946"/>
                    <a:pt x="1200" y="948"/>
                    <a:pt x="1201" y="961"/>
                  </a:cubicBezTo>
                  <a:cubicBezTo>
                    <a:pt x="1204" y="999"/>
                    <a:pt x="1239" y="1057"/>
                    <a:pt x="1232" y="1082"/>
                  </a:cubicBezTo>
                  <a:cubicBezTo>
                    <a:pt x="1225" y="1107"/>
                    <a:pt x="1232" y="1132"/>
                    <a:pt x="1257" y="1128"/>
                  </a:cubicBezTo>
                  <a:cubicBezTo>
                    <a:pt x="1282" y="1123"/>
                    <a:pt x="1412" y="1090"/>
                    <a:pt x="1412" y="1090"/>
                  </a:cubicBezTo>
                  <a:cubicBezTo>
                    <a:pt x="1412" y="1090"/>
                    <a:pt x="1416" y="1088"/>
                    <a:pt x="1422" y="1084"/>
                  </a:cubicBezTo>
                  <a:cubicBezTo>
                    <a:pt x="1430" y="1079"/>
                    <a:pt x="1456" y="1062"/>
                    <a:pt x="1454" y="1036"/>
                  </a:cubicBezTo>
                  <a:cubicBezTo>
                    <a:pt x="1447" y="1036"/>
                    <a:pt x="1447" y="1036"/>
                    <a:pt x="1447" y="1036"/>
                  </a:cubicBezTo>
                  <a:cubicBezTo>
                    <a:pt x="1444" y="1019"/>
                    <a:pt x="1456" y="999"/>
                    <a:pt x="1470" y="981"/>
                  </a:cubicBezTo>
                  <a:cubicBezTo>
                    <a:pt x="1473" y="981"/>
                    <a:pt x="1473" y="981"/>
                    <a:pt x="1473" y="981"/>
                  </a:cubicBezTo>
                  <a:cubicBezTo>
                    <a:pt x="1487" y="963"/>
                    <a:pt x="1505" y="947"/>
                    <a:pt x="1510" y="940"/>
                  </a:cubicBezTo>
                  <a:cubicBezTo>
                    <a:pt x="1516" y="934"/>
                    <a:pt x="1529" y="916"/>
                    <a:pt x="1534" y="899"/>
                  </a:cubicBezTo>
                  <a:cubicBezTo>
                    <a:pt x="1528" y="899"/>
                    <a:pt x="1528" y="899"/>
                    <a:pt x="1528" y="899"/>
                  </a:cubicBezTo>
                  <a:cubicBezTo>
                    <a:pt x="1530" y="885"/>
                    <a:pt x="1526" y="872"/>
                    <a:pt x="1507" y="865"/>
                  </a:cubicBezTo>
                  <a:cubicBezTo>
                    <a:pt x="1485" y="858"/>
                    <a:pt x="1466" y="852"/>
                    <a:pt x="1457" y="844"/>
                  </a:cubicBezTo>
                  <a:cubicBezTo>
                    <a:pt x="1469" y="844"/>
                    <a:pt x="1469" y="844"/>
                    <a:pt x="1469" y="844"/>
                  </a:cubicBezTo>
                  <a:cubicBezTo>
                    <a:pt x="1453" y="834"/>
                    <a:pt x="1452" y="821"/>
                    <a:pt x="1482" y="790"/>
                  </a:cubicBezTo>
                  <a:cubicBezTo>
                    <a:pt x="1487" y="786"/>
                    <a:pt x="1491" y="782"/>
                    <a:pt x="1496" y="779"/>
                  </a:cubicBezTo>
                  <a:cubicBezTo>
                    <a:pt x="1535" y="757"/>
                    <a:pt x="1566" y="784"/>
                    <a:pt x="1620" y="720"/>
                  </a:cubicBezTo>
                  <a:cubicBezTo>
                    <a:pt x="1624" y="715"/>
                    <a:pt x="1627" y="711"/>
                    <a:pt x="1630" y="707"/>
                  </a:cubicBezTo>
                  <a:cubicBezTo>
                    <a:pt x="1633" y="707"/>
                    <a:pt x="1633" y="707"/>
                    <a:pt x="1633" y="707"/>
                  </a:cubicBezTo>
                  <a:cubicBezTo>
                    <a:pt x="1668" y="659"/>
                    <a:pt x="1645" y="636"/>
                    <a:pt x="1651" y="624"/>
                  </a:cubicBezTo>
                  <a:cubicBezTo>
                    <a:pt x="1648" y="624"/>
                    <a:pt x="1648" y="624"/>
                    <a:pt x="1648" y="624"/>
                  </a:cubicBezTo>
                  <a:cubicBezTo>
                    <a:pt x="1653" y="622"/>
                    <a:pt x="1660" y="621"/>
                    <a:pt x="1673" y="620"/>
                  </a:cubicBezTo>
                  <a:cubicBezTo>
                    <a:pt x="1739" y="616"/>
                    <a:pt x="1810" y="612"/>
                    <a:pt x="1796" y="637"/>
                  </a:cubicBezTo>
                  <a:cubicBezTo>
                    <a:pt x="1787" y="652"/>
                    <a:pt x="1753" y="678"/>
                    <a:pt x="1717" y="702"/>
                  </a:cubicBezTo>
                  <a:cubicBezTo>
                    <a:pt x="1716" y="704"/>
                    <a:pt x="1714" y="705"/>
                    <a:pt x="1712" y="706"/>
                  </a:cubicBezTo>
                  <a:cubicBezTo>
                    <a:pt x="1692" y="719"/>
                    <a:pt x="1671" y="732"/>
                    <a:pt x="1655" y="741"/>
                  </a:cubicBezTo>
                  <a:cubicBezTo>
                    <a:pt x="1609" y="766"/>
                    <a:pt x="1616" y="811"/>
                    <a:pt x="1634" y="836"/>
                  </a:cubicBezTo>
                  <a:cubicBezTo>
                    <a:pt x="1651" y="861"/>
                    <a:pt x="1658" y="920"/>
                    <a:pt x="1690" y="911"/>
                  </a:cubicBezTo>
                  <a:cubicBezTo>
                    <a:pt x="1722" y="903"/>
                    <a:pt x="1761" y="874"/>
                    <a:pt x="1796" y="878"/>
                  </a:cubicBezTo>
                  <a:cubicBezTo>
                    <a:pt x="1831" y="882"/>
                    <a:pt x="1901" y="874"/>
                    <a:pt x="1912" y="874"/>
                  </a:cubicBezTo>
                  <a:cubicBezTo>
                    <a:pt x="1922" y="874"/>
                    <a:pt x="1962" y="921"/>
                    <a:pt x="1949" y="936"/>
                  </a:cubicBezTo>
                  <a:cubicBezTo>
                    <a:pt x="1921" y="944"/>
                    <a:pt x="1886" y="940"/>
                    <a:pt x="1827" y="944"/>
                  </a:cubicBezTo>
                  <a:cubicBezTo>
                    <a:pt x="1770" y="948"/>
                    <a:pt x="1708" y="949"/>
                    <a:pt x="1701" y="959"/>
                  </a:cubicBezTo>
                  <a:cubicBezTo>
                    <a:pt x="1697" y="961"/>
                    <a:pt x="1694" y="963"/>
                    <a:pt x="1694" y="965"/>
                  </a:cubicBezTo>
                  <a:cubicBezTo>
                    <a:pt x="1694" y="978"/>
                    <a:pt x="1775" y="1007"/>
                    <a:pt x="1746" y="1028"/>
                  </a:cubicBezTo>
                  <a:cubicBezTo>
                    <a:pt x="1718" y="1048"/>
                    <a:pt x="1690" y="1024"/>
                    <a:pt x="1655" y="1019"/>
                  </a:cubicBezTo>
                  <a:cubicBezTo>
                    <a:pt x="1620" y="1015"/>
                    <a:pt x="1599" y="1073"/>
                    <a:pt x="1588" y="1107"/>
                  </a:cubicBezTo>
                  <a:cubicBezTo>
                    <a:pt x="1581" y="1130"/>
                    <a:pt x="1591" y="1164"/>
                    <a:pt x="1582" y="1176"/>
                  </a:cubicBezTo>
                  <a:cubicBezTo>
                    <a:pt x="1577" y="1178"/>
                    <a:pt x="1570" y="1177"/>
                    <a:pt x="1559" y="1173"/>
                  </a:cubicBezTo>
                  <a:cubicBezTo>
                    <a:pt x="1540" y="1173"/>
                    <a:pt x="1540" y="1173"/>
                    <a:pt x="1540" y="1173"/>
                  </a:cubicBezTo>
                  <a:cubicBezTo>
                    <a:pt x="1494" y="1158"/>
                    <a:pt x="1460" y="1157"/>
                    <a:pt x="1447" y="1165"/>
                  </a:cubicBezTo>
                  <a:cubicBezTo>
                    <a:pt x="1433" y="1173"/>
                    <a:pt x="1407" y="1158"/>
                    <a:pt x="1372" y="1170"/>
                  </a:cubicBezTo>
                  <a:cubicBezTo>
                    <a:pt x="1369" y="1171"/>
                    <a:pt x="1366" y="1172"/>
                    <a:pt x="1363" y="1173"/>
                  </a:cubicBezTo>
                  <a:cubicBezTo>
                    <a:pt x="1356" y="1173"/>
                    <a:pt x="1356" y="1173"/>
                    <a:pt x="1356" y="1173"/>
                  </a:cubicBezTo>
                  <a:cubicBezTo>
                    <a:pt x="1339" y="1178"/>
                    <a:pt x="1329" y="1177"/>
                    <a:pt x="1295" y="1177"/>
                  </a:cubicBezTo>
                  <a:cubicBezTo>
                    <a:pt x="1250" y="1177"/>
                    <a:pt x="1250" y="1177"/>
                    <a:pt x="1250" y="1177"/>
                  </a:cubicBezTo>
                  <a:cubicBezTo>
                    <a:pt x="1221" y="1182"/>
                    <a:pt x="1221" y="1182"/>
                    <a:pt x="1221" y="1182"/>
                  </a:cubicBezTo>
                  <a:cubicBezTo>
                    <a:pt x="1221" y="1182"/>
                    <a:pt x="1217" y="1179"/>
                    <a:pt x="1212" y="1173"/>
                  </a:cubicBezTo>
                  <a:cubicBezTo>
                    <a:pt x="1202" y="1173"/>
                    <a:pt x="1202" y="1173"/>
                    <a:pt x="1202" y="1173"/>
                  </a:cubicBezTo>
                  <a:cubicBezTo>
                    <a:pt x="1194" y="1164"/>
                    <a:pt x="1185" y="1150"/>
                    <a:pt x="1183" y="1132"/>
                  </a:cubicBezTo>
                  <a:cubicBezTo>
                    <a:pt x="1183" y="1127"/>
                    <a:pt x="1183" y="1123"/>
                    <a:pt x="1183" y="1118"/>
                  </a:cubicBezTo>
                  <a:cubicBezTo>
                    <a:pt x="1189" y="1118"/>
                    <a:pt x="1189" y="1118"/>
                    <a:pt x="1189" y="1118"/>
                  </a:cubicBezTo>
                  <a:cubicBezTo>
                    <a:pt x="1189" y="1088"/>
                    <a:pt x="1202" y="1056"/>
                    <a:pt x="1186" y="1048"/>
                  </a:cubicBezTo>
                  <a:cubicBezTo>
                    <a:pt x="1172" y="1042"/>
                    <a:pt x="1129" y="1049"/>
                    <a:pt x="1107" y="1064"/>
                  </a:cubicBezTo>
                  <a:cubicBezTo>
                    <a:pt x="1098" y="1069"/>
                    <a:pt x="1091" y="1075"/>
                    <a:pt x="1088" y="1082"/>
                  </a:cubicBezTo>
                  <a:cubicBezTo>
                    <a:pt x="1078" y="1107"/>
                    <a:pt x="1067" y="1153"/>
                    <a:pt x="1081" y="1173"/>
                  </a:cubicBezTo>
                  <a:cubicBezTo>
                    <a:pt x="1091" y="1188"/>
                    <a:pt x="1113" y="1211"/>
                    <a:pt x="1114" y="1221"/>
                  </a:cubicBezTo>
                  <a:cubicBezTo>
                    <a:pt x="1112" y="1221"/>
                    <a:pt x="1109" y="1220"/>
                    <a:pt x="1105" y="1219"/>
                  </a:cubicBezTo>
                  <a:cubicBezTo>
                    <a:pt x="1069" y="1207"/>
                    <a:pt x="1024" y="1203"/>
                    <a:pt x="995" y="1223"/>
                  </a:cubicBezTo>
                  <a:cubicBezTo>
                    <a:pt x="991" y="1225"/>
                    <a:pt x="986" y="1228"/>
                    <a:pt x="982" y="1232"/>
                  </a:cubicBezTo>
                  <a:cubicBezTo>
                    <a:pt x="954" y="1256"/>
                    <a:pt x="905" y="1310"/>
                    <a:pt x="905" y="1310"/>
                  </a:cubicBezTo>
                  <a:cubicBezTo>
                    <a:pt x="883" y="1310"/>
                    <a:pt x="883" y="1310"/>
                    <a:pt x="883" y="1310"/>
                  </a:cubicBezTo>
                  <a:cubicBezTo>
                    <a:pt x="864" y="1314"/>
                    <a:pt x="842" y="1319"/>
                    <a:pt x="831" y="1328"/>
                  </a:cubicBezTo>
                  <a:cubicBezTo>
                    <a:pt x="830" y="1328"/>
                    <a:pt x="830" y="1329"/>
                    <a:pt x="830" y="1329"/>
                  </a:cubicBezTo>
                  <a:cubicBezTo>
                    <a:pt x="830" y="1329"/>
                    <a:pt x="829" y="1329"/>
                    <a:pt x="829" y="1329"/>
                  </a:cubicBezTo>
                  <a:cubicBezTo>
                    <a:pt x="822" y="1333"/>
                    <a:pt x="817" y="1338"/>
                    <a:pt x="817" y="1344"/>
                  </a:cubicBezTo>
                  <a:cubicBezTo>
                    <a:pt x="817" y="1369"/>
                    <a:pt x="817" y="1402"/>
                    <a:pt x="785" y="1406"/>
                  </a:cubicBezTo>
                  <a:cubicBezTo>
                    <a:pt x="754" y="1410"/>
                    <a:pt x="711" y="1423"/>
                    <a:pt x="669" y="1431"/>
                  </a:cubicBezTo>
                  <a:cubicBezTo>
                    <a:pt x="650" y="1435"/>
                    <a:pt x="640" y="1441"/>
                    <a:pt x="631" y="1448"/>
                  </a:cubicBezTo>
                  <a:cubicBezTo>
                    <a:pt x="630" y="1448"/>
                    <a:pt x="630" y="1448"/>
                    <a:pt x="630" y="1448"/>
                  </a:cubicBezTo>
                  <a:cubicBezTo>
                    <a:pt x="621" y="1453"/>
                    <a:pt x="609" y="1458"/>
                    <a:pt x="588" y="1460"/>
                  </a:cubicBezTo>
                  <a:cubicBezTo>
                    <a:pt x="569" y="1462"/>
                    <a:pt x="556" y="1467"/>
                    <a:pt x="550" y="1472"/>
                  </a:cubicBezTo>
                  <a:cubicBezTo>
                    <a:pt x="532" y="1481"/>
                    <a:pt x="538" y="1496"/>
                    <a:pt x="571" y="1502"/>
                  </a:cubicBezTo>
                  <a:cubicBezTo>
                    <a:pt x="616" y="1510"/>
                    <a:pt x="687" y="1544"/>
                    <a:pt x="690" y="1581"/>
                  </a:cubicBezTo>
                  <a:cubicBezTo>
                    <a:pt x="694" y="1618"/>
                    <a:pt x="687" y="1660"/>
                    <a:pt x="669" y="1697"/>
                  </a:cubicBezTo>
                  <a:cubicBezTo>
                    <a:pt x="657" y="1723"/>
                    <a:pt x="585" y="1706"/>
                    <a:pt x="542" y="1706"/>
                  </a:cubicBezTo>
                  <a:cubicBezTo>
                    <a:pt x="500" y="1706"/>
                    <a:pt x="416" y="1689"/>
                    <a:pt x="380" y="1706"/>
                  </a:cubicBezTo>
                  <a:cubicBezTo>
                    <a:pt x="345" y="1722"/>
                    <a:pt x="352" y="1806"/>
                    <a:pt x="363" y="1843"/>
                  </a:cubicBezTo>
                  <a:cubicBezTo>
                    <a:pt x="373" y="1880"/>
                    <a:pt x="359" y="1901"/>
                    <a:pt x="345" y="1914"/>
                  </a:cubicBezTo>
                  <a:cubicBezTo>
                    <a:pt x="331" y="1926"/>
                    <a:pt x="328" y="1964"/>
                    <a:pt x="345" y="1980"/>
                  </a:cubicBezTo>
                  <a:cubicBezTo>
                    <a:pt x="363" y="1997"/>
                    <a:pt x="377" y="2034"/>
                    <a:pt x="391" y="2039"/>
                  </a:cubicBezTo>
                  <a:cubicBezTo>
                    <a:pt x="405" y="2043"/>
                    <a:pt x="451" y="2026"/>
                    <a:pt x="468" y="2047"/>
                  </a:cubicBezTo>
                  <a:cubicBezTo>
                    <a:pt x="486" y="2068"/>
                    <a:pt x="504" y="2118"/>
                    <a:pt x="514" y="2105"/>
                  </a:cubicBezTo>
                  <a:cubicBezTo>
                    <a:pt x="518" y="2100"/>
                    <a:pt x="523" y="2090"/>
                    <a:pt x="528" y="2079"/>
                  </a:cubicBezTo>
                  <a:cubicBezTo>
                    <a:pt x="532" y="2079"/>
                    <a:pt x="532" y="2079"/>
                    <a:pt x="532" y="2079"/>
                  </a:cubicBezTo>
                  <a:cubicBezTo>
                    <a:pt x="537" y="2068"/>
                    <a:pt x="543" y="2056"/>
                    <a:pt x="549" y="2050"/>
                  </a:cubicBezTo>
                  <a:cubicBezTo>
                    <a:pt x="551" y="2049"/>
                    <a:pt x="554" y="2049"/>
                    <a:pt x="556" y="2051"/>
                  </a:cubicBezTo>
                  <a:cubicBezTo>
                    <a:pt x="574" y="2063"/>
                    <a:pt x="616" y="2047"/>
                    <a:pt x="648" y="2043"/>
                  </a:cubicBezTo>
                  <a:cubicBezTo>
                    <a:pt x="656" y="2042"/>
                    <a:pt x="663" y="2038"/>
                    <a:pt x="670" y="2033"/>
                  </a:cubicBezTo>
                  <a:cubicBezTo>
                    <a:pt x="684" y="2025"/>
                    <a:pt x="695" y="2011"/>
                    <a:pt x="708" y="1997"/>
                  </a:cubicBezTo>
                  <a:cubicBezTo>
                    <a:pt x="706" y="1997"/>
                    <a:pt x="706" y="1997"/>
                    <a:pt x="706" y="1997"/>
                  </a:cubicBezTo>
                  <a:cubicBezTo>
                    <a:pt x="713" y="1989"/>
                    <a:pt x="720" y="1982"/>
                    <a:pt x="729" y="1976"/>
                  </a:cubicBezTo>
                  <a:cubicBezTo>
                    <a:pt x="755" y="1959"/>
                    <a:pt x="748" y="1956"/>
                    <a:pt x="739" y="1942"/>
                  </a:cubicBezTo>
                  <a:cubicBezTo>
                    <a:pt x="748" y="1942"/>
                    <a:pt x="748" y="1942"/>
                    <a:pt x="748" y="1942"/>
                  </a:cubicBezTo>
                  <a:cubicBezTo>
                    <a:pt x="745" y="1938"/>
                    <a:pt x="742" y="1933"/>
                    <a:pt x="739" y="1926"/>
                  </a:cubicBezTo>
                  <a:cubicBezTo>
                    <a:pt x="730" y="1906"/>
                    <a:pt x="757" y="1883"/>
                    <a:pt x="780" y="1859"/>
                  </a:cubicBezTo>
                  <a:cubicBezTo>
                    <a:pt x="778" y="1859"/>
                    <a:pt x="778" y="1859"/>
                    <a:pt x="778" y="1859"/>
                  </a:cubicBezTo>
                  <a:cubicBezTo>
                    <a:pt x="782" y="1855"/>
                    <a:pt x="785" y="1851"/>
                    <a:pt x="789" y="1847"/>
                  </a:cubicBezTo>
                  <a:cubicBezTo>
                    <a:pt x="813" y="1818"/>
                    <a:pt x="859" y="1843"/>
                    <a:pt x="870" y="1810"/>
                  </a:cubicBezTo>
                  <a:cubicBezTo>
                    <a:pt x="870" y="1808"/>
                    <a:pt x="871" y="1806"/>
                    <a:pt x="871" y="1804"/>
                  </a:cubicBezTo>
                  <a:cubicBezTo>
                    <a:pt x="877" y="1804"/>
                    <a:pt x="877" y="1804"/>
                    <a:pt x="877" y="1804"/>
                  </a:cubicBezTo>
                  <a:cubicBezTo>
                    <a:pt x="885" y="1778"/>
                    <a:pt x="889" y="1737"/>
                    <a:pt x="905" y="1723"/>
                  </a:cubicBezTo>
                  <a:cubicBezTo>
                    <a:pt x="907" y="1723"/>
                    <a:pt x="909" y="1722"/>
                    <a:pt x="912" y="1722"/>
                  </a:cubicBezTo>
                  <a:cubicBezTo>
                    <a:pt x="940" y="1727"/>
                    <a:pt x="979" y="1747"/>
                    <a:pt x="1004" y="1747"/>
                  </a:cubicBezTo>
                  <a:cubicBezTo>
                    <a:pt x="1015" y="1747"/>
                    <a:pt x="1034" y="1737"/>
                    <a:pt x="1051" y="1725"/>
                  </a:cubicBezTo>
                  <a:cubicBezTo>
                    <a:pt x="1053" y="1724"/>
                    <a:pt x="1054" y="1723"/>
                    <a:pt x="1055" y="1722"/>
                  </a:cubicBezTo>
                  <a:cubicBezTo>
                    <a:pt x="1055" y="1722"/>
                    <a:pt x="1055" y="1722"/>
                    <a:pt x="1055" y="1722"/>
                  </a:cubicBezTo>
                  <a:cubicBezTo>
                    <a:pt x="1072" y="1710"/>
                    <a:pt x="1088" y="1697"/>
                    <a:pt x="1095" y="1693"/>
                  </a:cubicBezTo>
                  <a:cubicBezTo>
                    <a:pt x="1109" y="1685"/>
                    <a:pt x="1162" y="1689"/>
                    <a:pt x="1169" y="1727"/>
                  </a:cubicBezTo>
                  <a:cubicBezTo>
                    <a:pt x="1176" y="1764"/>
                    <a:pt x="1236" y="1810"/>
                    <a:pt x="1250" y="1818"/>
                  </a:cubicBezTo>
                  <a:cubicBezTo>
                    <a:pt x="1264" y="1826"/>
                    <a:pt x="1356" y="1860"/>
                    <a:pt x="1370" y="1872"/>
                  </a:cubicBezTo>
                  <a:cubicBezTo>
                    <a:pt x="1384" y="1885"/>
                    <a:pt x="1405" y="1922"/>
                    <a:pt x="1412" y="1955"/>
                  </a:cubicBezTo>
                  <a:cubicBezTo>
                    <a:pt x="1418" y="1986"/>
                    <a:pt x="1454" y="2021"/>
                    <a:pt x="1463" y="2004"/>
                  </a:cubicBezTo>
                  <a:cubicBezTo>
                    <a:pt x="1467" y="2004"/>
                    <a:pt x="1469" y="2002"/>
                    <a:pt x="1471" y="1997"/>
                  </a:cubicBezTo>
                  <a:cubicBezTo>
                    <a:pt x="1465" y="1997"/>
                    <a:pt x="1465" y="1997"/>
                    <a:pt x="1465" y="1997"/>
                  </a:cubicBezTo>
                  <a:cubicBezTo>
                    <a:pt x="1465" y="1984"/>
                    <a:pt x="1460" y="1963"/>
                    <a:pt x="1455" y="1942"/>
                  </a:cubicBezTo>
                  <a:cubicBezTo>
                    <a:pt x="1463" y="1942"/>
                    <a:pt x="1463" y="1942"/>
                    <a:pt x="1463" y="1942"/>
                  </a:cubicBezTo>
                  <a:cubicBezTo>
                    <a:pt x="1456" y="1917"/>
                    <a:pt x="1450" y="1891"/>
                    <a:pt x="1454" y="1881"/>
                  </a:cubicBezTo>
                  <a:cubicBezTo>
                    <a:pt x="1454" y="1881"/>
                    <a:pt x="1454" y="1880"/>
                    <a:pt x="1454" y="1880"/>
                  </a:cubicBezTo>
                  <a:cubicBezTo>
                    <a:pt x="1479" y="1885"/>
                    <a:pt x="1507" y="1872"/>
                    <a:pt x="1507" y="1872"/>
                  </a:cubicBezTo>
                  <a:cubicBezTo>
                    <a:pt x="1507" y="1872"/>
                    <a:pt x="1506" y="1871"/>
                    <a:pt x="1506" y="1871"/>
                  </a:cubicBezTo>
                  <a:cubicBezTo>
                    <a:pt x="1511" y="1869"/>
                    <a:pt x="1514" y="1868"/>
                    <a:pt x="1514" y="1868"/>
                  </a:cubicBezTo>
                  <a:cubicBezTo>
                    <a:pt x="1514" y="1868"/>
                    <a:pt x="1510" y="1865"/>
                    <a:pt x="1503" y="1859"/>
                  </a:cubicBezTo>
                  <a:cubicBezTo>
                    <a:pt x="1491" y="1859"/>
                    <a:pt x="1491" y="1859"/>
                    <a:pt x="1491" y="1859"/>
                  </a:cubicBezTo>
                  <a:cubicBezTo>
                    <a:pt x="1470" y="1843"/>
                    <a:pt x="1433" y="1814"/>
                    <a:pt x="1415" y="1806"/>
                  </a:cubicBezTo>
                  <a:cubicBezTo>
                    <a:pt x="1415" y="1805"/>
                    <a:pt x="1414" y="1805"/>
                    <a:pt x="1413" y="1804"/>
                  </a:cubicBezTo>
                  <a:cubicBezTo>
                    <a:pt x="1427" y="1804"/>
                    <a:pt x="1427" y="1804"/>
                    <a:pt x="1427" y="1804"/>
                  </a:cubicBezTo>
                  <a:cubicBezTo>
                    <a:pt x="1426" y="1803"/>
                    <a:pt x="1424" y="1802"/>
                    <a:pt x="1422" y="1801"/>
                  </a:cubicBezTo>
                  <a:cubicBezTo>
                    <a:pt x="1398" y="1789"/>
                    <a:pt x="1352" y="1764"/>
                    <a:pt x="1331" y="1722"/>
                  </a:cubicBezTo>
                  <a:cubicBezTo>
                    <a:pt x="1331" y="1722"/>
                    <a:pt x="1331" y="1722"/>
                    <a:pt x="1331" y="1722"/>
                  </a:cubicBezTo>
                  <a:cubicBezTo>
                    <a:pt x="1321" y="1722"/>
                    <a:pt x="1321" y="1722"/>
                    <a:pt x="1321" y="1722"/>
                  </a:cubicBezTo>
                  <a:cubicBezTo>
                    <a:pt x="1306" y="1697"/>
                    <a:pt x="1280" y="1684"/>
                    <a:pt x="1265" y="1667"/>
                  </a:cubicBezTo>
                  <a:cubicBezTo>
                    <a:pt x="1276" y="1667"/>
                    <a:pt x="1276" y="1667"/>
                    <a:pt x="1276" y="1667"/>
                  </a:cubicBezTo>
                  <a:cubicBezTo>
                    <a:pt x="1266" y="1657"/>
                    <a:pt x="1259" y="1646"/>
                    <a:pt x="1260" y="1631"/>
                  </a:cubicBezTo>
                  <a:cubicBezTo>
                    <a:pt x="1261" y="1623"/>
                    <a:pt x="1263" y="1618"/>
                    <a:pt x="1267" y="1615"/>
                  </a:cubicBezTo>
                  <a:cubicBezTo>
                    <a:pt x="1284" y="1609"/>
                    <a:pt x="1315" y="1628"/>
                    <a:pt x="1335" y="1652"/>
                  </a:cubicBezTo>
                  <a:cubicBezTo>
                    <a:pt x="1363" y="1685"/>
                    <a:pt x="1433" y="1731"/>
                    <a:pt x="1458" y="1760"/>
                  </a:cubicBezTo>
                  <a:cubicBezTo>
                    <a:pt x="1482" y="1789"/>
                    <a:pt x="1521" y="1801"/>
                    <a:pt x="1532" y="1839"/>
                  </a:cubicBezTo>
                  <a:cubicBezTo>
                    <a:pt x="1542" y="1876"/>
                    <a:pt x="1574" y="1918"/>
                    <a:pt x="1584" y="1934"/>
                  </a:cubicBezTo>
                  <a:cubicBezTo>
                    <a:pt x="1595" y="1951"/>
                    <a:pt x="1601" y="2084"/>
                    <a:pt x="1612" y="2104"/>
                  </a:cubicBezTo>
                  <a:cubicBezTo>
                    <a:pt x="1618" y="2117"/>
                    <a:pt x="1643" y="2099"/>
                    <a:pt x="1666" y="2079"/>
                  </a:cubicBezTo>
                  <a:cubicBezTo>
                    <a:pt x="1667" y="2079"/>
                    <a:pt x="1667" y="2079"/>
                    <a:pt x="1667" y="2079"/>
                  </a:cubicBezTo>
                  <a:cubicBezTo>
                    <a:pt x="1685" y="2064"/>
                    <a:pt x="1703" y="2046"/>
                    <a:pt x="1711" y="2038"/>
                  </a:cubicBezTo>
                  <a:cubicBezTo>
                    <a:pt x="1725" y="2025"/>
                    <a:pt x="1748" y="2017"/>
                    <a:pt x="1758" y="1997"/>
                  </a:cubicBezTo>
                  <a:cubicBezTo>
                    <a:pt x="1754" y="1997"/>
                    <a:pt x="1754" y="1997"/>
                    <a:pt x="1754" y="1997"/>
                  </a:cubicBezTo>
                  <a:cubicBezTo>
                    <a:pt x="1755" y="1993"/>
                    <a:pt x="1757" y="1989"/>
                    <a:pt x="1757" y="1984"/>
                  </a:cubicBezTo>
                  <a:cubicBezTo>
                    <a:pt x="1759" y="1968"/>
                    <a:pt x="1748" y="1954"/>
                    <a:pt x="1736" y="1942"/>
                  </a:cubicBezTo>
                  <a:cubicBezTo>
                    <a:pt x="1747" y="1942"/>
                    <a:pt x="1747" y="1942"/>
                    <a:pt x="1747" y="1942"/>
                  </a:cubicBezTo>
                  <a:cubicBezTo>
                    <a:pt x="1733" y="1928"/>
                    <a:pt x="1715" y="1916"/>
                    <a:pt x="1707" y="1909"/>
                  </a:cubicBezTo>
                  <a:cubicBezTo>
                    <a:pt x="1703" y="1905"/>
                    <a:pt x="1705" y="1901"/>
                    <a:pt x="1711" y="1897"/>
                  </a:cubicBezTo>
                  <a:cubicBezTo>
                    <a:pt x="1722" y="1891"/>
                    <a:pt x="1737" y="1884"/>
                    <a:pt x="1748" y="1877"/>
                  </a:cubicBezTo>
                  <a:cubicBezTo>
                    <a:pt x="1752" y="1874"/>
                    <a:pt x="1757" y="1871"/>
                    <a:pt x="1760" y="1868"/>
                  </a:cubicBezTo>
                  <a:cubicBezTo>
                    <a:pt x="1763" y="1865"/>
                    <a:pt x="1766" y="1862"/>
                    <a:pt x="1769" y="1859"/>
                  </a:cubicBezTo>
                  <a:cubicBezTo>
                    <a:pt x="1768" y="1859"/>
                    <a:pt x="1768" y="1859"/>
                    <a:pt x="1768" y="1859"/>
                  </a:cubicBezTo>
                  <a:cubicBezTo>
                    <a:pt x="1785" y="1845"/>
                    <a:pt x="1806" y="1832"/>
                    <a:pt x="1817" y="1851"/>
                  </a:cubicBezTo>
                  <a:cubicBezTo>
                    <a:pt x="1831" y="1876"/>
                    <a:pt x="1824" y="1976"/>
                    <a:pt x="1831" y="1993"/>
                  </a:cubicBezTo>
                  <a:cubicBezTo>
                    <a:pt x="1838" y="2009"/>
                    <a:pt x="1908" y="2034"/>
                    <a:pt x="1923" y="2055"/>
                  </a:cubicBezTo>
                  <a:cubicBezTo>
                    <a:pt x="1937" y="2076"/>
                    <a:pt x="1996" y="2084"/>
                    <a:pt x="2007" y="2072"/>
                  </a:cubicBezTo>
                  <a:cubicBezTo>
                    <a:pt x="2018" y="2059"/>
                    <a:pt x="2074" y="2080"/>
                    <a:pt x="2088" y="2084"/>
                  </a:cubicBezTo>
                  <a:cubicBezTo>
                    <a:pt x="2102" y="2088"/>
                    <a:pt x="2144" y="2076"/>
                    <a:pt x="2172" y="2068"/>
                  </a:cubicBezTo>
                  <a:cubicBezTo>
                    <a:pt x="2201" y="2059"/>
                    <a:pt x="2229" y="2034"/>
                    <a:pt x="2225" y="2088"/>
                  </a:cubicBezTo>
                  <a:cubicBezTo>
                    <a:pt x="2222" y="2143"/>
                    <a:pt x="2211" y="2226"/>
                    <a:pt x="2176" y="2267"/>
                  </a:cubicBezTo>
                  <a:cubicBezTo>
                    <a:pt x="2152" y="2295"/>
                    <a:pt x="2151" y="2314"/>
                    <a:pt x="2141" y="2323"/>
                  </a:cubicBezTo>
                  <a:cubicBezTo>
                    <a:pt x="2138" y="2325"/>
                    <a:pt x="2133" y="2325"/>
                    <a:pt x="2126" y="2325"/>
                  </a:cubicBezTo>
                  <a:cubicBezTo>
                    <a:pt x="2110" y="2325"/>
                    <a:pt x="2095" y="2326"/>
                    <a:pt x="2083" y="2332"/>
                  </a:cubicBezTo>
                  <a:cubicBezTo>
                    <a:pt x="2072" y="2311"/>
                    <a:pt x="2056" y="2294"/>
                    <a:pt x="2035" y="2300"/>
                  </a:cubicBezTo>
                  <a:cubicBezTo>
                    <a:pt x="2004" y="2309"/>
                    <a:pt x="1969" y="2312"/>
                    <a:pt x="1938" y="2332"/>
                  </a:cubicBezTo>
                  <a:cubicBezTo>
                    <a:pt x="1923" y="2340"/>
                    <a:pt x="1910" y="2350"/>
                    <a:pt x="1898" y="2367"/>
                  </a:cubicBezTo>
                  <a:cubicBezTo>
                    <a:pt x="1882" y="2389"/>
                    <a:pt x="1871" y="2402"/>
                    <a:pt x="1862" y="2408"/>
                  </a:cubicBezTo>
                  <a:cubicBezTo>
                    <a:pt x="1861" y="2408"/>
                    <a:pt x="1861" y="2408"/>
                    <a:pt x="1861" y="2408"/>
                  </a:cubicBezTo>
                  <a:cubicBezTo>
                    <a:pt x="1859" y="2409"/>
                    <a:pt x="1857" y="2409"/>
                    <a:pt x="1855" y="2408"/>
                  </a:cubicBezTo>
                  <a:cubicBezTo>
                    <a:pt x="1844" y="2408"/>
                    <a:pt x="1844" y="2408"/>
                    <a:pt x="1844" y="2408"/>
                  </a:cubicBezTo>
                  <a:cubicBezTo>
                    <a:pt x="1843" y="2407"/>
                    <a:pt x="1842" y="2406"/>
                    <a:pt x="1841" y="2405"/>
                  </a:cubicBezTo>
                  <a:cubicBezTo>
                    <a:pt x="1838" y="2396"/>
                    <a:pt x="1862" y="2375"/>
                    <a:pt x="1887" y="2353"/>
                  </a:cubicBezTo>
                  <a:cubicBezTo>
                    <a:pt x="1889" y="2353"/>
                    <a:pt x="1889" y="2353"/>
                    <a:pt x="1889" y="2353"/>
                  </a:cubicBezTo>
                  <a:cubicBezTo>
                    <a:pt x="1915" y="2329"/>
                    <a:pt x="1944" y="2303"/>
                    <a:pt x="1936" y="2292"/>
                  </a:cubicBezTo>
                  <a:cubicBezTo>
                    <a:pt x="1922" y="2271"/>
                    <a:pt x="1837" y="2280"/>
                    <a:pt x="1792" y="2280"/>
                  </a:cubicBezTo>
                  <a:cubicBezTo>
                    <a:pt x="1777" y="2280"/>
                    <a:pt x="1763" y="2276"/>
                    <a:pt x="1750" y="2271"/>
                  </a:cubicBezTo>
                  <a:cubicBezTo>
                    <a:pt x="1732" y="2271"/>
                    <a:pt x="1732" y="2271"/>
                    <a:pt x="1732" y="2271"/>
                  </a:cubicBezTo>
                  <a:cubicBezTo>
                    <a:pt x="1708" y="2261"/>
                    <a:pt x="1686" y="2247"/>
                    <a:pt x="1666" y="2242"/>
                  </a:cubicBezTo>
                  <a:cubicBezTo>
                    <a:pt x="1630" y="2234"/>
                    <a:pt x="1613" y="2319"/>
                    <a:pt x="1578" y="2361"/>
                  </a:cubicBezTo>
                  <a:cubicBezTo>
                    <a:pt x="1555" y="2389"/>
                    <a:pt x="1523" y="2369"/>
                    <a:pt x="1496" y="2353"/>
                  </a:cubicBezTo>
                  <a:cubicBezTo>
                    <a:pt x="1510" y="2353"/>
                    <a:pt x="1510" y="2353"/>
                    <a:pt x="1510" y="2353"/>
                  </a:cubicBezTo>
                  <a:cubicBezTo>
                    <a:pt x="1493" y="2344"/>
                    <a:pt x="1477" y="2334"/>
                    <a:pt x="1464" y="2334"/>
                  </a:cubicBezTo>
                  <a:cubicBezTo>
                    <a:pt x="1433" y="2334"/>
                    <a:pt x="1373" y="2280"/>
                    <a:pt x="1373" y="2280"/>
                  </a:cubicBezTo>
                  <a:cubicBezTo>
                    <a:pt x="1373" y="2280"/>
                    <a:pt x="1365" y="2276"/>
                    <a:pt x="1354" y="2271"/>
                  </a:cubicBezTo>
                  <a:cubicBezTo>
                    <a:pt x="1337" y="2271"/>
                    <a:pt x="1337" y="2271"/>
                    <a:pt x="1337" y="2271"/>
                  </a:cubicBezTo>
                  <a:cubicBezTo>
                    <a:pt x="1318" y="2263"/>
                    <a:pt x="1295" y="2255"/>
                    <a:pt x="1282" y="2255"/>
                  </a:cubicBezTo>
                  <a:cubicBezTo>
                    <a:pt x="1266" y="2255"/>
                    <a:pt x="1239" y="2232"/>
                    <a:pt x="1219" y="2216"/>
                  </a:cubicBezTo>
                  <a:cubicBezTo>
                    <a:pt x="1231" y="2216"/>
                    <a:pt x="1231" y="2216"/>
                    <a:pt x="1231" y="2216"/>
                  </a:cubicBezTo>
                  <a:cubicBezTo>
                    <a:pt x="1218" y="2206"/>
                    <a:pt x="1206" y="2196"/>
                    <a:pt x="1200" y="2196"/>
                  </a:cubicBezTo>
                  <a:cubicBezTo>
                    <a:pt x="1187" y="2196"/>
                    <a:pt x="1152" y="2162"/>
                    <a:pt x="1173" y="2145"/>
                  </a:cubicBezTo>
                  <a:cubicBezTo>
                    <a:pt x="1202" y="2133"/>
                    <a:pt x="1254" y="2161"/>
                    <a:pt x="1230" y="2079"/>
                  </a:cubicBezTo>
                  <a:cubicBezTo>
                    <a:pt x="1238" y="2079"/>
                    <a:pt x="1238" y="2079"/>
                    <a:pt x="1238" y="2079"/>
                  </a:cubicBezTo>
                  <a:cubicBezTo>
                    <a:pt x="1237" y="2076"/>
                    <a:pt x="1237" y="2074"/>
                    <a:pt x="1236" y="2071"/>
                  </a:cubicBezTo>
                  <a:cubicBezTo>
                    <a:pt x="1208" y="1979"/>
                    <a:pt x="1112" y="1997"/>
                    <a:pt x="1088" y="2009"/>
                  </a:cubicBezTo>
                  <a:cubicBezTo>
                    <a:pt x="1063" y="2022"/>
                    <a:pt x="887" y="2018"/>
                    <a:pt x="873" y="2018"/>
                  </a:cubicBezTo>
                  <a:cubicBezTo>
                    <a:pt x="859" y="2018"/>
                    <a:pt x="757" y="2059"/>
                    <a:pt x="725" y="2076"/>
                  </a:cubicBezTo>
                  <a:cubicBezTo>
                    <a:pt x="723" y="2077"/>
                    <a:pt x="721" y="2078"/>
                    <a:pt x="719" y="2079"/>
                  </a:cubicBezTo>
                  <a:cubicBezTo>
                    <a:pt x="721" y="2079"/>
                    <a:pt x="721" y="2079"/>
                    <a:pt x="721" y="2079"/>
                  </a:cubicBezTo>
                  <a:cubicBezTo>
                    <a:pt x="720" y="2079"/>
                    <a:pt x="719" y="2080"/>
                    <a:pt x="718" y="2080"/>
                  </a:cubicBezTo>
                  <a:cubicBezTo>
                    <a:pt x="687" y="2097"/>
                    <a:pt x="630" y="2118"/>
                    <a:pt x="616" y="2126"/>
                  </a:cubicBezTo>
                  <a:cubicBezTo>
                    <a:pt x="602" y="2134"/>
                    <a:pt x="528" y="2109"/>
                    <a:pt x="497" y="2130"/>
                  </a:cubicBezTo>
                  <a:cubicBezTo>
                    <a:pt x="464" y="2152"/>
                    <a:pt x="433" y="2183"/>
                    <a:pt x="416" y="2195"/>
                  </a:cubicBezTo>
                  <a:cubicBezTo>
                    <a:pt x="414" y="2196"/>
                    <a:pt x="413" y="2196"/>
                    <a:pt x="412" y="2196"/>
                  </a:cubicBezTo>
                  <a:cubicBezTo>
                    <a:pt x="409" y="2196"/>
                    <a:pt x="405" y="2198"/>
                    <a:pt x="401" y="2202"/>
                  </a:cubicBezTo>
                  <a:cubicBezTo>
                    <a:pt x="387" y="2208"/>
                    <a:pt x="360" y="2237"/>
                    <a:pt x="342" y="2292"/>
                  </a:cubicBezTo>
                  <a:cubicBezTo>
                    <a:pt x="321" y="2353"/>
                    <a:pt x="343" y="2405"/>
                    <a:pt x="310" y="2427"/>
                  </a:cubicBezTo>
                  <a:cubicBezTo>
                    <a:pt x="280" y="2442"/>
                    <a:pt x="230" y="2464"/>
                    <a:pt x="195" y="2487"/>
                  </a:cubicBezTo>
                  <a:cubicBezTo>
                    <a:pt x="179" y="2497"/>
                    <a:pt x="165" y="2507"/>
                    <a:pt x="156" y="2517"/>
                  </a:cubicBezTo>
                  <a:cubicBezTo>
                    <a:pt x="128" y="2550"/>
                    <a:pt x="106" y="2679"/>
                    <a:pt x="71" y="2733"/>
                  </a:cubicBezTo>
                  <a:cubicBezTo>
                    <a:pt x="35" y="2787"/>
                    <a:pt x="71" y="2837"/>
                    <a:pt x="78" y="2870"/>
                  </a:cubicBezTo>
                  <a:cubicBezTo>
                    <a:pt x="85" y="2904"/>
                    <a:pt x="109" y="2966"/>
                    <a:pt x="71" y="3024"/>
                  </a:cubicBezTo>
                  <a:cubicBezTo>
                    <a:pt x="39" y="3072"/>
                    <a:pt x="35" y="3100"/>
                    <a:pt x="26" y="3111"/>
                  </a:cubicBezTo>
                  <a:cubicBezTo>
                    <a:pt x="25" y="3111"/>
                    <a:pt x="25" y="3111"/>
                    <a:pt x="24" y="3112"/>
                  </a:cubicBezTo>
                  <a:cubicBezTo>
                    <a:pt x="22" y="3112"/>
                    <a:pt x="20" y="3113"/>
                    <a:pt x="20" y="3115"/>
                  </a:cubicBezTo>
                  <a:cubicBezTo>
                    <a:pt x="19" y="3115"/>
                    <a:pt x="19" y="3116"/>
                    <a:pt x="18" y="3116"/>
                  </a:cubicBezTo>
                  <a:cubicBezTo>
                    <a:pt x="0" y="3120"/>
                    <a:pt x="35" y="3137"/>
                    <a:pt x="42" y="3178"/>
                  </a:cubicBezTo>
                  <a:cubicBezTo>
                    <a:pt x="49" y="3220"/>
                    <a:pt x="11" y="3261"/>
                    <a:pt x="78" y="3299"/>
                  </a:cubicBezTo>
                  <a:cubicBezTo>
                    <a:pt x="145" y="3336"/>
                    <a:pt x="206" y="3338"/>
                    <a:pt x="223" y="3388"/>
                  </a:cubicBezTo>
                  <a:cubicBezTo>
                    <a:pt x="241" y="3438"/>
                    <a:pt x="299" y="3553"/>
                    <a:pt x="299" y="3553"/>
                  </a:cubicBezTo>
                  <a:cubicBezTo>
                    <a:pt x="299" y="3553"/>
                    <a:pt x="363" y="3619"/>
                    <a:pt x="395" y="3648"/>
                  </a:cubicBezTo>
                  <a:cubicBezTo>
                    <a:pt x="414" y="3666"/>
                    <a:pt x="425" y="3667"/>
                    <a:pt x="433" y="3658"/>
                  </a:cubicBezTo>
                  <a:cubicBezTo>
                    <a:pt x="438" y="3656"/>
                    <a:pt x="442" y="3651"/>
                    <a:pt x="445" y="3643"/>
                  </a:cubicBezTo>
                  <a:cubicBezTo>
                    <a:pt x="440" y="3643"/>
                    <a:pt x="440" y="3643"/>
                    <a:pt x="440" y="3643"/>
                  </a:cubicBezTo>
                  <a:cubicBezTo>
                    <a:pt x="442" y="3640"/>
                    <a:pt x="443" y="3636"/>
                    <a:pt x="444" y="3632"/>
                  </a:cubicBezTo>
                  <a:cubicBezTo>
                    <a:pt x="451" y="3603"/>
                    <a:pt x="493" y="3598"/>
                    <a:pt x="542" y="3598"/>
                  </a:cubicBezTo>
                  <a:cubicBezTo>
                    <a:pt x="592" y="3598"/>
                    <a:pt x="627" y="3611"/>
                    <a:pt x="676" y="3603"/>
                  </a:cubicBezTo>
                  <a:cubicBezTo>
                    <a:pt x="689" y="3600"/>
                    <a:pt x="702" y="3593"/>
                    <a:pt x="713" y="3584"/>
                  </a:cubicBezTo>
                  <a:cubicBezTo>
                    <a:pt x="743" y="3563"/>
                    <a:pt x="766" y="3526"/>
                    <a:pt x="780" y="3514"/>
                  </a:cubicBezTo>
                  <a:cubicBezTo>
                    <a:pt x="800" y="3505"/>
                    <a:pt x="871" y="3495"/>
                    <a:pt x="916" y="3528"/>
                  </a:cubicBezTo>
                  <a:cubicBezTo>
                    <a:pt x="961" y="3561"/>
                    <a:pt x="954" y="3607"/>
                    <a:pt x="979" y="3636"/>
                  </a:cubicBezTo>
                  <a:cubicBezTo>
                    <a:pt x="1004" y="3665"/>
                    <a:pt x="1046" y="3648"/>
                    <a:pt x="1078" y="3619"/>
                  </a:cubicBezTo>
                  <a:cubicBezTo>
                    <a:pt x="1109" y="3590"/>
                    <a:pt x="1095" y="3603"/>
                    <a:pt x="1134" y="3627"/>
                  </a:cubicBezTo>
                  <a:cubicBezTo>
                    <a:pt x="1173" y="3653"/>
                    <a:pt x="1190" y="3677"/>
                    <a:pt x="1155" y="3715"/>
                  </a:cubicBezTo>
                  <a:cubicBezTo>
                    <a:pt x="1120" y="3752"/>
                    <a:pt x="1141" y="3810"/>
                    <a:pt x="1120" y="3869"/>
                  </a:cubicBezTo>
                  <a:cubicBezTo>
                    <a:pt x="1099" y="3927"/>
                    <a:pt x="1140" y="3927"/>
                    <a:pt x="1179" y="3952"/>
                  </a:cubicBezTo>
                  <a:cubicBezTo>
                    <a:pt x="1217" y="3977"/>
                    <a:pt x="1250" y="4139"/>
                    <a:pt x="1271" y="4168"/>
                  </a:cubicBezTo>
                  <a:cubicBezTo>
                    <a:pt x="1292" y="4197"/>
                    <a:pt x="1264" y="4281"/>
                    <a:pt x="1289" y="4331"/>
                  </a:cubicBezTo>
                  <a:cubicBezTo>
                    <a:pt x="1314" y="4380"/>
                    <a:pt x="1325" y="4411"/>
                    <a:pt x="1296" y="4436"/>
                  </a:cubicBezTo>
                  <a:cubicBezTo>
                    <a:pt x="1268" y="4461"/>
                    <a:pt x="1232" y="4509"/>
                    <a:pt x="1229" y="4593"/>
                  </a:cubicBezTo>
                  <a:cubicBezTo>
                    <a:pt x="1225" y="4676"/>
                    <a:pt x="1243" y="4734"/>
                    <a:pt x="1257" y="4763"/>
                  </a:cubicBezTo>
                  <a:cubicBezTo>
                    <a:pt x="1271" y="4792"/>
                    <a:pt x="1306" y="4871"/>
                    <a:pt x="1324" y="4900"/>
                  </a:cubicBezTo>
                  <a:cubicBezTo>
                    <a:pt x="1342" y="4929"/>
                    <a:pt x="1402" y="4983"/>
                    <a:pt x="1406" y="5029"/>
                  </a:cubicBezTo>
                  <a:cubicBezTo>
                    <a:pt x="1409" y="5075"/>
                    <a:pt x="1359" y="5146"/>
                    <a:pt x="1377" y="5171"/>
                  </a:cubicBezTo>
                  <a:cubicBezTo>
                    <a:pt x="1394" y="5196"/>
                    <a:pt x="1405" y="5233"/>
                    <a:pt x="1437" y="5266"/>
                  </a:cubicBezTo>
                  <a:cubicBezTo>
                    <a:pt x="1468" y="5300"/>
                    <a:pt x="1479" y="5370"/>
                    <a:pt x="1479" y="5370"/>
                  </a:cubicBezTo>
                  <a:cubicBezTo>
                    <a:pt x="1479" y="5370"/>
                    <a:pt x="1489" y="5399"/>
                    <a:pt x="1493" y="5445"/>
                  </a:cubicBezTo>
                  <a:cubicBezTo>
                    <a:pt x="1496" y="5491"/>
                    <a:pt x="1500" y="5520"/>
                    <a:pt x="1535" y="5541"/>
                  </a:cubicBezTo>
                  <a:cubicBezTo>
                    <a:pt x="1570" y="5562"/>
                    <a:pt x="1595" y="5566"/>
                    <a:pt x="1613" y="5545"/>
                  </a:cubicBezTo>
                  <a:cubicBezTo>
                    <a:pt x="1630" y="5524"/>
                    <a:pt x="1705" y="5483"/>
                    <a:pt x="1751" y="5488"/>
                  </a:cubicBezTo>
                  <a:cubicBezTo>
                    <a:pt x="1793" y="5491"/>
                    <a:pt x="1852" y="5498"/>
                    <a:pt x="1896" y="5470"/>
                  </a:cubicBezTo>
                  <a:cubicBezTo>
                    <a:pt x="1903" y="5466"/>
                    <a:pt x="1909" y="5462"/>
                    <a:pt x="1915" y="5458"/>
                  </a:cubicBezTo>
                  <a:cubicBezTo>
                    <a:pt x="1924" y="5450"/>
                    <a:pt x="1935" y="5439"/>
                    <a:pt x="1945" y="5427"/>
                  </a:cubicBezTo>
                  <a:cubicBezTo>
                    <a:pt x="1943" y="5427"/>
                    <a:pt x="1943" y="5427"/>
                    <a:pt x="1943" y="5427"/>
                  </a:cubicBezTo>
                  <a:cubicBezTo>
                    <a:pt x="1958" y="5411"/>
                    <a:pt x="1973" y="5391"/>
                    <a:pt x="1987" y="5373"/>
                  </a:cubicBezTo>
                  <a:cubicBezTo>
                    <a:pt x="1991" y="5373"/>
                    <a:pt x="1991" y="5373"/>
                    <a:pt x="1991" y="5373"/>
                  </a:cubicBezTo>
                  <a:cubicBezTo>
                    <a:pt x="2016" y="5339"/>
                    <a:pt x="2040" y="5306"/>
                    <a:pt x="2052" y="5291"/>
                  </a:cubicBezTo>
                  <a:cubicBezTo>
                    <a:pt x="2053" y="5291"/>
                    <a:pt x="2053" y="5290"/>
                    <a:pt x="2053" y="5290"/>
                  </a:cubicBezTo>
                  <a:cubicBezTo>
                    <a:pt x="2050" y="5290"/>
                    <a:pt x="2050" y="5290"/>
                    <a:pt x="2050" y="5290"/>
                  </a:cubicBezTo>
                  <a:cubicBezTo>
                    <a:pt x="2064" y="5275"/>
                    <a:pt x="2082" y="5255"/>
                    <a:pt x="2097" y="5235"/>
                  </a:cubicBezTo>
                  <a:cubicBezTo>
                    <a:pt x="2101" y="5235"/>
                    <a:pt x="2101" y="5235"/>
                    <a:pt x="2101" y="5235"/>
                  </a:cubicBezTo>
                  <a:cubicBezTo>
                    <a:pt x="2117" y="5214"/>
                    <a:pt x="2130" y="5192"/>
                    <a:pt x="2126" y="5175"/>
                  </a:cubicBezTo>
                  <a:cubicBezTo>
                    <a:pt x="2125" y="5168"/>
                    <a:pt x="2122" y="5161"/>
                    <a:pt x="2119" y="5153"/>
                  </a:cubicBezTo>
                  <a:cubicBezTo>
                    <a:pt x="2110" y="5153"/>
                    <a:pt x="2110" y="5153"/>
                    <a:pt x="2110" y="5153"/>
                  </a:cubicBezTo>
                  <a:cubicBezTo>
                    <a:pt x="2102" y="5134"/>
                    <a:pt x="2092" y="5114"/>
                    <a:pt x="2091" y="5098"/>
                  </a:cubicBezTo>
                  <a:cubicBezTo>
                    <a:pt x="2098" y="5098"/>
                    <a:pt x="2098" y="5098"/>
                    <a:pt x="2098" y="5098"/>
                  </a:cubicBezTo>
                  <a:cubicBezTo>
                    <a:pt x="2096" y="5088"/>
                    <a:pt x="2097" y="5079"/>
                    <a:pt x="2104" y="5074"/>
                  </a:cubicBezTo>
                  <a:cubicBezTo>
                    <a:pt x="2129" y="5061"/>
                    <a:pt x="2190" y="5050"/>
                    <a:pt x="2214" y="5034"/>
                  </a:cubicBezTo>
                  <a:cubicBezTo>
                    <a:pt x="2224" y="5029"/>
                    <a:pt x="2231" y="5023"/>
                    <a:pt x="2232" y="5017"/>
                  </a:cubicBezTo>
                  <a:cubicBezTo>
                    <a:pt x="2232" y="5016"/>
                    <a:pt x="2232" y="5016"/>
                    <a:pt x="2232" y="5016"/>
                  </a:cubicBezTo>
                  <a:cubicBezTo>
                    <a:pt x="2225" y="5016"/>
                    <a:pt x="2225" y="5016"/>
                    <a:pt x="2225" y="5016"/>
                  </a:cubicBezTo>
                  <a:cubicBezTo>
                    <a:pt x="2225" y="5004"/>
                    <a:pt x="2222" y="4983"/>
                    <a:pt x="2217" y="4961"/>
                  </a:cubicBezTo>
                  <a:cubicBezTo>
                    <a:pt x="2225" y="4961"/>
                    <a:pt x="2225" y="4961"/>
                    <a:pt x="2225" y="4961"/>
                  </a:cubicBezTo>
                  <a:cubicBezTo>
                    <a:pt x="2218" y="4931"/>
                    <a:pt x="2209" y="4897"/>
                    <a:pt x="2204" y="4879"/>
                  </a:cubicBezTo>
                  <a:cubicBezTo>
                    <a:pt x="2196" y="4879"/>
                    <a:pt x="2196" y="4879"/>
                    <a:pt x="2196" y="4879"/>
                  </a:cubicBezTo>
                  <a:cubicBezTo>
                    <a:pt x="2195" y="4876"/>
                    <a:pt x="2194" y="4873"/>
                    <a:pt x="2194" y="4871"/>
                  </a:cubicBezTo>
                  <a:cubicBezTo>
                    <a:pt x="2190" y="4860"/>
                    <a:pt x="2196" y="4843"/>
                    <a:pt x="2206" y="4824"/>
                  </a:cubicBezTo>
                  <a:cubicBezTo>
                    <a:pt x="2211" y="4824"/>
                    <a:pt x="2211" y="4824"/>
                    <a:pt x="2211" y="4824"/>
                  </a:cubicBezTo>
                  <a:cubicBezTo>
                    <a:pt x="2219" y="4807"/>
                    <a:pt x="2232" y="4787"/>
                    <a:pt x="2246" y="4767"/>
                  </a:cubicBezTo>
                  <a:cubicBezTo>
                    <a:pt x="2252" y="4759"/>
                    <a:pt x="2259" y="4750"/>
                    <a:pt x="2268" y="4741"/>
                  </a:cubicBezTo>
                  <a:cubicBezTo>
                    <a:pt x="2265" y="4741"/>
                    <a:pt x="2265" y="4741"/>
                    <a:pt x="2265" y="4741"/>
                  </a:cubicBezTo>
                  <a:cubicBezTo>
                    <a:pt x="2285" y="4721"/>
                    <a:pt x="2310" y="4701"/>
                    <a:pt x="2327" y="4686"/>
                  </a:cubicBezTo>
                  <a:cubicBezTo>
                    <a:pt x="2329" y="4686"/>
                    <a:pt x="2329" y="4686"/>
                    <a:pt x="2329" y="4686"/>
                  </a:cubicBezTo>
                  <a:cubicBezTo>
                    <a:pt x="2341" y="4676"/>
                    <a:pt x="2351" y="4668"/>
                    <a:pt x="2355" y="4663"/>
                  </a:cubicBezTo>
                  <a:cubicBezTo>
                    <a:pt x="2363" y="4653"/>
                    <a:pt x="2386" y="4631"/>
                    <a:pt x="2406" y="4604"/>
                  </a:cubicBezTo>
                  <a:cubicBezTo>
                    <a:pt x="2402" y="4604"/>
                    <a:pt x="2402" y="4604"/>
                    <a:pt x="2402" y="4604"/>
                  </a:cubicBezTo>
                  <a:cubicBezTo>
                    <a:pt x="2414" y="4587"/>
                    <a:pt x="2424" y="4568"/>
                    <a:pt x="2428" y="4549"/>
                  </a:cubicBezTo>
                  <a:cubicBezTo>
                    <a:pt x="2433" y="4549"/>
                    <a:pt x="2433" y="4549"/>
                    <a:pt x="2433" y="4549"/>
                  </a:cubicBezTo>
                  <a:cubicBezTo>
                    <a:pt x="2434" y="4546"/>
                    <a:pt x="2436" y="4542"/>
                    <a:pt x="2436" y="4538"/>
                  </a:cubicBezTo>
                  <a:cubicBezTo>
                    <a:pt x="2439" y="4515"/>
                    <a:pt x="2437" y="4490"/>
                    <a:pt x="2435" y="4467"/>
                  </a:cubicBezTo>
                  <a:cubicBezTo>
                    <a:pt x="2428" y="4467"/>
                    <a:pt x="2428" y="4467"/>
                    <a:pt x="2428" y="4467"/>
                  </a:cubicBezTo>
                  <a:cubicBezTo>
                    <a:pt x="2426" y="4446"/>
                    <a:pt x="2424" y="4427"/>
                    <a:pt x="2425" y="4412"/>
                  </a:cubicBezTo>
                  <a:cubicBezTo>
                    <a:pt x="2431" y="4412"/>
                    <a:pt x="2431" y="4412"/>
                    <a:pt x="2431" y="4412"/>
                  </a:cubicBezTo>
                  <a:cubicBezTo>
                    <a:pt x="2432" y="4403"/>
                    <a:pt x="2433" y="4395"/>
                    <a:pt x="2436" y="4389"/>
                  </a:cubicBezTo>
                  <a:cubicBezTo>
                    <a:pt x="2446" y="4368"/>
                    <a:pt x="2443" y="4350"/>
                    <a:pt x="2430" y="4330"/>
                  </a:cubicBezTo>
                  <a:cubicBezTo>
                    <a:pt x="2421" y="4330"/>
                    <a:pt x="2421" y="4330"/>
                    <a:pt x="2421" y="4330"/>
                  </a:cubicBezTo>
                  <a:cubicBezTo>
                    <a:pt x="2416" y="4322"/>
                    <a:pt x="2409" y="4314"/>
                    <a:pt x="2401" y="4306"/>
                  </a:cubicBezTo>
                  <a:cubicBezTo>
                    <a:pt x="2394" y="4297"/>
                    <a:pt x="2388" y="4287"/>
                    <a:pt x="2383" y="4275"/>
                  </a:cubicBezTo>
                  <a:cubicBezTo>
                    <a:pt x="2391" y="4275"/>
                    <a:pt x="2391" y="4275"/>
                    <a:pt x="2391" y="4275"/>
                  </a:cubicBezTo>
                  <a:cubicBezTo>
                    <a:pt x="2379" y="4247"/>
                    <a:pt x="2374" y="4214"/>
                    <a:pt x="2369" y="4192"/>
                  </a:cubicBezTo>
                  <a:cubicBezTo>
                    <a:pt x="2362" y="4192"/>
                    <a:pt x="2362" y="4192"/>
                    <a:pt x="2362" y="4192"/>
                  </a:cubicBezTo>
                  <a:cubicBezTo>
                    <a:pt x="2360" y="4187"/>
                    <a:pt x="2359" y="4182"/>
                    <a:pt x="2357" y="4179"/>
                  </a:cubicBezTo>
                  <a:cubicBezTo>
                    <a:pt x="2353" y="4173"/>
                    <a:pt x="2353" y="4157"/>
                    <a:pt x="2355" y="4137"/>
                  </a:cubicBezTo>
                  <a:cubicBezTo>
                    <a:pt x="2361" y="4137"/>
                    <a:pt x="2361" y="4137"/>
                    <a:pt x="2361" y="4137"/>
                  </a:cubicBezTo>
                  <a:cubicBezTo>
                    <a:pt x="2363" y="4110"/>
                    <a:pt x="2369" y="4075"/>
                    <a:pt x="2378" y="4055"/>
                  </a:cubicBezTo>
                  <a:cubicBezTo>
                    <a:pt x="2374" y="4055"/>
                    <a:pt x="2374" y="4055"/>
                    <a:pt x="2374" y="4055"/>
                  </a:cubicBezTo>
                  <a:cubicBezTo>
                    <a:pt x="2377" y="4049"/>
                    <a:pt x="2380" y="4045"/>
                    <a:pt x="2384" y="4043"/>
                  </a:cubicBezTo>
                  <a:cubicBezTo>
                    <a:pt x="2393" y="4040"/>
                    <a:pt x="2407" y="4022"/>
                    <a:pt x="2422" y="4000"/>
                  </a:cubicBezTo>
                  <a:cubicBezTo>
                    <a:pt x="2425" y="4000"/>
                    <a:pt x="2425" y="4000"/>
                    <a:pt x="2425" y="4000"/>
                  </a:cubicBezTo>
                  <a:cubicBezTo>
                    <a:pt x="2444" y="3974"/>
                    <a:pt x="2464" y="3941"/>
                    <a:pt x="2480" y="3918"/>
                  </a:cubicBezTo>
                  <a:cubicBezTo>
                    <a:pt x="2476" y="3918"/>
                    <a:pt x="2476" y="3918"/>
                    <a:pt x="2476" y="3918"/>
                  </a:cubicBezTo>
                  <a:cubicBezTo>
                    <a:pt x="2477" y="3917"/>
                    <a:pt x="2478" y="3916"/>
                    <a:pt x="2479" y="3915"/>
                  </a:cubicBezTo>
                  <a:cubicBezTo>
                    <a:pt x="2487" y="3903"/>
                    <a:pt x="2501" y="3884"/>
                    <a:pt x="2517" y="3863"/>
                  </a:cubicBezTo>
                  <a:cubicBezTo>
                    <a:pt x="2520" y="3863"/>
                    <a:pt x="2520" y="3863"/>
                    <a:pt x="2520" y="3863"/>
                  </a:cubicBezTo>
                  <a:cubicBezTo>
                    <a:pt x="2541" y="3835"/>
                    <a:pt x="2566" y="3804"/>
                    <a:pt x="2589" y="3781"/>
                  </a:cubicBezTo>
                  <a:cubicBezTo>
                    <a:pt x="2586" y="3781"/>
                    <a:pt x="2586" y="3781"/>
                    <a:pt x="2586" y="3781"/>
                  </a:cubicBezTo>
                  <a:cubicBezTo>
                    <a:pt x="2602" y="3766"/>
                    <a:pt x="2616" y="3755"/>
                    <a:pt x="2627" y="3752"/>
                  </a:cubicBezTo>
                  <a:cubicBezTo>
                    <a:pt x="2640" y="3749"/>
                    <a:pt x="2656" y="3739"/>
                    <a:pt x="2672" y="3726"/>
                  </a:cubicBezTo>
                  <a:cubicBezTo>
                    <a:pt x="2673" y="3726"/>
                    <a:pt x="2673" y="3726"/>
                    <a:pt x="2673" y="3726"/>
                  </a:cubicBezTo>
                  <a:cubicBezTo>
                    <a:pt x="2701" y="3703"/>
                    <a:pt x="2727" y="3669"/>
                    <a:pt x="2733" y="3643"/>
                  </a:cubicBezTo>
                  <a:cubicBezTo>
                    <a:pt x="2728" y="3643"/>
                    <a:pt x="2728" y="3643"/>
                    <a:pt x="2728" y="3643"/>
                  </a:cubicBezTo>
                  <a:cubicBezTo>
                    <a:pt x="2728" y="3642"/>
                    <a:pt x="2729" y="3641"/>
                    <a:pt x="2729" y="3640"/>
                  </a:cubicBezTo>
                  <a:cubicBezTo>
                    <a:pt x="2730" y="3629"/>
                    <a:pt x="2739" y="3611"/>
                    <a:pt x="2751" y="3588"/>
                  </a:cubicBezTo>
                  <a:cubicBezTo>
                    <a:pt x="2755" y="3588"/>
                    <a:pt x="2755" y="3588"/>
                    <a:pt x="2755" y="3588"/>
                  </a:cubicBezTo>
                  <a:cubicBezTo>
                    <a:pt x="2768" y="3563"/>
                    <a:pt x="2787" y="3534"/>
                    <a:pt x="2803" y="3506"/>
                  </a:cubicBezTo>
                  <a:cubicBezTo>
                    <a:pt x="2799" y="3506"/>
                    <a:pt x="2799" y="3506"/>
                    <a:pt x="2799" y="3506"/>
                  </a:cubicBezTo>
                  <a:cubicBezTo>
                    <a:pt x="2812" y="3485"/>
                    <a:pt x="2824" y="3466"/>
                    <a:pt x="2831" y="3451"/>
                  </a:cubicBezTo>
                  <a:cubicBezTo>
                    <a:pt x="2835" y="3451"/>
                    <a:pt x="2835" y="3451"/>
                    <a:pt x="2835" y="3451"/>
                  </a:cubicBezTo>
                  <a:cubicBezTo>
                    <a:pt x="2840" y="3441"/>
                    <a:pt x="2844" y="3433"/>
                    <a:pt x="2844" y="3428"/>
                  </a:cubicBezTo>
                  <a:cubicBezTo>
                    <a:pt x="2846" y="3417"/>
                    <a:pt x="2853" y="3394"/>
                    <a:pt x="2860" y="3369"/>
                  </a:cubicBezTo>
                  <a:cubicBezTo>
                    <a:pt x="2855" y="3369"/>
                    <a:pt x="2855" y="3369"/>
                    <a:pt x="2855" y="3369"/>
                  </a:cubicBezTo>
                  <a:cubicBezTo>
                    <a:pt x="2860" y="3350"/>
                    <a:pt x="2865" y="3331"/>
                    <a:pt x="2867" y="3314"/>
                  </a:cubicBezTo>
                  <a:cubicBezTo>
                    <a:pt x="2873" y="3314"/>
                    <a:pt x="2873" y="3314"/>
                    <a:pt x="2873" y="3314"/>
                  </a:cubicBezTo>
                  <a:cubicBezTo>
                    <a:pt x="2877" y="3292"/>
                    <a:pt x="2879" y="3274"/>
                    <a:pt x="2873" y="3265"/>
                  </a:cubicBezTo>
                  <a:cubicBezTo>
                    <a:pt x="2855" y="3240"/>
                    <a:pt x="2718" y="3303"/>
                    <a:pt x="2700" y="3311"/>
                  </a:cubicBezTo>
                  <a:cubicBezTo>
                    <a:pt x="2699" y="3312"/>
                    <a:pt x="2697" y="3313"/>
                    <a:pt x="2695" y="3314"/>
                  </a:cubicBezTo>
                  <a:cubicBezTo>
                    <a:pt x="2697" y="3314"/>
                    <a:pt x="2697" y="3314"/>
                    <a:pt x="2697" y="3314"/>
                  </a:cubicBezTo>
                  <a:cubicBezTo>
                    <a:pt x="2696" y="3315"/>
                    <a:pt x="2694" y="3315"/>
                    <a:pt x="2694" y="3315"/>
                  </a:cubicBezTo>
                  <a:cubicBezTo>
                    <a:pt x="2676" y="3324"/>
                    <a:pt x="2627" y="3357"/>
                    <a:pt x="2570" y="3353"/>
                  </a:cubicBezTo>
                  <a:cubicBezTo>
                    <a:pt x="2539" y="3351"/>
                    <a:pt x="2533" y="3333"/>
                    <a:pt x="2533" y="3314"/>
                  </a:cubicBezTo>
                  <a:cubicBezTo>
                    <a:pt x="2539" y="3314"/>
                    <a:pt x="2539" y="3314"/>
                    <a:pt x="2539" y="3314"/>
                  </a:cubicBezTo>
                  <a:cubicBezTo>
                    <a:pt x="2538" y="3297"/>
                    <a:pt x="2543" y="3278"/>
                    <a:pt x="2542" y="3265"/>
                  </a:cubicBezTo>
                  <a:cubicBezTo>
                    <a:pt x="2541" y="3258"/>
                    <a:pt x="2535" y="3246"/>
                    <a:pt x="2528" y="3232"/>
                  </a:cubicBezTo>
                  <a:cubicBezTo>
                    <a:pt x="2519" y="3232"/>
                    <a:pt x="2519" y="3232"/>
                    <a:pt x="2519" y="3232"/>
                  </a:cubicBezTo>
                  <a:cubicBezTo>
                    <a:pt x="2509" y="3214"/>
                    <a:pt x="2497" y="3193"/>
                    <a:pt x="2485" y="3177"/>
                  </a:cubicBezTo>
                  <a:cubicBezTo>
                    <a:pt x="2495" y="3177"/>
                    <a:pt x="2495" y="3177"/>
                    <a:pt x="2495" y="3177"/>
                  </a:cubicBezTo>
                  <a:cubicBezTo>
                    <a:pt x="2482" y="3157"/>
                    <a:pt x="2470" y="3142"/>
                    <a:pt x="2464" y="3141"/>
                  </a:cubicBezTo>
                  <a:cubicBezTo>
                    <a:pt x="2456" y="3138"/>
                    <a:pt x="2438" y="3120"/>
                    <a:pt x="2421" y="3094"/>
                  </a:cubicBezTo>
                  <a:cubicBezTo>
                    <a:pt x="2411" y="3094"/>
                    <a:pt x="2411" y="3094"/>
                    <a:pt x="2411" y="3094"/>
                  </a:cubicBezTo>
                  <a:cubicBezTo>
                    <a:pt x="2400" y="3078"/>
                    <a:pt x="2390" y="3060"/>
                    <a:pt x="2384" y="3041"/>
                  </a:cubicBezTo>
                  <a:cubicBezTo>
                    <a:pt x="2383" y="3040"/>
                    <a:pt x="2383" y="3040"/>
                    <a:pt x="2383" y="3040"/>
                  </a:cubicBezTo>
                  <a:cubicBezTo>
                    <a:pt x="2391" y="3040"/>
                    <a:pt x="2391" y="3040"/>
                    <a:pt x="2391" y="3040"/>
                  </a:cubicBezTo>
                  <a:cubicBezTo>
                    <a:pt x="2391" y="3039"/>
                    <a:pt x="2391" y="3038"/>
                    <a:pt x="2390" y="3037"/>
                  </a:cubicBezTo>
                  <a:cubicBezTo>
                    <a:pt x="2379" y="3005"/>
                    <a:pt x="2346" y="2981"/>
                    <a:pt x="2316" y="2957"/>
                  </a:cubicBezTo>
                  <a:cubicBezTo>
                    <a:pt x="2304" y="2957"/>
                    <a:pt x="2304" y="2957"/>
                    <a:pt x="2304" y="2957"/>
                  </a:cubicBezTo>
                  <a:cubicBezTo>
                    <a:pt x="2288" y="2945"/>
                    <a:pt x="2274" y="2933"/>
                    <a:pt x="2264" y="2921"/>
                  </a:cubicBezTo>
                  <a:cubicBezTo>
                    <a:pt x="2261" y="2916"/>
                    <a:pt x="2258" y="2910"/>
                    <a:pt x="2256" y="2902"/>
                  </a:cubicBezTo>
                  <a:cubicBezTo>
                    <a:pt x="2264" y="2902"/>
                    <a:pt x="2264" y="2902"/>
                    <a:pt x="2264" y="2902"/>
                  </a:cubicBezTo>
                  <a:cubicBezTo>
                    <a:pt x="2258" y="2882"/>
                    <a:pt x="2258" y="2852"/>
                    <a:pt x="2258" y="2820"/>
                  </a:cubicBezTo>
                  <a:cubicBezTo>
                    <a:pt x="2252" y="2820"/>
                    <a:pt x="2252" y="2820"/>
                    <a:pt x="2252" y="2820"/>
                  </a:cubicBezTo>
                  <a:cubicBezTo>
                    <a:pt x="2252" y="2802"/>
                    <a:pt x="2252" y="2783"/>
                    <a:pt x="2251" y="2765"/>
                  </a:cubicBezTo>
                  <a:cubicBezTo>
                    <a:pt x="2258" y="2765"/>
                    <a:pt x="2258" y="2765"/>
                    <a:pt x="2258" y="2765"/>
                  </a:cubicBezTo>
                  <a:cubicBezTo>
                    <a:pt x="2257" y="2742"/>
                    <a:pt x="2254" y="2721"/>
                    <a:pt x="2246" y="2704"/>
                  </a:cubicBezTo>
                  <a:cubicBezTo>
                    <a:pt x="2243" y="2697"/>
                    <a:pt x="2240" y="2690"/>
                    <a:pt x="2237" y="2683"/>
                  </a:cubicBezTo>
                  <a:cubicBezTo>
                    <a:pt x="2228" y="2683"/>
                    <a:pt x="2228" y="2683"/>
                    <a:pt x="2228" y="2683"/>
                  </a:cubicBezTo>
                  <a:cubicBezTo>
                    <a:pt x="2220" y="2665"/>
                    <a:pt x="2213" y="2647"/>
                    <a:pt x="2205" y="2628"/>
                  </a:cubicBezTo>
                  <a:cubicBezTo>
                    <a:pt x="2213" y="2628"/>
                    <a:pt x="2213" y="2628"/>
                    <a:pt x="2213" y="2628"/>
                  </a:cubicBezTo>
                  <a:cubicBezTo>
                    <a:pt x="2202" y="2599"/>
                    <a:pt x="2191" y="2571"/>
                    <a:pt x="2181" y="2546"/>
                  </a:cubicBezTo>
                  <a:cubicBezTo>
                    <a:pt x="2172" y="2546"/>
                    <a:pt x="2172" y="2546"/>
                    <a:pt x="2172" y="2546"/>
                  </a:cubicBezTo>
                  <a:cubicBezTo>
                    <a:pt x="2169" y="2537"/>
                    <a:pt x="2165" y="2529"/>
                    <a:pt x="2162" y="2521"/>
                  </a:cubicBezTo>
                  <a:cubicBezTo>
                    <a:pt x="2157" y="2510"/>
                    <a:pt x="2152" y="2500"/>
                    <a:pt x="2147" y="2491"/>
                  </a:cubicBezTo>
                  <a:cubicBezTo>
                    <a:pt x="2156" y="2491"/>
                    <a:pt x="2156" y="2491"/>
                    <a:pt x="2156" y="2491"/>
                  </a:cubicBezTo>
                  <a:cubicBezTo>
                    <a:pt x="2154" y="2487"/>
                    <a:pt x="2152" y="2484"/>
                    <a:pt x="2151" y="2481"/>
                  </a:cubicBezTo>
                  <a:cubicBezTo>
                    <a:pt x="2183" y="2471"/>
                    <a:pt x="2224" y="2457"/>
                    <a:pt x="2229" y="2479"/>
                  </a:cubicBezTo>
                  <a:cubicBezTo>
                    <a:pt x="2236" y="2509"/>
                    <a:pt x="2275" y="2571"/>
                    <a:pt x="2282" y="2617"/>
                  </a:cubicBezTo>
                  <a:cubicBezTo>
                    <a:pt x="2289" y="2662"/>
                    <a:pt x="2327" y="2646"/>
                    <a:pt x="2331" y="2687"/>
                  </a:cubicBezTo>
                  <a:cubicBezTo>
                    <a:pt x="2334" y="2729"/>
                    <a:pt x="2370" y="2829"/>
                    <a:pt x="2384" y="2841"/>
                  </a:cubicBezTo>
                  <a:cubicBezTo>
                    <a:pt x="2398" y="2854"/>
                    <a:pt x="2461" y="2920"/>
                    <a:pt x="2472" y="2945"/>
                  </a:cubicBezTo>
                  <a:cubicBezTo>
                    <a:pt x="2482" y="2970"/>
                    <a:pt x="2496" y="3004"/>
                    <a:pt x="2507" y="3066"/>
                  </a:cubicBezTo>
                  <a:cubicBezTo>
                    <a:pt x="2517" y="3128"/>
                    <a:pt x="2528" y="3212"/>
                    <a:pt x="2556" y="3224"/>
                  </a:cubicBezTo>
                  <a:cubicBezTo>
                    <a:pt x="2584" y="3236"/>
                    <a:pt x="2679" y="3203"/>
                    <a:pt x="2697" y="3191"/>
                  </a:cubicBezTo>
                  <a:cubicBezTo>
                    <a:pt x="2715" y="3178"/>
                    <a:pt x="2831" y="3112"/>
                    <a:pt x="2873" y="3107"/>
                  </a:cubicBezTo>
                  <a:cubicBezTo>
                    <a:pt x="2915" y="3103"/>
                    <a:pt x="2922" y="3070"/>
                    <a:pt x="2975" y="3058"/>
                  </a:cubicBezTo>
                  <a:cubicBezTo>
                    <a:pt x="2997" y="3052"/>
                    <a:pt x="3017" y="3041"/>
                    <a:pt x="3035" y="3028"/>
                  </a:cubicBezTo>
                  <a:cubicBezTo>
                    <a:pt x="3062" y="3008"/>
                    <a:pt x="3086" y="2983"/>
                    <a:pt x="3108" y="2962"/>
                  </a:cubicBezTo>
                  <a:cubicBezTo>
                    <a:pt x="3110" y="2961"/>
                    <a:pt x="3111" y="2959"/>
                    <a:pt x="3113" y="2957"/>
                  </a:cubicBezTo>
                  <a:cubicBezTo>
                    <a:pt x="3110" y="2957"/>
                    <a:pt x="3110" y="2957"/>
                    <a:pt x="3110" y="2957"/>
                  </a:cubicBezTo>
                  <a:cubicBezTo>
                    <a:pt x="3123" y="2943"/>
                    <a:pt x="3137" y="2923"/>
                    <a:pt x="3149" y="2902"/>
                  </a:cubicBezTo>
                  <a:cubicBezTo>
                    <a:pt x="3153" y="2902"/>
                    <a:pt x="3153" y="2902"/>
                    <a:pt x="3153" y="2902"/>
                  </a:cubicBezTo>
                  <a:cubicBezTo>
                    <a:pt x="3172" y="2871"/>
                    <a:pt x="3189" y="2838"/>
                    <a:pt x="3198" y="2820"/>
                  </a:cubicBezTo>
                  <a:cubicBezTo>
                    <a:pt x="3194" y="2820"/>
                    <a:pt x="3194" y="2820"/>
                    <a:pt x="3194" y="2820"/>
                  </a:cubicBezTo>
                  <a:cubicBezTo>
                    <a:pt x="3204" y="2800"/>
                    <a:pt x="3223" y="2784"/>
                    <a:pt x="3228" y="2765"/>
                  </a:cubicBezTo>
                  <a:cubicBezTo>
                    <a:pt x="3234" y="2765"/>
                    <a:pt x="3234" y="2765"/>
                    <a:pt x="3234" y="2765"/>
                  </a:cubicBezTo>
                  <a:cubicBezTo>
                    <a:pt x="3237" y="2755"/>
                    <a:pt x="3238" y="2745"/>
                    <a:pt x="3232" y="2733"/>
                  </a:cubicBezTo>
                  <a:cubicBezTo>
                    <a:pt x="3224" y="2718"/>
                    <a:pt x="3204" y="2699"/>
                    <a:pt x="3182" y="2683"/>
                  </a:cubicBezTo>
                  <a:cubicBezTo>
                    <a:pt x="3169" y="2683"/>
                    <a:pt x="3169" y="2683"/>
                    <a:pt x="3169" y="2683"/>
                  </a:cubicBezTo>
                  <a:cubicBezTo>
                    <a:pt x="3145" y="2666"/>
                    <a:pt x="3119" y="2652"/>
                    <a:pt x="3105" y="2650"/>
                  </a:cubicBezTo>
                  <a:cubicBezTo>
                    <a:pt x="3094" y="2648"/>
                    <a:pt x="3088" y="2639"/>
                    <a:pt x="3084" y="2628"/>
                  </a:cubicBezTo>
                  <a:cubicBezTo>
                    <a:pt x="3092" y="2628"/>
                    <a:pt x="3092" y="2628"/>
                    <a:pt x="3092" y="2628"/>
                  </a:cubicBezTo>
                  <a:cubicBezTo>
                    <a:pt x="3084" y="2611"/>
                    <a:pt x="3081" y="2588"/>
                    <a:pt x="3070" y="2588"/>
                  </a:cubicBezTo>
                  <a:cubicBezTo>
                    <a:pt x="3065" y="2588"/>
                    <a:pt x="3062" y="2590"/>
                    <a:pt x="3060" y="2593"/>
                  </a:cubicBezTo>
                  <a:cubicBezTo>
                    <a:pt x="3046" y="2596"/>
                    <a:pt x="3046" y="2622"/>
                    <a:pt x="3014" y="2642"/>
                  </a:cubicBezTo>
                  <a:cubicBezTo>
                    <a:pt x="2994" y="2653"/>
                    <a:pt x="2974" y="2672"/>
                    <a:pt x="2956" y="2684"/>
                  </a:cubicBezTo>
                  <a:cubicBezTo>
                    <a:pt x="2945" y="2691"/>
                    <a:pt x="2934" y="2694"/>
                    <a:pt x="2925" y="2691"/>
                  </a:cubicBezTo>
                  <a:cubicBezTo>
                    <a:pt x="2919" y="2689"/>
                    <a:pt x="2917" y="2686"/>
                    <a:pt x="2915" y="2683"/>
                  </a:cubicBezTo>
                  <a:cubicBezTo>
                    <a:pt x="2908" y="2683"/>
                    <a:pt x="2908" y="2683"/>
                    <a:pt x="2908" y="2683"/>
                  </a:cubicBezTo>
                  <a:cubicBezTo>
                    <a:pt x="2908" y="2671"/>
                    <a:pt x="2913" y="2654"/>
                    <a:pt x="2887" y="2629"/>
                  </a:cubicBezTo>
                  <a:cubicBezTo>
                    <a:pt x="2887" y="2629"/>
                    <a:pt x="2886" y="2628"/>
                    <a:pt x="2886" y="2628"/>
                  </a:cubicBezTo>
                  <a:cubicBezTo>
                    <a:pt x="2896" y="2628"/>
                    <a:pt x="2896" y="2628"/>
                    <a:pt x="2896" y="2628"/>
                  </a:cubicBezTo>
                  <a:cubicBezTo>
                    <a:pt x="2895" y="2627"/>
                    <a:pt x="2895" y="2626"/>
                    <a:pt x="2894" y="2625"/>
                  </a:cubicBezTo>
                  <a:cubicBezTo>
                    <a:pt x="2855" y="2588"/>
                    <a:pt x="2841" y="2579"/>
                    <a:pt x="2841" y="2550"/>
                  </a:cubicBezTo>
                  <a:cubicBezTo>
                    <a:pt x="2841" y="2549"/>
                    <a:pt x="2840" y="2547"/>
                    <a:pt x="2840" y="2546"/>
                  </a:cubicBezTo>
                  <a:cubicBezTo>
                    <a:pt x="2832" y="2546"/>
                    <a:pt x="2832" y="2546"/>
                    <a:pt x="2832" y="2546"/>
                  </a:cubicBezTo>
                  <a:cubicBezTo>
                    <a:pt x="2826" y="2530"/>
                    <a:pt x="2808" y="2511"/>
                    <a:pt x="2789" y="2491"/>
                  </a:cubicBezTo>
                  <a:cubicBezTo>
                    <a:pt x="2800" y="2491"/>
                    <a:pt x="2800" y="2491"/>
                    <a:pt x="2800" y="2491"/>
                  </a:cubicBezTo>
                  <a:cubicBezTo>
                    <a:pt x="2780" y="2469"/>
                    <a:pt x="2760" y="2446"/>
                    <a:pt x="2756" y="2425"/>
                  </a:cubicBezTo>
                  <a:cubicBezTo>
                    <a:pt x="2755" y="2420"/>
                    <a:pt x="2756" y="2414"/>
                    <a:pt x="2757" y="2408"/>
                  </a:cubicBezTo>
                  <a:cubicBezTo>
                    <a:pt x="2752" y="2408"/>
                    <a:pt x="2752" y="2408"/>
                    <a:pt x="2752" y="2408"/>
                  </a:cubicBezTo>
                  <a:cubicBezTo>
                    <a:pt x="2762" y="2371"/>
                    <a:pt x="2806" y="2336"/>
                    <a:pt x="2820" y="2367"/>
                  </a:cubicBezTo>
                  <a:cubicBezTo>
                    <a:pt x="2838" y="2405"/>
                    <a:pt x="2852" y="2463"/>
                    <a:pt x="2898" y="2488"/>
                  </a:cubicBezTo>
                  <a:cubicBezTo>
                    <a:pt x="2943" y="2513"/>
                    <a:pt x="2986" y="2554"/>
                    <a:pt x="3007" y="2563"/>
                  </a:cubicBezTo>
                  <a:cubicBezTo>
                    <a:pt x="3028" y="2571"/>
                    <a:pt x="3081" y="2517"/>
                    <a:pt x="3098" y="2525"/>
                  </a:cubicBezTo>
                  <a:cubicBezTo>
                    <a:pt x="3116" y="2533"/>
                    <a:pt x="3151" y="2608"/>
                    <a:pt x="3183" y="2621"/>
                  </a:cubicBezTo>
                  <a:cubicBezTo>
                    <a:pt x="3215" y="2633"/>
                    <a:pt x="3320" y="2637"/>
                    <a:pt x="3338" y="2637"/>
                  </a:cubicBezTo>
                  <a:cubicBezTo>
                    <a:pt x="3354" y="2637"/>
                    <a:pt x="3416" y="2641"/>
                    <a:pt x="3438" y="2623"/>
                  </a:cubicBezTo>
                  <a:cubicBezTo>
                    <a:pt x="3443" y="2620"/>
                    <a:pt x="3448" y="2617"/>
                    <a:pt x="3450" y="2612"/>
                  </a:cubicBezTo>
                  <a:cubicBezTo>
                    <a:pt x="3455" y="2604"/>
                    <a:pt x="3459" y="2598"/>
                    <a:pt x="3464" y="2595"/>
                  </a:cubicBezTo>
                  <a:cubicBezTo>
                    <a:pt x="3470" y="2592"/>
                    <a:pt x="3477" y="2592"/>
                    <a:pt x="3486" y="2592"/>
                  </a:cubicBezTo>
                  <a:cubicBezTo>
                    <a:pt x="3503" y="2592"/>
                    <a:pt x="3535" y="2667"/>
                    <a:pt x="3560" y="2675"/>
                  </a:cubicBezTo>
                  <a:cubicBezTo>
                    <a:pt x="3584" y="2683"/>
                    <a:pt x="3630" y="2679"/>
                    <a:pt x="3626" y="2733"/>
                  </a:cubicBezTo>
                  <a:cubicBezTo>
                    <a:pt x="3623" y="2787"/>
                    <a:pt x="3648" y="2833"/>
                    <a:pt x="3672" y="2837"/>
                  </a:cubicBezTo>
                  <a:cubicBezTo>
                    <a:pt x="3679" y="2838"/>
                    <a:pt x="3689" y="2833"/>
                    <a:pt x="3699" y="2826"/>
                  </a:cubicBezTo>
                  <a:cubicBezTo>
                    <a:pt x="3702" y="2824"/>
                    <a:pt x="3705" y="2822"/>
                    <a:pt x="3709" y="2820"/>
                  </a:cubicBezTo>
                  <a:cubicBezTo>
                    <a:pt x="3708" y="2820"/>
                    <a:pt x="3708" y="2820"/>
                    <a:pt x="3708" y="2820"/>
                  </a:cubicBezTo>
                  <a:cubicBezTo>
                    <a:pt x="3731" y="2801"/>
                    <a:pt x="3753" y="2775"/>
                    <a:pt x="3753" y="2775"/>
                  </a:cubicBezTo>
                  <a:cubicBezTo>
                    <a:pt x="3753" y="2775"/>
                    <a:pt x="3753" y="2879"/>
                    <a:pt x="3750" y="2916"/>
                  </a:cubicBezTo>
                  <a:cubicBezTo>
                    <a:pt x="3746" y="2954"/>
                    <a:pt x="3788" y="3091"/>
                    <a:pt x="3788" y="3091"/>
                  </a:cubicBezTo>
                  <a:cubicBezTo>
                    <a:pt x="3788" y="3091"/>
                    <a:pt x="3841" y="3220"/>
                    <a:pt x="3855" y="3249"/>
                  </a:cubicBezTo>
                  <a:cubicBezTo>
                    <a:pt x="3869" y="3278"/>
                    <a:pt x="3929" y="3365"/>
                    <a:pt x="3929" y="3403"/>
                  </a:cubicBezTo>
                  <a:cubicBezTo>
                    <a:pt x="3929" y="3440"/>
                    <a:pt x="3936" y="3498"/>
                    <a:pt x="3957" y="3498"/>
                  </a:cubicBezTo>
                  <a:cubicBezTo>
                    <a:pt x="3969" y="3498"/>
                    <a:pt x="3981" y="3477"/>
                    <a:pt x="3994" y="3451"/>
                  </a:cubicBezTo>
                  <a:cubicBezTo>
                    <a:pt x="3998" y="3451"/>
                    <a:pt x="3998" y="3451"/>
                    <a:pt x="3998" y="3451"/>
                  </a:cubicBezTo>
                  <a:cubicBezTo>
                    <a:pt x="4009" y="3430"/>
                    <a:pt x="4019" y="3406"/>
                    <a:pt x="4031" y="3386"/>
                  </a:cubicBezTo>
                  <a:cubicBezTo>
                    <a:pt x="4034" y="3380"/>
                    <a:pt x="4038" y="3375"/>
                    <a:pt x="4041" y="3369"/>
                  </a:cubicBezTo>
                  <a:cubicBezTo>
                    <a:pt x="4037" y="3369"/>
                    <a:pt x="4037" y="3369"/>
                    <a:pt x="4037" y="3369"/>
                  </a:cubicBezTo>
                  <a:cubicBezTo>
                    <a:pt x="4049" y="3350"/>
                    <a:pt x="4060" y="3332"/>
                    <a:pt x="4069" y="3314"/>
                  </a:cubicBezTo>
                  <a:cubicBezTo>
                    <a:pt x="4073" y="3314"/>
                    <a:pt x="4073" y="3314"/>
                    <a:pt x="4073" y="3314"/>
                  </a:cubicBezTo>
                  <a:cubicBezTo>
                    <a:pt x="4082" y="3298"/>
                    <a:pt x="4089" y="3282"/>
                    <a:pt x="4093" y="3266"/>
                  </a:cubicBezTo>
                  <a:cubicBezTo>
                    <a:pt x="4095" y="3257"/>
                    <a:pt x="4096" y="3245"/>
                    <a:pt x="4096" y="3232"/>
                  </a:cubicBezTo>
                  <a:cubicBezTo>
                    <a:pt x="4089" y="3232"/>
                    <a:pt x="4089" y="3232"/>
                    <a:pt x="4089" y="3232"/>
                  </a:cubicBezTo>
                  <a:cubicBezTo>
                    <a:pt x="4089" y="3214"/>
                    <a:pt x="4087" y="3195"/>
                    <a:pt x="4085" y="3177"/>
                  </a:cubicBezTo>
                  <a:cubicBezTo>
                    <a:pt x="4092" y="3177"/>
                    <a:pt x="4092" y="3177"/>
                    <a:pt x="4092" y="3177"/>
                  </a:cubicBezTo>
                  <a:cubicBezTo>
                    <a:pt x="4089" y="3144"/>
                    <a:pt x="4084" y="3114"/>
                    <a:pt x="4084" y="3099"/>
                  </a:cubicBezTo>
                  <a:cubicBezTo>
                    <a:pt x="4084" y="3098"/>
                    <a:pt x="4084" y="3096"/>
                    <a:pt x="4084" y="3094"/>
                  </a:cubicBezTo>
                  <a:cubicBezTo>
                    <a:pt x="4078" y="3094"/>
                    <a:pt x="4078" y="3094"/>
                    <a:pt x="4078" y="3094"/>
                  </a:cubicBezTo>
                  <a:cubicBezTo>
                    <a:pt x="4081" y="3075"/>
                    <a:pt x="4095" y="3057"/>
                    <a:pt x="4121" y="3040"/>
                  </a:cubicBezTo>
                  <a:cubicBezTo>
                    <a:pt x="4121" y="3040"/>
                    <a:pt x="4121" y="3040"/>
                    <a:pt x="4121" y="3040"/>
                  </a:cubicBezTo>
                  <a:cubicBezTo>
                    <a:pt x="4124" y="3038"/>
                    <a:pt x="4127" y="3036"/>
                    <a:pt x="4131" y="3034"/>
                  </a:cubicBezTo>
                  <a:cubicBezTo>
                    <a:pt x="4136" y="3030"/>
                    <a:pt x="4141" y="3027"/>
                    <a:pt x="4148" y="3024"/>
                  </a:cubicBezTo>
                  <a:cubicBezTo>
                    <a:pt x="4154" y="3021"/>
                    <a:pt x="4160" y="3017"/>
                    <a:pt x="4166" y="3013"/>
                  </a:cubicBezTo>
                  <a:cubicBezTo>
                    <a:pt x="4186" y="2999"/>
                    <a:pt x="4204" y="2979"/>
                    <a:pt x="4221" y="2957"/>
                  </a:cubicBezTo>
                  <a:cubicBezTo>
                    <a:pt x="4218" y="2957"/>
                    <a:pt x="4218" y="2957"/>
                    <a:pt x="4218" y="2957"/>
                  </a:cubicBezTo>
                  <a:cubicBezTo>
                    <a:pt x="4233" y="2938"/>
                    <a:pt x="4248" y="2918"/>
                    <a:pt x="4263" y="2902"/>
                  </a:cubicBezTo>
                  <a:cubicBezTo>
                    <a:pt x="4265" y="2902"/>
                    <a:pt x="4265" y="2902"/>
                    <a:pt x="4265" y="2902"/>
                  </a:cubicBezTo>
                  <a:cubicBezTo>
                    <a:pt x="4270" y="2897"/>
                    <a:pt x="4276" y="2892"/>
                    <a:pt x="4281" y="2887"/>
                  </a:cubicBezTo>
                  <a:cubicBezTo>
                    <a:pt x="4303" y="2867"/>
                    <a:pt x="4313" y="2841"/>
                    <a:pt x="4329" y="2820"/>
                  </a:cubicBezTo>
                  <a:cubicBezTo>
                    <a:pt x="4326" y="2820"/>
                    <a:pt x="4326" y="2820"/>
                    <a:pt x="4326" y="2820"/>
                  </a:cubicBezTo>
                  <a:cubicBezTo>
                    <a:pt x="4341" y="2804"/>
                    <a:pt x="4361" y="2791"/>
                    <a:pt x="4398" y="2791"/>
                  </a:cubicBezTo>
                  <a:cubicBezTo>
                    <a:pt x="4482" y="2791"/>
                    <a:pt x="4475" y="2791"/>
                    <a:pt x="4496" y="2767"/>
                  </a:cubicBezTo>
                  <a:cubicBezTo>
                    <a:pt x="4497" y="2766"/>
                    <a:pt x="4497" y="2766"/>
                    <a:pt x="4497" y="2765"/>
                  </a:cubicBezTo>
                  <a:cubicBezTo>
                    <a:pt x="4500" y="2765"/>
                    <a:pt x="4500" y="2765"/>
                    <a:pt x="4500" y="2765"/>
                  </a:cubicBezTo>
                  <a:cubicBezTo>
                    <a:pt x="4501" y="2764"/>
                    <a:pt x="4502" y="2763"/>
                    <a:pt x="4503" y="2762"/>
                  </a:cubicBezTo>
                  <a:cubicBezTo>
                    <a:pt x="4509" y="2755"/>
                    <a:pt x="4515" y="2749"/>
                    <a:pt x="4521" y="2744"/>
                  </a:cubicBezTo>
                  <a:cubicBezTo>
                    <a:pt x="4532" y="2738"/>
                    <a:pt x="4543" y="2743"/>
                    <a:pt x="4549" y="2771"/>
                  </a:cubicBezTo>
                  <a:cubicBezTo>
                    <a:pt x="4559" y="2816"/>
                    <a:pt x="4619" y="2883"/>
                    <a:pt x="4630" y="2900"/>
                  </a:cubicBezTo>
                  <a:cubicBezTo>
                    <a:pt x="4640" y="2916"/>
                    <a:pt x="4662" y="2962"/>
                    <a:pt x="4658" y="3012"/>
                  </a:cubicBezTo>
                  <a:cubicBezTo>
                    <a:pt x="4655" y="3062"/>
                    <a:pt x="4637" y="3198"/>
                    <a:pt x="4655" y="3198"/>
                  </a:cubicBezTo>
                  <a:cubicBezTo>
                    <a:pt x="4659" y="3198"/>
                    <a:pt x="4665" y="3190"/>
                    <a:pt x="4673" y="3177"/>
                  </a:cubicBezTo>
                  <a:cubicBezTo>
                    <a:pt x="4677" y="3177"/>
                    <a:pt x="4677" y="3177"/>
                    <a:pt x="4677" y="3177"/>
                  </a:cubicBezTo>
                  <a:cubicBezTo>
                    <a:pt x="4689" y="3157"/>
                    <a:pt x="4705" y="3123"/>
                    <a:pt x="4718" y="3094"/>
                  </a:cubicBezTo>
                  <a:cubicBezTo>
                    <a:pt x="4713" y="3094"/>
                    <a:pt x="4713" y="3094"/>
                    <a:pt x="4713" y="3094"/>
                  </a:cubicBezTo>
                  <a:cubicBezTo>
                    <a:pt x="4724" y="3069"/>
                    <a:pt x="4732" y="3049"/>
                    <a:pt x="4732" y="3049"/>
                  </a:cubicBezTo>
                  <a:cubicBezTo>
                    <a:pt x="4732" y="3049"/>
                    <a:pt x="4738" y="3045"/>
                    <a:pt x="4746" y="3040"/>
                  </a:cubicBezTo>
                  <a:cubicBezTo>
                    <a:pt x="4746" y="3040"/>
                    <a:pt x="4746" y="3040"/>
                    <a:pt x="4746" y="3040"/>
                  </a:cubicBezTo>
                  <a:cubicBezTo>
                    <a:pt x="4747" y="3039"/>
                    <a:pt x="4749" y="3037"/>
                    <a:pt x="4751" y="3036"/>
                  </a:cubicBezTo>
                  <a:cubicBezTo>
                    <a:pt x="4773" y="3023"/>
                    <a:pt x="4808" y="3008"/>
                    <a:pt x="4806" y="3054"/>
                  </a:cubicBezTo>
                  <a:cubicBezTo>
                    <a:pt x="4802" y="3120"/>
                    <a:pt x="4813" y="3191"/>
                    <a:pt x="4813" y="3232"/>
                  </a:cubicBezTo>
                  <a:cubicBezTo>
                    <a:pt x="4813" y="3274"/>
                    <a:pt x="4876" y="3374"/>
                    <a:pt x="4876" y="3349"/>
                  </a:cubicBezTo>
                  <a:cubicBezTo>
                    <a:pt x="4876" y="3341"/>
                    <a:pt x="4879" y="3328"/>
                    <a:pt x="4883" y="3314"/>
                  </a:cubicBezTo>
                  <a:cubicBezTo>
                    <a:pt x="4888" y="3314"/>
                    <a:pt x="4888" y="3314"/>
                    <a:pt x="4888" y="3314"/>
                  </a:cubicBezTo>
                  <a:cubicBezTo>
                    <a:pt x="4895" y="3289"/>
                    <a:pt x="4905" y="3257"/>
                    <a:pt x="4909" y="3232"/>
                  </a:cubicBezTo>
                  <a:cubicBezTo>
                    <a:pt x="4903" y="3232"/>
                    <a:pt x="4903" y="3232"/>
                    <a:pt x="4903" y="3232"/>
                  </a:cubicBezTo>
                  <a:cubicBezTo>
                    <a:pt x="4904" y="3226"/>
                    <a:pt x="4905" y="3221"/>
                    <a:pt x="4905" y="3216"/>
                  </a:cubicBezTo>
                  <a:cubicBezTo>
                    <a:pt x="4905" y="3178"/>
                    <a:pt x="4922" y="3195"/>
                    <a:pt x="4968" y="3232"/>
                  </a:cubicBezTo>
                  <a:cubicBezTo>
                    <a:pt x="5013" y="3270"/>
                    <a:pt x="5045" y="3345"/>
                    <a:pt x="5045" y="3345"/>
                  </a:cubicBezTo>
                  <a:cubicBezTo>
                    <a:pt x="5045" y="3345"/>
                    <a:pt x="5089" y="3485"/>
                    <a:pt x="5096" y="3506"/>
                  </a:cubicBezTo>
                  <a:cubicBezTo>
                    <a:pt x="5100" y="3517"/>
                    <a:pt x="5118" y="3486"/>
                    <a:pt x="5134" y="3451"/>
                  </a:cubicBezTo>
                  <a:cubicBezTo>
                    <a:pt x="5139" y="3451"/>
                    <a:pt x="5139" y="3451"/>
                    <a:pt x="5139" y="3451"/>
                  </a:cubicBezTo>
                  <a:cubicBezTo>
                    <a:pt x="5153" y="3422"/>
                    <a:pt x="5167" y="3390"/>
                    <a:pt x="5172" y="3378"/>
                  </a:cubicBezTo>
                  <a:cubicBezTo>
                    <a:pt x="5173" y="3374"/>
                    <a:pt x="5174" y="3372"/>
                    <a:pt x="5176" y="3369"/>
                  </a:cubicBezTo>
                  <a:cubicBezTo>
                    <a:pt x="5171" y="3369"/>
                    <a:pt x="5171" y="3369"/>
                    <a:pt x="5171" y="3369"/>
                  </a:cubicBezTo>
                  <a:cubicBezTo>
                    <a:pt x="5179" y="3353"/>
                    <a:pt x="5188" y="3343"/>
                    <a:pt x="5211" y="3336"/>
                  </a:cubicBezTo>
                  <a:cubicBezTo>
                    <a:pt x="5230" y="3331"/>
                    <a:pt x="5252" y="3329"/>
                    <a:pt x="5267" y="3314"/>
                  </a:cubicBezTo>
                  <a:cubicBezTo>
                    <a:pt x="5269" y="3314"/>
                    <a:pt x="5269" y="3314"/>
                    <a:pt x="5269" y="3314"/>
                  </a:cubicBezTo>
                  <a:cubicBezTo>
                    <a:pt x="5279" y="3307"/>
                    <a:pt x="5287" y="3296"/>
                    <a:pt x="5291" y="3278"/>
                  </a:cubicBezTo>
                  <a:cubicBezTo>
                    <a:pt x="5295" y="3263"/>
                    <a:pt x="5300" y="3248"/>
                    <a:pt x="5305" y="3232"/>
                  </a:cubicBezTo>
                  <a:cubicBezTo>
                    <a:pt x="5299" y="3232"/>
                    <a:pt x="5299" y="3232"/>
                    <a:pt x="5299" y="3232"/>
                  </a:cubicBezTo>
                  <a:cubicBezTo>
                    <a:pt x="5304" y="3214"/>
                    <a:pt x="5307" y="3196"/>
                    <a:pt x="5305" y="3177"/>
                  </a:cubicBezTo>
                  <a:cubicBezTo>
                    <a:pt x="5312" y="3177"/>
                    <a:pt x="5312" y="3177"/>
                    <a:pt x="5312" y="3177"/>
                  </a:cubicBezTo>
                  <a:cubicBezTo>
                    <a:pt x="5311" y="3157"/>
                    <a:pt x="5306" y="3137"/>
                    <a:pt x="5291" y="3116"/>
                  </a:cubicBezTo>
                  <a:cubicBezTo>
                    <a:pt x="5286" y="3108"/>
                    <a:pt x="5282" y="3102"/>
                    <a:pt x="5277" y="3094"/>
                  </a:cubicBezTo>
                  <a:cubicBezTo>
                    <a:pt x="5268" y="3094"/>
                    <a:pt x="5268" y="3094"/>
                    <a:pt x="5268" y="3094"/>
                  </a:cubicBezTo>
                  <a:cubicBezTo>
                    <a:pt x="5255" y="3074"/>
                    <a:pt x="5243" y="3055"/>
                    <a:pt x="5232" y="3040"/>
                  </a:cubicBezTo>
                  <a:cubicBezTo>
                    <a:pt x="5242" y="3040"/>
                    <a:pt x="5242" y="3040"/>
                    <a:pt x="5242" y="3040"/>
                  </a:cubicBezTo>
                  <a:cubicBezTo>
                    <a:pt x="5226" y="3017"/>
                    <a:pt x="5213" y="2998"/>
                    <a:pt x="5196" y="2983"/>
                  </a:cubicBezTo>
                  <a:cubicBezTo>
                    <a:pt x="5189" y="2976"/>
                    <a:pt x="5182" y="2967"/>
                    <a:pt x="5176" y="2957"/>
                  </a:cubicBezTo>
                  <a:cubicBezTo>
                    <a:pt x="5167" y="2957"/>
                    <a:pt x="5167" y="2957"/>
                    <a:pt x="5167" y="2957"/>
                  </a:cubicBezTo>
                  <a:cubicBezTo>
                    <a:pt x="5155" y="2938"/>
                    <a:pt x="5146" y="2917"/>
                    <a:pt x="5141" y="2902"/>
                  </a:cubicBezTo>
                  <a:cubicBezTo>
                    <a:pt x="5149" y="2902"/>
                    <a:pt x="5149" y="2902"/>
                    <a:pt x="5149" y="2902"/>
                  </a:cubicBezTo>
                  <a:cubicBezTo>
                    <a:pt x="5143" y="2889"/>
                    <a:pt x="5140" y="2879"/>
                    <a:pt x="5140" y="2879"/>
                  </a:cubicBezTo>
                  <a:cubicBezTo>
                    <a:pt x="5140" y="2879"/>
                    <a:pt x="5169" y="2848"/>
                    <a:pt x="5195" y="2820"/>
                  </a:cubicBezTo>
                  <a:cubicBezTo>
                    <a:pt x="5192" y="2820"/>
                    <a:pt x="5192" y="2820"/>
                    <a:pt x="5192" y="2820"/>
                  </a:cubicBezTo>
                  <a:cubicBezTo>
                    <a:pt x="5204" y="2807"/>
                    <a:pt x="5215" y="2795"/>
                    <a:pt x="5221" y="2787"/>
                  </a:cubicBezTo>
                  <a:cubicBezTo>
                    <a:pt x="5242" y="2762"/>
                    <a:pt x="5274" y="2779"/>
                    <a:pt x="5278" y="2808"/>
                  </a:cubicBezTo>
                  <a:cubicBezTo>
                    <a:pt x="5281" y="2837"/>
                    <a:pt x="5246" y="2862"/>
                    <a:pt x="5239" y="2925"/>
                  </a:cubicBezTo>
                  <a:cubicBezTo>
                    <a:pt x="5232" y="2987"/>
                    <a:pt x="5281" y="3008"/>
                    <a:pt x="5295" y="2987"/>
                  </a:cubicBezTo>
                  <a:cubicBezTo>
                    <a:pt x="5298" y="2986"/>
                    <a:pt x="5300" y="2985"/>
                    <a:pt x="5302" y="2983"/>
                  </a:cubicBezTo>
                  <a:cubicBezTo>
                    <a:pt x="5306" y="2976"/>
                    <a:pt x="5312" y="2967"/>
                    <a:pt x="5319" y="2957"/>
                  </a:cubicBezTo>
                  <a:cubicBezTo>
                    <a:pt x="5315" y="2957"/>
                    <a:pt x="5315" y="2957"/>
                    <a:pt x="5315" y="2957"/>
                  </a:cubicBezTo>
                  <a:cubicBezTo>
                    <a:pt x="5330" y="2936"/>
                    <a:pt x="5345" y="2912"/>
                    <a:pt x="5345" y="2904"/>
                  </a:cubicBezTo>
                  <a:cubicBezTo>
                    <a:pt x="5345" y="2903"/>
                    <a:pt x="5344" y="2903"/>
                    <a:pt x="5344" y="2902"/>
                  </a:cubicBezTo>
                  <a:cubicBezTo>
                    <a:pt x="5350" y="2902"/>
                    <a:pt x="5350" y="2902"/>
                    <a:pt x="5350" y="2902"/>
                  </a:cubicBezTo>
                  <a:cubicBezTo>
                    <a:pt x="5351" y="2901"/>
                    <a:pt x="5351" y="2900"/>
                    <a:pt x="5351" y="2899"/>
                  </a:cubicBezTo>
                  <a:cubicBezTo>
                    <a:pt x="5351" y="2887"/>
                    <a:pt x="5326" y="2891"/>
                    <a:pt x="5323" y="2845"/>
                  </a:cubicBezTo>
                  <a:cubicBezTo>
                    <a:pt x="5322" y="2836"/>
                    <a:pt x="5324" y="2828"/>
                    <a:pt x="5327" y="2820"/>
                  </a:cubicBezTo>
                  <a:cubicBezTo>
                    <a:pt x="5322" y="2820"/>
                    <a:pt x="5322" y="2820"/>
                    <a:pt x="5322" y="2820"/>
                  </a:cubicBezTo>
                  <a:cubicBezTo>
                    <a:pt x="5334" y="2791"/>
                    <a:pt x="5366" y="2773"/>
                    <a:pt x="5380" y="2783"/>
                  </a:cubicBezTo>
                  <a:cubicBezTo>
                    <a:pt x="5397" y="2796"/>
                    <a:pt x="5510" y="2767"/>
                    <a:pt x="5563" y="2733"/>
                  </a:cubicBezTo>
                  <a:cubicBezTo>
                    <a:pt x="5564" y="2732"/>
                    <a:pt x="5565" y="2732"/>
                    <a:pt x="5566" y="2731"/>
                  </a:cubicBezTo>
                  <a:cubicBezTo>
                    <a:pt x="5567" y="2730"/>
                    <a:pt x="5568" y="2730"/>
                    <a:pt x="5569" y="2729"/>
                  </a:cubicBezTo>
                  <a:cubicBezTo>
                    <a:pt x="5588" y="2717"/>
                    <a:pt x="5604" y="2700"/>
                    <a:pt x="5619" y="2683"/>
                  </a:cubicBezTo>
                  <a:cubicBezTo>
                    <a:pt x="5615" y="2683"/>
                    <a:pt x="5615" y="2683"/>
                    <a:pt x="5615" y="2683"/>
                  </a:cubicBezTo>
                  <a:cubicBezTo>
                    <a:pt x="5630" y="2664"/>
                    <a:pt x="5643" y="2644"/>
                    <a:pt x="5655" y="2628"/>
                  </a:cubicBezTo>
                  <a:cubicBezTo>
                    <a:pt x="5659" y="2628"/>
                    <a:pt x="5659" y="2628"/>
                    <a:pt x="5659" y="2628"/>
                  </a:cubicBezTo>
                  <a:cubicBezTo>
                    <a:pt x="5668" y="2615"/>
                    <a:pt x="5677" y="2604"/>
                    <a:pt x="5686" y="2596"/>
                  </a:cubicBezTo>
                  <a:cubicBezTo>
                    <a:pt x="5697" y="2586"/>
                    <a:pt x="5717" y="2567"/>
                    <a:pt x="5739" y="2546"/>
                  </a:cubicBezTo>
                  <a:cubicBezTo>
                    <a:pt x="5737" y="2546"/>
                    <a:pt x="5737" y="2546"/>
                    <a:pt x="5737" y="2546"/>
                  </a:cubicBezTo>
                  <a:cubicBezTo>
                    <a:pt x="5754" y="2528"/>
                    <a:pt x="5772" y="2509"/>
                    <a:pt x="5786" y="2491"/>
                  </a:cubicBezTo>
                  <a:cubicBezTo>
                    <a:pt x="5789" y="2491"/>
                    <a:pt x="5789" y="2491"/>
                    <a:pt x="5789" y="2491"/>
                  </a:cubicBezTo>
                  <a:cubicBezTo>
                    <a:pt x="5809" y="2466"/>
                    <a:pt x="5822" y="2442"/>
                    <a:pt x="5819" y="2425"/>
                  </a:cubicBezTo>
                  <a:cubicBezTo>
                    <a:pt x="5819" y="2420"/>
                    <a:pt x="5818" y="2414"/>
                    <a:pt x="5818" y="2408"/>
                  </a:cubicBezTo>
                  <a:cubicBezTo>
                    <a:pt x="5811" y="2408"/>
                    <a:pt x="5811" y="2408"/>
                    <a:pt x="5811" y="2408"/>
                  </a:cubicBezTo>
                  <a:cubicBezTo>
                    <a:pt x="5810" y="2391"/>
                    <a:pt x="5810" y="2373"/>
                    <a:pt x="5808" y="2353"/>
                  </a:cubicBezTo>
                  <a:cubicBezTo>
                    <a:pt x="5815" y="2353"/>
                    <a:pt x="5815" y="2353"/>
                    <a:pt x="5815" y="2353"/>
                  </a:cubicBezTo>
                  <a:cubicBezTo>
                    <a:pt x="5814" y="2327"/>
                    <a:pt x="5811" y="2299"/>
                    <a:pt x="5800" y="2271"/>
                  </a:cubicBezTo>
                  <a:cubicBezTo>
                    <a:pt x="5791" y="2271"/>
                    <a:pt x="5791" y="2271"/>
                    <a:pt x="5791" y="2271"/>
                  </a:cubicBezTo>
                  <a:cubicBezTo>
                    <a:pt x="5790" y="2268"/>
                    <a:pt x="5789" y="2266"/>
                    <a:pt x="5788" y="2263"/>
                  </a:cubicBezTo>
                  <a:cubicBezTo>
                    <a:pt x="5780" y="2245"/>
                    <a:pt x="5771" y="2230"/>
                    <a:pt x="5761" y="2216"/>
                  </a:cubicBezTo>
                  <a:cubicBezTo>
                    <a:pt x="5771" y="2216"/>
                    <a:pt x="5771" y="2216"/>
                    <a:pt x="5771" y="2216"/>
                  </a:cubicBezTo>
                  <a:cubicBezTo>
                    <a:pt x="5749" y="2182"/>
                    <a:pt x="5728" y="2156"/>
                    <a:pt x="5717" y="2138"/>
                  </a:cubicBezTo>
                  <a:cubicBezTo>
                    <a:pt x="5716" y="2137"/>
                    <a:pt x="5717" y="2135"/>
                    <a:pt x="5717" y="2134"/>
                  </a:cubicBezTo>
                  <a:cubicBezTo>
                    <a:pt x="5710" y="2134"/>
                    <a:pt x="5710" y="2134"/>
                    <a:pt x="5710" y="2134"/>
                  </a:cubicBezTo>
                  <a:cubicBezTo>
                    <a:pt x="5715" y="2117"/>
                    <a:pt x="5771" y="2109"/>
                    <a:pt x="5802" y="2079"/>
                  </a:cubicBezTo>
                  <a:cubicBezTo>
                    <a:pt x="5804" y="2079"/>
                    <a:pt x="5804" y="2079"/>
                    <a:pt x="5804" y="2079"/>
                  </a:cubicBezTo>
                  <a:cubicBezTo>
                    <a:pt x="5807" y="2077"/>
                    <a:pt x="5810" y="2074"/>
                    <a:pt x="5812" y="2072"/>
                  </a:cubicBezTo>
                  <a:cubicBezTo>
                    <a:pt x="5848" y="2034"/>
                    <a:pt x="5812" y="2001"/>
                    <a:pt x="5795" y="2005"/>
                  </a:cubicBezTo>
                  <a:cubicBezTo>
                    <a:pt x="5777" y="2009"/>
                    <a:pt x="5731" y="2022"/>
                    <a:pt x="5714" y="2018"/>
                  </a:cubicBezTo>
                  <a:cubicBezTo>
                    <a:pt x="5704" y="2015"/>
                    <a:pt x="5696" y="2007"/>
                    <a:pt x="5686" y="1997"/>
                  </a:cubicBezTo>
                  <a:cubicBezTo>
                    <a:pt x="5675" y="1997"/>
                    <a:pt x="5675" y="1997"/>
                    <a:pt x="5675" y="1997"/>
                  </a:cubicBezTo>
                  <a:cubicBezTo>
                    <a:pt x="5669" y="1989"/>
                    <a:pt x="5661" y="1981"/>
                    <a:pt x="5651" y="1972"/>
                  </a:cubicBezTo>
                  <a:cubicBezTo>
                    <a:pt x="5640" y="1963"/>
                    <a:pt x="5639" y="1952"/>
                    <a:pt x="5642" y="1942"/>
                  </a:cubicBezTo>
                  <a:cubicBezTo>
                    <a:pt x="5648" y="1942"/>
                    <a:pt x="5648" y="1942"/>
                    <a:pt x="5648" y="1942"/>
                  </a:cubicBezTo>
                  <a:cubicBezTo>
                    <a:pt x="5649" y="1931"/>
                    <a:pt x="5656" y="1922"/>
                    <a:pt x="5664" y="1916"/>
                  </a:cubicBezTo>
                  <a:cubicBezTo>
                    <a:pt x="5668" y="1914"/>
                    <a:pt x="5672" y="1913"/>
                    <a:pt x="5676" y="1914"/>
                  </a:cubicBezTo>
                  <a:cubicBezTo>
                    <a:pt x="5682" y="1915"/>
                    <a:pt x="5691" y="1911"/>
                    <a:pt x="5701" y="1903"/>
                  </a:cubicBezTo>
                  <a:cubicBezTo>
                    <a:pt x="5717" y="1894"/>
                    <a:pt x="5738" y="1875"/>
                    <a:pt x="5754" y="1859"/>
                  </a:cubicBezTo>
                  <a:cubicBezTo>
                    <a:pt x="5752" y="1859"/>
                    <a:pt x="5752" y="1859"/>
                    <a:pt x="5752" y="1859"/>
                  </a:cubicBezTo>
                  <a:cubicBezTo>
                    <a:pt x="5755" y="1856"/>
                    <a:pt x="5758" y="1854"/>
                    <a:pt x="5760" y="1851"/>
                  </a:cubicBezTo>
                  <a:cubicBezTo>
                    <a:pt x="5781" y="1831"/>
                    <a:pt x="5813" y="1814"/>
                    <a:pt x="5802" y="1835"/>
                  </a:cubicBezTo>
                  <a:cubicBezTo>
                    <a:pt x="5792" y="1856"/>
                    <a:pt x="5767" y="1930"/>
                    <a:pt x="5795" y="1934"/>
                  </a:cubicBezTo>
                  <a:cubicBezTo>
                    <a:pt x="5806" y="1936"/>
                    <a:pt x="5824" y="1927"/>
                    <a:pt x="5841" y="1915"/>
                  </a:cubicBezTo>
                  <a:cubicBezTo>
                    <a:pt x="5858" y="1904"/>
                    <a:pt x="5875" y="1891"/>
                    <a:pt x="5888" y="1882"/>
                  </a:cubicBezTo>
                  <a:cubicBezTo>
                    <a:pt x="5894" y="1878"/>
                    <a:pt x="5899" y="1875"/>
                    <a:pt x="5901" y="1876"/>
                  </a:cubicBezTo>
                  <a:cubicBezTo>
                    <a:pt x="5911" y="1880"/>
                    <a:pt x="5929" y="1934"/>
                    <a:pt x="5918" y="1959"/>
                  </a:cubicBezTo>
                  <a:cubicBezTo>
                    <a:pt x="5908" y="1984"/>
                    <a:pt x="5908" y="2026"/>
                    <a:pt x="5922" y="2022"/>
                  </a:cubicBezTo>
                  <a:cubicBezTo>
                    <a:pt x="5925" y="2021"/>
                    <a:pt x="5928" y="2019"/>
                    <a:pt x="5932" y="2016"/>
                  </a:cubicBezTo>
                  <a:cubicBezTo>
                    <a:pt x="5938" y="2013"/>
                    <a:pt x="5948" y="2004"/>
                    <a:pt x="5956" y="1997"/>
                  </a:cubicBezTo>
                  <a:cubicBezTo>
                    <a:pt x="5955" y="1997"/>
                    <a:pt x="5955" y="1997"/>
                    <a:pt x="5955" y="1997"/>
                  </a:cubicBezTo>
                  <a:cubicBezTo>
                    <a:pt x="5962" y="1991"/>
                    <a:pt x="5968" y="1988"/>
                    <a:pt x="5971" y="1993"/>
                  </a:cubicBezTo>
                  <a:cubicBezTo>
                    <a:pt x="5978" y="2005"/>
                    <a:pt x="6014" y="2030"/>
                    <a:pt x="5996" y="2076"/>
                  </a:cubicBezTo>
                  <a:cubicBezTo>
                    <a:pt x="5978" y="2122"/>
                    <a:pt x="5943" y="2138"/>
                    <a:pt x="5985" y="2167"/>
                  </a:cubicBezTo>
                  <a:cubicBezTo>
                    <a:pt x="6014" y="2187"/>
                    <a:pt x="6030" y="2182"/>
                    <a:pt x="6047" y="2170"/>
                  </a:cubicBezTo>
                  <a:cubicBezTo>
                    <a:pt x="6057" y="2164"/>
                    <a:pt x="6067" y="2155"/>
                    <a:pt x="6080" y="2147"/>
                  </a:cubicBezTo>
                  <a:cubicBezTo>
                    <a:pt x="6084" y="2144"/>
                    <a:pt x="6088" y="2139"/>
                    <a:pt x="6092" y="2134"/>
                  </a:cubicBezTo>
                  <a:cubicBezTo>
                    <a:pt x="6088" y="2134"/>
                    <a:pt x="6088" y="2134"/>
                    <a:pt x="6088" y="2134"/>
                  </a:cubicBezTo>
                  <a:cubicBezTo>
                    <a:pt x="6098" y="2119"/>
                    <a:pt x="6106" y="2099"/>
                    <a:pt x="6110" y="2079"/>
                  </a:cubicBezTo>
                  <a:cubicBezTo>
                    <a:pt x="6116" y="2079"/>
                    <a:pt x="6116" y="2079"/>
                    <a:pt x="6116" y="2079"/>
                  </a:cubicBezTo>
                  <a:cubicBezTo>
                    <a:pt x="6123" y="2050"/>
                    <a:pt x="6124" y="2020"/>
                    <a:pt x="6115" y="2005"/>
                  </a:cubicBezTo>
                  <a:cubicBezTo>
                    <a:pt x="6114" y="2003"/>
                    <a:pt x="6112" y="2000"/>
                    <a:pt x="6110" y="1997"/>
                  </a:cubicBezTo>
                  <a:cubicBezTo>
                    <a:pt x="6100" y="1997"/>
                    <a:pt x="6100" y="1997"/>
                    <a:pt x="6100" y="1997"/>
                  </a:cubicBezTo>
                  <a:cubicBezTo>
                    <a:pt x="6090" y="1980"/>
                    <a:pt x="6077" y="1960"/>
                    <a:pt x="6066" y="1942"/>
                  </a:cubicBezTo>
                  <a:cubicBezTo>
                    <a:pt x="6075" y="1942"/>
                    <a:pt x="6075" y="1942"/>
                    <a:pt x="6075" y="1942"/>
                  </a:cubicBezTo>
                  <a:cubicBezTo>
                    <a:pt x="6064" y="1923"/>
                    <a:pt x="6055" y="1906"/>
                    <a:pt x="6055" y="1897"/>
                  </a:cubicBezTo>
                  <a:cubicBezTo>
                    <a:pt x="6055" y="1894"/>
                    <a:pt x="6058" y="1891"/>
                    <a:pt x="6061" y="1888"/>
                  </a:cubicBezTo>
                  <a:cubicBezTo>
                    <a:pt x="6074" y="1881"/>
                    <a:pt x="6096" y="1876"/>
                    <a:pt x="6109" y="1866"/>
                  </a:cubicBezTo>
                  <a:cubicBezTo>
                    <a:pt x="6112" y="1864"/>
                    <a:pt x="6115" y="1862"/>
                    <a:pt x="6118" y="1859"/>
                  </a:cubicBezTo>
                  <a:cubicBezTo>
                    <a:pt x="6115" y="1859"/>
                    <a:pt x="6115" y="1859"/>
                    <a:pt x="6115" y="1859"/>
                  </a:cubicBezTo>
                  <a:cubicBezTo>
                    <a:pt x="6117" y="1856"/>
                    <a:pt x="6119" y="1852"/>
                    <a:pt x="6119" y="1847"/>
                  </a:cubicBezTo>
                  <a:cubicBezTo>
                    <a:pt x="6119" y="1831"/>
                    <a:pt x="6125" y="1816"/>
                    <a:pt x="6134" y="1804"/>
                  </a:cubicBezTo>
                  <a:cubicBezTo>
                    <a:pt x="6138" y="1804"/>
                    <a:pt x="6138" y="1804"/>
                    <a:pt x="6138" y="1804"/>
                  </a:cubicBezTo>
                  <a:cubicBezTo>
                    <a:pt x="6148" y="1790"/>
                    <a:pt x="6161" y="1779"/>
                    <a:pt x="6175" y="1772"/>
                  </a:cubicBezTo>
                  <a:cubicBezTo>
                    <a:pt x="6176" y="1772"/>
                    <a:pt x="6177" y="1771"/>
                    <a:pt x="6178" y="1770"/>
                  </a:cubicBezTo>
                  <a:cubicBezTo>
                    <a:pt x="6178" y="1770"/>
                    <a:pt x="6178" y="1770"/>
                    <a:pt x="6178" y="1770"/>
                  </a:cubicBezTo>
                  <a:cubicBezTo>
                    <a:pt x="6194" y="1760"/>
                    <a:pt x="6213" y="1735"/>
                    <a:pt x="6226" y="1725"/>
                  </a:cubicBezTo>
                  <a:cubicBezTo>
                    <a:pt x="6230" y="1723"/>
                    <a:pt x="6233" y="1723"/>
                    <a:pt x="6235" y="1727"/>
                  </a:cubicBezTo>
                  <a:cubicBezTo>
                    <a:pt x="6245" y="1742"/>
                    <a:pt x="6301" y="1761"/>
                    <a:pt x="6322" y="1743"/>
                  </a:cubicBezTo>
                  <a:cubicBezTo>
                    <a:pt x="6327" y="1741"/>
                    <a:pt x="6331" y="1739"/>
                    <a:pt x="6333" y="1735"/>
                  </a:cubicBezTo>
                  <a:cubicBezTo>
                    <a:pt x="6336" y="1732"/>
                    <a:pt x="6339" y="1727"/>
                    <a:pt x="6343" y="1722"/>
                  </a:cubicBezTo>
                  <a:cubicBezTo>
                    <a:pt x="6341" y="1722"/>
                    <a:pt x="6341" y="1722"/>
                    <a:pt x="6341" y="1722"/>
                  </a:cubicBezTo>
                  <a:cubicBezTo>
                    <a:pt x="6353" y="1708"/>
                    <a:pt x="6372" y="1688"/>
                    <a:pt x="6393" y="1667"/>
                  </a:cubicBezTo>
                  <a:cubicBezTo>
                    <a:pt x="6395" y="1667"/>
                    <a:pt x="6395" y="1667"/>
                    <a:pt x="6395" y="1667"/>
                  </a:cubicBezTo>
                  <a:cubicBezTo>
                    <a:pt x="6423" y="1640"/>
                    <a:pt x="6454" y="1610"/>
                    <a:pt x="6481" y="1585"/>
                  </a:cubicBezTo>
                  <a:cubicBezTo>
                    <a:pt x="6479" y="1585"/>
                    <a:pt x="6479" y="1585"/>
                    <a:pt x="6479" y="1585"/>
                  </a:cubicBezTo>
                  <a:cubicBezTo>
                    <a:pt x="6483" y="1581"/>
                    <a:pt x="6488" y="1576"/>
                    <a:pt x="6492" y="1573"/>
                  </a:cubicBezTo>
                  <a:cubicBezTo>
                    <a:pt x="6508" y="1559"/>
                    <a:pt x="6520" y="1545"/>
                    <a:pt x="6531" y="1530"/>
                  </a:cubicBezTo>
                  <a:cubicBezTo>
                    <a:pt x="6535" y="1530"/>
                    <a:pt x="6535" y="1530"/>
                    <a:pt x="6535" y="1530"/>
                  </a:cubicBezTo>
                  <a:cubicBezTo>
                    <a:pt x="6554" y="1504"/>
                    <a:pt x="6568" y="1476"/>
                    <a:pt x="6577" y="1448"/>
                  </a:cubicBezTo>
                  <a:cubicBezTo>
                    <a:pt x="6572" y="1448"/>
                    <a:pt x="6572" y="1448"/>
                    <a:pt x="6572" y="1448"/>
                  </a:cubicBezTo>
                  <a:cubicBezTo>
                    <a:pt x="6577" y="1434"/>
                    <a:pt x="6580" y="1420"/>
                    <a:pt x="6584" y="1406"/>
                  </a:cubicBezTo>
                  <a:cubicBezTo>
                    <a:pt x="6585" y="1402"/>
                    <a:pt x="6586" y="1397"/>
                    <a:pt x="6587" y="1393"/>
                  </a:cubicBezTo>
                  <a:cubicBezTo>
                    <a:pt x="6593" y="1393"/>
                    <a:pt x="6593" y="1393"/>
                    <a:pt x="6593" y="1393"/>
                  </a:cubicBezTo>
                  <a:cubicBezTo>
                    <a:pt x="6601" y="1361"/>
                    <a:pt x="6611" y="1335"/>
                    <a:pt x="6616" y="1310"/>
                  </a:cubicBezTo>
                  <a:cubicBezTo>
                    <a:pt x="6611" y="1310"/>
                    <a:pt x="6611" y="1310"/>
                    <a:pt x="6611" y="1310"/>
                  </a:cubicBezTo>
                  <a:cubicBezTo>
                    <a:pt x="6613" y="1295"/>
                    <a:pt x="6614" y="1281"/>
                    <a:pt x="6612" y="1265"/>
                  </a:cubicBezTo>
                  <a:cubicBezTo>
                    <a:pt x="6633" y="1323"/>
                    <a:pt x="6637" y="1365"/>
                    <a:pt x="6633" y="1410"/>
                  </a:cubicBezTo>
                  <a:cubicBezTo>
                    <a:pt x="6630" y="1456"/>
                    <a:pt x="6633" y="1552"/>
                    <a:pt x="6640" y="1564"/>
                  </a:cubicBezTo>
                  <a:cubicBezTo>
                    <a:pt x="6647" y="1577"/>
                    <a:pt x="6675" y="1606"/>
                    <a:pt x="6693" y="1598"/>
                  </a:cubicBezTo>
                  <a:cubicBezTo>
                    <a:pt x="6694" y="1597"/>
                    <a:pt x="6695" y="1595"/>
                    <a:pt x="6695" y="1594"/>
                  </a:cubicBezTo>
                  <a:cubicBezTo>
                    <a:pt x="6697" y="1594"/>
                    <a:pt x="6698" y="1594"/>
                    <a:pt x="6700" y="1593"/>
                  </a:cubicBezTo>
                  <a:cubicBezTo>
                    <a:pt x="6702" y="1592"/>
                    <a:pt x="6704" y="1589"/>
                    <a:pt x="6705" y="1585"/>
                  </a:cubicBezTo>
                  <a:cubicBezTo>
                    <a:pt x="6699" y="1585"/>
                    <a:pt x="6699" y="1585"/>
                    <a:pt x="6699" y="1585"/>
                  </a:cubicBezTo>
                  <a:cubicBezTo>
                    <a:pt x="6700" y="1571"/>
                    <a:pt x="6697" y="1550"/>
                    <a:pt x="6693" y="1530"/>
                  </a:cubicBezTo>
                  <a:cubicBezTo>
                    <a:pt x="6700" y="1530"/>
                    <a:pt x="6700" y="1530"/>
                    <a:pt x="6700" y="1530"/>
                  </a:cubicBezTo>
                  <a:cubicBezTo>
                    <a:pt x="6697" y="1510"/>
                    <a:pt x="6692" y="1492"/>
                    <a:pt x="6692" y="1485"/>
                  </a:cubicBezTo>
                  <a:cubicBezTo>
                    <a:pt x="6692" y="1473"/>
                    <a:pt x="6705" y="1457"/>
                    <a:pt x="6717" y="1448"/>
                  </a:cubicBezTo>
                  <a:cubicBezTo>
                    <a:pt x="6717" y="1448"/>
                    <a:pt x="6717" y="1448"/>
                    <a:pt x="6717" y="1448"/>
                  </a:cubicBezTo>
                  <a:cubicBezTo>
                    <a:pt x="6720" y="1446"/>
                    <a:pt x="6722" y="1444"/>
                    <a:pt x="6725" y="1444"/>
                  </a:cubicBezTo>
                  <a:cubicBezTo>
                    <a:pt x="6733" y="1441"/>
                    <a:pt x="6731" y="1418"/>
                    <a:pt x="6726" y="1393"/>
                  </a:cubicBezTo>
                  <a:cubicBezTo>
                    <a:pt x="6733" y="1393"/>
                    <a:pt x="6733" y="1393"/>
                    <a:pt x="6733" y="1393"/>
                  </a:cubicBezTo>
                  <a:cubicBezTo>
                    <a:pt x="6729" y="1372"/>
                    <a:pt x="6722" y="1349"/>
                    <a:pt x="6714" y="1335"/>
                  </a:cubicBezTo>
                  <a:cubicBezTo>
                    <a:pt x="6708" y="1326"/>
                    <a:pt x="6701" y="1317"/>
                    <a:pt x="6695" y="1310"/>
                  </a:cubicBezTo>
                  <a:cubicBezTo>
                    <a:pt x="6685" y="1310"/>
                    <a:pt x="6685" y="1310"/>
                    <a:pt x="6685" y="1310"/>
                  </a:cubicBezTo>
                  <a:cubicBezTo>
                    <a:pt x="6676" y="1299"/>
                    <a:pt x="6670" y="1292"/>
                    <a:pt x="6679" y="1290"/>
                  </a:cubicBezTo>
                  <a:cubicBezTo>
                    <a:pt x="6689" y="1287"/>
                    <a:pt x="6701" y="1269"/>
                    <a:pt x="6703" y="1256"/>
                  </a:cubicBezTo>
                  <a:cubicBezTo>
                    <a:pt x="6708" y="1256"/>
                    <a:pt x="6708" y="1256"/>
                    <a:pt x="6708" y="1256"/>
                  </a:cubicBezTo>
                  <a:cubicBezTo>
                    <a:pt x="6710" y="1249"/>
                    <a:pt x="6710" y="1243"/>
                    <a:pt x="6707" y="1240"/>
                  </a:cubicBezTo>
                  <a:cubicBezTo>
                    <a:pt x="6696" y="1231"/>
                    <a:pt x="6703" y="1202"/>
                    <a:pt x="6678" y="1211"/>
                  </a:cubicBezTo>
                  <a:cubicBezTo>
                    <a:pt x="6665" y="1215"/>
                    <a:pt x="6634" y="1210"/>
                    <a:pt x="6621" y="1223"/>
                  </a:cubicBezTo>
                  <a:cubicBezTo>
                    <a:pt x="6617" y="1225"/>
                    <a:pt x="6613" y="1228"/>
                    <a:pt x="6611" y="1232"/>
                  </a:cubicBezTo>
                  <a:cubicBezTo>
                    <a:pt x="6600" y="1202"/>
                    <a:pt x="6580" y="1182"/>
                    <a:pt x="6555" y="1186"/>
                  </a:cubicBezTo>
                  <a:cubicBezTo>
                    <a:pt x="6523" y="1190"/>
                    <a:pt x="6506" y="1211"/>
                    <a:pt x="6474" y="1211"/>
                  </a:cubicBezTo>
                  <a:cubicBezTo>
                    <a:pt x="6455" y="1211"/>
                    <a:pt x="6456" y="1190"/>
                    <a:pt x="6458" y="1173"/>
                  </a:cubicBezTo>
                  <a:cubicBezTo>
                    <a:pt x="6451" y="1173"/>
                    <a:pt x="6451" y="1173"/>
                    <a:pt x="6451" y="1173"/>
                  </a:cubicBezTo>
                  <a:cubicBezTo>
                    <a:pt x="6452" y="1164"/>
                    <a:pt x="6451" y="1157"/>
                    <a:pt x="6446" y="1157"/>
                  </a:cubicBezTo>
                  <a:cubicBezTo>
                    <a:pt x="6439" y="1157"/>
                    <a:pt x="6426" y="1172"/>
                    <a:pt x="6413" y="1182"/>
                  </a:cubicBezTo>
                  <a:cubicBezTo>
                    <a:pt x="6405" y="1187"/>
                    <a:pt x="6396" y="1188"/>
                    <a:pt x="6390" y="1177"/>
                  </a:cubicBezTo>
                  <a:cubicBezTo>
                    <a:pt x="6389" y="1176"/>
                    <a:pt x="6389" y="1175"/>
                    <a:pt x="6389" y="1173"/>
                  </a:cubicBezTo>
                  <a:cubicBezTo>
                    <a:pt x="6381" y="1173"/>
                    <a:pt x="6381" y="1173"/>
                    <a:pt x="6381" y="1173"/>
                  </a:cubicBezTo>
                  <a:cubicBezTo>
                    <a:pt x="6379" y="1146"/>
                    <a:pt x="6437" y="1113"/>
                    <a:pt x="6485" y="1094"/>
                  </a:cubicBezTo>
                  <a:cubicBezTo>
                    <a:pt x="6492" y="1092"/>
                    <a:pt x="6499" y="1088"/>
                    <a:pt x="6506" y="1082"/>
                  </a:cubicBezTo>
                  <a:cubicBezTo>
                    <a:pt x="6523" y="1072"/>
                    <a:pt x="6542" y="1055"/>
                    <a:pt x="6561" y="1036"/>
                  </a:cubicBezTo>
                  <a:cubicBezTo>
                    <a:pt x="6559" y="1036"/>
                    <a:pt x="6559" y="1036"/>
                    <a:pt x="6559" y="1036"/>
                  </a:cubicBezTo>
                  <a:cubicBezTo>
                    <a:pt x="6578" y="1017"/>
                    <a:pt x="6597" y="997"/>
                    <a:pt x="6614" y="981"/>
                  </a:cubicBezTo>
                  <a:cubicBezTo>
                    <a:pt x="6617" y="981"/>
                    <a:pt x="6617" y="981"/>
                    <a:pt x="6617" y="981"/>
                  </a:cubicBezTo>
                  <a:cubicBezTo>
                    <a:pt x="6629" y="969"/>
                    <a:pt x="6640" y="960"/>
                    <a:pt x="6649" y="953"/>
                  </a:cubicBezTo>
                  <a:cubicBezTo>
                    <a:pt x="6654" y="951"/>
                    <a:pt x="6658" y="949"/>
                    <a:pt x="6661" y="949"/>
                  </a:cubicBezTo>
                  <a:cubicBezTo>
                    <a:pt x="6696" y="945"/>
                    <a:pt x="6785" y="957"/>
                    <a:pt x="6862" y="953"/>
                  </a:cubicBezTo>
                  <a:cubicBezTo>
                    <a:pt x="6939" y="949"/>
                    <a:pt x="6964" y="911"/>
                    <a:pt x="6989" y="932"/>
                  </a:cubicBezTo>
                  <a:cubicBezTo>
                    <a:pt x="7013" y="953"/>
                    <a:pt x="7066" y="978"/>
                    <a:pt x="7098" y="974"/>
                  </a:cubicBezTo>
                  <a:cubicBezTo>
                    <a:pt x="7115" y="971"/>
                    <a:pt x="7119" y="971"/>
                    <a:pt x="7127" y="965"/>
                  </a:cubicBezTo>
                  <a:cubicBezTo>
                    <a:pt x="7135" y="962"/>
                    <a:pt x="7141" y="954"/>
                    <a:pt x="7171" y="928"/>
                  </a:cubicBezTo>
                  <a:cubicBezTo>
                    <a:pt x="7184" y="917"/>
                    <a:pt x="7197" y="907"/>
                    <a:pt x="7209" y="899"/>
                  </a:cubicBezTo>
                  <a:cubicBezTo>
                    <a:pt x="7209" y="899"/>
                    <a:pt x="7209" y="899"/>
                    <a:pt x="7209" y="899"/>
                  </a:cubicBezTo>
                  <a:cubicBezTo>
                    <a:pt x="7236" y="879"/>
                    <a:pt x="7260" y="863"/>
                    <a:pt x="7277" y="844"/>
                  </a:cubicBezTo>
                  <a:cubicBezTo>
                    <a:pt x="7280" y="844"/>
                    <a:pt x="7280" y="844"/>
                    <a:pt x="7280" y="844"/>
                  </a:cubicBezTo>
                  <a:cubicBezTo>
                    <a:pt x="7283" y="840"/>
                    <a:pt x="7288" y="836"/>
                    <a:pt x="7291" y="832"/>
                  </a:cubicBezTo>
                  <a:cubicBezTo>
                    <a:pt x="7297" y="825"/>
                    <a:pt x="7305" y="818"/>
                    <a:pt x="7313" y="811"/>
                  </a:cubicBezTo>
                  <a:cubicBezTo>
                    <a:pt x="7342" y="794"/>
                    <a:pt x="7377" y="788"/>
                    <a:pt x="7379" y="811"/>
                  </a:cubicBezTo>
                  <a:cubicBezTo>
                    <a:pt x="7383" y="845"/>
                    <a:pt x="7372" y="878"/>
                    <a:pt x="7401" y="878"/>
                  </a:cubicBezTo>
                  <a:cubicBezTo>
                    <a:pt x="7429" y="878"/>
                    <a:pt x="7471" y="845"/>
                    <a:pt x="7506" y="828"/>
                  </a:cubicBezTo>
                  <a:cubicBezTo>
                    <a:pt x="7527" y="818"/>
                    <a:pt x="7546" y="807"/>
                    <a:pt x="7557" y="799"/>
                  </a:cubicBezTo>
                  <a:cubicBezTo>
                    <a:pt x="7561" y="797"/>
                    <a:pt x="7564" y="795"/>
                    <a:pt x="7567" y="793"/>
                  </a:cubicBezTo>
                  <a:cubicBezTo>
                    <a:pt x="7548" y="808"/>
                    <a:pt x="7430" y="903"/>
                    <a:pt x="7393" y="930"/>
                  </a:cubicBezTo>
                  <a:cubicBezTo>
                    <a:pt x="7368" y="946"/>
                    <a:pt x="7324" y="959"/>
                    <a:pt x="7287" y="981"/>
                  </a:cubicBezTo>
                  <a:cubicBezTo>
                    <a:pt x="7287" y="981"/>
                    <a:pt x="7287" y="981"/>
                    <a:pt x="7287" y="981"/>
                  </a:cubicBezTo>
                  <a:cubicBezTo>
                    <a:pt x="7267" y="992"/>
                    <a:pt x="7248" y="1006"/>
                    <a:pt x="7235" y="1024"/>
                  </a:cubicBezTo>
                  <a:cubicBezTo>
                    <a:pt x="7200" y="1073"/>
                    <a:pt x="7179" y="1090"/>
                    <a:pt x="7182" y="1144"/>
                  </a:cubicBezTo>
                  <a:cubicBezTo>
                    <a:pt x="7186" y="1198"/>
                    <a:pt x="7246" y="1269"/>
                    <a:pt x="7217" y="1319"/>
                  </a:cubicBezTo>
                  <a:cubicBezTo>
                    <a:pt x="7189" y="1369"/>
                    <a:pt x="7179" y="1440"/>
                    <a:pt x="7179" y="1440"/>
                  </a:cubicBezTo>
                  <a:cubicBezTo>
                    <a:pt x="7179" y="1440"/>
                    <a:pt x="7191" y="1419"/>
                    <a:pt x="7212" y="1393"/>
                  </a:cubicBezTo>
                  <a:cubicBezTo>
                    <a:pt x="7215" y="1393"/>
                    <a:pt x="7215" y="1393"/>
                    <a:pt x="7215" y="1393"/>
                  </a:cubicBezTo>
                  <a:cubicBezTo>
                    <a:pt x="7233" y="1370"/>
                    <a:pt x="7258" y="1341"/>
                    <a:pt x="7287" y="1319"/>
                  </a:cubicBezTo>
                  <a:cubicBezTo>
                    <a:pt x="7291" y="1316"/>
                    <a:pt x="7294" y="1313"/>
                    <a:pt x="7297" y="1310"/>
                  </a:cubicBezTo>
                  <a:cubicBezTo>
                    <a:pt x="7296" y="1310"/>
                    <a:pt x="7296" y="1310"/>
                    <a:pt x="7296" y="1310"/>
                  </a:cubicBezTo>
                  <a:cubicBezTo>
                    <a:pt x="7316" y="1293"/>
                    <a:pt x="7333" y="1274"/>
                    <a:pt x="7348" y="1256"/>
                  </a:cubicBezTo>
                  <a:cubicBezTo>
                    <a:pt x="7351" y="1256"/>
                    <a:pt x="7351" y="1256"/>
                    <a:pt x="7351" y="1256"/>
                  </a:cubicBezTo>
                  <a:cubicBezTo>
                    <a:pt x="7375" y="1227"/>
                    <a:pt x="7392" y="1200"/>
                    <a:pt x="7404" y="1186"/>
                  </a:cubicBezTo>
                  <a:cubicBezTo>
                    <a:pt x="7406" y="1183"/>
                    <a:pt x="7408" y="1181"/>
                    <a:pt x="7411" y="1179"/>
                  </a:cubicBezTo>
                  <a:cubicBezTo>
                    <a:pt x="7438" y="1163"/>
                    <a:pt x="7482" y="1156"/>
                    <a:pt x="7482" y="1132"/>
                  </a:cubicBezTo>
                  <a:cubicBezTo>
                    <a:pt x="7482" y="1128"/>
                    <a:pt x="7483" y="1123"/>
                    <a:pt x="7483" y="1118"/>
                  </a:cubicBezTo>
                  <a:cubicBezTo>
                    <a:pt x="7489" y="1118"/>
                    <a:pt x="7489" y="1118"/>
                    <a:pt x="7489" y="1118"/>
                  </a:cubicBezTo>
                  <a:cubicBezTo>
                    <a:pt x="7492" y="1093"/>
                    <a:pt x="7504" y="1064"/>
                    <a:pt x="7513" y="1036"/>
                  </a:cubicBezTo>
                  <a:cubicBezTo>
                    <a:pt x="7508" y="1036"/>
                    <a:pt x="7508" y="1036"/>
                    <a:pt x="7508" y="1036"/>
                  </a:cubicBezTo>
                  <a:cubicBezTo>
                    <a:pt x="7509" y="1035"/>
                    <a:pt x="7509" y="1033"/>
                    <a:pt x="7510" y="1032"/>
                  </a:cubicBezTo>
                  <a:cubicBezTo>
                    <a:pt x="7519" y="1004"/>
                    <a:pt x="7498" y="1005"/>
                    <a:pt x="7504" y="981"/>
                  </a:cubicBezTo>
                  <a:cubicBezTo>
                    <a:pt x="7509" y="981"/>
                    <a:pt x="7509" y="981"/>
                    <a:pt x="7509" y="981"/>
                  </a:cubicBezTo>
                  <a:cubicBezTo>
                    <a:pt x="7510" y="976"/>
                    <a:pt x="7512" y="970"/>
                    <a:pt x="7516" y="961"/>
                  </a:cubicBezTo>
                  <a:cubicBezTo>
                    <a:pt x="7529" y="937"/>
                    <a:pt x="7533" y="916"/>
                    <a:pt x="7555" y="902"/>
                  </a:cubicBezTo>
                  <a:cubicBezTo>
                    <a:pt x="7571" y="895"/>
                    <a:pt x="7595" y="890"/>
                    <a:pt x="7633" y="890"/>
                  </a:cubicBezTo>
                  <a:close/>
                  <a:moveTo>
                    <a:pt x="3007" y="1622"/>
                  </a:moveTo>
                  <a:cubicBezTo>
                    <a:pt x="2986" y="1633"/>
                    <a:pt x="2934" y="1641"/>
                    <a:pt x="2915" y="1618"/>
                  </a:cubicBezTo>
                  <a:cubicBezTo>
                    <a:pt x="2904" y="1605"/>
                    <a:pt x="2884" y="1607"/>
                    <a:pt x="2868" y="1619"/>
                  </a:cubicBezTo>
                  <a:cubicBezTo>
                    <a:pt x="2851" y="1628"/>
                    <a:pt x="2836" y="1648"/>
                    <a:pt x="2834" y="1672"/>
                  </a:cubicBezTo>
                  <a:cubicBezTo>
                    <a:pt x="2831" y="1718"/>
                    <a:pt x="2848" y="1685"/>
                    <a:pt x="2870" y="1702"/>
                  </a:cubicBezTo>
                  <a:cubicBezTo>
                    <a:pt x="2891" y="1718"/>
                    <a:pt x="2898" y="1743"/>
                    <a:pt x="2912" y="1768"/>
                  </a:cubicBezTo>
                  <a:cubicBezTo>
                    <a:pt x="2926" y="1793"/>
                    <a:pt x="2950" y="1785"/>
                    <a:pt x="2968" y="1806"/>
                  </a:cubicBezTo>
                  <a:cubicBezTo>
                    <a:pt x="2986" y="1826"/>
                    <a:pt x="2919" y="1851"/>
                    <a:pt x="2947" y="1876"/>
                  </a:cubicBezTo>
                  <a:cubicBezTo>
                    <a:pt x="2975" y="1901"/>
                    <a:pt x="2989" y="2001"/>
                    <a:pt x="2993" y="2026"/>
                  </a:cubicBezTo>
                  <a:cubicBezTo>
                    <a:pt x="2994" y="2031"/>
                    <a:pt x="2990" y="2036"/>
                    <a:pt x="2985" y="2040"/>
                  </a:cubicBezTo>
                  <a:cubicBezTo>
                    <a:pt x="2961" y="2052"/>
                    <a:pt x="2915" y="2058"/>
                    <a:pt x="2897" y="2055"/>
                  </a:cubicBezTo>
                  <a:cubicBezTo>
                    <a:pt x="2873" y="2051"/>
                    <a:pt x="2799" y="2022"/>
                    <a:pt x="2774" y="2013"/>
                  </a:cubicBezTo>
                  <a:cubicBezTo>
                    <a:pt x="2769" y="2012"/>
                    <a:pt x="2764" y="2005"/>
                    <a:pt x="2760" y="1997"/>
                  </a:cubicBezTo>
                  <a:cubicBezTo>
                    <a:pt x="2751" y="1997"/>
                    <a:pt x="2751" y="1997"/>
                    <a:pt x="2751" y="1997"/>
                  </a:cubicBezTo>
                  <a:cubicBezTo>
                    <a:pt x="2745" y="1981"/>
                    <a:pt x="2742" y="1959"/>
                    <a:pt x="2742" y="1942"/>
                  </a:cubicBezTo>
                  <a:cubicBezTo>
                    <a:pt x="2749" y="1942"/>
                    <a:pt x="2749" y="1942"/>
                    <a:pt x="2749" y="1942"/>
                  </a:cubicBezTo>
                  <a:cubicBezTo>
                    <a:pt x="2749" y="1928"/>
                    <a:pt x="2751" y="1916"/>
                    <a:pt x="2757" y="1910"/>
                  </a:cubicBezTo>
                  <a:cubicBezTo>
                    <a:pt x="2758" y="1910"/>
                    <a:pt x="2759" y="1909"/>
                    <a:pt x="2760" y="1910"/>
                  </a:cubicBezTo>
                  <a:cubicBezTo>
                    <a:pt x="2777" y="1912"/>
                    <a:pt x="2787" y="1909"/>
                    <a:pt x="2798" y="1901"/>
                  </a:cubicBezTo>
                  <a:cubicBezTo>
                    <a:pt x="2809" y="1894"/>
                    <a:pt x="2820" y="1881"/>
                    <a:pt x="2841" y="1860"/>
                  </a:cubicBezTo>
                  <a:cubicBezTo>
                    <a:pt x="2841" y="1859"/>
                    <a:pt x="2841" y="1859"/>
                    <a:pt x="2841" y="1859"/>
                  </a:cubicBezTo>
                  <a:cubicBezTo>
                    <a:pt x="2838" y="1859"/>
                    <a:pt x="2838" y="1859"/>
                    <a:pt x="2838" y="1859"/>
                  </a:cubicBezTo>
                  <a:cubicBezTo>
                    <a:pt x="2859" y="1829"/>
                    <a:pt x="2798" y="1813"/>
                    <a:pt x="2767" y="1804"/>
                  </a:cubicBezTo>
                  <a:cubicBezTo>
                    <a:pt x="2789" y="1804"/>
                    <a:pt x="2789" y="1804"/>
                    <a:pt x="2789" y="1804"/>
                  </a:cubicBezTo>
                  <a:cubicBezTo>
                    <a:pt x="2778" y="1801"/>
                    <a:pt x="2769" y="1799"/>
                    <a:pt x="2763" y="1797"/>
                  </a:cubicBezTo>
                  <a:cubicBezTo>
                    <a:pt x="2748" y="1792"/>
                    <a:pt x="2724" y="1756"/>
                    <a:pt x="2704" y="1722"/>
                  </a:cubicBezTo>
                  <a:cubicBezTo>
                    <a:pt x="2695" y="1722"/>
                    <a:pt x="2695" y="1722"/>
                    <a:pt x="2695" y="1722"/>
                  </a:cubicBezTo>
                  <a:cubicBezTo>
                    <a:pt x="2682" y="1702"/>
                    <a:pt x="2672" y="1683"/>
                    <a:pt x="2665" y="1672"/>
                  </a:cubicBezTo>
                  <a:cubicBezTo>
                    <a:pt x="2664" y="1671"/>
                    <a:pt x="2664" y="1669"/>
                    <a:pt x="2663" y="1667"/>
                  </a:cubicBezTo>
                  <a:cubicBezTo>
                    <a:pt x="2672" y="1667"/>
                    <a:pt x="2672" y="1667"/>
                    <a:pt x="2672" y="1667"/>
                  </a:cubicBezTo>
                  <a:cubicBezTo>
                    <a:pt x="2659" y="1645"/>
                    <a:pt x="2664" y="1613"/>
                    <a:pt x="2686" y="1585"/>
                  </a:cubicBezTo>
                  <a:cubicBezTo>
                    <a:pt x="2683" y="1585"/>
                    <a:pt x="2683" y="1585"/>
                    <a:pt x="2683" y="1585"/>
                  </a:cubicBezTo>
                  <a:cubicBezTo>
                    <a:pt x="2689" y="1578"/>
                    <a:pt x="2696" y="1571"/>
                    <a:pt x="2704" y="1564"/>
                  </a:cubicBezTo>
                  <a:cubicBezTo>
                    <a:pt x="2725" y="1548"/>
                    <a:pt x="2782" y="1585"/>
                    <a:pt x="2810" y="1564"/>
                  </a:cubicBezTo>
                  <a:cubicBezTo>
                    <a:pt x="2825" y="1553"/>
                    <a:pt x="2840" y="1540"/>
                    <a:pt x="2853" y="1530"/>
                  </a:cubicBezTo>
                  <a:cubicBezTo>
                    <a:pt x="2854" y="1530"/>
                    <a:pt x="2854" y="1530"/>
                    <a:pt x="2854" y="1530"/>
                  </a:cubicBezTo>
                  <a:cubicBezTo>
                    <a:pt x="2865" y="1521"/>
                    <a:pt x="2873" y="1515"/>
                    <a:pt x="2879" y="1510"/>
                  </a:cubicBezTo>
                  <a:cubicBezTo>
                    <a:pt x="2893" y="1504"/>
                    <a:pt x="2958" y="1524"/>
                    <a:pt x="2968" y="1548"/>
                  </a:cubicBezTo>
                  <a:cubicBezTo>
                    <a:pt x="2979" y="1572"/>
                    <a:pt x="3020" y="1610"/>
                    <a:pt x="3007" y="1622"/>
                  </a:cubicBezTo>
                  <a:close/>
                  <a:moveTo>
                    <a:pt x="1907" y="1804"/>
                  </a:moveTo>
                  <a:cubicBezTo>
                    <a:pt x="1913" y="1804"/>
                    <a:pt x="1913" y="1804"/>
                    <a:pt x="1913" y="1804"/>
                  </a:cubicBezTo>
                  <a:cubicBezTo>
                    <a:pt x="1915" y="1788"/>
                    <a:pt x="1914" y="1772"/>
                    <a:pt x="1904" y="1768"/>
                  </a:cubicBezTo>
                  <a:cubicBezTo>
                    <a:pt x="1891" y="1763"/>
                    <a:pt x="1897" y="1741"/>
                    <a:pt x="1909" y="1722"/>
                  </a:cubicBezTo>
                  <a:cubicBezTo>
                    <a:pt x="1905" y="1722"/>
                    <a:pt x="1905" y="1722"/>
                    <a:pt x="1905" y="1722"/>
                  </a:cubicBezTo>
                  <a:cubicBezTo>
                    <a:pt x="1911" y="1712"/>
                    <a:pt x="1919" y="1703"/>
                    <a:pt x="1926" y="1697"/>
                  </a:cubicBezTo>
                  <a:cubicBezTo>
                    <a:pt x="1934" y="1691"/>
                    <a:pt x="1943" y="1680"/>
                    <a:pt x="1952" y="1667"/>
                  </a:cubicBezTo>
                  <a:cubicBezTo>
                    <a:pt x="1956" y="1667"/>
                    <a:pt x="1956" y="1667"/>
                    <a:pt x="1956" y="1667"/>
                  </a:cubicBezTo>
                  <a:cubicBezTo>
                    <a:pt x="1971" y="1647"/>
                    <a:pt x="1986" y="1620"/>
                    <a:pt x="1999" y="1593"/>
                  </a:cubicBezTo>
                  <a:cubicBezTo>
                    <a:pt x="2001" y="1590"/>
                    <a:pt x="2003" y="1588"/>
                    <a:pt x="2004" y="1585"/>
                  </a:cubicBezTo>
                  <a:cubicBezTo>
                    <a:pt x="2000" y="1585"/>
                    <a:pt x="2000" y="1585"/>
                    <a:pt x="2000" y="1585"/>
                  </a:cubicBezTo>
                  <a:cubicBezTo>
                    <a:pt x="2020" y="1555"/>
                    <a:pt x="2044" y="1552"/>
                    <a:pt x="2060" y="1556"/>
                  </a:cubicBezTo>
                  <a:cubicBezTo>
                    <a:pt x="2077" y="1560"/>
                    <a:pt x="2116" y="1635"/>
                    <a:pt x="2127" y="1660"/>
                  </a:cubicBezTo>
                  <a:cubicBezTo>
                    <a:pt x="2134" y="1677"/>
                    <a:pt x="2152" y="1667"/>
                    <a:pt x="2168" y="1656"/>
                  </a:cubicBezTo>
                  <a:cubicBezTo>
                    <a:pt x="2178" y="1650"/>
                    <a:pt x="2187" y="1643"/>
                    <a:pt x="2193" y="1639"/>
                  </a:cubicBezTo>
                  <a:cubicBezTo>
                    <a:pt x="2207" y="1631"/>
                    <a:pt x="2228" y="1606"/>
                    <a:pt x="2232" y="1585"/>
                  </a:cubicBezTo>
                  <a:cubicBezTo>
                    <a:pt x="2232" y="1585"/>
                    <a:pt x="2232" y="1585"/>
                    <a:pt x="2232" y="1585"/>
                  </a:cubicBezTo>
                  <a:cubicBezTo>
                    <a:pt x="2227" y="1585"/>
                    <a:pt x="2227" y="1585"/>
                    <a:pt x="2227" y="1585"/>
                  </a:cubicBezTo>
                  <a:cubicBezTo>
                    <a:pt x="2234" y="1567"/>
                    <a:pt x="2263" y="1556"/>
                    <a:pt x="2296" y="1556"/>
                  </a:cubicBezTo>
                  <a:cubicBezTo>
                    <a:pt x="2321" y="1556"/>
                    <a:pt x="2312" y="1573"/>
                    <a:pt x="2295" y="1586"/>
                  </a:cubicBezTo>
                  <a:cubicBezTo>
                    <a:pt x="2290" y="1589"/>
                    <a:pt x="2286" y="1592"/>
                    <a:pt x="2281" y="1593"/>
                  </a:cubicBezTo>
                  <a:cubicBezTo>
                    <a:pt x="2277" y="1595"/>
                    <a:pt x="2274" y="1597"/>
                    <a:pt x="2272" y="1599"/>
                  </a:cubicBezTo>
                  <a:cubicBezTo>
                    <a:pt x="2252" y="1608"/>
                    <a:pt x="2266" y="1623"/>
                    <a:pt x="2306" y="1639"/>
                  </a:cubicBezTo>
                  <a:cubicBezTo>
                    <a:pt x="2348" y="1656"/>
                    <a:pt x="2387" y="1702"/>
                    <a:pt x="2433" y="1731"/>
                  </a:cubicBezTo>
                  <a:cubicBezTo>
                    <a:pt x="2479" y="1760"/>
                    <a:pt x="2486" y="1818"/>
                    <a:pt x="2458" y="1826"/>
                  </a:cubicBezTo>
                  <a:cubicBezTo>
                    <a:pt x="2429" y="1835"/>
                    <a:pt x="2345" y="1843"/>
                    <a:pt x="2313" y="1839"/>
                  </a:cubicBezTo>
                  <a:cubicBezTo>
                    <a:pt x="2292" y="1836"/>
                    <a:pt x="2268" y="1818"/>
                    <a:pt x="2240" y="1804"/>
                  </a:cubicBezTo>
                  <a:cubicBezTo>
                    <a:pt x="2255" y="1804"/>
                    <a:pt x="2255" y="1804"/>
                    <a:pt x="2255" y="1804"/>
                  </a:cubicBezTo>
                  <a:cubicBezTo>
                    <a:pt x="2239" y="1796"/>
                    <a:pt x="2222" y="1788"/>
                    <a:pt x="2204" y="1785"/>
                  </a:cubicBezTo>
                  <a:cubicBezTo>
                    <a:pt x="2166" y="1778"/>
                    <a:pt x="2123" y="1780"/>
                    <a:pt x="2098" y="1796"/>
                  </a:cubicBezTo>
                  <a:cubicBezTo>
                    <a:pt x="2089" y="1801"/>
                    <a:pt x="2082" y="1806"/>
                    <a:pt x="2077" y="1814"/>
                  </a:cubicBezTo>
                  <a:cubicBezTo>
                    <a:pt x="2060" y="1843"/>
                    <a:pt x="1996" y="1831"/>
                    <a:pt x="1968" y="1831"/>
                  </a:cubicBezTo>
                  <a:cubicBezTo>
                    <a:pt x="1940" y="1831"/>
                    <a:pt x="1905" y="1872"/>
                    <a:pt x="1898" y="1856"/>
                  </a:cubicBezTo>
                  <a:cubicBezTo>
                    <a:pt x="1898" y="1856"/>
                    <a:pt x="1906" y="1828"/>
                    <a:pt x="1907" y="1804"/>
                  </a:cubicBezTo>
                  <a:close/>
                  <a:moveTo>
                    <a:pt x="2074" y="3863"/>
                  </a:moveTo>
                  <a:cubicBezTo>
                    <a:pt x="2076" y="3853"/>
                    <a:pt x="2078" y="3844"/>
                    <a:pt x="2081" y="3840"/>
                  </a:cubicBezTo>
                  <a:cubicBezTo>
                    <a:pt x="2082" y="3837"/>
                    <a:pt x="2084" y="3835"/>
                    <a:pt x="2086" y="3833"/>
                  </a:cubicBezTo>
                  <a:cubicBezTo>
                    <a:pt x="2107" y="3822"/>
                    <a:pt x="2147" y="3821"/>
                    <a:pt x="2155" y="3835"/>
                  </a:cubicBezTo>
                  <a:cubicBezTo>
                    <a:pt x="2169" y="3862"/>
                    <a:pt x="2135" y="3938"/>
                    <a:pt x="2105" y="3962"/>
                  </a:cubicBezTo>
                  <a:cubicBezTo>
                    <a:pt x="2100" y="3964"/>
                    <a:pt x="2095" y="3965"/>
                    <a:pt x="2091" y="3964"/>
                  </a:cubicBezTo>
                  <a:cubicBezTo>
                    <a:pt x="2077" y="3961"/>
                    <a:pt x="2072" y="3941"/>
                    <a:pt x="2071" y="3918"/>
                  </a:cubicBezTo>
                  <a:cubicBezTo>
                    <a:pt x="2064" y="3918"/>
                    <a:pt x="2064" y="3918"/>
                    <a:pt x="2064" y="3918"/>
                  </a:cubicBezTo>
                  <a:cubicBezTo>
                    <a:pt x="2063" y="3899"/>
                    <a:pt x="2065" y="3878"/>
                    <a:pt x="2068" y="3863"/>
                  </a:cubicBezTo>
                  <a:lnTo>
                    <a:pt x="2074" y="3863"/>
                  </a:lnTo>
                  <a:close/>
                  <a:moveTo>
                    <a:pt x="2067" y="899"/>
                  </a:moveTo>
                  <a:cubicBezTo>
                    <a:pt x="2039" y="891"/>
                    <a:pt x="2011" y="871"/>
                    <a:pt x="2018" y="849"/>
                  </a:cubicBezTo>
                  <a:cubicBezTo>
                    <a:pt x="2018" y="847"/>
                    <a:pt x="2019" y="845"/>
                    <a:pt x="2020" y="844"/>
                  </a:cubicBezTo>
                  <a:cubicBezTo>
                    <a:pt x="2024" y="844"/>
                    <a:pt x="2024" y="844"/>
                    <a:pt x="2024" y="844"/>
                  </a:cubicBezTo>
                  <a:cubicBezTo>
                    <a:pt x="2027" y="837"/>
                    <a:pt x="2031" y="832"/>
                    <a:pt x="2035" y="828"/>
                  </a:cubicBezTo>
                  <a:cubicBezTo>
                    <a:pt x="2068" y="816"/>
                    <a:pt x="2130" y="867"/>
                    <a:pt x="2116" y="890"/>
                  </a:cubicBezTo>
                  <a:cubicBezTo>
                    <a:pt x="2114" y="894"/>
                    <a:pt x="2110" y="897"/>
                    <a:pt x="2106" y="899"/>
                  </a:cubicBezTo>
                  <a:lnTo>
                    <a:pt x="2067" y="899"/>
                  </a:ln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69" name="Freeform 190">
              <a:extLst>
                <a:ext uri="{FF2B5EF4-FFF2-40B4-BE49-F238E27FC236}">
                  <a16:creationId xmlns:a16="http://schemas.microsoft.com/office/drawing/2014/main" id="{AE38BAC0-4723-464E-A275-A2E15E50B027}"/>
                </a:ext>
              </a:extLst>
            </p:cNvPr>
            <p:cNvSpPr>
              <a:spLocks/>
            </p:cNvSpPr>
            <p:nvPr/>
          </p:nvSpPr>
          <p:spPr bwMode="auto">
            <a:xfrm>
              <a:off x="5718175" y="2051050"/>
              <a:ext cx="422275" cy="207963"/>
            </a:xfrm>
            <a:custGeom>
              <a:avLst/>
              <a:gdLst>
                <a:gd name="T0" fmla="*/ 21 w 745"/>
                <a:gd name="T1" fmla="*/ 296 h 367"/>
                <a:gd name="T2" fmla="*/ 126 w 745"/>
                <a:gd name="T3" fmla="*/ 334 h 367"/>
                <a:gd name="T4" fmla="*/ 238 w 745"/>
                <a:gd name="T5" fmla="*/ 345 h 367"/>
                <a:gd name="T6" fmla="*/ 252 w 745"/>
                <a:gd name="T7" fmla="*/ 334 h 367"/>
                <a:gd name="T8" fmla="*/ 262 w 745"/>
                <a:gd name="T9" fmla="*/ 301 h 367"/>
                <a:gd name="T10" fmla="*/ 254 w 745"/>
                <a:gd name="T11" fmla="*/ 301 h 367"/>
                <a:gd name="T12" fmla="*/ 232 w 745"/>
                <a:gd name="T13" fmla="*/ 267 h 367"/>
                <a:gd name="T14" fmla="*/ 217 w 745"/>
                <a:gd name="T15" fmla="*/ 246 h 367"/>
                <a:gd name="T16" fmla="*/ 224 w 745"/>
                <a:gd name="T17" fmla="*/ 246 h 367"/>
                <a:gd name="T18" fmla="*/ 256 w 745"/>
                <a:gd name="T19" fmla="*/ 197 h 367"/>
                <a:gd name="T20" fmla="*/ 301 w 745"/>
                <a:gd name="T21" fmla="*/ 167 h 367"/>
                <a:gd name="T22" fmla="*/ 397 w 745"/>
                <a:gd name="T23" fmla="*/ 126 h 367"/>
                <a:gd name="T24" fmla="*/ 612 w 745"/>
                <a:gd name="T25" fmla="*/ 126 h 367"/>
                <a:gd name="T26" fmla="*/ 671 w 745"/>
                <a:gd name="T27" fmla="*/ 109 h 367"/>
                <a:gd name="T28" fmla="*/ 671 w 745"/>
                <a:gd name="T29" fmla="*/ 109 h 367"/>
                <a:gd name="T30" fmla="*/ 742 w 745"/>
                <a:gd name="T31" fmla="*/ 39 h 367"/>
                <a:gd name="T32" fmla="*/ 744 w 745"/>
                <a:gd name="T33" fmla="*/ 26 h 367"/>
                <a:gd name="T34" fmla="*/ 735 w 745"/>
                <a:gd name="T35" fmla="*/ 26 h 367"/>
                <a:gd name="T36" fmla="*/ 658 w 745"/>
                <a:gd name="T37" fmla="*/ 26 h 367"/>
                <a:gd name="T38" fmla="*/ 653 w 745"/>
                <a:gd name="T39" fmla="*/ 31 h 367"/>
                <a:gd name="T40" fmla="*/ 520 w 745"/>
                <a:gd name="T41" fmla="*/ 39 h 367"/>
                <a:gd name="T42" fmla="*/ 295 w 745"/>
                <a:gd name="T43" fmla="*/ 72 h 367"/>
                <a:gd name="T44" fmla="*/ 270 w 745"/>
                <a:gd name="T45" fmla="*/ 82 h 367"/>
                <a:gd name="T46" fmla="*/ 190 w 745"/>
                <a:gd name="T47" fmla="*/ 151 h 367"/>
                <a:gd name="T48" fmla="*/ 165 w 745"/>
                <a:gd name="T49" fmla="*/ 164 h 367"/>
                <a:gd name="T50" fmla="*/ 164 w 745"/>
                <a:gd name="T51" fmla="*/ 164 h 367"/>
                <a:gd name="T52" fmla="*/ 55 w 745"/>
                <a:gd name="T53" fmla="*/ 222 h 367"/>
                <a:gd name="T54" fmla="*/ 52 w 745"/>
                <a:gd name="T55" fmla="*/ 224 h 367"/>
                <a:gd name="T56" fmla="*/ 49 w 745"/>
                <a:gd name="T57" fmla="*/ 226 h 367"/>
                <a:gd name="T58" fmla="*/ 21 w 745"/>
                <a:gd name="T59" fmla="*/ 296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45" h="367">
                  <a:moveTo>
                    <a:pt x="21" y="296"/>
                  </a:moveTo>
                  <a:cubicBezTo>
                    <a:pt x="42" y="305"/>
                    <a:pt x="87" y="309"/>
                    <a:pt x="126" y="334"/>
                  </a:cubicBezTo>
                  <a:cubicBezTo>
                    <a:pt x="161" y="357"/>
                    <a:pt x="210" y="367"/>
                    <a:pt x="238" y="345"/>
                  </a:cubicBezTo>
                  <a:cubicBezTo>
                    <a:pt x="243" y="342"/>
                    <a:pt x="248" y="339"/>
                    <a:pt x="252" y="334"/>
                  </a:cubicBezTo>
                  <a:cubicBezTo>
                    <a:pt x="261" y="324"/>
                    <a:pt x="263" y="312"/>
                    <a:pt x="262" y="301"/>
                  </a:cubicBezTo>
                  <a:cubicBezTo>
                    <a:pt x="254" y="301"/>
                    <a:pt x="254" y="301"/>
                    <a:pt x="254" y="301"/>
                  </a:cubicBezTo>
                  <a:cubicBezTo>
                    <a:pt x="252" y="284"/>
                    <a:pt x="242" y="270"/>
                    <a:pt x="232" y="267"/>
                  </a:cubicBezTo>
                  <a:cubicBezTo>
                    <a:pt x="224" y="265"/>
                    <a:pt x="217" y="257"/>
                    <a:pt x="217" y="246"/>
                  </a:cubicBezTo>
                  <a:cubicBezTo>
                    <a:pt x="224" y="246"/>
                    <a:pt x="224" y="246"/>
                    <a:pt x="224" y="246"/>
                  </a:cubicBezTo>
                  <a:cubicBezTo>
                    <a:pt x="222" y="233"/>
                    <a:pt x="229" y="214"/>
                    <a:pt x="256" y="197"/>
                  </a:cubicBezTo>
                  <a:cubicBezTo>
                    <a:pt x="271" y="187"/>
                    <a:pt x="286" y="177"/>
                    <a:pt x="301" y="167"/>
                  </a:cubicBezTo>
                  <a:cubicBezTo>
                    <a:pt x="332" y="148"/>
                    <a:pt x="364" y="131"/>
                    <a:pt x="397" y="126"/>
                  </a:cubicBezTo>
                  <a:cubicBezTo>
                    <a:pt x="450" y="118"/>
                    <a:pt x="570" y="113"/>
                    <a:pt x="612" y="126"/>
                  </a:cubicBezTo>
                  <a:cubicBezTo>
                    <a:pt x="630" y="131"/>
                    <a:pt x="651" y="122"/>
                    <a:pt x="671" y="109"/>
                  </a:cubicBezTo>
                  <a:cubicBezTo>
                    <a:pt x="671" y="109"/>
                    <a:pt x="671" y="109"/>
                    <a:pt x="671" y="109"/>
                  </a:cubicBezTo>
                  <a:cubicBezTo>
                    <a:pt x="702" y="90"/>
                    <a:pt x="731" y="57"/>
                    <a:pt x="742" y="39"/>
                  </a:cubicBezTo>
                  <a:cubicBezTo>
                    <a:pt x="745" y="34"/>
                    <a:pt x="745" y="30"/>
                    <a:pt x="744" y="26"/>
                  </a:cubicBezTo>
                  <a:cubicBezTo>
                    <a:pt x="735" y="26"/>
                    <a:pt x="735" y="26"/>
                    <a:pt x="735" y="26"/>
                  </a:cubicBezTo>
                  <a:cubicBezTo>
                    <a:pt x="724" y="8"/>
                    <a:pt x="675" y="0"/>
                    <a:pt x="658" y="26"/>
                  </a:cubicBezTo>
                  <a:cubicBezTo>
                    <a:pt x="657" y="28"/>
                    <a:pt x="654" y="29"/>
                    <a:pt x="653" y="31"/>
                  </a:cubicBezTo>
                  <a:cubicBezTo>
                    <a:pt x="619" y="52"/>
                    <a:pt x="539" y="46"/>
                    <a:pt x="520" y="39"/>
                  </a:cubicBezTo>
                  <a:cubicBezTo>
                    <a:pt x="499" y="30"/>
                    <a:pt x="330" y="72"/>
                    <a:pt x="295" y="72"/>
                  </a:cubicBezTo>
                  <a:cubicBezTo>
                    <a:pt x="285" y="72"/>
                    <a:pt x="277" y="76"/>
                    <a:pt x="270" y="82"/>
                  </a:cubicBezTo>
                  <a:cubicBezTo>
                    <a:pt x="246" y="95"/>
                    <a:pt x="229" y="131"/>
                    <a:pt x="190" y="151"/>
                  </a:cubicBezTo>
                  <a:cubicBezTo>
                    <a:pt x="182" y="155"/>
                    <a:pt x="174" y="159"/>
                    <a:pt x="165" y="164"/>
                  </a:cubicBezTo>
                  <a:cubicBezTo>
                    <a:pt x="164" y="164"/>
                    <a:pt x="164" y="164"/>
                    <a:pt x="164" y="164"/>
                  </a:cubicBezTo>
                  <a:cubicBezTo>
                    <a:pt x="121" y="186"/>
                    <a:pt x="75" y="212"/>
                    <a:pt x="55" y="222"/>
                  </a:cubicBezTo>
                  <a:cubicBezTo>
                    <a:pt x="54" y="222"/>
                    <a:pt x="53" y="223"/>
                    <a:pt x="52" y="224"/>
                  </a:cubicBezTo>
                  <a:cubicBezTo>
                    <a:pt x="51" y="225"/>
                    <a:pt x="50" y="225"/>
                    <a:pt x="49" y="226"/>
                  </a:cubicBezTo>
                  <a:cubicBezTo>
                    <a:pt x="24" y="238"/>
                    <a:pt x="0" y="288"/>
                    <a:pt x="21" y="296"/>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70" name="Freeform 191">
              <a:extLst>
                <a:ext uri="{FF2B5EF4-FFF2-40B4-BE49-F238E27FC236}">
                  <a16:creationId xmlns:a16="http://schemas.microsoft.com/office/drawing/2014/main" id="{15D1C309-A8A3-4110-9032-B0F4ABF0873D}"/>
                </a:ext>
              </a:extLst>
            </p:cNvPr>
            <p:cNvSpPr>
              <a:spLocks/>
            </p:cNvSpPr>
            <p:nvPr/>
          </p:nvSpPr>
          <p:spPr bwMode="auto">
            <a:xfrm>
              <a:off x="7559675" y="3038475"/>
              <a:ext cx="306387" cy="296863"/>
            </a:xfrm>
            <a:custGeom>
              <a:avLst/>
              <a:gdLst>
                <a:gd name="T0" fmla="*/ 376 w 539"/>
                <a:gd name="T1" fmla="*/ 247 h 523"/>
                <a:gd name="T2" fmla="*/ 374 w 539"/>
                <a:gd name="T3" fmla="*/ 248 h 523"/>
                <a:gd name="T4" fmla="*/ 290 w 539"/>
                <a:gd name="T5" fmla="*/ 286 h 523"/>
                <a:gd name="T6" fmla="*/ 258 w 539"/>
                <a:gd name="T7" fmla="*/ 311 h 523"/>
                <a:gd name="T8" fmla="*/ 121 w 539"/>
                <a:gd name="T9" fmla="*/ 311 h 523"/>
                <a:gd name="T10" fmla="*/ 61 w 539"/>
                <a:gd name="T11" fmla="*/ 373 h 523"/>
                <a:gd name="T12" fmla="*/ 18 w 539"/>
                <a:gd name="T13" fmla="*/ 390 h 523"/>
                <a:gd name="T14" fmla="*/ 4 w 539"/>
                <a:gd name="T15" fmla="*/ 427 h 523"/>
                <a:gd name="T16" fmla="*/ 61 w 539"/>
                <a:gd name="T17" fmla="*/ 523 h 523"/>
                <a:gd name="T18" fmla="*/ 89 w 539"/>
                <a:gd name="T19" fmla="*/ 512 h 523"/>
                <a:gd name="T20" fmla="*/ 112 w 539"/>
                <a:gd name="T21" fmla="*/ 485 h 523"/>
                <a:gd name="T22" fmla="*/ 107 w 539"/>
                <a:gd name="T23" fmla="*/ 485 h 523"/>
                <a:gd name="T24" fmla="*/ 110 w 539"/>
                <a:gd name="T25" fmla="*/ 460 h 523"/>
                <a:gd name="T26" fmla="*/ 184 w 539"/>
                <a:gd name="T27" fmla="*/ 456 h 523"/>
                <a:gd name="T28" fmla="*/ 216 w 539"/>
                <a:gd name="T29" fmla="*/ 430 h 523"/>
                <a:gd name="T30" fmla="*/ 220 w 539"/>
                <a:gd name="T31" fmla="*/ 430 h 523"/>
                <a:gd name="T32" fmla="*/ 237 w 539"/>
                <a:gd name="T33" fmla="*/ 394 h 523"/>
                <a:gd name="T34" fmla="*/ 262 w 539"/>
                <a:gd name="T35" fmla="*/ 419 h 523"/>
                <a:gd name="T36" fmla="*/ 303 w 539"/>
                <a:gd name="T37" fmla="*/ 413 h 523"/>
                <a:gd name="T38" fmla="*/ 324 w 539"/>
                <a:gd name="T39" fmla="*/ 381 h 523"/>
                <a:gd name="T40" fmla="*/ 328 w 539"/>
                <a:gd name="T41" fmla="*/ 376 h 523"/>
                <a:gd name="T42" fmla="*/ 409 w 539"/>
                <a:gd name="T43" fmla="*/ 340 h 523"/>
                <a:gd name="T44" fmla="*/ 482 w 539"/>
                <a:gd name="T45" fmla="*/ 293 h 523"/>
                <a:gd name="T46" fmla="*/ 485 w 539"/>
                <a:gd name="T47" fmla="*/ 293 h 523"/>
                <a:gd name="T48" fmla="*/ 490 w 539"/>
                <a:gd name="T49" fmla="*/ 286 h 523"/>
                <a:gd name="T50" fmla="*/ 494 w 539"/>
                <a:gd name="T51" fmla="*/ 211 h 523"/>
                <a:gd name="T52" fmla="*/ 488 w 539"/>
                <a:gd name="T53" fmla="*/ 211 h 523"/>
                <a:gd name="T54" fmla="*/ 501 w 539"/>
                <a:gd name="T55" fmla="*/ 169 h 523"/>
                <a:gd name="T56" fmla="*/ 524 w 539"/>
                <a:gd name="T57" fmla="*/ 156 h 523"/>
                <a:gd name="T58" fmla="*/ 527 w 539"/>
                <a:gd name="T59" fmla="*/ 156 h 523"/>
                <a:gd name="T60" fmla="*/ 522 w 539"/>
                <a:gd name="T61" fmla="*/ 99 h 523"/>
                <a:gd name="T62" fmla="*/ 511 w 539"/>
                <a:gd name="T63" fmla="*/ 73 h 523"/>
                <a:gd name="T64" fmla="*/ 503 w 539"/>
                <a:gd name="T65" fmla="*/ 73 h 523"/>
                <a:gd name="T66" fmla="*/ 481 w 539"/>
                <a:gd name="T67" fmla="*/ 18 h 523"/>
                <a:gd name="T68" fmla="*/ 490 w 539"/>
                <a:gd name="T69" fmla="*/ 18 h 523"/>
                <a:gd name="T70" fmla="*/ 458 w 539"/>
                <a:gd name="T71" fmla="*/ 11 h 523"/>
                <a:gd name="T72" fmla="*/ 457 w 539"/>
                <a:gd name="T73" fmla="*/ 13 h 523"/>
                <a:gd name="T74" fmla="*/ 452 w 539"/>
                <a:gd name="T75" fmla="*/ 15 h 523"/>
                <a:gd name="T76" fmla="*/ 420 w 539"/>
                <a:gd name="T77" fmla="*/ 157 h 523"/>
                <a:gd name="T78" fmla="*/ 376 w 539"/>
                <a:gd name="T79" fmla="*/ 247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9" h="523">
                  <a:moveTo>
                    <a:pt x="376" y="247"/>
                  </a:moveTo>
                  <a:cubicBezTo>
                    <a:pt x="375" y="248"/>
                    <a:pt x="374" y="248"/>
                    <a:pt x="374" y="248"/>
                  </a:cubicBezTo>
                  <a:cubicBezTo>
                    <a:pt x="363" y="248"/>
                    <a:pt x="320" y="267"/>
                    <a:pt x="290" y="286"/>
                  </a:cubicBezTo>
                  <a:cubicBezTo>
                    <a:pt x="276" y="295"/>
                    <a:pt x="265" y="303"/>
                    <a:pt x="258" y="311"/>
                  </a:cubicBezTo>
                  <a:cubicBezTo>
                    <a:pt x="237" y="336"/>
                    <a:pt x="135" y="290"/>
                    <a:pt x="121" y="311"/>
                  </a:cubicBezTo>
                  <a:cubicBezTo>
                    <a:pt x="107" y="332"/>
                    <a:pt x="79" y="356"/>
                    <a:pt x="61" y="373"/>
                  </a:cubicBezTo>
                  <a:cubicBezTo>
                    <a:pt x="48" y="379"/>
                    <a:pt x="29" y="380"/>
                    <a:pt x="18" y="390"/>
                  </a:cubicBezTo>
                  <a:cubicBezTo>
                    <a:pt x="7" y="395"/>
                    <a:pt x="0" y="405"/>
                    <a:pt x="4" y="427"/>
                  </a:cubicBezTo>
                  <a:cubicBezTo>
                    <a:pt x="15" y="477"/>
                    <a:pt x="40" y="523"/>
                    <a:pt x="61" y="523"/>
                  </a:cubicBezTo>
                  <a:cubicBezTo>
                    <a:pt x="70" y="523"/>
                    <a:pt x="80" y="520"/>
                    <a:pt x="89" y="512"/>
                  </a:cubicBezTo>
                  <a:cubicBezTo>
                    <a:pt x="98" y="507"/>
                    <a:pt x="107" y="499"/>
                    <a:pt x="112" y="485"/>
                  </a:cubicBezTo>
                  <a:cubicBezTo>
                    <a:pt x="107" y="485"/>
                    <a:pt x="107" y="485"/>
                    <a:pt x="107" y="485"/>
                  </a:cubicBezTo>
                  <a:cubicBezTo>
                    <a:pt x="109" y="478"/>
                    <a:pt x="110" y="470"/>
                    <a:pt x="110" y="460"/>
                  </a:cubicBezTo>
                  <a:cubicBezTo>
                    <a:pt x="110" y="415"/>
                    <a:pt x="159" y="460"/>
                    <a:pt x="184" y="456"/>
                  </a:cubicBezTo>
                  <a:cubicBezTo>
                    <a:pt x="198" y="454"/>
                    <a:pt x="208" y="444"/>
                    <a:pt x="216" y="430"/>
                  </a:cubicBezTo>
                  <a:cubicBezTo>
                    <a:pt x="220" y="430"/>
                    <a:pt x="220" y="430"/>
                    <a:pt x="220" y="430"/>
                  </a:cubicBezTo>
                  <a:cubicBezTo>
                    <a:pt x="227" y="420"/>
                    <a:pt x="232" y="408"/>
                    <a:pt x="237" y="394"/>
                  </a:cubicBezTo>
                  <a:cubicBezTo>
                    <a:pt x="239" y="403"/>
                    <a:pt x="245" y="414"/>
                    <a:pt x="262" y="419"/>
                  </a:cubicBezTo>
                  <a:cubicBezTo>
                    <a:pt x="281" y="425"/>
                    <a:pt x="294" y="421"/>
                    <a:pt x="303" y="413"/>
                  </a:cubicBezTo>
                  <a:cubicBezTo>
                    <a:pt x="318" y="406"/>
                    <a:pt x="324" y="389"/>
                    <a:pt x="324" y="381"/>
                  </a:cubicBezTo>
                  <a:cubicBezTo>
                    <a:pt x="324" y="380"/>
                    <a:pt x="326" y="378"/>
                    <a:pt x="328" y="376"/>
                  </a:cubicBezTo>
                  <a:cubicBezTo>
                    <a:pt x="350" y="364"/>
                    <a:pt x="398" y="350"/>
                    <a:pt x="409" y="340"/>
                  </a:cubicBezTo>
                  <a:cubicBezTo>
                    <a:pt x="423" y="328"/>
                    <a:pt x="473" y="309"/>
                    <a:pt x="482" y="293"/>
                  </a:cubicBezTo>
                  <a:cubicBezTo>
                    <a:pt x="485" y="293"/>
                    <a:pt x="485" y="293"/>
                    <a:pt x="485" y="293"/>
                  </a:cubicBezTo>
                  <a:cubicBezTo>
                    <a:pt x="488" y="290"/>
                    <a:pt x="490" y="288"/>
                    <a:pt x="490" y="286"/>
                  </a:cubicBezTo>
                  <a:cubicBezTo>
                    <a:pt x="492" y="276"/>
                    <a:pt x="492" y="241"/>
                    <a:pt x="494" y="211"/>
                  </a:cubicBezTo>
                  <a:cubicBezTo>
                    <a:pt x="488" y="211"/>
                    <a:pt x="488" y="211"/>
                    <a:pt x="488" y="211"/>
                  </a:cubicBezTo>
                  <a:cubicBezTo>
                    <a:pt x="490" y="190"/>
                    <a:pt x="494" y="173"/>
                    <a:pt x="501" y="169"/>
                  </a:cubicBezTo>
                  <a:cubicBezTo>
                    <a:pt x="509" y="165"/>
                    <a:pt x="519" y="163"/>
                    <a:pt x="524" y="156"/>
                  </a:cubicBezTo>
                  <a:cubicBezTo>
                    <a:pt x="527" y="156"/>
                    <a:pt x="527" y="156"/>
                    <a:pt x="527" y="156"/>
                  </a:cubicBezTo>
                  <a:cubicBezTo>
                    <a:pt x="536" y="149"/>
                    <a:pt x="539" y="135"/>
                    <a:pt x="522" y="99"/>
                  </a:cubicBezTo>
                  <a:cubicBezTo>
                    <a:pt x="517" y="90"/>
                    <a:pt x="514" y="82"/>
                    <a:pt x="511" y="73"/>
                  </a:cubicBezTo>
                  <a:cubicBezTo>
                    <a:pt x="503" y="73"/>
                    <a:pt x="503" y="73"/>
                    <a:pt x="503" y="73"/>
                  </a:cubicBezTo>
                  <a:cubicBezTo>
                    <a:pt x="494" y="50"/>
                    <a:pt x="488" y="30"/>
                    <a:pt x="481" y="18"/>
                  </a:cubicBezTo>
                  <a:cubicBezTo>
                    <a:pt x="490" y="18"/>
                    <a:pt x="490" y="18"/>
                    <a:pt x="490" y="18"/>
                  </a:cubicBezTo>
                  <a:cubicBezTo>
                    <a:pt x="482" y="5"/>
                    <a:pt x="474" y="0"/>
                    <a:pt x="458" y="11"/>
                  </a:cubicBezTo>
                  <a:cubicBezTo>
                    <a:pt x="458" y="12"/>
                    <a:pt x="457" y="12"/>
                    <a:pt x="457" y="13"/>
                  </a:cubicBezTo>
                  <a:cubicBezTo>
                    <a:pt x="455" y="14"/>
                    <a:pt x="454" y="14"/>
                    <a:pt x="452" y="15"/>
                  </a:cubicBezTo>
                  <a:cubicBezTo>
                    <a:pt x="426" y="34"/>
                    <a:pt x="441" y="107"/>
                    <a:pt x="420" y="157"/>
                  </a:cubicBezTo>
                  <a:cubicBezTo>
                    <a:pt x="403" y="197"/>
                    <a:pt x="388" y="235"/>
                    <a:pt x="376" y="247"/>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71" name="Freeform 192">
              <a:extLst>
                <a:ext uri="{FF2B5EF4-FFF2-40B4-BE49-F238E27FC236}">
                  <a16:creationId xmlns:a16="http://schemas.microsoft.com/office/drawing/2014/main" id="{28D5369A-9017-49C7-A8AA-851056824AB5}"/>
                </a:ext>
              </a:extLst>
            </p:cNvPr>
            <p:cNvSpPr>
              <a:spLocks/>
            </p:cNvSpPr>
            <p:nvPr/>
          </p:nvSpPr>
          <p:spPr bwMode="auto">
            <a:xfrm>
              <a:off x="6992938" y="4365625"/>
              <a:ext cx="228600" cy="92075"/>
            </a:xfrm>
            <a:custGeom>
              <a:avLst/>
              <a:gdLst>
                <a:gd name="T0" fmla="*/ 389 w 402"/>
                <a:gd name="T1" fmla="*/ 146 h 162"/>
                <a:gd name="T2" fmla="*/ 398 w 402"/>
                <a:gd name="T3" fmla="*/ 138 h 162"/>
                <a:gd name="T4" fmla="*/ 342 w 402"/>
                <a:gd name="T5" fmla="*/ 75 h 162"/>
                <a:gd name="T6" fmla="*/ 314 w 402"/>
                <a:gd name="T7" fmla="*/ 70 h 162"/>
                <a:gd name="T8" fmla="*/ 289 w 402"/>
                <a:gd name="T9" fmla="*/ 70 h 162"/>
                <a:gd name="T10" fmla="*/ 230 w 402"/>
                <a:gd name="T11" fmla="*/ 55 h 162"/>
                <a:gd name="T12" fmla="*/ 191 w 402"/>
                <a:gd name="T13" fmla="*/ 74 h 162"/>
                <a:gd name="T14" fmla="*/ 189 w 402"/>
                <a:gd name="T15" fmla="*/ 70 h 162"/>
                <a:gd name="T16" fmla="*/ 177 w 402"/>
                <a:gd name="T17" fmla="*/ 70 h 162"/>
                <a:gd name="T18" fmla="*/ 173 w 402"/>
                <a:gd name="T19" fmla="*/ 67 h 162"/>
                <a:gd name="T20" fmla="*/ 74 w 402"/>
                <a:gd name="T21" fmla="*/ 34 h 162"/>
                <a:gd name="T22" fmla="*/ 63 w 402"/>
                <a:gd name="T23" fmla="*/ 15 h 162"/>
                <a:gd name="T24" fmla="*/ 73 w 402"/>
                <a:gd name="T25" fmla="*/ 15 h 162"/>
                <a:gd name="T26" fmla="*/ 40 w 402"/>
                <a:gd name="T27" fmla="*/ 8 h 162"/>
                <a:gd name="T28" fmla="*/ 25 w 402"/>
                <a:gd name="T29" fmla="*/ 21 h 162"/>
                <a:gd name="T30" fmla="*/ 43 w 402"/>
                <a:gd name="T31" fmla="*/ 96 h 162"/>
                <a:gd name="T32" fmla="*/ 127 w 402"/>
                <a:gd name="T33" fmla="*/ 109 h 162"/>
                <a:gd name="T34" fmla="*/ 182 w 402"/>
                <a:gd name="T35" fmla="*/ 92 h 162"/>
                <a:gd name="T36" fmla="*/ 186 w 402"/>
                <a:gd name="T37" fmla="*/ 90 h 162"/>
                <a:gd name="T38" fmla="*/ 194 w 402"/>
                <a:gd name="T39" fmla="*/ 104 h 162"/>
                <a:gd name="T40" fmla="*/ 282 w 402"/>
                <a:gd name="T41" fmla="*/ 142 h 162"/>
                <a:gd name="T42" fmla="*/ 389 w 402"/>
                <a:gd name="T43" fmla="*/ 14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2" h="162">
                  <a:moveTo>
                    <a:pt x="389" y="146"/>
                  </a:moveTo>
                  <a:cubicBezTo>
                    <a:pt x="394" y="145"/>
                    <a:pt x="397" y="143"/>
                    <a:pt x="398" y="138"/>
                  </a:cubicBezTo>
                  <a:cubicBezTo>
                    <a:pt x="402" y="113"/>
                    <a:pt x="359" y="75"/>
                    <a:pt x="342" y="75"/>
                  </a:cubicBezTo>
                  <a:cubicBezTo>
                    <a:pt x="337" y="75"/>
                    <a:pt x="326" y="73"/>
                    <a:pt x="314" y="70"/>
                  </a:cubicBezTo>
                  <a:cubicBezTo>
                    <a:pt x="289" y="70"/>
                    <a:pt x="289" y="70"/>
                    <a:pt x="289" y="70"/>
                  </a:cubicBezTo>
                  <a:cubicBezTo>
                    <a:pt x="260" y="63"/>
                    <a:pt x="230" y="55"/>
                    <a:pt x="230" y="55"/>
                  </a:cubicBezTo>
                  <a:cubicBezTo>
                    <a:pt x="217" y="61"/>
                    <a:pt x="200" y="66"/>
                    <a:pt x="191" y="74"/>
                  </a:cubicBezTo>
                  <a:cubicBezTo>
                    <a:pt x="191" y="73"/>
                    <a:pt x="190" y="72"/>
                    <a:pt x="189" y="70"/>
                  </a:cubicBezTo>
                  <a:cubicBezTo>
                    <a:pt x="177" y="70"/>
                    <a:pt x="177" y="70"/>
                    <a:pt x="177" y="70"/>
                  </a:cubicBezTo>
                  <a:cubicBezTo>
                    <a:pt x="176" y="69"/>
                    <a:pt x="175" y="68"/>
                    <a:pt x="173" y="67"/>
                  </a:cubicBezTo>
                  <a:cubicBezTo>
                    <a:pt x="134" y="42"/>
                    <a:pt x="89" y="67"/>
                    <a:pt x="74" y="34"/>
                  </a:cubicBezTo>
                  <a:cubicBezTo>
                    <a:pt x="71" y="26"/>
                    <a:pt x="67" y="20"/>
                    <a:pt x="63" y="15"/>
                  </a:cubicBezTo>
                  <a:cubicBezTo>
                    <a:pt x="73" y="15"/>
                    <a:pt x="73" y="15"/>
                    <a:pt x="73" y="15"/>
                  </a:cubicBezTo>
                  <a:cubicBezTo>
                    <a:pt x="63" y="1"/>
                    <a:pt x="51" y="0"/>
                    <a:pt x="40" y="8"/>
                  </a:cubicBezTo>
                  <a:cubicBezTo>
                    <a:pt x="35" y="10"/>
                    <a:pt x="30" y="15"/>
                    <a:pt x="25" y="21"/>
                  </a:cubicBezTo>
                  <a:cubicBezTo>
                    <a:pt x="0" y="59"/>
                    <a:pt x="32" y="88"/>
                    <a:pt x="43" y="96"/>
                  </a:cubicBezTo>
                  <a:cubicBezTo>
                    <a:pt x="53" y="104"/>
                    <a:pt x="92" y="113"/>
                    <a:pt x="127" y="109"/>
                  </a:cubicBezTo>
                  <a:cubicBezTo>
                    <a:pt x="148" y="106"/>
                    <a:pt x="172" y="101"/>
                    <a:pt x="182" y="92"/>
                  </a:cubicBezTo>
                  <a:cubicBezTo>
                    <a:pt x="183" y="92"/>
                    <a:pt x="184" y="91"/>
                    <a:pt x="186" y="90"/>
                  </a:cubicBezTo>
                  <a:cubicBezTo>
                    <a:pt x="187" y="94"/>
                    <a:pt x="189" y="99"/>
                    <a:pt x="194" y="104"/>
                  </a:cubicBezTo>
                  <a:cubicBezTo>
                    <a:pt x="222" y="134"/>
                    <a:pt x="240" y="146"/>
                    <a:pt x="282" y="142"/>
                  </a:cubicBezTo>
                  <a:cubicBezTo>
                    <a:pt x="321" y="138"/>
                    <a:pt x="377" y="162"/>
                    <a:pt x="389" y="146"/>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72" name="Freeform 193">
              <a:extLst>
                <a:ext uri="{FF2B5EF4-FFF2-40B4-BE49-F238E27FC236}">
                  <a16:creationId xmlns:a16="http://schemas.microsoft.com/office/drawing/2014/main" id="{8F1A7839-63A8-4C45-9081-7F889615A56B}"/>
                </a:ext>
              </a:extLst>
            </p:cNvPr>
            <p:cNvSpPr>
              <a:spLocks/>
            </p:cNvSpPr>
            <p:nvPr/>
          </p:nvSpPr>
          <p:spPr bwMode="auto">
            <a:xfrm>
              <a:off x="7316788" y="4456113"/>
              <a:ext cx="38100" cy="44450"/>
            </a:xfrm>
            <a:custGeom>
              <a:avLst/>
              <a:gdLst>
                <a:gd name="T0" fmla="*/ 7 w 67"/>
                <a:gd name="T1" fmla="*/ 33 h 79"/>
                <a:gd name="T2" fmla="*/ 55 w 67"/>
                <a:gd name="T3" fmla="*/ 62 h 79"/>
                <a:gd name="T4" fmla="*/ 67 w 67"/>
                <a:gd name="T5" fmla="*/ 49 h 79"/>
                <a:gd name="T6" fmla="*/ 62 w 67"/>
                <a:gd name="T7" fmla="*/ 49 h 79"/>
                <a:gd name="T8" fmla="*/ 63 w 67"/>
                <a:gd name="T9" fmla="*/ 45 h 79"/>
                <a:gd name="T10" fmla="*/ 7 w 67"/>
                <a:gd name="T11" fmla="*/ 33 h 79"/>
              </a:gdLst>
              <a:ahLst/>
              <a:cxnLst>
                <a:cxn ang="0">
                  <a:pos x="T0" y="T1"/>
                </a:cxn>
                <a:cxn ang="0">
                  <a:pos x="T2" y="T3"/>
                </a:cxn>
                <a:cxn ang="0">
                  <a:pos x="T4" y="T5"/>
                </a:cxn>
                <a:cxn ang="0">
                  <a:pos x="T6" y="T7"/>
                </a:cxn>
                <a:cxn ang="0">
                  <a:pos x="T8" y="T9"/>
                </a:cxn>
                <a:cxn ang="0">
                  <a:pos x="T10" y="T11"/>
                </a:cxn>
              </a:cxnLst>
              <a:rect l="0" t="0" r="r" b="b"/>
              <a:pathLst>
                <a:path w="67" h="79">
                  <a:moveTo>
                    <a:pt x="7" y="33"/>
                  </a:moveTo>
                  <a:cubicBezTo>
                    <a:pt x="0" y="63"/>
                    <a:pt x="38" y="79"/>
                    <a:pt x="55" y="62"/>
                  </a:cubicBezTo>
                  <a:cubicBezTo>
                    <a:pt x="60" y="60"/>
                    <a:pt x="65" y="56"/>
                    <a:pt x="67" y="49"/>
                  </a:cubicBezTo>
                  <a:cubicBezTo>
                    <a:pt x="62" y="49"/>
                    <a:pt x="62" y="49"/>
                    <a:pt x="62" y="49"/>
                  </a:cubicBezTo>
                  <a:cubicBezTo>
                    <a:pt x="62" y="47"/>
                    <a:pt x="63" y="47"/>
                    <a:pt x="63" y="45"/>
                  </a:cubicBezTo>
                  <a:cubicBezTo>
                    <a:pt x="66" y="4"/>
                    <a:pt x="14" y="0"/>
                    <a:pt x="7" y="33"/>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73" name="Freeform 194">
              <a:extLst>
                <a:ext uri="{FF2B5EF4-FFF2-40B4-BE49-F238E27FC236}">
                  <a16:creationId xmlns:a16="http://schemas.microsoft.com/office/drawing/2014/main" id="{9CA90B57-B983-4A60-ADF5-63B23834CADE}"/>
                </a:ext>
              </a:extLst>
            </p:cNvPr>
            <p:cNvSpPr>
              <a:spLocks/>
            </p:cNvSpPr>
            <p:nvPr/>
          </p:nvSpPr>
          <p:spPr bwMode="auto">
            <a:xfrm>
              <a:off x="7302500" y="4225925"/>
              <a:ext cx="125412" cy="134938"/>
            </a:xfrm>
            <a:custGeom>
              <a:avLst/>
              <a:gdLst>
                <a:gd name="T0" fmla="*/ 28 w 221"/>
                <a:gd name="T1" fmla="*/ 162 h 237"/>
                <a:gd name="T2" fmla="*/ 98 w 221"/>
                <a:gd name="T3" fmla="*/ 123 h 237"/>
                <a:gd name="T4" fmla="*/ 100 w 221"/>
                <a:gd name="T5" fmla="*/ 123 h 237"/>
                <a:gd name="T6" fmla="*/ 107 w 221"/>
                <a:gd name="T7" fmla="*/ 117 h 237"/>
                <a:gd name="T8" fmla="*/ 123 w 221"/>
                <a:gd name="T9" fmla="*/ 121 h 237"/>
                <a:gd name="T10" fmla="*/ 144 w 221"/>
                <a:gd name="T11" fmla="*/ 200 h 237"/>
                <a:gd name="T12" fmla="*/ 215 w 221"/>
                <a:gd name="T13" fmla="*/ 233 h 237"/>
                <a:gd name="T14" fmla="*/ 214 w 221"/>
                <a:gd name="T15" fmla="*/ 229 h 237"/>
                <a:gd name="T16" fmla="*/ 221 w 221"/>
                <a:gd name="T17" fmla="*/ 229 h 237"/>
                <a:gd name="T18" fmla="*/ 215 w 221"/>
                <a:gd name="T19" fmla="*/ 178 h 237"/>
                <a:gd name="T20" fmla="*/ 208 w 221"/>
                <a:gd name="T21" fmla="*/ 178 h 237"/>
                <a:gd name="T22" fmla="*/ 187 w 221"/>
                <a:gd name="T23" fmla="*/ 123 h 237"/>
                <a:gd name="T24" fmla="*/ 196 w 221"/>
                <a:gd name="T25" fmla="*/ 123 h 237"/>
                <a:gd name="T26" fmla="*/ 179 w 221"/>
                <a:gd name="T27" fmla="*/ 104 h 237"/>
                <a:gd name="T28" fmla="*/ 137 w 221"/>
                <a:gd name="T29" fmla="*/ 62 h 237"/>
                <a:gd name="T30" fmla="*/ 155 w 221"/>
                <a:gd name="T31" fmla="*/ 62 h 237"/>
                <a:gd name="T32" fmla="*/ 209 w 221"/>
                <a:gd name="T33" fmla="*/ 53 h 237"/>
                <a:gd name="T34" fmla="*/ 221 w 221"/>
                <a:gd name="T35" fmla="*/ 41 h 237"/>
                <a:gd name="T36" fmla="*/ 216 w 221"/>
                <a:gd name="T37" fmla="*/ 41 h 237"/>
                <a:gd name="T38" fmla="*/ 215 w 221"/>
                <a:gd name="T39" fmla="*/ 25 h 237"/>
                <a:gd name="T40" fmla="*/ 116 w 221"/>
                <a:gd name="T41" fmla="*/ 17 h 237"/>
                <a:gd name="T42" fmla="*/ 63 w 221"/>
                <a:gd name="T43" fmla="*/ 0 h 237"/>
                <a:gd name="T44" fmla="*/ 39 w 221"/>
                <a:gd name="T45" fmla="*/ 71 h 237"/>
                <a:gd name="T46" fmla="*/ 28 w 221"/>
                <a:gd name="T47" fmla="*/ 1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237">
                  <a:moveTo>
                    <a:pt x="28" y="162"/>
                  </a:moveTo>
                  <a:cubicBezTo>
                    <a:pt x="47" y="176"/>
                    <a:pt x="77" y="140"/>
                    <a:pt x="98" y="123"/>
                  </a:cubicBezTo>
                  <a:cubicBezTo>
                    <a:pt x="100" y="123"/>
                    <a:pt x="100" y="123"/>
                    <a:pt x="100" y="123"/>
                  </a:cubicBezTo>
                  <a:cubicBezTo>
                    <a:pt x="102" y="121"/>
                    <a:pt x="105" y="119"/>
                    <a:pt x="107" y="117"/>
                  </a:cubicBezTo>
                  <a:cubicBezTo>
                    <a:pt x="114" y="114"/>
                    <a:pt x="120" y="114"/>
                    <a:pt x="123" y="121"/>
                  </a:cubicBezTo>
                  <a:cubicBezTo>
                    <a:pt x="137" y="150"/>
                    <a:pt x="120" y="162"/>
                    <a:pt x="144" y="200"/>
                  </a:cubicBezTo>
                  <a:cubicBezTo>
                    <a:pt x="169" y="237"/>
                    <a:pt x="215" y="233"/>
                    <a:pt x="215" y="233"/>
                  </a:cubicBezTo>
                  <a:cubicBezTo>
                    <a:pt x="215" y="233"/>
                    <a:pt x="215" y="231"/>
                    <a:pt x="214" y="229"/>
                  </a:cubicBezTo>
                  <a:cubicBezTo>
                    <a:pt x="219" y="229"/>
                    <a:pt x="221" y="229"/>
                    <a:pt x="221" y="229"/>
                  </a:cubicBezTo>
                  <a:cubicBezTo>
                    <a:pt x="221" y="229"/>
                    <a:pt x="220" y="205"/>
                    <a:pt x="215" y="178"/>
                  </a:cubicBezTo>
                  <a:cubicBezTo>
                    <a:pt x="208" y="178"/>
                    <a:pt x="208" y="178"/>
                    <a:pt x="208" y="178"/>
                  </a:cubicBezTo>
                  <a:cubicBezTo>
                    <a:pt x="204" y="159"/>
                    <a:pt x="197" y="138"/>
                    <a:pt x="187" y="123"/>
                  </a:cubicBezTo>
                  <a:cubicBezTo>
                    <a:pt x="196" y="123"/>
                    <a:pt x="196" y="123"/>
                    <a:pt x="196" y="123"/>
                  </a:cubicBezTo>
                  <a:cubicBezTo>
                    <a:pt x="191" y="115"/>
                    <a:pt x="186" y="108"/>
                    <a:pt x="179" y="104"/>
                  </a:cubicBezTo>
                  <a:cubicBezTo>
                    <a:pt x="154" y="88"/>
                    <a:pt x="135" y="70"/>
                    <a:pt x="137" y="62"/>
                  </a:cubicBezTo>
                  <a:cubicBezTo>
                    <a:pt x="141" y="61"/>
                    <a:pt x="146" y="61"/>
                    <a:pt x="155" y="62"/>
                  </a:cubicBezTo>
                  <a:cubicBezTo>
                    <a:pt x="181" y="67"/>
                    <a:pt x="200" y="62"/>
                    <a:pt x="209" y="53"/>
                  </a:cubicBezTo>
                  <a:cubicBezTo>
                    <a:pt x="215" y="50"/>
                    <a:pt x="219" y="46"/>
                    <a:pt x="221" y="41"/>
                  </a:cubicBezTo>
                  <a:cubicBezTo>
                    <a:pt x="216" y="41"/>
                    <a:pt x="216" y="41"/>
                    <a:pt x="216" y="41"/>
                  </a:cubicBezTo>
                  <a:cubicBezTo>
                    <a:pt x="217" y="36"/>
                    <a:pt x="217" y="31"/>
                    <a:pt x="215" y="25"/>
                  </a:cubicBezTo>
                  <a:cubicBezTo>
                    <a:pt x="204" y="0"/>
                    <a:pt x="137" y="13"/>
                    <a:pt x="116" y="17"/>
                  </a:cubicBezTo>
                  <a:cubicBezTo>
                    <a:pt x="95" y="21"/>
                    <a:pt x="63" y="0"/>
                    <a:pt x="63" y="0"/>
                  </a:cubicBezTo>
                  <a:cubicBezTo>
                    <a:pt x="42" y="8"/>
                    <a:pt x="46" y="29"/>
                    <a:pt x="39" y="71"/>
                  </a:cubicBezTo>
                  <a:cubicBezTo>
                    <a:pt x="32" y="112"/>
                    <a:pt x="0" y="141"/>
                    <a:pt x="28" y="162"/>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74" name="Freeform 195">
              <a:extLst>
                <a:ext uri="{FF2B5EF4-FFF2-40B4-BE49-F238E27FC236}">
                  <a16:creationId xmlns:a16="http://schemas.microsoft.com/office/drawing/2014/main" id="{13AD66FD-B988-477B-A5FB-C5779A8F4DB6}"/>
                </a:ext>
              </a:extLst>
            </p:cNvPr>
            <p:cNvSpPr>
              <a:spLocks/>
            </p:cNvSpPr>
            <p:nvPr/>
          </p:nvSpPr>
          <p:spPr bwMode="auto">
            <a:xfrm>
              <a:off x="7502525" y="4137025"/>
              <a:ext cx="58737" cy="96838"/>
            </a:xfrm>
            <a:custGeom>
              <a:avLst/>
              <a:gdLst>
                <a:gd name="T0" fmla="*/ 91 w 105"/>
                <a:gd name="T1" fmla="*/ 17 h 170"/>
                <a:gd name="T2" fmla="*/ 42 w 105"/>
                <a:gd name="T3" fmla="*/ 166 h 170"/>
                <a:gd name="T4" fmla="*/ 75 w 105"/>
                <a:gd name="T5" fmla="*/ 144 h 170"/>
                <a:gd name="T6" fmla="*/ 79 w 105"/>
                <a:gd name="T7" fmla="*/ 144 h 170"/>
                <a:gd name="T8" fmla="*/ 105 w 105"/>
                <a:gd name="T9" fmla="*/ 62 h 170"/>
                <a:gd name="T10" fmla="*/ 99 w 105"/>
                <a:gd name="T11" fmla="*/ 62 h 170"/>
                <a:gd name="T12" fmla="*/ 91 w 105"/>
                <a:gd name="T13" fmla="*/ 17 h 170"/>
              </a:gdLst>
              <a:ahLst/>
              <a:cxnLst>
                <a:cxn ang="0">
                  <a:pos x="T0" y="T1"/>
                </a:cxn>
                <a:cxn ang="0">
                  <a:pos x="T2" y="T3"/>
                </a:cxn>
                <a:cxn ang="0">
                  <a:pos x="T4" y="T5"/>
                </a:cxn>
                <a:cxn ang="0">
                  <a:pos x="T6" y="T7"/>
                </a:cxn>
                <a:cxn ang="0">
                  <a:pos x="T8" y="T9"/>
                </a:cxn>
                <a:cxn ang="0">
                  <a:pos x="T10" y="T11"/>
                </a:cxn>
                <a:cxn ang="0">
                  <a:pos x="T12" y="T13"/>
                </a:cxn>
              </a:cxnLst>
              <a:rect l="0" t="0" r="r" b="b"/>
              <a:pathLst>
                <a:path w="105" h="170">
                  <a:moveTo>
                    <a:pt x="91" y="17"/>
                  </a:moveTo>
                  <a:cubicBezTo>
                    <a:pt x="59" y="0"/>
                    <a:pt x="0" y="154"/>
                    <a:pt x="42" y="166"/>
                  </a:cubicBezTo>
                  <a:cubicBezTo>
                    <a:pt x="54" y="170"/>
                    <a:pt x="65" y="160"/>
                    <a:pt x="75" y="144"/>
                  </a:cubicBezTo>
                  <a:cubicBezTo>
                    <a:pt x="79" y="144"/>
                    <a:pt x="79" y="144"/>
                    <a:pt x="79" y="144"/>
                  </a:cubicBezTo>
                  <a:cubicBezTo>
                    <a:pt x="92" y="123"/>
                    <a:pt x="102" y="90"/>
                    <a:pt x="105" y="62"/>
                  </a:cubicBezTo>
                  <a:cubicBezTo>
                    <a:pt x="99" y="62"/>
                    <a:pt x="99" y="62"/>
                    <a:pt x="99" y="62"/>
                  </a:cubicBezTo>
                  <a:cubicBezTo>
                    <a:pt x="101" y="39"/>
                    <a:pt x="99" y="21"/>
                    <a:pt x="91" y="17"/>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75" name="Freeform 196">
              <a:extLst>
                <a:ext uri="{FF2B5EF4-FFF2-40B4-BE49-F238E27FC236}">
                  <a16:creationId xmlns:a16="http://schemas.microsoft.com/office/drawing/2014/main" id="{B694C766-7ADF-46F9-9590-C1D5B22459C2}"/>
                </a:ext>
              </a:extLst>
            </p:cNvPr>
            <p:cNvSpPr>
              <a:spLocks/>
            </p:cNvSpPr>
            <p:nvPr/>
          </p:nvSpPr>
          <p:spPr bwMode="auto">
            <a:xfrm>
              <a:off x="7078663" y="4014788"/>
              <a:ext cx="239712" cy="306388"/>
            </a:xfrm>
            <a:custGeom>
              <a:avLst/>
              <a:gdLst>
                <a:gd name="T0" fmla="*/ 267 w 422"/>
                <a:gd name="T1" fmla="*/ 102 h 538"/>
                <a:gd name="T2" fmla="*/ 183 w 422"/>
                <a:gd name="T3" fmla="*/ 177 h 538"/>
                <a:gd name="T4" fmla="*/ 176 w 422"/>
                <a:gd name="T5" fmla="*/ 182 h 538"/>
                <a:gd name="T6" fmla="*/ 133 w 422"/>
                <a:gd name="T7" fmla="*/ 197 h 538"/>
                <a:gd name="T8" fmla="*/ 116 w 422"/>
                <a:gd name="T9" fmla="*/ 208 h 538"/>
                <a:gd name="T10" fmla="*/ 84 w 422"/>
                <a:gd name="T11" fmla="*/ 264 h 538"/>
                <a:gd name="T12" fmla="*/ 14 w 422"/>
                <a:gd name="T13" fmla="*/ 243 h 538"/>
                <a:gd name="T14" fmla="*/ 35 w 422"/>
                <a:gd name="T15" fmla="*/ 405 h 538"/>
                <a:gd name="T16" fmla="*/ 140 w 422"/>
                <a:gd name="T17" fmla="*/ 513 h 538"/>
                <a:gd name="T18" fmla="*/ 218 w 422"/>
                <a:gd name="T19" fmla="*/ 522 h 538"/>
                <a:gd name="T20" fmla="*/ 320 w 422"/>
                <a:gd name="T21" fmla="*/ 501 h 538"/>
                <a:gd name="T22" fmla="*/ 319 w 422"/>
                <a:gd name="T23" fmla="*/ 495 h 538"/>
                <a:gd name="T24" fmla="*/ 326 w 422"/>
                <a:gd name="T25" fmla="*/ 495 h 538"/>
                <a:gd name="T26" fmla="*/ 327 w 422"/>
                <a:gd name="T27" fmla="*/ 413 h 538"/>
                <a:gd name="T28" fmla="*/ 321 w 422"/>
                <a:gd name="T29" fmla="*/ 413 h 538"/>
                <a:gd name="T30" fmla="*/ 345 w 422"/>
                <a:gd name="T31" fmla="*/ 368 h 538"/>
                <a:gd name="T32" fmla="*/ 354 w 422"/>
                <a:gd name="T33" fmla="*/ 358 h 538"/>
                <a:gd name="T34" fmla="*/ 357 w 422"/>
                <a:gd name="T35" fmla="*/ 358 h 538"/>
                <a:gd name="T36" fmla="*/ 408 w 422"/>
                <a:gd name="T37" fmla="*/ 276 h 538"/>
                <a:gd name="T38" fmla="*/ 402 w 422"/>
                <a:gd name="T39" fmla="*/ 276 h 538"/>
                <a:gd name="T40" fmla="*/ 397 w 422"/>
                <a:gd name="T41" fmla="*/ 256 h 538"/>
                <a:gd name="T42" fmla="*/ 383 w 422"/>
                <a:gd name="T43" fmla="*/ 221 h 538"/>
                <a:gd name="T44" fmla="*/ 392 w 422"/>
                <a:gd name="T45" fmla="*/ 221 h 538"/>
                <a:gd name="T46" fmla="*/ 376 w 422"/>
                <a:gd name="T47" fmla="*/ 139 h 538"/>
                <a:gd name="T48" fmla="*/ 376 w 422"/>
                <a:gd name="T49" fmla="*/ 138 h 538"/>
                <a:gd name="T50" fmla="*/ 375 w 422"/>
                <a:gd name="T51" fmla="*/ 138 h 538"/>
                <a:gd name="T52" fmla="*/ 422 w 422"/>
                <a:gd name="T53" fmla="*/ 89 h 538"/>
                <a:gd name="T54" fmla="*/ 373 w 422"/>
                <a:gd name="T55" fmla="*/ 83 h 538"/>
                <a:gd name="T56" fmla="*/ 383 w 422"/>
                <a:gd name="T57" fmla="*/ 83 h 538"/>
                <a:gd name="T58" fmla="*/ 362 w 422"/>
                <a:gd name="T59" fmla="*/ 6 h 538"/>
                <a:gd name="T60" fmla="*/ 360 w 422"/>
                <a:gd name="T61" fmla="*/ 1 h 538"/>
                <a:gd name="T62" fmla="*/ 350 w 422"/>
                <a:gd name="T63" fmla="*/ 1 h 538"/>
                <a:gd name="T64" fmla="*/ 338 w 422"/>
                <a:gd name="T65" fmla="*/ 1 h 538"/>
                <a:gd name="T66" fmla="*/ 335 w 422"/>
                <a:gd name="T67" fmla="*/ 1 h 538"/>
                <a:gd name="T68" fmla="*/ 331 w 422"/>
                <a:gd name="T69" fmla="*/ 4 h 538"/>
                <a:gd name="T70" fmla="*/ 295 w 422"/>
                <a:gd name="T71" fmla="*/ 48 h 538"/>
                <a:gd name="T72" fmla="*/ 267 w 422"/>
                <a:gd name="T73" fmla="*/ 102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2" h="538">
                  <a:moveTo>
                    <a:pt x="267" y="102"/>
                  </a:moveTo>
                  <a:cubicBezTo>
                    <a:pt x="200" y="102"/>
                    <a:pt x="197" y="164"/>
                    <a:pt x="183" y="177"/>
                  </a:cubicBezTo>
                  <a:cubicBezTo>
                    <a:pt x="180" y="179"/>
                    <a:pt x="178" y="180"/>
                    <a:pt x="176" y="182"/>
                  </a:cubicBezTo>
                  <a:cubicBezTo>
                    <a:pt x="165" y="188"/>
                    <a:pt x="152" y="191"/>
                    <a:pt x="133" y="197"/>
                  </a:cubicBezTo>
                  <a:cubicBezTo>
                    <a:pt x="126" y="199"/>
                    <a:pt x="121" y="203"/>
                    <a:pt x="116" y="208"/>
                  </a:cubicBezTo>
                  <a:cubicBezTo>
                    <a:pt x="97" y="220"/>
                    <a:pt x="90" y="246"/>
                    <a:pt x="84" y="264"/>
                  </a:cubicBezTo>
                  <a:cubicBezTo>
                    <a:pt x="77" y="285"/>
                    <a:pt x="28" y="227"/>
                    <a:pt x="14" y="243"/>
                  </a:cubicBezTo>
                  <a:cubicBezTo>
                    <a:pt x="0" y="260"/>
                    <a:pt x="10" y="339"/>
                    <a:pt x="35" y="405"/>
                  </a:cubicBezTo>
                  <a:cubicBezTo>
                    <a:pt x="59" y="472"/>
                    <a:pt x="123" y="513"/>
                    <a:pt x="140" y="513"/>
                  </a:cubicBezTo>
                  <a:cubicBezTo>
                    <a:pt x="158" y="513"/>
                    <a:pt x="193" y="513"/>
                    <a:pt x="218" y="522"/>
                  </a:cubicBezTo>
                  <a:cubicBezTo>
                    <a:pt x="242" y="530"/>
                    <a:pt x="323" y="538"/>
                    <a:pt x="320" y="501"/>
                  </a:cubicBezTo>
                  <a:cubicBezTo>
                    <a:pt x="320" y="499"/>
                    <a:pt x="319" y="497"/>
                    <a:pt x="319" y="495"/>
                  </a:cubicBezTo>
                  <a:cubicBezTo>
                    <a:pt x="326" y="495"/>
                    <a:pt x="326" y="495"/>
                    <a:pt x="326" y="495"/>
                  </a:cubicBezTo>
                  <a:cubicBezTo>
                    <a:pt x="324" y="472"/>
                    <a:pt x="321" y="442"/>
                    <a:pt x="327" y="413"/>
                  </a:cubicBezTo>
                  <a:cubicBezTo>
                    <a:pt x="321" y="413"/>
                    <a:pt x="321" y="413"/>
                    <a:pt x="321" y="413"/>
                  </a:cubicBezTo>
                  <a:cubicBezTo>
                    <a:pt x="325" y="397"/>
                    <a:pt x="332" y="381"/>
                    <a:pt x="345" y="368"/>
                  </a:cubicBezTo>
                  <a:cubicBezTo>
                    <a:pt x="348" y="364"/>
                    <a:pt x="351" y="361"/>
                    <a:pt x="354" y="358"/>
                  </a:cubicBezTo>
                  <a:cubicBezTo>
                    <a:pt x="357" y="358"/>
                    <a:pt x="357" y="358"/>
                    <a:pt x="357" y="358"/>
                  </a:cubicBezTo>
                  <a:cubicBezTo>
                    <a:pt x="384" y="330"/>
                    <a:pt x="409" y="310"/>
                    <a:pt x="408" y="276"/>
                  </a:cubicBezTo>
                  <a:cubicBezTo>
                    <a:pt x="402" y="276"/>
                    <a:pt x="402" y="276"/>
                    <a:pt x="402" y="276"/>
                  </a:cubicBezTo>
                  <a:cubicBezTo>
                    <a:pt x="401" y="269"/>
                    <a:pt x="400" y="263"/>
                    <a:pt x="397" y="256"/>
                  </a:cubicBezTo>
                  <a:cubicBezTo>
                    <a:pt x="393" y="243"/>
                    <a:pt x="388" y="231"/>
                    <a:pt x="383" y="221"/>
                  </a:cubicBezTo>
                  <a:cubicBezTo>
                    <a:pt x="392" y="221"/>
                    <a:pt x="392" y="221"/>
                    <a:pt x="392" y="221"/>
                  </a:cubicBezTo>
                  <a:cubicBezTo>
                    <a:pt x="374" y="184"/>
                    <a:pt x="356" y="159"/>
                    <a:pt x="376" y="139"/>
                  </a:cubicBezTo>
                  <a:cubicBezTo>
                    <a:pt x="376" y="139"/>
                    <a:pt x="376" y="139"/>
                    <a:pt x="376" y="138"/>
                  </a:cubicBezTo>
                  <a:cubicBezTo>
                    <a:pt x="375" y="138"/>
                    <a:pt x="375" y="138"/>
                    <a:pt x="375" y="138"/>
                  </a:cubicBezTo>
                  <a:cubicBezTo>
                    <a:pt x="398" y="117"/>
                    <a:pt x="422" y="109"/>
                    <a:pt x="422" y="89"/>
                  </a:cubicBezTo>
                  <a:cubicBezTo>
                    <a:pt x="422" y="75"/>
                    <a:pt x="393" y="109"/>
                    <a:pt x="373" y="83"/>
                  </a:cubicBezTo>
                  <a:cubicBezTo>
                    <a:pt x="383" y="83"/>
                    <a:pt x="383" y="83"/>
                    <a:pt x="383" y="83"/>
                  </a:cubicBezTo>
                  <a:cubicBezTo>
                    <a:pt x="373" y="75"/>
                    <a:pt x="364" y="53"/>
                    <a:pt x="362" y="6"/>
                  </a:cubicBezTo>
                  <a:cubicBezTo>
                    <a:pt x="362" y="4"/>
                    <a:pt x="361" y="3"/>
                    <a:pt x="360" y="1"/>
                  </a:cubicBezTo>
                  <a:cubicBezTo>
                    <a:pt x="350" y="1"/>
                    <a:pt x="350" y="1"/>
                    <a:pt x="350" y="1"/>
                  </a:cubicBezTo>
                  <a:cubicBezTo>
                    <a:pt x="347" y="0"/>
                    <a:pt x="343" y="0"/>
                    <a:pt x="338" y="1"/>
                  </a:cubicBezTo>
                  <a:cubicBezTo>
                    <a:pt x="335" y="1"/>
                    <a:pt x="335" y="1"/>
                    <a:pt x="335" y="1"/>
                  </a:cubicBezTo>
                  <a:cubicBezTo>
                    <a:pt x="334" y="2"/>
                    <a:pt x="333" y="3"/>
                    <a:pt x="331" y="4"/>
                  </a:cubicBezTo>
                  <a:cubicBezTo>
                    <a:pt x="315" y="13"/>
                    <a:pt x="297" y="31"/>
                    <a:pt x="295" y="48"/>
                  </a:cubicBezTo>
                  <a:cubicBezTo>
                    <a:pt x="292" y="77"/>
                    <a:pt x="334" y="102"/>
                    <a:pt x="267" y="102"/>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76" name="Freeform 197">
              <a:extLst>
                <a:ext uri="{FF2B5EF4-FFF2-40B4-BE49-F238E27FC236}">
                  <a16:creationId xmlns:a16="http://schemas.microsoft.com/office/drawing/2014/main" id="{E379EFED-5CB3-4044-B9A7-B2B828CC0A0D}"/>
                </a:ext>
              </a:extLst>
            </p:cNvPr>
            <p:cNvSpPr>
              <a:spLocks/>
            </p:cNvSpPr>
            <p:nvPr/>
          </p:nvSpPr>
          <p:spPr bwMode="auto">
            <a:xfrm>
              <a:off x="7318375" y="3687763"/>
              <a:ext cx="131762" cy="219075"/>
            </a:xfrm>
            <a:custGeom>
              <a:avLst/>
              <a:gdLst>
                <a:gd name="T0" fmla="*/ 21 w 232"/>
                <a:gd name="T1" fmla="*/ 166 h 386"/>
                <a:gd name="T2" fmla="*/ 99 w 232"/>
                <a:gd name="T3" fmla="*/ 274 h 386"/>
                <a:gd name="T4" fmla="*/ 21 w 232"/>
                <a:gd name="T5" fmla="*/ 374 h 386"/>
                <a:gd name="T6" fmla="*/ 40 w 232"/>
                <a:gd name="T7" fmla="*/ 374 h 386"/>
                <a:gd name="T8" fmla="*/ 115 w 232"/>
                <a:gd name="T9" fmla="*/ 303 h 386"/>
                <a:gd name="T10" fmla="*/ 112 w 232"/>
                <a:gd name="T11" fmla="*/ 303 h 386"/>
                <a:gd name="T12" fmla="*/ 130 w 232"/>
                <a:gd name="T13" fmla="*/ 278 h 386"/>
                <a:gd name="T14" fmla="*/ 211 w 232"/>
                <a:gd name="T15" fmla="*/ 245 h 386"/>
                <a:gd name="T16" fmla="*/ 221 w 232"/>
                <a:gd name="T17" fmla="*/ 237 h 386"/>
                <a:gd name="T18" fmla="*/ 232 w 232"/>
                <a:gd name="T19" fmla="*/ 216 h 386"/>
                <a:gd name="T20" fmla="*/ 162 w 232"/>
                <a:gd name="T21" fmla="*/ 195 h 386"/>
                <a:gd name="T22" fmla="*/ 108 w 232"/>
                <a:gd name="T23" fmla="*/ 165 h 386"/>
                <a:gd name="T24" fmla="*/ 102 w 232"/>
                <a:gd name="T25" fmla="*/ 165 h 386"/>
                <a:gd name="T26" fmla="*/ 139 w 232"/>
                <a:gd name="T27" fmla="*/ 111 h 386"/>
                <a:gd name="T28" fmla="*/ 141 w 232"/>
                <a:gd name="T29" fmla="*/ 111 h 386"/>
                <a:gd name="T30" fmla="*/ 169 w 232"/>
                <a:gd name="T31" fmla="*/ 58 h 386"/>
                <a:gd name="T32" fmla="*/ 157 w 232"/>
                <a:gd name="T33" fmla="*/ 28 h 386"/>
                <a:gd name="T34" fmla="*/ 148 w 232"/>
                <a:gd name="T35" fmla="*/ 28 h 386"/>
                <a:gd name="T36" fmla="*/ 106 w 232"/>
                <a:gd name="T37" fmla="*/ 0 h 386"/>
                <a:gd name="T38" fmla="*/ 74 w 232"/>
                <a:gd name="T39" fmla="*/ 75 h 386"/>
                <a:gd name="T40" fmla="*/ 21 w 232"/>
                <a:gd name="T41" fmla="*/ 16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2" h="386">
                  <a:moveTo>
                    <a:pt x="21" y="166"/>
                  </a:moveTo>
                  <a:cubicBezTo>
                    <a:pt x="42" y="216"/>
                    <a:pt x="116" y="253"/>
                    <a:pt x="99" y="274"/>
                  </a:cubicBezTo>
                  <a:cubicBezTo>
                    <a:pt x="81" y="295"/>
                    <a:pt x="28" y="337"/>
                    <a:pt x="21" y="374"/>
                  </a:cubicBezTo>
                  <a:cubicBezTo>
                    <a:pt x="19" y="386"/>
                    <a:pt x="27" y="384"/>
                    <a:pt x="40" y="374"/>
                  </a:cubicBezTo>
                  <a:cubicBezTo>
                    <a:pt x="58" y="364"/>
                    <a:pt x="91" y="331"/>
                    <a:pt x="115" y="303"/>
                  </a:cubicBezTo>
                  <a:cubicBezTo>
                    <a:pt x="112" y="303"/>
                    <a:pt x="112" y="303"/>
                    <a:pt x="112" y="303"/>
                  </a:cubicBezTo>
                  <a:cubicBezTo>
                    <a:pt x="119" y="293"/>
                    <a:pt x="126" y="285"/>
                    <a:pt x="130" y="278"/>
                  </a:cubicBezTo>
                  <a:cubicBezTo>
                    <a:pt x="153" y="244"/>
                    <a:pt x="196" y="258"/>
                    <a:pt x="211" y="245"/>
                  </a:cubicBezTo>
                  <a:cubicBezTo>
                    <a:pt x="216" y="243"/>
                    <a:pt x="219" y="241"/>
                    <a:pt x="221" y="237"/>
                  </a:cubicBezTo>
                  <a:cubicBezTo>
                    <a:pt x="232" y="216"/>
                    <a:pt x="232" y="216"/>
                    <a:pt x="232" y="216"/>
                  </a:cubicBezTo>
                  <a:cubicBezTo>
                    <a:pt x="232" y="216"/>
                    <a:pt x="193" y="208"/>
                    <a:pt x="162" y="195"/>
                  </a:cubicBezTo>
                  <a:cubicBezTo>
                    <a:pt x="130" y="183"/>
                    <a:pt x="93" y="226"/>
                    <a:pt x="108" y="165"/>
                  </a:cubicBezTo>
                  <a:cubicBezTo>
                    <a:pt x="102" y="165"/>
                    <a:pt x="102" y="165"/>
                    <a:pt x="102" y="165"/>
                  </a:cubicBezTo>
                  <a:cubicBezTo>
                    <a:pt x="110" y="135"/>
                    <a:pt x="126" y="121"/>
                    <a:pt x="139" y="111"/>
                  </a:cubicBezTo>
                  <a:cubicBezTo>
                    <a:pt x="141" y="111"/>
                    <a:pt x="141" y="111"/>
                    <a:pt x="141" y="111"/>
                  </a:cubicBezTo>
                  <a:cubicBezTo>
                    <a:pt x="159" y="95"/>
                    <a:pt x="175" y="87"/>
                    <a:pt x="169" y="58"/>
                  </a:cubicBezTo>
                  <a:cubicBezTo>
                    <a:pt x="166" y="46"/>
                    <a:pt x="162" y="36"/>
                    <a:pt x="157" y="28"/>
                  </a:cubicBezTo>
                  <a:cubicBezTo>
                    <a:pt x="148" y="28"/>
                    <a:pt x="148" y="28"/>
                    <a:pt x="148" y="28"/>
                  </a:cubicBezTo>
                  <a:cubicBezTo>
                    <a:pt x="133" y="6"/>
                    <a:pt x="113" y="0"/>
                    <a:pt x="106" y="0"/>
                  </a:cubicBezTo>
                  <a:cubicBezTo>
                    <a:pt x="81" y="0"/>
                    <a:pt x="109" y="45"/>
                    <a:pt x="74" y="75"/>
                  </a:cubicBezTo>
                  <a:cubicBezTo>
                    <a:pt x="39" y="104"/>
                    <a:pt x="0" y="116"/>
                    <a:pt x="21" y="166"/>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77" name="Freeform 198">
              <a:extLst>
                <a:ext uri="{FF2B5EF4-FFF2-40B4-BE49-F238E27FC236}">
                  <a16:creationId xmlns:a16="http://schemas.microsoft.com/office/drawing/2014/main" id="{46ABD71B-471F-4A95-8AC1-FBD4FC28FF53}"/>
                </a:ext>
              </a:extLst>
            </p:cNvPr>
            <p:cNvSpPr>
              <a:spLocks/>
            </p:cNvSpPr>
            <p:nvPr/>
          </p:nvSpPr>
          <p:spPr bwMode="auto">
            <a:xfrm>
              <a:off x="2247900" y="2098675"/>
              <a:ext cx="58737" cy="42863"/>
            </a:xfrm>
            <a:custGeom>
              <a:avLst/>
              <a:gdLst>
                <a:gd name="T0" fmla="*/ 27 w 105"/>
                <a:gd name="T1" fmla="*/ 13 h 75"/>
                <a:gd name="T2" fmla="*/ 11 w 105"/>
                <a:gd name="T3" fmla="*/ 30 h 75"/>
                <a:gd name="T4" fmla="*/ 93 w 105"/>
                <a:gd name="T5" fmla="*/ 42 h 75"/>
                <a:gd name="T6" fmla="*/ 82 w 105"/>
                <a:gd name="T7" fmla="*/ 26 h 75"/>
                <a:gd name="T8" fmla="*/ 93 w 105"/>
                <a:gd name="T9" fmla="*/ 26 h 75"/>
                <a:gd name="T10" fmla="*/ 27 w 105"/>
                <a:gd name="T11" fmla="*/ 13 h 75"/>
              </a:gdLst>
              <a:ahLst/>
              <a:cxnLst>
                <a:cxn ang="0">
                  <a:pos x="T0" y="T1"/>
                </a:cxn>
                <a:cxn ang="0">
                  <a:pos x="T2" y="T3"/>
                </a:cxn>
                <a:cxn ang="0">
                  <a:pos x="T4" y="T5"/>
                </a:cxn>
                <a:cxn ang="0">
                  <a:pos x="T6" y="T7"/>
                </a:cxn>
                <a:cxn ang="0">
                  <a:pos x="T8" y="T9"/>
                </a:cxn>
                <a:cxn ang="0">
                  <a:pos x="T10" y="T11"/>
                </a:cxn>
              </a:cxnLst>
              <a:rect l="0" t="0" r="r" b="b"/>
              <a:pathLst>
                <a:path w="105" h="75">
                  <a:moveTo>
                    <a:pt x="27" y="13"/>
                  </a:moveTo>
                  <a:cubicBezTo>
                    <a:pt x="20" y="16"/>
                    <a:pt x="14" y="22"/>
                    <a:pt x="11" y="30"/>
                  </a:cubicBezTo>
                  <a:cubicBezTo>
                    <a:pt x="0" y="60"/>
                    <a:pt x="105" y="75"/>
                    <a:pt x="93" y="42"/>
                  </a:cubicBezTo>
                  <a:cubicBezTo>
                    <a:pt x="91" y="35"/>
                    <a:pt x="87" y="30"/>
                    <a:pt x="82" y="26"/>
                  </a:cubicBezTo>
                  <a:cubicBezTo>
                    <a:pt x="93" y="26"/>
                    <a:pt x="93" y="26"/>
                    <a:pt x="93" y="26"/>
                  </a:cubicBezTo>
                  <a:cubicBezTo>
                    <a:pt x="77" y="7"/>
                    <a:pt x="45" y="0"/>
                    <a:pt x="27" y="13"/>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78" name="Freeform 199">
              <a:extLst>
                <a:ext uri="{FF2B5EF4-FFF2-40B4-BE49-F238E27FC236}">
                  <a16:creationId xmlns:a16="http://schemas.microsoft.com/office/drawing/2014/main" id="{8181A997-565F-492B-8202-499CB77CE017}"/>
                </a:ext>
              </a:extLst>
            </p:cNvPr>
            <p:cNvSpPr>
              <a:spLocks/>
            </p:cNvSpPr>
            <p:nvPr/>
          </p:nvSpPr>
          <p:spPr bwMode="auto">
            <a:xfrm>
              <a:off x="520700" y="2690813"/>
              <a:ext cx="77787" cy="65088"/>
            </a:xfrm>
            <a:custGeom>
              <a:avLst/>
              <a:gdLst>
                <a:gd name="T0" fmla="*/ 109 w 137"/>
                <a:gd name="T1" fmla="*/ 7 h 116"/>
                <a:gd name="T2" fmla="*/ 80 w 137"/>
                <a:gd name="T3" fmla="*/ 63 h 116"/>
                <a:gd name="T4" fmla="*/ 74 w 137"/>
                <a:gd name="T5" fmla="*/ 66 h 116"/>
                <a:gd name="T6" fmla="*/ 31 w 137"/>
                <a:gd name="T7" fmla="*/ 82 h 116"/>
                <a:gd name="T8" fmla="*/ 33 w 137"/>
                <a:gd name="T9" fmla="*/ 82 h 116"/>
                <a:gd name="T10" fmla="*/ 19 w 137"/>
                <a:gd name="T11" fmla="*/ 107 h 116"/>
                <a:gd name="T12" fmla="*/ 117 w 137"/>
                <a:gd name="T13" fmla="*/ 91 h 116"/>
                <a:gd name="T14" fmla="*/ 120 w 137"/>
                <a:gd name="T15" fmla="*/ 82 h 116"/>
                <a:gd name="T16" fmla="*/ 126 w 137"/>
                <a:gd name="T17" fmla="*/ 82 h 116"/>
                <a:gd name="T18" fmla="*/ 127 w 137"/>
                <a:gd name="T19" fmla="*/ 3 h 116"/>
                <a:gd name="T20" fmla="*/ 109 w 137"/>
                <a:gd name="T21" fmla="*/ 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116">
                  <a:moveTo>
                    <a:pt x="109" y="7"/>
                  </a:moveTo>
                  <a:cubicBezTo>
                    <a:pt x="93" y="11"/>
                    <a:pt x="96" y="47"/>
                    <a:pt x="80" y="63"/>
                  </a:cubicBezTo>
                  <a:cubicBezTo>
                    <a:pt x="78" y="64"/>
                    <a:pt x="77" y="65"/>
                    <a:pt x="74" y="66"/>
                  </a:cubicBezTo>
                  <a:cubicBezTo>
                    <a:pt x="59" y="69"/>
                    <a:pt x="43" y="75"/>
                    <a:pt x="31" y="82"/>
                  </a:cubicBezTo>
                  <a:cubicBezTo>
                    <a:pt x="33" y="82"/>
                    <a:pt x="33" y="82"/>
                    <a:pt x="33" y="82"/>
                  </a:cubicBezTo>
                  <a:cubicBezTo>
                    <a:pt x="12" y="91"/>
                    <a:pt x="0" y="102"/>
                    <a:pt x="19" y="107"/>
                  </a:cubicBezTo>
                  <a:cubicBezTo>
                    <a:pt x="47" y="116"/>
                    <a:pt x="110" y="103"/>
                    <a:pt x="117" y="91"/>
                  </a:cubicBezTo>
                  <a:cubicBezTo>
                    <a:pt x="118" y="89"/>
                    <a:pt x="119" y="86"/>
                    <a:pt x="120" y="82"/>
                  </a:cubicBezTo>
                  <a:cubicBezTo>
                    <a:pt x="126" y="82"/>
                    <a:pt x="126" y="82"/>
                    <a:pt x="126" y="82"/>
                  </a:cubicBezTo>
                  <a:cubicBezTo>
                    <a:pt x="132" y="62"/>
                    <a:pt x="137" y="7"/>
                    <a:pt x="127" y="3"/>
                  </a:cubicBezTo>
                  <a:cubicBezTo>
                    <a:pt x="118" y="0"/>
                    <a:pt x="113" y="2"/>
                    <a:pt x="109" y="7"/>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79" name="Freeform 200">
              <a:extLst>
                <a:ext uri="{FF2B5EF4-FFF2-40B4-BE49-F238E27FC236}">
                  <a16:creationId xmlns:a16="http://schemas.microsoft.com/office/drawing/2014/main" id="{058B4088-E9DD-4963-8C2D-946AAFF04C37}"/>
                </a:ext>
              </a:extLst>
            </p:cNvPr>
            <p:cNvSpPr>
              <a:spLocks/>
            </p:cNvSpPr>
            <p:nvPr/>
          </p:nvSpPr>
          <p:spPr bwMode="auto">
            <a:xfrm>
              <a:off x="7023100" y="2065338"/>
              <a:ext cx="1587" cy="1588"/>
            </a:xfrm>
            <a:custGeom>
              <a:avLst/>
              <a:gdLst>
                <a:gd name="T0" fmla="*/ 3 w 5"/>
                <a:gd name="T1" fmla="*/ 0 h 2"/>
                <a:gd name="T2" fmla="*/ 0 w 5"/>
                <a:gd name="T3" fmla="*/ 0 h 2"/>
                <a:gd name="T4" fmla="*/ 3 w 5"/>
                <a:gd name="T5" fmla="*/ 0 h 2"/>
              </a:gdLst>
              <a:ahLst/>
              <a:cxnLst>
                <a:cxn ang="0">
                  <a:pos x="T0" y="T1"/>
                </a:cxn>
                <a:cxn ang="0">
                  <a:pos x="T2" y="T3"/>
                </a:cxn>
                <a:cxn ang="0">
                  <a:pos x="T4" y="T5"/>
                </a:cxn>
              </a:cxnLst>
              <a:rect l="0" t="0" r="r" b="b"/>
              <a:pathLst>
                <a:path w="5" h="2">
                  <a:moveTo>
                    <a:pt x="3" y="0"/>
                  </a:moveTo>
                  <a:cubicBezTo>
                    <a:pt x="0" y="0"/>
                    <a:pt x="0" y="0"/>
                    <a:pt x="0" y="0"/>
                  </a:cubicBezTo>
                  <a:cubicBezTo>
                    <a:pt x="3" y="1"/>
                    <a:pt x="5" y="2"/>
                    <a:pt x="3" y="0"/>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80" name="Freeform 201">
              <a:extLst>
                <a:ext uri="{FF2B5EF4-FFF2-40B4-BE49-F238E27FC236}">
                  <a16:creationId xmlns:a16="http://schemas.microsoft.com/office/drawing/2014/main" id="{DB16E043-3DD9-486A-9E27-A501C904353E}"/>
                </a:ext>
              </a:extLst>
            </p:cNvPr>
            <p:cNvSpPr>
              <a:spLocks/>
            </p:cNvSpPr>
            <p:nvPr/>
          </p:nvSpPr>
          <p:spPr bwMode="auto">
            <a:xfrm>
              <a:off x="3033713" y="2890838"/>
              <a:ext cx="6350" cy="1588"/>
            </a:xfrm>
            <a:custGeom>
              <a:avLst/>
              <a:gdLst>
                <a:gd name="T0" fmla="*/ 11 w 11"/>
                <a:gd name="T1" fmla="*/ 3 h 3"/>
                <a:gd name="T2" fmla="*/ 0 w 11"/>
                <a:gd name="T3" fmla="*/ 3 h 3"/>
                <a:gd name="T4" fmla="*/ 11 w 11"/>
                <a:gd name="T5" fmla="*/ 3 h 3"/>
              </a:gdLst>
              <a:ahLst/>
              <a:cxnLst>
                <a:cxn ang="0">
                  <a:pos x="T0" y="T1"/>
                </a:cxn>
                <a:cxn ang="0">
                  <a:pos x="T2" y="T3"/>
                </a:cxn>
                <a:cxn ang="0">
                  <a:pos x="T4" y="T5"/>
                </a:cxn>
              </a:cxnLst>
              <a:rect l="0" t="0" r="r" b="b"/>
              <a:pathLst>
                <a:path w="11" h="3">
                  <a:moveTo>
                    <a:pt x="11" y="3"/>
                  </a:moveTo>
                  <a:cubicBezTo>
                    <a:pt x="9" y="0"/>
                    <a:pt x="6" y="0"/>
                    <a:pt x="0" y="3"/>
                  </a:cubicBezTo>
                  <a:lnTo>
                    <a:pt x="11" y="3"/>
                  </a:ln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81" name="Freeform 202">
              <a:extLst>
                <a:ext uri="{FF2B5EF4-FFF2-40B4-BE49-F238E27FC236}">
                  <a16:creationId xmlns:a16="http://schemas.microsoft.com/office/drawing/2014/main" id="{05F7AC0A-67EE-47CA-B4F2-F369A7EFB666}"/>
                </a:ext>
              </a:extLst>
            </p:cNvPr>
            <p:cNvSpPr>
              <a:spLocks/>
            </p:cNvSpPr>
            <p:nvPr/>
          </p:nvSpPr>
          <p:spPr bwMode="auto">
            <a:xfrm>
              <a:off x="2600325" y="2471738"/>
              <a:ext cx="47625" cy="33338"/>
            </a:xfrm>
            <a:custGeom>
              <a:avLst/>
              <a:gdLst>
                <a:gd name="T0" fmla="*/ 39 w 83"/>
                <a:gd name="T1" fmla="*/ 12 h 59"/>
                <a:gd name="T2" fmla="*/ 27 w 83"/>
                <a:gd name="T3" fmla="*/ 19 h 59"/>
                <a:gd name="T4" fmla="*/ 53 w 83"/>
                <a:gd name="T5" fmla="*/ 49 h 59"/>
                <a:gd name="T6" fmla="*/ 59 w 83"/>
                <a:gd name="T7" fmla="*/ 45 h 59"/>
                <a:gd name="T8" fmla="*/ 60 w 83"/>
                <a:gd name="T9" fmla="*/ 45 h 59"/>
                <a:gd name="T10" fmla="*/ 39 w 83"/>
                <a:gd name="T11" fmla="*/ 12 h 59"/>
              </a:gdLst>
              <a:ahLst/>
              <a:cxnLst>
                <a:cxn ang="0">
                  <a:pos x="T0" y="T1"/>
                </a:cxn>
                <a:cxn ang="0">
                  <a:pos x="T2" y="T3"/>
                </a:cxn>
                <a:cxn ang="0">
                  <a:pos x="T4" y="T5"/>
                </a:cxn>
                <a:cxn ang="0">
                  <a:pos x="T6" y="T7"/>
                </a:cxn>
                <a:cxn ang="0">
                  <a:pos x="T8" y="T9"/>
                </a:cxn>
                <a:cxn ang="0">
                  <a:pos x="T10" y="T11"/>
                </a:cxn>
              </a:cxnLst>
              <a:rect l="0" t="0" r="r" b="b"/>
              <a:pathLst>
                <a:path w="83" h="59">
                  <a:moveTo>
                    <a:pt x="39" y="12"/>
                  </a:moveTo>
                  <a:cubicBezTo>
                    <a:pt x="33" y="14"/>
                    <a:pt x="29" y="16"/>
                    <a:pt x="27" y="19"/>
                  </a:cubicBezTo>
                  <a:cubicBezTo>
                    <a:pt x="0" y="32"/>
                    <a:pt x="31" y="59"/>
                    <a:pt x="53" y="49"/>
                  </a:cubicBezTo>
                  <a:cubicBezTo>
                    <a:pt x="55" y="48"/>
                    <a:pt x="57" y="47"/>
                    <a:pt x="59" y="45"/>
                  </a:cubicBezTo>
                  <a:cubicBezTo>
                    <a:pt x="59" y="45"/>
                    <a:pt x="59" y="45"/>
                    <a:pt x="60" y="45"/>
                  </a:cubicBezTo>
                  <a:cubicBezTo>
                    <a:pt x="83" y="34"/>
                    <a:pt x="71" y="0"/>
                    <a:pt x="39" y="12"/>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82" name="Freeform 203">
              <a:extLst>
                <a:ext uri="{FF2B5EF4-FFF2-40B4-BE49-F238E27FC236}">
                  <a16:creationId xmlns:a16="http://schemas.microsoft.com/office/drawing/2014/main" id="{5180D0BB-50A8-4D57-9580-477A83A011E7}"/>
                </a:ext>
              </a:extLst>
            </p:cNvPr>
            <p:cNvSpPr>
              <a:spLocks/>
            </p:cNvSpPr>
            <p:nvPr/>
          </p:nvSpPr>
          <p:spPr bwMode="auto">
            <a:xfrm>
              <a:off x="558800" y="2533650"/>
              <a:ext cx="50800" cy="26988"/>
            </a:xfrm>
            <a:custGeom>
              <a:avLst/>
              <a:gdLst>
                <a:gd name="T0" fmla="*/ 41 w 88"/>
                <a:gd name="T1" fmla="*/ 0 h 46"/>
                <a:gd name="T2" fmla="*/ 20 w 88"/>
                <a:gd name="T3" fmla="*/ 8 h 46"/>
                <a:gd name="T4" fmla="*/ 17 w 88"/>
                <a:gd name="T5" fmla="*/ 11 h 46"/>
                <a:gd name="T6" fmla="*/ 14 w 88"/>
                <a:gd name="T7" fmla="*/ 12 h 46"/>
                <a:gd name="T8" fmla="*/ 53 w 88"/>
                <a:gd name="T9" fmla="*/ 46 h 46"/>
                <a:gd name="T10" fmla="*/ 62 w 88"/>
                <a:gd name="T11" fmla="*/ 41 h 46"/>
                <a:gd name="T12" fmla="*/ 80 w 88"/>
                <a:gd name="T13" fmla="*/ 0 h 46"/>
                <a:gd name="T14" fmla="*/ 41 w 88"/>
                <a:gd name="T15" fmla="*/ 0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46">
                  <a:moveTo>
                    <a:pt x="41" y="0"/>
                  </a:moveTo>
                  <a:cubicBezTo>
                    <a:pt x="37" y="2"/>
                    <a:pt x="31" y="4"/>
                    <a:pt x="20" y="8"/>
                  </a:cubicBezTo>
                  <a:cubicBezTo>
                    <a:pt x="19" y="9"/>
                    <a:pt x="18" y="10"/>
                    <a:pt x="17" y="11"/>
                  </a:cubicBezTo>
                  <a:cubicBezTo>
                    <a:pt x="16" y="11"/>
                    <a:pt x="15" y="12"/>
                    <a:pt x="14" y="12"/>
                  </a:cubicBezTo>
                  <a:cubicBezTo>
                    <a:pt x="0" y="17"/>
                    <a:pt x="39" y="46"/>
                    <a:pt x="53" y="46"/>
                  </a:cubicBezTo>
                  <a:cubicBezTo>
                    <a:pt x="55" y="46"/>
                    <a:pt x="59" y="43"/>
                    <a:pt x="62" y="41"/>
                  </a:cubicBezTo>
                  <a:cubicBezTo>
                    <a:pt x="73" y="37"/>
                    <a:pt x="88" y="10"/>
                    <a:pt x="80" y="0"/>
                  </a:cubicBezTo>
                  <a:lnTo>
                    <a:pt x="41" y="0"/>
                  </a:ln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83" name="Freeform 204">
              <a:extLst>
                <a:ext uri="{FF2B5EF4-FFF2-40B4-BE49-F238E27FC236}">
                  <a16:creationId xmlns:a16="http://schemas.microsoft.com/office/drawing/2014/main" id="{894E3101-EAC0-44CE-9593-079ACBEE081D}"/>
                </a:ext>
              </a:extLst>
            </p:cNvPr>
            <p:cNvSpPr>
              <a:spLocks/>
            </p:cNvSpPr>
            <p:nvPr/>
          </p:nvSpPr>
          <p:spPr bwMode="auto">
            <a:xfrm>
              <a:off x="2047875" y="2070100"/>
              <a:ext cx="161925" cy="76200"/>
            </a:xfrm>
            <a:custGeom>
              <a:avLst/>
              <a:gdLst>
                <a:gd name="T0" fmla="*/ 24 w 287"/>
                <a:gd name="T1" fmla="*/ 20 h 135"/>
                <a:gd name="T2" fmla="*/ 24 w 287"/>
                <a:gd name="T3" fmla="*/ 20 h 135"/>
                <a:gd name="T4" fmla="*/ 18 w 287"/>
                <a:gd name="T5" fmla="*/ 24 h 135"/>
                <a:gd name="T6" fmla="*/ 11 w 287"/>
                <a:gd name="T7" fmla="*/ 104 h 135"/>
                <a:gd name="T8" fmla="*/ 32 w 287"/>
                <a:gd name="T9" fmla="*/ 129 h 135"/>
                <a:gd name="T10" fmla="*/ 68 w 287"/>
                <a:gd name="T11" fmla="*/ 75 h 135"/>
                <a:gd name="T12" fmla="*/ 71 w 287"/>
                <a:gd name="T13" fmla="*/ 75 h 135"/>
                <a:gd name="T14" fmla="*/ 74 w 287"/>
                <a:gd name="T15" fmla="*/ 71 h 135"/>
                <a:gd name="T16" fmla="*/ 74 w 287"/>
                <a:gd name="T17" fmla="*/ 71 h 135"/>
                <a:gd name="T18" fmla="*/ 173 w 287"/>
                <a:gd name="T19" fmla="*/ 82 h 135"/>
                <a:gd name="T20" fmla="*/ 217 w 287"/>
                <a:gd name="T21" fmla="*/ 102 h 135"/>
                <a:gd name="T22" fmla="*/ 265 w 287"/>
                <a:gd name="T23" fmla="*/ 75 h 135"/>
                <a:gd name="T24" fmla="*/ 268 w 287"/>
                <a:gd name="T25" fmla="*/ 75 h 135"/>
                <a:gd name="T26" fmla="*/ 285 w 287"/>
                <a:gd name="T27" fmla="*/ 45 h 135"/>
                <a:gd name="T28" fmla="*/ 224 w 287"/>
                <a:gd name="T29" fmla="*/ 9 h 135"/>
                <a:gd name="T30" fmla="*/ 24 w 287"/>
                <a:gd name="T31" fmla="*/ 2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135">
                  <a:moveTo>
                    <a:pt x="24" y="20"/>
                  </a:moveTo>
                  <a:cubicBezTo>
                    <a:pt x="24" y="20"/>
                    <a:pt x="24" y="20"/>
                    <a:pt x="24" y="20"/>
                  </a:cubicBezTo>
                  <a:cubicBezTo>
                    <a:pt x="21" y="21"/>
                    <a:pt x="19" y="23"/>
                    <a:pt x="18" y="24"/>
                  </a:cubicBezTo>
                  <a:cubicBezTo>
                    <a:pt x="0" y="42"/>
                    <a:pt x="18" y="99"/>
                    <a:pt x="11" y="104"/>
                  </a:cubicBezTo>
                  <a:cubicBezTo>
                    <a:pt x="4" y="110"/>
                    <a:pt x="13" y="135"/>
                    <a:pt x="32" y="129"/>
                  </a:cubicBezTo>
                  <a:cubicBezTo>
                    <a:pt x="48" y="125"/>
                    <a:pt x="57" y="86"/>
                    <a:pt x="68" y="75"/>
                  </a:cubicBezTo>
                  <a:cubicBezTo>
                    <a:pt x="71" y="75"/>
                    <a:pt x="71" y="75"/>
                    <a:pt x="71" y="75"/>
                  </a:cubicBezTo>
                  <a:cubicBezTo>
                    <a:pt x="72" y="73"/>
                    <a:pt x="73" y="72"/>
                    <a:pt x="74" y="71"/>
                  </a:cubicBezTo>
                  <a:cubicBezTo>
                    <a:pt x="74" y="71"/>
                    <a:pt x="74" y="71"/>
                    <a:pt x="74" y="71"/>
                  </a:cubicBezTo>
                  <a:cubicBezTo>
                    <a:pt x="88" y="71"/>
                    <a:pt x="161" y="52"/>
                    <a:pt x="173" y="82"/>
                  </a:cubicBezTo>
                  <a:cubicBezTo>
                    <a:pt x="184" y="113"/>
                    <a:pt x="184" y="99"/>
                    <a:pt x="217" y="102"/>
                  </a:cubicBezTo>
                  <a:cubicBezTo>
                    <a:pt x="237" y="103"/>
                    <a:pt x="254" y="89"/>
                    <a:pt x="265" y="75"/>
                  </a:cubicBezTo>
                  <a:cubicBezTo>
                    <a:pt x="268" y="75"/>
                    <a:pt x="268" y="75"/>
                    <a:pt x="268" y="75"/>
                  </a:cubicBezTo>
                  <a:cubicBezTo>
                    <a:pt x="277" y="64"/>
                    <a:pt x="284" y="51"/>
                    <a:pt x="285" y="45"/>
                  </a:cubicBezTo>
                  <a:cubicBezTo>
                    <a:pt x="287" y="31"/>
                    <a:pt x="268" y="3"/>
                    <a:pt x="224" y="9"/>
                  </a:cubicBezTo>
                  <a:cubicBezTo>
                    <a:pt x="179" y="14"/>
                    <a:pt x="43" y="0"/>
                    <a:pt x="24" y="20"/>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84" name="Freeform 205">
              <a:extLst>
                <a:ext uri="{FF2B5EF4-FFF2-40B4-BE49-F238E27FC236}">
                  <a16:creationId xmlns:a16="http://schemas.microsoft.com/office/drawing/2014/main" id="{64F26845-B0DD-4890-AEA5-98585EEF1172}"/>
                </a:ext>
              </a:extLst>
            </p:cNvPr>
            <p:cNvSpPr>
              <a:spLocks/>
            </p:cNvSpPr>
            <p:nvPr/>
          </p:nvSpPr>
          <p:spPr bwMode="auto">
            <a:xfrm>
              <a:off x="2097088" y="2152650"/>
              <a:ext cx="133350" cy="96838"/>
            </a:xfrm>
            <a:custGeom>
              <a:avLst/>
              <a:gdLst>
                <a:gd name="T0" fmla="*/ 211 w 235"/>
                <a:gd name="T1" fmla="*/ 13 h 170"/>
                <a:gd name="T2" fmla="*/ 115 w 235"/>
                <a:gd name="T3" fmla="*/ 16 h 170"/>
                <a:gd name="T4" fmla="*/ 23 w 235"/>
                <a:gd name="T5" fmla="*/ 22 h 170"/>
                <a:gd name="T6" fmla="*/ 22 w 235"/>
                <a:gd name="T7" fmla="*/ 23 h 170"/>
                <a:gd name="T8" fmla="*/ 17 w 235"/>
                <a:gd name="T9" fmla="*/ 26 h 170"/>
                <a:gd name="T10" fmla="*/ 35 w 235"/>
                <a:gd name="T11" fmla="*/ 81 h 170"/>
                <a:gd name="T12" fmla="*/ 110 w 235"/>
                <a:gd name="T13" fmla="*/ 79 h 170"/>
                <a:gd name="T14" fmla="*/ 174 w 235"/>
                <a:gd name="T15" fmla="*/ 145 h 170"/>
                <a:gd name="T16" fmla="*/ 180 w 235"/>
                <a:gd name="T17" fmla="*/ 141 h 170"/>
                <a:gd name="T18" fmla="*/ 180 w 235"/>
                <a:gd name="T19" fmla="*/ 141 h 170"/>
                <a:gd name="T20" fmla="*/ 206 w 235"/>
                <a:gd name="T21" fmla="*/ 122 h 170"/>
                <a:gd name="T22" fmla="*/ 203 w 235"/>
                <a:gd name="T23" fmla="*/ 122 h 170"/>
                <a:gd name="T24" fmla="*/ 226 w 235"/>
                <a:gd name="T25" fmla="*/ 95 h 170"/>
                <a:gd name="T26" fmla="*/ 228 w 235"/>
                <a:gd name="T27" fmla="*/ 67 h 170"/>
                <a:gd name="T28" fmla="*/ 235 w 235"/>
                <a:gd name="T29" fmla="*/ 67 h 170"/>
                <a:gd name="T30" fmla="*/ 211 w 235"/>
                <a:gd name="T31"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5" h="170">
                  <a:moveTo>
                    <a:pt x="211" y="13"/>
                  </a:moveTo>
                  <a:cubicBezTo>
                    <a:pt x="192" y="0"/>
                    <a:pt x="131" y="8"/>
                    <a:pt x="115" y="16"/>
                  </a:cubicBezTo>
                  <a:cubicBezTo>
                    <a:pt x="98" y="25"/>
                    <a:pt x="49" y="2"/>
                    <a:pt x="23" y="22"/>
                  </a:cubicBezTo>
                  <a:cubicBezTo>
                    <a:pt x="23" y="22"/>
                    <a:pt x="23" y="23"/>
                    <a:pt x="22" y="23"/>
                  </a:cubicBezTo>
                  <a:cubicBezTo>
                    <a:pt x="20" y="24"/>
                    <a:pt x="18" y="25"/>
                    <a:pt x="17" y="26"/>
                  </a:cubicBezTo>
                  <a:cubicBezTo>
                    <a:pt x="0" y="38"/>
                    <a:pt x="10" y="79"/>
                    <a:pt x="35" y="81"/>
                  </a:cubicBezTo>
                  <a:cubicBezTo>
                    <a:pt x="61" y="84"/>
                    <a:pt x="106" y="62"/>
                    <a:pt x="110" y="79"/>
                  </a:cubicBezTo>
                  <a:cubicBezTo>
                    <a:pt x="115" y="95"/>
                    <a:pt x="132" y="170"/>
                    <a:pt x="174" y="145"/>
                  </a:cubicBezTo>
                  <a:cubicBezTo>
                    <a:pt x="176" y="144"/>
                    <a:pt x="178" y="143"/>
                    <a:pt x="180" y="141"/>
                  </a:cubicBezTo>
                  <a:cubicBezTo>
                    <a:pt x="180" y="141"/>
                    <a:pt x="180" y="141"/>
                    <a:pt x="180" y="141"/>
                  </a:cubicBezTo>
                  <a:cubicBezTo>
                    <a:pt x="192" y="134"/>
                    <a:pt x="200" y="128"/>
                    <a:pt x="206" y="122"/>
                  </a:cubicBezTo>
                  <a:cubicBezTo>
                    <a:pt x="203" y="122"/>
                    <a:pt x="203" y="122"/>
                    <a:pt x="203" y="122"/>
                  </a:cubicBezTo>
                  <a:cubicBezTo>
                    <a:pt x="216" y="108"/>
                    <a:pt x="218" y="97"/>
                    <a:pt x="226" y="95"/>
                  </a:cubicBezTo>
                  <a:cubicBezTo>
                    <a:pt x="231" y="94"/>
                    <a:pt x="231" y="82"/>
                    <a:pt x="228" y="67"/>
                  </a:cubicBezTo>
                  <a:cubicBezTo>
                    <a:pt x="235" y="67"/>
                    <a:pt x="235" y="67"/>
                    <a:pt x="235" y="67"/>
                  </a:cubicBezTo>
                  <a:cubicBezTo>
                    <a:pt x="232" y="47"/>
                    <a:pt x="222" y="22"/>
                    <a:pt x="211" y="13"/>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85" name="Freeform 206">
              <a:extLst>
                <a:ext uri="{FF2B5EF4-FFF2-40B4-BE49-F238E27FC236}">
                  <a16:creationId xmlns:a16="http://schemas.microsoft.com/office/drawing/2014/main" id="{595CAA6C-98CA-427D-8F07-A43DAA5FB3B3}"/>
                </a:ext>
              </a:extLst>
            </p:cNvPr>
            <p:cNvSpPr>
              <a:spLocks/>
            </p:cNvSpPr>
            <p:nvPr/>
          </p:nvSpPr>
          <p:spPr bwMode="auto">
            <a:xfrm>
              <a:off x="636588" y="2344738"/>
              <a:ext cx="6350" cy="1588"/>
            </a:xfrm>
            <a:custGeom>
              <a:avLst/>
              <a:gdLst>
                <a:gd name="T0" fmla="*/ 0 w 10"/>
                <a:gd name="T1" fmla="*/ 3 h 3"/>
                <a:gd name="T2" fmla="*/ 10 w 10"/>
                <a:gd name="T3" fmla="*/ 3 h 3"/>
                <a:gd name="T4" fmla="*/ 7 w 10"/>
                <a:gd name="T5" fmla="*/ 0 h 3"/>
                <a:gd name="T6" fmla="*/ 0 w 10"/>
                <a:gd name="T7" fmla="*/ 3 h 3"/>
              </a:gdLst>
              <a:ahLst/>
              <a:cxnLst>
                <a:cxn ang="0">
                  <a:pos x="T0" y="T1"/>
                </a:cxn>
                <a:cxn ang="0">
                  <a:pos x="T2" y="T3"/>
                </a:cxn>
                <a:cxn ang="0">
                  <a:pos x="T4" y="T5"/>
                </a:cxn>
                <a:cxn ang="0">
                  <a:pos x="T6" y="T7"/>
                </a:cxn>
              </a:cxnLst>
              <a:rect l="0" t="0" r="r" b="b"/>
              <a:pathLst>
                <a:path w="10" h="3">
                  <a:moveTo>
                    <a:pt x="0" y="3"/>
                  </a:moveTo>
                  <a:cubicBezTo>
                    <a:pt x="10" y="3"/>
                    <a:pt x="10" y="3"/>
                    <a:pt x="10" y="3"/>
                  </a:cubicBezTo>
                  <a:cubicBezTo>
                    <a:pt x="7" y="0"/>
                    <a:pt x="7" y="0"/>
                    <a:pt x="7" y="0"/>
                  </a:cubicBezTo>
                  <a:lnTo>
                    <a:pt x="0" y="3"/>
                  </a:ln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86" name="Freeform 207">
              <a:extLst>
                <a:ext uri="{FF2B5EF4-FFF2-40B4-BE49-F238E27FC236}">
                  <a16:creationId xmlns:a16="http://schemas.microsoft.com/office/drawing/2014/main" id="{15CE10E6-5593-41AF-9AD1-C35423614D1B}"/>
                </a:ext>
              </a:extLst>
            </p:cNvPr>
            <p:cNvSpPr>
              <a:spLocks/>
            </p:cNvSpPr>
            <p:nvPr/>
          </p:nvSpPr>
          <p:spPr bwMode="auto">
            <a:xfrm>
              <a:off x="2535238" y="2449513"/>
              <a:ext cx="44450" cy="33338"/>
            </a:xfrm>
            <a:custGeom>
              <a:avLst/>
              <a:gdLst>
                <a:gd name="T0" fmla="*/ 23 w 77"/>
                <a:gd name="T1" fmla="*/ 19 h 59"/>
                <a:gd name="T2" fmla="*/ 10 w 77"/>
                <a:gd name="T3" fmla="*/ 30 h 59"/>
                <a:gd name="T4" fmla="*/ 60 w 77"/>
                <a:gd name="T5" fmla="*/ 45 h 59"/>
                <a:gd name="T6" fmla="*/ 68 w 77"/>
                <a:gd name="T7" fmla="*/ 39 h 59"/>
                <a:gd name="T8" fmla="*/ 23 w 77"/>
                <a:gd name="T9" fmla="*/ 19 h 59"/>
              </a:gdLst>
              <a:ahLst/>
              <a:cxnLst>
                <a:cxn ang="0">
                  <a:pos x="T0" y="T1"/>
                </a:cxn>
                <a:cxn ang="0">
                  <a:pos x="T2" y="T3"/>
                </a:cxn>
                <a:cxn ang="0">
                  <a:pos x="T4" y="T5"/>
                </a:cxn>
                <a:cxn ang="0">
                  <a:pos x="T6" y="T7"/>
                </a:cxn>
                <a:cxn ang="0">
                  <a:pos x="T8" y="T9"/>
                </a:cxn>
              </a:cxnLst>
              <a:rect l="0" t="0" r="r" b="b"/>
              <a:pathLst>
                <a:path w="77" h="59">
                  <a:moveTo>
                    <a:pt x="23" y="19"/>
                  </a:moveTo>
                  <a:cubicBezTo>
                    <a:pt x="18" y="22"/>
                    <a:pt x="14" y="25"/>
                    <a:pt x="10" y="30"/>
                  </a:cubicBezTo>
                  <a:cubicBezTo>
                    <a:pt x="0" y="42"/>
                    <a:pt x="49" y="59"/>
                    <a:pt x="60" y="45"/>
                  </a:cubicBezTo>
                  <a:cubicBezTo>
                    <a:pt x="64" y="44"/>
                    <a:pt x="66" y="42"/>
                    <a:pt x="68" y="39"/>
                  </a:cubicBezTo>
                  <a:cubicBezTo>
                    <a:pt x="77" y="24"/>
                    <a:pt x="46" y="0"/>
                    <a:pt x="23" y="19"/>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87" name="Freeform 208">
              <a:extLst>
                <a:ext uri="{FF2B5EF4-FFF2-40B4-BE49-F238E27FC236}">
                  <a16:creationId xmlns:a16="http://schemas.microsoft.com/office/drawing/2014/main" id="{8CA538F0-8B7E-4688-B82E-355F5874EFD8}"/>
                </a:ext>
              </a:extLst>
            </p:cNvPr>
            <p:cNvSpPr>
              <a:spLocks/>
            </p:cNvSpPr>
            <p:nvPr/>
          </p:nvSpPr>
          <p:spPr bwMode="auto">
            <a:xfrm>
              <a:off x="7148513" y="4498975"/>
              <a:ext cx="1012825" cy="812800"/>
            </a:xfrm>
            <a:custGeom>
              <a:avLst/>
              <a:gdLst>
                <a:gd name="T0" fmla="*/ 1757 w 1784"/>
                <a:gd name="T1" fmla="*/ 880 h 1432"/>
                <a:gd name="T2" fmla="*/ 1690 w 1784"/>
                <a:gd name="T3" fmla="*/ 743 h 1432"/>
                <a:gd name="T4" fmla="*/ 1657 w 1784"/>
                <a:gd name="T5" fmla="*/ 661 h 1432"/>
                <a:gd name="T6" fmla="*/ 1636 w 1784"/>
                <a:gd name="T7" fmla="*/ 606 h 1432"/>
                <a:gd name="T8" fmla="*/ 1613 w 1784"/>
                <a:gd name="T9" fmla="*/ 510 h 1432"/>
                <a:gd name="T10" fmla="*/ 1470 w 1784"/>
                <a:gd name="T11" fmla="*/ 441 h 1432"/>
                <a:gd name="T12" fmla="*/ 1424 w 1784"/>
                <a:gd name="T13" fmla="*/ 331 h 1432"/>
                <a:gd name="T14" fmla="*/ 1405 w 1784"/>
                <a:gd name="T15" fmla="*/ 249 h 1432"/>
                <a:gd name="T16" fmla="*/ 1368 w 1784"/>
                <a:gd name="T17" fmla="*/ 194 h 1432"/>
                <a:gd name="T18" fmla="*/ 1301 w 1784"/>
                <a:gd name="T19" fmla="*/ 112 h 1432"/>
                <a:gd name="T20" fmla="*/ 1266 w 1784"/>
                <a:gd name="T21" fmla="*/ 4 h 1432"/>
                <a:gd name="T22" fmla="*/ 1242 w 1784"/>
                <a:gd name="T23" fmla="*/ 175 h 1432"/>
                <a:gd name="T24" fmla="*/ 1162 w 1784"/>
                <a:gd name="T25" fmla="*/ 331 h 1432"/>
                <a:gd name="T26" fmla="*/ 1027 w 1784"/>
                <a:gd name="T27" fmla="*/ 249 h 1432"/>
                <a:gd name="T28" fmla="*/ 1013 w 1784"/>
                <a:gd name="T29" fmla="*/ 194 h 1432"/>
                <a:gd name="T30" fmla="*/ 1034 w 1784"/>
                <a:gd name="T31" fmla="*/ 96 h 1432"/>
                <a:gd name="T32" fmla="*/ 885 w 1784"/>
                <a:gd name="T33" fmla="*/ 57 h 1432"/>
                <a:gd name="T34" fmla="*/ 840 w 1784"/>
                <a:gd name="T35" fmla="*/ 120 h 1432"/>
                <a:gd name="T36" fmla="*/ 787 w 1784"/>
                <a:gd name="T37" fmla="*/ 67 h 1432"/>
                <a:gd name="T38" fmla="*/ 659 w 1784"/>
                <a:gd name="T39" fmla="*/ 194 h 1432"/>
                <a:gd name="T40" fmla="*/ 601 w 1784"/>
                <a:gd name="T41" fmla="*/ 162 h 1432"/>
                <a:gd name="T42" fmla="*/ 404 w 1784"/>
                <a:gd name="T43" fmla="*/ 266 h 1432"/>
                <a:gd name="T44" fmla="*/ 400 w 1784"/>
                <a:gd name="T45" fmla="*/ 441 h 1432"/>
                <a:gd name="T46" fmla="*/ 304 w 1784"/>
                <a:gd name="T47" fmla="*/ 469 h 1432"/>
                <a:gd name="T48" fmla="*/ 214 w 1784"/>
                <a:gd name="T49" fmla="*/ 479 h 1432"/>
                <a:gd name="T50" fmla="*/ 87 w 1784"/>
                <a:gd name="T51" fmla="*/ 774 h 1432"/>
                <a:gd name="T52" fmla="*/ 182 w 1784"/>
                <a:gd name="T53" fmla="*/ 1053 h 1432"/>
                <a:gd name="T54" fmla="*/ 273 w 1784"/>
                <a:gd name="T55" fmla="*/ 1232 h 1432"/>
                <a:gd name="T56" fmla="*/ 312 w 1784"/>
                <a:gd name="T57" fmla="*/ 1210 h 1432"/>
                <a:gd name="T58" fmla="*/ 503 w 1784"/>
                <a:gd name="T59" fmla="*/ 1211 h 1432"/>
                <a:gd name="T60" fmla="*/ 503 w 1784"/>
                <a:gd name="T61" fmla="*/ 1210 h 1432"/>
                <a:gd name="T62" fmla="*/ 548 w 1784"/>
                <a:gd name="T63" fmla="*/ 1073 h 1432"/>
                <a:gd name="T64" fmla="*/ 643 w 1784"/>
                <a:gd name="T65" fmla="*/ 1074 h 1432"/>
                <a:gd name="T66" fmla="*/ 939 w 1784"/>
                <a:gd name="T67" fmla="*/ 1103 h 1432"/>
                <a:gd name="T68" fmla="*/ 1015 w 1784"/>
                <a:gd name="T69" fmla="*/ 1155 h 1432"/>
                <a:gd name="T70" fmla="*/ 1076 w 1784"/>
                <a:gd name="T71" fmla="*/ 1194 h 1432"/>
                <a:gd name="T72" fmla="*/ 1175 w 1784"/>
                <a:gd name="T73" fmla="*/ 1282 h 1432"/>
                <a:gd name="T74" fmla="*/ 1310 w 1784"/>
                <a:gd name="T75" fmla="*/ 1423 h 1432"/>
                <a:gd name="T76" fmla="*/ 1411 w 1784"/>
                <a:gd name="T77" fmla="*/ 1415 h 1432"/>
                <a:gd name="T78" fmla="*/ 1516 w 1784"/>
                <a:gd name="T79" fmla="*/ 1365 h 1432"/>
                <a:gd name="T80" fmla="*/ 1595 w 1784"/>
                <a:gd name="T81" fmla="*/ 1292 h 1432"/>
                <a:gd name="T82" fmla="*/ 1632 w 1784"/>
                <a:gd name="T83" fmla="*/ 1186 h 1432"/>
                <a:gd name="T84" fmla="*/ 1741 w 1784"/>
                <a:gd name="T85" fmla="*/ 1072 h 1432"/>
                <a:gd name="T86" fmla="*/ 1778 w 1784"/>
                <a:gd name="T87" fmla="*/ 1018 h 1432"/>
                <a:gd name="T88" fmla="*/ 1767 w 1784"/>
                <a:gd name="T89" fmla="*/ 935 h 1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84" h="1432">
                  <a:moveTo>
                    <a:pt x="1767" y="935"/>
                  </a:moveTo>
                  <a:cubicBezTo>
                    <a:pt x="1762" y="918"/>
                    <a:pt x="1756" y="900"/>
                    <a:pt x="1749" y="880"/>
                  </a:cubicBezTo>
                  <a:cubicBezTo>
                    <a:pt x="1757" y="880"/>
                    <a:pt x="1757" y="880"/>
                    <a:pt x="1757" y="880"/>
                  </a:cubicBezTo>
                  <a:cubicBezTo>
                    <a:pt x="1748" y="853"/>
                    <a:pt x="1736" y="825"/>
                    <a:pt x="1724" y="798"/>
                  </a:cubicBezTo>
                  <a:cubicBezTo>
                    <a:pt x="1716" y="798"/>
                    <a:pt x="1716" y="798"/>
                    <a:pt x="1716" y="798"/>
                  </a:cubicBezTo>
                  <a:cubicBezTo>
                    <a:pt x="1707" y="778"/>
                    <a:pt x="1699" y="760"/>
                    <a:pt x="1690" y="743"/>
                  </a:cubicBezTo>
                  <a:cubicBezTo>
                    <a:pt x="1699" y="743"/>
                    <a:pt x="1699" y="743"/>
                    <a:pt x="1699" y="743"/>
                  </a:cubicBezTo>
                  <a:cubicBezTo>
                    <a:pt x="1689" y="721"/>
                    <a:pt x="1679" y="702"/>
                    <a:pt x="1671" y="687"/>
                  </a:cubicBezTo>
                  <a:cubicBezTo>
                    <a:pt x="1666" y="678"/>
                    <a:pt x="1661" y="669"/>
                    <a:pt x="1657" y="661"/>
                  </a:cubicBezTo>
                  <a:cubicBezTo>
                    <a:pt x="1649" y="661"/>
                    <a:pt x="1649" y="661"/>
                    <a:pt x="1649" y="661"/>
                  </a:cubicBezTo>
                  <a:cubicBezTo>
                    <a:pt x="1640" y="642"/>
                    <a:pt x="1633" y="623"/>
                    <a:pt x="1628" y="606"/>
                  </a:cubicBezTo>
                  <a:cubicBezTo>
                    <a:pt x="1636" y="606"/>
                    <a:pt x="1636" y="606"/>
                    <a:pt x="1636" y="606"/>
                  </a:cubicBezTo>
                  <a:cubicBezTo>
                    <a:pt x="1626" y="574"/>
                    <a:pt x="1621" y="546"/>
                    <a:pt x="1620" y="524"/>
                  </a:cubicBezTo>
                  <a:cubicBezTo>
                    <a:pt x="1613" y="524"/>
                    <a:pt x="1613" y="524"/>
                    <a:pt x="1613" y="524"/>
                  </a:cubicBezTo>
                  <a:cubicBezTo>
                    <a:pt x="1613" y="519"/>
                    <a:pt x="1613" y="514"/>
                    <a:pt x="1613" y="510"/>
                  </a:cubicBezTo>
                  <a:cubicBezTo>
                    <a:pt x="1616" y="486"/>
                    <a:pt x="1568" y="478"/>
                    <a:pt x="1525" y="469"/>
                  </a:cubicBezTo>
                  <a:cubicBezTo>
                    <a:pt x="1550" y="469"/>
                    <a:pt x="1550" y="469"/>
                    <a:pt x="1550" y="469"/>
                  </a:cubicBezTo>
                  <a:cubicBezTo>
                    <a:pt x="1518" y="462"/>
                    <a:pt x="1484" y="455"/>
                    <a:pt x="1470" y="441"/>
                  </a:cubicBezTo>
                  <a:cubicBezTo>
                    <a:pt x="1458" y="430"/>
                    <a:pt x="1450" y="410"/>
                    <a:pt x="1443" y="386"/>
                  </a:cubicBezTo>
                  <a:cubicBezTo>
                    <a:pt x="1436" y="386"/>
                    <a:pt x="1436" y="386"/>
                    <a:pt x="1436" y="386"/>
                  </a:cubicBezTo>
                  <a:cubicBezTo>
                    <a:pt x="1431" y="369"/>
                    <a:pt x="1427" y="350"/>
                    <a:pt x="1424" y="331"/>
                  </a:cubicBezTo>
                  <a:cubicBezTo>
                    <a:pt x="1431" y="331"/>
                    <a:pt x="1431" y="331"/>
                    <a:pt x="1431" y="331"/>
                  </a:cubicBezTo>
                  <a:cubicBezTo>
                    <a:pt x="1427" y="311"/>
                    <a:pt x="1423" y="291"/>
                    <a:pt x="1417" y="275"/>
                  </a:cubicBezTo>
                  <a:cubicBezTo>
                    <a:pt x="1414" y="266"/>
                    <a:pt x="1409" y="257"/>
                    <a:pt x="1405" y="249"/>
                  </a:cubicBezTo>
                  <a:cubicBezTo>
                    <a:pt x="1397" y="249"/>
                    <a:pt x="1397" y="249"/>
                    <a:pt x="1397" y="249"/>
                  </a:cubicBezTo>
                  <a:cubicBezTo>
                    <a:pt x="1386" y="230"/>
                    <a:pt x="1372" y="212"/>
                    <a:pt x="1358" y="194"/>
                  </a:cubicBezTo>
                  <a:cubicBezTo>
                    <a:pt x="1368" y="194"/>
                    <a:pt x="1368" y="194"/>
                    <a:pt x="1368" y="194"/>
                  </a:cubicBezTo>
                  <a:cubicBezTo>
                    <a:pt x="1356" y="179"/>
                    <a:pt x="1342" y="163"/>
                    <a:pt x="1329" y="146"/>
                  </a:cubicBezTo>
                  <a:cubicBezTo>
                    <a:pt x="1322" y="137"/>
                    <a:pt x="1315" y="125"/>
                    <a:pt x="1310" y="112"/>
                  </a:cubicBezTo>
                  <a:cubicBezTo>
                    <a:pt x="1301" y="112"/>
                    <a:pt x="1301" y="112"/>
                    <a:pt x="1301" y="112"/>
                  </a:cubicBezTo>
                  <a:cubicBezTo>
                    <a:pt x="1293" y="94"/>
                    <a:pt x="1287" y="74"/>
                    <a:pt x="1281" y="57"/>
                  </a:cubicBezTo>
                  <a:cubicBezTo>
                    <a:pt x="1289" y="57"/>
                    <a:pt x="1289" y="57"/>
                    <a:pt x="1289" y="57"/>
                  </a:cubicBezTo>
                  <a:cubicBezTo>
                    <a:pt x="1278" y="25"/>
                    <a:pt x="1271" y="0"/>
                    <a:pt x="1266" y="4"/>
                  </a:cubicBezTo>
                  <a:cubicBezTo>
                    <a:pt x="1265" y="5"/>
                    <a:pt x="1264" y="7"/>
                    <a:pt x="1262" y="10"/>
                  </a:cubicBezTo>
                  <a:cubicBezTo>
                    <a:pt x="1261" y="8"/>
                    <a:pt x="1260" y="8"/>
                    <a:pt x="1259" y="9"/>
                  </a:cubicBezTo>
                  <a:cubicBezTo>
                    <a:pt x="1249" y="17"/>
                    <a:pt x="1217" y="138"/>
                    <a:pt x="1242" y="175"/>
                  </a:cubicBezTo>
                  <a:cubicBezTo>
                    <a:pt x="1266" y="213"/>
                    <a:pt x="1231" y="287"/>
                    <a:pt x="1213" y="337"/>
                  </a:cubicBezTo>
                  <a:cubicBezTo>
                    <a:pt x="1201" y="373"/>
                    <a:pt x="1176" y="354"/>
                    <a:pt x="1151" y="331"/>
                  </a:cubicBezTo>
                  <a:cubicBezTo>
                    <a:pt x="1162" y="331"/>
                    <a:pt x="1162" y="331"/>
                    <a:pt x="1162" y="331"/>
                  </a:cubicBezTo>
                  <a:cubicBezTo>
                    <a:pt x="1150" y="321"/>
                    <a:pt x="1137" y="308"/>
                    <a:pt x="1125" y="300"/>
                  </a:cubicBezTo>
                  <a:cubicBezTo>
                    <a:pt x="1099" y="281"/>
                    <a:pt x="1064" y="267"/>
                    <a:pt x="1038" y="249"/>
                  </a:cubicBezTo>
                  <a:cubicBezTo>
                    <a:pt x="1027" y="249"/>
                    <a:pt x="1027" y="249"/>
                    <a:pt x="1027" y="249"/>
                  </a:cubicBezTo>
                  <a:cubicBezTo>
                    <a:pt x="1021" y="244"/>
                    <a:pt x="1014" y="239"/>
                    <a:pt x="1009" y="233"/>
                  </a:cubicBezTo>
                  <a:cubicBezTo>
                    <a:pt x="1001" y="224"/>
                    <a:pt x="1003" y="210"/>
                    <a:pt x="1008" y="194"/>
                  </a:cubicBezTo>
                  <a:cubicBezTo>
                    <a:pt x="1013" y="194"/>
                    <a:pt x="1013" y="194"/>
                    <a:pt x="1013" y="194"/>
                  </a:cubicBezTo>
                  <a:cubicBezTo>
                    <a:pt x="1020" y="167"/>
                    <a:pt x="1038" y="135"/>
                    <a:pt x="1042" y="112"/>
                  </a:cubicBezTo>
                  <a:cubicBezTo>
                    <a:pt x="1036" y="112"/>
                    <a:pt x="1036" y="112"/>
                    <a:pt x="1036" y="112"/>
                  </a:cubicBezTo>
                  <a:cubicBezTo>
                    <a:pt x="1037" y="106"/>
                    <a:pt x="1036" y="100"/>
                    <a:pt x="1034" y="96"/>
                  </a:cubicBezTo>
                  <a:cubicBezTo>
                    <a:pt x="1016" y="67"/>
                    <a:pt x="921" y="92"/>
                    <a:pt x="911" y="92"/>
                  </a:cubicBezTo>
                  <a:cubicBezTo>
                    <a:pt x="903" y="92"/>
                    <a:pt x="889" y="69"/>
                    <a:pt x="874" y="57"/>
                  </a:cubicBezTo>
                  <a:cubicBezTo>
                    <a:pt x="885" y="57"/>
                    <a:pt x="885" y="57"/>
                    <a:pt x="885" y="57"/>
                  </a:cubicBezTo>
                  <a:cubicBezTo>
                    <a:pt x="878" y="51"/>
                    <a:pt x="871" y="46"/>
                    <a:pt x="864" y="46"/>
                  </a:cubicBezTo>
                  <a:cubicBezTo>
                    <a:pt x="862" y="46"/>
                    <a:pt x="860" y="48"/>
                    <a:pt x="858" y="50"/>
                  </a:cubicBezTo>
                  <a:cubicBezTo>
                    <a:pt x="842" y="51"/>
                    <a:pt x="840" y="97"/>
                    <a:pt x="840" y="120"/>
                  </a:cubicBezTo>
                  <a:cubicBezTo>
                    <a:pt x="838" y="118"/>
                    <a:pt x="836" y="115"/>
                    <a:pt x="834" y="112"/>
                  </a:cubicBezTo>
                  <a:cubicBezTo>
                    <a:pt x="824" y="112"/>
                    <a:pt x="824" y="112"/>
                    <a:pt x="824" y="112"/>
                  </a:cubicBezTo>
                  <a:cubicBezTo>
                    <a:pt x="815" y="100"/>
                    <a:pt x="802" y="84"/>
                    <a:pt x="787" y="67"/>
                  </a:cubicBezTo>
                  <a:cubicBezTo>
                    <a:pt x="756" y="30"/>
                    <a:pt x="791" y="92"/>
                    <a:pt x="759" y="129"/>
                  </a:cubicBezTo>
                  <a:cubicBezTo>
                    <a:pt x="727" y="167"/>
                    <a:pt x="738" y="154"/>
                    <a:pt x="724" y="196"/>
                  </a:cubicBezTo>
                  <a:cubicBezTo>
                    <a:pt x="712" y="232"/>
                    <a:pt x="686" y="224"/>
                    <a:pt x="659" y="194"/>
                  </a:cubicBezTo>
                  <a:cubicBezTo>
                    <a:pt x="670" y="194"/>
                    <a:pt x="670" y="194"/>
                    <a:pt x="670" y="194"/>
                  </a:cubicBezTo>
                  <a:cubicBezTo>
                    <a:pt x="664" y="189"/>
                    <a:pt x="659" y="182"/>
                    <a:pt x="653" y="175"/>
                  </a:cubicBezTo>
                  <a:cubicBezTo>
                    <a:pt x="631" y="146"/>
                    <a:pt x="615" y="152"/>
                    <a:pt x="601" y="162"/>
                  </a:cubicBezTo>
                  <a:cubicBezTo>
                    <a:pt x="592" y="167"/>
                    <a:pt x="584" y="174"/>
                    <a:pt x="576" y="179"/>
                  </a:cubicBezTo>
                  <a:cubicBezTo>
                    <a:pt x="555" y="191"/>
                    <a:pt x="538" y="259"/>
                    <a:pt x="528" y="277"/>
                  </a:cubicBezTo>
                  <a:cubicBezTo>
                    <a:pt x="504" y="283"/>
                    <a:pt x="420" y="247"/>
                    <a:pt x="404" y="266"/>
                  </a:cubicBezTo>
                  <a:cubicBezTo>
                    <a:pt x="403" y="266"/>
                    <a:pt x="403" y="267"/>
                    <a:pt x="403" y="267"/>
                  </a:cubicBezTo>
                  <a:cubicBezTo>
                    <a:pt x="401" y="268"/>
                    <a:pt x="398" y="269"/>
                    <a:pt x="397" y="270"/>
                  </a:cubicBezTo>
                  <a:cubicBezTo>
                    <a:pt x="380" y="291"/>
                    <a:pt x="400" y="425"/>
                    <a:pt x="400" y="441"/>
                  </a:cubicBezTo>
                  <a:cubicBezTo>
                    <a:pt x="400" y="443"/>
                    <a:pt x="399" y="443"/>
                    <a:pt x="398" y="444"/>
                  </a:cubicBezTo>
                  <a:cubicBezTo>
                    <a:pt x="378" y="451"/>
                    <a:pt x="328" y="450"/>
                    <a:pt x="308" y="466"/>
                  </a:cubicBezTo>
                  <a:cubicBezTo>
                    <a:pt x="307" y="467"/>
                    <a:pt x="306" y="468"/>
                    <a:pt x="304" y="469"/>
                  </a:cubicBezTo>
                  <a:cubicBezTo>
                    <a:pt x="305" y="469"/>
                    <a:pt x="305" y="469"/>
                    <a:pt x="305" y="469"/>
                  </a:cubicBezTo>
                  <a:cubicBezTo>
                    <a:pt x="304" y="469"/>
                    <a:pt x="302" y="470"/>
                    <a:pt x="302" y="470"/>
                  </a:cubicBezTo>
                  <a:cubicBezTo>
                    <a:pt x="277" y="491"/>
                    <a:pt x="238" y="479"/>
                    <a:pt x="214" y="479"/>
                  </a:cubicBezTo>
                  <a:cubicBezTo>
                    <a:pt x="189" y="479"/>
                    <a:pt x="104" y="558"/>
                    <a:pt x="76" y="579"/>
                  </a:cubicBezTo>
                  <a:cubicBezTo>
                    <a:pt x="48" y="599"/>
                    <a:pt x="0" y="674"/>
                    <a:pt x="14" y="695"/>
                  </a:cubicBezTo>
                  <a:cubicBezTo>
                    <a:pt x="28" y="716"/>
                    <a:pt x="104" y="766"/>
                    <a:pt x="87" y="774"/>
                  </a:cubicBezTo>
                  <a:cubicBezTo>
                    <a:pt x="69" y="782"/>
                    <a:pt x="59" y="841"/>
                    <a:pt x="101" y="891"/>
                  </a:cubicBezTo>
                  <a:cubicBezTo>
                    <a:pt x="143" y="941"/>
                    <a:pt x="129" y="953"/>
                    <a:pt x="133" y="978"/>
                  </a:cubicBezTo>
                  <a:cubicBezTo>
                    <a:pt x="136" y="1003"/>
                    <a:pt x="154" y="1011"/>
                    <a:pt x="182" y="1053"/>
                  </a:cubicBezTo>
                  <a:cubicBezTo>
                    <a:pt x="210" y="1094"/>
                    <a:pt x="133" y="1128"/>
                    <a:pt x="122" y="1153"/>
                  </a:cubicBezTo>
                  <a:cubicBezTo>
                    <a:pt x="111" y="1178"/>
                    <a:pt x="147" y="1215"/>
                    <a:pt x="168" y="1236"/>
                  </a:cubicBezTo>
                  <a:cubicBezTo>
                    <a:pt x="189" y="1257"/>
                    <a:pt x="242" y="1244"/>
                    <a:pt x="273" y="1232"/>
                  </a:cubicBezTo>
                  <a:cubicBezTo>
                    <a:pt x="286" y="1227"/>
                    <a:pt x="299" y="1218"/>
                    <a:pt x="312" y="1210"/>
                  </a:cubicBezTo>
                  <a:cubicBezTo>
                    <a:pt x="312" y="1210"/>
                    <a:pt x="312" y="1210"/>
                    <a:pt x="312" y="1210"/>
                  </a:cubicBezTo>
                  <a:cubicBezTo>
                    <a:pt x="312" y="1210"/>
                    <a:pt x="312" y="1210"/>
                    <a:pt x="312" y="1210"/>
                  </a:cubicBezTo>
                  <a:cubicBezTo>
                    <a:pt x="331" y="1197"/>
                    <a:pt x="349" y="1184"/>
                    <a:pt x="361" y="1182"/>
                  </a:cubicBezTo>
                  <a:cubicBezTo>
                    <a:pt x="383" y="1178"/>
                    <a:pt x="502" y="1217"/>
                    <a:pt x="502" y="1217"/>
                  </a:cubicBezTo>
                  <a:cubicBezTo>
                    <a:pt x="502" y="1217"/>
                    <a:pt x="503" y="1215"/>
                    <a:pt x="503" y="1211"/>
                  </a:cubicBezTo>
                  <a:cubicBezTo>
                    <a:pt x="506" y="1212"/>
                    <a:pt x="509" y="1213"/>
                    <a:pt x="509" y="1213"/>
                  </a:cubicBezTo>
                  <a:cubicBezTo>
                    <a:pt x="509" y="1213"/>
                    <a:pt x="509" y="1211"/>
                    <a:pt x="509" y="1210"/>
                  </a:cubicBezTo>
                  <a:cubicBezTo>
                    <a:pt x="503" y="1210"/>
                    <a:pt x="503" y="1210"/>
                    <a:pt x="503" y="1210"/>
                  </a:cubicBezTo>
                  <a:cubicBezTo>
                    <a:pt x="505" y="1199"/>
                    <a:pt x="508" y="1178"/>
                    <a:pt x="514" y="1155"/>
                  </a:cubicBezTo>
                  <a:cubicBezTo>
                    <a:pt x="519" y="1155"/>
                    <a:pt x="519" y="1155"/>
                    <a:pt x="519" y="1155"/>
                  </a:cubicBezTo>
                  <a:cubicBezTo>
                    <a:pt x="526" y="1124"/>
                    <a:pt x="535" y="1090"/>
                    <a:pt x="548" y="1073"/>
                  </a:cubicBezTo>
                  <a:cubicBezTo>
                    <a:pt x="548" y="1073"/>
                    <a:pt x="548" y="1073"/>
                    <a:pt x="549" y="1072"/>
                  </a:cubicBezTo>
                  <a:cubicBezTo>
                    <a:pt x="547" y="1072"/>
                    <a:pt x="547" y="1072"/>
                    <a:pt x="547" y="1072"/>
                  </a:cubicBezTo>
                  <a:cubicBezTo>
                    <a:pt x="576" y="1049"/>
                    <a:pt x="643" y="1074"/>
                    <a:pt x="643" y="1074"/>
                  </a:cubicBezTo>
                  <a:cubicBezTo>
                    <a:pt x="643" y="1074"/>
                    <a:pt x="675" y="1049"/>
                    <a:pt x="759" y="1028"/>
                  </a:cubicBezTo>
                  <a:cubicBezTo>
                    <a:pt x="844" y="1007"/>
                    <a:pt x="809" y="1049"/>
                    <a:pt x="840" y="1061"/>
                  </a:cubicBezTo>
                  <a:cubicBezTo>
                    <a:pt x="872" y="1074"/>
                    <a:pt x="914" y="1082"/>
                    <a:pt x="939" y="1103"/>
                  </a:cubicBezTo>
                  <a:cubicBezTo>
                    <a:pt x="963" y="1124"/>
                    <a:pt x="939" y="1173"/>
                    <a:pt x="935" y="1194"/>
                  </a:cubicBezTo>
                  <a:cubicBezTo>
                    <a:pt x="932" y="1215"/>
                    <a:pt x="995" y="1207"/>
                    <a:pt x="999" y="1186"/>
                  </a:cubicBezTo>
                  <a:cubicBezTo>
                    <a:pt x="1000" y="1176"/>
                    <a:pt x="1006" y="1165"/>
                    <a:pt x="1015" y="1155"/>
                  </a:cubicBezTo>
                  <a:cubicBezTo>
                    <a:pt x="1018" y="1155"/>
                    <a:pt x="1018" y="1155"/>
                    <a:pt x="1018" y="1155"/>
                  </a:cubicBezTo>
                  <a:cubicBezTo>
                    <a:pt x="1027" y="1143"/>
                    <a:pt x="1040" y="1131"/>
                    <a:pt x="1058" y="1118"/>
                  </a:cubicBezTo>
                  <a:cubicBezTo>
                    <a:pt x="1088" y="1100"/>
                    <a:pt x="1062" y="1158"/>
                    <a:pt x="1076" y="1194"/>
                  </a:cubicBezTo>
                  <a:cubicBezTo>
                    <a:pt x="1090" y="1232"/>
                    <a:pt x="1111" y="1143"/>
                    <a:pt x="1111" y="1186"/>
                  </a:cubicBezTo>
                  <a:cubicBezTo>
                    <a:pt x="1111" y="1198"/>
                    <a:pt x="1122" y="1211"/>
                    <a:pt x="1125" y="1223"/>
                  </a:cubicBezTo>
                  <a:cubicBezTo>
                    <a:pt x="1129" y="1236"/>
                    <a:pt x="1175" y="1240"/>
                    <a:pt x="1175" y="1282"/>
                  </a:cubicBezTo>
                  <a:cubicBezTo>
                    <a:pt x="1175" y="1323"/>
                    <a:pt x="1175" y="1348"/>
                    <a:pt x="1185" y="1356"/>
                  </a:cubicBezTo>
                  <a:cubicBezTo>
                    <a:pt x="1196" y="1365"/>
                    <a:pt x="1252" y="1356"/>
                    <a:pt x="1277" y="1406"/>
                  </a:cubicBezTo>
                  <a:cubicBezTo>
                    <a:pt x="1290" y="1432"/>
                    <a:pt x="1300" y="1432"/>
                    <a:pt x="1310" y="1423"/>
                  </a:cubicBezTo>
                  <a:cubicBezTo>
                    <a:pt x="1322" y="1419"/>
                    <a:pt x="1331" y="1398"/>
                    <a:pt x="1340" y="1386"/>
                  </a:cubicBezTo>
                  <a:cubicBezTo>
                    <a:pt x="1340" y="1385"/>
                    <a:pt x="1341" y="1385"/>
                    <a:pt x="1342" y="1384"/>
                  </a:cubicBezTo>
                  <a:cubicBezTo>
                    <a:pt x="1361" y="1378"/>
                    <a:pt x="1399" y="1401"/>
                    <a:pt x="1411" y="1415"/>
                  </a:cubicBezTo>
                  <a:cubicBezTo>
                    <a:pt x="1417" y="1422"/>
                    <a:pt x="1427" y="1416"/>
                    <a:pt x="1442" y="1407"/>
                  </a:cubicBezTo>
                  <a:cubicBezTo>
                    <a:pt x="1450" y="1402"/>
                    <a:pt x="1459" y="1396"/>
                    <a:pt x="1469" y="1389"/>
                  </a:cubicBezTo>
                  <a:cubicBezTo>
                    <a:pt x="1483" y="1379"/>
                    <a:pt x="1499" y="1370"/>
                    <a:pt x="1516" y="1365"/>
                  </a:cubicBezTo>
                  <a:cubicBezTo>
                    <a:pt x="1569" y="1348"/>
                    <a:pt x="1562" y="1352"/>
                    <a:pt x="1576" y="1327"/>
                  </a:cubicBezTo>
                  <a:cubicBezTo>
                    <a:pt x="1581" y="1319"/>
                    <a:pt x="1585" y="1307"/>
                    <a:pt x="1589" y="1292"/>
                  </a:cubicBezTo>
                  <a:cubicBezTo>
                    <a:pt x="1595" y="1292"/>
                    <a:pt x="1595" y="1292"/>
                    <a:pt x="1595" y="1292"/>
                  </a:cubicBezTo>
                  <a:cubicBezTo>
                    <a:pt x="1602" y="1268"/>
                    <a:pt x="1611" y="1238"/>
                    <a:pt x="1624" y="1210"/>
                  </a:cubicBezTo>
                  <a:cubicBezTo>
                    <a:pt x="1619" y="1210"/>
                    <a:pt x="1619" y="1210"/>
                    <a:pt x="1619" y="1210"/>
                  </a:cubicBezTo>
                  <a:cubicBezTo>
                    <a:pt x="1623" y="1202"/>
                    <a:pt x="1627" y="1194"/>
                    <a:pt x="1632" y="1186"/>
                  </a:cubicBezTo>
                  <a:cubicBezTo>
                    <a:pt x="1638" y="1176"/>
                    <a:pt x="1647" y="1166"/>
                    <a:pt x="1658" y="1155"/>
                  </a:cubicBezTo>
                  <a:cubicBezTo>
                    <a:pt x="1661" y="1155"/>
                    <a:pt x="1661" y="1155"/>
                    <a:pt x="1661" y="1155"/>
                  </a:cubicBezTo>
                  <a:cubicBezTo>
                    <a:pt x="1684" y="1130"/>
                    <a:pt x="1716" y="1102"/>
                    <a:pt x="1741" y="1072"/>
                  </a:cubicBezTo>
                  <a:cubicBezTo>
                    <a:pt x="1738" y="1072"/>
                    <a:pt x="1738" y="1072"/>
                    <a:pt x="1738" y="1072"/>
                  </a:cubicBezTo>
                  <a:cubicBezTo>
                    <a:pt x="1754" y="1054"/>
                    <a:pt x="1767" y="1036"/>
                    <a:pt x="1773" y="1018"/>
                  </a:cubicBezTo>
                  <a:cubicBezTo>
                    <a:pt x="1778" y="1018"/>
                    <a:pt x="1778" y="1018"/>
                    <a:pt x="1778" y="1018"/>
                  </a:cubicBezTo>
                  <a:cubicBezTo>
                    <a:pt x="1782" y="1008"/>
                    <a:pt x="1784" y="999"/>
                    <a:pt x="1784" y="990"/>
                  </a:cubicBezTo>
                  <a:cubicBezTo>
                    <a:pt x="1784" y="975"/>
                    <a:pt x="1780" y="956"/>
                    <a:pt x="1774" y="935"/>
                  </a:cubicBezTo>
                  <a:lnTo>
                    <a:pt x="1767" y="935"/>
                  </a:ln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88" name="Freeform 209">
              <a:extLst>
                <a:ext uri="{FF2B5EF4-FFF2-40B4-BE49-F238E27FC236}">
                  <a16:creationId xmlns:a16="http://schemas.microsoft.com/office/drawing/2014/main" id="{30109753-3D3B-4A16-B87B-3DB6B691B648}"/>
                </a:ext>
              </a:extLst>
            </p:cNvPr>
            <p:cNvSpPr>
              <a:spLocks/>
            </p:cNvSpPr>
            <p:nvPr/>
          </p:nvSpPr>
          <p:spPr bwMode="auto">
            <a:xfrm>
              <a:off x="7794625" y="2949575"/>
              <a:ext cx="166687" cy="100013"/>
            </a:xfrm>
            <a:custGeom>
              <a:avLst/>
              <a:gdLst>
                <a:gd name="T0" fmla="*/ 124 w 293"/>
                <a:gd name="T1" fmla="*/ 6 h 177"/>
                <a:gd name="T2" fmla="*/ 113 w 293"/>
                <a:gd name="T3" fmla="*/ 13 h 177"/>
                <a:gd name="T4" fmla="*/ 82 w 293"/>
                <a:gd name="T5" fmla="*/ 73 h 177"/>
                <a:gd name="T6" fmla="*/ 50 w 293"/>
                <a:gd name="T7" fmla="*/ 93 h 177"/>
                <a:gd name="T8" fmla="*/ 49 w 293"/>
                <a:gd name="T9" fmla="*/ 93 h 177"/>
                <a:gd name="T10" fmla="*/ 34 w 293"/>
                <a:gd name="T11" fmla="*/ 102 h 177"/>
                <a:gd name="T12" fmla="*/ 16 w 293"/>
                <a:gd name="T13" fmla="*/ 143 h 177"/>
                <a:gd name="T14" fmla="*/ 128 w 293"/>
                <a:gd name="T15" fmla="*/ 147 h 177"/>
                <a:gd name="T16" fmla="*/ 223 w 293"/>
                <a:gd name="T17" fmla="*/ 127 h 177"/>
                <a:gd name="T18" fmla="*/ 281 w 293"/>
                <a:gd name="T19" fmla="*/ 112 h 177"/>
                <a:gd name="T20" fmla="*/ 293 w 293"/>
                <a:gd name="T21" fmla="*/ 93 h 177"/>
                <a:gd name="T22" fmla="*/ 287 w 293"/>
                <a:gd name="T23" fmla="*/ 93 h 177"/>
                <a:gd name="T24" fmla="*/ 287 w 293"/>
                <a:gd name="T25" fmla="*/ 89 h 177"/>
                <a:gd name="T26" fmla="*/ 185 w 293"/>
                <a:gd name="T27" fmla="*/ 48 h 177"/>
                <a:gd name="T28" fmla="*/ 168 w 293"/>
                <a:gd name="T29" fmla="*/ 38 h 177"/>
                <a:gd name="T30" fmla="*/ 179 w 293"/>
                <a:gd name="T31" fmla="*/ 38 h 177"/>
                <a:gd name="T32" fmla="*/ 124 w 293"/>
                <a:gd name="T33" fmla="*/ 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3" h="177">
                  <a:moveTo>
                    <a:pt x="124" y="6"/>
                  </a:moveTo>
                  <a:cubicBezTo>
                    <a:pt x="120" y="7"/>
                    <a:pt x="116" y="10"/>
                    <a:pt x="113" y="13"/>
                  </a:cubicBezTo>
                  <a:cubicBezTo>
                    <a:pt x="91" y="24"/>
                    <a:pt x="82" y="61"/>
                    <a:pt x="82" y="73"/>
                  </a:cubicBezTo>
                  <a:cubicBezTo>
                    <a:pt x="82" y="78"/>
                    <a:pt x="67" y="84"/>
                    <a:pt x="50" y="93"/>
                  </a:cubicBezTo>
                  <a:cubicBezTo>
                    <a:pt x="49" y="93"/>
                    <a:pt x="49" y="93"/>
                    <a:pt x="49" y="93"/>
                  </a:cubicBezTo>
                  <a:cubicBezTo>
                    <a:pt x="44" y="96"/>
                    <a:pt x="39" y="99"/>
                    <a:pt x="34" y="102"/>
                  </a:cubicBezTo>
                  <a:cubicBezTo>
                    <a:pt x="15" y="113"/>
                    <a:pt x="0" y="127"/>
                    <a:pt x="16" y="143"/>
                  </a:cubicBezTo>
                  <a:cubicBezTo>
                    <a:pt x="47" y="177"/>
                    <a:pt x="79" y="152"/>
                    <a:pt x="128" y="147"/>
                  </a:cubicBezTo>
                  <a:cubicBezTo>
                    <a:pt x="177" y="143"/>
                    <a:pt x="223" y="127"/>
                    <a:pt x="223" y="127"/>
                  </a:cubicBezTo>
                  <a:cubicBezTo>
                    <a:pt x="223" y="127"/>
                    <a:pt x="265" y="129"/>
                    <a:pt x="281" y="112"/>
                  </a:cubicBezTo>
                  <a:cubicBezTo>
                    <a:pt x="288" y="108"/>
                    <a:pt x="293" y="102"/>
                    <a:pt x="293" y="93"/>
                  </a:cubicBezTo>
                  <a:cubicBezTo>
                    <a:pt x="287" y="93"/>
                    <a:pt x="287" y="93"/>
                    <a:pt x="287" y="93"/>
                  </a:cubicBezTo>
                  <a:cubicBezTo>
                    <a:pt x="287" y="92"/>
                    <a:pt x="287" y="91"/>
                    <a:pt x="287" y="89"/>
                  </a:cubicBezTo>
                  <a:cubicBezTo>
                    <a:pt x="276" y="48"/>
                    <a:pt x="199" y="43"/>
                    <a:pt x="185" y="48"/>
                  </a:cubicBezTo>
                  <a:cubicBezTo>
                    <a:pt x="180" y="49"/>
                    <a:pt x="174" y="44"/>
                    <a:pt x="168" y="38"/>
                  </a:cubicBezTo>
                  <a:cubicBezTo>
                    <a:pt x="179" y="38"/>
                    <a:pt x="179" y="38"/>
                    <a:pt x="179" y="38"/>
                  </a:cubicBezTo>
                  <a:cubicBezTo>
                    <a:pt x="165" y="26"/>
                    <a:pt x="145" y="0"/>
                    <a:pt x="124" y="6"/>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89" name="Freeform 210">
              <a:extLst>
                <a:ext uri="{FF2B5EF4-FFF2-40B4-BE49-F238E27FC236}">
                  <a16:creationId xmlns:a16="http://schemas.microsoft.com/office/drawing/2014/main" id="{EFDD5AAC-79C2-44F4-B7A0-06E919E1462C}"/>
                </a:ext>
              </a:extLst>
            </p:cNvPr>
            <p:cNvSpPr>
              <a:spLocks/>
            </p:cNvSpPr>
            <p:nvPr/>
          </p:nvSpPr>
          <p:spPr bwMode="auto">
            <a:xfrm>
              <a:off x="7904163" y="5340350"/>
              <a:ext cx="114300" cy="95250"/>
            </a:xfrm>
            <a:custGeom>
              <a:avLst/>
              <a:gdLst>
                <a:gd name="T0" fmla="*/ 191 w 200"/>
                <a:gd name="T1" fmla="*/ 1 h 165"/>
                <a:gd name="T2" fmla="*/ 190 w 200"/>
                <a:gd name="T3" fmla="*/ 1 h 165"/>
                <a:gd name="T4" fmla="*/ 146 w 200"/>
                <a:gd name="T5" fmla="*/ 21 h 165"/>
                <a:gd name="T6" fmla="*/ 145 w 200"/>
                <a:gd name="T7" fmla="*/ 22 h 165"/>
                <a:gd name="T8" fmla="*/ 101 w 200"/>
                <a:gd name="T9" fmla="*/ 44 h 165"/>
                <a:gd name="T10" fmla="*/ 45 w 200"/>
                <a:gd name="T11" fmla="*/ 23 h 165"/>
                <a:gd name="T12" fmla="*/ 41 w 200"/>
                <a:gd name="T13" fmla="*/ 29 h 165"/>
                <a:gd name="T14" fmla="*/ 38 w 200"/>
                <a:gd name="T15" fmla="*/ 27 h 165"/>
                <a:gd name="T16" fmla="*/ 66 w 200"/>
                <a:gd name="T17" fmla="*/ 119 h 165"/>
                <a:gd name="T18" fmla="*/ 137 w 200"/>
                <a:gd name="T19" fmla="*/ 140 h 165"/>
                <a:gd name="T20" fmla="*/ 172 w 200"/>
                <a:gd name="T21" fmla="*/ 83 h 165"/>
                <a:gd name="T22" fmla="*/ 176 w 200"/>
                <a:gd name="T23" fmla="*/ 83 h 165"/>
                <a:gd name="T24" fmla="*/ 196 w 200"/>
                <a:gd name="T25" fmla="*/ 6 h 165"/>
                <a:gd name="T26" fmla="*/ 191 w 200"/>
                <a:gd name="T27" fmla="*/ 1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0" h="165">
                  <a:moveTo>
                    <a:pt x="191" y="1"/>
                  </a:moveTo>
                  <a:cubicBezTo>
                    <a:pt x="190" y="1"/>
                    <a:pt x="190" y="1"/>
                    <a:pt x="190" y="1"/>
                  </a:cubicBezTo>
                  <a:cubicBezTo>
                    <a:pt x="181" y="0"/>
                    <a:pt x="164" y="10"/>
                    <a:pt x="146" y="21"/>
                  </a:cubicBezTo>
                  <a:cubicBezTo>
                    <a:pt x="146" y="22"/>
                    <a:pt x="145" y="22"/>
                    <a:pt x="145" y="22"/>
                  </a:cubicBezTo>
                  <a:cubicBezTo>
                    <a:pt x="127" y="34"/>
                    <a:pt x="109" y="46"/>
                    <a:pt x="101" y="44"/>
                  </a:cubicBezTo>
                  <a:cubicBezTo>
                    <a:pt x="84" y="40"/>
                    <a:pt x="45" y="23"/>
                    <a:pt x="45" y="23"/>
                  </a:cubicBezTo>
                  <a:cubicBezTo>
                    <a:pt x="43" y="25"/>
                    <a:pt x="42" y="27"/>
                    <a:pt x="41" y="29"/>
                  </a:cubicBezTo>
                  <a:cubicBezTo>
                    <a:pt x="39" y="28"/>
                    <a:pt x="38" y="27"/>
                    <a:pt x="38" y="27"/>
                  </a:cubicBezTo>
                  <a:cubicBezTo>
                    <a:pt x="0" y="73"/>
                    <a:pt x="77" y="73"/>
                    <a:pt x="66" y="119"/>
                  </a:cubicBezTo>
                  <a:cubicBezTo>
                    <a:pt x="56" y="165"/>
                    <a:pt x="119" y="148"/>
                    <a:pt x="137" y="140"/>
                  </a:cubicBezTo>
                  <a:cubicBezTo>
                    <a:pt x="145" y="136"/>
                    <a:pt x="160" y="111"/>
                    <a:pt x="172" y="83"/>
                  </a:cubicBezTo>
                  <a:cubicBezTo>
                    <a:pt x="176" y="83"/>
                    <a:pt x="176" y="83"/>
                    <a:pt x="176" y="83"/>
                  </a:cubicBezTo>
                  <a:cubicBezTo>
                    <a:pt x="189" y="54"/>
                    <a:pt x="200" y="20"/>
                    <a:pt x="196" y="6"/>
                  </a:cubicBezTo>
                  <a:cubicBezTo>
                    <a:pt x="195" y="3"/>
                    <a:pt x="193" y="2"/>
                    <a:pt x="191" y="1"/>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90" name="Freeform 211">
              <a:extLst>
                <a:ext uri="{FF2B5EF4-FFF2-40B4-BE49-F238E27FC236}">
                  <a16:creationId xmlns:a16="http://schemas.microsoft.com/office/drawing/2014/main" id="{4AA5638F-99CB-4A3F-93CF-509FDF9DBFC8}"/>
                </a:ext>
              </a:extLst>
            </p:cNvPr>
            <p:cNvSpPr>
              <a:spLocks/>
            </p:cNvSpPr>
            <p:nvPr/>
          </p:nvSpPr>
          <p:spPr bwMode="auto">
            <a:xfrm>
              <a:off x="7427913" y="3857625"/>
              <a:ext cx="68262" cy="49213"/>
            </a:xfrm>
            <a:custGeom>
              <a:avLst/>
              <a:gdLst>
                <a:gd name="T0" fmla="*/ 87 w 120"/>
                <a:gd name="T1" fmla="*/ 5 h 88"/>
                <a:gd name="T2" fmla="*/ 72 w 120"/>
                <a:gd name="T3" fmla="*/ 5 h 88"/>
                <a:gd name="T4" fmla="*/ 59 w 120"/>
                <a:gd name="T5" fmla="*/ 1 h 88"/>
                <a:gd name="T6" fmla="*/ 63 w 120"/>
                <a:gd name="T7" fmla="*/ 84 h 88"/>
                <a:gd name="T8" fmla="*/ 89 w 120"/>
                <a:gd name="T9" fmla="*/ 75 h 88"/>
                <a:gd name="T10" fmla="*/ 87 w 120"/>
                <a:gd name="T11" fmla="*/ 5 h 88"/>
              </a:gdLst>
              <a:ahLst/>
              <a:cxnLst>
                <a:cxn ang="0">
                  <a:pos x="T0" y="T1"/>
                </a:cxn>
                <a:cxn ang="0">
                  <a:pos x="T2" y="T3"/>
                </a:cxn>
                <a:cxn ang="0">
                  <a:pos x="T4" y="T5"/>
                </a:cxn>
                <a:cxn ang="0">
                  <a:pos x="T6" y="T7"/>
                </a:cxn>
                <a:cxn ang="0">
                  <a:pos x="T8" y="T9"/>
                </a:cxn>
                <a:cxn ang="0">
                  <a:pos x="T10" y="T11"/>
                </a:cxn>
              </a:cxnLst>
              <a:rect l="0" t="0" r="r" b="b"/>
              <a:pathLst>
                <a:path w="120" h="88">
                  <a:moveTo>
                    <a:pt x="87" y="5"/>
                  </a:moveTo>
                  <a:cubicBezTo>
                    <a:pt x="72" y="5"/>
                    <a:pt x="72" y="5"/>
                    <a:pt x="72" y="5"/>
                  </a:cubicBezTo>
                  <a:cubicBezTo>
                    <a:pt x="68" y="3"/>
                    <a:pt x="64" y="2"/>
                    <a:pt x="59" y="1"/>
                  </a:cubicBezTo>
                  <a:cubicBezTo>
                    <a:pt x="45" y="0"/>
                    <a:pt x="0" y="88"/>
                    <a:pt x="63" y="84"/>
                  </a:cubicBezTo>
                  <a:cubicBezTo>
                    <a:pt x="75" y="84"/>
                    <a:pt x="83" y="80"/>
                    <a:pt x="89" y="75"/>
                  </a:cubicBezTo>
                  <a:cubicBezTo>
                    <a:pt x="120" y="62"/>
                    <a:pt x="114" y="22"/>
                    <a:pt x="87" y="5"/>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91" name="Freeform 212">
              <a:extLst>
                <a:ext uri="{FF2B5EF4-FFF2-40B4-BE49-F238E27FC236}">
                  <a16:creationId xmlns:a16="http://schemas.microsoft.com/office/drawing/2014/main" id="{33D7C326-53AE-44A5-83CE-EE3A12311340}"/>
                </a:ext>
              </a:extLst>
            </p:cNvPr>
            <p:cNvSpPr>
              <a:spLocks/>
            </p:cNvSpPr>
            <p:nvPr/>
          </p:nvSpPr>
          <p:spPr bwMode="auto">
            <a:xfrm>
              <a:off x="2930525" y="3903663"/>
              <a:ext cx="22225" cy="3175"/>
            </a:xfrm>
            <a:custGeom>
              <a:avLst/>
              <a:gdLst>
                <a:gd name="T0" fmla="*/ 0 w 38"/>
                <a:gd name="T1" fmla="*/ 4 h 4"/>
                <a:gd name="T2" fmla="*/ 38 w 38"/>
                <a:gd name="T3" fmla="*/ 4 h 4"/>
                <a:gd name="T4" fmla="*/ 0 w 38"/>
                <a:gd name="T5" fmla="*/ 4 h 4"/>
              </a:gdLst>
              <a:ahLst/>
              <a:cxnLst>
                <a:cxn ang="0">
                  <a:pos x="T0" y="T1"/>
                </a:cxn>
                <a:cxn ang="0">
                  <a:pos x="T2" y="T3"/>
                </a:cxn>
                <a:cxn ang="0">
                  <a:pos x="T4" y="T5"/>
                </a:cxn>
              </a:cxnLst>
              <a:rect l="0" t="0" r="r" b="b"/>
              <a:pathLst>
                <a:path w="38" h="4">
                  <a:moveTo>
                    <a:pt x="0" y="4"/>
                  </a:moveTo>
                  <a:cubicBezTo>
                    <a:pt x="38" y="4"/>
                    <a:pt x="38" y="4"/>
                    <a:pt x="38" y="4"/>
                  </a:cubicBezTo>
                  <a:cubicBezTo>
                    <a:pt x="27" y="0"/>
                    <a:pt x="13" y="0"/>
                    <a:pt x="0" y="4"/>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92" name="Freeform 213">
              <a:extLst>
                <a:ext uri="{FF2B5EF4-FFF2-40B4-BE49-F238E27FC236}">
                  <a16:creationId xmlns:a16="http://schemas.microsoft.com/office/drawing/2014/main" id="{4642BB1C-9C58-4128-9B11-DEBEA2120940}"/>
                </a:ext>
              </a:extLst>
            </p:cNvPr>
            <p:cNvSpPr>
              <a:spLocks/>
            </p:cNvSpPr>
            <p:nvPr/>
          </p:nvSpPr>
          <p:spPr bwMode="auto">
            <a:xfrm>
              <a:off x="7581900" y="4203700"/>
              <a:ext cx="471487" cy="314325"/>
            </a:xfrm>
            <a:custGeom>
              <a:avLst/>
              <a:gdLst>
                <a:gd name="T0" fmla="*/ 640 w 831"/>
                <a:gd name="T1" fmla="*/ 247 h 551"/>
                <a:gd name="T2" fmla="*/ 619 w 831"/>
                <a:gd name="T3" fmla="*/ 217 h 551"/>
                <a:gd name="T4" fmla="*/ 610 w 831"/>
                <a:gd name="T5" fmla="*/ 217 h 551"/>
                <a:gd name="T6" fmla="*/ 549 w 831"/>
                <a:gd name="T7" fmla="*/ 162 h 551"/>
                <a:gd name="T8" fmla="*/ 567 w 831"/>
                <a:gd name="T9" fmla="*/ 162 h 551"/>
                <a:gd name="T10" fmla="*/ 548 w 831"/>
                <a:gd name="T11" fmla="*/ 155 h 551"/>
                <a:gd name="T12" fmla="*/ 425 w 831"/>
                <a:gd name="T13" fmla="*/ 89 h 551"/>
                <a:gd name="T14" fmla="*/ 406 w 831"/>
                <a:gd name="T15" fmla="*/ 80 h 551"/>
                <a:gd name="T16" fmla="*/ 387 w 831"/>
                <a:gd name="T17" fmla="*/ 80 h 551"/>
                <a:gd name="T18" fmla="*/ 232 w 831"/>
                <a:gd name="T19" fmla="*/ 81 h 551"/>
                <a:gd name="T20" fmla="*/ 232 w 831"/>
                <a:gd name="T21" fmla="*/ 82 h 551"/>
                <a:gd name="T22" fmla="*/ 230 w 831"/>
                <a:gd name="T23" fmla="*/ 80 h 551"/>
                <a:gd name="T24" fmla="*/ 218 w 831"/>
                <a:gd name="T25" fmla="*/ 80 h 551"/>
                <a:gd name="T26" fmla="*/ 190 w 831"/>
                <a:gd name="T27" fmla="*/ 64 h 551"/>
                <a:gd name="T28" fmla="*/ 105 w 831"/>
                <a:gd name="T29" fmla="*/ 35 h 551"/>
                <a:gd name="T30" fmla="*/ 101 w 831"/>
                <a:gd name="T31" fmla="*/ 25 h 551"/>
                <a:gd name="T32" fmla="*/ 109 w 831"/>
                <a:gd name="T33" fmla="*/ 25 h 551"/>
                <a:gd name="T34" fmla="*/ 64 w 831"/>
                <a:gd name="T35" fmla="*/ 14 h 551"/>
                <a:gd name="T36" fmla="*/ 39 w 831"/>
                <a:gd name="T37" fmla="*/ 35 h 551"/>
                <a:gd name="T38" fmla="*/ 60 w 831"/>
                <a:gd name="T39" fmla="*/ 81 h 551"/>
                <a:gd name="T40" fmla="*/ 112 w 831"/>
                <a:gd name="T41" fmla="*/ 126 h 551"/>
                <a:gd name="T42" fmla="*/ 91 w 831"/>
                <a:gd name="T43" fmla="*/ 205 h 551"/>
                <a:gd name="T44" fmla="*/ 183 w 831"/>
                <a:gd name="T45" fmla="*/ 205 h 551"/>
                <a:gd name="T46" fmla="*/ 239 w 831"/>
                <a:gd name="T47" fmla="*/ 239 h 551"/>
                <a:gd name="T48" fmla="*/ 338 w 831"/>
                <a:gd name="T49" fmla="*/ 297 h 551"/>
                <a:gd name="T50" fmla="*/ 374 w 831"/>
                <a:gd name="T51" fmla="*/ 363 h 551"/>
                <a:gd name="T52" fmla="*/ 372 w 831"/>
                <a:gd name="T53" fmla="*/ 363 h 551"/>
                <a:gd name="T54" fmla="*/ 347 w 831"/>
                <a:gd name="T55" fmla="*/ 373 h 551"/>
                <a:gd name="T56" fmla="*/ 327 w 831"/>
                <a:gd name="T57" fmla="*/ 413 h 551"/>
                <a:gd name="T58" fmla="*/ 415 w 831"/>
                <a:gd name="T59" fmla="*/ 413 h 551"/>
                <a:gd name="T60" fmla="*/ 489 w 831"/>
                <a:gd name="T61" fmla="*/ 501 h 551"/>
                <a:gd name="T62" fmla="*/ 506 w 831"/>
                <a:gd name="T63" fmla="*/ 493 h 551"/>
                <a:gd name="T64" fmla="*/ 509 w 831"/>
                <a:gd name="T65" fmla="*/ 492 h 551"/>
                <a:gd name="T66" fmla="*/ 507 w 831"/>
                <a:gd name="T67" fmla="*/ 492 h 551"/>
                <a:gd name="T68" fmla="*/ 543 w 831"/>
                <a:gd name="T69" fmla="*/ 437 h 551"/>
                <a:gd name="T70" fmla="*/ 548 w 831"/>
                <a:gd name="T71" fmla="*/ 437 h 551"/>
                <a:gd name="T72" fmla="*/ 570 w 831"/>
                <a:gd name="T73" fmla="*/ 397 h 551"/>
                <a:gd name="T74" fmla="*/ 575 w 831"/>
                <a:gd name="T75" fmla="*/ 392 h 551"/>
                <a:gd name="T76" fmla="*/ 658 w 831"/>
                <a:gd name="T77" fmla="*/ 405 h 551"/>
                <a:gd name="T78" fmla="*/ 728 w 831"/>
                <a:gd name="T79" fmla="*/ 505 h 551"/>
                <a:gd name="T80" fmla="*/ 822 w 831"/>
                <a:gd name="T81" fmla="*/ 537 h 551"/>
                <a:gd name="T82" fmla="*/ 830 w 831"/>
                <a:gd name="T83" fmla="*/ 530 h 551"/>
                <a:gd name="T84" fmla="*/ 824 w 831"/>
                <a:gd name="T85" fmla="*/ 492 h 551"/>
                <a:gd name="T86" fmla="*/ 817 w 831"/>
                <a:gd name="T87" fmla="*/ 492 h 551"/>
                <a:gd name="T88" fmla="*/ 790 w 831"/>
                <a:gd name="T89" fmla="*/ 437 h 551"/>
                <a:gd name="T90" fmla="*/ 800 w 831"/>
                <a:gd name="T91" fmla="*/ 437 h 551"/>
                <a:gd name="T92" fmla="*/ 781 w 831"/>
                <a:gd name="T93" fmla="*/ 417 h 551"/>
                <a:gd name="T94" fmla="*/ 723 w 831"/>
                <a:gd name="T95" fmla="*/ 354 h 551"/>
                <a:gd name="T96" fmla="*/ 714 w 831"/>
                <a:gd name="T97" fmla="*/ 354 h 551"/>
                <a:gd name="T98" fmla="*/ 697 w 831"/>
                <a:gd name="T99" fmla="*/ 309 h 551"/>
                <a:gd name="T100" fmla="*/ 695 w 831"/>
                <a:gd name="T101" fmla="*/ 299 h 551"/>
                <a:gd name="T102" fmla="*/ 702 w 831"/>
                <a:gd name="T103" fmla="*/ 299 h 551"/>
                <a:gd name="T104" fmla="*/ 640 w 831"/>
                <a:gd name="T105" fmla="*/ 247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31" h="551">
                  <a:moveTo>
                    <a:pt x="640" y="247"/>
                  </a:moveTo>
                  <a:cubicBezTo>
                    <a:pt x="633" y="240"/>
                    <a:pt x="626" y="229"/>
                    <a:pt x="619" y="217"/>
                  </a:cubicBezTo>
                  <a:cubicBezTo>
                    <a:pt x="610" y="217"/>
                    <a:pt x="610" y="217"/>
                    <a:pt x="610" y="217"/>
                  </a:cubicBezTo>
                  <a:cubicBezTo>
                    <a:pt x="596" y="195"/>
                    <a:pt x="578" y="172"/>
                    <a:pt x="549" y="162"/>
                  </a:cubicBezTo>
                  <a:cubicBezTo>
                    <a:pt x="567" y="162"/>
                    <a:pt x="567" y="162"/>
                    <a:pt x="567" y="162"/>
                  </a:cubicBezTo>
                  <a:cubicBezTo>
                    <a:pt x="561" y="159"/>
                    <a:pt x="555" y="157"/>
                    <a:pt x="548" y="155"/>
                  </a:cubicBezTo>
                  <a:cubicBezTo>
                    <a:pt x="496" y="143"/>
                    <a:pt x="482" y="122"/>
                    <a:pt x="425" y="89"/>
                  </a:cubicBezTo>
                  <a:cubicBezTo>
                    <a:pt x="420" y="86"/>
                    <a:pt x="413" y="83"/>
                    <a:pt x="406" y="80"/>
                  </a:cubicBezTo>
                  <a:cubicBezTo>
                    <a:pt x="387" y="80"/>
                    <a:pt x="387" y="80"/>
                    <a:pt x="387" y="80"/>
                  </a:cubicBezTo>
                  <a:cubicBezTo>
                    <a:pt x="325" y="60"/>
                    <a:pt x="235" y="63"/>
                    <a:pt x="232" y="81"/>
                  </a:cubicBezTo>
                  <a:cubicBezTo>
                    <a:pt x="232" y="81"/>
                    <a:pt x="232" y="81"/>
                    <a:pt x="232" y="82"/>
                  </a:cubicBezTo>
                  <a:cubicBezTo>
                    <a:pt x="231" y="81"/>
                    <a:pt x="231" y="81"/>
                    <a:pt x="230" y="80"/>
                  </a:cubicBezTo>
                  <a:cubicBezTo>
                    <a:pt x="218" y="80"/>
                    <a:pt x="218" y="80"/>
                    <a:pt x="218" y="80"/>
                  </a:cubicBezTo>
                  <a:cubicBezTo>
                    <a:pt x="212" y="75"/>
                    <a:pt x="204" y="69"/>
                    <a:pt x="190" y="64"/>
                  </a:cubicBezTo>
                  <a:cubicBezTo>
                    <a:pt x="148" y="47"/>
                    <a:pt x="116" y="64"/>
                    <a:pt x="105" y="35"/>
                  </a:cubicBezTo>
                  <a:cubicBezTo>
                    <a:pt x="104" y="31"/>
                    <a:pt x="103" y="28"/>
                    <a:pt x="101" y="25"/>
                  </a:cubicBezTo>
                  <a:cubicBezTo>
                    <a:pt x="109" y="25"/>
                    <a:pt x="109" y="25"/>
                    <a:pt x="109" y="25"/>
                  </a:cubicBezTo>
                  <a:cubicBezTo>
                    <a:pt x="100" y="6"/>
                    <a:pt x="84" y="0"/>
                    <a:pt x="64" y="14"/>
                  </a:cubicBezTo>
                  <a:cubicBezTo>
                    <a:pt x="56" y="18"/>
                    <a:pt x="48" y="24"/>
                    <a:pt x="39" y="35"/>
                  </a:cubicBezTo>
                  <a:cubicBezTo>
                    <a:pt x="12" y="66"/>
                    <a:pt x="0" y="68"/>
                    <a:pt x="60" y="81"/>
                  </a:cubicBezTo>
                  <a:cubicBezTo>
                    <a:pt x="119" y="93"/>
                    <a:pt x="137" y="93"/>
                    <a:pt x="112" y="126"/>
                  </a:cubicBezTo>
                  <a:cubicBezTo>
                    <a:pt x="88" y="160"/>
                    <a:pt x="70" y="201"/>
                    <a:pt x="91" y="205"/>
                  </a:cubicBezTo>
                  <a:cubicBezTo>
                    <a:pt x="112" y="210"/>
                    <a:pt x="176" y="189"/>
                    <a:pt x="183" y="205"/>
                  </a:cubicBezTo>
                  <a:cubicBezTo>
                    <a:pt x="190" y="222"/>
                    <a:pt x="169" y="226"/>
                    <a:pt x="239" y="239"/>
                  </a:cubicBezTo>
                  <a:cubicBezTo>
                    <a:pt x="310" y="251"/>
                    <a:pt x="324" y="280"/>
                    <a:pt x="338" y="297"/>
                  </a:cubicBezTo>
                  <a:cubicBezTo>
                    <a:pt x="349" y="311"/>
                    <a:pt x="380" y="350"/>
                    <a:pt x="374" y="363"/>
                  </a:cubicBezTo>
                  <a:cubicBezTo>
                    <a:pt x="373" y="363"/>
                    <a:pt x="373" y="363"/>
                    <a:pt x="372" y="363"/>
                  </a:cubicBezTo>
                  <a:cubicBezTo>
                    <a:pt x="364" y="363"/>
                    <a:pt x="355" y="368"/>
                    <a:pt x="347" y="373"/>
                  </a:cubicBezTo>
                  <a:cubicBezTo>
                    <a:pt x="326" y="385"/>
                    <a:pt x="311" y="410"/>
                    <a:pt x="327" y="413"/>
                  </a:cubicBezTo>
                  <a:cubicBezTo>
                    <a:pt x="348" y="418"/>
                    <a:pt x="412" y="401"/>
                    <a:pt x="415" y="413"/>
                  </a:cubicBezTo>
                  <a:cubicBezTo>
                    <a:pt x="419" y="426"/>
                    <a:pt x="454" y="505"/>
                    <a:pt x="489" y="501"/>
                  </a:cubicBezTo>
                  <a:cubicBezTo>
                    <a:pt x="495" y="500"/>
                    <a:pt x="500" y="497"/>
                    <a:pt x="506" y="493"/>
                  </a:cubicBezTo>
                  <a:cubicBezTo>
                    <a:pt x="507" y="492"/>
                    <a:pt x="508" y="492"/>
                    <a:pt x="509" y="492"/>
                  </a:cubicBezTo>
                  <a:cubicBezTo>
                    <a:pt x="507" y="492"/>
                    <a:pt x="507" y="492"/>
                    <a:pt x="507" y="492"/>
                  </a:cubicBezTo>
                  <a:cubicBezTo>
                    <a:pt x="521" y="479"/>
                    <a:pt x="533" y="457"/>
                    <a:pt x="543" y="437"/>
                  </a:cubicBezTo>
                  <a:cubicBezTo>
                    <a:pt x="548" y="437"/>
                    <a:pt x="548" y="437"/>
                    <a:pt x="548" y="437"/>
                  </a:cubicBezTo>
                  <a:cubicBezTo>
                    <a:pt x="556" y="420"/>
                    <a:pt x="563" y="405"/>
                    <a:pt x="570" y="397"/>
                  </a:cubicBezTo>
                  <a:cubicBezTo>
                    <a:pt x="571" y="395"/>
                    <a:pt x="573" y="393"/>
                    <a:pt x="575" y="392"/>
                  </a:cubicBezTo>
                  <a:cubicBezTo>
                    <a:pt x="602" y="378"/>
                    <a:pt x="652" y="374"/>
                    <a:pt x="658" y="405"/>
                  </a:cubicBezTo>
                  <a:cubicBezTo>
                    <a:pt x="665" y="443"/>
                    <a:pt x="686" y="480"/>
                    <a:pt x="728" y="505"/>
                  </a:cubicBezTo>
                  <a:cubicBezTo>
                    <a:pt x="768" y="528"/>
                    <a:pt x="813" y="551"/>
                    <a:pt x="822" y="537"/>
                  </a:cubicBezTo>
                  <a:cubicBezTo>
                    <a:pt x="826" y="536"/>
                    <a:pt x="829" y="534"/>
                    <a:pt x="830" y="530"/>
                  </a:cubicBezTo>
                  <a:cubicBezTo>
                    <a:pt x="831" y="522"/>
                    <a:pt x="829" y="508"/>
                    <a:pt x="824" y="492"/>
                  </a:cubicBezTo>
                  <a:cubicBezTo>
                    <a:pt x="817" y="492"/>
                    <a:pt x="817" y="492"/>
                    <a:pt x="817" y="492"/>
                  </a:cubicBezTo>
                  <a:cubicBezTo>
                    <a:pt x="810" y="472"/>
                    <a:pt x="801" y="451"/>
                    <a:pt x="790" y="437"/>
                  </a:cubicBezTo>
                  <a:cubicBezTo>
                    <a:pt x="800" y="437"/>
                    <a:pt x="800" y="437"/>
                    <a:pt x="800" y="437"/>
                  </a:cubicBezTo>
                  <a:cubicBezTo>
                    <a:pt x="794" y="428"/>
                    <a:pt x="788" y="420"/>
                    <a:pt x="781" y="417"/>
                  </a:cubicBezTo>
                  <a:cubicBezTo>
                    <a:pt x="764" y="410"/>
                    <a:pt x="740" y="382"/>
                    <a:pt x="723" y="354"/>
                  </a:cubicBezTo>
                  <a:cubicBezTo>
                    <a:pt x="714" y="354"/>
                    <a:pt x="714" y="354"/>
                    <a:pt x="714" y="354"/>
                  </a:cubicBezTo>
                  <a:cubicBezTo>
                    <a:pt x="704" y="337"/>
                    <a:pt x="697" y="320"/>
                    <a:pt x="697" y="309"/>
                  </a:cubicBezTo>
                  <a:cubicBezTo>
                    <a:pt x="697" y="306"/>
                    <a:pt x="696" y="302"/>
                    <a:pt x="695" y="299"/>
                  </a:cubicBezTo>
                  <a:cubicBezTo>
                    <a:pt x="702" y="299"/>
                    <a:pt x="702" y="299"/>
                    <a:pt x="702" y="299"/>
                  </a:cubicBezTo>
                  <a:cubicBezTo>
                    <a:pt x="697" y="275"/>
                    <a:pt x="660" y="266"/>
                    <a:pt x="640" y="247"/>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93" name="Freeform 214">
              <a:extLst>
                <a:ext uri="{FF2B5EF4-FFF2-40B4-BE49-F238E27FC236}">
                  <a16:creationId xmlns:a16="http://schemas.microsoft.com/office/drawing/2014/main" id="{6C556DBA-98FD-49DC-8690-61907532A578}"/>
                </a:ext>
              </a:extLst>
            </p:cNvPr>
            <p:cNvSpPr>
              <a:spLocks/>
            </p:cNvSpPr>
            <p:nvPr/>
          </p:nvSpPr>
          <p:spPr bwMode="auto">
            <a:xfrm>
              <a:off x="8591550" y="5183188"/>
              <a:ext cx="128587" cy="182563"/>
            </a:xfrm>
            <a:custGeom>
              <a:avLst/>
              <a:gdLst>
                <a:gd name="T0" fmla="*/ 202 w 226"/>
                <a:gd name="T1" fmla="*/ 142 h 321"/>
                <a:gd name="T2" fmla="*/ 190 w 226"/>
                <a:gd name="T3" fmla="*/ 135 h 321"/>
                <a:gd name="T4" fmla="*/ 172 w 226"/>
                <a:gd name="T5" fmla="*/ 142 h 321"/>
                <a:gd name="T6" fmla="*/ 151 w 226"/>
                <a:gd name="T7" fmla="*/ 142 h 321"/>
                <a:gd name="T8" fmla="*/ 137 w 226"/>
                <a:gd name="T9" fmla="*/ 135 h 321"/>
                <a:gd name="T10" fmla="*/ 94 w 226"/>
                <a:gd name="T11" fmla="*/ 87 h 321"/>
                <a:gd name="T12" fmla="*/ 103 w 226"/>
                <a:gd name="T13" fmla="*/ 87 h 321"/>
                <a:gd name="T14" fmla="*/ 98 w 226"/>
                <a:gd name="T15" fmla="*/ 76 h 321"/>
                <a:gd name="T16" fmla="*/ 66 w 226"/>
                <a:gd name="T17" fmla="*/ 5 h 321"/>
                <a:gd name="T18" fmla="*/ 55 w 226"/>
                <a:gd name="T19" fmla="*/ 5 h 321"/>
                <a:gd name="T20" fmla="*/ 31 w 226"/>
                <a:gd name="T21" fmla="*/ 6 h 321"/>
                <a:gd name="T22" fmla="*/ 45 w 226"/>
                <a:gd name="T23" fmla="*/ 77 h 321"/>
                <a:gd name="T24" fmla="*/ 63 w 226"/>
                <a:gd name="T25" fmla="*/ 168 h 321"/>
                <a:gd name="T26" fmla="*/ 28 w 226"/>
                <a:gd name="T27" fmla="*/ 226 h 321"/>
                <a:gd name="T28" fmla="*/ 102 w 226"/>
                <a:gd name="T29" fmla="*/ 251 h 321"/>
                <a:gd name="T30" fmla="*/ 98 w 226"/>
                <a:gd name="T31" fmla="*/ 318 h 321"/>
                <a:gd name="T32" fmla="*/ 127 w 226"/>
                <a:gd name="T33" fmla="*/ 310 h 321"/>
                <a:gd name="T34" fmla="*/ 150 w 226"/>
                <a:gd name="T35" fmla="*/ 279 h 321"/>
                <a:gd name="T36" fmla="*/ 146 w 226"/>
                <a:gd name="T37" fmla="*/ 279 h 321"/>
                <a:gd name="T38" fmla="*/ 155 w 226"/>
                <a:gd name="T39" fmla="*/ 260 h 321"/>
                <a:gd name="T40" fmla="*/ 173 w 226"/>
                <a:gd name="T41" fmla="*/ 224 h 321"/>
                <a:gd name="T42" fmla="*/ 177 w 226"/>
                <a:gd name="T43" fmla="*/ 224 h 321"/>
                <a:gd name="T44" fmla="*/ 210 w 226"/>
                <a:gd name="T45" fmla="*/ 185 h 321"/>
                <a:gd name="T46" fmla="*/ 212 w 226"/>
                <a:gd name="T47" fmla="*/ 142 h 321"/>
                <a:gd name="T48" fmla="*/ 202 w 226"/>
                <a:gd name="T49" fmla="*/ 14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321">
                  <a:moveTo>
                    <a:pt x="202" y="142"/>
                  </a:moveTo>
                  <a:cubicBezTo>
                    <a:pt x="198" y="138"/>
                    <a:pt x="194" y="135"/>
                    <a:pt x="190" y="135"/>
                  </a:cubicBezTo>
                  <a:cubicBezTo>
                    <a:pt x="183" y="135"/>
                    <a:pt x="178" y="139"/>
                    <a:pt x="172" y="142"/>
                  </a:cubicBezTo>
                  <a:cubicBezTo>
                    <a:pt x="151" y="142"/>
                    <a:pt x="151" y="142"/>
                    <a:pt x="151" y="142"/>
                  </a:cubicBezTo>
                  <a:cubicBezTo>
                    <a:pt x="147" y="140"/>
                    <a:pt x="142" y="138"/>
                    <a:pt x="137" y="135"/>
                  </a:cubicBezTo>
                  <a:cubicBezTo>
                    <a:pt x="107" y="115"/>
                    <a:pt x="111" y="121"/>
                    <a:pt x="94" y="87"/>
                  </a:cubicBezTo>
                  <a:cubicBezTo>
                    <a:pt x="103" y="87"/>
                    <a:pt x="103" y="87"/>
                    <a:pt x="103" y="87"/>
                  </a:cubicBezTo>
                  <a:cubicBezTo>
                    <a:pt x="101" y="84"/>
                    <a:pt x="100" y="81"/>
                    <a:pt x="98" y="76"/>
                  </a:cubicBezTo>
                  <a:cubicBezTo>
                    <a:pt x="84" y="50"/>
                    <a:pt x="78" y="19"/>
                    <a:pt x="66" y="5"/>
                  </a:cubicBezTo>
                  <a:cubicBezTo>
                    <a:pt x="55" y="5"/>
                    <a:pt x="55" y="5"/>
                    <a:pt x="55" y="5"/>
                  </a:cubicBezTo>
                  <a:cubicBezTo>
                    <a:pt x="49" y="1"/>
                    <a:pt x="41" y="0"/>
                    <a:pt x="31" y="6"/>
                  </a:cubicBezTo>
                  <a:cubicBezTo>
                    <a:pt x="17" y="14"/>
                    <a:pt x="31" y="60"/>
                    <a:pt x="45" y="77"/>
                  </a:cubicBezTo>
                  <a:cubicBezTo>
                    <a:pt x="60" y="93"/>
                    <a:pt x="67" y="151"/>
                    <a:pt x="63" y="168"/>
                  </a:cubicBezTo>
                  <a:cubicBezTo>
                    <a:pt x="60" y="185"/>
                    <a:pt x="0" y="206"/>
                    <a:pt x="28" y="226"/>
                  </a:cubicBezTo>
                  <a:cubicBezTo>
                    <a:pt x="56" y="247"/>
                    <a:pt x="109" y="226"/>
                    <a:pt x="102" y="251"/>
                  </a:cubicBezTo>
                  <a:cubicBezTo>
                    <a:pt x="95" y="276"/>
                    <a:pt x="67" y="310"/>
                    <a:pt x="98" y="318"/>
                  </a:cubicBezTo>
                  <a:cubicBezTo>
                    <a:pt x="110" y="321"/>
                    <a:pt x="119" y="317"/>
                    <a:pt x="127" y="310"/>
                  </a:cubicBezTo>
                  <a:cubicBezTo>
                    <a:pt x="137" y="304"/>
                    <a:pt x="144" y="293"/>
                    <a:pt x="150" y="279"/>
                  </a:cubicBezTo>
                  <a:cubicBezTo>
                    <a:pt x="146" y="279"/>
                    <a:pt x="146" y="279"/>
                    <a:pt x="146" y="279"/>
                  </a:cubicBezTo>
                  <a:cubicBezTo>
                    <a:pt x="149" y="273"/>
                    <a:pt x="151" y="266"/>
                    <a:pt x="155" y="260"/>
                  </a:cubicBezTo>
                  <a:cubicBezTo>
                    <a:pt x="161" y="247"/>
                    <a:pt x="166" y="235"/>
                    <a:pt x="173" y="224"/>
                  </a:cubicBezTo>
                  <a:cubicBezTo>
                    <a:pt x="177" y="224"/>
                    <a:pt x="177" y="224"/>
                    <a:pt x="177" y="224"/>
                  </a:cubicBezTo>
                  <a:cubicBezTo>
                    <a:pt x="186" y="209"/>
                    <a:pt x="195" y="195"/>
                    <a:pt x="210" y="185"/>
                  </a:cubicBezTo>
                  <a:cubicBezTo>
                    <a:pt x="226" y="174"/>
                    <a:pt x="221" y="154"/>
                    <a:pt x="212" y="142"/>
                  </a:cubicBezTo>
                  <a:lnTo>
                    <a:pt x="202" y="142"/>
                  </a:ln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94" name="Freeform 215">
              <a:extLst>
                <a:ext uri="{FF2B5EF4-FFF2-40B4-BE49-F238E27FC236}">
                  <a16:creationId xmlns:a16="http://schemas.microsoft.com/office/drawing/2014/main" id="{9CF52D21-B55B-4580-AC06-E483F94B6238}"/>
                </a:ext>
              </a:extLst>
            </p:cNvPr>
            <p:cNvSpPr>
              <a:spLocks/>
            </p:cNvSpPr>
            <p:nvPr/>
          </p:nvSpPr>
          <p:spPr bwMode="auto">
            <a:xfrm>
              <a:off x="8701088" y="4654550"/>
              <a:ext cx="66675" cy="60325"/>
            </a:xfrm>
            <a:custGeom>
              <a:avLst/>
              <a:gdLst>
                <a:gd name="T0" fmla="*/ 102 w 117"/>
                <a:gd name="T1" fmla="*/ 3 h 106"/>
                <a:gd name="T2" fmla="*/ 75 w 117"/>
                <a:gd name="T3" fmla="*/ 11 h 106"/>
                <a:gd name="T4" fmla="*/ 0 w 117"/>
                <a:gd name="T5" fmla="*/ 95 h 106"/>
                <a:gd name="T6" fmla="*/ 84 w 117"/>
                <a:gd name="T7" fmla="*/ 55 h 106"/>
                <a:gd name="T8" fmla="*/ 87 w 117"/>
                <a:gd name="T9" fmla="*/ 55 h 106"/>
                <a:gd name="T10" fmla="*/ 102 w 117"/>
                <a:gd name="T11" fmla="*/ 3 h 106"/>
              </a:gdLst>
              <a:ahLst/>
              <a:cxnLst>
                <a:cxn ang="0">
                  <a:pos x="T0" y="T1"/>
                </a:cxn>
                <a:cxn ang="0">
                  <a:pos x="T2" y="T3"/>
                </a:cxn>
                <a:cxn ang="0">
                  <a:pos x="T4" y="T5"/>
                </a:cxn>
                <a:cxn ang="0">
                  <a:pos x="T6" y="T7"/>
                </a:cxn>
                <a:cxn ang="0">
                  <a:pos x="T8" y="T9"/>
                </a:cxn>
                <a:cxn ang="0">
                  <a:pos x="T10" y="T11"/>
                </a:cxn>
              </a:cxnLst>
              <a:rect l="0" t="0" r="r" b="b"/>
              <a:pathLst>
                <a:path w="117" h="106">
                  <a:moveTo>
                    <a:pt x="102" y="3"/>
                  </a:moveTo>
                  <a:cubicBezTo>
                    <a:pt x="94" y="0"/>
                    <a:pt x="85" y="4"/>
                    <a:pt x="75" y="11"/>
                  </a:cubicBezTo>
                  <a:cubicBezTo>
                    <a:pt x="42" y="28"/>
                    <a:pt x="0" y="95"/>
                    <a:pt x="0" y="95"/>
                  </a:cubicBezTo>
                  <a:cubicBezTo>
                    <a:pt x="26" y="106"/>
                    <a:pt x="62" y="82"/>
                    <a:pt x="84" y="55"/>
                  </a:cubicBezTo>
                  <a:cubicBezTo>
                    <a:pt x="87" y="55"/>
                    <a:pt x="87" y="55"/>
                    <a:pt x="87" y="55"/>
                  </a:cubicBezTo>
                  <a:cubicBezTo>
                    <a:pt x="107" y="33"/>
                    <a:pt x="117" y="9"/>
                    <a:pt x="102" y="3"/>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95" name="Freeform 216">
              <a:extLst>
                <a:ext uri="{FF2B5EF4-FFF2-40B4-BE49-F238E27FC236}">
                  <a16:creationId xmlns:a16="http://schemas.microsoft.com/office/drawing/2014/main" id="{1C3A5F7D-AA5C-400E-908D-728232F7FA7E}"/>
                </a:ext>
              </a:extLst>
            </p:cNvPr>
            <p:cNvSpPr>
              <a:spLocks/>
            </p:cNvSpPr>
            <p:nvPr/>
          </p:nvSpPr>
          <p:spPr bwMode="auto">
            <a:xfrm>
              <a:off x="7372350" y="3886200"/>
              <a:ext cx="80962" cy="58738"/>
            </a:xfrm>
            <a:custGeom>
              <a:avLst/>
              <a:gdLst>
                <a:gd name="T0" fmla="*/ 49 w 144"/>
                <a:gd name="T1" fmla="*/ 9 h 105"/>
                <a:gd name="T2" fmla="*/ 45 w 144"/>
                <a:gd name="T3" fmla="*/ 13 h 105"/>
                <a:gd name="T4" fmla="*/ 42 w 144"/>
                <a:gd name="T5" fmla="*/ 14 h 105"/>
                <a:gd name="T6" fmla="*/ 39 w 144"/>
                <a:gd name="T7" fmla="*/ 93 h 105"/>
                <a:gd name="T8" fmla="*/ 130 w 144"/>
                <a:gd name="T9" fmla="*/ 84 h 105"/>
                <a:gd name="T10" fmla="*/ 97 w 144"/>
                <a:gd name="T11" fmla="*/ 37 h 105"/>
                <a:gd name="T12" fmla="*/ 107 w 144"/>
                <a:gd name="T13" fmla="*/ 37 h 105"/>
                <a:gd name="T14" fmla="*/ 49 w 144"/>
                <a:gd name="T15" fmla="*/ 9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105">
                  <a:moveTo>
                    <a:pt x="49" y="9"/>
                  </a:moveTo>
                  <a:cubicBezTo>
                    <a:pt x="48" y="10"/>
                    <a:pt x="46" y="11"/>
                    <a:pt x="45" y="13"/>
                  </a:cubicBezTo>
                  <a:cubicBezTo>
                    <a:pt x="44" y="13"/>
                    <a:pt x="43" y="13"/>
                    <a:pt x="42" y="14"/>
                  </a:cubicBezTo>
                  <a:cubicBezTo>
                    <a:pt x="30" y="19"/>
                    <a:pt x="0" y="93"/>
                    <a:pt x="39" y="93"/>
                  </a:cubicBezTo>
                  <a:cubicBezTo>
                    <a:pt x="78" y="93"/>
                    <a:pt x="144" y="105"/>
                    <a:pt x="130" y="84"/>
                  </a:cubicBezTo>
                  <a:cubicBezTo>
                    <a:pt x="124" y="74"/>
                    <a:pt x="112" y="54"/>
                    <a:pt x="97" y="37"/>
                  </a:cubicBezTo>
                  <a:cubicBezTo>
                    <a:pt x="107" y="37"/>
                    <a:pt x="107" y="37"/>
                    <a:pt x="107" y="37"/>
                  </a:cubicBezTo>
                  <a:cubicBezTo>
                    <a:pt x="91" y="17"/>
                    <a:pt x="71" y="0"/>
                    <a:pt x="49" y="9"/>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96" name="Freeform 217">
              <a:extLst>
                <a:ext uri="{FF2B5EF4-FFF2-40B4-BE49-F238E27FC236}">
                  <a16:creationId xmlns:a16="http://schemas.microsoft.com/office/drawing/2014/main" id="{E426DC69-C03B-41C5-B8DB-75C482848013}"/>
                </a:ext>
              </a:extLst>
            </p:cNvPr>
            <p:cNvSpPr>
              <a:spLocks/>
            </p:cNvSpPr>
            <p:nvPr/>
          </p:nvSpPr>
          <p:spPr bwMode="auto">
            <a:xfrm>
              <a:off x="8370888" y="4779963"/>
              <a:ext cx="82550" cy="65088"/>
            </a:xfrm>
            <a:custGeom>
              <a:avLst/>
              <a:gdLst>
                <a:gd name="T0" fmla="*/ 141 w 143"/>
                <a:gd name="T1" fmla="*/ 79 h 115"/>
                <a:gd name="T2" fmla="*/ 110 w 143"/>
                <a:gd name="T3" fmla="*/ 29 h 115"/>
                <a:gd name="T4" fmla="*/ 95 w 143"/>
                <a:gd name="T5" fmla="*/ 29 h 115"/>
                <a:gd name="T6" fmla="*/ 64 w 143"/>
                <a:gd name="T7" fmla="*/ 17 h 115"/>
                <a:gd name="T8" fmla="*/ 64 w 143"/>
                <a:gd name="T9" fmla="*/ 67 h 115"/>
                <a:gd name="T10" fmla="*/ 126 w 143"/>
                <a:gd name="T11" fmla="*/ 100 h 115"/>
                <a:gd name="T12" fmla="*/ 141 w 143"/>
                <a:gd name="T13" fmla="*/ 79 h 115"/>
              </a:gdLst>
              <a:ahLst/>
              <a:cxnLst>
                <a:cxn ang="0">
                  <a:pos x="T0" y="T1"/>
                </a:cxn>
                <a:cxn ang="0">
                  <a:pos x="T2" y="T3"/>
                </a:cxn>
                <a:cxn ang="0">
                  <a:pos x="T4" y="T5"/>
                </a:cxn>
                <a:cxn ang="0">
                  <a:pos x="T6" y="T7"/>
                </a:cxn>
                <a:cxn ang="0">
                  <a:pos x="T8" y="T9"/>
                </a:cxn>
                <a:cxn ang="0">
                  <a:pos x="T10" y="T11"/>
                </a:cxn>
                <a:cxn ang="0">
                  <a:pos x="T12" y="T13"/>
                </a:cxn>
              </a:cxnLst>
              <a:rect l="0" t="0" r="r" b="b"/>
              <a:pathLst>
                <a:path w="143" h="115">
                  <a:moveTo>
                    <a:pt x="141" y="79"/>
                  </a:moveTo>
                  <a:cubicBezTo>
                    <a:pt x="143" y="64"/>
                    <a:pt x="138" y="44"/>
                    <a:pt x="110" y="29"/>
                  </a:cubicBezTo>
                  <a:cubicBezTo>
                    <a:pt x="95" y="29"/>
                    <a:pt x="95" y="29"/>
                    <a:pt x="95" y="29"/>
                  </a:cubicBezTo>
                  <a:cubicBezTo>
                    <a:pt x="87" y="24"/>
                    <a:pt x="76" y="20"/>
                    <a:pt x="64" y="17"/>
                  </a:cubicBezTo>
                  <a:cubicBezTo>
                    <a:pt x="0" y="0"/>
                    <a:pt x="43" y="30"/>
                    <a:pt x="64" y="67"/>
                  </a:cubicBezTo>
                  <a:cubicBezTo>
                    <a:pt x="81" y="97"/>
                    <a:pt x="111" y="115"/>
                    <a:pt x="126" y="100"/>
                  </a:cubicBezTo>
                  <a:cubicBezTo>
                    <a:pt x="133" y="98"/>
                    <a:pt x="139" y="92"/>
                    <a:pt x="141" y="79"/>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97" name="Freeform 218">
              <a:extLst>
                <a:ext uri="{FF2B5EF4-FFF2-40B4-BE49-F238E27FC236}">
                  <a16:creationId xmlns:a16="http://schemas.microsoft.com/office/drawing/2014/main" id="{BC6539F7-95F4-46A4-A676-403EB275BC6F}"/>
                </a:ext>
              </a:extLst>
            </p:cNvPr>
            <p:cNvSpPr>
              <a:spLocks/>
            </p:cNvSpPr>
            <p:nvPr/>
          </p:nvSpPr>
          <p:spPr bwMode="auto">
            <a:xfrm>
              <a:off x="8435975" y="5335588"/>
              <a:ext cx="192087" cy="179388"/>
            </a:xfrm>
            <a:custGeom>
              <a:avLst/>
              <a:gdLst>
                <a:gd name="T0" fmla="*/ 305 w 338"/>
                <a:gd name="T1" fmla="*/ 11 h 316"/>
                <a:gd name="T2" fmla="*/ 294 w 338"/>
                <a:gd name="T3" fmla="*/ 11 h 316"/>
                <a:gd name="T4" fmla="*/ 278 w 338"/>
                <a:gd name="T5" fmla="*/ 4 h 316"/>
                <a:gd name="T6" fmla="*/ 263 w 338"/>
                <a:gd name="T7" fmla="*/ 22 h 316"/>
                <a:gd name="T8" fmla="*/ 241 w 338"/>
                <a:gd name="T9" fmla="*/ 36 h 316"/>
                <a:gd name="T10" fmla="*/ 222 w 338"/>
                <a:gd name="T11" fmla="*/ 50 h 316"/>
                <a:gd name="T12" fmla="*/ 162 w 338"/>
                <a:gd name="T13" fmla="*/ 121 h 316"/>
                <a:gd name="T14" fmla="*/ 14 w 338"/>
                <a:gd name="T15" fmla="*/ 245 h 316"/>
                <a:gd name="T16" fmla="*/ 85 w 338"/>
                <a:gd name="T17" fmla="*/ 308 h 316"/>
                <a:gd name="T18" fmla="*/ 139 w 338"/>
                <a:gd name="T19" fmla="*/ 307 h 316"/>
                <a:gd name="T20" fmla="*/ 160 w 338"/>
                <a:gd name="T21" fmla="*/ 286 h 316"/>
                <a:gd name="T22" fmla="*/ 157 w 338"/>
                <a:gd name="T23" fmla="*/ 286 h 316"/>
                <a:gd name="T24" fmla="*/ 166 w 338"/>
                <a:gd name="T25" fmla="*/ 274 h 316"/>
                <a:gd name="T26" fmla="*/ 204 w 338"/>
                <a:gd name="T27" fmla="*/ 231 h 316"/>
                <a:gd name="T28" fmla="*/ 206 w 338"/>
                <a:gd name="T29" fmla="*/ 231 h 316"/>
                <a:gd name="T30" fmla="*/ 292 w 338"/>
                <a:gd name="T31" fmla="*/ 150 h 316"/>
                <a:gd name="T32" fmla="*/ 293 w 338"/>
                <a:gd name="T33" fmla="*/ 148 h 316"/>
                <a:gd name="T34" fmla="*/ 290 w 338"/>
                <a:gd name="T35" fmla="*/ 148 h 316"/>
                <a:gd name="T36" fmla="*/ 323 w 338"/>
                <a:gd name="T37" fmla="*/ 93 h 316"/>
                <a:gd name="T38" fmla="*/ 328 w 338"/>
                <a:gd name="T39" fmla="*/ 93 h 316"/>
                <a:gd name="T40" fmla="*/ 338 w 338"/>
                <a:gd name="T41" fmla="*/ 46 h 316"/>
                <a:gd name="T42" fmla="*/ 305 w 338"/>
                <a:gd name="T43" fmla="*/ 11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8" h="316">
                  <a:moveTo>
                    <a:pt x="305" y="11"/>
                  </a:moveTo>
                  <a:cubicBezTo>
                    <a:pt x="294" y="11"/>
                    <a:pt x="294" y="11"/>
                    <a:pt x="294" y="11"/>
                  </a:cubicBezTo>
                  <a:cubicBezTo>
                    <a:pt x="286" y="4"/>
                    <a:pt x="279" y="0"/>
                    <a:pt x="278" y="4"/>
                  </a:cubicBezTo>
                  <a:cubicBezTo>
                    <a:pt x="276" y="12"/>
                    <a:pt x="270" y="17"/>
                    <a:pt x="263" y="22"/>
                  </a:cubicBezTo>
                  <a:cubicBezTo>
                    <a:pt x="256" y="26"/>
                    <a:pt x="248" y="30"/>
                    <a:pt x="241" y="36"/>
                  </a:cubicBezTo>
                  <a:cubicBezTo>
                    <a:pt x="234" y="40"/>
                    <a:pt x="228" y="44"/>
                    <a:pt x="222" y="50"/>
                  </a:cubicBezTo>
                  <a:cubicBezTo>
                    <a:pt x="201" y="71"/>
                    <a:pt x="222" y="79"/>
                    <a:pt x="162" y="121"/>
                  </a:cubicBezTo>
                  <a:cubicBezTo>
                    <a:pt x="102" y="162"/>
                    <a:pt x="28" y="208"/>
                    <a:pt x="14" y="245"/>
                  </a:cubicBezTo>
                  <a:cubicBezTo>
                    <a:pt x="0" y="283"/>
                    <a:pt x="28" y="304"/>
                    <a:pt x="85" y="308"/>
                  </a:cubicBezTo>
                  <a:cubicBezTo>
                    <a:pt x="121" y="310"/>
                    <a:pt x="128" y="316"/>
                    <a:pt x="139" y="307"/>
                  </a:cubicBezTo>
                  <a:cubicBezTo>
                    <a:pt x="145" y="304"/>
                    <a:pt x="150" y="298"/>
                    <a:pt x="160" y="286"/>
                  </a:cubicBezTo>
                  <a:cubicBezTo>
                    <a:pt x="157" y="286"/>
                    <a:pt x="157" y="286"/>
                    <a:pt x="157" y="286"/>
                  </a:cubicBezTo>
                  <a:cubicBezTo>
                    <a:pt x="160" y="282"/>
                    <a:pt x="162" y="279"/>
                    <a:pt x="166" y="274"/>
                  </a:cubicBezTo>
                  <a:cubicBezTo>
                    <a:pt x="178" y="258"/>
                    <a:pt x="191" y="244"/>
                    <a:pt x="204" y="231"/>
                  </a:cubicBezTo>
                  <a:cubicBezTo>
                    <a:pt x="206" y="231"/>
                    <a:pt x="206" y="231"/>
                    <a:pt x="206" y="231"/>
                  </a:cubicBezTo>
                  <a:cubicBezTo>
                    <a:pt x="233" y="202"/>
                    <a:pt x="260" y="179"/>
                    <a:pt x="292" y="150"/>
                  </a:cubicBezTo>
                  <a:cubicBezTo>
                    <a:pt x="292" y="149"/>
                    <a:pt x="293" y="149"/>
                    <a:pt x="293" y="148"/>
                  </a:cubicBezTo>
                  <a:cubicBezTo>
                    <a:pt x="290" y="148"/>
                    <a:pt x="290" y="148"/>
                    <a:pt x="290" y="148"/>
                  </a:cubicBezTo>
                  <a:cubicBezTo>
                    <a:pt x="307" y="131"/>
                    <a:pt x="317" y="111"/>
                    <a:pt x="323" y="93"/>
                  </a:cubicBezTo>
                  <a:cubicBezTo>
                    <a:pt x="328" y="93"/>
                    <a:pt x="328" y="93"/>
                    <a:pt x="328" y="93"/>
                  </a:cubicBezTo>
                  <a:cubicBezTo>
                    <a:pt x="337" y="67"/>
                    <a:pt x="338" y="46"/>
                    <a:pt x="338" y="46"/>
                  </a:cubicBezTo>
                  <a:cubicBezTo>
                    <a:pt x="338" y="46"/>
                    <a:pt x="320" y="25"/>
                    <a:pt x="305" y="11"/>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98" name="Freeform 219">
              <a:extLst>
                <a:ext uri="{FF2B5EF4-FFF2-40B4-BE49-F238E27FC236}">
                  <a16:creationId xmlns:a16="http://schemas.microsoft.com/office/drawing/2014/main" id="{2D852C43-5B30-4AC6-98EB-7FC20B1D8428}"/>
                </a:ext>
              </a:extLst>
            </p:cNvPr>
            <p:cNvSpPr>
              <a:spLocks/>
            </p:cNvSpPr>
            <p:nvPr/>
          </p:nvSpPr>
          <p:spPr bwMode="auto">
            <a:xfrm>
              <a:off x="7591425" y="4525963"/>
              <a:ext cx="4762" cy="4763"/>
            </a:xfrm>
            <a:custGeom>
              <a:avLst/>
              <a:gdLst>
                <a:gd name="T0" fmla="*/ 0 w 10"/>
                <a:gd name="T1" fmla="*/ 8 h 8"/>
                <a:gd name="T2" fmla="*/ 10 w 10"/>
                <a:gd name="T3" fmla="*/ 8 h 8"/>
                <a:gd name="T4" fmla="*/ 0 w 10"/>
                <a:gd name="T5" fmla="*/ 8 h 8"/>
              </a:gdLst>
              <a:ahLst/>
              <a:cxnLst>
                <a:cxn ang="0">
                  <a:pos x="T0" y="T1"/>
                </a:cxn>
                <a:cxn ang="0">
                  <a:pos x="T2" y="T3"/>
                </a:cxn>
                <a:cxn ang="0">
                  <a:pos x="T4" y="T5"/>
                </a:cxn>
              </a:cxnLst>
              <a:rect l="0" t="0" r="r" b="b"/>
              <a:pathLst>
                <a:path w="10" h="8">
                  <a:moveTo>
                    <a:pt x="0" y="8"/>
                  </a:moveTo>
                  <a:cubicBezTo>
                    <a:pt x="10" y="8"/>
                    <a:pt x="10" y="8"/>
                    <a:pt x="10" y="8"/>
                  </a:cubicBezTo>
                  <a:cubicBezTo>
                    <a:pt x="2" y="0"/>
                    <a:pt x="0" y="1"/>
                    <a:pt x="0" y="8"/>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99" name="Freeform 220">
              <a:extLst>
                <a:ext uri="{FF2B5EF4-FFF2-40B4-BE49-F238E27FC236}">
                  <a16:creationId xmlns:a16="http://schemas.microsoft.com/office/drawing/2014/main" id="{B1F4C972-177D-42BD-8649-AAB1BB98BE08}"/>
                </a:ext>
              </a:extLst>
            </p:cNvPr>
            <p:cNvSpPr>
              <a:spLocks/>
            </p:cNvSpPr>
            <p:nvPr/>
          </p:nvSpPr>
          <p:spPr bwMode="auto">
            <a:xfrm>
              <a:off x="7315200" y="4060825"/>
              <a:ext cx="6350" cy="1588"/>
            </a:xfrm>
            <a:custGeom>
              <a:avLst/>
              <a:gdLst>
                <a:gd name="T0" fmla="*/ 0 w 10"/>
                <a:gd name="T1" fmla="*/ 3 h 3"/>
                <a:gd name="T2" fmla="*/ 10 w 10"/>
                <a:gd name="T3" fmla="*/ 3 h 3"/>
                <a:gd name="T4" fmla="*/ 0 w 10"/>
                <a:gd name="T5" fmla="*/ 3 h 3"/>
              </a:gdLst>
              <a:ahLst/>
              <a:cxnLst>
                <a:cxn ang="0">
                  <a:pos x="T0" y="T1"/>
                </a:cxn>
                <a:cxn ang="0">
                  <a:pos x="T2" y="T3"/>
                </a:cxn>
                <a:cxn ang="0">
                  <a:pos x="T4" y="T5"/>
                </a:cxn>
              </a:cxnLst>
              <a:rect l="0" t="0" r="r" b="b"/>
              <a:pathLst>
                <a:path w="10" h="3">
                  <a:moveTo>
                    <a:pt x="0" y="3"/>
                  </a:moveTo>
                  <a:cubicBezTo>
                    <a:pt x="10" y="3"/>
                    <a:pt x="10" y="3"/>
                    <a:pt x="10" y="3"/>
                  </a:cubicBezTo>
                  <a:cubicBezTo>
                    <a:pt x="9" y="0"/>
                    <a:pt x="6" y="1"/>
                    <a:pt x="0" y="3"/>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200" name="Freeform 221">
              <a:extLst>
                <a:ext uri="{FF2B5EF4-FFF2-40B4-BE49-F238E27FC236}">
                  <a16:creationId xmlns:a16="http://schemas.microsoft.com/office/drawing/2014/main" id="{8CDA3F7D-C140-41F8-86C6-92B22C9EA512}"/>
                </a:ext>
              </a:extLst>
            </p:cNvPr>
            <p:cNvSpPr>
              <a:spLocks/>
            </p:cNvSpPr>
            <p:nvPr/>
          </p:nvSpPr>
          <p:spPr bwMode="auto">
            <a:xfrm>
              <a:off x="5527675" y="4545013"/>
              <a:ext cx="179387" cy="381000"/>
            </a:xfrm>
            <a:custGeom>
              <a:avLst/>
              <a:gdLst>
                <a:gd name="T0" fmla="*/ 294 w 315"/>
                <a:gd name="T1" fmla="*/ 31 h 672"/>
                <a:gd name="T2" fmla="*/ 285 w 315"/>
                <a:gd name="T3" fmla="*/ 31 h 672"/>
                <a:gd name="T4" fmla="*/ 268 w 315"/>
                <a:gd name="T5" fmla="*/ 15 h 672"/>
                <a:gd name="T6" fmla="*/ 183 w 315"/>
                <a:gd name="T7" fmla="*/ 115 h 672"/>
                <a:gd name="T8" fmla="*/ 115 w 315"/>
                <a:gd name="T9" fmla="*/ 186 h 672"/>
                <a:gd name="T10" fmla="*/ 102 w 315"/>
                <a:gd name="T11" fmla="*/ 190 h 672"/>
                <a:gd name="T12" fmla="*/ 62 w 315"/>
                <a:gd name="T13" fmla="*/ 204 h 672"/>
                <a:gd name="T14" fmla="*/ 28 w 315"/>
                <a:gd name="T15" fmla="*/ 285 h 672"/>
                <a:gd name="T16" fmla="*/ 25 w 315"/>
                <a:gd name="T17" fmla="*/ 439 h 672"/>
                <a:gd name="T18" fmla="*/ 39 w 315"/>
                <a:gd name="T19" fmla="*/ 597 h 672"/>
                <a:gd name="T20" fmla="*/ 99 w 315"/>
                <a:gd name="T21" fmla="*/ 672 h 672"/>
                <a:gd name="T22" fmla="*/ 153 w 315"/>
                <a:gd name="T23" fmla="*/ 655 h 672"/>
                <a:gd name="T24" fmla="*/ 193 w 315"/>
                <a:gd name="T25" fmla="*/ 593 h 672"/>
                <a:gd name="T26" fmla="*/ 198 w 315"/>
                <a:gd name="T27" fmla="*/ 580 h 672"/>
                <a:gd name="T28" fmla="*/ 192 w 315"/>
                <a:gd name="T29" fmla="*/ 580 h 672"/>
                <a:gd name="T30" fmla="*/ 208 w 315"/>
                <a:gd name="T31" fmla="*/ 525 h 672"/>
                <a:gd name="T32" fmla="*/ 213 w 315"/>
                <a:gd name="T33" fmla="*/ 525 h 672"/>
                <a:gd name="T34" fmla="*/ 238 w 315"/>
                <a:gd name="T35" fmla="*/ 443 h 672"/>
                <a:gd name="T36" fmla="*/ 233 w 315"/>
                <a:gd name="T37" fmla="*/ 443 h 672"/>
                <a:gd name="T38" fmla="*/ 252 w 315"/>
                <a:gd name="T39" fmla="*/ 388 h 672"/>
                <a:gd name="T40" fmla="*/ 257 w 315"/>
                <a:gd name="T41" fmla="*/ 388 h 672"/>
                <a:gd name="T42" fmla="*/ 279 w 315"/>
                <a:gd name="T43" fmla="*/ 305 h 672"/>
                <a:gd name="T44" fmla="*/ 273 w 315"/>
                <a:gd name="T45" fmla="*/ 305 h 672"/>
                <a:gd name="T46" fmla="*/ 282 w 315"/>
                <a:gd name="T47" fmla="*/ 277 h 672"/>
                <a:gd name="T48" fmla="*/ 291 w 315"/>
                <a:gd name="T49" fmla="*/ 250 h 672"/>
                <a:gd name="T50" fmla="*/ 296 w 315"/>
                <a:gd name="T51" fmla="*/ 250 h 672"/>
                <a:gd name="T52" fmla="*/ 314 w 315"/>
                <a:gd name="T53" fmla="*/ 168 h 672"/>
                <a:gd name="T54" fmla="*/ 308 w 315"/>
                <a:gd name="T55" fmla="*/ 168 h 672"/>
                <a:gd name="T56" fmla="*/ 310 w 315"/>
                <a:gd name="T57" fmla="*/ 127 h 672"/>
                <a:gd name="T58" fmla="*/ 308 w 315"/>
                <a:gd name="T59" fmla="*/ 113 h 672"/>
                <a:gd name="T60" fmla="*/ 315 w 315"/>
                <a:gd name="T61" fmla="*/ 113 h 672"/>
                <a:gd name="T62" fmla="*/ 294 w 315"/>
                <a:gd name="T63" fmla="*/ 31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5" h="672">
                  <a:moveTo>
                    <a:pt x="294" y="31"/>
                  </a:moveTo>
                  <a:cubicBezTo>
                    <a:pt x="285" y="31"/>
                    <a:pt x="285" y="31"/>
                    <a:pt x="285" y="31"/>
                  </a:cubicBezTo>
                  <a:cubicBezTo>
                    <a:pt x="280" y="23"/>
                    <a:pt x="274" y="17"/>
                    <a:pt x="268" y="15"/>
                  </a:cubicBezTo>
                  <a:cubicBezTo>
                    <a:pt x="223" y="0"/>
                    <a:pt x="218" y="69"/>
                    <a:pt x="183" y="115"/>
                  </a:cubicBezTo>
                  <a:cubicBezTo>
                    <a:pt x="159" y="146"/>
                    <a:pt x="134" y="173"/>
                    <a:pt x="115" y="186"/>
                  </a:cubicBezTo>
                  <a:cubicBezTo>
                    <a:pt x="110" y="189"/>
                    <a:pt x="105" y="191"/>
                    <a:pt x="102" y="190"/>
                  </a:cubicBezTo>
                  <a:cubicBezTo>
                    <a:pt x="96" y="188"/>
                    <a:pt x="79" y="193"/>
                    <a:pt x="62" y="204"/>
                  </a:cubicBezTo>
                  <a:cubicBezTo>
                    <a:pt x="38" y="218"/>
                    <a:pt x="13" y="246"/>
                    <a:pt x="28" y="285"/>
                  </a:cubicBezTo>
                  <a:cubicBezTo>
                    <a:pt x="53" y="348"/>
                    <a:pt x="49" y="410"/>
                    <a:pt x="25" y="439"/>
                  </a:cubicBezTo>
                  <a:cubicBezTo>
                    <a:pt x="0" y="469"/>
                    <a:pt x="46" y="552"/>
                    <a:pt x="39" y="597"/>
                  </a:cubicBezTo>
                  <a:cubicBezTo>
                    <a:pt x="32" y="643"/>
                    <a:pt x="49" y="672"/>
                    <a:pt x="99" y="672"/>
                  </a:cubicBezTo>
                  <a:cubicBezTo>
                    <a:pt x="123" y="672"/>
                    <a:pt x="140" y="667"/>
                    <a:pt x="153" y="655"/>
                  </a:cubicBezTo>
                  <a:cubicBezTo>
                    <a:pt x="170" y="644"/>
                    <a:pt x="181" y="624"/>
                    <a:pt x="193" y="593"/>
                  </a:cubicBezTo>
                  <a:cubicBezTo>
                    <a:pt x="195" y="589"/>
                    <a:pt x="196" y="584"/>
                    <a:pt x="198" y="580"/>
                  </a:cubicBezTo>
                  <a:cubicBezTo>
                    <a:pt x="192" y="580"/>
                    <a:pt x="192" y="580"/>
                    <a:pt x="192" y="580"/>
                  </a:cubicBezTo>
                  <a:cubicBezTo>
                    <a:pt x="198" y="561"/>
                    <a:pt x="203" y="543"/>
                    <a:pt x="208" y="525"/>
                  </a:cubicBezTo>
                  <a:cubicBezTo>
                    <a:pt x="213" y="525"/>
                    <a:pt x="213" y="525"/>
                    <a:pt x="213" y="525"/>
                  </a:cubicBezTo>
                  <a:cubicBezTo>
                    <a:pt x="220" y="496"/>
                    <a:pt x="227" y="468"/>
                    <a:pt x="238" y="443"/>
                  </a:cubicBezTo>
                  <a:cubicBezTo>
                    <a:pt x="233" y="443"/>
                    <a:pt x="233" y="443"/>
                    <a:pt x="233" y="443"/>
                  </a:cubicBezTo>
                  <a:cubicBezTo>
                    <a:pt x="239" y="428"/>
                    <a:pt x="246" y="408"/>
                    <a:pt x="252" y="388"/>
                  </a:cubicBezTo>
                  <a:cubicBezTo>
                    <a:pt x="257" y="388"/>
                    <a:pt x="257" y="388"/>
                    <a:pt x="257" y="388"/>
                  </a:cubicBezTo>
                  <a:cubicBezTo>
                    <a:pt x="265" y="359"/>
                    <a:pt x="272" y="329"/>
                    <a:pt x="279" y="305"/>
                  </a:cubicBezTo>
                  <a:cubicBezTo>
                    <a:pt x="273" y="305"/>
                    <a:pt x="273" y="305"/>
                    <a:pt x="273" y="305"/>
                  </a:cubicBezTo>
                  <a:cubicBezTo>
                    <a:pt x="276" y="293"/>
                    <a:pt x="279" y="283"/>
                    <a:pt x="282" y="277"/>
                  </a:cubicBezTo>
                  <a:cubicBezTo>
                    <a:pt x="284" y="271"/>
                    <a:pt x="287" y="262"/>
                    <a:pt x="291" y="250"/>
                  </a:cubicBezTo>
                  <a:cubicBezTo>
                    <a:pt x="296" y="250"/>
                    <a:pt x="296" y="250"/>
                    <a:pt x="296" y="250"/>
                  </a:cubicBezTo>
                  <a:cubicBezTo>
                    <a:pt x="303" y="228"/>
                    <a:pt x="310" y="197"/>
                    <a:pt x="314" y="168"/>
                  </a:cubicBezTo>
                  <a:cubicBezTo>
                    <a:pt x="308" y="168"/>
                    <a:pt x="308" y="168"/>
                    <a:pt x="308" y="168"/>
                  </a:cubicBezTo>
                  <a:cubicBezTo>
                    <a:pt x="310" y="153"/>
                    <a:pt x="311" y="139"/>
                    <a:pt x="310" y="127"/>
                  </a:cubicBezTo>
                  <a:cubicBezTo>
                    <a:pt x="310" y="123"/>
                    <a:pt x="309" y="118"/>
                    <a:pt x="308" y="113"/>
                  </a:cubicBezTo>
                  <a:cubicBezTo>
                    <a:pt x="315" y="113"/>
                    <a:pt x="315" y="113"/>
                    <a:pt x="315" y="113"/>
                  </a:cubicBezTo>
                  <a:cubicBezTo>
                    <a:pt x="312" y="84"/>
                    <a:pt x="305" y="51"/>
                    <a:pt x="294" y="31"/>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201" name="Freeform 222">
              <a:extLst>
                <a:ext uri="{FF2B5EF4-FFF2-40B4-BE49-F238E27FC236}">
                  <a16:creationId xmlns:a16="http://schemas.microsoft.com/office/drawing/2014/main" id="{0B708EC3-5A6B-442A-9D21-F82D475DAD75}"/>
                </a:ext>
              </a:extLst>
            </p:cNvPr>
            <p:cNvSpPr>
              <a:spLocks/>
            </p:cNvSpPr>
            <p:nvPr/>
          </p:nvSpPr>
          <p:spPr bwMode="auto">
            <a:xfrm>
              <a:off x="2655888" y="3511550"/>
              <a:ext cx="42862" cy="31750"/>
            </a:xfrm>
            <a:custGeom>
              <a:avLst/>
              <a:gdLst>
                <a:gd name="T0" fmla="*/ 37 w 74"/>
                <a:gd name="T1" fmla="*/ 2 h 55"/>
                <a:gd name="T2" fmla="*/ 23 w 74"/>
                <a:gd name="T3" fmla="*/ 8 h 55"/>
                <a:gd name="T4" fmla="*/ 44 w 74"/>
                <a:gd name="T5" fmla="*/ 48 h 55"/>
                <a:gd name="T6" fmla="*/ 49 w 74"/>
                <a:gd name="T7" fmla="*/ 9 h 55"/>
                <a:gd name="T8" fmla="*/ 63 w 74"/>
                <a:gd name="T9" fmla="*/ 9 h 55"/>
                <a:gd name="T10" fmla="*/ 37 w 74"/>
                <a:gd name="T11" fmla="*/ 2 h 55"/>
              </a:gdLst>
              <a:ahLst/>
              <a:cxnLst>
                <a:cxn ang="0">
                  <a:pos x="T0" y="T1"/>
                </a:cxn>
                <a:cxn ang="0">
                  <a:pos x="T2" y="T3"/>
                </a:cxn>
                <a:cxn ang="0">
                  <a:pos x="T4" y="T5"/>
                </a:cxn>
                <a:cxn ang="0">
                  <a:pos x="T6" y="T7"/>
                </a:cxn>
                <a:cxn ang="0">
                  <a:pos x="T8" y="T9"/>
                </a:cxn>
                <a:cxn ang="0">
                  <a:pos x="T10" y="T11"/>
                </a:cxn>
              </a:cxnLst>
              <a:rect l="0" t="0" r="r" b="b"/>
              <a:pathLst>
                <a:path w="74" h="55">
                  <a:moveTo>
                    <a:pt x="37" y="2"/>
                  </a:moveTo>
                  <a:cubicBezTo>
                    <a:pt x="31" y="3"/>
                    <a:pt x="26" y="5"/>
                    <a:pt x="23" y="8"/>
                  </a:cubicBezTo>
                  <a:cubicBezTo>
                    <a:pt x="0" y="18"/>
                    <a:pt x="9" y="55"/>
                    <a:pt x="44" y="48"/>
                  </a:cubicBezTo>
                  <a:cubicBezTo>
                    <a:pt x="74" y="41"/>
                    <a:pt x="68" y="17"/>
                    <a:pt x="49" y="9"/>
                  </a:cubicBezTo>
                  <a:cubicBezTo>
                    <a:pt x="63" y="9"/>
                    <a:pt x="63" y="9"/>
                    <a:pt x="63" y="9"/>
                  </a:cubicBezTo>
                  <a:cubicBezTo>
                    <a:pt x="56" y="4"/>
                    <a:pt x="47" y="0"/>
                    <a:pt x="37" y="2"/>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202" name="Freeform 223">
              <a:extLst>
                <a:ext uri="{FF2B5EF4-FFF2-40B4-BE49-F238E27FC236}">
                  <a16:creationId xmlns:a16="http://schemas.microsoft.com/office/drawing/2014/main" id="{F1FAA0B2-B86C-4BA1-B83B-C2BB3BBD4A6B}"/>
                </a:ext>
              </a:extLst>
            </p:cNvPr>
            <p:cNvSpPr>
              <a:spLocks/>
            </p:cNvSpPr>
            <p:nvPr/>
          </p:nvSpPr>
          <p:spPr bwMode="auto">
            <a:xfrm>
              <a:off x="2789238" y="1706562"/>
              <a:ext cx="1306512" cy="836613"/>
            </a:xfrm>
            <a:custGeom>
              <a:avLst/>
              <a:gdLst>
                <a:gd name="T0" fmla="*/ 1909 w 2301"/>
                <a:gd name="T1" fmla="*/ 861 h 1473"/>
                <a:gd name="T2" fmla="*/ 1914 w 2301"/>
                <a:gd name="T3" fmla="*/ 778 h 1473"/>
                <a:gd name="T4" fmla="*/ 2059 w 2301"/>
                <a:gd name="T5" fmla="*/ 785 h 1473"/>
                <a:gd name="T6" fmla="*/ 2055 w 2301"/>
                <a:gd name="T7" fmla="*/ 715 h 1473"/>
                <a:gd name="T8" fmla="*/ 2099 w 2301"/>
                <a:gd name="T9" fmla="*/ 632 h 1473"/>
                <a:gd name="T10" fmla="*/ 2042 w 2301"/>
                <a:gd name="T11" fmla="*/ 592 h 1473"/>
                <a:gd name="T12" fmla="*/ 2079 w 2301"/>
                <a:gd name="T13" fmla="*/ 499 h 1473"/>
                <a:gd name="T14" fmla="*/ 2131 w 2301"/>
                <a:gd name="T15" fmla="*/ 440 h 1473"/>
                <a:gd name="T16" fmla="*/ 2229 w 2301"/>
                <a:gd name="T17" fmla="*/ 362 h 1473"/>
                <a:gd name="T18" fmla="*/ 2285 w 2301"/>
                <a:gd name="T19" fmla="*/ 263 h 1473"/>
                <a:gd name="T20" fmla="*/ 2008 w 2301"/>
                <a:gd name="T21" fmla="*/ 345 h 1473"/>
                <a:gd name="T22" fmla="*/ 1929 w 2301"/>
                <a:gd name="T23" fmla="*/ 221 h 1473"/>
                <a:gd name="T24" fmla="*/ 1897 w 2301"/>
                <a:gd name="T25" fmla="*/ 166 h 1473"/>
                <a:gd name="T26" fmla="*/ 1882 w 2301"/>
                <a:gd name="T27" fmla="*/ 83 h 1473"/>
                <a:gd name="T28" fmla="*/ 1727 w 2301"/>
                <a:gd name="T29" fmla="*/ 71 h 1473"/>
                <a:gd name="T30" fmla="*/ 1638 w 2301"/>
                <a:gd name="T31" fmla="*/ 101 h 1473"/>
                <a:gd name="T32" fmla="*/ 1463 w 2301"/>
                <a:gd name="T33" fmla="*/ 113 h 1473"/>
                <a:gd name="T34" fmla="*/ 1555 w 2301"/>
                <a:gd name="T35" fmla="*/ 29 h 1473"/>
                <a:gd name="T36" fmla="*/ 1305 w 2301"/>
                <a:gd name="T37" fmla="*/ 20 h 1473"/>
                <a:gd name="T38" fmla="*/ 1104 w 2301"/>
                <a:gd name="T39" fmla="*/ 59 h 1473"/>
                <a:gd name="T40" fmla="*/ 1004 w 2301"/>
                <a:gd name="T41" fmla="*/ 97 h 1473"/>
                <a:gd name="T42" fmla="*/ 924 w 2301"/>
                <a:gd name="T43" fmla="*/ 195 h 1473"/>
                <a:gd name="T44" fmla="*/ 873 w 2301"/>
                <a:gd name="T45" fmla="*/ 136 h 1473"/>
                <a:gd name="T46" fmla="*/ 838 w 2301"/>
                <a:gd name="T47" fmla="*/ 256 h 1473"/>
                <a:gd name="T48" fmla="*/ 596 w 2301"/>
                <a:gd name="T49" fmla="*/ 252 h 1473"/>
                <a:gd name="T50" fmla="*/ 424 w 2301"/>
                <a:gd name="T51" fmla="*/ 359 h 1473"/>
                <a:gd name="T52" fmla="*/ 358 w 2301"/>
                <a:gd name="T53" fmla="*/ 358 h 1473"/>
                <a:gd name="T54" fmla="*/ 248 w 2301"/>
                <a:gd name="T55" fmla="*/ 481 h 1473"/>
                <a:gd name="T56" fmla="*/ 100 w 2301"/>
                <a:gd name="T57" fmla="*/ 571 h 1473"/>
                <a:gd name="T58" fmla="*/ 21 w 2301"/>
                <a:gd name="T59" fmla="*/ 606 h 1473"/>
                <a:gd name="T60" fmla="*/ 212 w 2301"/>
                <a:gd name="T61" fmla="*/ 693 h 1473"/>
                <a:gd name="T62" fmla="*/ 239 w 2301"/>
                <a:gd name="T63" fmla="*/ 632 h 1473"/>
                <a:gd name="T64" fmla="*/ 379 w 2301"/>
                <a:gd name="T65" fmla="*/ 670 h 1473"/>
                <a:gd name="T66" fmla="*/ 673 w 2301"/>
                <a:gd name="T67" fmla="*/ 944 h 1473"/>
                <a:gd name="T68" fmla="*/ 715 w 2301"/>
                <a:gd name="T69" fmla="*/ 907 h 1473"/>
                <a:gd name="T70" fmla="*/ 845 w 2301"/>
                <a:gd name="T71" fmla="*/ 986 h 1473"/>
                <a:gd name="T72" fmla="*/ 799 w 2301"/>
                <a:gd name="T73" fmla="*/ 989 h 1473"/>
                <a:gd name="T74" fmla="*/ 768 w 2301"/>
                <a:gd name="T75" fmla="*/ 920 h 1473"/>
                <a:gd name="T76" fmla="*/ 718 w 2301"/>
                <a:gd name="T77" fmla="*/ 1038 h 1473"/>
                <a:gd name="T78" fmla="*/ 772 w 2301"/>
                <a:gd name="T79" fmla="*/ 1213 h 1473"/>
                <a:gd name="T80" fmla="*/ 829 w 2301"/>
                <a:gd name="T81" fmla="*/ 1250 h 1473"/>
                <a:gd name="T82" fmla="*/ 969 w 2301"/>
                <a:gd name="T83" fmla="*/ 1429 h 1473"/>
                <a:gd name="T84" fmla="*/ 1125 w 2301"/>
                <a:gd name="T85" fmla="*/ 1458 h 1473"/>
                <a:gd name="T86" fmla="*/ 1145 w 2301"/>
                <a:gd name="T87" fmla="*/ 1441 h 1473"/>
                <a:gd name="T88" fmla="*/ 1173 w 2301"/>
                <a:gd name="T89" fmla="*/ 1353 h 1473"/>
                <a:gd name="T90" fmla="*/ 1235 w 2301"/>
                <a:gd name="T91" fmla="*/ 1288 h 1473"/>
                <a:gd name="T92" fmla="*/ 1241 w 2301"/>
                <a:gd name="T93" fmla="*/ 1223 h 1473"/>
                <a:gd name="T94" fmla="*/ 1322 w 2301"/>
                <a:gd name="T95" fmla="*/ 1185 h 1473"/>
                <a:gd name="T96" fmla="*/ 1490 w 2301"/>
                <a:gd name="T97" fmla="*/ 1126 h 1473"/>
                <a:gd name="T98" fmla="*/ 1534 w 2301"/>
                <a:gd name="T99" fmla="*/ 1075 h 1473"/>
                <a:gd name="T100" fmla="*/ 1862 w 2301"/>
                <a:gd name="T101" fmla="*/ 1011 h 1473"/>
                <a:gd name="T102" fmla="*/ 1800 w 2301"/>
                <a:gd name="T103" fmla="*/ 951 h 1473"/>
                <a:gd name="T104" fmla="*/ 1764 w 2301"/>
                <a:gd name="T105" fmla="*/ 870 h 1473"/>
                <a:gd name="T106" fmla="*/ 1923 w 2301"/>
                <a:gd name="T107" fmla="*/ 974 h 1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01" h="1473">
                  <a:moveTo>
                    <a:pt x="1935" y="907"/>
                  </a:moveTo>
                  <a:cubicBezTo>
                    <a:pt x="1926" y="907"/>
                    <a:pt x="1926" y="907"/>
                    <a:pt x="1926" y="907"/>
                  </a:cubicBezTo>
                  <a:cubicBezTo>
                    <a:pt x="1920" y="893"/>
                    <a:pt x="1915" y="875"/>
                    <a:pt x="1909" y="861"/>
                  </a:cubicBezTo>
                  <a:cubicBezTo>
                    <a:pt x="1908" y="859"/>
                    <a:pt x="1907" y="855"/>
                    <a:pt x="1905" y="852"/>
                  </a:cubicBezTo>
                  <a:cubicBezTo>
                    <a:pt x="1914" y="852"/>
                    <a:pt x="1914" y="852"/>
                    <a:pt x="1914" y="852"/>
                  </a:cubicBezTo>
                  <a:cubicBezTo>
                    <a:pt x="1906" y="833"/>
                    <a:pt x="1895" y="795"/>
                    <a:pt x="1914" y="778"/>
                  </a:cubicBezTo>
                  <a:cubicBezTo>
                    <a:pt x="1917" y="777"/>
                    <a:pt x="1921" y="776"/>
                    <a:pt x="1925" y="775"/>
                  </a:cubicBezTo>
                  <a:cubicBezTo>
                    <a:pt x="1965" y="770"/>
                    <a:pt x="2037" y="820"/>
                    <a:pt x="2050" y="800"/>
                  </a:cubicBezTo>
                  <a:cubicBezTo>
                    <a:pt x="2056" y="798"/>
                    <a:pt x="2060" y="794"/>
                    <a:pt x="2059" y="785"/>
                  </a:cubicBezTo>
                  <a:cubicBezTo>
                    <a:pt x="2059" y="780"/>
                    <a:pt x="2059" y="775"/>
                    <a:pt x="2059" y="770"/>
                  </a:cubicBezTo>
                  <a:cubicBezTo>
                    <a:pt x="2052" y="770"/>
                    <a:pt x="2052" y="770"/>
                    <a:pt x="2052" y="770"/>
                  </a:cubicBezTo>
                  <a:cubicBezTo>
                    <a:pt x="2052" y="750"/>
                    <a:pt x="2053" y="732"/>
                    <a:pt x="2055" y="715"/>
                  </a:cubicBezTo>
                  <a:cubicBezTo>
                    <a:pt x="2061" y="715"/>
                    <a:pt x="2061" y="715"/>
                    <a:pt x="2061" y="715"/>
                  </a:cubicBezTo>
                  <a:cubicBezTo>
                    <a:pt x="2063" y="696"/>
                    <a:pt x="2066" y="680"/>
                    <a:pt x="2072" y="668"/>
                  </a:cubicBezTo>
                  <a:cubicBezTo>
                    <a:pt x="2080" y="653"/>
                    <a:pt x="2093" y="641"/>
                    <a:pt x="2099" y="632"/>
                  </a:cubicBezTo>
                  <a:cubicBezTo>
                    <a:pt x="2095" y="632"/>
                    <a:pt x="2095" y="632"/>
                    <a:pt x="2095" y="632"/>
                  </a:cubicBezTo>
                  <a:cubicBezTo>
                    <a:pt x="2096" y="628"/>
                    <a:pt x="2096" y="625"/>
                    <a:pt x="2091" y="622"/>
                  </a:cubicBezTo>
                  <a:cubicBezTo>
                    <a:pt x="2076" y="614"/>
                    <a:pt x="2057" y="634"/>
                    <a:pt x="2042" y="592"/>
                  </a:cubicBezTo>
                  <a:cubicBezTo>
                    <a:pt x="2040" y="587"/>
                    <a:pt x="2039" y="582"/>
                    <a:pt x="2039" y="577"/>
                  </a:cubicBezTo>
                  <a:cubicBezTo>
                    <a:pt x="2046" y="577"/>
                    <a:pt x="2046" y="577"/>
                    <a:pt x="2046" y="577"/>
                  </a:cubicBezTo>
                  <a:cubicBezTo>
                    <a:pt x="2039" y="541"/>
                    <a:pt x="2063" y="514"/>
                    <a:pt x="2079" y="499"/>
                  </a:cubicBezTo>
                  <a:cubicBezTo>
                    <a:pt x="2079" y="498"/>
                    <a:pt x="2081" y="496"/>
                    <a:pt x="2082" y="495"/>
                  </a:cubicBezTo>
                  <a:cubicBezTo>
                    <a:pt x="2080" y="495"/>
                    <a:pt x="2080" y="495"/>
                    <a:pt x="2080" y="495"/>
                  </a:cubicBezTo>
                  <a:cubicBezTo>
                    <a:pt x="2091" y="483"/>
                    <a:pt x="2109" y="463"/>
                    <a:pt x="2131" y="440"/>
                  </a:cubicBezTo>
                  <a:cubicBezTo>
                    <a:pt x="2133" y="440"/>
                    <a:pt x="2133" y="440"/>
                    <a:pt x="2133" y="440"/>
                  </a:cubicBezTo>
                  <a:cubicBezTo>
                    <a:pt x="2158" y="415"/>
                    <a:pt x="2186" y="388"/>
                    <a:pt x="2210" y="371"/>
                  </a:cubicBezTo>
                  <a:cubicBezTo>
                    <a:pt x="2217" y="367"/>
                    <a:pt x="2223" y="364"/>
                    <a:pt x="2229" y="362"/>
                  </a:cubicBezTo>
                  <a:cubicBezTo>
                    <a:pt x="2258" y="352"/>
                    <a:pt x="2281" y="326"/>
                    <a:pt x="2289" y="303"/>
                  </a:cubicBezTo>
                  <a:cubicBezTo>
                    <a:pt x="2294" y="303"/>
                    <a:pt x="2294" y="303"/>
                    <a:pt x="2294" y="303"/>
                  </a:cubicBezTo>
                  <a:cubicBezTo>
                    <a:pt x="2301" y="286"/>
                    <a:pt x="2300" y="269"/>
                    <a:pt x="2285" y="263"/>
                  </a:cubicBezTo>
                  <a:cubicBezTo>
                    <a:pt x="2254" y="251"/>
                    <a:pt x="2194" y="229"/>
                    <a:pt x="2150" y="259"/>
                  </a:cubicBezTo>
                  <a:cubicBezTo>
                    <a:pt x="2143" y="262"/>
                    <a:pt x="2136" y="267"/>
                    <a:pt x="2130" y="273"/>
                  </a:cubicBezTo>
                  <a:cubicBezTo>
                    <a:pt x="2085" y="317"/>
                    <a:pt x="2059" y="359"/>
                    <a:pt x="2008" y="345"/>
                  </a:cubicBezTo>
                  <a:cubicBezTo>
                    <a:pt x="1986" y="339"/>
                    <a:pt x="1972" y="323"/>
                    <a:pt x="1961" y="303"/>
                  </a:cubicBezTo>
                  <a:cubicBezTo>
                    <a:pt x="1970" y="303"/>
                    <a:pt x="1970" y="303"/>
                    <a:pt x="1970" y="303"/>
                  </a:cubicBezTo>
                  <a:cubicBezTo>
                    <a:pt x="1955" y="277"/>
                    <a:pt x="1945" y="244"/>
                    <a:pt x="1929" y="221"/>
                  </a:cubicBezTo>
                  <a:cubicBezTo>
                    <a:pt x="1920" y="221"/>
                    <a:pt x="1920" y="221"/>
                    <a:pt x="1920" y="221"/>
                  </a:cubicBezTo>
                  <a:cubicBezTo>
                    <a:pt x="1919" y="220"/>
                    <a:pt x="1919" y="220"/>
                    <a:pt x="1919" y="220"/>
                  </a:cubicBezTo>
                  <a:cubicBezTo>
                    <a:pt x="1907" y="205"/>
                    <a:pt x="1901" y="185"/>
                    <a:pt x="1897" y="166"/>
                  </a:cubicBezTo>
                  <a:cubicBezTo>
                    <a:pt x="1904" y="166"/>
                    <a:pt x="1904" y="166"/>
                    <a:pt x="1904" y="166"/>
                  </a:cubicBezTo>
                  <a:cubicBezTo>
                    <a:pt x="1897" y="136"/>
                    <a:pt x="1896" y="104"/>
                    <a:pt x="1890" y="83"/>
                  </a:cubicBezTo>
                  <a:cubicBezTo>
                    <a:pt x="1882" y="83"/>
                    <a:pt x="1882" y="83"/>
                    <a:pt x="1882" y="83"/>
                  </a:cubicBezTo>
                  <a:cubicBezTo>
                    <a:pt x="1878" y="70"/>
                    <a:pt x="1871" y="63"/>
                    <a:pt x="1858" y="65"/>
                  </a:cubicBezTo>
                  <a:cubicBezTo>
                    <a:pt x="1812" y="73"/>
                    <a:pt x="1812" y="73"/>
                    <a:pt x="1812" y="73"/>
                  </a:cubicBezTo>
                  <a:cubicBezTo>
                    <a:pt x="1812" y="73"/>
                    <a:pt x="1760" y="62"/>
                    <a:pt x="1727" y="71"/>
                  </a:cubicBezTo>
                  <a:cubicBezTo>
                    <a:pt x="1715" y="74"/>
                    <a:pt x="1704" y="78"/>
                    <a:pt x="1694" y="83"/>
                  </a:cubicBezTo>
                  <a:cubicBezTo>
                    <a:pt x="1692" y="83"/>
                    <a:pt x="1692" y="83"/>
                    <a:pt x="1692" y="83"/>
                  </a:cubicBezTo>
                  <a:cubicBezTo>
                    <a:pt x="1671" y="95"/>
                    <a:pt x="1654" y="105"/>
                    <a:pt x="1638" y="101"/>
                  </a:cubicBezTo>
                  <a:cubicBezTo>
                    <a:pt x="1590" y="88"/>
                    <a:pt x="1547" y="118"/>
                    <a:pt x="1535" y="121"/>
                  </a:cubicBezTo>
                  <a:cubicBezTo>
                    <a:pt x="1457" y="141"/>
                    <a:pt x="1390" y="126"/>
                    <a:pt x="1355" y="116"/>
                  </a:cubicBezTo>
                  <a:cubicBezTo>
                    <a:pt x="1383" y="118"/>
                    <a:pt x="1426" y="119"/>
                    <a:pt x="1463" y="113"/>
                  </a:cubicBezTo>
                  <a:cubicBezTo>
                    <a:pt x="1514" y="104"/>
                    <a:pt x="1600" y="83"/>
                    <a:pt x="1642" y="75"/>
                  </a:cubicBezTo>
                  <a:cubicBezTo>
                    <a:pt x="1685" y="66"/>
                    <a:pt x="1651" y="47"/>
                    <a:pt x="1636" y="45"/>
                  </a:cubicBezTo>
                  <a:cubicBezTo>
                    <a:pt x="1613" y="42"/>
                    <a:pt x="1585" y="35"/>
                    <a:pt x="1555" y="29"/>
                  </a:cubicBezTo>
                  <a:cubicBezTo>
                    <a:pt x="1580" y="29"/>
                    <a:pt x="1580" y="29"/>
                    <a:pt x="1580" y="29"/>
                  </a:cubicBezTo>
                  <a:cubicBezTo>
                    <a:pt x="1535" y="18"/>
                    <a:pt x="1484" y="6"/>
                    <a:pt x="1441" y="3"/>
                  </a:cubicBezTo>
                  <a:cubicBezTo>
                    <a:pt x="1389" y="0"/>
                    <a:pt x="1356" y="18"/>
                    <a:pt x="1305" y="20"/>
                  </a:cubicBezTo>
                  <a:cubicBezTo>
                    <a:pt x="1264" y="21"/>
                    <a:pt x="1217" y="20"/>
                    <a:pt x="1175" y="29"/>
                  </a:cubicBezTo>
                  <a:cubicBezTo>
                    <a:pt x="1195" y="29"/>
                    <a:pt x="1195" y="29"/>
                    <a:pt x="1195" y="29"/>
                  </a:cubicBezTo>
                  <a:cubicBezTo>
                    <a:pt x="1162" y="32"/>
                    <a:pt x="1130" y="40"/>
                    <a:pt x="1104" y="59"/>
                  </a:cubicBezTo>
                  <a:cubicBezTo>
                    <a:pt x="1089" y="70"/>
                    <a:pt x="1072" y="78"/>
                    <a:pt x="1056" y="83"/>
                  </a:cubicBezTo>
                  <a:cubicBezTo>
                    <a:pt x="1050" y="83"/>
                    <a:pt x="1050" y="83"/>
                    <a:pt x="1050" y="83"/>
                  </a:cubicBezTo>
                  <a:cubicBezTo>
                    <a:pt x="1025" y="91"/>
                    <a:pt x="1006" y="93"/>
                    <a:pt x="1004" y="97"/>
                  </a:cubicBezTo>
                  <a:cubicBezTo>
                    <a:pt x="1003" y="97"/>
                    <a:pt x="1003" y="98"/>
                    <a:pt x="1002" y="98"/>
                  </a:cubicBezTo>
                  <a:cubicBezTo>
                    <a:pt x="1000" y="99"/>
                    <a:pt x="998" y="100"/>
                    <a:pt x="997" y="101"/>
                  </a:cubicBezTo>
                  <a:cubicBezTo>
                    <a:pt x="971" y="134"/>
                    <a:pt x="948" y="218"/>
                    <a:pt x="924" y="195"/>
                  </a:cubicBezTo>
                  <a:cubicBezTo>
                    <a:pt x="916" y="188"/>
                    <a:pt x="910" y="177"/>
                    <a:pt x="905" y="166"/>
                  </a:cubicBezTo>
                  <a:cubicBezTo>
                    <a:pt x="914" y="166"/>
                    <a:pt x="914" y="166"/>
                    <a:pt x="914" y="166"/>
                  </a:cubicBezTo>
                  <a:cubicBezTo>
                    <a:pt x="902" y="143"/>
                    <a:pt x="894" y="120"/>
                    <a:pt x="873" y="136"/>
                  </a:cubicBezTo>
                  <a:cubicBezTo>
                    <a:pt x="872" y="136"/>
                    <a:pt x="872" y="137"/>
                    <a:pt x="871" y="137"/>
                  </a:cubicBezTo>
                  <a:cubicBezTo>
                    <a:pt x="870" y="138"/>
                    <a:pt x="868" y="138"/>
                    <a:pt x="866" y="140"/>
                  </a:cubicBezTo>
                  <a:cubicBezTo>
                    <a:pt x="836" y="162"/>
                    <a:pt x="864" y="218"/>
                    <a:pt x="838" y="256"/>
                  </a:cubicBezTo>
                  <a:cubicBezTo>
                    <a:pt x="835" y="261"/>
                    <a:pt x="831" y="265"/>
                    <a:pt x="827" y="268"/>
                  </a:cubicBezTo>
                  <a:cubicBezTo>
                    <a:pt x="795" y="288"/>
                    <a:pt x="742" y="283"/>
                    <a:pt x="725" y="272"/>
                  </a:cubicBezTo>
                  <a:cubicBezTo>
                    <a:pt x="703" y="258"/>
                    <a:pt x="682" y="247"/>
                    <a:pt x="596" y="252"/>
                  </a:cubicBezTo>
                  <a:cubicBezTo>
                    <a:pt x="541" y="256"/>
                    <a:pt x="483" y="271"/>
                    <a:pt x="453" y="290"/>
                  </a:cubicBezTo>
                  <a:cubicBezTo>
                    <a:pt x="432" y="302"/>
                    <a:pt x="421" y="315"/>
                    <a:pt x="428" y="328"/>
                  </a:cubicBezTo>
                  <a:cubicBezTo>
                    <a:pt x="436" y="341"/>
                    <a:pt x="432" y="351"/>
                    <a:pt x="424" y="359"/>
                  </a:cubicBezTo>
                  <a:cubicBezTo>
                    <a:pt x="410" y="367"/>
                    <a:pt x="389" y="369"/>
                    <a:pt x="381" y="360"/>
                  </a:cubicBezTo>
                  <a:cubicBezTo>
                    <a:pt x="380" y="359"/>
                    <a:pt x="378" y="359"/>
                    <a:pt x="376" y="358"/>
                  </a:cubicBezTo>
                  <a:cubicBezTo>
                    <a:pt x="358" y="358"/>
                    <a:pt x="358" y="358"/>
                    <a:pt x="358" y="358"/>
                  </a:cubicBezTo>
                  <a:cubicBezTo>
                    <a:pt x="349" y="360"/>
                    <a:pt x="338" y="365"/>
                    <a:pt x="329" y="372"/>
                  </a:cubicBezTo>
                  <a:cubicBezTo>
                    <a:pt x="310" y="383"/>
                    <a:pt x="293" y="400"/>
                    <a:pt x="295" y="417"/>
                  </a:cubicBezTo>
                  <a:cubicBezTo>
                    <a:pt x="300" y="450"/>
                    <a:pt x="285" y="489"/>
                    <a:pt x="248" y="481"/>
                  </a:cubicBezTo>
                  <a:cubicBezTo>
                    <a:pt x="212" y="473"/>
                    <a:pt x="186" y="500"/>
                    <a:pt x="184" y="528"/>
                  </a:cubicBezTo>
                  <a:cubicBezTo>
                    <a:pt x="183" y="535"/>
                    <a:pt x="178" y="541"/>
                    <a:pt x="171" y="546"/>
                  </a:cubicBezTo>
                  <a:cubicBezTo>
                    <a:pt x="146" y="561"/>
                    <a:pt x="105" y="571"/>
                    <a:pt x="100" y="571"/>
                  </a:cubicBezTo>
                  <a:cubicBezTo>
                    <a:pt x="96" y="571"/>
                    <a:pt x="53" y="570"/>
                    <a:pt x="31" y="577"/>
                  </a:cubicBezTo>
                  <a:cubicBezTo>
                    <a:pt x="45" y="577"/>
                    <a:pt x="45" y="577"/>
                    <a:pt x="45" y="577"/>
                  </a:cubicBezTo>
                  <a:cubicBezTo>
                    <a:pt x="20" y="581"/>
                    <a:pt x="0" y="588"/>
                    <a:pt x="21" y="606"/>
                  </a:cubicBezTo>
                  <a:cubicBezTo>
                    <a:pt x="46" y="628"/>
                    <a:pt x="61" y="614"/>
                    <a:pt x="94" y="622"/>
                  </a:cubicBezTo>
                  <a:cubicBezTo>
                    <a:pt x="126" y="631"/>
                    <a:pt x="152" y="692"/>
                    <a:pt x="169" y="700"/>
                  </a:cubicBezTo>
                  <a:cubicBezTo>
                    <a:pt x="182" y="707"/>
                    <a:pt x="199" y="703"/>
                    <a:pt x="212" y="693"/>
                  </a:cubicBezTo>
                  <a:cubicBezTo>
                    <a:pt x="218" y="689"/>
                    <a:pt x="223" y="685"/>
                    <a:pt x="227" y="679"/>
                  </a:cubicBezTo>
                  <a:cubicBezTo>
                    <a:pt x="233" y="670"/>
                    <a:pt x="239" y="650"/>
                    <a:pt x="245" y="632"/>
                  </a:cubicBezTo>
                  <a:cubicBezTo>
                    <a:pt x="239" y="632"/>
                    <a:pt x="239" y="632"/>
                    <a:pt x="239" y="632"/>
                  </a:cubicBezTo>
                  <a:cubicBezTo>
                    <a:pt x="243" y="619"/>
                    <a:pt x="246" y="609"/>
                    <a:pt x="246" y="609"/>
                  </a:cubicBezTo>
                  <a:cubicBezTo>
                    <a:pt x="246" y="609"/>
                    <a:pt x="246" y="664"/>
                    <a:pt x="272" y="675"/>
                  </a:cubicBezTo>
                  <a:cubicBezTo>
                    <a:pt x="297" y="686"/>
                    <a:pt x="362" y="667"/>
                    <a:pt x="379" y="670"/>
                  </a:cubicBezTo>
                  <a:cubicBezTo>
                    <a:pt x="396" y="672"/>
                    <a:pt x="497" y="689"/>
                    <a:pt x="525" y="706"/>
                  </a:cubicBezTo>
                  <a:cubicBezTo>
                    <a:pt x="553" y="722"/>
                    <a:pt x="621" y="733"/>
                    <a:pt x="641" y="769"/>
                  </a:cubicBezTo>
                  <a:cubicBezTo>
                    <a:pt x="660" y="805"/>
                    <a:pt x="662" y="930"/>
                    <a:pt x="673" y="944"/>
                  </a:cubicBezTo>
                  <a:cubicBezTo>
                    <a:pt x="676" y="948"/>
                    <a:pt x="681" y="946"/>
                    <a:pt x="687" y="941"/>
                  </a:cubicBezTo>
                  <a:cubicBezTo>
                    <a:pt x="695" y="938"/>
                    <a:pt x="708" y="922"/>
                    <a:pt x="719" y="907"/>
                  </a:cubicBezTo>
                  <a:cubicBezTo>
                    <a:pt x="715" y="907"/>
                    <a:pt x="715" y="907"/>
                    <a:pt x="715" y="907"/>
                  </a:cubicBezTo>
                  <a:cubicBezTo>
                    <a:pt x="721" y="898"/>
                    <a:pt x="726" y="890"/>
                    <a:pt x="729" y="886"/>
                  </a:cubicBezTo>
                  <a:cubicBezTo>
                    <a:pt x="737" y="872"/>
                    <a:pt x="782" y="880"/>
                    <a:pt x="797" y="900"/>
                  </a:cubicBezTo>
                  <a:cubicBezTo>
                    <a:pt x="812" y="919"/>
                    <a:pt x="847" y="966"/>
                    <a:pt x="845" y="986"/>
                  </a:cubicBezTo>
                  <a:cubicBezTo>
                    <a:pt x="842" y="1005"/>
                    <a:pt x="836" y="1036"/>
                    <a:pt x="823" y="1025"/>
                  </a:cubicBezTo>
                  <a:cubicBezTo>
                    <a:pt x="810" y="1013"/>
                    <a:pt x="789" y="1016"/>
                    <a:pt x="797" y="994"/>
                  </a:cubicBezTo>
                  <a:cubicBezTo>
                    <a:pt x="798" y="993"/>
                    <a:pt x="799" y="991"/>
                    <a:pt x="799" y="989"/>
                  </a:cubicBezTo>
                  <a:cubicBezTo>
                    <a:pt x="804" y="989"/>
                    <a:pt x="804" y="989"/>
                    <a:pt x="804" y="989"/>
                  </a:cubicBezTo>
                  <a:cubicBezTo>
                    <a:pt x="813" y="967"/>
                    <a:pt x="817" y="920"/>
                    <a:pt x="800" y="920"/>
                  </a:cubicBezTo>
                  <a:cubicBezTo>
                    <a:pt x="783" y="920"/>
                    <a:pt x="768" y="920"/>
                    <a:pt x="768" y="920"/>
                  </a:cubicBezTo>
                  <a:cubicBezTo>
                    <a:pt x="768" y="920"/>
                    <a:pt x="749" y="914"/>
                    <a:pt x="731" y="929"/>
                  </a:cubicBezTo>
                  <a:cubicBezTo>
                    <a:pt x="723" y="933"/>
                    <a:pt x="715" y="941"/>
                    <a:pt x="707" y="955"/>
                  </a:cubicBezTo>
                  <a:cubicBezTo>
                    <a:pt x="686" y="997"/>
                    <a:pt x="703" y="1038"/>
                    <a:pt x="718" y="1038"/>
                  </a:cubicBezTo>
                  <a:cubicBezTo>
                    <a:pt x="733" y="1038"/>
                    <a:pt x="767" y="1038"/>
                    <a:pt x="767" y="1049"/>
                  </a:cubicBezTo>
                  <a:cubicBezTo>
                    <a:pt x="767" y="1061"/>
                    <a:pt x="731" y="1094"/>
                    <a:pt x="733" y="1113"/>
                  </a:cubicBezTo>
                  <a:cubicBezTo>
                    <a:pt x="735" y="1133"/>
                    <a:pt x="763" y="1199"/>
                    <a:pt x="772" y="1213"/>
                  </a:cubicBezTo>
                  <a:cubicBezTo>
                    <a:pt x="780" y="1227"/>
                    <a:pt x="825" y="1241"/>
                    <a:pt x="838" y="1244"/>
                  </a:cubicBezTo>
                  <a:cubicBezTo>
                    <a:pt x="839" y="1244"/>
                    <a:pt x="839" y="1244"/>
                    <a:pt x="839" y="1244"/>
                  </a:cubicBezTo>
                  <a:cubicBezTo>
                    <a:pt x="836" y="1246"/>
                    <a:pt x="832" y="1248"/>
                    <a:pt x="829" y="1250"/>
                  </a:cubicBezTo>
                  <a:cubicBezTo>
                    <a:pt x="821" y="1254"/>
                    <a:pt x="814" y="1259"/>
                    <a:pt x="819" y="1269"/>
                  </a:cubicBezTo>
                  <a:cubicBezTo>
                    <a:pt x="830" y="1288"/>
                    <a:pt x="847" y="1335"/>
                    <a:pt x="870" y="1346"/>
                  </a:cubicBezTo>
                  <a:cubicBezTo>
                    <a:pt x="894" y="1357"/>
                    <a:pt x="960" y="1407"/>
                    <a:pt x="969" y="1429"/>
                  </a:cubicBezTo>
                  <a:cubicBezTo>
                    <a:pt x="978" y="1452"/>
                    <a:pt x="1029" y="1413"/>
                    <a:pt x="1040" y="1410"/>
                  </a:cubicBezTo>
                  <a:cubicBezTo>
                    <a:pt x="1051" y="1407"/>
                    <a:pt x="1049" y="1468"/>
                    <a:pt x="1079" y="1471"/>
                  </a:cubicBezTo>
                  <a:cubicBezTo>
                    <a:pt x="1100" y="1473"/>
                    <a:pt x="1111" y="1469"/>
                    <a:pt x="1125" y="1458"/>
                  </a:cubicBezTo>
                  <a:cubicBezTo>
                    <a:pt x="1127" y="1457"/>
                    <a:pt x="1128" y="1457"/>
                    <a:pt x="1129" y="1456"/>
                  </a:cubicBezTo>
                  <a:cubicBezTo>
                    <a:pt x="1129" y="1456"/>
                    <a:pt x="1129" y="1456"/>
                    <a:pt x="1129" y="1456"/>
                  </a:cubicBezTo>
                  <a:cubicBezTo>
                    <a:pt x="1133" y="1452"/>
                    <a:pt x="1139" y="1447"/>
                    <a:pt x="1145" y="1441"/>
                  </a:cubicBezTo>
                  <a:cubicBezTo>
                    <a:pt x="1157" y="1429"/>
                    <a:pt x="1162" y="1415"/>
                    <a:pt x="1164" y="1401"/>
                  </a:cubicBezTo>
                  <a:cubicBezTo>
                    <a:pt x="1170" y="1401"/>
                    <a:pt x="1170" y="1401"/>
                    <a:pt x="1170" y="1401"/>
                  </a:cubicBezTo>
                  <a:cubicBezTo>
                    <a:pt x="1173" y="1384"/>
                    <a:pt x="1172" y="1367"/>
                    <a:pt x="1173" y="1353"/>
                  </a:cubicBezTo>
                  <a:cubicBezTo>
                    <a:pt x="1174" y="1339"/>
                    <a:pt x="1174" y="1326"/>
                    <a:pt x="1179" y="1320"/>
                  </a:cubicBezTo>
                  <a:cubicBezTo>
                    <a:pt x="1183" y="1319"/>
                    <a:pt x="1188" y="1319"/>
                    <a:pt x="1194" y="1321"/>
                  </a:cubicBezTo>
                  <a:cubicBezTo>
                    <a:pt x="1222" y="1329"/>
                    <a:pt x="1237" y="1316"/>
                    <a:pt x="1235" y="1288"/>
                  </a:cubicBezTo>
                  <a:cubicBezTo>
                    <a:pt x="1235" y="1280"/>
                    <a:pt x="1232" y="1272"/>
                    <a:pt x="1230" y="1264"/>
                  </a:cubicBezTo>
                  <a:cubicBezTo>
                    <a:pt x="1238" y="1264"/>
                    <a:pt x="1238" y="1264"/>
                    <a:pt x="1238" y="1264"/>
                  </a:cubicBezTo>
                  <a:cubicBezTo>
                    <a:pt x="1234" y="1248"/>
                    <a:pt x="1230" y="1232"/>
                    <a:pt x="1241" y="1223"/>
                  </a:cubicBezTo>
                  <a:cubicBezTo>
                    <a:pt x="1245" y="1221"/>
                    <a:pt x="1249" y="1220"/>
                    <a:pt x="1255" y="1219"/>
                  </a:cubicBezTo>
                  <a:cubicBezTo>
                    <a:pt x="1277" y="1214"/>
                    <a:pt x="1295" y="1203"/>
                    <a:pt x="1310" y="1193"/>
                  </a:cubicBezTo>
                  <a:cubicBezTo>
                    <a:pt x="1314" y="1190"/>
                    <a:pt x="1318" y="1188"/>
                    <a:pt x="1322" y="1185"/>
                  </a:cubicBezTo>
                  <a:cubicBezTo>
                    <a:pt x="1332" y="1179"/>
                    <a:pt x="1341" y="1174"/>
                    <a:pt x="1351" y="1174"/>
                  </a:cubicBezTo>
                  <a:cubicBezTo>
                    <a:pt x="1379" y="1174"/>
                    <a:pt x="1456" y="1188"/>
                    <a:pt x="1465" y="1174"/>
                  </a:cubicBezTo>
                  <a:cubicBezTo>
                    <a:pt x="1469" y="1168"/>
                    <a:pt x="1479" y="1147"/>
                    <a:pt x="1490" y="1126"/>
                  </a:cubicBezTo>
                  <a:cubicBezTo>
                    <a:pt x="1495" y="1126"/>
                    <a:pt x="1495" y="1126"/>
                    <a:pt x="1495" y="1126"/>
                  </a:cubicBezTo>
                  <a:cubicBezTo>
                    <a:pt x="1505" y="1107"/>
                    <a:pt x="1517" y="1088"/>
                    <a:pt x="1528" y="1077"/>
                  </a:cubicBezTo>
                  <a:cubicBezTo>
                    <a:pt x="1530" y="1076"/>
                    <a:pt x="1532" y="1075"/>
                    <a:pt x="1534" y="1075"/>
                  </a:cubicBezTo>
                  <a:cubicBezTo>
                    <a:pt x="1557" y="1072"/>
                    <a:pt x="1619" y="1086"/>
                    <a:pt x="1675" y="1074"/>
                  </a:cubicBezTo>
                  <a:cubicBezTo>
                    <a:pt x="1731" y="1063"/>
                    <a:pt x="1791" y="1022"/>
                    <a:pt x="1810" y="1025"/>
                  </a:cubicBezTo>
                  <a:cubicBezTo>
                    <a:pt x="1830" y="1027"/>
                    <a:pt x="1877" y="1027"/>
                    <a:pt x="1862" y="1011"/>
                  </a:cubicBezTo>
                  <a:cubicBezTo>
                    <a:pt x="1857" y="1005"/>
                    <a:pt x="1851" y="997"/>
                    <a:pt x="1845" y="989"/>
                  </a:cubicBezTo>
                  <a:cubicBezTo>
                    <a:pt x="1855" y="989"/>
                    <a:pt x="1855" y="989"/>
                    <a:pt x="1855" y="989"/>
                  </a:cubicBezTo>
                  <a:cubicBezTo>
                    <a:pt x="1841" y="972"/>
                    <a:pt x="1823" y="951"/>
                    <a:pt x="1800" y="951"/>
                  </a:cubicBezTo>
                  <a:cubicBezTo>
                    <a:pt x="1783" y="951"/>
                    <a:pt x="1774" y="929"/>
                    <a:pt x="1770" y="907"/>
                  </a:cubicBezTo>
                  <a:cubicBezTo>
                    <a:pt x="1763" y="907"/>
                    <a:pt x="1763" y="907"/>
                    <a:pt x="1763" y="907"/>
                  </a:cubicBezTo>
                  <a:cubicBezTo>
                    <a:pt x="1759" y="888"/>
                    <a:pt x="1760" y="870"/>
                    <a:pt x="1764" y="870"/>
                  </a:cubicBezTo>
                  <a:cubicBezTo>
                    <a:pt x="1773" y="870"/>
                    <a:pt x="1851" y="902"/>
                    <a:pt x="1849" y="930"/>
                  </a:cubicBezTo>
                  <a:cubicBezTo>
                    <a:pt x="1847" y="958"/>
                    <a:pt x="1862" y="994"/>
                    <a:pt x="1905" y="983"/>
                  </a:cubicBezTo>
                  <a:cubicBezTo>
                    <a:pt x="1913" y="981"/>
                    <a:pt x="1918" y="978"/>
                    <a:pt x="1923" y="974"/>
                  </a:cubicBezTo>
                  <a:cubicBezTo>
                    <a:pt x="1953" y="959"/>
                    <a:pt x="1947" y="925"/>
                    <a:pt x="1939" y="915"/>
                  </a:cubicBezTo>
                  <a:cubicBezTo>
                    <a:pt x="1938" y="913"/>
                    <a:pt x="1936" y="910"/>
                    <a:pt x="1935" y="907"/>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203" name="Freeform 224">
              <a:extLst>
                <a:ext uri="{FF2B5EF4-FFF2-40B4-BE49-F238E27FC236}">
                  <a16:creationId xmlns:a16="http://schemas.microsoft.com/office/drawing/2014/main" id="{BED0C135-4A42-4318-A3D9-F6C05C99CD02}"/>
                </a:ext>
              </a:extLst>
            </p:cNvPr>
            <p:cNvSpPr>
              <a:spLocks/>
            </p:cNvSpPr>
            <p:nvPr/>
          </p:nvSpPr>
          <p:spPr bwMode="auto">
            <a:xfrm>
              <a:off x="2665413" y="3705225"/>
              <a:ext cx="49212" cy="50800"/>
            </a:xfrm>
            <a:custGeom>
              <a:avLst/>
              <a:gdLst>
                <a:gd name="T0" fmla="*/ 26 w 87"/>
                <a:gd name="T1" fmla="*/ 13 h 91"/>
                <a:gd name="T2" fmla="*/ 45 w 87"/>
                <a:gd name="T3" fmla="*/ 78 h 91"/>
                <a:gd name="T4" fmla="*/ 57 w 87"/>
                <a:gd name="T5" fmla="*/ 70 h 91"/>
                <a:gd name="T6" fmla="*/ 37 w 87"/>
                <a:gd name="T7" fmla="*/ 6 h 91"/>
                <a:gd name="T8" fmla="*/ 26 w 87"/>
                <a:gd name="T9" fmla="*/ 13 h 91"/>
              </a:gdLst>
              <a:ahLst/>
              <a:cxnLst>
                <a:cxn ang="0">
                  <a:pos x="T0" y="T1"/>
                </a:cxn>
                <a:cxn ang="0">
                  <a:pos x="T2" y="T3"/>
                </a:cxn>
                <a:cxn ang="0">
                  <a:pos x="T4" y="T5"/>
                </a:cxn>
                <a:cxn ang="0">
                  <a:pos x="T6" y="T7"/>
                </a:cxn>
                <a:cxn ang="0">
                  <a:pos x="T8" y="T9"/>
                </a:cxn>
              </a:cxnLst>
              <a:rect l="0" t="0" r="r" b="b"/>
              <a:pathLst>
                <a:path w="87" h="91">
                  <a:moveTo>
                    <a:pt x="26" y="13"/>
                  </a:moveTo>
                  <a:cubicBezTo>
                    <a:pt x="0" y="26"/>
                    <a:pt x="8" y="91"/>
                    <a:pt x="45" y="78"/>
                  </a:cubicBezTo>
                  <a:cubicBezTo>
                    <a:pt x="50" y="76"/>
                    <a:pt x="54" y="74"/>
                    <a:pt x="57" y="70"/>
                  </a:cubicBezTo>
                  <a:cubicBezTo>
                    <a:pt x="87" y="53"/>
                    <a:pt x="67" y="0"/>
                    <a:pt x="37" y="6"/>
                  </a:cubicBezTo>
                  <a:cubicBezTo>
                    <a:pt x="33" y="7"/>
                    <a:pt x="29" y="10"/>
                    <a:pt x="26" y="13"/>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204" name="Freeform 225">
              <a:extLst>
                <a:ext uri="{FF2B5EF4-FFF2-40B4-BE49-F238E27FC236}">
                  <a16:creationId xmlns:a16="http://schemas.microsoft.com/office/drawing/2014/main" id="{81691098-D57B-403E-97C0-E80C030D2AED}"/>
                </a:ext>
              </a:extLst>
            </p:cNvPr>
            <p:cNvSpPr>
              <a:spLocks/>
            </p:cNvSpPr>
            <p:nvPr/>
          </p:nvSpPr>
          <p:spPr bwMode="auto">
            <a:xfrm>
              <a:off x="7372350" y="3943350"/>
              <a:ext cx="131762" cy="101600"/>
            </a:xfrm>
            <a:custGeom>
              <a:avLst/>
              <a:gdLst>
                <a:gd name="T0" fmla="*/ 232 w 232"/>
                <a:gd name="T1" fmla="*/ 71 h 179"/>
                <a:gd name="T2" fmla="*/ 176 w 232"/>
                <a:gd name="T3" fmla="*/ 0 h 179"/>
                <a:gd name="T4" fmla="*/ 171 w 232"/>
                <a:gd name="T5" fmla="*/ 6 h 179"/>
                <a:gd name="T6" fmla="*/ 169 w 232"/>
                <a:gd name="T7" fmla="*/ 4 h 179"/>
                <a:gd name="T8" fmla="*/ 132 w 232"/>
                <a:gd name="T9" fmla="*/ 54 h 179"/>
                <a:gd name="T10" fmla="*/ 95 w 232"/>
                <a:gd name="T11" fmla="*/ 41 h 179"/>
                <a:gd name="T12" fmla="*/ 45 w 232"/>
                <a:gd name="T13" fmla="*/ 51 h 179"/>
                <a:gd name="T14" fmla="*/ 7 w 232"/>
                <a:gd name="T15" fmla="*/ 104 h 179"/>
                <a:gd name="T16" fmla="*/ 113 w 232"/>
                <a:gd name="T17" fmla="*/ 137 h 179"/>
                <a:gd name="T18" fmla="*/ 166 w 232"/>
                <a:gd name="T19" fmla="*/ 170 h 179"/>
                <a:gd name="T20" fmla="*/ 184 w 232"/>
                <a:gd name="T21" fmla="*/ 162 h 179"/>
                <a:gd name="T22" fmla="*/ 218 w 232"/>
                <a:gd name="T23" fmla="*/ 128 h 179"/>
                <a:gd name="T24" fmla="*/ 214 w 232"/>
                <a:gd name="T25" fmla="*/ 128 h 179"/>
                <a:gd name="T26" fmla="*/ 225 w 232"/>
                <a:gd name="T27" fmla="*/ 75 h 179"/>
                <a:gd name="T28" fmla="*/ 225 w 232"/>
                <a:gd name="T29" fmla="*/ 73 h 179"/>
                <a:gd name="T30" fmla="*/ 232 w 232"/>
                <a:gd name="T31" fmla="*/ 73 h 179"/>
                <a:gd name="T32" fmla="*/ 232 w 232"/>
                <a:gd name="T33" fmla="*/ 7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2" h="179">
                  <a:moveTo>
                    <a:pt x="232" y="71"/>
                  </a:moveTo>
                  <a:cubicBezTo>
                    <a:pt x="221" y="41"/>
                    <a:pt x="176" y="0"/>
                    <a:pt x="176" y="0"/>
                  </a:cubicBezTo>
                  <a:cubicBezTo>
                    <a:pt x="174" y="2"/>
                    <a:pt x="173" y="4"/>
                    <a:pt x="171" y="6"/>
                  </a:cubicBezTo>
                  <a:cubicBezTo>
                    <a:pt x="170" y="5"/>
                    <a:pt x="169" y="4"/>
                    <a:pt x="169" y="4"/>
                  </a:cubicBezTo>
                  <a:cubicBezTo>
                    <a:pt x="151" y="32"/>
                    <a:pt x="140" y="46"/>
                    <a:pt x="132" y="54"/>
                  </a:cubicBezTo>
                  <a:cubicBezTo>
                    <a:pt x="121" y="59"/>
                    <a:pt x="113" y="50"/>
                    <a:pt x="95" y="41"/>
                  </a:cubicBezTo>
                  <a:cubicBezTo>
                    <a:pt x="79" y="34"/>
                    <a:pt x="60" y="40"/>
                    <a:pt x="45" y="51"/>
                  </a:cubicBezTo>
                  <a:cubicBezTo>
                    <a:pt x="20" y="65"/>
                    <a:pt x="0" y="91"/>
                    <a:pt x="7" y="104"/>
                  </a:cubicBezTo>
                  <a:cubicBezTo>
                    <a:pt x="18" y="125"/>
                    <a:pt x="95" y="100"/>
                    <a:pt x="113" y="137"/>
                  </a:cubicBezTo>
                  <a:cubicBezTo>
                    <a:pt x="130" y="175"/>
                    <a:pt x="130" y="179"/>
                    <a:pt x="166" y="170"/>
                  </a:cubicBezTo>
                  <a:cubicBezTo>
                    <a:pt x="172" y="169"/>
                    <a:pt x="178" y="166"/>
                    <a:pt x="184" y="162"/>
                  </a:cubicBezTo>
                  <a:cubicBezTo>
                    <a:pt x="196" y="155"/>
                    <a:pt x="209" y="142"/>
                    <a:pt x="218" y="128"/>
                  </a:cubicBezTo>
                  <a:cubicBezTo>
                    <a:pt x="214" y="128"/>
                    <a:pt x="214" y="128"/>
                    <a:pt x="214" y="128"/>
                  </a:cubicBezTo>
                  <a:cubicBezTo>
                    <a:pt x="225" y="110"/>
                    <a:pt x="230" y="89"/>
                    <a:pt x="225" y="75"/>
                  </a:cubicBezTo>
                  <a:cubicBezTo>
                    <a:pt x="225" y="74"/>
                    <a:pt x="225" y="74"/>
                    <a:pt x="225" y="73"/>
                  </a:cubicBezTo>
                  <a:cubicBezTo>
                    <a:pt x="232" y="73"/>
                    <a:pt x="232" y="73"/>
                    <a:pt x="232" y="73"/>
                  </a:cubicBezTo>
                  <a:cubicBezTo>
                    <a:pt x="232" y="72"/>
                    <a:pt x="232" y="71"/>
                    <a:pt x="232" y="71"/>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205" name="Freeform 226">
              <a:extLst>
                <a:ext uri="{FF2B5EF4-FFF2-40B4-BE49-F238E27FC236}">
                  <a16:creationId xmlns:a16="http://schemas.microsoft.com/office/drawing/2014/main" id="{91C8B5F7-4778-4057-B076-1511120581E0}"/>
                </a:ext>
              </a:extLst>
            </p:cNvPr>
            <p:cNvSpPr>
              <a:spLocks/>
            </p:cNvSpPr>
            <p:nvPr/>
          </p:nvSpPr>
          <p:spPr bwMode="auto">
            <a:xfrm>
              <a:off x="2765425" y="3648075"/>
              <a:ext cx="136525" cy="77788"/>
            </a:xfrm>
            <a:custGeom>
              <a:avLst/>
              <a:gdLst>
                <a:gd name="T0" fmla="*/ 169 w 239"/>
                <a:gd name="T1" fmla="*/ 8 h 137"/>
                <a:gd name="T2" fmla="*/ 88 w 239"/>
                <a:gd name="T3" fmla="*/ 12 h 137"/>
                <a:gd name="T4" fmla="*/ 72 w 239"/>
                <a:gd name="T5" fmla="*/ 20 h 137"/>
                <a:gd name="T6" fmla="*/ 0 w 239"/>
                <a:gd name="T7" fmla="*/ 83 h 137"/>
                <a:gd name="T8" fmla="*/ 63 w 239"/>
                <a:gd name="T9" fmla="*/ 91 h 137"/>
                <a:gd name="T10" fmla="*/ 123 w 239"/>
                <a:gd name="T11" fmla="*/ 121 h 137"/>
                <a:gd name="T12" fmla="*/ 197 w 239"/>
                <a:gd name="T13" fmla="*/ 104 h 137"/>
                <a:gd name="T14" fmla="*/ 229 w 239"/>
                <a:gd name="T15" fmla="*/ 120 h 137"/>
                <a:gd name="T16" fmla="*/ 239 w 239"/>
                <a:gd name="T17" fmla="*/ 99 h 137"/>
                <a:gd name="T18" fmla="*/ 232 w 239"/>
                <a:gd name="T19" fmla="*/ 99 h 137"/>
                <a:gd name="T20" fmla="*/ 214 w 239"/>
                <a:gd name="T21" fmla="*/ 44 h 137"/>
                <a:gd name="T22" fmla="*/ 224 w 239"/>
                <a:gd name="T23" fmla="*/ 44 h 137"/>
                <a:gd name="T24" fmla="*/ 169 w 239"/>
                <a:gd name="T25" fmla="*/ 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9" h="137">
                  <a:moveTo>
                    <a:pt x="169" y="8"/>
                  </a:moveTo>
                  <a:cubicBezTo>
                    <a:pt x="140" y="0"/>
                    <a:pt x="109" y="8"/>
                    <a:pt x="88" y="12"/>
                  </a:cubicBezTo>
                  <a:cubicBezTo>
                    <a:pt x="84" y="13"/>
                    <a:pt x="78" y="16"/>
                    <a:pt x="72" y="20"/>
                  </a:cubicBezTo>
                  <a:cubicBezTo>
                    <a:pt x="47" y="34"/>
                    <a:pt x="0" y="83"/>
                    <a:pt x="0" y="83"/>
                  </a:cubicBezTo>
                  <a:cubicBezTo>
                    <a:pt x="0" y="83"/>
                    <a:pt x="39" y="91"/>
                    <a:pt x="63" y="91"/>
                  </a:cubicBezTo>
                  <a:cubicBezTo>
                    <a:pt x="88" y="91"/>
                    <a:pt x="102" y="108"/>
                    <a:pt x="123" y="121"/>
                  </a:cubicBezTo>
                  <a:cubicBezTo>
                    <a:pt x="144" y="133"/>
                    <a:pt x="183" y="104"/>
                    <a:pt x="197" y="104"/>
                  </a:cubicBezTo>
                  <a:cubicBezTo>
                    <a:pt x="209" y="104"/>
                    <a:pt x="223" y="137"/>
                    <a:pt x="229" y="120"/>
                  </a:cubicBezTo>
                  <a:cubicBezTo>
                    <a:pt x="234" y="122"/>
                    <a:pt x="237" y="117"/>
                    <a:pt x="239" y="99"/>
                  </a:cubicBezTo>
                  <a:cubicBezTo>
                    <a:pt x="232" y="99"/>
                    <a:pt x="232" y="99"/>
                    <a:pt x="232" y="99"/>
                  </a:cubicBezTo>
                  <a:cubicBezTo>
                    <a:pt x="234" y="76"/>
                    <a:pt x="226" y="58"/>
                    <a:pt x="214" y="44"/>
                  </a:cubicBezTo>
                  <a:cubicBezTo>
                    <a:pt x="224" y="44"/>
                    <a:pt x="224" y="44"/>
                    <a:pt x="224" y="44"/>
                  </a:cubicBezTo>
                  <a:cubicBezTo>
                    <a:pt x="209" y="24"/>
                    <a:pt x="186" y="13"/>
                    <a:pt x="169" y="8"/>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280" name="Freeform 227">
              <a:extLst>
                <a:ext uri="{FF2B5EF4-FFF2-40B4-BE49-F238E27FC236}">
                  <a16:creationId xmlns:a16="http://schemas.microsoft.com/office/drawing/2014/main" id="{3F8C125C-7AF6-4114-8344-124A85B34381}"/>
                </a:ext>
              </a:extLst>
            </p:cNvPr>
            <p:cNvSpPr>
              <a:spLocks/>
            </p:cNvSpPr>
            <p:nvPr/>
          </p:nvSpPr>
          <p:spPr bwMode="auto">
            <a:xfrm>
              <a:off x="7424738" y="4419600"/>
              <a:ext cx="80962" cy="85725"/>
            </a:xfrm>
            <a:custGeom>
              <a:avLst/>
              <a:gdLst>
                <a:gd name="T0" fmla="*/ 72 w 143"/>
                <a:gd name="T1" fmla="*/ 20 h 151"/>
                <a:gd name="T2" fmla="*/ 59 w 143"/>
                <a:gd name="T3" fmla="*/ 30 h 151"/>
                <a:gd name="T4" fmla="*/ 3 w 143"/>
                <a:gd name="T5" fmla="*/ 126 h 151"/>
                <a:gd name="T6" fmla="*/ 49 w 143"/>
                <a:gd name="T7" fmla="*/ 127 h 151"/>
                <a:gd name="T8" fmla="*/ 69 w 143"/>
                <a:gd name="T9" fmla="*/ 113 h 151"/>
                <a:gd name="T10" fmla="*/ 68 w 143"/>
                <a:gd name="T11" fmla="*/ 113 h 151"/>
                <a:gd name="T12" fmla="*/ 81 w 143"/>
                <a:gd name="T13" fmla="*/ 101 h 151"/>
                <a:gd name="T14" fmla="*/ 137 w 143"/>
                <a:gd name="T15" fmla="*/ 64 h 151"/>
                <a:gd name="T16" fmla="*/ 136 w 143"/>
                <a:gd name="T17" fmla="*/ 58 h 151"/>
                <a:gd name="T18" fmla="*/ 143 w 143"/>
                <a:gd name="T19" fmla="*/ 58 h 151"/>
                <a:gd name="T20" fmla="*/ 72 w 143"/>
                <a:gd name="T21" fmla="*/ 2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3" h="151">
                  <a:moveTo>
                    <a:pt x="72" y="20"/>
                  </a:moveTo>
                  <a:cubicBezTo>
                    <a:pt x="67" y="22"/>
                    <a:pt x="63" y="25"/>
                    <a:pt x="59" y="30"/>
                  </a:cubicBezTo>
                  <a:cubicBezTo>
                    <a:pt x="38" y="64"/>
                    <a:pt x="0" y="97"/>
                    <a:pt x="3" y="126"/>
                  </a:cubicBezTo>
                  <a:cubicBezTo>
                    <a:pt x="6" y="151"/>
                    <a:pt x="29" y="141"/>
                    <a:pt x="49" y="127"/>
                  </a:cubicBezTo>
                  <a:cubicBezTo>
                    <a:pt x="56" y="123"/>
                    <a:pt x="63" y="118"/>
                    <a:pt x="69" y="113"/>
                  </a:cubicBezTo>
                  <a:cubicBezTo>
                    <a:pt x="68" y="113"/>
                    <a:pt x="68" y="113"/>
                    <a:pt x="68" y="113"/>
                  </a:cubicBezTo>
                  <a:cubicBezTo>
                    <a:pt x="75" y="106"/>
                    <a:pt x="81" y="101"/>
                    <a:pt x="81" y="101"/>
                  </a:cubicBezTo>
                  <a:cubicBezTo>
                    <a:pt x="81" y="101"/>
                    <a:pt x="137" y="93"/>
                    <a:pt x="137" y="64"/>
                  </a:cubicBezTo>
                  <a:cubicBezTo>
                    <a:pt x="137" y="62"/>
                    <a:pt x="136" y="60"/>
                    <a:pt x="136" y="58"/>
                  </a:cubicBezTo>
                  <a:cubicBezTo>
                    <a:pt x="143" y="58"/>
                    <a:pt x="143" y="58"/>
                    <a:pt x="143" y="58"/>
                  </a:cubicBezTo>
                  <a:cubicBezTo>
                    <a:pt x="141" y="31"/>
                    <a:pt x="96" y="0"/>
                    <a:pt x="72" y="20"/>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281" name="Freeform 228">
              <a:extLst>
                <a:ext uri="{FF2B5EF4-FFF2-40B4-BE49-F238E27FC236}">
                  <a16:creationId xmlns:a16="http://schemas.microsoft.com/office/drawing/2014/main" id="{88F668E2-9511-4B1C-BBE7-559931ABFA79}"/>
                </a:ext>
              </a:extLst>
            </p:cNvPr>
            <p:cNvSpPr>
              <a:spLocks/>
            </p:cNvSpPr>
            <p:nvPr/>
          </p:nvSpPr>
          <p:spPr bwMode="auto">
            <a:xfrm>
              <a:off x="6738938" y="4052888"/>
              <a:ext cx="292100" cy="338138"/>
            </a:xfrm>
            <a:custGeom>
              <a:avLst/>
              <a:gdLst>
                <a:gd name="T0" fmla="*/ 470 w 515"/>
                <a:gd name="T1" fmla="*/ 567 h 596"/>
                <a:gd name="T2" fmla="*/ 473 w 515"/>
                <a:gd name="T3" fmla="*/ 548 h 596"/>
                <a:gd name="T4" fmla="*/ 478 w 515"/>
                <a:gd name="T5" fmla="*/ 485 h 596"/>
                <a:gd name="T6" fmla="*/ 472 w 515"/>
                <a:gd name="T7" fmla="*/ 485 h 596"/>
                <a:gd name="T8" fmla="*/ 489 w 515"/>
                <a:gd name="T9" fmla="*/ 430 h 596"/>
                <a:gd name="T10" fmla="*/ 494 w 515"/>
                <a:gd name="T11" fmla="*/ 430 h 596"/>
                <a:gd name="T12" fmla="*/ 497 w 515"/>
                <a:gd name="T13" fmla="*/ 423 h 596"/>
                <a:gd name="T14" fmla="*/ 480 w 515"/>
                <a:gd name="T15" fmla="*/ 365 h 596"/>
                <a:gd name="T16" fmla="*/ 448 w 515"/>
                <a:gd name="T17" fmla="*/ 348 h 596"/>
                <a:gd name="T18" fmla="*/ 438 w 515"/>
                <a:gd name="T19" fmla="*/ 348 h 596"/>
                <a:gd name="T20" fmla="*/ 391 w 515"/>
                <a:gd name="T21" fmla="*/ 293 h 596"/>
                <a:gd name="T22" fmla="*/ 402 w 515"/>
                <a:gd name="T23" fmla="*/ 293 h 596"/>
                <a:gd name="T24" fmla="*/ 381 w 515"/>
                <a:gd name="T25" fmla="*/ 274 h 596"/>
                <a:gd name="T26" fmla="*/ 306 w 515"/>
                <a:gd name="T27" fmla="*/ 211 h 596"/>
                <a:gd name="T28" fmla="*/ 295 w 515"/>
                <a:gd name="T29" fmla="*/ 211 h 596"/>
                <a:gd name="T30" fmla="*/ 252 w 515"/>
                <a:gd name="T31" fmla="*/ 162 h 596"/>
                <a:gd name="T32" fmla="*/ 246 w 515"/>
                <a:gd name="T33" fmla="*/ 156 h 596"/>
                <a:gd name="T34" fmla="*/ 257 w 515"/>
                <a:gd name="T35" fmla="*/ 156 h 596"/>
                <a:gd name="T36" fmla="*/ 172 w 515"/>
                <a:gd name="T37" fmla="*/ 73 h 596"/>
                <a:gd name="T38" fmla="*/ 160 w 515"/>
                <a:gd name="T39" fmla="*/ 73 h 596"/>
                <a:gd name="T40" fmla="*/ 128 w 515"/>
                <a:gd name="T41" fmla="*/ 45 h 596"/>
                <a:gd name="T42" fmla="*/ 90 w 515"/>
                <a:gd name="T43" fmla="*/ 18 h 596"/>
                <a:gd name="T44" fmla="*/ 105 w 515"/>
                <a:gd name="T45" fmla="*/ 18 h 596"/>
                <a:gd name="T46" fmla="*/ 47 w 515"/>
                <a:gd name="T47" fmla="*/ 3 h 596"/>
                <a:gd name="T48" fmla="*/ 39 w 515"/>
                <a:gd name="T49" fmla="*/ 8 h 596"/>
                <a:gd name="T50" fmla="*/ 114 w 515"/>
                <a:gd name="T51" fmla="*/ 120 h 596"/>
                <a:gd name="T52" fmla="*/ 220 w 515"/>
                <a:gd name="T53" fmla="*/ 274 h 596"/>
                <a:gd name="T54" fmla="*/ 268 w 515"/>
                <a:gd name="T55" fmla="*/ 479 h 596"/>
                <a:gd name="T56" fmla="*/ 421 w 515"/>
                <a:gd name="T57" fmla="*/ 557 h 596"/>
                <a:gd name="T58" fmla="*/ 465 w 515"/>
                <a:gd name="T59" fmla="*/ 567 h 596"/>
                <a:gd name="T60" fmla="*/ 470 w 515"/>
                <a:gd name="T61" fmla="*/ 567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5" h="596">
                  <a:moveTo>
                    <a:pt x="470" y="567"/>
                  </a:moveTo>
                  <a:cubicBezTo>
                    <a:pt x="472" y="562"/>
                    <a:pt x="473" y="557"/>
                    <a:pt x="473" y="548"/>
                  </a:cubicBezTo>
                  <a:cubicBezTo>
                    <a:pt x="473" y="528"/>
                    <a:pt x="474" y="506"/>
                    <a:pt x="478" y="485"/>
                  </a:cubicBezTo>
                  <a:cubicBezTo>
                    <a:pt x="472" y="485"/>
                    <a:pt x="472" y="485"/>
                    <a:pt x="472" y="485"/>
                  </a:cubicBezTo>
                  <a:cubicBezTo>
                    <a:pt x="475" y="463"/>
                    <a:pt x="481" y="443"/>
                    <a:pt x="489" y="430"/>
                  </a:cubicBezTo>
                  <a:cubicBezTo>
                    <a:pt x="494" y="430"/>
                    <a:pt x="494" y="430"/>
                    <a:pt x="494" y="430"/>
                  </a:cubicBezTo>
                  <a:cubicBezTo>
                    <a:pt x="495" y="428"/>
                    <a:pt x="496" y="425"/>
                    <a:pt x="497" y="423"/>
                  </a:cubicBezTo>
                  <a:cubicBezTo>
                    <a:pt x="515" y="398"/>
                    <a:pt x="508" y="361"/>
                    <a:pt x="480" y="365"/>
                  </a:cubicBezTo>
                  <a:cubicBezTo>
                    <a:pt x="469" y="367"/>
                    <a:pt x="459" y="360"/>
                    <a:pt x="448" y="348"/>
                  </a:cubicBezTo>
                  <a:cubicBezTo>
                    <a:pt x="438" y="348"/>
                    <a:pt x="438" y="348"/>
                    <a:pt x="438" y="348"/>
                  </a:cubicBezTo>
                  <a:cubicBezTo>
                    <a:pt x="425" y="333"/>
                    <a:pt x="410" y="312"/>
                    <a:pt x="391" y="293"/>
                  </a:cubicBezTo>
                  <a:cubicBezTo>
                    <a:pt x="402" y="293"/>
                    <a:pt x="402" y="293"/>
                    <a:pt x="402" y="293"/>
                  </a:cubicBezTo>
                  <a:cubicBezTo>
                    <a:pt x="395" y="286"/>
                    <a:pt x="389" y="280"/>
                    <a:pt x="381" y="274"/>
                  </a:cubicBezTo>
                  <a:cubicBezTo>
                    <a:pt x="354" y="251"/>
                    <a:pt x="330" y="233"/>
                    <a:pt x="306" y="211"/>
                  </a:cubicBezTo>
                  <a:cubicBezTo>
                    <a:pt x="295" y="211"/>
                    <a:pt x="295" y="211"/>
                    <a:pt x="295" y="211"/>
                  </a:cubicBezTo>
                  <a:cubicBezTo>
                    <a:pt x="281" y="197"/>
                    <a:pt x="267" y="181"/>
                    <a:pt x="252" y="162"/>
                  </a:cubicBezTo>
                  <a:cubicBezTo>
                    <a:pt x="250" y="159"/>
                    <a:pt x="248" y="158"/>
                    <a:pt x="246" y="156"/>
                  </a:cubicBezTo>
                  <a:cubicBezTo>
                    <a:pt x="257" y="156"/>
                    <a:pt x="257" y="156"/>
                    <a:pt x="257" y="156"/>
                  </a:cubicBezTo>
                  <a:cubicBezTo>
                    <a:pt x="229" y="121"/>
                    <a:pt x="198" y="95"/>
                    <a:pt x="172" y="73"/>
                  </a:cubicBezTo>
                  <a:cubicBezTo>
                    <a:pt x="160" y="73"/>
                    <a:pt x="160" y="73"/>
                    <a:pt x="160" y="73"/>
                  </a:cubicBezTo>
                  <a:cubicBezTo>
                    <a:pt x="148" y="63"/>
                    <a:pt x="137" y="54"/>
                    <a:pt x="128" y="45"/>
                  </a:cubicBezTo>
                  <a:cubicBezTo>
                    <a:pt x="117" y="33"/>
                    <a:pt x="103" y="25"/>
                    <a:pt x="90" y="18"/>
                  </a:cubicBezTo>
                  <a:cubicBezTo>
                    <a:pt x="105" y="18"/>
                    <a:pt x="105" y="18"/>
                    <a:pt x="105" y="18"/>
                  </a:cubicBezTo>
                  <a:cubicBezTo>
                    <a:pt x="82" y="6"/>
                    <a:pt x="59" y="0"/>
                    <a:pt x="47" y="3"/>
                  </a:cubicBezTo>
                  <a:cubicBezTo>
                    <a:pt x="43" y="4"/>
                    <a:pt x="40" y="6"/>
                    <a:pt x="39" y="8"/>
                  </a:cubicBezTo>
                  <a:cubicBezTo>
                    <a:pt x="0" y="21"/>
                    <a:pt x="104" y="108"/>
                    <a:pt x="114" y="120"/>
                  </a:cubicBezTo>
                  <a:cubicBezTo>
                    <a:pt x="125" y="132"/>
                    <a:pt x="220" y="228"/>
                    <a:pt x="220" y="274"/>
                  </a:cubicBezTo>
                  <a:cubicBezTo>
                    <a:pt x="220" y="320"/>
                    <a:pt x="250" y="462"/>
                    <a:pt x="268" y="479"/>
                  </a:cubicBezTo>
                  <a:cubicBezTo>
                    <a:pt x="286" y="495"/>
                    <a:pt x="406" y="523"/>
                    <a:pt x="421" y="557"/>
                  </a:cubicBezTo>
                  <a:cubicBezTo>
                    <a:pt x="433" y="586"/>
                    <a:pt x="458" y="596"/>
                    <a:pt x="465" y="567"/>
                  </a:cubicBezTo>
                  <a:lnTo>
                    <a:pt x="470" y="567"/>
                  </a:ln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282" name="Freeform 229">
              <a:extLst>
                <a:ext uri="{FF2B5EF4-FFF2-40B4-BE49-F238E27FC236}">
                  <a16:creationId xmlns:a16="http://schemas.microsoft.com/office/drawing/2014/main" id="{959EE935-3EB8-4A90-B7C1-79F72DD7AC2D}"/>
                </a:ext>
              </a:extLst>
            </p:cNvPr>
            <p:cNvSpPr>
              <a:spLocks/>
            </p:cNvSpPr>
            <p:nvPr/>
          </p:nvSpPr>
          <p:spPr bwMode="auto">
            <a:xfrm>
              <a:off x="7335838" y="4170363"/>
              <a:ext cx="131762" cy="41275"/>
            </a:xfrm>
            <a:custGeom>
              <a:avLst/>
              <a:gdLst>
                <a:gd name="T0" fmla="*/ 232 w 232"/>
                <a:gd name="T1" fmla="*/ 4 h 75"/>
                <a:gd name="T2" fmla="*/ 225 w 232"/>
                <a:gd name="T3" fmla="*/ 4 h 75"/>
                <a:gd name="T4" fmla="*/ 221 w 232"/>
                <a:gd name="T5" fmla="*/ 0 h 75"/>
                <a:gd name="T6" fmla="*/ 197 w 232"/>
                <a:gd name="T7" fmla="*/ 4 h 75"/>
                <a:gd name="T8" fmla="*/ 181 w 232"/>
                <a:gd name="T9" fmla="*/ 4 h 75"/>
                <a:gd name="T10" fmla="*/ 105 w 232"/>
                <a:gd name="T11" fmla="*/ 21 h 75"/>
                <a:gd name="T12" fmla="*/ 31 w 232"/>
                <a:gd name="T13" fmla="*/ 13 h 75"/>
                <a:gd name="T14" fmla="*/ 28 w 232"/>
                <a:gd name="T15" fmla="*/ 17 h 75"/>
                <a:gd name="T16" fmla="*/ 24 w 232"/>
                <a:gd name="T17" fmla="*/ 17 h 75"/>
                <a:gd name="T18" fmla="*/ 56 w 232"/>
                <a:gd name="T19" fmla="*/ 71 h 75"/>
                <a:gd name="T20" fmla="*/ 193 w 232"/>
                <a:gd name="T21" fmla="*/ 54 h 75"/>
                <a:gd name="T22" fmla="*/ 203 w 232"/>
                <a:gd name="T23" fmla="*/ 49 h 75"/>
                <a:gd name="T24" fmla="*/ 232 w 232"/>
                <a:gd name="T25" fmla="*/ 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2" h="75">
                  <a:moveTo>
                    <a:pt x="232" y="4"/>
                  </a:moveTo>
                  <a:cubicBezTo>
                    <a:pt x="225" y="4"/>
                    <a:pt x="225" y="4"/>
                    <a:pt x="225" y="4"/>
                  </a:cubicBezTo>
                  <a:cubicBezTo>
                    <a:pt x="225" y="2"/>
                    <a:pt x="224" y="0"/>
                    <a:pt x="221" y="0"/>
                  </a:cubicBezTo>
                  <a:cubicBezTo>
                    <a:pt x="218" y="0"/>
                    <a:pt x="209" y="2"/>
                    <a:pt x="197" y="4"/>
                  </a:cubicBezTo>
                  <a:cubicBezTo>
                    <a:pt x="181" y="4"/>
                    <a:pt x="181" y="4"/>
                    <a:pt x="181" y="4"/>
                  </a:cubicBezTo>
                  <a:cubicBezTo>
                    <a:pt x="149" y="10"/>
                    <a:pt x="111" y="18"/>
                    <a:pt x="105" y="21"/>
                  </a:cubicBezTo>
                  <a:cubicBezTo>
                    <a:pt x="94" y="25"/>
                    <a:pt x="31" y="13"/>
                    <a:pt x="31" y="13"/>
                  </a:cubicBezTo>
                  <a:cubicBezTo>
                    <a:pt x="29" y="14"/>
                    <a:pt x="29" y="16"/>
                    <a:pt x="28" y="17"/>
                  </a:cubicBezTo>
                  <a:cubicBezTo>
                    <a:pt x="26" y="17"/>
                    <a:pt x="24" y="17"/>
                    <a:pt x="24" y="17"/>
                  </a:cubicBezTo>
                  <a:cubicBezTo>
                    <a:pt x="0" y="46"/>
                    <a:pt x="17" y="75"/>
                    <a:pt x="56" y="71"/>
                  </a:cubicBezTo>
                  <a:cubicBezTo>
                    <a:pt x="95" y="67"/>
                    <a:pt x="176" y="54"/>
                    <a:pt x="193" y="54"/>
                  </a:cubicBezTo>
                  <a:cubicBezTo>
                    <a:pt x="197" y="54"/>
                    <a:pt x="200" y="52"/>
                    <a:pt x="203" y="49"/>
                  </a:cubicBezTo>
                  <a:cubicBezTo>
                    <a:pt x="216" y="44"/>
                    <a:pt x="231" y="17"/>
                    <a:pt x="232" y="4"/>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283" name="Freeform 230">
              <a:extLst>
                <a:ext uri="{FF2B5EF4-FFF2-40B4-BE49-F238E27FC236}">
                  <a16:creationId xmlns:a16="http://schemas.microsoft.com/office/drawing/2014/main" id="{DEFB9602-F25B-45F9-845C-BB37E6CD591D}"/>
                </a:ext>
              </a:extLst>
            </p:cNvPr>
            <p:cNvSpPr>
              <a:spLocks/>
            </p:cNvSpPr>
            <p:nvPr/>
          </p:nvSpPr>
          <p:spPr bwMode="auto">
            <a:xfrm>
              <a:off x="7329488" y="3509963"/>
              <a:ext cx="60325" cy="82550"/>
            </a:xfrm>
            <a:custGeom>
              <a:avLst/>
              <a:gdLst>
                <a:gd name="T0" fmla="*/ 89 w 106"/>
                <a:gd name="T1" fmla="*/ 2 h 147"/>
                <a:gd name="T2" fmla="*/ 73 w 106"/>
                <a:gd name="T3" fmla="*/ 9 h 147"/>
                <a:gd name="T4" fmla="*/ 40 w 106"/>
                <a:gd name="T5" fmla="*/ 143 h 147"/>
                <a:gd name="T6" fmla="*/ 55 w 106"/>
                <a:gd name="T7" fmla="*/ 136 h 147"/>
                <a:gd name="T8" fmla="*/ 100 w 106"/>
                <a:gd name="T9" fmla="*/ 68 h 147"/>
                <a:gd name="T10" fmla="*/ 95 w 106"/>
                <a:gd name="T11" fmla="*/ 68 h 147"/>
                <a:gd name="T12" fmla="*/ 97 w 106"/>
                <a:gd name="T13" fmla="*/ 13 h 147"/>
                <a:gd name="T14" fmla="*/ 106 w 106"/>
                <a:gd name="T15" fmla="*/ 13 h 147"/>
                <a:gd name="T16" fmla="*/ 89 w 106"/>
                <a:gd name="T17" fmla="*/ 2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147">
                  <a:moveTo>
                    <a:pt x="89" y="2"/>
                  </a:moveTo>
                  <a:cubicBezTo>
                    <a:pt x="83" y="2"/>
                    <a:pt x="78" y="5"/>
                    <a:pt x="73" y="9"/>
                  </a:cubicBezTo>
                  <a:cubicBezTo>
                    <a:pt x="26" y="30"/>
                    <a:pt x="0" y="147"/>
                    <a:pt x="40" y="143"/>
                  </a:cubicBezTo>
                  <a:cubicBezTo>
                    <a:pt x="45" y="143"/>
                    <a:pt x="50" y="140"/>
                    <a:pt x="55" y="136"/>
                  </a:cubicBezTo>
                  <a:cubicBezTo>
                    <a:pt x="73" y="127"/>
                    <a:pt x="90" y="97"/>
                    <a:pt x="100" y="68"/>
                  </a:cubicBezTo>
                  <a:cubicBezTo>
                    <a:pt x="95" y="68"/>
                    <a:pt x="95" y="68"/>
                    <a:pt x="95" y="68"/>
                  </a:cubicBezTo>
                  <a:cubicBezTo>
                    <a:pt x="101" y="45"/>
                    <a:pt x="103" y="24"/>
                    <a:pt x="97" y="13"/>
                  </a:cubicBezTo>
                  <a:cubicBezTo>
                    <a:pt x="106" y="13"/>
                    <a:pt x="106" y="13"/>
                    <a:pt x="106" y="13"/>
                  </a:cubicBezTo>
                  <a:cubicBezTo>
                    <a:pt x="103" y="5"/>
                    <a:pt x="98" y="0"/>
                    <a:pt x="89" y="2"/>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284" name="Freeform 231">
              <a:extLst>
                <a:ext uri="{FF2B5EF4-FFF2-40B4-BE49-F238E27FC236}">
                  <a16:creationId xmlns:a16="http://schemas.microsoft.com/office/drawing/2014/main" id="{44892190-8B9E-4313-8756-AAEA893BAF31}"/>
                </a:ext>
              </a:extLst>
            </p:cNvPr>
            <p:cNvSpPr>
              <a:spLocks/>
            </p:cNvSpPr>
            <p:nvPr/>
          </p:nvSpPr>
          <p:spPr bwMode="auto">
            <a:xfrm>
              <a:off x="6823075" y="3930650"/>
              <a:ext cx="161925" cy="257175"/>
            </a:xfrm>
            <a:custGeom>
              <a:avLst/>
              <a:gdLst>
                <a:gd name="T0" fmla="*/ 116 w 284"/>
                <a:gd name="T1" fmla="*/ 92 h 452"/>
                <a:gd name="T2" fmla="*/ 51 w 284"/>
                <a:gd name="T3" fmla="*/ 12 h 452"/>
                <a:gd name="T4" fmla="*/ 40 w 284"/>
                <a:gd name="T5" fmla="*/ 12 h 452"/>
                <a:gd name="T6" fmla="*/ 29 w 284"/>
                <a:gd name="T7" fmla="*/ 0 h 452"/>
                <a:gd name="T8" fmla="*/ 14 w 284"/>
                <a:gd name="T9" fmla="*/ 88 h 452"/>
                <a:gd name="T10" fmla="*/ 74 w 284"/>
                <a:gd name="T11" fmla="*/ 171 h 452"/>
                <a:gd name="T12" fmla="*/ 141 w 284"/>
                <a:gd name="T13" fmla="*/ 350 h 452"/>
                <a:gd name="T14" fmla="*/ 236 w 284"/>
                <a:gd name="T15" fmla="*/ 441 h 452"/>
                <a:gd name="T16" fmla="*/ 269 w 284"/>
                <a:gd name="T17" fmla="*/ 441 h 452"/>
                <a:gd name="T18" fmla="*/ 284 w 284"/>
                <a:gd name="T19" fmla="*/ 424 h 452"/>
                <a:gd name="T20" fmla="*/ 278 w 284"/>
                <a:gd name="T21" fmla="*/ 424 h 452"/>
                <a:gd name="T22" fmla="*/ 275 w 284"/>
                <a:gd name="T23" fmla="*/ 408 h 452"/>
                <a:gd name="T24" fmla="*/ 251 w 284"/>
                <a:gd name="T25" fmla="*/ 369 h 452"/>
                <a:gd name="T26" fmla="*/ 261 w 284"/>
                <a:gd name="T27" fmla="*/ 369 h 452"/>
                <a:gd name="T28" fmla="*/ 236 w 284"/>
                <a:gd name="T29" fmla="*/ 312 h 452"/>
                <a:gd name="T30" fmla="*/ 230 w 284"/>
                <a:gd name="T31" fmla="*/ 286 h 452"/>
                <a:gd name="T32" fmla="*/ 222 w 284"/>
                <a:gd name="T33" fmla="*/ 286 h 452"/>
                <a:gd name="T34" fmla="*/ 201 w 284"/>
                <a:gd name="T35" fmla="*/ 231 h 452"/>
                <a:gd name="T36" fmla="*/ 209 w 284"/>
                <a:gd name="T37" fmla="*/ 231 h 452"/>
                <a:gd name="T38" fmla="*/ 187 w 284"/>
                <a:gd name="T39" fmla="*/ 187 h 452"/>
                <a:gd name="T40" fmla="*/ 161 w 284"/>
                <a:gd name="T41" fmla="*/ 149 h 452"/>
                <a:gd name="T42" fmla="*/ 151 w 284"/>
                <a:gd name="T43" fmla="*/ 149 h 452"/>
                <a:gd name="T44" fmla="*/ 110 w 284"/>
                <a:gd name="T45" fmla="*/ 96 h 452"/>
                <a:gd name="T46" fmla="*/ 109 w 284"/>
                <a:gd name="T47" fmla="*/ 94 h 452"/>
                <a:gd name="T48" fmla="*/ 118 w 284"/>
                <a:gd name="T49" fmla="*/ 94 h 452"/>
                <a:gd name="T50" fmla="*/ 116 w 284"/>
                <a:gd name="T51" fmla="*/ 9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4" h="452">
                  <a:moveTo>
                    <a:pt x="116" y="92"/>
                  </a:moveTo>
                  <a:cubicBezTo>
                    <a:pt x="104" y="69"/>
                    <a:pt x="71" y="33"/>
                    <a:pt x="51" y="12"/>
                  </a:cubicBezTo>
                  <a:cubicBezTo>
                    <a:pt x="40" y="12"/>
                    <a:pt x="40" y="12"/>
                    <a:pt x="40" y="12"/>
                  </a:cubicBezTo>
                  <a:cubicBezTo>
                    <a:pt x="33" y="5"/>
                    <a:pt x="29" y="0"/>
                    <a:pt x="29" y="0"/>
                  </a:cubicBezTo>
                  <a:cubicBezTo>
                    <a:pt x="0" y="4"/>
                    <a:pt x="0" y="67"/>
                    <a:pt x="14" y="88"/>
                  </a:cubicBezTo>
                  <a:cubicBezTo>
                    <a:pt x="29" y="108"/>
                    <a:pt x="57" y="96"/>
                    <a:pt x="74" y="171"/>
                  </a:cubicBezTo>
                  <a:cubicBezTo>
                    <a:pt x="92" y="246"/>
                    <a:pt x="127" y="320"/>
                    <a:pt x="141" y="350"/>
                  </a:cubicBezTo>
                  <a:cubicBezTo>
                    <a:pt x="155" y="379"/>
                    <a:pt x="215" y="420"/>
                    <a:pt x="236" y="441"/>
                  </a:cubicBezTo>
                  <a:cubicBezTo>
                    <a:pt x="247" y="452"/>
                    <a:pt x="260" y="449"/>
                    <a:pt x="269" y="441"/>
                  </a:cubicBezTo>
                  <a:cubicBezTo>
                    <a:pt x="276" y="438"/>
                    <a:pt x="282" y="431"/>
                    <a:pt x="284" y="424"/>
                  </a:cubicBezTo>
                  <a:cubicBezTo>
                    <a:pt x="278" y="424"/>
                    <a:pt x="278" y="424"/>
                    <a:pt x="278" y="424"/>
                  </a:cubicBezTo>
                  <a:cubicBezTo>
                    <a:pt x="279" y="418"/>
                    <a:pt x="278" y="413"/>
                    <a:pt x="275" y="408"/>
                  </a:cubicBezTo>
                  <a:cubicBezTo>
                    <a:pt x="269" y="397"/>
                    <a:pt x="260" y="383"/>
                    <a:pt x="251" y="369"/>
                  </a:cubicBezTo>
                  <a:cubicBezTo>
                    <a:pt x="261" y="369"/>
                    <a:pt x="261" y="369"/>
                    <a:pt x="261" y="369"/>
                  </a:cubicBezTo>
                  <a:cubicBezTo>
                    <a:pt x="249" y="350"/>
                    <a:pt x="238" y="329"/>
                    <a:pt x="236" y="312"/>
                  </a:cubicBezTo>
                  <a:cubicBezTo>
                    <a:pt x="235" y="304"/>
                    <a:pt x="233" y="296"/>
                    <a:pt x="230" y="286"/>
                  </a:cubicBezTo>
                  <a:cubicBezTo>
                    <a:pt x="222" y="286"/>
                    <a:pt x="222" y="286"/>
                    <a:pt x="222" y="286"/>
                  </a:cubicBezTo>
                  <a:cubicBezTo>
                    <a:pt x="217" y="270"/>
                    <a:pt x="210" y="252"/>
                    <a:pt x="201" y="231"/>
                  </a:cubicBezTo>
                  <a:cubicBezTo>
                    <a:pt x="209" y="231"/>
                    <a:pt x="209" y="231"/>
                    <a:pt x="209" y="231"/>
                  </a:cubicBezTo>
                  <a:cubicBezTo>
                    <a:pt x="202" y="217"/>
                    <a:pt x="195" y="203"/>
                    <a:pt x="187" y="187"/>
                  </a:cubicBezTo>
                  <a:cubicBezTo>
                    <a:pt x="178" y="171"/>
                    <a:pt x="169" y="159"/>
                    <a:pt x="161" y="149"/>
                  </a:cubicBezTo>
                  <a:cubicBezTo>
                    <a:pt x="151" y="149"/>
                    <a:pt x="151" y="149"/>
                    <a:pt x="151" y="149"/>
                  </a:cubicBezTo>
                  <a:cubicBezTo>
                    <a:pt x="135" y="130"/>
                    <a:pt x="121" y="117"/>
                    <a:pt x="110" y="96"/>
                  </a:cubicBezTo>
                  <a:cubicBezTo>
                    <a:pt x="109" y="95"/>
                    <a:pt x="109" y="95"/>
                    <a:pt x="109" y="94"/>
                  </a:cubicBezTo>
                  <a:cubicBezTo>
                    <a:pt x="118" y="94"/>
                    <a:pt x="118" y="94"/>
                    <a:pt x="118" y="94"/>
                  </a:cubicBezTo>
                  <a:cubicBezTo>
                    <a:pt x="117" y="93"/>
                    <a:pt x="117" y="93"/>
                    <a:pt x="116" y="92"/>
                  </a:cubicBezTo>
                  <a:close/>
                </a:path>
              </a:pathLst>
            </a:custGeom>
            <a:pattFill prst="wdUpDiag">
              <a:fgClr>
                <a:schemeClr val="bg1">
                  <a:lumMod val="75000"/>
                </a:schemeClr>
              </a:fgClr>
              <a:bgClr>
                <a:schemeClr val="bg1">
                  <a:lumMod val="85000"/>
                </a:schemeClr>
              </a:bgClr>
            </a:patt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grpSp>
      <p:pic>
        <p:nvPicPr>
          <p:cNvPr id="98" name="Picture 233" descr="HDI_stackable.png">
            <a:extLst>
              <a:ext uri="{FF2B5EF4-FFF2-40B4-BE49-F238E27FC236}">
                <a16:creationId xmlns:a16="http://schemas.microsoft.com/office/drawing/2014/main" id="{B169BB11-D8EA-4630-B00F-698D91D199A8}"/>
              </a:ext>
            </a:extLst>
          </p:cNvPr>
          <p:cNvPicPr>
            <a:picLocks noChangeAspect="1"/>
          </p:cNvPicPr>
          <p:nvPr/>
        </p:nvPicPr>
        <p:blipFill>
          <a:blip r:embed="rId3" cstate="email"/>
          <a:srcRect/>
          <a:stretch>
            <a:fillRect/>
          </a:stretch>
        </p:blipFill>
        <p:spPr>
          <a:xfrm>
            <a:off x="3662885" y="4122645"/>
            <a:ext cx="1390596" cy="825528"/>
          </a:xfrm>
          <a:prstGeom prst="rect">
            <a:avLst/>
          </a:prstGeom>
        </p:spPr>
      </p:pic>
      <p:grpSp>
        <p:nvGrpSpPr>
          <p:cNvPr id="99" name="Group 234">
            <a:extLst>
              <a:ext uri="{FF2B5EF4-FFF2-40B4-BE49-F238E27FC236}">
                <a16:creationId xmlns:a16="http://schemas.microsoft.com/office/drawing/2014/main" id="{4A5DCFA6-B7AC-4989-A1BB-E28E52FBC44E}"/>
              </a:ext>
            </a:extLst>
          </p:cNvPr>
          <p:cNvGrpSpPr/>
          <p:nvPr/>
        </p:nvGrpSpPr>
        <p:grpSpPr>
          <a:xfrm>
            <a:off x="4323420" y="901926"/>
            <a:ext cx="1387172" cy="1052181"/>
            <a:chOff x="1069457" y="1636541"/>
            <a:chExt cx="2619218" cy="1986698"/>
          </a:xfrm>
        </p:grpSpPr>
        <p:pic>
          <p:nvPicPr>
            <p:cNvPr id="150" name="Picture 235" descr="HDI_stackable.png">
              <a:extLst>
                <a:ext uri="{FF2B5EF4-FFF2-40B4-BE49-F238E27FC236}">
                  <a16:creationId xmlns:a16="http://schemas.microsoft.com/office/drawing/2014/main" id="{C8159030-EBAF-43AA-8F48-9AE277332A76}"/>
                </a:ext>
              </a:extLst>
            </p:cNvPr>
            <p:cNvPicPr>
              <a:picLocks noChangeAspect="1"/>
            </p:cNvPicPr>
            <p:nvPr/>
          </p:nvPicPr>
          <p:blipFill>
            <a:blip r:embed="rId3" cstate="email"/>
            <a:srcRect/>
            <a:stretch>
              <a:fillRect/>
            </a:stretch>
          </p:blipFill>
          <p:spPr>
            <a:xfrm>
              <a:off x="1076783" y="2072688"/>
              <a:ext cx="2611892" cy="1550551"/>
            </a:xfrm>
            <a:prstGeom prst="rect">
              <a:avLst/>
            </a:prstGeom>
          </p:spPr>
        </p:pic>
        <p:pic>
          <p:nvPicPr>
            <p:cNvPr id="151" name="Picture 236" descr="HDI_stackable.png">
              <a:extLst>
                <a:ext uri="{FF2B5EF4-FFF2-40B4-BE49-F238E27FC236}">
                  <a16:creationId xmlns:a16="http://schemas.microsoft.com/office/drawing/2014/main" id="{CF5F794F-8A45-4D07-8918-81E5573E5AD9}"/>
                </a:ext>
              </a:extLst>
            </p:cNvPr>
            <p:cNvPicPr>
              <a:picLocks noChangeAspect="1"/>
            </p:cNvPicPr>
            <p:nvPr/>
          </p:nvPicPr>
          <p:blipFill>
            <a:blip r:embed="rId3" cstate="email"/>
            <a:srcRect/>
            <a:stretch>
              <a:fillRect/>
            </a:stretch>
          </p:blipFill>
          <p:spPr>
            <a:xfrm>
              <a:off x="1069457" y="1636541"/>
              <a:ext cx="2611892" cy="1550552"/>
            </a:xfrm>
            <a:prstGeom prst="rect">
              <a:avLst/>
            </a:prstGeom>
          </p:spPr>
        </p:pic>
      </p:grpSp>
      <p:grpSp>
        <p:nvGrpSpPr>
          <p:cNvPr id="100" name="Group 237">
            <a:extLst>
              <a:ext uri="{FF2B5EF4-FFF2-40B4-BE49-F238E27FC236}">
                <a16:creationId xmlns:a16="http://schemas.microsoft.com/office/drawing/2014/main" id="{B48973D2-4DB0-4C6B-AADB-A3E3909135C0}"/>
              </a:ext>
            </a:extLst>
          </p:cNvPr>
          <p:cNvGrpSpPr/>
          <p:nvPr/>
        </p:nvGrpSpPr>
        <p:grpSpPr>
          <a:xfrm>
            <a:off x="4342527" y="3509324"/>
            <a:ext cx="1387172" cy="1052181"/>
            <a:chOff x="1069457" y="1636541"/>
            <a:chExt cx="2619218" cy="1986698"/>
          </a:xfrm>
        </p:grpSpPr>
        <p:pic>
          <p:nvPicPr>
            <p:cNvPr id="148" name="Picture 238" descr="HDI_stackable.png">
              <a:extLst>
                <a:ext uri="{FF2B5EF4-FFF2-40B4-BE49-F238E27FC236}">
                  <a16:creationId xmlns:a16="http://schemas.microsoft.com/office/drawing/2014/main" id="{DAFE283F-96C8-4638-8115-54A88B30344D}"/>
                </a:ext>
              </a:extLst>
            </p:cNvPr>
            <p:cNvPicPr>
              <a:picLocks noChangeAspect="1"/>
            </p:cNvPicPr>
            <p:nvPr/>
          </p:nvPicPr>
          <p:blipFill>
            <a:blip r:embed="rId3" cstate="email"/>
            <a:srcRect/>
            <a:stretch>
              <a:fillRect/>
            </a:stretch>
          </p:blipFill>
          <p:spPr>
            <a:xfrm>
              <a:off x="1076783" y="2072688"/>
              <a:ext cx="2611892" cy="1550551"/>
            </a:xfrm>
            <a:prstGeom prst="rect">
              <a:avLst/>
            </a:prstGeom>
          </p:spPr>
        </p:pic>
        <p:pic>
          <p:nvPicPr>
            <p:cNvPr id="149" name="Picture 239" descr="HDI_stackable.png">
              <a:extLst>
                <a:ext uri="{FF2B5EF4-FFF2-40B4-BE49-F238E27FC236}">
                  <a16:creationId xmlns:a16="http://schemas.microsoft.com/office/drawing/2014/main" id="{F453422D-C0A9-4228-82AF-B350DE6DC268}"/>
                </a:ext>
              </a:extLst>
            </p:cNvPr>
            <p:cNvPicPr>
              <a:picLocks noChangeAspect="1"/>
            </p:cNvPicPr>
            <p:nvPr/>
          </p:nvPicPr>
          <p:blipFill>
            <a:blip r:embed="rId3" cstate="email"/>
            <a:srcRect/>
            <a:stretch>
              <a:fillRect/>
            </a:stretch>
          </p:blipFill>
          <p:spPr>
            <a:xfrm>
              <a:off x="1069457" y="1636541"/>
              <a:ext cx="2611892" cy="1550552"/>
            </a:xfrm>
            <a:prstGeom prst="rect">
              <a:avLst/>
            </a:prstGeom>
          </p:spPr>
        </p:pic>
      </p:grpSp>
      <p:grpSp>
        <p:nvGrpSpPr>
          <p:cNvPr id="101" name="Group 240">
            <a:extLst>
              <a:ext uri="{FF2B5EF4-FFF2-40B4-BE49-F238E27FC236}">
                <a16:creationId xmlns:a16="http://schemas.microsoft.com/office/drawing/2014/main" id="{3F77B972-BE23-4326-AF3A-893F86C58C6C}"/>
              </a:ext>
            </a:extLst>
          </p:cNvPr>
          <p:cNvGrpSpPr/>
          <p:nvPr/>
        </p:nvGrpSpPr>
        <p:grpSpPr>
          <a:xfrm>
            <a:off x="3731500" y="1492716"/>
            <a:ext cx="1387172" cy="1052181"/>
            <a:chOff x="1069457" y="1636541"/>
            <a:chExt cx="2619218" cy="1986698"/>
          </a:xfrm>
        </p:grpSpPr>
        <p:pic>
          <p:nvPicPr>
            <p:cNvPr id="146" name="Picture 241" descr="HDI_stackable.png">
              <a:extLst>
                <a:ext uri="{FF2B5EF4-FFF2-40B4-BE49-F238E27FC236}">
                  <a16:creationId xmlns:a16="http://schemas.microsoft.com/office/drawing/2014/main" id="{F3711052-51FE-41A2-A70A-B643CFA971B9}"/>
                </a:ext>
              </a:extLst>
            </p:cNvPr>
            <p:cNvPicPr>
              <a:picLocks noChangeAspect="1"/>
            </p:cNvPicPr>
            <p:nvPr/>
          </p:nvPicPr>
          <p:blipFill>
            <a:blip r:embed="rId3" cstate="email"/>
            <a:srcRect/>
            <a:stretch>
              <a:fillRect/>
            </a:stretch>
          </p:blipFill>
          <p:spPr>
            <a:xfrm>
              <a:off x="1076783" y="2072688"/>
              <a:ext cx="2611892" cy="1550551"/>
            </a:xfrm>
            <a:prstGeom prst="rect">
              <a:avLst/>
            </a:prstGeom>
          </p:spPr>
        </p:pic>
        <p:pic>
          <p:nvPicPr>
            <p:cNvPr id="147" name="Picture 242" descr="HDI_stackable.png">
              <a:extLst>
                <a:ext uri="{FF2B5EF4-FFF2-40B4-BE49-F238E27FC236}">
                  <a16:creationId xmlns:a16="http://schemas.microsoft.com/office/drawing/2014/main" id="{C23997E8-4FA3-47D0-877B-CD91B539F7F2}"/>
                </a:ext>
              </a:extLst>
            </p:cNvPr>
            <p:cNvPicPr>
              <a:picLocks noChangeAspect="1"/>
            </p:cNvPicPr>
            <p:nvPr/>
          </p:nvPicPr>
          <p:blipFill>
            <a:blip r:embed="rId3" cstate="email"/>
            <a:srcRect/>
            <a:stretch>
              <a:fillRect/>
            </a:stretch>
          </p:blipFill>
          <p:spPr>
            <a:xfrm>
              <a:off x="1069457" y="1636541"/>
              <a:ext cx="2611892" cy="1550552"/>
            </a:xfrm>
            <a:prstGeom prst="rect">
              <a:avLst/>
            </a:prstGeom>
          </p:spPr>
        </p:pic>
      </p:grpSp>
      <p:sp>
        <p:nvSpPr>
          <p:cNvPr id="107" name="Rounded Rectangle 243">
            <a:extLst>
              <a:ext uri="{FF2B5EF4-FFF2-40B4-BE49-F238E27FC236}">
                <a16:creationId xmlns:a16="http://schemas.microsoft.com/office/drawing/2014/main" id="{E3D43403-08C6-481E-AD07-88D19623B61D}"/>
              </a:ext>
            </a:extLst>
          </p:cNvPr>
          <p:cNvSpPr/>
          <p:nvPr/>
        </p:nvSpPr>
        <p:spPr>
          <a:xfrm>
            <a:off x="3637238" y="966826"/>
            <a:ext cx="5028396" cy="1385924"/>
          </a:xfrm>
          <a:prstGeom prst="roundRect">
            <a:avLst>
              <a:gd name="adj" fmla="val 1948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113" name="Rounded Rectangle 244">
            <a:extLst>
              <a:ext uri="{FF2B5EF4-FFF2-40B4-BE49-F238E27FC236}">
                <a16:creationId xmlns:a16="http://schemas.microsoft.com/office/drawing/2014/main" id="{F787B33F-92C7-4D52-87F5-E426CB58B4A9}"/>
              </a:ext>
            </a:extLst>
          </p:cNvPr>
          <p:cNvSpPr/>
          <p:nvPr/>
        </p:nvSpPr>
        <p:spPr>
          <a:xfrm>
            <a:off x="3637238" y="3563173"/>
            <a:ext cx="5028396" cy="1196266"/>
          </a:xfrm>
          <a:prstGeom prst="roundRect">
            <a:avLst>
              <a:gd name="adj" fmla="val 21485"/>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119" name="TextBox 245">
            <a:extLst>
              <a:ext uri="{FF2B5EF4-FFF2-40B4-BE49-F238E27FC236}">
                <a16:creationId xmlns:a16="http://schemas.microsoft.com/office/drawing/2014/main" id="{EBBE9BCC-8A3E-4EF1-8A69-1D2D6E339A1E}"/>
              </a:ext>
            </a:extLst>
          </p:cNvPr>
          <p:cNvSpPr txBox="1"/>
          <p:nvPr/>
        </p:nvSpPr>
        <p:spPr>
          <a:xfrm>
            <a:off x="3606611" y="726046"/>
            <a:ext cx="1808340" cy="244682"/>
          </a:xfrm>
          <a:prstGeom prst="rect">
            <a:avLst/>
          </a:prstGeom>
          <a:noFill/>
        </p:spPr>
        <p:txBody>
          <a:bodyPr wrap="square" rtlCol="0">
            <a:spAutoFit/>
          </a:bodyPr>
          <a:lstStyle/>
          <a:p>
            <a:r>
              <a:rPr lang="en-US" sz="1100" dirty="0">
                <a:solidFill>
                  <a:schemeClr val="tx1"/>
                </a:solidFill>
                <a:latin typeface="+mn-lt"/>
              </a:rPr>
              <a:t>Primary site </a:t>
            </a:r>
            <a:r>
              <a:rPr lang="de-DE" sz="1100" dirty="0">
                <a:solidFill>
                  <a:schemeClr val="tx1"/>
                </a:solidFill>
                <a:latin typeface="+mn-lt"/>
              </a:rPr>
              <a:t>(active)</a:t>
            </a:r>
            <a:endParaRPr lang="en-US" sz="1100" dirty="0">
              <a:solidFill>
                <a:schemeClr val="tx1"/>
              </a:solidFill>
              <a:latin typeface="+mn-lt"/>
            </a:endParaRPr>
          </a:p>
        </p:txBody>
      </p:sp>
      <p:sp>
        <p:nvSpPr>
          <p:cNvPr id="125" name="TextBox 250">
            <a:extLst>
              <a:ext uri="{FF2B5EF4-FFF2-40B4-BE49-F238E27FC236}">
                <a16:creationId xmlns:a16="http://schemas.microsoft.com/office/drawing/2014/main" id="{4914F645-A33A-4A03-BB98-CBD01BBAA40D}"/>
              </a:ext>
            </a:extLst>
          </p:cNvPr>
          <p:cNvSpPr txBox="1"/>
          <p:nvPr/>
        </p:nvSpPr>
        <p:spPr>
          <a:xfrm>
            <a:off x="4196064" y="3399973"/>
            <a:ext cx="2814834" cy="258532"/>
          </a:xfrm>
          <a:prstGeom prst="rect">
            <a:avLst/>
          </a:prstGeom>
          <a:solidFill>
            <a:schemeClr val="bg1"/>
          </a:solidFill>
          <a:ln>
            <a:solidFill>
              <a:srgbClr val="0000FF"/>
            </a:solidFill>
          </a:ln>
        </p:spPr>
        <p:txBody>
          <a:bodyPr wrap="square" rtlCol="0">
            <a:spAutoFit/>
          </a:bodyPr>
          <a:lstStyle/>
          <a:p>
            <a:r>
              <a:rPr lang="en-US" sz="1200" dirty="0">
                <a:solidFill>
                  <a:schemeClr val="tx1"/>
                </a:solidFill>
                <a:latin typeface="+mn-lt"/>
              </a:rPr>
              <a:t>2. Execute migration to HCP manually</a:t>
            </a:r>
          </a:p>
        </p:txBody>
      </p:sp>
      <p:sp>
        <p:nvSpPr>
          <p:cNvPr id="128" name="TextBox 253">
            <a:extLst>
              <a:ext uri="{FF2B5EF4-FFF2-40B4-BE49-F238E27FC236}">
                <a16:creationId xmlns:a16="http://schemas.microsoft.com/office/drawing/2014/main" id="{093FD583-1816-4002-8DEB-C07B515B38DE}"/>
              </a:ext>
            </a:extLst>
          </p:cNvPr>
          <p:cNvSpPr txBox="1"/>
          <p:nvPr/>
        </p:nvSpPr>
        <p:spPr>
          <a:xfrm>
            <a:off x="246796" y="3629939"/>
            <a:ext cx="3285022" cy="1401153"/>
          </a:xfrm>
          <a:prstGeom prst="rect">
            <a:avLst/>
          </a:prstGeom>
          <a:solidFill>
            <a:schemeClr val="bg1"/>
          </a:solidFill>
          <a:ln>
            <a:solidFill>
              <a:srgbClr val="FF0000"/>
            </a:solidFill>
          </a:ln>
        </p:spPr>
        <p:txBody>
          <a:bodyPr wrap="square" rtlCol="0">
            <a:spAutoFit/>
          </a:bodyPr>
          <a:lstStyle/>
          <a:p>
            <a:r>
              <a:rPr lang="en-US" sz="1050" dirty="0">
                <a:solidFill>
                  <a:schemeClr val="tx1"/>
                </a:solidFill>
                <a:latin typeface="+mn-lt"/>
              </a:rPr>
              <a:t>By “failback.sh”</a:t>
            </a:r>
          </a:p>
          <a:p>
            <a:pPr marL="228600" indent="-228600">
              <a:buAutoNum type="arabicPeriod"/>
            </a:pPr>
            <a:r>
              <a:rPr lang="en-US" sz="1050" i="1" dirty="0">
                <a:solidFill>
                  <a:schemeClr val="tx1"/>
                </a:solidFill>
                <a:latin typeface="+mn-lt"/>
              </a:rPr>
              <a:t>(HCP has to be failed back manually)</a:t>
            </a:r>
          </a:p>
          <a:p>
            <a:pPr marL="228600" indent="-228600">
              <a:buAutoNum type="arabicPeriod"/>
            </a:pPr>
            <a:r>
              <a:rPr lang="en-US" sz="1050" dirty="0">
                <a:solidFill>
                  <a:schemeClr val="tx1"/>
                </a:solidFill>
                <a:latin typeface="+mn-lt"/>
              </a:rPr>
              <a:t>Swap primary / replica HCP setting on each HDI (if instructed)</a:t>
            </a:r>
          </a:p>
          <a:p>
            <a:pPr marL="228600" indent="-228600">
              <a:buAutoNum type="arabicPeriod"/>
            </a:pPr>
            <a:r>
              <a:rPr lang="en-US" sz="1050" dirty="0">
                <a:solidFill>
                  <a:schemeClr val="tx1"/>
                </a:solidFill>
                <a:latin typeface="+mn-lt"/>
              </a:rPr>
              <a:t>Download configuration from HCP</a:t>
            </a:r>
          </a:p>
          <a:p>
            <a:pPr marL="228600" indent="-228600">
              <a:buAutoNum type="arabicPeriod"/>
            </a:pPr>
            <a:r>
              <a:rPr lang="en-US" sz="1050" dirty="0">
                <a:solidFill>
                  <a:schemeClr val="tx1"/>
                </a:solidFill>
                <a:latin typeface="+mn-lt"/>
              </a:rPr>
              <a:t>Create file systems</a:t>
            </a:r>
          </a:p>
          <a:p>
            <a:pPr marL="228600" indent="-228600">
              <a:buAutoNum type="arabicPeriod"/>
            </a:pPr>
            <a:r>
              <a:rPr lang="en-US" sz="1050" dirty="0">
                <a:solidFill>
                  <a:schemeClr val="tx1"/>
                </a:solidFill>
                <a:latin typeface="+mn-lt"/>
              </a:rPr>
              <a:t>Restore user data</a:t>
            </a:r>
          </a:p>
          <a:p>
            <a:pPr marL="228600" indent="-228600">
              <a:buAutoNum type="arabicPeriod"/>
            </a:pPr>
            <a:r>
              <a:rPr lang="en-US" sz="1050" dirty="0">
                <a:solidFill>
                  <a:schemeClr val="tx1"/>
                </a:solidFill>
                <a:latin typeface="+mn-lt"/>
              </a:rPr>
              <a:t>Restore share settings</a:t>
            </a:r>
          </a:p>
          <a:p>
            <a:pPr marL="228600" indent="-228600">
              <a:buAutoNum type="arabicPeriod"/>
            </a:pPr>
            <a:r>
              <a:rPr lang="en-US" sz="1050" dirty="0">
                <a:solidFill>
                  <a:schemeClr val="tx1"/>
                </a:solidFill>
                <a:latin typeface="+mn-lt"/>
              </a:rPr>
              <a:t>Restore migration tasks</a:t>
            </a:r>
          </a:p>
        </p:txBody>
      </p:sp>
      <p:pic>
        <p:nvPicPr>
          <p:cNvPr id="129" name="Picture 254" descr="laptop.png">
            <a:extLst>
              <a:ext uri="{FF2B5EF4-FFF2-40B4-BE49-F238E27FC236}">
                <a16:creationId xmlns:a16="http://schemas.microsoft.com/office/drawing/2014/main" id="{D9CCCF5D-7230-43B7-A62A-9CE5B79A6B88}"/>
              </a:ext>
            </a:extLst>
          </p:cNvPr>
          <p:cNvPicPr>
            <a:picLocks noChangeAspect="1"/>
          </p:cNvPicPr>
          <p:nvPr/>
        </p:nvPicPr>
        <p:blipFill>
          <a:blip r:embed="rId4" cstate="email"/>
          <a:stretch>
            <a:fillRect/>
          </a:stretch>
        </p:blipFill>
        <p:spPr>
          <a:xfrm>
            <a:off x="3679447" y="2494202"/>
            <a:ext cx="831166" cy="768178"/>
          </a:xfrm>
          <a:prstGeom prst="rect">
            <a:avLst/>
          </a:prstGeom>
        </p:spPr>
      </p:pic>
      <p:sp>
        <p:nvSpPr>
          <p:cNvPr id="130" name="Right Arrow 255">
            <a:extLst>
              <a:ext uri="{FF2B5EF4-FFF2-40B4-BE49-F238E27FC236}">
                <a16:creationId xmlns:a16="http://schemas.microsoft.com/office/drawing/2014/main" id="{EFEE556A-0EC8-40EC-B96A-F10D2B1E5895}"/>
              </a:ext>
            </a:extLst>
          </p:cNvPr>
          <p:cNvSpPr/>
          <p:nvPr/>
        </p:nvSpPr>
        <p:spPr>
          <a:xfrm rot="5400000">
            <a:off x="3775077" y="3496070"/>
            <a:ext cx="698229" cy="211520"/>
          </a:xfrm>
          <a:prstGeom prst="rightArrow">
            <a:avLst>
              <a:gd name="adj1" fmla="val 50000"/>
              <a:gd name="adj2" fmla="val 86066"/>
            </a:avLst>
          </a:prstGeom>
          <a:gradFill flip="none" rotWithShape="1">
            <a:gsLst>
              <a:gs pos="0">
                <a:schemeClr val="tx1"/>
              </a:gs>
              <a:gs pos="100000">
                <a:srgbClr val="403F43"/>
              </a:gs>
            </a:gsLst>
            <a:lin ang="0" scaled="1"/>
            <a:tileRect/>
          </a:gradFill>
          <a:effectLst>
            <a:outerShdw dist="12700" dir="5400000" rotWithShape="0">
              <a:srgbClr val="000000">
                <a:alpha val="24000"/>
              </a:srgbClr>
            </a:outerShdw>
          </a:effectLst>
          <a:scene3d>
            <a:camera prst="orthographicFront">
              <a:rot lat="0" lon="0" rev="0"/>
            </a:camera>
            <a:lightRig rig="threePt" dir="t">
              <a:rot lat="0" lon="0" rev="1200000"/>
            </a:lightRig>
          </a:scene3d>
          <a:sp3d>
            <a:bevelT w="19050" h="25400"/>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1100" dirty="0">
              <a:solidFill>
                <a:schemeClr val="tx1"/>
              </a:solidFill>
            </a:endParaRPr>
          </a:p>
        </p:txBody>
      </p:sp>
      <p:sp>
        <p:nvSpPr>
          <p:cNvPr id="131" name="TextBox 256">
            <a:extLst>
              <a:ext uri="{FF2B5EF4-FFF2-40B4-BE49-F238E27FC236}">
                <a16:creationId xmlns:a16="http://schemas.microsoft.com/office/drawing/2014/main" id="{DA08059E-BA0A-4171-98B8-CD59505BCB3E}"/>
              </a:ext>
            </a:extLst>
          </p:cNvPr>
          <p:cNvSpPr txBox="1"/>
          <p:nvPr/>
        </p:nvSpPr>
        <p:spPr>
          <a:xfrm>
            <a:off x="4196064" y="3056913"/>
            <a:ext cx="2814833" cy="258532"/>
          </a:xfrm>
          <a:prstGeom prst="rect">
            <a:avLst/>
          </a:prstGeom>
          <a:solidFill>
            <a:schemeClr val="bg1"/>
          </a:solidFill>
          <a:ln>
            <a:solidFill>
              <a:srgbClr val="0000FF"/>
            </a:solidFill>
          </a:ln>
        </p:spPr>
        <p:txBody>
          <a:bodyPr wrap="square" rtlCol="0">
            <a:spAutoFit/>
          </a:bodyPr>
          <a:lstStyle/>
          <a:p>
            <a:r>
              <a:rPr lang="en-US" sz="1200" dirty="0">
                <a:solidFill>
                  <a:schemeClr val="tx1"/>
                </a:solidFill>
                <a:latin typeface="+mn-lt"/>
              </a:rPr>
              <a:t>1. Backup configuration to HCP</a:t>
            </a:r>
          </a:p>
        </p:txBody>
      </p:sp>
      <p:sp>
        <p:nvSpPr>
          <p:cNvPr id="132" name="Magnetic Disk 257">
            <a:extLst>
              <a:ext uri="{FF2B5EF4-FFF2-40B4-BE49-F238E27FC236}">
                <a16:creationId xmlns:a16="http://schemas.microsoft.com/office/drawing/2014/main" id="{D0366383-1594-450F-A2E2-12E10961D4D6}"/>
              </a:ext>
            </a:extLst>
          </p:cNvPr>
          <p:cNvSpPr/>
          <p:nvPr/>
        </p:nvSpPr>
        <p:spPr>
          <a:xfrm>
            <a:off x="5054616" y="1595955"/>
            <a:ext cx="364721" cy="419760"/>
          </a:xfrm>
          <a:prstGeom prst="flowChartMagneticDisk">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050" dirty="0">
                <a:solidFill>
                  <a:schemeClr val="tx1"/>
                </a:solidFill>
              </a:rPr>
              <a:t>fs1</a:t>
            </a:r>
          </a:p>
        </p:txBody>
      </p:sp>
      <p:sp>
        <p:nvSpPr>
          <p:cNvPr id="133" name="Magnetic Disk 258">
            <a:extLst>
              <a:ext uri="{FF2B5EF4-FFF2-40B4-BE49-F238E27FC236}">
                <a16:creationId xmlns:a16="http://schemas.microsoft.com/office/drawing/2014/main" id="{F2770928-27AE-483A-A641-5CBEFDDD9E3F}"/>
              </a:ext>
            </a:extLst>
          </p:cNvPr>
          <p:cNvSpPr/>
          <p:nvPr/>
        </p:nvSpPr>
        <p:spPr>
          <a:xfrm>
            <a:off x="4425086" y="2153289"/>
            <a:ext cx="364721" cy="419760"/>
          </a:xfrm>
          <a:prstGeom prst="flowChartMagneticDisk">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050" dirty="0">
                <a:solidFill>
                  <a:schemeClr val="tx1"/>
                </a:solidFill>
              </a:rPr>
              <a:t>fs2</a:t>
            </a:r>
          </a:p>
        </p:txBody>
      </p:sp>
      <p:sp>
        <p:nvSpPr>
          <p:cNvPr id="134" name="Magnetic Disk 259">
            <a:extLst>
              <a:ext uri="{FF2B5EF4-FFF2-40B4-BE49-F238E27FC236}">
                <a16:creationId xmlns:a16="http://schemas.microsoft.com/office/drawing/2014/main" id="{35811238-A2D0-4E6D-BE5D-A65A69A9BFBB}"/>
              </a:ext>
            </a:extLst>
          </p:cNvPr>
          <p:cNvSpPr/>
          <p:nvPr/>
        </p:nvSpPr>
        <p:spPr>
          <a:xfrm>
            <a:off x="5054616" y="3972435"/>
            <a:ext cx="364721" cy="419760"/>
          </a:xfrm>
          <a:prstGeom prst="flowChartMagneticDisk">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50" dirty="0">
                <a:solidFill>
                  <a:schemeClr val="tx1"/>
                </a:solidFill>
              </a:rPr>
              <a:t>fs1</a:t>
            </a:r>
          </a:p>
        </p:txBody>
      </p:sp>
      <p:sp>
        <p:nvSpPr>
          <p:cNvPr id="135" name="Magnetic Disk 260">
            <a:extLst>
              <a:ext uri="{FF2B5EF4-FFF2-40B4-BE49-F238E27FC236}">
                <a16:creationId xmlns:a16="http://schemas.microsoft.com/office/drawing/2014/main" id="{CA9F909B-945F-416A-B42D-5271C4E4374A}"/>
              </a:ext>
            </a:extLst>
          </p:cNvPr>
          <p:cNvSpPr/>
          <p:nvPr/>
        </p:nvSpPr>
        <p:spPr>
          <a:xfrm>
            <a:off x="4425086" y="4455707"/>
            <a:ext cx="364721" cy="419760"/>
          </a:xfrm>
          <a:prstGeom prst="flowChartMagneticDisk">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50" dirty="0">
                <a:solidFill>
                  <a:schemeClr val="tx1"/>
                </a:solidFill>
              </a:rPr>
              <a:t>fs2</a:t>
            </a:r>
          </a:p>
        </p:txBody>
      </p:sp>
      <p:sp>
        <p:nvSpPr>
          <p:cNvPr id="140" name="Folded Corner 277">
            <a:extLst>
              <a:ext uri="{FF2B5EF4-FFF2-40B4-BE49-F238E27FC236}">
                <a16:creationId xmlns:a16="http://schemas.microsoft.com/office/drawing/2014/main" id="{55345C61-5DB7-40AD-A506-44F6F0DB1372}"/>
              </a:ext>
            </a:extLst>
          </p:cNvPr>
          <p:cNvSpPr/>
          <p:nvPr/>
        </p:nvSpPr>
        <p:spPr>
          <a:xfrm>
            <a:off x="5291681" y="3831808"/>
            <a:ext cx="224845" cy="220675"/>
          </a:xfrm>
          <a:prstGeom prst="foldedCorner">
            <a:avLst/>
          </a:prstGeom>
          <a:solidFill>
            <a:srgbClr val="FFFFFF"/>
          </a:solidFill>
          <a:ln>
            <a:solidFill>
              <a:srgbClr val="4141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141" name="Folded Corner 278">
            <a:extLst>
              <a:ext uri="{FF2B5EF4-FFF2-40B4-BE49-F238E27FC236}">
                <a16:creationId xmlns:a16="http://schemas.microsoft.com/office/drawing/2014/main" id="{F65967D1-9A2D-4483-9FB9-014DB47F3BBF}"/>
              </a:ext>
            </a:extLst>
          </p:cNvPr>
          <p:cNvSpPr/>
          <p:nvPr/>
        </p:nvSpPr>
        <p:spPr>
          <a:xfrm>
            <a:off x="4642745" y="4330516"/>
            <a:ext cx="224845" cy="220675"/>
          </a:xfrm>
          <a:prstGeom prst="foldedCorner">
            <a:avLst/>
          </a:prstGeom>
          <a:solidFill>
            <a:srgbClr val="FFFFFF"/>
          </a:solidFill>
          <a:ln>
            <a:solidFill>
              <a:srgbClr val="4141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142" name="Folded Corner 279">
            <a:extLst>
              <a:ext uri="{FF2B5EF4-FFF2-40B4-BE49-F238E27FC236}">
                <a16:creationId xmlns:a16="http://schemas.microsoft.com/office/drawing/2014/main" id="{131E4E91-6276-4E56-A10B-B6A75DA7E631}"/>
              </a:ext>
            </a:extLst>
          </p:cNvPr>
          <p:cNvSpPr/>
          <p:nvPr/>
        </p:nvSpPr>
        <p:spPr>
          <a:xfrm>
            <a:off x="5291681" y="1522029"/>
            <a:ext cx="224845" cy="220675"/>
          </a:xfrm>
          <a:prstGeom prst="foldedCorner">
            <a:avLst/>
          </a:prstGeom>
          <a:solidFill>
            <a:srgbClr val="FFFFFF"/>
          </a:solidFill>
          <a:ln>
            <a:solidFill>
              <a:srgbClr val="4141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143" name="Folded Corner 280">
            <a:extLst>
              <a:ext uri="{FF2B5EF4-FFF2-40B4-BE49-F238E27FC236}">
                <a16:creationId xmlns:a16="http://schemas.microsoft.com/office/drawing/2014/main" id="{9F8C040E-469F-45A9-96A9-4DDC5409FC0A}"/>
              </a:ext>
            </a:extLst>
          </p:cNvPr>
          <p:cNvSpPr/>
          <p:nvPr/>
        </p:nvSpPr>
        <p:spPr>
          <a:xfrm>
            <a:off x="4642745" y="2020737"/>
            <a:ext cx="224845" cy="220675"/>
          </a:xfrm>
          <a:prstGeom prst="foldedCorner">
            <a:avLst/>
          </a:prstGeom>
          <a:solidFill>
            <a:srgbClr val="FFFFFF"/>
          </a:solidFill>
          <a:ln>
            <a:solidFill>
              <a:srgbClr val="4141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144" name="TextBox 103">
            <a:extLst>
              <a:ext uri="{FF2B5EF4-FFF2-40B4-BE49-F238E27FC236}">
                <a16:creationId xmlns:a16="http://schemas.microsoft.com/office/drawing/2014/main" id="{3042D826-DDE1-45A8-8F4F-4D7FFB00B5C5}"/>
              </a:ext>
            </a:extLst>
          </p:cNvPr>
          <p:cNvSpPr txBox="1"/>
          <p:nvPr/>
        </p:nvSpPr>
        <p:spPr>
          <a:xfrm>
            <a:off x="4188259" y="2372920"/>
            <a:ext cx="2825982" cy="258532"/>
          </a:xfrm>
          <a:prstGeom prst="rect">
            <a:avLst/>
          </a:prstGeom>
          <a:solidFill>
            <a:schemeClr val="bg1"/>
          </a:solidFill>
          <a:ln>
            <a:solidFill>
              <a:srgbClr val="FF0000"/>
            </a:solidFill>
          </a:ln>
        </p:spPr>
        <p:txBody>
          <a:bodyPr wrap="square" rtlCol="0">
            <a:spAutoFit/>
          </a:bodyPr>
          <a:lstStyle/>
          <a:p>
            <a:r>
              <a:rPr lang="en-US" sz="1200" dirty="0">
                <a:solidFill>
                  <a:schemeClr val="tx1"/>
                </a:solidFill>
                <a:latin typeface="+mn-lt"/>
              </a:rPr>
              <a:t>3. Execute a script “</a:t>
            </a:r>
            <a:r>
              <a:rPr lang="en-US" sz="1200" dirty="0" err="1">
                <a:solidFill>
                  <a:schemeClr val="tx1"/>
                </a:solidFill>
                <a:latin typeface="+mn-lt"/>
              </a:rPr>
              <a:t>failback.sh</a:t>
            </a:r>
            <a:r>
              <a:rPr lang="en-US" sz="1200" dirty="0">
                <a:solidFill>
                  <a:schemeClr val="tx1"/>
                </a:solidFill>
                <a:latin typeface="+mn-lt"/>
              </a:rPr>
              <a:t>”</a:t>
            </a:r>
          </a:p>
        </p:txBody>
      </p:sp>
      <p:sp>
        <p:nvSpPr>
          <p:cNvPr id="145" name="Right Arrow 104">
            <a:extLst>
              <a:ext uri="{FF2B5EF4-FFF2-40B4-BE49-F238E27FC236}">
                <a16:creationId xmlns:a16="http://schemas.microsoft.com/office/drawing/2014/main" id="{03E6AD64-28E2-4198-810F-687667C6491C}"/>
              </a:ext>
            </a:extLst>
          </p:cNvPr>
          <p:cNvSpPr/>
          <p:nvPr/>
        </p:nvSpPr>
        <p:spPr>
          <a:xfrm rot="16200000">
            <a:off x="3864855" y="2338855"/>
            <a:ext cx="490567" cy="211522"/>
          </a:xfrm>
          <a:prstGeom prst="rightArrow">
            <a:avLst>
              <a:gd name="adj1" fmla="val 50000"/>
              <a:gd name="adj2" fmla="val 86066"/>
            </a:avLst>
          </a:prstGeom>
          <a:gradFill flip="none" rotWithShape="1">
            <a:gsLst>
              <a:gs pos="0">
                <a:schemeClr val="tx1"/>
              </a:gs>
              <a:gs pos="100000">
                <a:srgbClr val="403F43"/>
              </a:gs>
            </a:gsLst>
            <a:lin ang="0" scaled="1"/>
            <a:tileRect/>
          </a:gradFill>
          <a:effectLst>
            <a:outerShdw dist="12700" dir="5400000" rotWithShape="0">
              <a:srgbClr val="000000">
                <a:alpha val="24000"/>
              </a:srgbClr>
            </a:outerShdw>
          </a:effectLst>
          <a:scene3d>
            <a:camera prst="orthographicFront">
              <a:rot lat="0" lon="0" rev="0"/>
            </a:camera>
            <a:lightRig rig="threePt" dir="t">
              <a:rot lat="0" lon="0" rev="1200000"/>
            </a:lightRig>
          </a:scene3d>
          <a:sp3d>
            <a:bevelT w="19050" h="25400"/>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1100" dirty="0">
              <a:solidFill>
                <a:schemeClr val="tx1"/>
              </a:solidFill>
            </a:endParaRPr>
          </a:p>
        </p:txBody>
      </p:sp>
      <p:sp>
        <p:nvSpPr>
          <p:cNvPr id="285" name="TextBox 245">
            <a:extLst>
              <a:ext uri="{FF2B5EF4-FFF2-40B4-BE49-F238E27FC236}">
                <a16:creationId xmlns:a16="http://schemas.microsoft.com/office/drawing/2014/main" id="{94414501-5C09-473D-A6B5-2CA7FC233A18}"/>
              </a:ext>
            </a:extLst>
          </p:cNvPr>
          <p:cNvSpPr txBox="1"/>
          <p:nvPr/>
        </p:nvSpPr>
        <p:spPr>
          <a:xfrm>
            <a:off x="3606611" y="4868928"/>
            <a:ext cx="1808340" cy="244682"/>
          </a:xfrm>
          <a:prstGeom prst="rect">
            <a:avLst/>
          </a:prstGeom>
          <a:noFill/>
        </p:spPr>
        <p:txBody>
          <a:bodyPr wrap="square" rtlCol="0">
            <a:spAutoFit/>
          </a:bodyPr>
          <a:lstStyle/>
          <a:p>
            <a:r>
              <a:rPr lang="en-US" sz="1100" dirty="0">
                <a:solidFill>
                  <a:schemeClr val="tx1"/>
                </a:solidFill>
                <a:latin typeface="+mn-lt"/>
              </a:rPr>
              <a:t>Secondary site </a:t>
            </a:r>
            <a:r>
              <a:rPr lang="de-DE" sz="1100" dirty="0">
                <a:solidFill>
                  <a:schemeClr val="tx1"/>
                </a:solidFill>
                <a:latin typeface="+mn-lt"/>
              </a:rPr>
              <a:t>(standby)</a:t>
            </a:r>
            <a:endParaRPr lang="en-US" sz="1100" dirty="0">
              <a:solidFill>
                <a:schemeClr val="tx1"/>
              </a:solidFill>
              <a:latin typeface="+mn-lt"/>
            </a:endParaRPr>
          </a:p>
        </p:txBody>
      </p:sp>
      <p:sp>
        <p:nvSpPr>
          <p:cNvPr id="103" name="動作設定ボタン: 戻る/前へ 102">
            <a:hlinkClick r:id="rId5" action="ppaction://hlinksldjump" highlightClick="1"/>
            <a:extLst>
              <a:ext uri="{FF2B5EF4-FFF2-40B4-BE49-F238E27FC236}">
                <a16:creationId xmlns:a16="http://schemas.microsoft.com/office/drawing/2014/main" id="{C1C83514-8A45-449F-B123-2422E77C63A2}"/>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pic>
        <p:nvPicPr>
          <p:cNvPr id="104" name="Picture 65" descr="HCP.png">
            <a:extLst>
              <a:ext uri="{FF2B5EF4-FFF2-40B4-BE49-F238E27FC236}">
                <a16:creationId xmlns:a16="http://schemas.microsoft.com/office/drawing/2014/main" id="{8B798C11-303C-4048-8DF4-A486E5E94BAF}"/>
              </a:ext>
            </a:extLst>
          </p:cNvPr>
          <p:cNvPicPr>
            <a:picLocks noChangeAspect="1"/>
          </p:cNvPicPr>
          <p:nvPr/>
        </p:nvPicPr>
        <p:blipFill>
          <a:blip r:embed="rId6" cstate="email">
            <a:extLst>
              <a:ext uri="{28A0092B-C50C-407E-A947-70E740481C1C}">
                <a14:useLocalDpi xmlns:a14="http://schemas.microsoft.com/office/drawing/2010/main"/>
              </a:ext>
            </a:extLst>
          </a:blip>
          <a:srcRect r="15448"/>
          <a:stretch>
            <a:fillRect/>
          </a:stretch>
        </p:blipFill>
        <p:spPr>
          <a:xfrm>
            <a:off x="7444321" y="1059378"/>
            <a:ext cx="955523" cy="1381726"/>
          </a:xfrm>
          <a:prstGeom prst="rect">
            <a:avLst/>
          </a:prstGeom>
        </p:spPr>
      </p:pic>
      <p:pic>
        <p:nvPicPr>
          <p:cNvPr id="105" name="Picture 80" descr="HCP.png">
            <a:extLst>
              <a:ext uri="{FF2B5EF4-FFF2-40B4-BE49-F238E27FC236}">
                <a16:creationId xmlns:a16="http://schemas.microsoft.com/office/drawing/2014/main" id="{28B73E98-C099-4E1F-9359-06D2F83ADAAA}"/>
              </a:ext>
            </a:extLst>
          </p:cNvPr>
          <p:cNvPicPr>
            <a:picLocks noChangeAspect="1"/>
          </p:cNvPicPr>
          <p:nvPr/>
        </p:nvPicPr>
        <p:blipFill>
          <a:blip r:embed="rId6" cstate="email">
            <a:extLst>
              <a:ext uri="{28A0092B-C50C-407E-A947-70E740481C1C}">
                <a14:useLocalDpi xmlns:a14="http://schemas.microsoft.com/office/drawing/2010/main"/>
              </a:ext>
            </a:extLst>
          </a:blip>
          <a:srcRect r="15448"/>
          <a:stretch>
            <a:fillRect/>
          </a:stretch>
        </p:blipFill>
        <p:spPr>
          <a:xfrm>
            <a:off x="7444321" y="3487683"/>
            <a:ext cx="955523" cy="1381726"/>
          </a:xfrm>
          <a:prstGeom prst="rect">
            <a:avLst/>
          </a:prstGeom>
        </p:spPr>
      </p:pic>
      <p:sp>
        <p:nvSpPr>
          <p:cNvPr id="108" name="TextBox 82">
            <a:extLst>
              <a:ext uri="{FF2B5EF4-FFF2-40B4-BE49-F238E27FC236}">
                <a16:creationId xmlns:a16="http://schemas.microsoft.com/office/drawing/2014/main" id="{9F7A9551-5864-46AC-823E-33BA557078BF}"/>
              </a:ext>
            </a:extLst>
          </p:cNvPr>
          <p:cNvSpPr txBox="1"/>
          <p:nvPr/>
        </p:nvSpPr>
        <p:spPr>
          <a:xfrm>
            <a:off x="8053310" y="2809555"/>
            <a:ext cx="941283" cy="590931"/>
          </a:xfrm>
          <a:prstGeom prst="rect">
            <a:avLst/>
          </a:prstGeom>
          <a:noFill/>
          <a:ln>
            <a:noFill/>
          </a:ln>
        </p:spPr>
        <p:txBody>
          <a:bodyPr wrap="none" rtlCol="0">
            <a:spAutoFit/>
          </a:bodyPr>
          <a:lstStyle/>
          <a:p>
            <a:pPr algn="ctr"/>
            <a:r>
              <a:rPr lang="en-US" sz="1200" dirty="0">
                <a:solidFill>
                  <a:schemeClr val="tx1"/>
                </a:solidFill>
                <a:latin typeface="+mn-lt"/>
              </a:rPr>
              <a:t>HCP </a:t>
            </a:r>
          </a:p>
          <a:p>
            <a:pPr algn="ctr"/>
            <a:r>
              <a:rPr lang="en-US" sz="1200" dirty="0">
                <a:solidFill>
                  <a:schemeClr val="tx1"/>
                </a:solidFill>
                <a:latin typeface="+mn-lt"/>
              </a:rPr>
              <a:t>Replication</a:t>
            </a:r>
          </a:p>
          <a:p>
            <a:pPr algn="ctr"/>
            <a:r>
              <a:rPr lang="en-US" sz="1200" dirty="0">
                <a:solidFill>
                  <a:srgbClr val="FF0000"/>
                </a:solidFill>
                <a:latin typeface="+mn-lt"/>
              </a:rPr>
              <a:t>(Failback)</a:t>
            </a:r>
          </a:p>
        </p:txBody>
      </p:sp>
      <p:sp>
        <p:nvSpPr>
          <p:cNvPr id="109" name="Magnetic Disk 256">
            <a:extLst>
              <a:ext uri="{FF2B5EF4-FFF2-40B4-BE49-F238E27FC236}">
                <a16:creationId xmlns:a16="http://schemas.microsoft.com/office/drawing/2014/main" id="{CF599663-8A4B-426C-A15E-4EA050EA6958}"/>
              </a:ext>
            </a:extLst>
          </p:cNvPr>
          <p:cNvSpPr/>
          <p:nvPr/>
        </p:nvSpPr>
        <p:spPr>
          <a:xfrm>
            <a:off x="7726046" y="1616221"/>
            <a:ext cx="645382" cy="467360"/>
          </a:xfrm>
          <a:prstGeom prst="flowChartMagneticDisk">
            <a:avLst/>
          </a:prstGeom>
          <a:solidFill>
            <a:schemeClr val="accent3">
              <a:lumMod val="40000"/>
              <a:lumOff val="60000"/>
              <a:alpha val="84000"/>
            </a:schemeClr>
          </a:solidFill>
          <a:ln>
            <a:solidFill>
              <a:srgbClr val="9DDC75"/>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dirty="0">
              <a:solidFill>
                <a:schemeClr val="tx1"/>
              </a:solidFill>
            </a:endParaRPr>
          </a:p>
        </p:txBody>
      </p:sp>
      <p:sp>
        <p:nvSpPr>
          <p:cNvPr id="110" name="Folded Corner 257">
            <a:extLst>
              <a:ext uri="{FF2B5EF4-FFF2-40B4-BE49-F238E27FC236}">
                <a16:creationId xmlns:a16="http://schemas.microsoft.com/office/drawing/2014/main" id="{68279A1F-E379-4B2B-BA7D-F0A1731695C5}"/>
              </a:ext>
            </a:extLst>
          </p:cNvPr>
          <p:cNvSpPr/>
          <p:nvPr/>
        </p:nvSpPr>
        <p:spPr>
          <a:xfrm>
            <a:off x="7841886" y="1476848"/>
            <a:ext cx="409460" cy="328799"/>
          </a:xfrm>
          <a:prstGeom prst="foldedCorner">
            <a:avLst/>
          </a:prstGeom>
          <a:solidFill>
            <a:srgbClr val="FFFFFF"/>
          </a:solidFill>
          <a:ln>
            <a:solidFill>
              <a:srgbClr val="4141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data</a:t>
            </a:r>
          </a:p>
        </p:txBody>
      </p:sp>
      <p:sp>
        <p:nvSpPr>
          <p:cNvPr id="111" name="Magnetic Disk 254">
            <a:extLst>
              <a:ext uri="{FF2B5EF4-FFF2-40B4-BE49-F238E27FC236}">
                <a16:creationId xmlns:a16="http://schemas.microsoft.com/office/drawing/2014/main" id="{A375DFBB-E6CA-4265-951F-0C31BC4E1077}"/>
              </a:ext>
            </a:extLst>
          </p:cNvPr>
          <p:cNvSpPr/>
          <p:nvPr/>
        </p:nvSpPr>
        <p:spPr>
          <a:xfrm>
            <a:off x="7730557" y="2126344"/>
            <a:ext cx="640871" cy="485354"/>
          </a:xfrm>
          <a:prstGeom prst="flowChartMagneticDisk">
            <a:avLst/>
          </a:prstGeom>
          <a:solidFill>
            <a:schemeClr val="accent6">
              <a:lumMod val="60000"/>
              <a:lumOff val="40000"/>
              <a:alpha val="84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dirty="0">
              <a:solidFill>
                <a:schemeClr val="tx1"/>
              </a:solidFill>
            </a:endParaRPr>
          </a:p>
        </p:txBody>
      </p:sp>
      <p:sp>
        <p:nvSpPr>
          <p:cNvPr id="112" name="Folded Corner 255">
            <a:extLst>
              <a:ext uri="{FF2B5EF4-FFF2-40B4-BE49-F238E27FC236}">
                <a16:creationId xmlns:a16="http://schemas.microsoft.com/office/drawing/2014/main" id="{CF14D53B-1FF6-4934-9EA1-DF98FF37412E}"/>
              </a:ext>
            </a:extLst>
          </p:cNvPr>
          <p:cNvSpPr/>
          <p:nvPr/>
        </p:nvSpPr>
        <p:spPr>
          <a:xfrm>
            <a:off x="7843032" y="1982508"/>
            <a:ext cx="427781" cy="338563"/>
          </a:xfrm>
          <a:prstGeom prst="foldedCorner">
            <a:avLst/>
          </a:prstGeom>
          <a:solidFill>
            <a:srgbClr val="FFFFFF"/>
          </a:solidFill>
          <a:ln>
            <a:solidFill>
              <a:srgbClr val="4141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err="1">
                <a:solidFill>
                  <a:schemeClr val="tx1"/>
                </a:solidFill>
              </a:rPr>
              <a:t>conf</a:t>
            </a:r>
            <a:endParaRPr lang="en-US" sz="800" dirty="0">
              <a:solidFill>
                <a:schemeClr val="tx1"/>
              </a:solidFill>
            </a:endParaRPr>
          </a:p>
        </p:txBody>
      </p:sp>
      <p:sp>
        <p:nvSpPr>
          <p:cNvPr id="114" name="Magnetic Disk 256">
            <a:extLst>
              <a:ext uri="{FF2B5EF4-FFF2-40B4-BE49-F238E27FC236}">
                <a16:creationId xmlns:a16="http://schemas.microsoft.com/office/drawing/2014/main" id="{B401EFC0-04F0-4519-A5A4-31F6CBC99D45}"/>
              </a:ext>
            </a:extLst>
          </p:cNvPr>
          <p:cNvSpPr/>
          <p:nvPr/>
        </p:nvSpPr>
        <p:spPr>
          <a:xfrm>
            <a:off x="7726046" y="3842291"/>
            <a:ext cx="645382" cy="467360"/>
          </a:xfrm>
          <a:prstGeom prst="flowChartMagneticDisk">
            <a:avLst/>
          </a:prstGeom>
          <a:solidFill>
            <a:schemeClr val="accent3">
              <a:lumMod val="40000"/>
              <a:lumOff val="60000"/>
              <a:alpha val="84000"/>
            </a:schemeClr>
          </a:solidFill>
          <a:ln>
            <a:solidFill>
              <a:srgbClr val="9DDC75"/>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dirty="0">
              <a:solidFill>
                <a:schemeClr val="tx1"/>
              </a:solidFill>
            </a:endParaRPr>
          </a:p>
        </p:txBody>
      </p:sp>
      <p:sp>
        <p:nvSpPr>
          <p:cNvPr id="115" name="Folded Corner 257">
            <a:extLst>
              <a:ext uri="{FF2B5EF4-FFF2-40B4-BE49-F238E27FC236}">
                <a16:creationId xmlns:a16="http://schemas.microsoft.com/office/drawing/2014/main" id="{260A6733-6C3E-49F7-8CBF-47DAFEC47864}"/>
              </a:ext>
            </a:extLst>
          </p:cNvPr>
          <p:cNvSpPr/>
          <p:nvPr/>
        </p:nvSpPr>
        <p:spPr>
          <a:xfrm>
            <a:off x="7841886" y="3702918"/>
            <a:ext cx="409460" cy="328799"/>
          </a:xfrm>
          <a:prstGeom prst="foldedCorner">
            <a:avLst/>
          </a:prstGeom>
          <a:solidFill>
            <a:srgbClr val="FFFFFF"/>
          </a:solidFill>
          <a:ln>
            <a:solidFill>
              <a:srgbClr val="4141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data</a:t>
            </a:r>
          </a:p>
        </p:txBody>
      </p:sp>
      <p:sp>
        <p:nvSpPr>
          <p:cNvPr id="116" name="Magnetic Disk 254">
            <a:extLst>
              <a:ext uri="{FF2B5EF4-FFF2-40B4-BE49-F238E27FC236}">
                <a16:creationId xmlns:a16="http://schemas.microsoft.com/office/drawing/2014/main" id="{4D0C6817-4C9A-451E-9860-1B67916FDD09}"/>
              </a:ext>
            </a:extLst>
          </p:cNvPr>
          <p:cNvSpPr/>
          <p:nvPr/>
        </p:nvSpPr>
        <p:spPr>
          <a:xfrm>
            <a:off x="7730557" y="4352414"/>
            <a:ext cx="640871" cy="485354"/>
          </a:xfrm>
          <a:prstGeom prst="flowChartMagneticDisk">
            <a:avLst/>
          </a:prstGeom>
          <a:solidFill>
            <a:schemeClr val="accent6">
              <a:lumMod val="60000"/>
              <a:lumOff val="40000"/>
              <a:alpha val="84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dirty="0">
              <a:solidFill>
                <a:schemeClr val="tx1"/>
              </a:solidFill>
            </a:endParaRPr>
          </a:p>
        </p:txBody>
      </p:sp>
      <p:sp>
        <p:nvSpPr>
          <p:cNvPr id="117" name="Folded Corner 255">
            <a:extLst>
              <a:ext uri="{FF2B5EF4-FFF2-40B4-BE49-F238E27FC236}">
                <a16:creationId xmlns:a16="http://schemas.microsoft.com/office/drawing/2014/main" id="{E5F1EBDA-A3F2-4CC8-96A7-68DA65FE78B2}"/>
              </a:ext>
            </a:extLst>
          </p:cNvPr>
          <p:cNvSpPr/>
          <p:nvPr/>
        </p:nvSpPr>
        <p:spPr>
          <a:xfrm>
            <a:off x="7843032" y="4208578"/>
            <a:ext cx="427781" cy="338563"/>
          </a:xfrm>
          <a:prstGeom prst="foldedCorner">
            <a:avLst/>
          </a:prstGeom>
          <a:solidFill>
            <a:srgbClr val="FFFFFF"/>
          </a:solidFill>
          <a:ln>
            <a:solidFill>
              <a:srgbClr val="4141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err="1">
                <a:solidFill>
                  <a:schemeClr val="tx1"/>
                </a:solidFill>
              </a:rPr>
              <a:t>conf</a:t>
            </a:r>
            <a:endParaRPr lang="en-US" sz="800" dirty="0">
              <a:solidFill>
                <a:schemeClr val="tx1"/>
              </a:solidFill>
            </a:endParaRPr>
          </a:p>
        </p:txBody>
      </p:sp>
      <p:cxnSp>
        <p:nvCxnSpPr>
          <p:cNvPr id="118" name="Straight Arrow Connector 243">
            <a:extLst>
              <a:ext uri="{FF2B5EF4-FFF2-40B4-BE49-F238E27FC236}">
                <a16:creationId xmlns:a16="http://schemas.microsoft.com/office/drawing/2014/main" id="{F6C8D3E8-67C1-44A6-A2FF-298E48D7EAAB}"/>
              </a:ext>
            </a:extLst>
          </p:cNvPr>
          <p:cNvCxnSpPr>
            <a:cxnSpLocks/>
          </p:cNvCxnSpPr>
          <p:nvPr/>
        </p:nvCxnSpPr>
        <p:spPr>
          <a:xfrm>
            <a:off x="5346290" y="4432352"/>
            <a:ext cx="1971246" cy="0"/>
          </a:xfrm>
          <a:prstGeom prst="straightConnector1">
            <a:avLst/>
          </a:prstGeom>
          <a:ln w="635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20" name="Straight Arrow Connector 243">
            <a:extLst>
              <a:ext uri="{FF2B5EF4-FFF2-40B4-BE49-F238E27FC236}">
                <a16:creationId xmlns:a16="http://schemas.microsoft.com/office/drawing/2014/main" id="{83F90625-2957-4654-87B8-41EF61764A2A}"/>
              </a:ext>
            </a:extLst>
          </p:cNvPr>
          <p:cNvCxnSpPr>
            <a:cxnSpLocks/>
          </p:cNvCxnSpPr>
          <p:nvPr/>
        </p:nvCxnSpPr>
        <p:spPr>
          <a:xfrm>
            <a:off x="5736012" y="4031717"/>
            <a:ext cx="1592674" cy="0"/>
          </a:xfrm>
          <a:prstGeom prst="straightConnector1">
            <a:avLst/>
          </a:prstGeom>
          <a:ln w="635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81">
            <a:extLst>
              <a:ext uri="{FF2B5EF4-FFF2-40B4-BE49-F238E27FC236}">
                <a16:creationId xmlns:a16="http://schemas.microsoft.com/office/drawing/2014/main" id="{5759035A-E856-41C8-A66E-37CD2A903C61}"/>
              </a:ext>
            </a:extLst>
          </p:cNvPr>
          <p:cNvCxnSpPr>
            <a:cxnSpLocks/>
          </p:cNvCxnSpPr>
          <p:nvPr/>
        </p:nvCxnSpPr>
        <p:spPr>
          <a:xfrm>
            <a:off x="8045012" y="2397308"/>
            <a:ext cx="0" cy="1200485"/>
          </a:xfrm>
          <a:prstGeom prst="straightConnector1">
            <a:avLst/>
          </a:prstGeom>
          <a:ln w="76200" cmpd="sng">
            <a:solidFill>
              <a:srgbClr val="D06B0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22" name="Straight Arrow Connector 240">
            <a:extLst>
              <a:ext uri="{FF2B5EF4-FFF2-40B4-BE49-F238E27FC236}">
                <a16:creationId xmlns:a16="http://schemas.microsoft.com/office/drawing/2014/main" id="{6D81B252-CAC6-4CDB-BF7D-CA2167B5A18A}"/>
              </a:ext>
            </a:extLst>
          </p:cNvPr>
          <p:cNvCxnSpPr>
            <a:cxnSpLocks/>
          </p:cNvCxnSpPr>
          <p:nvPr/>
        </p:nvCxnSpPr>
        <p:spPr>
          <a:xfrm flipH="1" flipV="1">
            <a:off x="5706284" y="1464439"/>
            <a:ext cx="1823607" cy="14127"/>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6" name="Straight Arrow Connector 241">
            <a:extLst>
              <a:ext uri="{FF2B5EF4-FFF2-40B4-BE49-F238E27FC236}">
                <a16:creationId xmlns:a16="http://schemas.microsoft.com/office/drawing/2014/main" id="{9D57DF12-19CA-4CE2-A8E4-2F61A7CEBCA0}"/>
              </a:ext>
            </a:extLst>
          </p:cNvPr>
          <p:cNvCxnSpPr>
            <a:cxnSpLocks/>
          </p:cNvCxnSpPr>
          <p:nvPr/>
        </p:nvCxnSpPr>
        <p:spPr>
          <a:xfrm flipH="1">
            <a:off x="5469516" y="1892343"/>
            <a:ext cx="2068800" cy="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8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3618298" cy="369332"/>
          </a:xfrm>
        </p:spPr>
        <p:txBody>
          <a:bodyPr wrap="none"/>
          <a:lstStyle/>
          <a:p>
            <a:r>
              <a:rPr lang="en-US" altLang="ja-JP" dirty="0"/>
              <a:t>2-4</a:t>
            </a:r>
            <a:r>
              <a:rPr lang="en-US" altLang="ja-JP" b="1" dirty="0">
                <a:solidFill>
                  <a:schemeClr val="tx1"/>
                </a:solidFill>
                <a:latin typeface="+mj-lt"/>
                <a:ea typeface="ＭＳ Ｐゴシック" pitchFamily="50" charset="-128"/>
                <a:cs typeface="Arial" charset="0"/>
              </a:rPr>
              <a:t>. Supported HDI versions</a:t>
            </a:r>
            <a:endParaRPr kumimoji="1" lang="ja-JP" altLang="en-US" b="1" dirty="0">
              <a:solidFill>
                <a:schemeClr val="tx1"/>
              </a:solidFill>
              <a:latin typeface="+mj-lt"/>
            </a:endParaRPr>
          </a:p>
        </p:txBody>
      </p:sp>
      <p:sp>
        <p:nvSpPr>
          <p:cNvPr id="2" name="コンテンツ プレースホルダー 1">
            <a:extLst>
              <a:ext uri="{FF2B5EF4-FFF2-40B4-BE49-F238E27FC236}">
                <a16:creationId xmlns:a16="http://schemas.microsoft.com/office/drawing/2014/main" id="{B803DBA3-D443-4B96-93F8-25F7DE2D54EF}"/>
              </a:ext>
            </a:extLst>
          </p:cNvPr>
          <p:cNvSpPr>
            <a:spLocks noGrp="1"/>
          </p:cNvSpPr>
          <p:nvPr>
            <p:ph sz="quarter" idx="10"/>
          </p:nvPr>
        </p:nvSpPr>
        <p:spPr>
          <a:xfrm>
            <a:off x="329860" y="744546"/>
            <a:ext cx="8485894" cy="369332"/>
          </a:xfrm>
        </p:spPr>
        <p:txBody>
          <a:bodyPr/>
          <a:lstStyle/>
          <a:p>
            <a:r>
              <a:rPr lang="en-US" altLang="ja-JP" sz="2000" dirty="0"/>
              <a:t>Supported HDI versions</a:t>
            </a:r>
          </a:p>
          <a:p>
            <a:endParaRPr lang="en-US" altLang="ja-JP" sz="2000" dirty="0"/>
          </a:p>
          <a:p>
            <a:endParaRPr lang="en-US" altLang="ja-JP" sz="2000" dirty="0"/>
          </a:p>
          <a:p>
            <a:endParaRPr lang="en-US" altLang="ja-JP" sz="2000" dirty="0"/>
          </a:p>
          <a:p>
            <a:endParaRPr lang="en-US" altLang="ja-JP" sz="2000" dirty="0"/>
          </a:p>
          <a:p>
            <a:endParaRPr lang="en-US" altLang="ja-JP" sz="2000" dirty="0"/>
          </a:p>
          <a:p>
            <a:r>
              <a:rPr lang="en-US" altLang="ja-JP" sz="2000" dirty="0"/>
              <a:t>Primary node and secondary node are expected to have the same HDI version</a:t>
            </a:r>
          </a:p>
          <a:p>
            <a:pPr lvl="1"/>
            <a:r>
              <a:rPr lang="en-US" altLang="ja-JP" sz="1800" dirty="0"/>
              <a:t>Not fully tested on pairs that have different HDI versions between primary node and secondary node</a:t>
            </a:r>
            <a:endParaRPr lang="de-DE" altLang="ja-JP" sz="1800" dirty="0"/>
          </a:p>
        </p:txBody>
      </p:sp>
      <p:graphicFrame>
        <p:nvGraphicFramePr>
          <p:cNvPr id="103" name="表 102">
            <a:extLst>
              <a:ext uri="{FF2B5EF4-FFF2-40B4-BE49-F238E27FC236}">
                <a16:creationId xmlns:a16="http://schemas.microsoft.com/office/drawing/2014/main" id="{186D7E38-A347-499C-85FA-22021DFAA89D}"/>
              </a:ext>
            </a:extLst>
          </p:cNvPr>
          <p:cNvGraphicFramePr>
            <a:graphicFrameLocks noGrp="1"/>
          </p:cNvGraphicFramePr>
          <p:nvPr>
            <p:extLst>
              <p:ext uri="{D42A27DB-BD31-4B8C-83A1-F6EECF244321}">
                <p14:modId xmlns:p14="http://schemas.microsoft.com/office/powerpoint/2010/main" val="3907102736"/>
              </p:ext>
            </p:extLst>
          </p:nvPr>
        </p:nvGraphicFramePr>
        <p:xfrm>
          <a:off x="660145" y="1259707"/>
          <a:ext cx="7796335" cy="1107440"/>
        </p:xfrm>
        <a:graphic>
          <a:graphicData uri="http://schemas.openxmlformats.org/drawingml/2006/table">
            <a:tbl>
              <a:tblPr firstRow="1" bandRow="1">
                <a:tableStyleId>{5C22544A-7EE6-4342-B048-85BDC9FD1C3A}</a:tableStyleId>
              </a:tblPr>
              <a:tblGrid>
                <a:gridCol w="3196835">
                  <a:extLst>
                    <a:ext uri="{9D8B030D-6E8A-4147-A177-3AD203B41FA5}">
                      <a16:colId xmlns:a16="http://schemas.microsoft.com/office/drawing/2014/main" val="20000"/>
                    </a:ext>
                  </a:extLst>
                </a:gridCol>
                <a:gridCol w="4599500">
                  <a:extLst>
                    <a:ext uri="{9D8B030D-6E8A-4147-A177-3AD203B41FA5}">
                      <a16:colId xmlns:a16="http://schemas.microsoft.com/office/drawing/2014/main" val="20001"/>
                    </a:ext>
                  </a:extLst>
                </a:gridCol>
              </a:tblGrid>
              <a:tr h="354636">
                <a:tc>
                  <a:txBody>
                    <a:bodyPr/>
                    <a:lstStyle/>
                    <a:p>
                      <a:r>
                        <a:rPr kumimoji="1" lang="en-US" altLang="ja-JP" dirty="0"/>
                        <a:t>Script version</a:t>
                      </a:r>
                      <a:endParaRPr kumimoji="1" lang="ja-JP" altLang="en-US" dirty="0"/>
                    </a:p>
                  </a:txBody>
                  <a:tcPr/>
                </a:tc>
                <a:tc>
                  <a:txBody>
                    <a:bodyPr/>
                    <a:lstStyle/>
                    <a:p>
                      <a:r>
                        <a:rPr kumimoji="1" lang="en-US" altLang="ja-JP" dirty="0"/>
                        <a:t>Supported HDI version</a:t>
                      </a:r>
                      <a:endParaRPr kumimoji="1" lang="ja-JP" altLang="en-US" dirty="0"/>
                    </a:p>
                  </a:txBody>
                  <a:tcPr/>
                </a:tc>
                <a:extLst>
                  <a:ext uri="{0D108BD9-81ED-4DB2-BD59-A6C34878D82A}">
                    <a16:rowId xmlns:a16="http://schemas.microsoft.com/office/drawing/2014/main" val="10000"/>
                  </a:ext>
                </a:extLst>
              </a:tr>
              <a:tr h="370840">
                <a:tc>
                  <a:txBody>
                    <a:bodyPr/>
                    <a:lstStyle/>
                    <a:p>
                      <a:r>
                        <a:rPr kumimoji="1" lang="en-US" altLang="ja-JP" dirty="0"/>
                        <a:t>v2.3</a:t>
                      </a:r>
                      <a:endParaRPr kumimoji="1" lang="ja-JP" altLang="en-US" dirty="0"/>
                    </a:p>
                  </a:txBody>
                  <a:tcPr/>
                </a:tc>
                <a:tc>
                  <a:txBody>
                    <a:bodyPr/>
                    <a:lstStyle/>
                    <a:p>
                      <a:r>
                        <a:rPr kumimoji="1" lang="en-US" altLang="ja-JP" dirty="0"/>
                        <a:t>6.1.1 or </a:t>
                      </a:r>
                      <a:r>
                        <a:rPr kumimoji="1" lang="en-US" altLang="ja-JP" i="0" u="sng" dirty="0"/>
                        <a:t>later</a:t>
                      </a:r>
                      <a:r>
                        <a:rPr kumimoji="1" lang="en-US" altLang="ja-JP" i="0" u="none" dirty="0"/>
                        <a:t> *</a:t>
                      </a:r>
                      <a:endParaRPr kumimoji="1" lang="ja-JP" altLang="en-US" i="0" u="none" dirty="0"/>
                    </a:p>
                  </a:txBody>
                  <a:tcPr/>
                </a:tc>
                <a:extLst>
                  <a:ext uri="{0D108BD9-81ED-4DB2-BD59-A6C34878D82A}">
                    <a16:rowId xmlns:a16="http://schemas.microsoft.com/office/drawing/2014/main" val="10007"/>
                  </a:ext>
                </a:extLst>
              </a:tr>
              <a:tr h="370840">
                <a:tc>
                  <a:txBody>
                    <a:bodyPr/>
                    <a:lstStyle/>
                    <a:p>
                      <a:r>
                        <a:rPr kumimoji="1" lang="en-US" altLang="ja-JP" dirty="0">
                          <a:solidFill>
                            <a:srgbClr val="FF0000"/>
                          </a:solidFill>
                        </a:rPr>
                        <a:t>v3.0</a:t>
                      </a:r>
                      <a:endParaRPr kumimoji="1" lang="ja-JP" altLang="en-US" dirty="0">
                        <a:solidFill>
                          <a:srgbClr val="FF0000"/>
                        </a:solidFill>
                      </a:endParaRPr>
                    </a:p>
                  </a:txBody>
                  <a:tcPr/>
                </a:tc>
                <a:tc>
                  <a:txBody>
                    <a:bodyPr/>
                    <a:lstStyle/>
                    <a:p>
                      <a:r>
                        <a:rPr kumimoji="1" lang="en-US" altLang="ja-JP" i="0" u="none" dirty="0">
                          <a:solidFill>
                            <a:srgbClr val="FF0000"/>
                          </a:solidFill>
                        </a:rPr>
                        <a:t>6.1.1 or </a:t>
                      </a:r>
                      <a:r>
                        <a:rPr kumimoji="1" lang="en-US" altLang="ja-JP" i="0" u="sng" dirty="0">
                          <a:solidFill>
                            <a:srgbClr val="FF0000"/>
                          </a:solidFill>
                        </a:rPr>
                        <a:t>later</a:t>
                      </a:r>
                      <a:r>
                        <a:rPr kumimoji="1" lang="en-US" altLang="ja-JP" i="0" u="none" dirty="0">
                          <a:solidFill>
                            <a:srgbClr val="FF0000"/>
                          </a:solidFill>
                        </a:rPr>
                        <a:t> *</a:t>
                      </a:r>
                      <a:endParaRPr kumimoji="1" lang="ja-JP" altLang="en-US" i="0" u="none" dirty="0">
                        <a:solidFill>
                          <a:srgbClr val="FF0000"/>
                        </a:solidFill>
                      </a:endParaRPr>
                    </a:p>
                  </a:txBody>
                  <a:tcPr/>
                </a:tc>
                <a:extLst>
                  <a:ext uri="{0D108BD9-81ED-4DB2-BD59-A6C34878D82A}">
                    <a16:rowId xmlns:a16="http://schemas.microsoft.com/office/drawing/2014/main" val="4132937777"/>
                  </a:ext>
                </a:extLst>
              </a:tr>
            </a:tbl>
          </a:graphicData>
        </a:graphic>
      </p:graphicFrame>
      <p:sp>
        <p:nvSpPr>
          <p:cNvPr id="104" name="テキスト ボックス 103">
            <a:extLst>
              <a:ext uri="{FF2B5EF4-FFF2-40B4-BE49-F238E27FC236}">
                <a16:creationId xmlns:a16="http://schemas.microsoft.com/office/drawing/2014/main" id="{456597E2-50C0-4779-A449-91AC1FBA734A}"/>
              </a:ext>
            </a:extLst>
          </p:cNvPr>
          <p:cNvSpPr txBox="1"/>
          <p:nvPr/>
        </p:nvSpPr>
        <p:spPr>
          <a:xfrm>
            <a:off x="660145" y="2400934"/>
            <a:ext cx="3430718" cy="341632"/>
          </a:xfrm>
          <a:prstGeom prst="rect">
            <a:avLst/>
          </a:prstGeom>
          <a:noFill/>
        </p:spPr>
        <p:txBody>
          <a:bodyPr wrap="square" rtlCol="0">
            <a:spAutoFit/>
          </a:bodyPr>
          <a:lstStyle/>
          <a:p>
            <a:r>
              <a:rPr kumimoji="1" lang="en-US" altLang="ja-JP" sz="1800" dirty="0">
                <a:solidFill>
                  <a:schemeClr val="tx1"/>
                </a:solidFill>
                <a:latin typeface="+mn-lt"/>
              </a:rPr>
              <a:t>* 5.x versions are not tested</a:t>
            </a:r>
            <a:endParaRPr kumimoji="1" lang="ja-JP" altLang="en-US" sz="1800" dirty="0">
              <a:solidFill>
                <a:schemeClr val="tx1"/>
              </a:solidFill>
              <a:latin typeface="+mn-lt"/>
            </a:endParaRPr>
          </a:p>
        </p:txBody>
      </p:sp>
      <p:sp>
        <p:nvSpPr>
          <p:cNvPr id="6" name="動作設定ボタン: 戻る/前へ 5">
            <a:hlinkClick r:id="rId3" action="ppaction://hlinksldjump" highlightClick="1"/>
            <a:extLst>
              <a:ext uri="{FF2B5EF4-FFF2-40B4-BE49-F238E27FC236}">
                <a16:creationId xmlns:a16="http://schemas.microsoft.com/office/drawing/2014/main" id="{6DF72B35-32C2-4B01-83D3-38900B702301}"/>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Tree>
    <p:extLst>
      <p:ext uri="{BB962C8B-B14F-4D97-AF65-F5344CB8AC3E}">
        <p14:creationId xmlns:p14="http://schemas.microsoft.com/office/powerpoint/2010/main" val="2866678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9"/>
          <p:cNvSpPr txBox="1">
            <a:spLocks noChangeArrowheads="1"/>
          </p:cNvSpPr>
          <p:nvPr/>
        </p:nvSpPr>
        <p:spPr bwMode="gray">
          <a:xfrm>
            <a:off x="582447" y="2431746"/>
            <a:ext cx="3698448" cy="1588127"/>
          </a:xfrm>
          <a:prstGeom prst="rect">
            <a:avLst/>
          </a:prstGeom>
          <a:noFill/>
          <a:ln w="9525">
            <a:noFill/>
            <a:miter lim="800000"/>
            <a:headEnd/>
            <a:tailEnd/>
          </a:ln>
        </p:spPr>
        <p:txBody>
          <a:bodyPr wrap="none">
            <a:spAutoFit/>
          </a:bodyPr>
          <a:lstStyle/>
          <a:p>
            <a:pPr marL="342900" indent="-342900" algn="l">
              <a:buFont typeface="+mj-lt"/>
              <a:buAutoNum type="arabicPeriod"/>
            </a:pPr>
            <a:r>
              <a:rPr lang="en-US" altLang="ja-JP" sz="1800" b="1" dirty="0">
                <a:solidFill>
                  <a:srgbClr val="000000"/>
                </a:solidFill>
                <a:latin typeface="+mj-lt"/>
                <a:cs typeface="Arial" charset="0"/>
                <a:hlinkClick r:id="rId3" action="ppaction://hlinksldjump"/>
              </a:rPr>
              <a:t>What’s new in v3.0</a:t>
            </a:r>
            <a:endParaRPr lang="en-US" altLang="ja-JP" sz="1800" b="1" dirty="0">
              <a:solidFill>
                <a:srgbClr val="000000"/>
              </a:solidFill>
              <a:latin typeface="+mj-lt"/>
            </a:endParaRPr>
          </a:p>
          <a:p>
            <a:pPr marL="342900" indent="-342900" algn="l">
              <a:buFont typeface="+mj-lt"/>
              <a:buAutoNum type="arabicPeriod"/>
            </a:pPr>
            <a:r>
              <a:rPr lang="en-US" altLang="ja-JP" sz="1800" b="1" dirty="0">
                <a:solidFill>
                  <a:srgbClr val="000000"/>
                </a:solidFill>
                <a:latin typeface="+mj-lt"/>
                <a:hlinkClick r:id="rId4" action="ppaction://hlinksldjump"/>
              </a:rPr>
              <a:t>Overview</a:t>
            </a:r>
            <a:endParaRPr lang="en-US" altLang="ja-JP" sz="1800" b="1" dirty="0">
              <a:solidFill>
                <a:srgbClr val="000000"/>
              </a:solidFill>
              <a:latin typeface="+mj-lt"/>
            </a:endParaRPr>
          </a:p>
          <a:p>
            <a:pPr marL="342900" indent="-342900" algn="l">
              <a:buFont typeface="+mj-lt"/>
              <a:buAutoNum type="arabicPeriod"/>
            </a:pPr>
            <a:r>
              <a:rPr lang="en-US" altLang="ja-JP" sz="1800" b="1" dirty="0">
                <a:solidFill>
                  <a:srgbClr val="000000"/>
                </a:solidFill>
                <a:latin typeface="+mj-lt"/>
                <a:hlinkClick r:id="rId5" action="ppaction://hlinksldjump"/>
              </a:rPr>
              <a:t>Specification</a:t>
            </a:r>
            <a:r>
              <a:rPr lang="ja-JP" altLang="en-US" sz="1800" b="1" dirty="0">
                <a:solidFill>
                  <a:srgbClr val="000000"/>
                </a:solidFill>
                <a:latin typeface="+mj-lt"/>
                <a:hlinkClick r:id="rId5" action="ppaction://hlinksldjump"/>
              </a:rPr>
              <a:t> </a:t>
            </a:r>
            <a:r>
              <a:rPr lang="en-US" altLang="ja-JP" sz="1800" b="1" dirty="0">
                <a:solidFill>
                  <a:srgbClr val="000000"/>
                </a:solidFill>
                <a:latin typeface="+mj-lt"/>
                <a:hlinkClick r:id="rId5" action="ppaction://hlinksldjump"/>
              </a:rPr>
              <a:t>(Configuration)</a:t>
            </a:r>
            <a:endParaRPr lang="en-US" altLang="ja-JP" sz="1800" b="1" dirty="0">
              <a:solidFill>
                <a:srgbClr val="000000"/>
              </a:solidFill>
              <a:latin typeface="+mj-lt"/>
            </a:endParaRPr>
          </a:p>
          <a:p>
            <a:pPr marL="342900" indent="-342900" algn="l">
              <a:buFont typeface="+mj-lt"/>
              <a:buAutoNum type="arabicPeriod"/>
            </a:pPr>
            <a:r>
              <a:rPr lang="en-US" altLang="ja-JP" sz="1800" b="1" dirty="0">
                <a:solidFill>
                  <a:srgbClr val="000000"/>
                </a:solidFill>
                <a:latin typeface="+mj-lt"/>
                <a:hlinkClick r:id="rId6" action="ppaction://hlinksldjump"/>
              </a:rPr>
              <a:t>Specification (Operation)</a:t>
            </a:r>
            <a:endParaRPr lang="en-US" altLang="ja-JP" sz="1800" b="1" dirty="0">
              <a:solidFill>
                <a:srgbClr val="000000"/>
              </a:solidFill>
              <a:latin typeface="+mj-lt"/>
            </a:endParaRPr>
          </a:p>
          <a:p>
            <a:pPr marL="342900" indent="-342900" algn="l">
              <a:buFont typeface="+mj-lt"/>
              <a:buAutoNum type="arabicPeriod"/>
            </a:pPr>
            <a:r>
              <a:rPr lang="en-US" altLang="ja-JP" sz="1800" b="1" dirty="0">
                <a:solidFill>
                  <a:srgbClr val="000000"/>
                </a:solidFill>
                <a:latin typeface="+mj-lt"/>
                <a:hlinkClick r:id="rId7" action="ppaction://hlinksldjump"/>
              </a:rPr>
              <a:t>Usage</a:t>
            </a:r>
            <a:endParaRPr lang="en-US" altLang="ja-JP" sz="1800" b="1" dirty="0">
              <a:solidFill>
                <a:srgbClr val="000000"/>
              </a:solidFill>
              <a:latin typeface="+mj-lt"/>
            </a:endParaRPr>
          </a:p>
          <a:p>
            <a:pPr marL="342900" indent="-342900" algn="l">
              <a:buFont typeface="+mj-lt"/>
              <a:buAutoNum type="arabicPeriod"/>
            </a:pPr>
            <a:r>
              <a:rPr lang="en-US" altLang="ja-JP" sz="1800" b="1" dirty="0">
                <a:solidFill>
                  <a:srgbClr val="000000"/>
                </a:solidFill>
                <a:latin typeface="+mj-lt"/>
                <a:hlinkClick r:id="rId8" action="ppaction://hlinksldjump"/>
              </a:rPr>
              <a:t>Troubleshooting</a:t>
            </a:r>
            <a:endParaRPr lang="en-US" altLang="ja-JP" sz="1800" b="1" dirty="0">
              <a:solidFill>
                <a:srgbClr val="000000"/>
              </a:solidFill>
              <a:latin typeface="+mj-lt"/>
            </a:endParaRPr>
          </a:p>
        </p:txBody>
      </p:sp>
      <p:sp>
        <p:nvSpPr>
          <p:cNvPr id="28" name="Text Box 29"/>
          <p:cNvSpPr txBox="1">
            <a:spLocks noChangeArrowheads="1"/>
          </p:cNvSpPr>
          <p:nvPr/>
        </p:nvSpPr>
        <p:spPr bwMode="gray">
          <a:xfrm>
            <a:off x="547462" y="1618710"/>
            <a:ext cx="1518364" cy="424732"/>
          </a:xfrm>
          <a:prstGeom prst="rect">
            <a:avLst/>
          </a:prstGeom>
          <a:noFill/>
          <a:ln w="9525">
            <a:noFill/>
            <a:miter lim="800000"/>
            <a:headEnd/>
            <a:tailEnd/>
          </a:ln>
        </p:spPr>
        <p:txBody>
          <a:bodyPr wrap="none">
            <a:spAutoFit/>
          </a:bodyPr>
          <a:lstStyle/>
          <a:p>
            <a:pPr algn="l"/>
            <a:r>
              <a:rPr lang="en-US" altLang="ja-JP" sz="2400" b="1" dirty="0">
                <a:solidFill>
                  <a:srgbClr val="1A1A1A"/>
                </a:solidFill>
                <a:latin typeface="+mj-lt"/>
                <a:cs typeface="Arial" pitchFamily="34" charset="0"/>
              </a:rPr>
              <a:t>Contents</a:t>
            </a:r>
            <a:endParaRPr lang="en-US" altLang="ja-JP" sz="2400" b="1" dirty="0">
              <a:solidFill>
                <a:srgbClr val="1A1A1A"/>
              </a:solidFill>
              <a:latin typeface="+mj-lt"/>
            </a:endParaRPr>
          </a:p>
        </p:txBody>
      </p:sp>
      <p:sp>
        <p:nvSpPr>
          <p:cNvPr id="9" name="スライド番号プレースホルダ 8"/>
          <p:cNvSpPr>
            <a:spLocks noGrp="1"/>
          </p:cNvSpPr>
          <p:nvPr>
            <p:ph type="sldNum" sz="quarter" idx="10"/>
          </p:nvPr>
        </p:nvSpPr>
        <p:spPr/>
        <p:txBody>
          <a:bodyPr/>
          <a:lstStyle/>
          <a:p>
            <a:fld id="{790173A9-6621-4FFE-BC07-AC198BDD4C9A}" type="slidenum">
              <a:rPr lang="en-US" altLang="ja-JP" smtClean="0"/>
              <a:pPr/>
              <a:t>1</a:t>
            </a:fld>
            <a:endParaRPr lang="en-US" altLang="ja-JP"/>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3373039" cy="369332"/>
          </a:xfrm>
        </p:spPr>
        <p:txBody>
          <a:bodyPr wrap="none"/>
          <a:lstStyle/>
          <a:p>
            <a:r>
              <a:rPr lang="en-US" altLang="ja-JP" dirty="0"/>
              <a:t>2-5</a:t>
            </a:r>
            <a:r>
              <a:rPr lang="en-US" altLang="ja-JP" b="1" dirty="0">
                <a:solidFill>
                  <a:schemeClr val="tx1"/>
                </a:solidFill>
                <a:latin typeface="+mj-lt"/>
                <a:ea typeface="ＭＳ Ｐゴシック" pitchFamily="50" charset="-128"/>
                <a:cs typeface="Arial" charset="0"/>
              </a:rPr>
              <a:t>. External Specification</a:t>
            </a:r>
            <a:endParaRPr kumimoji="1" lang="ja-JP" altLang="en-US" b="1" dirty="0">
              <a:solidFill>
                <a:schemeClr val="tx1"/>
              </a:solidFill>
              <a:latin typeface="+mj-lt"/>
            </a:endParaRPr>
          </a:p>
        </p:txBody>
      </p:sp>
      <p:sp>
        <p:nvSpPr>
          <p:cNvPr id="2" name="コンテンツ プレースホルダー 1">
            <a:extLst>
              <a:ext uri="{FF2B5EF4-FFF2-40B4-BE49-F238E27FC236}">
                <a16:creationId xmlns:a16="http://schemas.microsoft.com/office/drawing/2014/main" id="{B803DBA3-D443-4B96-93F8-25F7DE2D54EF}"/>
              </a:ext>
            </a:extLst>
          </p:cNvPr>
          <p:cNvSpPr>
            <a:spLocks noGrp="1"/>
          </p:cNvSpPr>
          <p:nvPr>
            <p:ph sz="quarter" idx="10"/>
          </p:nvPr>
        </p:nvSpPr>
        <p:spPr>
          <a:xfrm>
            <a:off x="329860" y="744546"/>
            <a:ext cx="8485894" cy="369332"/>
          </a:xfrm>
        </p:spPr>
        <p:txBody>
          <a:bodyPr/>
          <a:lstStyle/>
          <a:p>
            <a:r>
              <a:rPr lang="en-US" altLang="ja-JP" sz="2000" dirty="0"/>
              <a:t>External specification</a:t>
            </a:r>
            <a:endParaRPr lang="de-DE" altLang="ja-JP" sz="2000" dirty="0"/>
          </a:p>
        </p:txBody>
      </p:sp>
      <p:graphicFrame>
        <p:nvGraphicFramePr>
          <p:cNvPr id="6" name="表 5">
            <a:extLst>
              <a:ext uri="{FF2B5EF4-FFF2-40B4-BE49-F238E27FC236}">
                <a16:creationId xmlns:a16="http://schemas.microsoft.com/office/drawing/2014/main" id="{F5FE8115-10FF-4020-BC27-32744D848F10}"/>
              </a:ext>
            </a:extLst>
          </p:cNvPr>
          <p:cNvGraphicFramePr>
            <a:graphicFrameLocks noGrp="1"/>
          </p:cNvGraphicFramePr>
          <p:nvPr>
            <p:extLst>
              <p:ext uri="{D42A27DB-BD31-4B8C-83A1-F6EECF244321}">
                <p14:modId xmlns:p14="http://schemas.microsoft.com/office/powerpoint/2010/main" val="2843384485"/>
              </p:ext>
            </p:extLst>
          </p:nvPr>
        </p:nvGraphicFramePr>
        <p:xfrm>
          <a:off x="331621" y="1149350"/>
          <a:ext cx="8534400" cy="2844800"/>
        </p:xfrm>
        <a:graphic>
          <a:graphicData uri="http://schemas.openxmlformats.org/drawingml/2006/table">
            <a:tbl>
              <a:tblPr firstRow="1" bandRow="1">
                <a:tableStyleId>{5C22544A-7EE6-4342-B048-85BDC9FD1C3A}</a:tableStyleId>
              </a:tblPr>
              <a:tblGrid>
                <a:gridCol w="385269">
                  <a:extLst>
                    <a:ext uri="{9D8B030D-6E8A-4147-A177-3AD203B41FA5}">
                      <a16:colId xmlns:a16="http://schemas.microsoft.com/office/drawing/2014/main" val="20000"/>
                    </a:ext>
                  </a:extLst>
                </a:gridCol>
                <a:gridCol w="2157984">
                  <a:extLst>
                    <a:ext uri="{9D8B030D-6E8A-4147-A177-3AD203B41FA5}">
                      <a16:colId xmlns:a16="http://schemas.microsoft.com/office/drawing/2014/main" val="20001"/>
                    </a:ext>
                  </a:extLst>
                </a:gridCol>
                <a:gridCol w="3708806">
                  <a:extLst>
                    <a:ext uri="{9D8B030D-6E8A-4147-A177-3AD203B41FA5}">
                      <a16:colId xmlns:a16="http://schemas.microsoft.com/office/drawing/2014/main" val="20002"/>
                    </a:ext>
                  </a:extLst>
                </a:gridCol>
                <a:gridCol w="2282341">
                  <a:extLst>
                    <a:ext uri="{9D8B030D-6E8A-4147-A177-3AD203B41FA5}">
                      <a16:colId xmlns:a16="http://schemas.microsoft.com/office/drawing/2014/main" val="20003"/>
                    </a:ext>
                  </a:extLst>
                </a:gridCol>
              </a:tblGrid>
              <a:tr h="370840">
                <a:tc>
                  <a:txBody>
                    <a:bodyPr/>
                    <a:lstStyle/>
                    <a:p>
                      <a:r>
                        <a:rPr kumimoji="1" lang="en-US" altLang="ja-JP" dirty="0"/>
                        <a:t>#</a:t>
                      </a:r>
                      <a:endParaRPr kumimoji="1" lang="ja-JP" altLang="en-US" dirty="0"/>
                    </a:p>
                  </a:txBody>
                  <a:tcPr/>
                </a:tc>
                <a:tc>
                  <a:txBody>
                    <a:bodyPr/>
                    <a:lstStyle/>
                    <a:p>
                      <a:r>
                        <a:rPr kumimoji="1" lang="en-US" altLang="ja-JP" dirty="0"/>
                        <a:t>Item</a:t>
                      </a:r>
                      <a:endParaRPr kumimoji="1" lang="ja-JP" altLang="en-US" dirty="0"/>
                    </a:p>
                  </a:txBody>
                  <a:tcPr/>
                </a:tc>
                <a:tc>
                  <a:txBody>
                    <a:bodyPr/>
                    <a:lstStyle/>
                    <a:p>
                      <a:r>
                        <a:rPr kumimoji="1" lang="en-US" altLang="ja-JP" dirty="0"/>
                        <a:t>Specification</a:t>
                      </a:r>
                      <a:endParaRPr kumimoji="1" lang="ja-JP" altLang="en-US" dirty="0"/>
                    </a:p>
                  </a:txBody>
                  <a:tcPr/>
                </a:tc>
                <a:tc>
                  <a:txBody>
                    <a:bodyPr/>
                    <a:lstStyle/>
                    <a:p>
                      <a:r>
                        <a:rPr kumimoji="1" lang="en-US" altLang="ja-JP" dirty="0"/>
                        <a:t>Notes</a:t>
                      </a:r>
                      <a:endParaRPr kumimoji="1" lang="ja-JP" altLang="en-US" dirty="0"/>
                    </a:p>
                  </a:txBody>
                  <a:tcPr/>
                </a:tc>
                <a:extLst>
                  <a:ext uri="{0D108BD9-81ED-4DB2-BD59-A6C34878D82A}">
                    <a16:rowId xmlns:a16="http://schemas.microsoft.com/office/drawing/2014/main" val="10000"/>
                  </a:ext>
                </a:extLst>
              </a:tr>
              <a:tr h="370840">
                <a:tc>
                  <a:txBody>
                    <a:bodyPr/>
                    <a:lstStyle/>
                    <a:p>
                      <a:r>
                        <a:rPr kumimoji="1" lang="en-US" altLang="ja-JP" dirty="0"/>
                        <a:t>1</a:t>
                      </a:r>
                      <a:endParaRPr kumimoji="1" lang="ja-JP" altLang="en-US" dirty="0"/>
                    </a:p>
                  </a:txBody>
                  <a:tcPr/>
                </a:tc>
                <a:tc>
                  <a:txBody>
                    <a:bodyPr/>
                    <a:lstStyle/>
                    <a:p>
                      <a:r>
                        <a:rPr kumimoji="1" lang="en-US" altLang="ja-JP" dirty="0"/>
                        <a:t>HDI model</a:t>
                      </a:r>
                      <a:endParaRPr kumimoji="1" lang="ja-JP" altLang="en-US" dirty="0"/>
                    </a:p>
                  </a:txBody>
                  <a:tcPr/>
                </a:tc>
                <a:tc>
                  <a:txBody>
                    <a:bodyPr/>
                    <a:lstStyle/>
                    <a:p>
                      <a:r>
                        <a:rPr kumimoji="1" lang="en-US" altLang="ja-JP" dirty="0"/>
                        <a:t>Cluster (CL), Single (SN)</a:t>
                      </a:r>
                      <a:r>
                        <a:rPr kumimoji="1" lang="en-US" altLang="ja-JP" baseline="0" dirty="0"/>
                        <a:t> and VM</a:t>
                      </a:r>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10001"/>
                  </a:ext>
                </a:extLst>
              </a:tr>
              <a:tr h="370840">
                <a:tc>
                  <a:txBody>
                    <a:bodyPr/>
                    <a:lstStyle/>
                    <a:p>
                      <a:r>
                        <a:rPr kumimoji="1" lang="en-US" altLang="ja-JP" dirty="0"/>
                        <a:t>2</a:t>
                      </a:r>
                      <a:endParaRPr kumimoji="1" lang="ja-JP" altLang="en-US" dirty="0"/>
                    </a:p>
                  </a:txBody>
                  <a:tcPr/>
                </a:tc>
                <a:tc>
                  <a:txBody>
                    <a:bodyPr/>
                    <a:lstStyle/>
                    <a:p>
                      <a:r>
                        <a:rPr kumimoji="1" lang="en-US" altLang="ja-JP"/>
                        <a:t>Combination</a:t>
                      </a:r>
                      <a:r>
                        <a:rPr kumimoji="1" lang="en-US" altLang="ja-JP" baseline="0"/>
                        <a:t> of HDI models for </a:t>
                      </a:r>
                      <a:r>
                        <a:rPr kumimoji="1" lang="en-US" altLang="ja-JP"/>
                        <a:t>Failover</a:t>
                      </a:r>
                      <a:r>
                        <a:rPr kumimoji="1" lang="en-US" altLang="ja-JP" baseline="0"/>
                        <a:t> pair</a:t>
                      </a:r>
                      <a:endParaRPr kumimoji="1" lang="ja-JP" altLang="en-US" dirty="0"/>
                    </a:p>
                  </a:txBody>
                  <a:tcPr/>
                </a:tc>
                <a:tc>
                  <a:txBody>
                    <a:bodyPr/>
                    <a:lstStyle/>
                    <a:p>
                      <a:pPr marL="285750" indent="-285750">
                        <a:buFontTx/>
                        <a:buChar char="-"/>
                      </a:pPr>
                      <a:r>
                        <a:rPr kumimoji="1" lang="en-US" altLang="ja-JP" dirty="0"/>
                        <a:t>CL to CL</a:t>
                      </a:r>
                    </a:p>
                    <a:p>
                      <a:pPr marL="285750" indent="-285750">
                        <a:buFontTx/>
                        <a:buChar char="-"/>
                      </a:pPr>
                      <a:r>
                        <a:rPr kumimoji="1" lang="en-US" altLang="ja-JP" dirty="0">
                          <a:sym typeface="Wingdings" panose="05000000000000000000" pitchFamily="2" charset="2"/>
                        </a:rPr>
                        <a:t>CL to SN/VM</a:t>
                      </a:r>
                    </a:p>
                    <a:p>
                      <a:pPr marL="285750" indent="-285750">
                        <a:buFontTx/>
                        <a:buChar char="-"/>
                      </a:pPr>
                      <a:r>
                        <a:rPr kumimoji="1" lang="en-US" altLang="ja-JP" dirty="0">
                          <a:sym typeface="Wingdings" panose="05000000000000000000" pitchFamily="2" charset="2"/>
                        </a:rPr>
                        <a:t>SN/VM</a:t>
                      </a:r>
                      <a:r>
                        <a:rPr kumimoji="1" lang="en-US" altLang="ja-JP" baseline="0" dirty="0">
                          <a:sym typeface="Wingdings" panose="05000000000000000000" pitchFamily="2" charset="2"/>
                        </a:rPr>
                        <a:t> to CL</a:t>
                      </a:r>
                    </a:p>
                    <a:p>
                      <a:pPr marL="285750" indent="-285750">
                        <a:buFontTx/>
                        <a:buChar char="-"/>
                      </a:pPr>
                      <a:r>
                        <a:rPr kumimoji="1" lang="en-US" altLang="ja-JP" baseline="0" dirty="0">
                          <a:sym typeface="Wingdings" panose="05000000000000000000" pitchFamily="2" charset="2"/>
                        </a:rPr>
                        <a:t>SN/VM to SN/VM</a:t>
                      </a:r>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10002"/>
                  </a:ext>
                </a:extLst>
              </a:tr>
              <a:tr h="370840">
                <a:tc>
                  <a:txBody>
                    <a:bodyPr/>
                    <a:lstStyle/>
                    <a:p>
                      <a:r>
                        <a:rPr kumimoji="1" lang="en-US" altLang="ja-JP" dirty="0"/>
                        <a:t>3</a:t>
                      </a:r>
                      <a:endParaRPr kumimoji="1" lang="ja-JP" altLang="en-US" dirty="0"/>
                    </a:p>
                  </a:txBody>
                  <a:tcPr/>
                </a:tc>
                <a:tc>
                  <a:txBody>
                    <a:bodyPr/>
                    <a:lstStyle/>
                    <a:p>
                      <a:r>
                        <a:rPr kumimoji="1" lang="en-US" altLang="ja-JP" dirty="0"/>
                        <a:t>Failover pair configuration</a:t>
                      </a:r>
                      <a:endParaRPr kumimoji="1" lang="ja-JP" altLang="en-US" dirty="0"/>
                    </a:p>
                  </a:txBody>
                  <a:tcPr/>
                </a:tc>
                <a:tc>
                  <a:txBody>
                    <a:bodyPr/>
                    <a:lstStyle/>
                    <a:p>
                      <a:pPr marL="285750" indent="-285750">
                        <a:buFontTx/>
                        <a:buChar char="-"/>
                      </a:pPr>
                      <a:r>
                        <a:rPr kumimoji="1" lang="en-US" altLang="ja-JP" dirty="0"/>
                        <a:t>1 to 1</a:t>
                      </a:r>
                    </a:p>
                    <a:p>
                      <a:pPr marL="285750" indent="-285750">
                        <a:buFontTx/>
                        <a:buChar char="-"/>
                      </a:pPr>
                      <a:r>
                        <a:rPr kumimoji="1" lang="en-US" altLang="ja-JP" dirty="0"/>
                        <a:t>N to 1</a:t>
                      </a:r>
                    </a:p>
                    <a:p>
                      <a:pPr marL="285750" indent="-285750">
                        <a:buFontTx/>
                        <a:buChar char="-"/>
                      </a:pPr>
                      <a:r>
                        <a:rPr kumimoji="1" lang="en-US" altLang="ja-JP" dirty="0"/>
                        <a:t>1 to N</a:t>
                      </a:r>
                    </a:p>
                  </a:txBody>
                  <a:tcPr/>
                </a:tc>
                <a:tc>
                  <a:txBody>
                    <a:bodyPr/>
                    <a:lstStyle/>
                    <a:p>
                      <a:r>
                        <a:rPr kumimoji="1" lang="en-US" altLang="ja-JP" dirty="0"/>
                        <a:t>[# of nodes in Prod] to [# of nodes in DR]</a:t>
                      </a:r>
                      <a:endParaRPr kumimoji="1" lang="ja-JP" altLang="en-US" dirty="0"/>
                    </a:p>
                  </a:txBody>
                  <a:tcPr/>
                </a:tc>
                <a:extLst>
                  <a:ext uri="{0D108BD9-81ED-4DB2-BD59-A6C34878D82A}">
                    <a16:rowId xmlns:a16="http://schemas.microsoft.com/office/drawing/2014/main" val="10003"/>
                  </a:ext>
                </a:extLst>
              </a:tr>
            </a:tbl>
          </a:graphicData>
        </a:graphic>
      </p:graphicFrame>
      <p:sp>
        <p:nvSpPr>
          <p:cNvPr id="5" name="動作設定ボタン: 戻る/前へ 4">
            <a:hlinkClick r:id="rId3" action="ppaction://hlinksldjump" highlightClick="1"/>
            <a:extLst>
              <a:ext uri="{FF2B5EF4-FFF2-40B4-BE49-F238E27FC236}">
                <a16:creationId xmlns:a16="http://schemas.microsoft.com/office/drawing/2014/main" id="{40C59C48-8784-402F-9A86-5BD1846C3660}"/>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Tree>
    <p:extLst>
      <p:ext uri="{BB962C8B-B14F-4D97-AF65-F5344CB8AC3E}">
        <p14:creationId xmlns:p14="http://schemas.microsoft.com/office/powerpoint/2010/main" val="16222504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3373039" cy="369332"/>
          </a:xfrm>
        </p:spPr>
        <p:txBody>
          <a:bodyPr wrap="none"/>
          <a:lstStyle/>
          <a:p>
            <a:r>
              <a:rPr lang="en-US" altLang="ja-JP" dirty="0"/>
              <a:t>2-5</a:t>
            </a:r>
            <a:r>
              <a:rPr lang="en-US" altLang="ja-JP" b="1" dirty="0">
                <a:solidFill>
                  <a:schemeClr val="tx1"/>
                </a:solidFill>
                <a:latin typeface="+mj-lt"/>
                <a:ea typeface="ＭＳ Ｐゴシック" pitchFamily="50" charset="-128"/>
                <a:cs typeface="Arial" charset="0"/>
              </a:rPr>
              <a:t>. External Specification</a:t>
            </a:r>
            <a:endParaRPr kumimoji="1" lang="ja-JP" altLang="en-US" b="1" dirty="0">
              <a:solidFill>
                <a:schemeClr val="tx1"/>
              </a:solidFill>
              <a:latin typeface="+mj-lt"/>
            </a:endParaRPr>
          </a:p>
        </p:txBody>
      </p:sp>
      <p:sp>
        <p:nvSpPr>
          <p:cNvPr id="2" name="コンテンツ プレースホルダー 1">
            <a:extLst>
              <a:ext uri="{FF2B5EF4-FFF2-40B4-BE49-F238E27FC236}">
                <a16:creationId xmlns:a16="http://schemas.microsoft.com/office/drawing/2014/main" id="{B803DBA3-D443-4B96-93F8-25F7DE2D54EF}"/>
              </a:ext>
            </a:extLst>
          </p:cNvPr>
          <p:cNvSpPr>
            <a:spLocks noGrp="1"/>
          </p:cNvSpPr>
          <p:nvPr>
            <p:ph sz="quarter" idx="10"/>
          </p:nvPr>
        </p:nvSpPr>
        <p:spPr>
          <a:xfrm>
            <a:off x="329860" y="744546"/>
            <a:ext cx="8485894" cy="369332"/>
          </a:xfrm>
        </p:spPr>
        <p:txBody>
          <a:bodyPr/>
          <a:lstStyle/>
          <a:p>
            <a:r>
              <a:rPr lang="en-US" altLang="ja-JP" sz="2000" dirty="0"/>
              <a:t>External specification</a:t>
            </a:r>
            <a:endParaRPr lang="de-DE" altLang="ja-JP" sz="2000" dirty="0"/>
          </a:p>
        </p:txBody>
      </p:sp>
      <p:graphicFrame>
        <p:nvGraphicFramePr>
          <p:cNvPr id="5" name="表 4">
            <a:extLst>
              <a:ext uri="{FF2B5EF4-FFF2-40B4-BE49-F238E27FC236}">
                <a16:creationId xmlns:a16="http://schemas.microsoft.com/office/drawing/2014/main" id="{560A2111-A36C-457B-81FF-DA17A849B749}"/>
              </a:ext>
            </a:extLst>
          </p:cNvPr>
          <p:cNvGraphicFramePr>
            <a:graphicFrameLocks noGrp="1"/>
          </p:cNvGraphicFramePr>
          <p:nvPr>
            <p:extLst>
              <p:ext uri="{D42A27DB-BD31-4B8C-83A1-F6EECF244321}">
                <p14:modId xmlns:p14="http://schemas.microsoft.com/office/powerpoint/2010/main" val="4204565807"/>
              </p:ext>
            </p:extLst>
          </p:nvPr>
        </p:nvGraphicFramePr>
        <p:xfrm>
          <a:off x="331621" y="1181100"/>
          <a:ext cx="8534400" cy="3759200"/>
        </p:xfrm>
        <a:graphic>
          <a:graphicData uri="http://schemas.openxmlformats.org/drawingml/2006/table">
            <a:tbl>
              <a:tblPr firstRow="1" bandRow="1">
                <a:tableStyleId>{5C22544A-7EE6-4342-B048-85BDC9FD1C3A}</a:tableStyleId>
              </a:tblPr>
              <a:tblGrid>
                <a:gridCol w="385269">
                  <a:extLst>
                    <a:ext uri="{9D8B030D-6E8A-4147-A177-3AD203B41FA5}">
                      <a16:colId xmlns:a16="http://schemas.microsoft.com/office/drawing/2014/main" val="20000"/>
                    </a:ext>
                  </a:extLst>
                </a:gridCol>
                <a:gridCol w="2157984">
                  <a:extLst>
                    <a:ext uri="{9D8B030D-6E8A-4147-A177-3AD203B41FA5}">
                      <a16:colId xmlns:a16="http://schemas.microsoft.com/office/drawing/2014/main" val="20001"/>
                    </a:ext>
                  </a:extLst>
                </a:gridCol>
                <a:gridCol w="3708806">
                  <a:extLst>
                    <a:ext uri="{9D8B030D-6E8A-4147-A177-3AD203B41FA5}">
                      <a16:colId xmlns:a16="http://schemas.microsoft.com/office/drawing/2014/main" val="20002"/>
                    </a:ext>
                  </a:extLst>
                </a:gridCol>
                <a:gridCol w="2282341">
                  <a:extLst>
                    <a:ext uri="{9D8B030D-6E8A-4147-A177-3AD203B41FA5}">
                      <a16:colId xmlns:a16="http://schemas.microsoft.com/office/drawing/2014/main" val="20003"/>
                    </a:ext>
                  </a:extLst>
                </a:gridCol>
              </a:tblGrid>
              <a:tr h="370840">
                <a:tc>
                  <a:txBody>
                    <a:bodyPr/>
                    <a:lstStyle/>
                    <a:p>
                      <a:r>
                        <a:rPr kumimoji="1" lang="en-US" altLang="ja-JP" dirty="0"/>
                        <a:t>#</a:t>
                      </a:r>
                      <a:endParaRPr kumimoji="1" lang="ja-JP" altLang="en-US" dirty="0"/>
                    </a:p>
                  </a:txBody>
                  <a:tcPr/>
                </a:tc>
                <a:tc>
                  <a:txBody>
                    <a:bodyPr/>
                    <a:lstStyle/>
                    <a:p>
                      <a:r>
                        <a:rPr kumimoji="1" lang="en-US" altLang="ja-JP" dirty="0"/>
                        <a:t>Item</a:t>
                      </a:r>
                      <a:endParaRPr kumimoji="1" lang="ja-JP" altLang="en-US" dirty="0"/>
                    </a:p>
                  </a:txBody>
                  <a:tcPr/>
                </a:tc>
                <a:tc>
                  <a:txBody>
                    <a:bodyPr/>
                    <a:lstStyle/>
                    <a:p>
                      <a:r>
                        <a:rPr kumimoji="1" lang="en-US" altLang="ja-JP" dirty="0"/>
                        <a:t>Specification</a:t>
                      </a:r>
                      <a:endParaRPr kumimoji="1" lang="ja-JP" altLang="en-US" dirty="0"/>
                    </a:p>
                  </a:txBody>
                  <a:tcPr/>
                </a:tc>
                <a:tc>
                  <a:txBody>
                    <a:bodyPr/>
                    <a:lstStyle/>
                    <a:p>
                      <a:r>
                        <a:rPr kumimoji="1" lang="en-US" altLang="ja-JP" dirty="0"/>
                        <a:t>Notes</a:t>
                      </a:r>
                      <a:endParaRPr kumimoji="1" lang="ja-JP" altLang="en-US" dirty="0"/>
                    </a:p>
                  </a:txBody>
                  <a:tcPr/>
                </a:tc>
                <a:extLst>
                  <a:ext uri="{0D108BD9-81ED-4DB2-BD59-A6C34878D82A}">
                    <a16:rowId xmlns:a16="http://schemas.microsoft.com/office/drawing/2014/main" val="10000"/>
                  </a:ext>
                </a:extLst>
              </a:tr>
              <a:tr h="370840">
                <a:tc>
                  <a:txBody>
                    <a:bodyPr/>
                    <a:lstStyle/>
                    <a:p>
                      <a:r>
                        <a:rPr kumimoji="1" lang="en-US" altLang="ja-JP" dirty="0"/>
                        <a:t>4</a:t>
                      </a:r>
                      <a:endParaRPr kumimoji="1" lang="ja-JP" altLang="en-US" dirty="0"/>
                    </a:p>
                  </a:txBody>
                  <a:tcPr/>
                </a:tc>
                <a:tc>
                  <a:txBody>
                    <a:bodyPr/>
                    <a:lstStyle/>
                    <a:p>
                      <a:r>
                        <a:rPr kumimoji="1" lang="en-US" altLang="ja-JP" dirty="0"/>
                        <a:t>Resources to be failed over</a:t>
                      </a:r>
                      <a:endParaRPr kumimoji="1" lang="ja-JP" altLang="en-US" dirty="0"/>
                    </a:p>
                  </a:txBody>
                  <a:tcPr/>
                </a:tc>
                <a:tc>
                  <a:txBody>
                    <a:bodyPr/>
                    <a:lstStyle/>
                    <a:p>
                      <a:r>
                        <a:rPr kumimoji="1" lang="en-US" altLang="ja-JP" dirty="0"/>
                        <a:t>- File systems</a:t>
                      </a:r>
                    </a:p>
                    <a:p>
                      <a:r>
                        <a:rPr kumimoji="1" lang="en-US" altLang="ja-JP" dirty="0"/>
                        <a:t>- CIFS/NFS</a:t>
                      </a:r>
                      <a:r>
                        <a:rPr kumimoji="1" lang="en-US" altLang="ja-JP" baseline="0" dirty="0"/>
                        <a:t> shares</a:t>
                      </a:r>
                    </a:p>
                    <a:p>
                      <a:r>
                        <a:rPr kumimoji="1" lang="en-US" altLang="ja-JP" baseline="0" dirty="0"/>
                        <a:t>- User data stored on HCP</a:t>
                      </a:r>
                    </a:p>
                    <a:p>
                      <a:r>
                        <a:rPr kumimoji="1" lang="en-US" altLang="ja-JP" baseline="0" dirty="0"/>
                        <a:t>- Migration tasks</a:t>
                      </a:r>
                      <a:endParaRPr kumimoji="1" lang="en-US" altLang="ja-JP" dirty="0"/>
                    </a:p>
                  </a:txBody>
                  <a:tcPr/>
                </a:tc>
                <a:tc>
                  <a:txBody>
                    <a:bodyPr/>
                    <a:lstStyle/>
                    <a:p>
                      <a:endParaRPr kumimoji="1" lang="ja-JP" altLang="en-US" dirty="0"/>
                    </a:p>
                  </a:txBody>
                  <a:tcPr/>
                </a:tc>
                <a:extLst>
                  <a:ext uri="{0D108BD9-81ED-4DB2-BD59-A6C34878D82A}">
                    <a16:rowId xmlns:a16="http://schemas.microsoft.com/office/drawing/2014/main" val="10002"/>
                  </a:ext>
                </a:extLst>
              </a:tr>
              <a:tr h="370840">
                <a:tc>
                  <a:txBody>
                    <a:bodyPr/>
                    <a:lstStyle/>
                    <a:p>
                      <a:r>
                        <a:rPr kumimoji="1" lang="en-US" altLang="ja-JP" dirty="0"/>
                        <a:t>5</a:t>
                      </a:r>
                      <a:endParaRPr kumimoji="1" lang="ja-JP" altLang="en-US" dirty="0"/>
                    </a:p>
                  </a:txBody>
                  <a:tcPr/>
                </a:tc>
                <a:tc>
                  <a:txBody>
                    <a:bodyPr/>
                    <a:lstStyle/>
                    <a:p>
                      <a:r>
                        <a:rPr kumimoji="1" lang="en-US" altLang="ja-JP" dirty="0"/>
                        <a:t>Resources NOT to be failed over</a:t>
                      </a:r>
                      <a:endParaRPr kumimoji="1" lang="ja-JP" altLang="en-US" dirty="0"/>
                    </a:p>
                  </a:txBody>
                  <a:tcPr/>
                </a:tc>
                <a:tc>
                  <a:txBody>
                    <a:bodyPr/>
                    <a:lstStyle/>
                    <a:p>
                      <a:r>
                        <a:rPr kumimoji="1" lang="en-US" altLang="ja-JP" dirty="0"/>
                        <a:t>Other than #4</a:t>
                      </a:r>
                    </a:p>
                    <a:p>
                      <a:r>
                        <a:rPr kumimoji="1" lang="en-US" altLang="ja-JP" dirty="0"/>
                        <a:t>(HCP settings,</a:t>
                      </a:r>
                      <a:r>
                        <a:rPr kumimoji="1" lang="en-US" altLang="ja-JP" baseline="0" dirty="0"/>
                        <a:t> DNS/AD settings, CIFS/NFS service settings, etc.)</a:t>
                      </a:r>
                      <a:endParaRPr kumimoji="1" lang="ja-JP" altLang="en-US" dirty="0"/>
                    </a:p>
                  </a:txBody>
                  <a:tcPr/>
                </a:tc>
                <a:tc>
                  <a:txBody>
                    <a:bodyPr/>
                    <a:lstStyle/>
                    <a:p>
                      <a:r>
                        <a:rPr kumimoji="1" lang="en-US" altLang="ja-JP" baseline="0" dirty="0"/>
                        <a:t>These need to be configured before failover/failback</a:t>
                      </a:r>
                      <a:endParaRPr kumimoji="1" lang="ja-JP" altLang="en-US" dirty="0"/>
                    </a:p>
                  </a:txBody>
                  <a:tcPr/>
                </a:tc>
                <a:extLst>
                  <a:ext uri="{0D108BD9-81ED-4DB2-BD59-A6C34878D82A}">
                    <a16:rowId xmlns:a16="http://schemas.microsoft.com/office/drawing/2014/main" val="10003"/>
                  </a:ext>
                </a:extLst>
              </a:tr>
              <a:tr h="370840">
                <a:tc>
                  <a:txBody>
                    <a:bodyPr/>
                    <a:lstStyle/>
                    <a:p>
                      <a:r>
                        <a:rPr kumimoji="1" lang="en-US" altLang="ja-JP" dirty="0"/>
                        <a:t>6</a:t>
                      </a:r>
                      <a:endParaRPr kumimoji="1" lang="ja-JP" altLang="en-US" dirty="0"/>
                    </a:p>
                  </a:txBody>
                  <a:tcPr/>
                </a:tc>
                <a:tc>
                  <a:txBody>
                    <a:bodyPr/>
                    <a:lstStyle/>
                    <a:p>
                      <a:r>
                        <a:rPr kumimoji="1" lang="en-US" altLang="ja-JP" dirty="0"/>
                        <a:t>Unit of resource to be failed over</a:t>
                      </a:r>
                      <a:endParaRPr kumimoji="1" lang="ja-JP" altLang="en-US" dirty="0"/>
                    </a:p>
                  </a:txBody>
                  <a:tcPr/>
                </a:tc>
                <a:tc>
                  <a:txBody>
                    <a:bodyPr/>
                    <a:lstStyle/>
                    <a:p>
                      <a:r>
                        <a:rPr kumimoji="1" lang="en-US" altLang="ja-JP" dirty="0"/>
                        <a:t>- File system level</a:t>
                      </a:r>
                    </a:p>
                    <a:p>
                      <a:r>
                        <a:rPr kumimoji="1" lang="en-US" altLang="ja-JP" dirty="0"/>
                        <a:t>- Node level</a:t>
                      </a:r>
                    </a:p>
                    <a:p>
                      <a:r>
                        <a:rPr kumimoji="1" lang="en-US" altLang="ja-JP" dirty="0"/>
                        <a:t>- Site (node group) level</a:t>
                      </a:r>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1527139305"/>
                  </a:ext>
                </a:extLst>
              </a:tr>
              <a:tr h="370840">
                <a:tc>
                  <a:txBody>
                    <a:bodyPr/>
                    <a:lstStyle/>
                    <a:p>
                      <a:r>
                        <a:rPr kumimoji="1" lang="en-US" altLang="ja-JP" dirty="0"/>
                        <a:t>7</a:t>
                      </a:r>
                      <a:endParaRPr kumimoji="1" lang="ja-JP" altLang="en-US" dirty="0"/>
                    </a:p>
                  </a:txBody>
                  <a:tcPr/>
                </a:tc>
                <a:tc>
                  <a:txBody>
                    <a:bodyPr/>
                    <a:lstStyle/>
                    <a:p>
                      <a:r>
                        <a:rPr kumimoji="1" lang="en-US" altLang="ja-JP" dirty="0"/>
                        <a:t>Upgrade from v2.x</a:t>
                      </a:r>
                      <a:endParaRPr kumimoji="1" lang="ja-JP" altLang="en-US" dirty="0"/>
                    </a:p>
                  </a:txBody>
                  <a:tcPr/>
                </a:tc>
                <a:tc>
                  <a:txBody>
                    <a:bodyPr/>
                    <a:lstStyle/>
                    <a:p>
                      <a:r>
                        <a:rPr kumimoji="1" lang="en-US" altLang="ja-JP" dirty="0"/>
                        <a:t>Supported</a:t>
                      </a:r>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3198268085"/>
                  </a:ext>
                </a:extLst>
              </a:tr>
            </a:tbl>
          </a:graphicData>
        </a:graphic>
      </p:graphicFrame>
      <p:sp>
        <p:nvSpPr>
          <p:cNvPr id="6" name="動作設定ボタン: 戻る/前へ 5">
            <a:hlinkClick r:id="rId3" action="ppaction://hlinksldjump" highlightClick="1"/>
            <a:extLst>
              <a:ext uri="{FF2B5EF4-FFF2-40B4-BE49-F238E27FC236}">
                <a16:creationId xmlns:a16="http://schemas.microsoft.com/office/drawing/2014/main" id="{0E593A17-5604-44E0-B5DE-9338C0AB9D2B}"/>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Tree>
    <p:extLst>
      <p:ext uri="{BB962C8B-B14F-4D97-AF65-F5344CB8AC3E}">
        <p14:creationId xmlns:p14="http://schemas.microsoft.com/office/powerpoint/2010/main" val="35835341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3373039" cy="369332"/>
          </a:xfrm>
        </p:spPr>
        <p:txBody>
          <a:bodyPr wrap="none"/>
          <a:lstStyle/>
          <a:p>
            <a:r>
              <a:rPr lang="en-US" altLang="ja-JP" dirty="0"/>
              <a:t>2-5</a:t>
            </a:r>
            <a:r>
              <a:rPr lang="en-US" altLang="ja-JP" b="1" dirty="0">
                <a:solidFill>
                  <a:schemeClr val="tx1"/>
                </a:solidFill>
                <a:latin typeface="+mj-lt"/>
                <a:ea typeface="ＭＳ Ｐゴシック" pitchFamily="50" charset="-128"/>
                <a:cs typeface="Arial" charset="0"/>
              </a:rPr>
              <a:t>. External Specification</a:t>
            </a:r>
            <a:endParaRPr kumimoji="1" lang="ja-JP" altLang="en-US" b="1" dirty="0">
              <a:solidFill>
                <a:schemeClr val="tx1"/>
              </a:solidFill>
              <a:latin typeface="+mj-lt"/>
            </a:endParaRPr>
          </a:p>
        </p:txBody>
      </p:sp>
      <p:sp>
        <p:nvSpPr>
          <p:cNvPr id="2" name="コンテンツ プレースホルダー 1">
            <a:extLst>
              <a:ext uri="{FF2B5EF4-FFF2-40B4-BE49-F238E27FC236}">
                <a16:creationId xmlns:a16="http://schemas.microsoft.com/office/drawing/2014/main" id="{B803DBA3-D443-4B96-93F8-25F7DE2D54EF}"/>
              </a:ext>
            </a:extLst>
          </p:cNvPr>
          <p:cNvSpPr>
            <a:spLocks noGrp="1"/>
          </p:cNvSpPr>
          <p:nvPr>
            <p:ph sz="quarter" idx="10"/>
          </p:nvPr>
        </p:nvSpPr>
        <p:spPr>
          <a:xfrm>
            <a:off x="329860" y="744546"/>
            <a:ext cx="8485894" cy="369332"/>
          </a:xfrm>
        </p:spPr>
        <p:txBody>
          <a:bodyPr/>
          <a:lstStyle/>
          <a:p>
            <a:r>
              <a:rPr lang="en-US" altLang="ja-JP" sz="2000" dirty="0"/>
              <a:t>Combination with HDI functions</a:t>
            </a:r>
            <a:endParaRPr lang="de-DE" altLang="ja-JP" sz="2000" dirty="0"/>
          </a:p>
        </p:txBody>
      </p:sp>
      <p:graphicFrame>
        <p:nvGraphicFramePr>
          <p:cNvPr id="6" name="表 5">
            <a:extLst>
              <a:ext uri="{FF2B5EF4-FFF2-40B4-BE49-F238E27FC236}">
                <a16:creationId xmlns:a16="http://schemas.microsoft.com/office/drawing/2014/main" id="{D044BA05-648E-42F2-BB88-D62AD20E905E}"/>
              </a:ext>
            </a:extLst>
          </p:cNvPr>
          <p:cNvGraphicFramePr>
            <a:graphicFrameLocks noGrp="1"/>
          </p:cNvGraphicFramePr>
          <p:nvPr>
            <p:extLst>
              <p:ext uri="{D42A27DB-BD31-4B8C-83A1-F6EECF244321}">
                <p14:modId xmlns:p14="http://schemas.microsoft.com/office/powerpoint/2010/main" val="646182273"/>
              </p:ext>
            </p:extLst>
          </p:nvPr>
        </p:nvGraphicFramePr>
        <p:xfrm>
          <a:off x="331621" y="1218835"/>
          <a:ext cx="8534400" cy="3876040"/>
        </p:xfrm>
        <a:graphic>
          <a:graphicData uri="http://schemas.openxmlformats.org/drawingml/2006/table">
            <a:tbl>
              <a:tblPr firstRow="1" bandRow="1">
                <a:tableStyleId>{5C22544A-7EE6-4342-B048-85BDC9FD1C3A}</a:tableStyleId>
              </a:tblPr>
              <a:tblGrid>
                <a:gridCol w="429160">
                  <a:extLst>
                    <a:ext uri="{9D8B030D-6E8A-4147-A177-3AD203B41FA5}">
                      <a16:colId xmlns:a16="http://schemas.microsoft.com/office/drawing/2014/main" val="20000"/>
                    </a:ext>
                  </a:extLst>
                </a:gridCol>
                <a:gridCol w="3391833">
                  <a:extLst>
                    <a:ext uri="{9D8B030D-6E8A-4147-A177-3AD203B41FA5}">
                      <a16:colId xmlns:a16="http://schemas.microsoft.com/office/drawing/2014/main" val="20001"/>
                    </a:ext>
                  </a:extLst>
                </a:gridCol>
                <a:gridCol w="2431066">
                  <a:extLst>
                    <a:ext uri="{9D8B030D-6E8A-4147-A177-3AD203B41FA5}">
                      <a16:colId xmlns:a16="http://schemas.microsoft.com/office/drawing/2014/main" val="20002"/>
                    </a:ext>
                  </a:extLst>
                </a:gridCol>
                <a:gridCol w="2282341">
                  <a:extLst>
                    <a:ext uri="{9D8B030D-6E8A-4147-A177-3AD203B41FA5}">
                      <a16:colId xmlns:a16="http://schemas.microsoft.com/office/drawing/2014/main" val="20003"/>
                    </a:ext>
                  </a:extLst>
                </a:gridCol>
              </a:tblGrid>
              <a:tr h="370840">
                <a:tc>
                  <a:txBody>
                    <a:bodyPr/>
                    <a:lstStyle/>
                    <a:p>
                      <a:r>
                        <a:rPr kumimoji="1" lang="en-US" altLang="ja-JP" dirty="0"/>
                        <a:t>#</a:t>
                      </a:r>
                      <a:endParaRPr kumimoji="1" lang="ja-JP" altLang="en-US" dirty="0"/>
                    </a:p>
                  </a:txBody>
                  <a:tcPr/>
                </a:tc>
                <a:tc>
                  <a:txBody>
                    <a:bodyPr/>
                    <a:lstStyle/>
                    <a:p>
                      <a:r>
                        <a:rPr kumimoji="1" lang="en-US" altLang="ja-JP" dirty="0"/>
                        <a:t>Function</a:t>
                      </a:r>
                      <a:endParaRPr kumimoji="1" lang="ja-JP" altLang="en-US" dirty="0"/>
                    </a:p>
                  </a:txBody>
                  <a:tcPr/>
                </a:tc>
                <a:tc>
                  <a:txBody>
                    <a:bodyPr/>
                    <a:lstStyle/>
                    <a:p>
                      <a:r>
                        <a:rPr kumimoji="1" lang="en-US" altLang="ja-JP" dirty="0"/>
                        <a:t>Support</a:t>
                      </a:r>
                      <a:r>
                        <a:rPr kumimoji="1" lang="en-US" altLang="ja-JP" baseline="0" dirty="0"/>
                        <a:t> status</a:t>
                      </a:r>
                      <a:endParaRPr kumimoji="1" lang="ja-JP" altLang="en-US" dirty="0"/>
                    </a:p>
                  </a:txBody>
                  <a:tcPr/>
                </a:tc>
                <a:tc>
                  <a:txBody>
                    <a:bodyPr/>
                    <a:lstStyle/>
                    <a:p>
                      <a:r>
                        <a:rPr kumimoji="1" lang="en-US" altLang="ja-JP" dirty="0"/>
                        <a:t>Notes</a:t>
                      </a:r>
                      <a:endParaRPr kumimoji="1" lang="ja-JP" altLang="en-US" dirty="0"/>
                    </a:p>
                  </a:txBody>
                  <a:tcPr/>
                </a:tc>
                <a:extLst>
                  <a:ext uri="{0D108BD9-81ED-4DB2-BD59-A6C34878D82A}">
                    <a16:rowId xmlns:a16="http://schemas.microsoft.com/office/drawing/2014/main" val="10000"/>
                  </a:ext>
                </a:extLst>
              </a:tr>
              <a:tr h="370840">
                <a:tc>
                  <a:txBody>
                    <a:bodyPr/>
                    <a:lstStyle/>
                    <a:p>
                      <a:r>
                        <a:rPr kumimoji="1" lang="en-US" altLang="ja-JP" dirty="0"/>
                        <a:t>1</a:t>
                      </a:r>
                      <a:endParaRPr kumimoji="1" lang="ja-JP" altLang="en-US" dirty="0"/>
                    </a:p>
                  </a:txBody>
                  <a:tcPr/>
                </a:tc>
                <a:tc>
                  <a:txBody>
                    <a:bodyPr/>
                    <a:lstStyle/>
                    <a:p>
                      <a:r>
                        <a:rPr kumimoji="1" lang="en-US" altLang="ja-JP" dirty="0"/>
                        <a:t>Quota</a:t>
                      </a:r>
                      <a:endParaRPr kumimoji="1" lang="ja-JP" altLang="en-US" dirty="0"/>
                    </a:p>
                  </a:txBody>
                  <a:tcPr/>
                </a:tc>
                <a:tc>
                  <a:txBody>
                    <a:bodyPr/>
                    <a:lstStyle/>
                    <a:p>
                      <a:r>
                        <a:rPr kumimoji="1" lang="en-US" altLang="ja-JP" dirty="0"/>
                        <a:t>Supported</a:t>
                      </a:r>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10001"/>
                  </a:ext>
                </a:extLst>
              </a:tr>
              <a:tr h="370840">
                <a:tc>
                  <a:txBody>
                    <a:bodyPr/>
                    <a:lstStyle/>
                    <a:p>
                      <a:r>
                        <a:rPr kumimoji="1" lang="en-US" altLang="ja-JP" dirty="0"/>
                        <a:t>2</a:t>
                      </a:r>
                      <a:endParaRPr kumimoji="1" lang="ja-JP" altLang="en-US" dirty="0"/>
                    </a:p>
                  </a:txBody>
                  <a:tcPr/>
                </a:tc>
                <a:tc>
                  <a:txBody>
                    <a:bodyPr/>
                    <a:lstStyle/>
                    <a:p>
                      <a:r>
                        <a:rPr kumimoji="1" lang="en-US" altLang="ja-JP" dirty="0"/>
                        <a:t>Subtree Quota</a:t>
                      </a:r>
                      <a:endParaRPr kumimoji="1" lang="ja-JP" altLang="en-US" dirty="0"/>
                    </a:p>
                  </a:txBody>
                  <a:tcPr/>
                </a:tc>
                <a:tc>
                  <a:txBody>
                    <a:bodyPr/>
                    <a:lstStyle/>
                    <a:p>
                      <a:r>
                        <a:rPr kumimoji="1" lang="en-US" altLang="ja-JP" dirty="0"/>
                        <a:t>Supported</a:t>
                      </a:r>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10002"/>
                  </a:ext>
                </a:extLst>
              </a:tr>
              <a:tr h="370840">
                <a:tc>
                  <a:txBody>
                    <a:bodyPr/>
                    <a:lstStyle/>
                    <a:p>
                      <a:r>
                        <a:rPr kumimoji="1" lang="en-US" altLang="ja-JP" dirty="0"/>
                        <a:t>3</a:t>
                      </a:r>
                      <a:endParaRPr kumimoji="1" lang="ja-JP" altLang="en-US" dirty="0"/>
                    </a:p>
                  </a:txBody>
                  <a:tcPr/>
                </a:tc>
                <a:tc>
                  <a:txBody>
                    <a:bodyPr/>
                    <a:lstStyle/>
                    <a:p>
                      <a:r>
                        <a:rPr kumimoji="1" lang="en-US" altLang="ja-JP" dirty="0"/>
                        <a:t>Namespace Quota</a:t>
                      </a:r>
                    </a:p>
                    <a:p>
                      <a:r>
                        <a:rPr kumimoji="1" lang="en-US" altLang="ja-JP" dirty="0"/>
                        <a:t>(Subtree file system)</a:t>
                      </a:r>
                      <a:endParaRPr kumimoji="1" lang="ja-JP" altLang="en-US" dirty="0"/>
                    </a:p>
                  </a:txBody>
                  <a:tcPr/>
                </a:tc>
                <a:tc>
                  <a:txBody>
                    <a:bodyPr/>
                    <a:lstStyle/>
                    <a:p>
                      <a:r>
                        <a:rPr kumimoji="1" lang="en-US" altLang="ja-JP" dirty="0"/>
                        <a:t>Not supported</a:t>
                      </a:r>
                    </a:p>
                  </a:txBody>
                  <a:tcPr/>
                </a:tc>
                <a:tc>
                  <a:txBody>
                    <a:bodyPr/>
                    <a:lstStyle/>
                    <a:p>
                      <a:endParaRPr kumimoji="1" lang="ja-JP" altLang="en-US" dirty="0"/>
                    </a:p>
                  </a:txBody>
                  <a:tcPr/>
                </a:tc>
                <a:extLst>
                  <a:ext uri="{0D108BD9-81ED-4DB2-BD59-A6C34878D82A}">
                    <a16:rowId xmlns:a16="http://schemas.microsoft.com/office/drawing/2014/main" val="10003"/>
                  </a:ext>
                </a:extLst>
              </a:tr>
              <a:tr h="370840">
                <a:tc>
                  <a:txBody>
                    <a:bodyPr/>
                    <a:lstStyle/>
                    <a:p>
                      <a:r>
                        <a:rPr kumimoji="1" lang="en-US" altLang="ja-JP" dirty="0"/>
                        <a:t>4</a:t>
                      </a:r>
                      <a:endParaRPr kumimoji="1" lang="ja-JP" altLang="en-US" dirty="0"/>
                    </a:p>
                  </a:txBody>
                  <a:tcPr/>
                </a:tc>
                <a:tc>
                  <a:txBody>
                    <a:bodyPr/>
                    <a:lstStyle/>
                    <a:p>
                      <a:r>
                        <a:rPr kumimoji="1" lang="en-US" altLang="ja-JP" dirty="0"/>
                        <a:t>WORM</a:t>
                      </a:r>
                      <a:endParaRPr kumimoji="1" lang="ja-JP" altLang="en-US" dirty="0"/>
                    </a:p>
                  </a:txBody>
                  <a:tcPr/>
                </a:tc>
                <a:tc>
                  <a:txBody>
                    <a:bodyPr/>
                    <a:lstStyle/>
                    <a:p>
                      <a:r>
                        <a:rPr kumimoji="1" lang="en-US" altLang="ja-JP" dirty="0"/>
                        <a:t>Supported</a:t>
                      </a:r>
                    </a:p>
                  </a:txBody>
                  <a:tcPr/>
                </a:tc>
                <a:tc>
                  <a:txBody>
                    <a:bodyPr/>
                    <a:lstStyle/>
                    <a:p>
                      <a:endParaRPr kumimoji="1" lang="ja-JP" altLang="en-US" dirty="0"/>
                    </a:p>
                  </a:txBody>
                  <a:tcPr/>
                </a:tc>
                <a:extLst>
                  <a:ext uri="{0D108BD9-81ED-4DB2-BD59-A6C34878D82A}">
                    <a16:rowId xmlns:a16="http://schemas.microsoft.com/office/drawing/2014/main" val="10004"/>
                  </a:ext>
                </a:extLst>
              </a:tr>
              <a:tr h="370840">
                <a:tc>
                  <a:txBody>
                    <a:bodyPr/>
                    <a:lstStyle/>
                    <a:p>
                      <a:r>
                        <a:rPr kumimoji="1" lang="en-US" altLang="ja-JP" dirty="0"/>
                        <a:t>5</a:t>
                      </a:r>
                      <a:endParaRPr kumimoji="1" lang="ja-JP" altLang="en-US" dirty="0"/>
                    </a:p>
                  </a:txBody>
                  <a:tcPr/>
                </a:tc>
                <a:tc>
                  <a:txBody>
                    <a:bodyPr/>
                    <a:lstStyle/>
                    <a:p>
                      <a:r>
                        <a:rPr kumimoji="1" lang="en-US" altLang="ja-JP" dirty="0"/>
                        <a:t>Active File Migration</a:t>
                      </a:r>
                      <a:endParaRPr kumimoji="1" lang="ja-JP" altLang="en-US" dirty="0"/>
                    </a:p>
                  </a:txBody>
                  <a:tcPr/>
                </a:tc>
                <a:tc>
                  <a:txBody>
                    <a:bodyPr/>
                    <a:lstStyle/>
                    <a:p>
                      <a:r>
                        <a:rPr kumimoji="1" lang="en-US" altLang="ja-JP" dirty="0"/>
                        <a:t>Supported</a:t>
                      </a:r>
                    </a:p>
                  </a:txBody>
                  <a:tcPr/>
                </a:tc>
                <a:tc>
                  <a:txBody>
                    <a:bodyPr/>
                    <a:lstStyle/>
                    <a:p>
                      <a:endParaRPr kumimoji="1" lang="ja-JP" altLang="en-US" dirty="0"/>
                    </a:p>
                  </a:txBody>
                  <a:tcPr/>
                </a:tc>
                <a:extLst>
                  <a:ext uri="{0D108BD9-81ED-4DB2-BD59-A6C34878D82A}">
                    <a16:rowId xmlns:a16="http://schemas.microsoft.com/office/drawing/2014/main" val="10005"/>
                  </a:ext>
                </a:extLst>
              </a:tr>
              <a:tr h="370840">
                <a:tc>
                  <a:txBody>
                    <a:bodyPr/>
                    <a:lstStyle/>
                    <a:p>
                      <a:r>
                        <a:rPr kumimoji="1" lang="en-US" altLang="ja-JP" dirty="0"/>
                        <a:t>6</a:t>
                      </a:r>
                      <a:endParaRPr kumimoji="1" lang="ja-JP" altLang="en-US" dirty="0"/>
                    </a:p>
                  </a:txBody>
                  <a:tcPr/>
                </a:tc>
                <a:tc>
                  <a:txBody>
                    <a:bodyPr/>
                    <a:lstStyle/>
                    <a:p>
                      <a:r>
                        <a:rPr kumimoji="1" lang="en-US" altLang="ja-JP" dirty="0"/>
                        <a:t>Large File Transfer</a:t>
                      </a:r>
                      <a:endParaRPr kumimoji="1" lang="ja-JP" altLang="en-US" dirty="0"/>
                    </a:p>
                  </a:txBody>
                  <a:tcPr/>
                </a:tc>
                <a:tc>
                  <a:txBody>
                    <a:bodyPr/>
                    <a:lstStyle/>
                    <a:p>
                      <a:r>
                        <a:rPr kumimoji="1" lang="en-US" altLang="ja-JP" dirty="0"/>
                        <a:t>Supported</a:t>
                      </a:r>
                    </a:p>
                  </a:txBody>
                  <a:tcPr/>
                </a:tc>
                <a:tc>
                  <a:txBody>
                    <a:bodyPr/>
                    <a:lstStyle/>
                    <a:p>
                      <a:r>
                        <a:rPr kumimoji="1" lang="en-US" altLang="ja-JP" dirty="0"/>
                        <a:t>MQE is used to clean up </a:t>
                      </a:r>
                      <a:r>
                        <a:rPr kumimoji="1" lang="en-US" altLang="ja-JP" dirty="0" err="1"/>
                        <a:t>tmp</a:t>
                      </a:r>
                      <a:r>
                        <a:rPr kumimoji="1" lang="en-US" altLang="ja-JP" dirty="0"/>
                        <a:t> </a:t>
                      </a:r>
                      <a:r>
                        <a:rPr kumimoji="1" lang="en-US" altLang="ja-JP" dirty="0" err="1"/>
                        <a:t>objs</a:t>
                      </a:r>
                      <a:endParaRPr kumimoji="1" lang="ja-JP" altLang="en-US" dirty="0"/>
                    </a:p>
                  </a:txBody>
                  <a:tcPr/>
                </a:tc>
                <a:extLst>
                  <a:ext uri="{0D108BD9-81ED-4DB2-BD59-A6C34878D82A}">
                    <a16:rowId xmlns:a16="http://schemas.microsoft.com/office/drawing/2014/main" val="10006"/>
                  </a:ext>
                </a:extLst>
              </a:tr>
              <a:tr h="370840">
                <a:tc>
                  <a:txBody>
                    <a:bodyPr/>
                    <a:lstStyle/>
                    <a:p>
                      <a:r>
                        <a:rPr kumimoji="1" lang="en-US" altLang="ja-JP" dirty="0"/>
                        <a:t>7</a:t>
                      </a:r>
                      <a:endParaRPr kumimoji="1" lang="ja-JP" altLang="en-US" dirty="0"/>
                    </a:p>
                  </a:txBody>
                  <a:tcPr/>
                </a:tc>
                <a:tc>
                  <a:txBody>
                    <a:bodyPr/>
                    <a:lstStyle/>
                    <a:p>
                      <a:r>
                        <a:rPr kumimoji="1" lang="en-US" altLang="ja-JP" dirty="0"/>
                        <a:t>RSM Integrated</a:t>
                      </a:r>
                      <a:r>
                        <a:rPr kumimoji="1" lang="en-US" altLang="ja-JP" baseline="0" dirty="0"/>
                        <a:t> HDI</a:t>
                      </a:r>
                      <a:endParaRPr kumimoji="1" lang="ja-JP" altLang="en-US" dirty="0"/>
                    </a:p>
                  </a:txBody>
                  <a:tcPr/>
                </a:tc>
                <a:tc>
                  <a:txBody>
                    <a:bodyPr/>
                    <a:lstStyle/>
                    <a:p>
                      <a:r>
                        <a:rPr kumimoji="1" lang="en-US" altLang="ja-JP" dirty="0"/>
                        <a:t>Not supported</a:t>
                      </a:r>
                    </a:p>
                  </a:txBody>
                  <a:tcPr/>
                </a:tc>
                <a:tc>
                  <a:txBody>
                    <a:bodyPr/>
                    <a:lstStyle/>
                    <a:p>
                      <a:endParaRPr kumimoji="1" lang="ja-JP" altLang="en-US" dirty="0"/>
                    </a:p>
                  </a:txBody>
                  <a:tcPr/>
                </a:tc>
                <a:extLst>
                  <a:ext uri="{0D108BD9-81ED-4DB2-BD59-A6C34878D82A}">
                    <a16:rowId xmlns:a16="http://schemas.microsoft.com/office/drawing/2014/main" val="10007"/>
                  </a:ext>
                </a:extLst>
              </a:tr>
              <a:tr h="370840">
                <a:tc>
                  <a:txBody>
                    <a:bodyPr/>
                    <a:lstStyle/>
                    <a:p>
                      <a:r>
                        <a:rPr kumimoji="1" lang="en-US" altLang="ja-JP" dirty="0"/>
                        <a:t>8</a:t>
                      </a:r>
                      <a:endParaRPr kumimoji="1" lang="ja-JP" altLang="en-US" dirty="0"/>
                    </a:p>
                  </a:txBody>
                  <a:tcPr/>
                </a:tc>
                <a:tc>
                  <a:txBody>
                    <a:bodyPr/>
                    <a:lstStyle/>
                    <a:p>
                      <a:r>
                        <a:rPr kumimoji="1" lang="en-US" altLang="ja-JP" dirty="0"/>
                        <a:t>NAS Migration</a:t>
                      </a:r>
                      <a:endParaRPr kumimoji="1" lang="ja-JP" altLang="en-US" dirty="0"/>
                    </a:p>
                  </a:txBody>
                  <a:tcPr/>
                </a:tc>
                <a:tc>
                  <a:txBody>
                    <a:bodyPr/>
                    <a:lstStyle/>
                    <a:p>
                      <a:r>
                        <a:rPr kumimoji="1" lang="en-US" altLang="ja-JP" dirty="0"/>
                        <a:t>Not supported</a:t>
                      </a:r>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3226423572"/>
                  </a:ext>
                </a:extLst>
              </a:tr>
            </a:tbl>
          </a:graphicData>
        </a:graphic>
      </p:graphicFrame>
      <p:sp>
        <p:nvSpPr>
          <p:cNvPr id="5" name="動作設定ボタン: 戻る/前へ 4">
            <a:hlinkClick r:id="rId3" action="ppaction://hlinksldjump" highlightClick="1"/>
            <a:extLst>
              <a:ext uri="{FF2B5EF4-FFF2-40B4-BE49-F238E27FC236}">
                <a16:creationId xmlns:a16="http://schemas.microsoft.com/office/drawing/2014/main" id="{251FBC56-75D6-429D-AFE1-09922934F9E2}"/>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Tree>
    <p:extLst>
      <p:ext uri="{BB962C8B-B14F-4D97-AF65-F5344CB8AC3E}">
        <p14:creationId xmlns:p14="http://schemas.microsoft.com/office/powerpoint/2010/main" val="25623609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3373039" cy="369332"/>
          </a:xfrm>
        </p:spPr>
        <p:txBody>
          <a:bodyPr wrap="none"/>
          <a:lstStyle/>
          <a:p>
            <a:r>
              <a:rPr lang="en-US" altLang="ja-JP" dirty="0"/>
              <a:t>2-5</a:t>
            </a:r>
            <a:r>
              <a:rPr lang="en-US" altLang="ja-JP" b="1" dirty="0">
                <a:solidFill>
                  <a:schemeClr val="tx1"/>
                </a:solidFill>
                <a:latin typeface="+mj-lt"/>
                <a:ea typeface="ＭＳ Ｐゴシック" pitchFamily="50" charset="-128"/>
                <a:cs typeface="Arial" charset="0"/>
              </a:rPr>
              <a:t>. External Specification</a:t>
            </a:r>
            <a:endParaRPr kumimoji="1" lang="ja-JP" altLang="en-US" b="1" dirty="0">
              <a:solidFill>
                <a:schemeClr val="tx1"/>
              </a:solidFill>
              <a:latin typeface="+mj-lt"/>
            </a:endParaRPr>
          </a:p>
        </p:txBody>
      </p:sp>
      <p:sp>
        <p:nvSpPr>
          <p:cNvPr id="2" name="コンテンツ プレースホルダー 1">
            <a:extLst>
              <a:ext uri="{FF2B5EF4-FFF2-40B4-BE49-F238E27FC236}">
                <a16:creationId xmlns:a16="http://schemas.microsoft.com/office/drawing/2014/main" id="{B803DBA3-D443-4B96-93F8-25F7DE2D54EF}"/>
              </a:ext>
            </a:extLst>
          </p:cNvPr>
          <p:cNvSpPr>
            <a:spLocks noGrp="1"/>
          </p:cNvSpPr>
          <p:nvPr>
            <p:ph sz="quarter" idx="10"/>
          </p:nvPr>
        </p:nvSpPr>
        <p:spPr>
          <a:xfrm>
            <a:off x="329860" y="744546"/>
            <a:ext cx="8485894" cy="369332"/>
          </a:xfrm>
        </p:spPr>
        <p:txBody>
          <a:bodyPr/>
          <a:lstStyle/>
          <a:p>
            <a:r>
              <a:rPr lang="en-US" altLang="ja-JP" sz="2000" dirty="0"/>
              <a:t>Combination with HDI functions</a:t>
            </a:r>
            <a:endParaRPr lang="de-DE" altLang="ja-JP" sz="2000" dirty="0"/>
          </a:p>
        </p:txBody>
      </p:sp>
      <p:graphicFrame>
        <p:nvGraphicFramePr>
          <p:cNvPr id="5" name="表 4">
            <a:extLst>
              <a:ext uri="{FF2B5EF4-FFF2-40B4-BE49-F238E27FC236}">
                <a16:creationId xmlns:a16="http://schemas.microsoft.com/office/drawing/2014/main" id="{3A049872-67D3-4948-B048-9B4B4C7F7DD1}"/>
              </a:ext>
            </a:extLst>
          </p:cNvPr>
          <p:cNvGraphicFramePr>
            <a:graphicFrameLocks noGrp="1"/>
          </p:cNvGraphicFramePr>
          <p:nvPr>
            <p:extLst>
              <p:ext uri="{D42A27DB-BD31-4B8C-83A1-F6EECF244321}">
                <p14:modId xmlns:p14="http://schemas.microsoft.com/office/powerpoint/2010/main" val="3688322123"/>
              </p:ext>
            </p:extLst>
          </p:nvPr>
        </p:nvGraphicFramePr>
        <p:xfrm>
          <a:off x="331621" y="1255242"/>
          <a:ext cx="8534400" cy="3500120"/>
        </p:xfrm>
        <a:graphic>
          <a:graphicData uri="http://schemas.openxmlformats.org/drawingml/2006/table">
            <a:tbl>
              <a:tblPr firstRow="1" bandRow="1">
                <a:tableStyleId>{5C22544A-7EE6-4342-B048-85BDC9FD1C3A}</a:tableStyleId>
              </a:tblPr>
              <a:tblGrid>
                <a:gridCol w="451105">
                  <a:extLst>
                    <a:ext uri="{9D8B030D-6E8A-4147-A177-3AD203B41FA5}">
                      <a16:colId xmlns:a16="http://schemas.microsoft.com/office/drawing/2014/main" val="20000"/>
                    </a:ext>
                  </a:extLst>
                </a:gridCol>
                <a:gridCol w="3390513">
                  <a:extLst>
                    <a:ext uri="{9D8B030D-6E8A-4147-A177-3AD203B41FA5}">
                      <a16:colId xmlns:a16="http://schemas.microsoft.com/office/drawing/2014/main" val="20001"/>
                    </a:ext>
                  </a:extLst>
                </a:gridCol>
                <a:gridCol w="2410441">
                  <a:extLst>
                    <a:ext uri="{9D8B030D-6E8A-4147-A177-3AD203B41FA5}">
                      <a16:colId xmlns:a16="http://schemas.microsoft.com/office/drawing/2014/main" val="20002"/>
                    </a:ext>
                  </a:extLst>
                </a:gridCol>
                <a:gridCol w="2282341">
                  <a:extLst>
                    <a:ext uri="{9D8B030D-6E8A-4147-A177-3AD203B41FA5}">
                      <a16:colId xmlns:a16="http://schemas.microsoft.com/office/drawing/2014/main" val="20003"/>
                    </a:ext>
                  </a:extLst>
                </a:gridCol>
              </a:tblGrid>
              <a:tr h="345389">
                <a:tc>
                  <a:txBody>
                    <a:bodyPr/>
                    <a:lstStyle/>
                    <a:p>
                      <a:r>
                        <a:rPr kumimoji="1" lang="en-US" altLang="ja-JP" dirty="0"/>
                        <a:t>#</a:t>
                      </a:r>
                      <a:endParaRPr kumimoji="1" lang="ja-JP" altLang="en-US" dirty="0"/>
                    </a:p>
                  </a:txBody>
                  <a:tcPr/>
                </a:tc>
                <a:tc>
                  <a:txBody>
                    <a:bodyPr/>
                    <a:lstStyle/>
                    <a:p>
                      <a:r>
                        <a:rPr kumimoji="1" lang="en-US" altLang="ja-JP" dirty="0"/>
                        <a:t>Function</a:t>
                      </a:r>
                      <a:endParaRPr kumimoji="1" lang="ja-JP" altLang="en-US" dirty="0"/>
                    </a:p>
                  </a:txBody>
                  <a:tcPr/>
                </a:tc>
                <a:tc>
                  <a:txBody>
                    <a:bodyPr/>
                    <a:lstStyle/>
                    <a:p>
                      <a:r>
                        <a:rPr kumimoji="1" lang="en-US" altLang="ja-JP" dirty="0"/>
                        <a:t>Support</a:t>
                      </a:r>
                      <a:r>
                        <a:rPr kumimoji="1" lang="en-US" altLang="ja-JP" baseline="0" dirty="0"/>
                        <a:t> status</a:t>
                      </a:r>
                      <a:endParaRPr kumimoji="1" lang="ja-JP" altLang="en-US" dirty="0"/>
                    </a:p>
                  </a:txBody>
                  <a:tcPr/>
                </a:tc>
                <a:tc>
                  <a:txBody>
                    <a:bodyPr/>
                    <a:lstStyle/>
                    <a:p>
                      <a:r>
                        <a:rPr kumimoji="1" lang="en-US" altLang="ja-JP" dirty="0"/>
                        <a:t>Notes</a:t>
                      </a:r>
                      <a:endParaRPr kumimoji="1" lang="ja-JP" altLang="en-US" dirty="0"/>
                    </a:p>
                  </a:txBody>
                  <a:tcPr/>
                </a:tc>
                <a:extLst>
                  <a:ext uri="{0D108BD9-81ED-4DB2-BD59-A6C34878D82A}">
                    <a16:rowId xmlns:a16="http://schemas.microsoft.com/office/drawing/2014/main" val="10000"/>
                  </a:ext>
                </a:extLst>
              </a:tr>
              <a:tr h="370840">
                <a:tc>
                  <a:txBody>
                    <a:bodyPr/>
                    <a:lstStyle/>
                    <a:p>
                      <a:r>
                        <a:rPr kumimoji="1" lang="en-US" altLang="ja-JP" dirty="0"/>
                        <a:t>9</a:t>
                      </a:r>
                      <a:endParaRPr kumimoji="1" lang="ja-JP" altLang="en-US" dirty="0"/>
                    </a:p>
                  </a:txBody>
                  <a:tcPr/>
                </a:tc>
                <a:tc>
                  <a:txBody>
                    <a:bodyPr/>
                    <a:lstStyle/>
                    <a:p>
                      <a:r>
                        <a:rPr kumimoji="1" lang="en-US" altLang="ja-JP" dirty="0"/>
                        <a:t>Local</a:t>
                      </a:r>
                      <a:r>
                        <a:rPr kumimoji="1" lang="en-US" altLang="ja-JP" baseline="0" dirty="0"/>
                        <a:t> Encryption</a:t>
                      </a:r>
                      <a:endParaRPr kumimoji="1" lang="ja-JP" altLang="en-US" dirty="0"/>
                    </a:p>
                  </a:txBody>
                  <a:tcPr/>
                </a:tc>
                <a:tc>
                  <a:txBody>
                    <a:bodyPr/>
                    <a:lstStyle/>
                    <a:p>
                      <a:r>
                        <a:rPr kumimoji="1" lang="en-US" altLang="ja-JP" dirty="0"/>
                        <a:t>Supported</a:t>
                      </a:r>
                    </a:p>
                  </a:txBody>
                  <a:tcPr/>
                </a:tc>
                <a:tc>
                  <a:txBody>
                    <a:bodyPr/>
                    <a:lstStyle/>
                    <a:p>
                      <a:endParaRPr kumimoji="1" lang="ja-JP" altLang="en-US" dirty="0"/>
                    </a:p>
                  </a:txBody>
                  <a:tcPr/>
                </a:tc>
                <a:extLst>
                  <a:ext uri="{0D108BD9-81ED-4DB2-BD59-A6C34878D82A}">
                    <a16:rowId xmlns:a16="http://schemas.microsoft.com/office/drawing/2014/main" val="10002"/>
                  </a:ext>
                </a:extLst>
              </a:tr>
              <a:tr h="370840">
                <a:tc>
                  <a:txBody>
                    <a:bodyPr/>
                    <a:lstStyle/>
                    <a:p>
                      <a:r>
                        <a:rPr kumimoji="1" lang="en-US" altLang="ja-JP" dirty="0"/>
                        <a:t>10</a:t>
                      </a:r>
                      <a:endParaRPr kumimoji="1" lang="ja-JP" altLang="en-US" dirty="0"/>
                    </a:p>
                  </a:txBody>
                  <a:tcPr/>
                </a:tc>
                <a:tc>
                  <a:txBody>
                    <a:bodyPr/>
                    <a:lstStyle/>
                    <a:p>
                      <a:r>
                        <a:rPr kumimoji="1" lang="en-US" altLang="ja-JP" dirty="0"/>
                        <a:t>HCP Payload Encryption</a:t>
                      </a:r>
                      <a:endParaRPr kumimoji="1" lang="ja-JP" altLang="en-US" dirty="0"/>
                    </a:p>
                  </a:txBody>
                  <a:tcPr/>
                </a:tc>
                <a:tc>
                  <a:txBody>
                    <a:bodyPr/>
                    <a:lstStyle/>
                    <a:p>
                      <a:r>
                        <a:rPr kumimoji="1" lang="en-US" altLang="ja-JP" dirty="0"/>
                        <a:t>Not supported</a:t>
                      </a:r>
                    </a:p>
                  </a:txBody>
                  <a:tcPr/>
                </a:tc>
                <a:tc>
                  <a:txBody>
                    <a:bodyPr/>
                    <a:lstStyle/>
                    <a:p>
                      <a:r>
                        <a:rPr kumimoji="1" lang="en-US" altLang="ja-JP" dirty="0"/>
                        <a:t>Secondary HDI can’t read data on HCP</a:t>
                      </a:r>
                      <a:endParaRPr kumimoji="1" lang="ja-JP" altLang="en-US" dirty="0"/>
                    </a:p>
                  </a:txBody>
                  <a:tcPr/>
                </a:tc>
                <a:extLst>
                  <a:ext uri="{0D108BD9-81ED-4DB2-BD59-A6C34878D82A}">
                    <a16:rowId xmlns:a16="http://schemas.microsoft.com/office/drawing/2014/main" val="10003"/>
                  </a:ext>
                </a:extLst>
              </a:tr>
              <a:tr h="370840">
                <a:tc>
                  <a:txBody>
                    <a:bodyPr/>
                    <a:lstStyle/>
                    <a:p>
                      <a:r>
                        <a:rPr kumimoji="1" lang="en-US" altLang="ja-JP" dirty="0"/>
                        <a:t>11</a:t>
                      </a:r>
                      <a:endParaRPr kumimoji="1" lang="ja-JP" altLang="en-US" dirty="0"/>
                    </a:p>
                  </a:txBody>
                  <a:tcPr/>
                </a:tc>
                <a:tc>
                  <a:txBody>
                    <a:bodyPr/>
                    <a:lstStyle/>
                    <a:p>
                      <a:r>
                        <a:rPr kumimoji="1" lang="en-US" altLang="ja-JP" dirty="0"/>
                        <a:t>Read Only Content Sharing</a:t>
                      </a:r>
                      <a:endParaRPr kumimoji="1" lang="ja-JP" altLang="en-US" dirty="0"/>
                    </a:p>
                  </a:txBody>
                  <a:tcPr/>
                </a:tc>
                <a:tc>
                  <a:txBody>
                    <a:bodyPr/>
                    <a:lstStyle/>
                    <a:p>
                      <a:r>
                        <a:rPr kumimoji="1" lang="en-US" altLang="ja-JP" dirty="0"/>
                        <a:t>Not supported</a:t>
                      </a:r>
                    </a:p>
                  </a:txBody>
                  <a:tcPr/>
                </a:tc>
                <a:tc>
                  <a:txBody>
                    <a:bodyPr/>
                    <a:lstStyle/>
                    <a:p>
                      <a:r>
                        <a:rPr kumimoji="1" lang="en-US" altLang="ja-JP" dirty="0"/>
                        <a:t>Not failed over</a:t>
                      </a:r>
                      <a:endParaRPr kumimoji="1" lang="ja-JP" altLang="en-US" dirty="0"/>
                    </a:p>
                  </a:txBody>
                  <a:tcPr/>
                </a:tc>
                <a:extLst>
                  <a:ext uri="{0D108BD9-81ED-4DB2-BD59-A6C34878D82A}">
                    <a16:rowId xmlns:a16="http://schemas.microsoft.com/office/drawing/2014/main" val="10004"/>
                  </a:ext>
                </a:extLst>
              </a:tr>
              <a:tr h="370840">
                <a:tc>
                  <a:txBody>
                    <a:bodyPr/>
                    <a:lstStyle/>
                    <a:p>
                      <a:r>
                        <a:rPr kumimoji="1" lang="en-US" altLang="ja-JP" dirty="0"/>
                        <a:t>12</a:t>
                      </a:r>
                      <a:endParaRPr kumimoji="1" lang="ja-JP" altLang="en-US" dirty="0"/>
                    </a:p>
                  </a:txBody>
                  <a:tcPr/>
                </a:tc>
                <a:tc>
                  <a:txBody>
                    <a:bodyPr/>
                    <a:lstStyle/>
                    <a:p>
                      <a:r>
                        <a:rPr kumimoji="1" lang="en-US" altLang="ja-JP" dirty="0"/>
                        <a:t>Read</a:t>
                      </a:r>
                      <a:r>
                        <a:rPr kumimoji="1" lang="en-US" altLang="ja-JP" baseline="0" dirty="0"/>
                        <a:t> Write Content Sharing</a:t>
                      </a:r>
                      <a:endParaRPr kumimoji="1" lang="ja-JP" altLang="en-US" dirty="0"/>
                    </a:p>
                  </a:txBody>
                  <a:tcPr/>
                </a:tc>
                <a:tc>
                  <a:txBody>
                    <a:bodyPr/>
                    <a:lstStyle/>
                    <a:p>
                      <a:r>
                        <a:rPr kumimoji="1" lang="en-US" altLang="ja-JP" dirty="0"/>
                        <a:t>Not supported</a:t>
                      </a:r>
                    </a:p>
                  </a:txBody>
                  <a:tcPr/>
                </a:tc>
                <a:tc>
                  <a:txBody>
                    <a:bodyPr/>
                    <a:lstStyle/>
                    <a:p>
                      <a:r>
                        <a:rPr kumimoji="1" lang="en-US" altLang="ja-JP" dirty="0"/>
                        <a:t>Not failed over</a:t>
                      </a:r>
                      <a:endParaRPr kumimoji="1" lang="ja-JP" altLang="en-US" dirty="0"/>
                    </a:p>
                  </a:txBody>
                  <a:tcPr/>
                </a:tc>
                <a:extLst>
                  <a:ext uri="{0D108BD9-81ED-4DB2-BD59-A6C34878D82A}">
                    <a16:rowId xmlns:a16="http://schemas.microsoft.com/office/drawing/2014/main" val="10005"/>
                  </a:ext>
                </a:extLst>
              </a:tr>
              <a:tr h="370840">
                <a:tc>
                  <a:txBody>
                    <a:bodyPr/>
                    <a:lstStyle/>
                    <a:p>
                      <a:r>
                        <a:rPr kumimoji="1" lang="en-US" altLang="ja-JP" dirty="0"/>
                        <a:t>13</a:t>
                      </a:r>
                      <a:endParaRPr kumimoji="1" lang="ja-JP" altLang="en-US" dirty="0"/>
                    </a:p>
                  </a:txBody>
                  <a:tcPr/>
                </a:tc>
                <a:tc>
                  <a:txBody>
                    <a:bodyPr/>
                    <a:lstStyle/>
                    <a:p>
                      <a:r>
                        <a:rPr kumimoji="1" lang="en-US" altLang="ja-JP" dirty="0"/>
                        <a:t>Roaming Home Directory</a:t>
                      </a:r>
                      <a:endParaRPr kumimoji="1" lang="ja-JP" altLang="en-US" dirty="0"/>
                    </a:p>
                  </a:txBody>
                  <a:tcPr/>
                </a:tc>
                <a:tc>
                  <a:txBody>
                    <a:bodyPr/>
                    <a:lstStyle/>
                    <a:p>
                      <a:r>
                        <a:rPr kumimoji="1" lang="en-US" altLang="ja-JP" dirty="0"/>
                        <a:t>Not supported</a:t>
                      </a:r>
                    </a:p>
                  </a:txBody>
                  <a:tcPr/>
                </a:tc>
                <a:tc>
                  <a:txBody>
                    <a:bodyPr/>
                    <a:lstStyle/>
                    <a:p>
                      <a:r>
                        <a:rPr kumimoji="1" lang="en-US" altLang="ja-JP" dirty="0"/>
                        <a:t>Not failed over</a:t>
                      </a:r>
                      <a:endParaRPr kumimoji="1" lang="ja-JP" altLang="en-US" dirty="0"/>
                    </a:p>
                  </a:txBody>
                  <a:tcPr/>
                </a:tc>
                <a:extLst>
                  <a:ext uri="{0D108BD9-81ED-4DB2-BD59-A6C34878D82A}">
                    <a16:rowId xmlns:a16="http://schemas.microsoft.com/office/drawing/2014/main" val="10006"/>
                  </a:ext>
                </a:extLst>
              </a:tr>
              <a:tr h="370840">
                <a:tc>
                  <a:txBody>
                    <a:bodyPr/>
                    <a:lstStyle/>
                    <a:p>
                      <a:r>
                        <a:rPr kumimoji="1" lang="en-US" altLang="ja-JP" dirty="0"/>
                        <a:t>14</a:t>
                      </a:r>
                      <a:endParaRPr kumimoji="1" lang="ja-JP" altLang="en-US" dirty="0"/>
                    </a:p>
                  </a:txBody>
                  <a:tcPr/>
                </a:tc>
                <a:tc>
                  <a:txBody>
                    <a:bodyPr/>
                    <a:lstStyle/>
                    <a:p>
                      <a:r>
                        <a:rPr kumimoji="1" lang="en-US" altLang="ja-JP" dirty="0"/>
                        <a:t>Proxy server / External host to connect HCP</a:t>
                      </a:r>
                      <a:endParaRPr kumimoji="1" lang="ja-JP" altLang="en-US" dirty="0"/>
                    </a:p>
                  </a:txBody>
                  <a:tcPr/>
                </a:tc>
                <a:tc>
                  <a:txBody>
                    <a:bodyPr/>
                    <a:lstStyle/>
                    <a:p>
                      <a:r>
                        <a:rPr kumimoji="1" lang="en-US" altLang="ja-JP" dirty="0"/>
                        <a:t>Supported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a:txBody>
                  <a:tcPr/>
                </a:tc>
                <a:extLst>
                  <a:ext uri="{0D108BD9-81ED-4DB2-BD59-A6C34878D82A}">
                    <a16:rowId xmlns:a16="http://schemas.microsoft.com/office/drawing/2014/main" val="2569362469"/>
                  </a:ext>
                </a:extLst>
              </a:tr>
              <a:tr h="370840">
                <a:tc>
                  <a:txBody>
                    <a:bodyPr/>
                    <a:lstStyle/>
                    <a:p>
                      <a:r>
                        <a:rPr kumimoji="1" lang="en-US" altLang="ja-JP" dirty="0"/>
                        <a:t>15</a:t>
                      </a:r>
                      <a:endParaRPr kumimoji="1" lang="ja-JP" altLang="en-US" dirty="0"/>
                    </a:p>
                  </a:txBody>
                  <a:tcPr/>
                </a:tc>
                <a:tc>
                  <a:txBody>
                    <a:bodyPr/>
                    <a:lstStyle/>
                    <a:p>
                      <a:r>
                        <a:rPr kumimoji="1" lang="en-US" altLang="ja-JP" dirty="0"/>
                        <a:t>HTTP / HTTPS to HCP</a:t>
                      </a:r>
                      <a:endParaRPr kumimoji="1" lang="ja-JP" altLang="en-US" dirty="0"/>
                    </a:p>
                  </a:txBody>
                  <a:tcPr/>
                </a:tc>
                <a:tc>
                  <a:txBody>
                    <a:bodyPr/>
                    <a:lstStyle/>
                    <a:p>
                      <a:r>
                        <a:rPr kumimoji="1" lang="en-US" altLang="ja-JP" dirty="0"/>
                        <a:t>HTTP or HTTPS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dirty="0"/>
                    </a:p>
                  </a:txBody>
                  <a:tcPr/>
                </a:tc>
                <a:extLst>
                  <a:ext uri="{0D108BD9-81ED-4DB2-BD59-A6C34878D82A}">
                    <a16:rowId xmlns:a16="http://schemas.microsoft.com/office/drawing/2014/main" val="3103864704"/>
                  </a:ext>
                </a:extLst>
              </a:tr>
            </a:tbl>
          </a:graphicData>
        </a:graphic>
      </p:graphicFrame>
      <p:sp>
        <p:nvSpPr>
          <p:cNvPr id="6" name="動作設定ボタン: 戻る/前へ 5">
            <a:hlinkClick r:id="rId3" action="ppaction://hlinksldjump" highlightClick="1"/>
            <a:extLst>
              <a:ext uri="{FF2B5EF4-FFF2-40B4-BE49-F238E27FC236}">
                <a16:creationId xmlns:a16="http://schemas.microsoft.com/office/drawing/2014/main" id="{EEA5BD95-083F-4554-9D5B-58400FEB1657}"/>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Tree>
    <p:extLst>
      <p:ext uri="{BB962C8B-B14F-4D97-AF65-F5344CB8AC3E}">
        <p14:creationId xmlns:p14="http://schemas.microsoft.com/office/powerpoint/2010/main" val="15628517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3373039" cy="369332"/>
          </a:xfrm>
        </p:spPr>
        <p:txBody>
          <a:bodyPr wrap="none"/>
          <a:lstStyle/>
          <a:p>
            <a:r>
              <a:rPr lang="en-US" altLang="ja-JP" dirty="0"/>
              <a:t>2-5</a:t>
            </a:r>
            <a:r>
              <a:rPr lang="en-US" altLang="ja-JP" b="1" dirty="0">
                <a:solidFill>
                  <a:schemeClr val="tx1"/>
                </a:solidFill>
                <a:latin typeface="+mj-lt"/>
                <a:ea typeface="ＭＳ Ｐゴシック" pitchFamily="50" charset="-128"/>
                <a:cs typeface="Arial" charset="0"/>
              </a:rPr>
              <a:t>. External Specification</a:t>
            </a:r>
            <a:endParaRPr kumimoji="1" lang="ja-JP" altLang="en-US" b="1" dirty="0">
              <a:solidFill>
                <a:schemeClr val="tx1"/>
              </a:solidFill>
              <a:latin typeface="+mj-lt"/>
            </a:endParaRPr>
          </a:p>
        </p:txBody>
      </p:sp>
      <p:sp>
        <p:nvSpPr>
          <p:cNvPr id="2" name="コンテンツ プレースホルダー 1">
            <a:extLst>
              <a:ext uri="{FF2B5EF4-FFF2-40B4-BE49-F238E27FC236}">
                <a16:creationId xmlns:a16="http://schemas.microsoft.com/office/drawing/2014/main" id="{B803DBA3-D443-4B96-93F8-25F7DE2D54EF}"/>
              </a:ext>
            </a:extLst>
          </p:cNvPr>
          <p:cNvSpPr>
            <a:spLocks noGrp="1"/>
          </p:cNvSpPr>
          <p:nvPr>
            <p:ph sz="quarter" idx="10"/>
          </p:nvPr>
        </p:nvSpPr>
        <p:spPr>
          <a:xfrm>
            <a:off x="329860" y="744546"/>
            <a:ext cx="8485894" cy="369332"/>
          </a:xfrm>
        </p:spPr>
        <p:txBody>
          <a:bodyPr/>
          <a:lstStyle/>
          <a:p>
            <a:r>
              <a:rPr lang="en-US" altLang="ja-JP" sz="2000" dirty="0"/>
              <a:t>Combination with HDI functions</a:t>
            </a:r>
          </a:p>
          <a:p>
            <a:pPr lvl="1"/>
            <a:r>
              <a:rPr lang="en-US" altLang="ja-JP" sz="1800" dirty="0"/>
              <a:t>All other HDI functions that are not listed in the previous slides are </a:t>
            </a:r>
            <a:r>
              <a:rPr lang="en-US" altLang="ja-JP" sz="1800" u="sng" dirty="0"/>
              <a:t>not</a:t>
            </a:r>
            <a:r>
              <a:rPr lang="en-US" altLang="ja-JP" sz="1800" dirty="0"/>
              <a:t> supported with the scripts.</a:t>
            </a:r>
            <a:endParaRPr lang="de-DE" altLang="ja-JP" sz="1800" dirty="0"/>
          </a:p>
        </p:txBody>
      </p:sp>
      <p:sp>
        <p:nvSpPr>
          <p:cNvPr id="4" name="動作設定ボタン: 戻る/前へ 3">
            <a:hlinkClick r:id="rId3" action="ppaction://hlinksldjump" highlightClick="1"/>
            <a:extLst>
              <a:ext uri="{FF2B5EF4-FFF2-40B4-BE49-F238E27FC236}">
                <a16:creationId xmlns:a16="http://schemas.microsoft.com/office/drawing/2014/main" id="{F69BC6CA-E174-42C9-9EAA-CAEFC360F4A9}"/>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Tree>
    <p:extLst>
      <p:ext uri="{BB962C8B-B14F-4D97-AF65-F5344CB8AC3E}">
        <p14:creationId xmlns:p14="http://schemas.microsoft.com/office/powerpoint/2010/main" val="16621062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タイトル 19"/>
          <p:cNvSpPr>
            <a:spLocks noGrp="1"/>
          </p:cNvSpPr>
          <p:nvPr>
            <p:ph type="title"/>
          </p:nvPr>
        </p:nvSpPr>
        <p:spPr bwMode="gray">
          <a:xfrm>
            <a:off x="566739" y="2365096"/>
            <a:ext cx="4745210" cy="424732"/>
          </a:xfrm>
        </p:spPr>
        <p:txBody>
          <a:bodyPr wrap="none"/>
          <a:lstStyle/>
          <a:p>
            <a:r>
              <a:rPr lang="en-US" altLang="ja-JP" b="1" dirty="0">
                <a:solidFill>
                  <a:schemeClr val="tx1"/>
                </a:solidFill>
                <a:latin typeface="+mj-lt"/>
                <a:ea typeface="HGPｺﾞｼｯｸE" pitchFamily="50" charset="-128"/>
                <a:cs typeface="Arial" charset="0"/>
              </a:rPr>
              <a:t>3. Specification (Configuration)</a:t>
            </a:r>
            <a:endParaRPr kumimoji="1" lang="ja-JP" altLang="en-US" b="1" dirty="0">
              <a:solidFill>
                <a:schemeClr val="tx1"/>
              </a:solidFill>
              <a:latin typeface="+mj-lt"/>
            </a:endParaRPr>
          </a:p>
        </p:txBody>
      </p:sp>
      <p:sp>
        <p:nvSpPr>
          <p:cNvPr id="3" name="タイトル 19">
            <a:extLst>
              <a:ext uri="{FF2B5EF4-FFF2-40B4-BE49-F238E27FC236}">
                <a16:creationId xmlns:a16="http://schemas.microsoft.com/office/drawing/2014/main" id="{A654E876-0868-4E0C-9B8C-F12E4ED5D64B}"/>
              </a:ext>
            </a:extLst>
          </p:cNvPr>
          <p:cNvSpPr txBox="1">
            <a:spLocks/>
          </p:cNvSpPr>
          <p:nvPr/>
        </p:nvSpPr>
        <p:spPr bwMode="gray">
          <a:xfrm>
            <a:off x="629262" y="2786862"/>
            <a:ext cx="3457998" cy="2031325"/>
          </a:xfrm>
          <a:prstGeom prst="rect">
            <a:avLst/>
          </a:prstGeom>
        </p:spPr>
        <p:txBody>
          <a:bodyPr wrap="none">
            <a:spAutoFit/>
          </a:bodyPr>
          <a:lstStyle>
            <a:lvl1pPr algn="l" rtl="0" fontAlgn="base">
              <a:lnSpc>
                <a:spcPct val="90000"/>
              </a:lnSpc>
              <a:spcBef>
                <a:spcPct val="0"/>
              </a:spcBef>
              <a:spcAft>
                <a:spcPct val="0"/>
              </a:spcAft>
              <a:defRPr kumimoji="1" lang="en-US" altLang="ja-JP" sz="2400" b="1" smtClean="0">
                <a:solidFill>
                  <a:schemeClr val="tx1"/>
                </a:solidFill>
                <a:latin typeface="+mj-lt"/>
                <a:ea typeface="HGPｺﾞｼｯｸE" pitchFamily="50" charset="-128"/>
                <a:cs typeface="Arial" charset="0"/>
              </a:defRPr>
            </a:lvl1pPr>
            <a:lvl2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2pPr>
            <a:lvl3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3pPr>
            <a:lvl4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4pPr>
            <a:lvl5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5pPr>
            <a:lvl6pPr marL="4572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6pPr>
            <a:lvl7pPr marL="9144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7pPr>
            <a:lvl8pPr marL="13716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8pPr>
            <a:lvl9pPr marL="18288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9pPr>
          </a:lstStyle>
          <a:p>
            <a:r>
              <a:rPr lang="en-US" sz="2000" kern="0" dirty="0"/>
              <a:t> 3-1. </a:t>
            </a:r>
            <a:r>
              <a:rPr lang="en-US" sz="2000" kern="0" dirty="0">
                <a:hlinkClick r:id="rId3" action="ppaction://hlinksldjump"/>
              </a:rPr>
              <a:t>Failover pair</a:t>
            </a:r>
            <a:br>
              <a:rPr lang="en-US" sz="2000" kern="0" dirty="0"/>
            </a:br>
            <a:r>
              <a:rPr lang="en-US" sz="2000" kern="0" dirty="0"/>
              <a:t> 3-2. </a:t>
            </a:r>
            <a:r>
              <a:rPr lang="en-US" sz="2000" kern="0" dirty="0">
                <a:hlinkClick r:id="rId4" action="ppaction://hlinksldjump"/>
              </a:rPr>
              <a:t>Failover configuration</a:t>
            </a:r>
            <a:br>
              <a:rPr lang="en-US" sz="2000" kern="0" dirty="0"/>
            </a:br>
            <a:r>
              <a:rPr lang="en-US" sz="2000" kern="0" dirty="0"/>
              <a:t>  3-2-1. </a:t>
            </a:r>
            <a:r>
              <a:rPr lang="en-US" sz="2000" kern="0" dirty="0">
                <a:hlinkClick r:id="rId5" action="ppaction://hlinksldjump"/>
              </a:rPr>
              <a:t>Pair</a:t>
            </a:r>
            <a:br>
              <a:rPr lang="en-US" sz="2000" kern="0" dirty="0"/>
            </a:br>
            <a:r>
              <a:rPr lang="en-US" sz="2000" kern="0" dirty="0"/>
              <a:t>  3-2-2. </a:t>
            </a:r>
            <a:r>
              <a:rPr lang="en-US" sz="2000" kern="0" dirty="0">
                <a:hlinkClick r:id="rId6" action="ppaction://hlinksldjump"/>
              </a:rPr>
              <a:t>Pair Group</a:t>
            </a:r>
            <a:br>
              <a:rPr lang="en-US" sz="2000" kern="0" dirty="0"/>
            </a:br>
            <a:r>
              <a:rPr lang="en-US" sz="2000" kern="0" dirty="0"/>
              <a:t>  3-2-3. </a:t>
            </a:r>
            <a:r>
              <a:rPr lang="en-US" sz="2000" kern="0" dirty="0">
                <a:hlinkClick r:id="rId7" action="ppaction://hlinksldjump"/>
              </a:rPr>
              <a:t>Storage Policy</a:t>
            </a:r>
            <a:br>
              <a:rPr lang="en-US" sz="2000" kern="0" dirty="0"/>
            </a:br>
            <a:r>
              <a:rPr lang="en-US" sz="2000" kern="0" dirty="0"/>
              <a:t> 3-3. </a:t>
            </a:r>
            <a:r>
              <a:rPr lang="en-US" sz="2000" kern="0" dirty="0">
                <a:hlinkClick r:id="rId8" action="ppaction://hlinksldjump"/>
              </a:rPr>
              <a:t>Configuration Group</a:t>
            </a:r>
            <a:br>
              <a:rPr lang="en-US" sz="2000" kern="0" dirty="0"/>
            </a:br>
            <a:r>
              <a:rPr lang="en-US" sz="2000" kern="0" dirty="0"/>
              <a:t> 3-4. </a:t>
            </a:r>
            <a:r>
              <a:rPr lang="en-US" sz="2000" kern="0" dirty="0">
                <a:hlinkClick r:id="rId9" action="ppaction://hlinksldjump"/>
              </a:rPr>
              <a:t>SSH key</a:t>
            </a:r>
            <a:endParaRPr lang="en-US" altLang="ja-JP" kern="0" dirty="0"/>
          </a:p>
        </p:txBody>
      </p:sp>
      <p:sp>
        <p:nvSpPr>
          <p:cNvPr id="4" name="タイトル 19">
            <a:extLst>
              <a:ext uri="{FF2B5EF4-FFF2-40B4-BE49-F238E27FC236}">
                <a16:creationId xmlns:a16="http://schemas.microsoft.com/office/drawing/2014/main" id="{4BEA5228-D98E-473D-A93B-D52379D979B0}"/>
              </a:ext>
            </a:extLst>
          </p:cNvPr>
          <p:cNvSpPr txBox="1">
            <a:spLocks/>
          </p:cNvSpPr>
          <p:nvPr/>
        </p:nvSpPr>
        <p:spPr bwMode="gray">
          <a:xfrm>
            <a:off x="4572000" y="2786862"/>
            <a:ext cx="4594528" cy="1477328"/>
          </a:xfrm>
          <a:prstGeom prst="rect">
            <a:avLst/>
          </a:prstGeom>
        </p:spPr>
        <p:txBody>
          <a:bodyPr wrap="none">
            <a:spAutoFit/>
          </a:bodyPr>
          <a:lstStyle>
            <a:lvl1pPr algn="l" rtl="0" fontAlgn="base">
              <a:lnSpc>
                <a:spcPct val="90000"/>
              </a:lnSpc>
              <a:spcBef>
                <a:spcPct val="0"/>
              </a:spcBef>
              <a:spcAft>
                <a:spcPct val="0"/>
              </a:spcAft>
              <a:defRPr kumimoji="1" lang="en-US" altLang="ja-JP" sz="2400" b="1" smtClean="0">
                <a:solidFill>
                  <a:schemeClr val="tx1"/>
                </a:solidFill>
                <a:latin typeface="+mj-lt"/>
                <a:ea typeface="HGPｺﾞｼｯｸE" pitchFamily="50" charset="-128"/>
                <a:cs typeface="Arial" charset="0"/>
              </a:defRPr>
            </a:lvl1pPr>
            <a:lvl2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2pPr>
            <a:lvl3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3pPr>
            <a:lvl4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4pPr>
            <a:lvl5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5pPr>
            <a:lvl6pPr marL="4572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6pPr>
            <a:lvl7pPr marL="9144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7pPr>
            <a:lvl8pPr marL="13716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8pPr>
            <a:lvl9pPr marL="18288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9pPr>
          </a:lstStyle>
          <a:p>
            <a:r>
              <a:rPr lang="en-US" sz="2000" kern="0" dirty="0"/>
              <a:t> 3-5. </a:t>
            </a:r>
            <a:r>
              <a:rPr lang="en-US" sz="2000" kern="0" dirty="0">
                <a:hlinkClick r:id="rId10" action="ppaction://hlinksldjump"/>
              </a:rPr>
              <a:t>Detail of Storage Policy</a:t>
            </a:r>
            <a:endParaRPr lang="en-US" sz="2000" kern="0" dirty="0"/>
          </a:p>
          <a:p>
            <a:r>
              <a:rPr lang="en-US" altLang="ja-JP" sz="2000" kern="0" dirty="0"/>
              <a:t> 3-6. </a:t>
            </a:r>
            <a:r>
              <a:rPr lang="en-US" altLang="ja-JP" sz="2000" kern="0" dirty="0">
                <a:hlinkClick r:id="rId11" action="ppaction://hlinksldjump"/>
              </a:rPr>
              <a:t>Notes for Large File Transfer </a:t>
            </a:r>
          </a:p>
          <a:p>
            <a:pPr marL="625475"/>
            <a:r>
              <a:rPr lang="en-US" altLang="ja-JP" sz="2000" kern="0" dirty="0">
                <a:hlinkClick r:id="rId11" action="ppaction://hlinksldjump"/>
              </a:rPr>
              <a:t>function</a:t>
            </a:r>
            <a:endParaRPr lang="en-US" altLang="ja-JP" sz="2000" kern="0" dirty="0"/>
          </a:p>
          <a:p>
            <a:r>
              <a:rPr lang="en-US" altLang="ja-JP" sz="2000" kern="0" dirty="0"/>
              <a:t> 3-7. </a:t>
            </a:r>
            <a:r>
              <a:rPr lang="en-US" altLang="ja-JP" sz="2000" kern="0" dirty="0">
                <a:hlinkClick r:id="rId12" action="ppaction://hlinksldjump"/>
              </a:rPr>
              <a:t>Difference from v2.x</a:t>
            </a:r>
            <a:endParaRPr lang="en-US" altLang="ja-JP" sz="2000" kern="0" dirty="0"/>
          </a:p>
          <a:p>
            <a:r>
              <a:rPr lang="en-US" altLang="ja-JP" sz="2000" kern="0" dirty="0"/>
              <a:t> 3-8. </a:t>
            </a:r>
            <a:r>
              <a:rPr lang="en-US" altLang="ja-JP" sz="2000" kern="0" dirty="0">
                <a:hlinkClick r:id="rId13" action="ppaction://hlinksldjump"/>
              </a:rPr>
              <a:t>Configuration import from v2.x</a:t>
            </a:r>
            <a:r>
              <a:rPr lang="en-US" altLang="ja-JP" sz="2000" kern="0" dirty="0"/>
              <a:t> </a:t>
            </a:r>
            <a:endParaRPr lang="en-US" altLang="ja-JP" kern="0" dirty="0"/>
          </a:p>
        </p:txBody>
      </p:sp>
      <p:sp>
        <p:nvSpPr>
          <p:cNvPr id="5" name="動作設定ボタン: 戻る/前へ 4">
            <a:hlinkClick r:id="rId14" action="ppaction://hlinksldjump" highlightClick="1"/>
            <a:extLst>
              <a:ext uri="{FF2B5EF4-FFF2-40B4-BE49-F238E27FC236}">
                <a16:creationId xmlns:a16="http://schemas.microsoft.com/office/drawing/2014/main" id="{EE15D906-5245-4E92-8A4B-53B07B3EBF11}"/>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Tree>
    <p:extLst>
      <p:ext uri="{BB962C8B-B14F-4D97-AF65-F5344CB8AC3E}">
        <p14:creationId xmlns:p14="http://schemas.microsoft.com/office/powerpoint/2010/main" val="32469693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2616422" cy="369332"/>
          </a:xfrm>
        </p:spPr>
        <p:txBody>
          <a:bodyPr wrap="none"/>
          <a:lstStyle/>
          <a:p>
            <a:r>
              <a:rPr lang="en-US" altLang="ja-JP" dirty="0"/>
              <a:t>3-1</a:t>
            </a:r>
            <a:r>
              <a:rPr lang="en-US" altLang="ja-JP" b="1" dirty="0">
                <a:solidFill>
                  <a:schemeClr val="tx1"/>
                </a:solidFill>
                <a:latin typeface="+mj-lt"/>
                <a:ea typeface="ＭＳ Ｐゴシック" pitchFamily="50" charset="-128"/>
                <a:cs typeface="Arial" charset="0"/>
              </a:rPr>
              <a:t>. Failover Pair (1)</a:t>
            </a:r>
            <a:endParaRPr kumimoji="1" lang="ja-JP" altLang="en-US" b="1" dirty="0">
              <a:solidFill>
                <a:schemeClr val="tx1"/>
              </a:solidFill>
              <a:latin typeface="+mj-lt"/>
            </a:endParaRPr>
          </a:p>
        </p:txBody>
      </p:sp>
      <p:sp>
        <p:nvSpPr>
          <p:cNvPr id="2" name="コンテンツ プレースホルダー 1">
            <a:extLst>
              <a:ext uri="{FF2B5EF4-FFF2-40B4-BE49-F238E27FC236}">
                <a16:creationId xmlns:a16="http://schemas.microsoft.com/office/drawing/2014/main" id="{B803DBA3-D443-4B96-93F8-25F7DE2D54EF}"/>
              </a:ext>
            </a:extLst>
          </p:cNvPr>
          <p:cNvSpPr>
            <a:spLocks noGrp="1"/>
          </p:cNvSpPr>
          <p:nvPr>
            <p:ph sz="quarter" idx="10"/>
          </p:nvPr>
        </p:nvSpPr>
        <p:spPr>
          <a:xfrm>
            <a:off x="329860" y="744546"/>
            <a:ext cx="8485894" cy="369332"/>
          </a:xfrm>
        </p:spPr>
        <p:txBody>
          <a:bodyPr/>
          <a:lstStyle/>
          <a:p>
            <a:r>
              <a:rPr lang="en-US" altLang="ja-JP" sz="2000" dirty="0"/>
              <a:t>4 types of pairs can be configured</a:t>
            </a:r>
            <a:endParaRPr lang="de-DE" altLang="ja-JP" sz="1800" dirty="0"/>
          </a:p>
        </p:txBody>
      </p:sp>
      <p:grpSp>
        <p:nvGrpSpPr>
          <p:cNvPr id="4" name="Group 41">
            <a:extLst>
              <a:ext uri="{FF2B5EF4-FFF2-40B4-BE49-F238E27FC236}">
                <a16:creationId xmlns:a16="http://schemas.microsoft.com/office/drawing/2014/main" id="{AD7D29B5-62F5-4276-9E71-46962B2282C8}"/>
              </a:ext>
            </a:extLst>
          </p:cNvPr>
          <p:cNvGrpSpPr/>
          <p:nvPr/>
        </p:nvGrpSpPr>
        <p:grpSpPr>
          <a:xfrm>
            <a:off x="195333" y="1750499"/>
            <a:ext cx="1611266" cy="1166355"/>
            <a:chOff x="1069457" y="1636541"/>
            <a:chExt cx="2619218" cy="1986698"/>
          </a:xfrm>
        </p:grpSpPr>
        <p:pic>
          <p:nvPicPr>
            <p:cNvPr id="5" name="Picture 42" descr="HDI_stackable.png">
              <a:extLst>
                <a:ext uri="{FF2B5EF4-FFF2-40B4-BE49-F238E27FC236}">
                  <a16:creationId xmlns:a16="http://schemas.microsoft.com/office/drawing/2014/main" id="{2E2D45E1-409C-4549-BA09-48BC245243E7}"/>
                </a:ext>
              </a:extLst>
            </p:cNvPr>
            <p:cNvPicPr>
              <a:picLocks noChangeAspect="1"/>
            </p:cNvPicPr>
            <p:nvPr/>
          </p:nvPicPr>
          <p:blipFill>
            <a:blip r:embed="rId3" cstate="email"/>
            <a:srcRect/>
            <a:stretch>
              <a:fillRect/>
            </a:stretch>
          </p:blipFill>
          <p:spPr>
            <a:xfrm>
              <a:off x="1076783" y="2072688"/>
              <a:ext cx="2611892" cy="1550551"/>
            </a:xfrm>
            <a:prstGeom prst="rect">
              <a:avLst/>
            </a:prstGeom>
          </p:spPr>
        </p:pic>
        <p:pic>
          <p:nvPicPr>
            <p:cNvPr id="6" name="Picture 43" descr="HDI_stackable.png">
              <a:extLst>
                <a:ext uri="{FF2B5EF4-FFF2-40B4-BE49-F238E27FC236}">
                  <a16:creationId xmlns:a16="http://schemas.microsoft.com/office/drawing/2014/main" id="{AD19C089-641D-4A89-B648-5378BA7E3F49}"/>
                </a:ext>
              </a:extLst>
            </p:cNvPr>
            <p:cNvPicPr>
              <a:picLocks noChangeAspect="1"/>
            </p:cNvPicPr>
            <p:nvPr/>
          </p:nvPicPr>
          <p:blipFill>
            <a:blip r:embed="rId3" cstate="email"/>
            <a:srcRect/>
            <a:stretch>
              <a:fillRect/>
            </a:stretch>
          </p:blipFill>
          <p:spPr>
            <a:xfrm>
              <a:off x="1069457" y="1636541"/>
              <a:ext cx="2611892" cy="1550552"/>
            </a:xfrm>
            <a:prstGeom prst="rect">
              <a:avLst/>
            </a:prstGeom>
          </p:spPr>
        </p:pic>
      </p:grpSp>
      <p:grpSp>
        <p:nvGrpSpPr>
          <p:cNvPr id="7" name="Group 44">
            <a:extLst>
              <a:ext uri="{FF2B5EF4-FFF2-40B4-BE49-F238E27FC236}">
                <a16:creationId xmlns:a16="http://schemas.microsoft.com/office/drawing/2014/main" id="{CC824013-8201-435B-AD73-5284731D8395}"/>
              </a:ext>
            </a:extLst>
          </p:cNvPr>
          <p:cNvGrpSpPr/>
          <p:nvPr/>
        </p:nvGrpSpPr>
        <p:grpSpPr>
          <a:xfrm>
            <a:off x="2793321" y="1750499"/>
            <a:ext cx="1611266" cy="1166355"/>
            <a:chOff x="1069457" y="1636541"/>
            <a:chExt cx="2619218" cy="1986698"/>
          </a:xfrm>
        </p:grpSpPr>
        <p:pic>
          <p:nvPicPr>
            <p:cNvPr id="8" name="Picture 45" descr="HDI_stackable.png">
              <a:extLst>
                <a:ext uri="{FF2B5EF4-FFF2-40B4-BE49-F238E27FC236}">
                  <a16:creationId xmlns:a16="http://schemas.microsoft.com/office/drawing/2014/main" id="{3A0411DE-332F-41FC-BDEA-90AEDF1AD7AF}"/>
                </a:ext>
              </a:extLst>
            </p:cNvPr>
            <p:cNvPicPr>
              <a:picLocks noChangeAspect="1"/>
            </p:cNvPicPr>
            <p:nvPr/>
          </p:nvPicPr>
          <p:blipFill>
            <a:blip r:embed="rId3" cstate="email"/>
            <a:srcRect/>
            <a:stretch>
              <a:fillRect/>
            </a:stretch>
          </p:blipFill>
          <p:spPr>
            <a:xfrm>
              <a:off x="1076783" y="2072688"/>
              <a:ext cx="2611892" cy="1550551"/>
            </a:xfrm>
            <a:prstGeom prst="rect">
              <a:avLst/>
            </a:prstGeom>
          </p:spPr>
        </p:pic>
        <p:pic>
          <p:nvPicPr>
            <p:cNvPr id="9" name="Picture 46" descr="HDI_stackable.png">
              <a:extLst>
                <a:ext uri="{FF2B5EF4-FFF2-40B4-BE49-F238E27FC236}">
                  <a16:creationId xmlns:a16="http://schemas.microsoft.com/office/drawing/2014/main" id="{B5A5FFD5-27FA-464F-B245-C49E82DBAB59}"/>
                </a:ext>
              </a:extLst>
            </p:cNvPr>
            <p:cNvPicPr>
              <a:picLocks noChangeAspect="1"/>
            </p:cNvPicPr>
            <p:nvPr/>
          </p:nvPicPr>
          <p:blipFill>
            <a:blip r:embed="rId3" cstate="email"/>
            <a:srcRect/>
            <a:stretch>
              <a:fillRect/>
            </a:stretch>
          </p:blipFill>
          <p:spPr>
            <a:xfrm>
              <a:off x="1069457" y="1636541"/>
              <a:ext cx="2611892" cy="1550552"/>
            </a:xfrm>
            <a:prstGeom prst="rect">
              <a:avLst/>
            </a:prstGeom>
          </p:spPr>
        </p:pic>
      </p:grpSp>
      <p:cxnSp>
        <p:nvCxnSpPr>
          <p:cNvPr id="10" name="Straight Arrow Connector 47">
            <a:extLst>
              <a:ext uri="{FF2B5EF4-FFF2-40B4-BE49-F238E27FC236}">
                <a16:creationId xmlns:a16="http://schemas.microsoft.com/office/drawing/2014/main" id="{F29E5867-14F7-4BA7-AFB4-3E5394140D08}"/>
              </a:ext>
            </a:extLst>
          </p:cNvPr>
          <p:cNvCxnSpPr/>
          <p:nvPr/>
        </p:nvCxnSpPr>
        <p:spPr>
          <a:xfrm>
            <a:off x="1616839" y="2163893"/>
            <a:ext cx="1312445"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48">
            <a:extLst>
              <a:ext uri="{FF2B5EF4-FFF2-40B4-BE49-F238E27FC236}">
                <a16:creationId xmlns:a16="http://schemas.microsoft.com/office/drawing/2014/main" id="{045D81DC-6973-48EF-9140-4A36535991E7}"/>
              </a:ext>
            </a:extLst>
          </p:cNvPr>
          <p:cNvCxnSpPr/>
          <p:nvPr/>
        </p:nvCxnSpPr>
        <p:spPr>
          <a:xfrm flipH="1">
            <a:off x="1616840" y="2464311"/>
            <a:ext cx="1312444"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49">
            <a:extLst>
              <a:ext uri="{FF2B5EF4-FFF2-40B4-BE49-F238E27FC236}">
                <a16:creationId xmlns:a16="http://schemas.microsoft.com/office/drawing/2014/main" id="{D7DD87DB-F1A2-41E9-A726-3E5C0656DDFA}"/>
              </a:ext>
            </a:extLst>
          </p:cNvPr>
          <p:cNvSpPr txBox="1"/>
          <p:nvPr/>
        </p:nvSpPr>
        <p:spPr>
          <a:xfrm>
            <a:off x="1497103" y="1865863"/>
            <a:ext cx="1610736" cy="258532"/>
          </a:xfrm>
          <a:prstGeom prst="rect">
            <a:avLst/>
          </a:prstGeom>
          <a:noFill/>
        </p:spPr>
        <p:txBody>
          <a:bodyPr wrap="square" rtlCol="0">
            <a:spAutoFit/>
          </a:bodyPr>
          <a:lstStyle/>
          <a:p>
            <a:pPr algn="ctr"/>
            <a:r>
              <a:rPr lang="en-US" sz="1200" dirty="0">
                <a:solidFill>
                  <a:schemeClr val="tx1"/>
                </a:solidFill>
                <a:latin typeface="+mn-lt"/>
              </a:rPr>
              <a:t>failover</a:t>
            </a:r>
          </a:p>
        </p:txBody>
      </p:sp>
      <p:sp>
        <p:nvSpPr>
          <p:cNvPr id="14" name="TextBox 50">
            <a:extLst>
              <a:ext uri="{FF2B5EF4-FFF2-40B4-BE49-F238E27FC236}">
                <a16:creationId xmlns:a16="http://schemas.microsoft.com/office/drawing/2014/main" id="{8F436FEF-548B-49A6-885C-859D63BC2218}"/>
              </a:ext>
            </a:extLst>
          </p:cNvPr>
          <p:cNvSpPr txBox="1"/>
          <p:nvPr/>
        </p:nvSpPr>
        <p:spPr>
          <a:xfrm>
            <a:off x="1497103" y="2464311"/>
            <a:ext cx="1610736" cy="258532"/>
          </a:xfrm>
          <a:prstGeom prst="rect">
            <a:avLst/>
          </a:prstGeom>
          <a:noFill/>
        </p:spPr>
        <p:txBody>
          <a:bodyPr wrap="square" rtlCol="0">
            <a:spAutoFit/>
          </a:bodyPr>
          <a:lstStyle/>
          <a:p>
            <a:pPr algn="ctr"/>
            <a:r>
              <a:rPr lang="en-US" sz="1200" dirty="0">
                <a:solidFill>
                  <a:schemeClr val="tx1"/>
                </a:solidFill>
                <a:latin typeface="+mn-lt"/>
              </a:rPr>
              <a:t>failback</a:t>
            </a:r>
          </a:p>
        </p:txBody>
      </p:sp>
      <p:sp>
        <p:nvSpPr>
          <p:cNvPr id="15" name="Rectangle 51">
            <a:extLst>
              <a:ext uri="{FF2B5EF4-FFF2-40B4-BE49-F238E27FC236}">
                <a16:creationId xmlns:a16="http://schemas.microsoft.com/office/drawing/2014/main" id="{0220D5FE-C59B-47D3-9D08-8C1FD166FBA2}"/>
              </a:ext>
            </a:extLst>
          </p:cNvPr>
          <p:cNvSpPr/>
          <p:nvPr/>
        </p:nvSpPr>
        <p:spPr>
          <a:xfrm>
            <a:off x="195333" y="1750499"/>
            <a:ext cx="4246686" cy="1024938"/>
          </a:xfrm>
          <a:prstGeom prst="rect">
            <a:avLst/>
          </a:prstGeom>
          <a:noFill/>
          <a:ln>
            <a:solidFill>
              <a:srgbClr val="FF66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6" name="TextBox 52">
            <a:extLst>
              <a:ext uri="{FF2B5EF4-FFF2-40B4-BE49-F238E27FC236}">
                <a16:creationId xmlns:a16="http://schemas.microsoft.com/office/drawing/2014/main" id="{B1D87A33-67C1-4FEF-AC2C-0C970DB73F8C}"/>
              </a:ext>
            </a:extLst>
          </p:cNvPr>
          <p:cNvSpPr txBox="1"/>
          <p:nvPr/>
        </p:nvSpPr>
        <p:spPr>
          <a:xfrm>
            <a:off x="3077117" y="1487947"/>
            <a:ext cx="1096718" cy="286232"/>
          </a:xfrm>
          <a:prstGeom prst="rect">
            <a:avLst/>
          </a:prstGeom>
          <a:solidFill>
            <a:schemeClr val="bg1"/>
          </a:solidFill>
          <a:ln>
            <a:solidFill>
              <a:srgbClr val="0000FF"/>
            </a:solidFill>
          </a:ln>
        </p:spPr>
        <p:txBody>
          <a:bodyPr wrap="square" rtlCol="0">
            <a:spAutoFit/>
          </a:bodyPr>
          <a:lstStyle/>
          <a:p>
            <a:pPr algn="ctr"/>
            <a:r>
              <a:rPr lang="en-US" sz="1400" dirty="0">
                <a:solidFill>
                  <a:schemeClr val="tx1"/>
                </a:solidFill>
                <a:latin typeface="+mn-lt"/>
              </a:rPr>
              <a:t>Cluster</a:t>
            </a:r>
          </a:p>
        </p:txBody>
      </p:sp>
      <p:sp>
        <p:nvSpPr>
          <p:cNvPr id="17" name="TextBox 53">
            <a:extLst>
              <a:ext uri="{FF2B5EF4-FFF2-40B4-BE49-F238E27FC236}">
                <a16:creationId xmlns:a16="http://schemas.microsoft.com/office/drawing/2014/main" id="{94437C80-F32C-4470-9140-084CEDC21DB4}"/>
              </a:ext>
            </a:extLst>
          </p:cNvPr>
          <p:cNvSpPr txBox="1"/>
          <p:nvPr/>
        </p:nvSpPr>
        <p:spPr>
          <a:xfrm>
            <a:off x="475098" y="1497051"/>
            <a:ext cx="1098981" cy="286232"/>
          </a:xfrm>
          <a:prstGeom prst="rect">
            <a:avLst/>
          </a:prstGeom>
          <a:solidFill>
            <a:schemeClr val="bg1"/>
          </a:solidFill>
          <a:ln>
            <a:solidFill>
              <a:srgbClr val="FF0000"/>
            </a:solidFill>
          </a:ln>
        </p:spPr>
        <p:txBody>
          <a:bodyPr wrap="square" rtlCol="0">
            <a:spAutoFit/>
          </a:bodyPr>
          <a:lstStyle/>
          <a:p>
            <a:pPr algn="ctr"/>
            <a:r>
              <a:rPr lang="en-US" sz="1400" dirty="0">
                <a:solidFill>
                  <a:schemeClr val="tx1"/>
                </a:solidFill>
                <a:latin typeface="+mn-lt"/>
              </a:rPr>
              <a:t>Cluster</a:t>
            </a:r>
          </a:p>
        </p:txBody>
      </p:sp>
      <p:grpSp>
        <p:nvGrpSpPr>
          <p:cNvPr id="18" name="Group 11">
            <a:extLst>
              <a:ext uri="{FF2B5EF4-FFF2-40B4-BE49-F238E27FC236}">
                <a16:creationId xmlns:a16="http://schemas.microsoft.com/office/drawing/2014/main" id="{249A12DA-2BB1-4E6E-B63D-9B9299D21E14}"/>
              </a:ext>
            </a:extLst>
          </p:cNvPr>
          <p:cNvGrpSpPr/>
          <p:nvPr/>
        </p:nvGrpSpPr>
        <p:grpSpPr>
          <a:xfrm>
            <a:off x="4715005" y="1487948"/>
            <a:ext cx="4246683" cy="1428906"/>
            <a:chOff x="4978157" y="1620810"/>
            <a:chExt cx="3680312" cy="1238336"/>
          </a:xfrm>
        </p:grpSpPr>
        <p:grpSp>
          <p:nvGrpSpPr>
            <p:cNvPr id="19" name="Group 60">
              <a:extLst>
                <a:ext uri="{FF2B5EF4-FFF2-40B4-BE49-F238E27FC236}">
                  <a16:creationId xmlns:a16="http://schemas.microsoft.com/office/drawing/2014/main" id="{5D41B072-4E2C-4EDF-BF62-0783C158EA14}"/>
                </a:ext>
              </a:extLst>
            </p:cNvPr>
            <p:cNvGrpSpPr/>
            <p:nvPr/>
          </p:nvGrpSpPr>
          <p:grpSpPr>
            <a:xfrm>
              <a:off x="4978157" y="1848346"/>
              <a:ext cx="1396374" cy="1010800"/>
              <a:chOff x="1069457" y="1636541"/>
              <a:chExt cx="2619218" cy="1986698"/>
            </a:xfrm>
          </p:grpSpPr>
          <p:pic>
            <p:nvPicPr>
              <p:cNvPr id="28" name="Picture 61" descr="HDI_stackable.png">
                <a:extLst>
                  <a:ext uri="{FF2B5EF4-FFF2-40B4-BE49-F238E27FC236}">
                    <a16:creationId xmlns:a16="http://schemas.microsoft.com/office/drawing/2014/main" id="{4BC8B5FC-6564-4985-819D-2803BCD35F7C}"/>
                  </a:ext>
                </a:extLst>
              </p:cNvPr>
              <p:cNvPicPr>
                <a:picLocks noChangeAspect="1"/>
              </p:cNvPicPr>
              <p:nvPr/>
            </p:nvPicPr>
            <p:blipFill>
              <a:blip r:embed="rId3" cstate="email"/>
              <a:srcRect/>
              <a:stretch>
                <a:fillRect/>
              </a:stretch>
            </p:blipFill>
            <p:spPr>
              <a:xfrm>
                <a:off x="1076783" y="2072688"/>
                <a:ext cx="2611892" cy="1550551"/>
              </a:xfrm>
              <a:prstGeom prst="rect">
                <a:avLst/>
              </a:prstGeom>
            </p:spPr>
          </p:pic>
          <p:pic>
            <p:nvPicPr>
              <p:cNvPr id="29" name="Picture 62" descr="HDI_stackable.png">
                <a:extLst>
                  <a:ext uri="{FF2B5EF4-FFF2-40B4-BE49-F238E27FC236}">
                    <a16:creationId xmlns:a16="http://schemas.microsoft.com/office/drawing/2014/main" id="{616E05F5-DEC6-46E8-8CF9-DD663ABB7CB8}"/>
                  </a:ext>
                </a:extLst>
              </p:cNvPr>
              <p:cNvPicPr>
                <a:picLocks noChangeAspect="1"/>
              </p:cNvPicPr>
              <p:nvPr/>
            </p:nvPicPr>
            <p:blipFill>
              <a:blip r:embed="rId3" cstate="email"/>
              <a:srcRect/>
              <a:stretch>
                <a:fillRect/>
              </a:stretch>
            </p:blipFill>
            <p:spPr>
              <a:xfrm>
                <a:off x="1069457" y="1636541"/>
                <a:ext cx="2611892" cy="1550552"/>
              </a:xfrm>
              <a:prstGeom prst="rect">
                <a:avLst/>
              </a:prstGeom>
            </p:spPr>
          </p:pic>
        </p:grpSp>
        <p:cxnSp>
          <p:nvCxnSpPr>
            <p:cNvPr id="20" name="Straight Arrow Connector 66">
              <a:extLst>
                <a:ext uri="{FF2B5EF4-FFF2-40B4-BE49-F238E27FC236}">
                  <a16:creationId xmlns:a16="http://schemas.microsoft.com/office/drawing/2014/main" id="{275027A6-CC68-46CE-B727-B9F35E9B2858}"/>
                </a:ext>
              </a:extLst>
            </p:cNvPr>
            <p:cNvCxnSpPr/>
            <p:nvPr/>
          </p:nvCxnSpPr>
          <p:spPr>
            <a:xfrm>
              <a:off x="6210079" y="2206606"/>
              <a:ext cx="113740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67">
              <a:extLst>
                <a:ext uri="{FF2B5EF4-FFF2-40B4-BE49-F238E27FC236}">
                  <a16:creationId xmlns:a16="http://schemas.microsoft.com/office/drawing/2014/main" id="{26F180A7-B78E-417E-AB03-700CCA4C3C7C}"/>
                </a:ext>
              </a:extLst>
            </p:cNvPr>
            <p:cNvCxnSpPr/>
            <p:nvPr/>
          </p:nvCxnSpPr>
          <p:spPr>
            <a:xfrm flipH="1">
              <a:off x="6210080" y="2466958"/>
              <a:ext cx="1137405"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68">
              <a:extLst>
                <a:ext uri="{FF2B5EF4-FFF2-40B4-BE49-F238E27FC236}">
                  <a16:creationId xmlns:a16="http://schemas.microsoft.com/office/drawing/2014/main" id="{BB88E2E8-0CF3-46BB-986B-E9FF3C8E9DA4}"/>
                </a:ext>
              </a:extLst>
            </p:cNvPr>
            <p:cNvSpPr txBox="1"/>
            <p:nvPr/>
          </p:nvSpPr>
          <p:spPr>
            <a:xfrm>
              <a:off x="6106312" y="1948324"/>
              <a:ext cx="1395915" cy="224052"/>
            </a:xfrm>
            <a:prstGeom prst="rect">
              <a:avLst/>
            </a:prstGeom>
            <a:noFill/>
          </p:spPr>
          <p:txBody>
            <a:bodyPr wrap="square" rtlCol="0">
              <a:spAutoFit/>
            </a:bodyPr>
            <a:lstStyle/>
            <a:p>
              <a:pPr algn="ctr"/>
              <a:r>
                <a:rPr lang="en-US" sz="1200" dirty="0">
                  <a:solidFill>
                    <a:schemeClr val="tx1"/>
                  </a:solidFill>
                  <a:latin typeface="+mn-lt"/>
                </a:rPr>
                <a:t>failover</a:t>
              </a:r>
            </a:p>
          </p:txBody>
        </p:sp>
        <p:sp>
          <p:nvSpPr>
            <p:cNvPr id="23" name="TextBox 69">
              <a:extLst>
                <a:ext uri="{FF2B5EF4-FFF2-40B4-BE49-F238E27FC236}">
                  <a16:creationId xmlns:a16="http://schemas.microsoft.com/office/drawing/2014/main" id="{029F8BAD-254D-4EB0-959E-BCFA46771DAA}"/>
                </a:ext>
              </a:extLst>
            </p:cNvPr>
            <p:cNvSpPr txBox="1"/>
            <p:nvPr/>
          </p:nvSpPr>
          <p:spPr>
            <a:xfrm>
              <a:off x="6106312" y="2466958"/>
              <a:ext cx="1395915" cy="224052"/>
            </a:xfrm>
            <a:prstGeom prst="rect">
              <a:avLst/>
            </a:prstGeom>
            <a:noFill/>
          </p:spPr>
          <p:txBody>
            <a:bodyPr wrap="square" rtlCol="0">
              <a:spAutoFit/>
            </a:bodyPr>
            <a:lstStyle/>
            <a:p>
              <a:pPr algn="ctr"/>
              <a:r>
                <a:rPr lang="en-US" sz="1200" dirty="0">
                  <a:solidFill>
                    <a:schemeClr val="tx1"/>
                  </a:solidFill>
                  <a:latin typeface="+mn-lt"/>
                </a:rPr>
                <a:t>failback</a:t>
              </a:r>
            </a:p>
          </p:txBody>
        </p:sp>
        <p:sp>
          <p:nvSpPr>
            <p:cNvPr id="24" name="Rectangle 70">
              <a:extLst>
                <a:ext uri="{FF2B5EF4-FFF2-40B4-BE49-F238E27FC236}">
                  <a16:creationId xmlns:a16="http://schemas.microsoft.com/office/drawing/2014/main" id="{549E5922-13FD-45D2-8739-446A006164DD}"/>
                </a:ext>
              </a:extLst>
            </p:cNvPr>
            <p:cNvSpPr/>
            <p:nvPr/>
          </p:nvSpPr>
          <p:spPr>
            <a:xfrm>
              <a:off x="4978157" y="1848346"/>
              <a:ext cx="3680312" cy="888244"/>
            </a:xfrm>
            <a:prstGeom prst="rect">
              <a:avLst/>
            </a:prstGeom>
            <a:noFill/>
            <a:ln>
              <a:solidFill>
                <a:srgbClr val="FF66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5" name="TextBox 71">
              <a:extLst>
                <a:ext uri="{FF2B5EF4-FFF2-40B4-BE49-F238E27FC236}">
                  <a16:creationId xmlns:a16="http://schemas.microsoft.com/office/drawing/2014/main" id="{9A768BC3-90EC-4F3F-8448-B2E467168947}"/>
                </a:ext>
              </a:extLst>
            </p:cNvPr>
            <p:cNvSpPr txBox="1"/>
            <p:nvPr/>
          </p:nvSpPr>
          <p:spPr>
            <a:xfrm>
              <a:off x="7347485" y="1620810"/>
              <a:ext cx="1078567" cy="248058"/>
            </a:xfrm>
            <a:prstGeom prst="rect">
              <a:avLst/>
            </a:prstGeom>
            <a:solidFill>
              <a:schemeClr val="bg1"/>
            </a:solidFill>
            <a:ln>
              <a:solidFill>
                <a:srgbClr val="0000FF"/>
              </a:solidFill>
            </a:ln>
          </p:spPr>
          <p:txBody>
            <a:bodyPr wrap="square" rtlCol="0">
              <a:spAutoFit/>
            </a:bodyPr>
            <a:lstStyle/>
            <a:p>
              <a:pPr algn="ctr"/>
              <a:r>
                <a:rPr lang="en-US" sz="1400">
                  <a:solidFill>
                    <a:schemeClr val="tx1"/>
                  </a:solidFill>
                  <a:latin typeface="+mn-lt"/>
                </a:rPr>
                <a:t>Single/VM</a:t>
              </a:r>
              <a:endParaRPr lang="en-US" sz="1400" dirty="0">
                <a:solidFill>
                  <a:schemeClr val="tx1"/>
                </a:solidFill>
                <a:latin typeface="+mn-lt"/>
              </a:endParaRPr>
            </a:p>
          </p:txBody>
        </p:sp>
        <p:sp>
          <p:nvSpPr>
            <p:cNvPr id="26" name="TextBox 72">
              <a:extLst>
                <a:ext uri="{FF2B5EF4-FFF2-40B4-BE49-F238E27FC236}">
                  <a16:creationId xmlns:a16="http://schemas.microsoft.com/office/drawing/2014/main" id="{31392CF2-2725-4C77-BF6E-CE765B37B3A4}"/>
                </a:ext>
              </a:extLst>
            </p:cNvPr>
            <p:cNvSpPr txBox="1"/>
            <p:nvPr/>
          </p:nvSpPr>
          <p:spPr>
            <a:xfrm>
              <a:off x="5220610" y="1628700"/>
              <a:ext cx="952412" cy="248058"/>
            </a:xfrm>
            <a:prstGeom prst="rect">
              <a:avLst/>
            </a:prstGeom>
            <a:solidFill>
              <a:schemeClr val="bg1"/>
            </a:solidFill>
            <a:ln>
              <a:solidFill>
                <a:srgbClr val="FF0000"/>
              </a:solidFill>
            </a:ln>
          </p:spPr>
          <p:txBody>
            <a:bodyPr wrap="square" rtlCol="0">
              <a:spAutoFit/>
            </a:bodyPr>
            <a:lstStyle/>
            <a:p>
              <a:pPr algn="ctr"/>
              <a:r>
                <a:rPr lang="en-US" sz="1400" dirty="0">
                  <a:solidFill>
                    <a:schemeClr val="tx1"/>
                  </a:solidFill>
                  <a:latin typeface="+mn-lt"/>
                </a:rPr>
                <a:t>Cluster</a:t>
              </a:r>
            </a:p>
          </p:txBody>
        </p:sp>
        <p:pic>
          <p:nvPicPr>
            <p:cNvPr id="27" name="Picture 75" descr="HDI_stackable.png">
              <a:extLst>
                <a:ext uri="{FF2B5EF4-FFF2-40B4-BE49-F238E27FC236}">
                  <a16:creationId xmlns:a16="http://schemas.microsoft.com/office/drawing/2014/main" id="{1C7BC5C8-131E-42F0-962A-34FDF4315C0F}"/>
                </a:ext>
              </a:extLst>
            </p:cNvPr>
            <p:cNvPicPr>
              <a:picLocks noChangeAspect="1"/>
            </p:cNvPicPr>
            <p:nvPr/>
          </p:nvPicPr>
          <p:blipFill>
            <a:blip r:embed="rId3" cstate="email"/>
            <a:srcRect/>
            <a:stretch>
              <a:fillRect/>
            </a:stretch>
          </p:blipFill>
          <p:spPr>
            <a:xfrm>
              <a:off x="7266001" y="1948324"/>
              <a:ext cx="1392468" cy="788895"/>
            </a:xfrm>
            <a:prstGeom prst="rect">
              <a:avLst/>
            </a:prstGeom>
          </p:spPr>
        </p:pic>
      </p:grpSp>
      <p:grpSp>
        <p:nvGrpSpPr>
          <p:cNvPr id="30" name="Group 12">
            <a:extLst>
              <a:ext uri="{FF2B5EF4-FFF2-40B4-BE49-F238E27FC236}">
                <a16:creationId xmlns:a16="http://schemas.microsoft.com/office/drawing/2014/main" id="{07AC3CB9-D1B7-472B-BF96-DE9D93F34BFB}"/>
              </a:ext>
            </a:extLst>
          </p:cNvPr>
          <p:cNvGrpSpPr/>
          <p:nvPr/>
        </p:nvGrpSpPr>
        <p:grpSpPr>
          <a:xfrm>
            <a:off x="195333" y="3230644"/>
            <a:ext cx="4275203" cy="1308400"/>
            <a:chOff x="593301" y="3363506"/>
            <a:chExt cx="3647872" cy="1116409"/>
          </a:xfrm>
        </p:grpSpPr>
        <p:cxnSp>
          <p:nvCxnSpPr>
            <p:cNvPr id="31" name="Straight Arrow Connector 83">
              <a:extLst>
                <a:ext uri="{FF2B5EF4-FFF2-40B4-BE49-F238E27FC236}">
                  <a16:creationId xmlns:a16="http://schemas.microsoft.com/office/drawing/2014/main" id="{6F975ADB-F7AB-46EC-AE9A-3D60C3C74D65}"/>
                </a:ext>
              </a:extLst>
            </p:cNvPr>
            <p:cNvCxnSpPr/>
            <p:nvPr/>
          </p:nvCxnSpPr>
          <p:spPr>
            <a:xfrm>
              <a:off x="1825223" y="3949302"/>
              <a:ext cx="113740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84">
              <a:extLst>
                <a:ext uri="{FF2B5EF4-FFF2-40B4-BE49-F238E27FC236}">
                  <a16:creationId xmlns:a16="http://schemas.microsoft.com/office/drawing/2014/main" id="{8FF02E3B-64F5-4E5C-BA45-2556C66D8303}"/>
                </a:ext>
              </a:extLst>
            </p:cNvPr>
            <p:cNvCxnSpPr/>
            <p:nvPr/>
          </p:nvCxnSpPr>
          <p:spPr>
            <a:xfrm flipH="1">
              <a:off x="1825224" y="4209654"/>
              <a:ext cx="1137405"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Box 85">
              <a:extLst>
                <a:ext uri="{FF2B5EF4-FFF2-40B4-BE49-F238E27FC236}">
                  <a16:creationId xmlns:a16="http://schemas.microsoft.com/office/drawing/2014/main" id="{3275CD77-A662-414C-B844-F5256C024C54}"/>
                </a:ext>
              </a:extLst>
            </p:cNvPr>
            <p:cNvSpPr txBox="1"/>
            <p:nvPr/>
          </p:nvSpPr>
          <p:spPr>
            <a:xfrm>
              <a:off x="1721456" y="3691020"/>
              <a:ext cx="1395915" cy="220596"/>
            </a:xfrm>
            <a:prstGeom prst="rect">
              <a:avLst/>
            </a:prstGeom>
            <a:noFill/>
          </p:spPr>
          <p:txBody>
            <a:bodyPr wrap="square" rtlCol="0">
              <a:spAutoFit/>
            </a:bodyPr>
            <a:lstStyle/>
            <a:p>
              <a:pPr algn="ctr"/>
              <a:r>
                <a:rPr lang="en-US" sz="1200" dirty="0">
                  <a:solidFill>
                    <a:schemeClr val="tx1"/>
                  </a:solidFill>
                  <a:latin typeface="+mn-lt"/>
                </a:rPr>
                <a:t>failover</a:t>
              </a:r>
            </a:p>
          </p:txBody>
        </p:sp>
        <p:sp>
          <p:nvSpPr>
            <p:cNvPr id="34" name="TextBox 86">
              <a:extLst>
                <a:ext uri="{FF2B5EF4-FFF2-40B4-BE49-F238E27FC236}">
                  <a16:creationId xmlns:a16="http://schemas.microsoft.com/office/drawing/2014/main" id="{9D851215-EF06-442A-A2AB-181423E59923}"/>
                </a:ext>
              </a:extLst>
            </p:cNvPr>
            <p:cNvSpPr txBox="1"/>
            <p:nvPr/>
          </p:nvSpPr>
          <p:spPr>
            <a:xfrm>
              <a:off x="1721456" y="4209654"/>
              <a:ext cx="1395915" cy="220596"/>
            </a:xfrm>
            <a:prstGeom prst="rect">
              <a:avLst/>
            </a:prstGeom>
            <a:noFill/>
          </p:spPr>
          <p:txBody>
            <a:bodyPr wrap="square" rtlCol="0">
              <a:spAutoFit/>
            </a:bodyPr>
            <a:lstStyle/>
            <a:p>
              <a:pPr algn="ctr"/>
              <a:r>
                <a:rPr lang="en-US" sz="1200" dirty="0">
                  <a:solidFill>
                    <a:schemeClr val="tx1"/>
                  </a:solidFill>
                  <a:latin typeface="+mn-lt"/>
                </a:rPr>
                <a:t>failback</a:t>
              </a:r>
            </a:p>
          </p:txBody>
        </p:sp>
        <p:sp>
          <p:nvSpPr>
            <p:cNvPr id="35" name="Rectangle 87">
              <a:extLst>
                <a:ext uri="{FF2B5EF4-FFF2-40B4-BE49-F238E27FC236}">
                  <a16:creationId xmlns:a16="http://schemas.microsoft.com/office/drawing/2014/main" id="{42FEE361-BBA5-4EB9-8AFB-A62E5E8B386D}"/>
                </a:ext>
              </a:extLst>
            </p:cNvPr>
            <p:cNvSpPr/>
            <p:nvPr/>
          </p:nvSpPr>
          <p:spPr>
            <a:xfrm>
              <a:off x="593301" y="3591042"/>
              <a:ext cx="3623539" cy="888244"/>
            </a:xfrm>
            <a:prstGeom prst="rect">
              <a:avLst/>
            </a:prstGeom>
            <a:noFill/>
            <a:ln>
              <a:solidFill>
                <a:srgbClr val="FF66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36" name="TextBox 88">
              <a:extLst>
                <a:ext uri="{FF2B5EF4-FFF2-40B4-BE49-F238E27FC236}">
                  <a16:creationId xmlns:a16="http://schemas.microsoft.com/office/drawing/2014/main" id="{B56877F5-91B2-4AE2-8FC3-1775C821C15C}"/>
                </a:ext>
              </a:extLst>
            </p:cNvPr>
            <p:cNvSpPr txBox="1"/>
            <p:nvPr/>
          </p:nvSpPr>
          <p:spPr>
            <a:xfrm>
              <a:off x="2962629" y="3363506"/>
              <a:ext cx="1078567" cy="244231"/>
            </a:xfrm>
            <a:prstGeom prst="rect">
              <a:avLst/>
            </a:prstGeom>
            <a:solidFill>
              <a:schemeClr val="bg1"/>
            </a:solidFill>
            <a:ln>
              <a:solidFill>
                <a:srgbClr val="0000FF"/>
              </a:solidFill>
            </a:ln>
          </p:spPr>
          <p:txBody>
            <a:bodyPr wrap="square" rtlCol="0">
              <a:spAutoFit/>
            </a:bodyPr>
            <a:lstStyle/>
            <a:p>
              <a:pPr algn="ctr"/>
              <a:r>
                <a:rPr lang="en-US" sz="1400" dirty="0">
                  <a:solidFill>
                    <a:schemeClr val="tx1"/>
                  </a:solidFill>
                  <a:latin typeface="+mn-lt"/>
                </a:rPr>
                <a:t>Single/VM</a:t>
              </a:r>
            </a:p>
          </p:txBody>
        </p:sp>
        <p:sp>
          <p:nvSpPr>
            <p:cNvPr id="37" name="TextBox 89">
              <a:extLst>
                <a:ext uri="{FF2B5EF4-FFF2-40B4-BE49-F238E27FC236}">
                  <a16:creationId xmlns:a16="http://schemas.microsoft.com/office/drawing/2014/main" id="{BA402CF8-196D-4BA9-9FA1-C11B3E9AD347}"/>
                </a:ext>
              </a:extLst>
            </p:cNvPr>
            <p:cNvSpPr txBox="1"/>
            <p:nvPr/>
          </p:nvSpPr>
          <p:spPr>
            <a:xfrm>
              <a:off x="769436" y="3371396"/>
              <a:ext cx="1018730" cy="244231"/>
            </a:xfrm>
            <a:prstGeom prst="rect">
              <a:avLst/>
            </a:prstGeom>
            <a:solidFill>
              <a:schemeClr val="bg1"/>
            </a:solidFill>
            <a:ln>
              <a:solidFill>
                <a:srgbClr val="FF0000"/>
              </a:solidFill>
            </a:ln>
          </p:spPr>
          <p:txBody>
            <a:bodyPr wrap="square" rtlCol="0">
              <a:spAutoFit/>
            </a:bodyPr>
            <a:lstStyle/>
            <a:p>
              <a:pPr algn="ctr"/>
              <a:r>
                <a:rPr lang="en-US" sz="1400" dirty="0">
                  <a:solidFill>
                    <a:schemeClr val="tx1"/>
                  </a:solidFill>
                  <a:latin typeface="+mn-lt"/>
                </a:rPr>
                <a:t>Single/VM</a:t>
              </a:r>
            </a:p>
          </p:txBody>
        </p:sp>
        <p:pic>
          <p:nvPicPr>
            <p:cNvPr id="38" name="Picture 90" descr="HDI_stackable.png">
              <a:extLst>
                <a:ext uri="{FF2B5EF4-FFF2-40B4-BE49-F238E27FC236}">
                  <a16:creationId xmlns:a16="http://schemas.microsoft.com/office/drawing/2014/main" id="{C779448B-BB20-4842-9667-82706060D556}"/>
                </a:ext>
              </a:extLst>
            </p:cNvPr>
            <p:cNvPicPr>
              <a:picLocks noChangeAspect="1"/>
            </p:cNvPicPr>
            <p:nvPr/>
          </p:nvPicPr>
          <p:blipFill>
            <a:blip r:embed="rId3" cstate="email"/>
            <a:srcRect/>
            <a:stretch>
              <a:fillRect/>
            </a:stretch>
          </p:blipFill>
          <p:spPr>
            <a:xfrm>
              <a:off x="2848705" y="3691020"/>
              <a:ext cx="1392468" cy="788895"/>
            </a:xfrm>
            <a:prstGeom prst="rect">
              <a:avLst/>
            </a:prstGeom>
          </p:spPr>
        </p:pic>
        <p:pic>
          <p:nvPicPr>
            <p:cNvPr id="39" name="Picture 91" descr="HDI_stackable.png">
              <a:extLst>
                <a:ext uri="{FF2B5EF4-FFF2-40B4-BE49-F238E27FC236}">
                  <a16:creationId xmlns:a16="http://schemas.microsoft.com/office/drawing/2014/main" id="{FDD440AD-B292-49D6-811C-13D0D7898527}"/>
                </a:ext>
              </a:extLst>
            </p:cNvPr>
            <p:cNvPicPr>
              <a:picLocks noChangeAspect="1"/>
            </p:cNvPicPr>
            <p:nvPr/>
          </p:nvPicPr>
          <p:blipFill>
            <a:blip r:embed="rId3" cstate="email"/>
            <a:srcRect/>
            <a:stretch>
              <a:fillRect/>
            </a:stretch>
          </p:blipFill>
          <p:spPr>
            <a:xfrm>
              <a:off x="593301" y="3691020"/>
              <a:ext cx="1392468" cy="788895"/>
            </a:xfrm>
            <a:prstGeom prst="rect">
              <a:avLst/>
            </a:prstGeom>
          </p:spPr>
        </p:pic>
      </p:grpSp>
      <p:grpSp>
        <p:nvGrpSpPr>
          <p:cNvPr id="40" name="Group 13">
            <a:extLst>
              <a:ext uri="{FF2B5EF4-FFF2-40B4-BE49-F238E27FC236}">
                <a16:creationId xmlns:a16="http://schemas.microsoft.com/office/drawing/2014/main" id="{D53B4F13-F748-4213-8CA5-79EAA4714498}"/>
              </a:ext>
            </a:extLst>
          </p:cNvPr>
          <p:cNvGrpSpPr/>
          <p:nvPr/>
        </p:nvGrpSpPr>
        <p:grpSpPr>
          <a:xfrm>
            <a:off x="4715004" y="3239890"/>
            <a:ext cx="4235531" cy="1623591"/>
            <a:chOff x="4978157" y="3362127"/>
            <a:chExt cx="3684218" cy="1412258"/>
          </a:xfrm>
        </p:grpSpPr>
        <p:grpSp>
          <p:nvGrpSpPr>
            <p:cNvPr id="41" name="Group 92">
              <a:extLst>
                <a:ext uri="{FF2B5EF4-FFF2-40B4-BE49-F238E27FC236}">
                  <a16:creationId xmlns:a16="http://schemas.microsoft.com/office/drawing/2014/main" id="{3303DD15-6530-4806-A5F2-BB5427D93866}"/>
                </a:ext>
              </a:extLst>
            </p:cNvPr>
            <p:cNvGrpSpPr/>
            <p:nvPr/>
          </p:nvGrpSpPr>
          <p:grpSpPr>
            <a:xfrm>
              <a:off x="7266001" y="3591042"/>
              <a:ext cx="1396374" cy="1010800"/>
              <a:chOff x="1069457" y="1636541"/>
              <a:chExt cx="2619218" cy="1986698"/>
            </a:xfrm>
          </p:grpSpPr>
          <p:pic>
            <p:nvPicPr>
              <p:cNvPr id="51" name="Picture 93" descr="HDI_stackable.png">
                <a:extLst>
                  <a:ext uri="{FF2B5EF4-FFF2-40B4-BE49-F238E27FC236}">
                    <a16:creationId xmlns:a16="http://schemas.microsoft.com/office/drawing/2014/main" id="{06860C03-4988-4495-B90C-82E1798CB9C7}"/>
                  </a:ext>
                </a:extLst>
              </p:cNvPr>
              <p:cNvPicPr>
                <a:picLocks noChangeAspect="1"/>
              </p:cNvPicPr>
              <p:nvPr/>
            </p:nvPicPr>
            <p:blipFill>
              <a:blip r:embed="rId3" cstate="email"/>
              <a:srcRect/>
              <a:stretch>
                <a:fillRect/>
              </a:stretch>
            </p:blipFill>
            <p:spPr>
              <a:xfrm>
                <a:off x="1076783" y="2072688"/>
                <a:ext cx="2611892" cy="1550551"/>
              </a:xfrm>
              <a:prstGeom prst="rect">
                <a:avLst/>
              </a:prstGeom>
            </p:spPr>
          </p:pic>
          <p:pic>
            <p:nvPicPr>
              <p:cNvPr id="52" name="Picture 94" descr="HDI_stackable.png">
                <a:extLst>
                  <a:ext uri="{FF2B5EF4-FFF2-40B4-BE49-F238E27FC236}">
                    <a16:creationId xmlns:a16="http://schemas.microsoft.com/office/drawing/2014/main" id="{39A5E390-F500-4EE6-AD7D-154414F7FDFD}"/>
                  </a:ext>
                </a:extLst>
              </p:cNvPr>
              <p:cNvPicPr>
                <a:picLocks noChangeAspect="1"/>
              </p:cNvPicPr>
              <p:nvPr/>
            </p:nvPicPr>
            <p:blipFill>
              <a:blip r:embed="rId3" cstate="email"/>
              <a:srcRect/>
              <a:stretch>
                <a:fillRect/>
              </a:stretch>
            </p:blipFill>
            <p:spPr>
              <a:xfrm>
                <a:off x="1069457" y="1636541"/>
                <a:ext cx="2611892" cy="1550552"/>
              </a:xfrm>
              <a:prstGeom prst="rect">
                <a:avLst/>
              </a:prstGeom>
            </p:spPr>
          </p:pic>
        </p:grpSp>
        <p:cxnSp>
          <p:nvCxnSpPr>
            <p:cNvPr id="42" name="Straight Arrow Connector 95">
              <a:extLst>
                <a:ext uri="{FF2B5EF4-FFF2-40B4-BE49-F238E27FC236}">
                  <a16:creationId xmlns:a16="http://schemas.microsoft.com/office/drawing/2014/main" id="{64E11300-1050-43BA-842D-3B2EC6995E84}"/>
                </a:ext>
              </a:extLst>
            </p:cNvPr>
            <p:cNvCxnSpPr/>
            <p:nvPr/>
          </p:nvCxnSpPr>
          <p:spPr>
            <a:xfrm>
              <a:off x="6210079" y="3949302"/>
              <a:ext cx="113740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96">
              <a:extLst>
                <a:ext uri="{FF2B5EF4-FFF2-40B4-BE49-F238E27FC236}">
                  <a16:creationId xmlns:a16="http://schemas.microsoft.com/office/drawing/2014/main" id="{0153423D-9704-4EB6-A7D1-1445075F33F0}"/>
                </a:ext>
              </a:extLst>
            </p:cNvPr>
            <p:cNvCxnSpPr/>
            <p:nvPr/>
          </p:nvCxnSpPr>
          <p:spPr>
            <a:xfrm flipH="1">
              <a:off x="6210080" y="4209654"/>
              <a:ext cx="1137405"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TextBox 97">
              <a:extLst>
                <a:ext uri="{FF2B5EF4-FFF2-40B4-BE49-F238E27FC236}">
                  <a16:creationId xmlns:a16="http://schemas.microsoft.com/office/drawing/2014/main" id="{56540F63-8D1E-4D55-A194-9726E54D45A9}"/>
                </a:ext>
              </a:extLst>
            </p:cNvPr>
            <p:cNvSpPr txBox="1"/>
            <p:nvPr/>
          </p:nvSpPr>
          <p:spPr>
            <a:xfrm>
              <a:off x="6106312" y="3691020"/>
              <a:ext cx="1395915" cy="224880"/>
            </a:xfrm>
            <a:prstGeom prst="rect">
              <a:avLst/>
            </a:prstGeom>
            <a:noFill/>
          </p:spPr>
          <p:txBody>
            <a:bodyPr wrap="square" rtlCol="0">
              <a:spAutoFit/>
            </a:bodyPr>
            <a:lstStyle/>
            <a:p>
              <a:pPr algn="ctr"/>
              <a:r>
                <a:rPr lang="en-US" sz="1200" dirty="0">
                  <a:solidFill>
                    <a:schemeClr val="tx1"/>
                  </a:solidFill>
                  <a:latin typeface="+mn-lt"/>
                </a:rPr>
                <a:t>failover</a:t>
              </a:r>
            </a:p>
          </p:txBody>
        </p:sp>
        <p:sp>
          <p:nvSpPr>
            <p:cNvPr id="45" name="TextBox 98">
              <a:extLst>
                <a:ext uri="{FF2B5EF4-FFF2-40B4-BE49-F238E27FC236}">
                  <a16:creationId xmlns:a16="http://schemas.microsoft.com/office/drawing/2014/main" id="{EE4A30CF-981A-4ED6-BFC5-2DD269546D21}"/>
                </a:ext>
              </a:extLst>
            </p:cNvPr>
            <p:cNvSpPr txBox="1"/>
            <p:nvPr/>
          </p:nvSpPr>
          <p:spPr>
            <a:xfrm>
              <a:off x="6106312" y="4209654"/>
              <a:ext cx="1395915" cy="224880"/>
            </a:xfrm>
            <a:prstGeom prst="rect">
              <a:avLst/>
            </a:prstGeom>
            <a:noFill/>
          </p:spPr>
          <p:txBody>
            <a:bodyPr wrap="square" rtlCol="0">
              <a:spAutoFit/>
            </a:bodyPr>
            <a:lstStyle/>
            <a:p>
              <a:pPr algn="ctr"/>
              <a:r>
                <a:rPr lang="en-US" sz="1200" dirty="0">
                  <a:solidFill>
                    <a:schemeClr val="tx1"/>
                  </a:solidFill>
                  <a:latin typeface="+mn-lt"/>
                </a:rPr>
                <a:t>failback</a:t>
              </a:r>
            </a:p>
          </p:txBody>
        </p:sp>
        <p:sp>
          <p:nvSpPr>
            <p:cNvPr id="46" name="Rectangle 99">
              <a:extLst>
                <a:ext uri="{FF2B5EF4-FFF2-40B4-BE49-F238E27FC236}">
                  <a16:creationId xmlns:a16="http://schemas.microsoft.com/office/drawing/2014/main" id="{DAD87B9B-7446-4EBE-B02D-F7D41F5F63EC}"/>
                </a:ext>
              </a:extLst>
            </p:cNvPr>
            <p:cNvSpPr/>
            <p:nvPr/>
          </p:nvSpPr>
          <p:spPr>
            <a:xfrm>
              <a:off x="4978157" y="3591042"/>
              <a:ext cx="3680312" cy="888244"/>
            </a:xfrm>
            <a:prstGeom prst="rect">
              <a:avLst/>
            </a:prstGeom>
            <a:noFill/>
            <a:ln>
              <a:solidFill>
                <a:srgbClr val="FF66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47" name="TextBox 100">
              <a:extLst>
                <a:ext uri="{FF2B5EF4-FFF2-40B4-BE49-F238E27FC236}">
                  <a16:creationId xmlns:a16="http://schemas.microsoft.com/office/drawing/2014/main" id="{B74E767A-6221-46E4-8604-C94755A82111}"/>
                </a:ext>
              </a:extLst>
            </p:cNvPr>
            <p:cNvSpPr txBox="1"/>
            <p:nvPr/>
          </p:nvSpPr>
          <p:spPr>
            <a:xfrm>
              <a:off x="5131513" y="3362127"/>
              <a:ext cx="1078567" cy="248975"/>
            </a:xfrm>
            <a:prstGeom prst="rect">
              <a:avLst/>
            </a:prstGeom>
            <a:solidFill>
              <a:schemeClr val="bg1"/>
            </a:solidFill>
            <a:ln>
              <a:solidFill>
                <a:srgbClr val="FF0000"/>
              </a:solidFill>
            </a:ln>
          </p:spPr>
          <p:txBody>
            <a:bodyPr wrap="square" rtlCol="0">
              <a:spAutoFit/>
            </a:bodyPr>
            <a:lstStyle/>
            <a:p>
              <a:pPr algn="ctr"/>
              <a:r>
                <a:rPr lang="en-US" sz="1400">
                  <a:solidFill>
                    <a:schemeClr val="tx1"/>
                  </a:solidFill>
                  <a:latin typeface="+mn-lt"/>
                </a:rPr>
                <a:t>Single/VM</a:t>
              </a:r>
              <a:endParaRPr lang="en-US" sz="1400" dirty="0">
                <a:solidFill>
                  <a:schemeClr val="tx1"/>
                </a:solidFill>
                <a:latin typeface="+mn-lt"/>
              </a:endParaRPr>
            </a:p>
          </p:txBody>
        </p:sp>
        <p:sp>
          <p:nvSpPr>
            <p:cNvPr id="48" name="TextBox 138">
              <a:extLst>
                <a:ext uri="{FF2B5EF4-FFF2-40B4-BE49-F238E27FC236}">
                  <a16:creationId xmlns:a16="http://schemas.microsoft.com/office/drawing/2014/main" id="{B82EE59D-B73B-42BB-81FE-E5CC1C49BE71}"/>
                </a:ext>
              </a:extLst>
            </p:cNvPr>
            <p:cNvSpPr txBox="1"/>
            <p:nvPr/>
          </p:nvSpPr>
          <p:spPr>
            <a:xfrm>
              <a:off x="7502227" y="3371396"/>
              <a:ext cx="952412" cy="248975"/>
            </a:xfrm>
            <a:prstGeom prst="rect">
              <a:avLst/>
            </a:prstGeom>
            <a:solidFill>
              <a:schemeClr val="bg1"/>
            </a:solidFill>
            <a:ln>
              <a:solidFill>
                <a:srgbClr val="0000FF"/>
              </a:solidFill>
            </a:ln>
          </p:spPr>
          <p:txBody>
            <a:bodyPr wrap="square" rtlCol="0">
              <a:spAutoFit/>
            </a:bodyPr>
            <a:lstStyle/>
            <a:p>
              <a:pPr algn="ctr"/>
              <a:r>
                <a:rPr lang="en-US" sz="1400" dirty="0">
                  <a:solidFill>
                    <a:schemeClr val="tx1"/>
                  </a:solidFill>
                  <a:latin typeface="+mn-lt"/>
                </a:rPr>
                <a:t>Cluster</a:t>
              </a:r>
            </a:p>
          </p:txBody>
        </p:sp>
        <p:pic>
          <p:nvPicPr>
            <p:cNvPr id="49" name="Picture 139" descr="HDI_stackable.png">
              <a:extLst>
                <a:ext uri="{FF2B5EF4-FFF2-40B4-BE49-F238E27FC236}">
                  <a16:creationId xmlns:a16="http://schemas.microsoft.com/office/drawing/2014/main" id="{94B45A6D-237F-4A84-B83E-626967A75E3B}"/>
                </a:ext>
              </a:extLst>
            </p:cNvPr>
            <p:cNvPicPr>
              <a:picLocks noChangeAspect="1"/>
            </p:cNvPicPr>
            <p:nvPr/>
          </p:nvPicPr>
          <p:blipFill>
            <a:blip r:embed="rId3" cstate="email"/>
            <a:srcRect/>
            <a:stretch>
              <a:fillRect/>
            </a:stretch>
          </p:blipFill>
          <p:spPr>
            <a:xfrm>
              <a:off x="4978157" y="3546654"/>
              <a:ext cx="1392468" cy="788895"/>
            </a:xfrm>
            <a:prstGeom prst="rect">
              <a:avLst/>
            </a:prstGeom>
          </p:spPr>
        </p:pic>
        <p:pic>
          <p:nvPicPr>
            <p:cNvPr id="50" name="Picture 140" descr="HDI_stackable.png">
              <a:extLst>
                <a:ext uri="{FF2B5EF4-FFF2-40B4-BE49-F238E27FC236}">
                  <a16:creationId xmlns:a16="http://schemas.microsoft.com/office/drawing/2014/main" id="{51B37EAC-0EA8-4DFD-B355-818F3D09CE65}"/>
                </a:ext>
              </a:extLst>
            </p:cNvPr>
            <p:cNvPicPr>
              <a:picLocks noChangeAspect="1"/>
            </p:cNvPicPr>
            <p:nvPr/>
          </p:nvPicPr>
          <p:blipFill>
            <a:blip r:embed="rId3" cstate="email"/>
            <a:srcRect/>
            <a:stretch>
              <a:fillRect/>
            </a:stretch>
          </p:blipFill>
          <p:spPr>
            <a:xfrm>
              <a:off x="4978157" y="3985490"/>
              <a:ext cx="1392468" cy="788895"/>
            </a:xfrm>
            <a:prstGeom prst="rect">
              <a:avLst/>
            </a:prstGeom>
          </p:spPr>
        </p:pic>
      </p:grpSp>
      <p:sp>
        <p:nvSpPr>
          <p:cNvPr id="53" name="動作設定ボタン: 戻る/前へ 52">
            <a:hlinkClick r:id="rId4" action="ppaction://hlinksldjump" highlightClick="1"/>
            <a:extLst>
              <a:ext uri="{FF2B5EF4-FFF2-40B4-BE49-F238E27FC236}">
                <a16:creationId xmlns:a16="http://schemas.microsoft.com/office/drawing/2014/main" id="{554C19B1-EA70-49BD-9EFF-CBE3241BCBC2}"/>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Tree>
    <p:extLst>
      <p:ext uri="{BB962C8B-B14F-4D97-AF65-F5344CB8AC3E}">
        <p14:creationId xmlns:p14="http://schemas.microsoft.com/office/powerpoint/2010/main" val="3452356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2616422" cy="369332"/>
          </a:xfrm>
        </p:spPr>
        <p:txBody>
          <a:bodyPr wrap="none"/>
          <a:lstStyle/>
          <a:p>
            <a:r>
              <a:rPr lang="en-US" altLang="ja-JP" dirty="0"/>
              <a:t>3-1</a:t>
            </a:r>
            <a:r>
              <a:rPr lang="en-US" altLang="ja-JP" b="1" dirty="0">
                <a:solidFill>
                  <a:schemeClr val="tx1"/>
                </a:solidFill>
                <a:latin typeface="+mj-lt"/>
                <a:ea typeface="ＭＳ Ｐゴシック" pitchFamily="50" charset="-128"/>
                <a:cs typeface="Arial" charset="0"/>
              </a:rPr>
              <a:t>. Failover Pair (2)</a:t>
            </a:r>
            <a:endParaRPr kumimoji="1" lang="ja-JP" altLang="en-US" b="1" dirty="0">
              <a:solidFill>
                <a:schemeClr val="tx1"/>
              </a:solidFill>
              <a:latin typeface="+mj-lt"/>
            </a:endParaRPr>
          </a:p>
        </p:txBody>
      </p:sp>
      <p:sp>
        <p:nvSpPr>
          <p:cNvPr id="2" name="コンテンツ プレースホルダー 1">
            <a:extLst>
              <a:ext uri="{FF2B5EF4-FFF2-40B4-BE49-F238E27FC236}">
                <a16:creationId xmlns:a16="http://schemas.microsoft.com/office/drawing/2014/main" id="{B803DBA3-D443-4B96-93F8-25F7DE2D54EF}"/>
              </a:ext>
            </a:extLst>
          </p:cNvPr>
          <p:cNvSpPr>
            <a:spLocks noGrp="1"/>
          </p:cNvSpPr>
          <p:nvPr>
            <p:ph sz="quarter" idx="10"/>
          </p:nvPr>
        </p:nvSpPr>
        <p:spPr>
          <a:xfrm>
            <a:off x="329860" y="744546"/>
            <a:ext cx="3910872" cy="4171332"/>
          </a:xfrm>
        </p:spPr>
        <p:txBody>
          <a:bodyPr/>
          <a:lstStyle/>
          <a:p>
            <a:r>
              <a:rPr lang="en-US" altLang="ja-JP" sz="2000" dirty="0"/>
              <a:t>1 to 1</a:t>
            </a:r>
          </a:p>
          <a:p>
            <a:pPr lvl="1"/>
            <a:r>
              <a:rPr lang="en-US" altLang="ja-JP" sz="1800" dirty="0"/>
              <a:t>1 node (primary) to 1 node (secondary)</a:t>
            </a:r>
          </a:p>
          <a:p>
            <a:r>
              <a:rPr lang="en-US" altLang="ja-JP" sz="2000" dirty="0"/>
              <a:t>N to 1</a:t>
            </a:r>
          </a:p>
          <a:p>
            <a:pPr lvl="1"/>
            <a:r>
              <a:rPr lang="en-US" altLang="ja-JP" sz="1800" dirty="0"/>
              <a:t>N nodes (primary) to 1 node (secondary)</a:t>
            </a:r>
          </a:p>
          <a:p>
            <a:pPr lvl="1"/>
            <a:r>
              <a:rPr lang="en-US" altLang="ja-JP" sz="1800" dirty="0"/>
              <a:t>Select a primary node as failover source</a:t>
            </a:r>
            <a:endParaRPr lang="en-US" altLang="ja-JP" sz="2000" dirty="0"/>
          </a:p>
          <a:p>
            <a:r>
              <a:rPr lang="de-DE" altLang="ja-JP" sz="2000" dirty="0"/>
              <a:t>1 to N</a:t>
            </a:r>
          </a:p>
          <a:p>
            <a:pPr lvl="1"/>
            <a:r>
              <a:rPr lang="de-DE" altLang="ja-JP" sz="1800" dirty="0"/>
              <a:t>1 node (primary) to N nodes (secondary)</a:t>
            </a:r>
          </a:p>
          <a:p>
            <a:pPr lvl="1"/>
            <a:r>
              <a:rPr lang="de-DE" altLang="ja-JP" sz="1800" dirty="0"/>
              <a:t>Select a secondary node as failover target</a:t>
            </a:r>
            <a:endParaRPr lang="en-US" altLang="ja-JP" sz="1800" dirty="0"/>
          </a:p>
        </p:txBody>
      </p:sp>
      <p:cxnSp>
        <p:nvCxnSpPr>
          <p:cNvPr id="31" name="Straight Arrow Connector 83">
            <a:extLst>
              <a:ext uri="{FF2B5EF4-FFF2-40B4-BE49-F238E27FC236}">
                <a16:creationId xmlns:a16="http://schemas.microsoft.com/office/drawing/2014/main" id="{6F975ADB-F7AB-46EC-AE9A-3D60C3C74D65}"/>
              </a:ext>
            </a:extLst>
          </p:cNvPr>
          <p:cNvCxnSpPr/>
          <p:nvPr/>
        </p:nvCxnSpPr>
        <p:spPr>
          <a:xfrm>
            <a:off x="5824286" y="1497595"/>
            <a:ext cx="1333008"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84">
            <a:extLst>
              <a:ext uri="{FF2B5EF4-FFF2-40B4-BE49-F238E27FC236}">
                <a16:creationId xmlns:a16="http://schemas.microsoft.com/office/drawing/2014/main" id="{8FF02E3B-64F5-4E5C-BA45-2556C66D8303}"/>
              </a:ext>
            </a:extLst>
          </p:cNvPr>
          <p:cNvCxnSpPr/>
          <p:nvPr/>
        </p:nvCxnSpPr>
        <p:spPr>
          <a:xfrm flipH="1">
            <a:off x="5824287" y="1629287"/>
            <a:ext cx="13330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Box 85">
            <a:extLst>
              <a:ext uri="{FF2B5EF4-FFF2-40B4-BE49-F238E27FC236}">
                <a16:creationId xmlns:a16="http://schemas.microsoft.com/office/drawing/2014/main" id="{3275CD77-A662-414C-B844-F5256C024C54}"/>
              </a:ext>
            </a:extLst>
          </p:cNvPr>
          <p:cNvSpPr txBox="1"/>
          <p:nvPr/>
        </p:nvSpPr>
        <p:spPr>
          <a:xfrm>
            <a:off x="5702674" y="1194896"/>
            <a:ext cx="1635973" cy="258532"/>
          </a:xfrm>
          <a:prstGeom prst="rect">
            <a:avLst/>
          </a:prstGeom>
          <a:noFill/>
        </p:spPr>
        <p:txBody>
          <a:bodyPr wrap="square" rtlCol="0">
            <a:spAutoFit/>
          </a:bodyPr>
          <a:lstStyle/>
          <a:p>
            <a:pPr algn="ctr"/>
            <a:r>
              <a:rPr lang="en-US" sz="1200" dirty="0">
                <a:solidFill>
                  <a:schemeClr val="tx1"/>
                </a:solidFill>
                <a:latin typeface="+mn-lt"/>
              </a:rPr>
              <a:t>failover</a:t>
            </a:r>
          </a:p>
        </p:txBody>
      </p:sp>
      <p:sp>
        <p:nvSpPr>
          <p:cNvPr id="34" name="TextBox 86">
            <a:extLst>
              <a:ext uri="{FF2B5EF4-FFF2-40B4-BE49-F238E27FC236}">
                <a16:creationId xmlns:a16="http://schemas.microsoft.com/office/drawing/2014/main" id="{9D851215-EF06-442A-A2AB-181423E59923}"/>
              </a:ext>
            </a:extLst>
          </p:cNvPr>
          <p:cNvSpPr txBox="1"/>
          <p:nvPr/>
        </p:nvSpPr>
        <p:spPr>
          <a:xfrm>
            <a:off x="5702674" y="1629287"/>
            <a:ext cx="1635973" cy="258532"/>
          </a:xfrm>
          <a:prstGeom prst="rect">
            <a:avLst/>
          </a:prstGeom>
          <a:noFill/>
        </p:spPr>
        <p:txBody>
          <a:bodyPr wrap="square" rtlCol="0">
            <a:spAutoFit/>
          </a:bodyPr>
          <a:lstStyle/>
          <a:p>
            <a:pPr algn="ctr"/>
            <a:r>
              <a:rPr lang="en-US" sz="1200" dirty="0">
                <a:solidFill>
                  <a:schemeClr val="tx1"/>
                </a:solidFill>
                <a:latin typeface="+mn-lt"/>
              </a:rPr>
              <a:t>failback</a:t>
            </a:r>
          </a:p>
        </p:txBody>
      </p:sp>
      <p:pic>
        <p:nvPicPr>
          <p:cNvPr id="38" name="Picture 90" descr="HDI_stackable.png">
            <a:extLst>
              <a:ext uri="{FF2B5EF4-FFF2-40B4-BE49-F238E27FC236}">
                <a16:creationId xmlns:a16="http://schemas.microsoft.com/office/drawing/2014/main" id="{C779448B-BB20-4842-9667-82706060D556}"/>
              </a:ext>
            </a:extLst>
          </p:cNvPr>
          <p:cNvPicPr>
            <a:picLocks noChangeAspect="1"/>
          </p:cNvPicPr>
          <p:nvPr/>
        </p:nvPicPr>
        <p:blipFill>
          <a:blip r:embed="rId3" cstate="email"/>
          <a:srcRect/>
          <a:stretch>
            <a:fillRect/>
          </a:stretch>
        </p:blipFill>
        <p:spPr>
          <a:xfrm>
            <a:off x="7293854" y="1194896"/>
            <a:ext cx="1631933" cy="924563"/>
          </a:xfrm>
          <a:prstGeom prst="rect">
            <a:avLst/>
          </a:prstGeom>
        </p:spPr>
      </p:pic>
      <p:pic>
        <p:nvPicPr>
          <p:cNvPr id="39" name="Picture 91" descr="HDI_stackable.png">
            <a:extLst>
              <a:ext uri="{FF2B5EF4-FFF2-40B4-BE49-F238E27FC236}">
                <a16:creationId xmlns:a16="http://schemas.microsoft.com/office/drawing/2014/main" id="{FDD440AD-B292-49D6-811C-13D0D7898527}"/>
              </a:ext>
            </a:extLst>
          </p:cNvPr>
          <p:cNvPicPr>
            <a:picLocks noChangeAspect="1"/>
          </p:cNvPicPr>
          <p:nvPr/>
        </p:nvPicPr>
        <p:blipFill>
          <a:blip r:embed="rId3" cstate="email"/>
          <a:srcRect/>
          <a:stretch>
            <a:fillRect/>
          </a:stretch>
        </p:blipFill>
        <p:spPr>
          <a:xfrm>
            <a:off x="4119576" y="1194897"/>
            <a:ext cx="1631933" cy="924563"/>
          </a:xfrm>
          <a:prstGeom prst="rect">
            <a:avLst/>
          </a:prstGeom>
        </p:spPr>
      </p:pic>
      <p:pic>
        <p:nvPicPr>
          <p:cNvPr id="53" name="Picture 90" descr="HDI_stackable.png">
            <a:extLst>
              <a:ext uri="{FF2B5EF4-FFF2-40B4-BE49-F238E27FC236}">
                <a16:creationId xmlns:a16="http://schemas.microsoft.com/office/drawing/2014/main" id="{F2E3E728-4285-4C7E-A9D5-B7F962F3D4F0}"/>
              </a:ext>
            </a:extLst>
          </p:cNvPr>
          <p:cNvPicPr>
            <a:picLocks noChangeAspect="1"/>
          </p:cNvPicPr>
          <p:nvPr/>
        </p:nvPicPr>
        <p:blipFill>
          <a:blip r:embed="rId3" cstate="email"/>
          <a:srcRect/>
          <a:stretch>
            <a:fillRect/>
          </a:stretch>
        </p:blipFill>
        <p:spPr>
          <a:xfrm>
            <a:off x="7291973" y="2218160"/>
            <a:ext cx="1631933" cy="924563"/>
          </a:xfrm>
          <a:prstGeom prst="rect">
            <a:avLst/>
          </a:prstGeom>
        </p:spPr>
      </p:pic>
      <p:pic>
        <p:nvPicPr>
          <p:cNvPr id="54" name="Picture 91" descr="HDI_stackable.png">
            <a:extLst>
              <a:ext uri="{FF2B5EF4-FFF2-40B4-BE49-F238E27FC236}">
                <a16:creationId xmlns:a16="http://schemas.microsoft.com/office/drawing/2014/main" id="{39AEB1FA-8E8E-4915-98A1-03AB90636815}"/>
              </a:ext>
            </a:extLst>
          </p:cNvPr>
          <p:cNvPicPr>
            <a:picLocks noChangeAspect="1"/>
          </p:cNvPicPr>
          <p:nvPr/>
        </p:nvPicPr>
        <p:blipFill>
          <a:blip r:embed="rId3" cstate="email"/>
          <a:srcRect/>
          <a:stretch>
            <a:fillRect/>
          </a:stretch>
        </p:blipFill>
        <p:spPr>
          <a:xfrm>
            <a:off x="4119576" y="2237639"/>
            <a:ext cx="1631933" cy="924563"/>
          </a:xfrm>
          <a:prstGeom prst="rect">
            <a:avLst/>
          </a:prstGeom>
        </p:spPr>
      </p:pic>
      <p:pic>
        <p:nvPicPr>
          <p:cNvPr id="55" name="Picture 91" descr="HDI_stackable.png">
            <a:extLst>
              <a:ext uri="{FF2B5EF4-FFF2-40B4-BE49-F238E27FC236}">
                <a16:creationId xmlns:a16="http://schemas.microsoft.com/office/drawing/2014/main" id="{78B29FA4-BB1C-4EF3-9EC0-469D93296862}"/>
              </a:ext>
            </a:extLst>
          </p:cNvPr>
          <p:cNvPicPr>
            <a:picLocks noChangeAspect="1"/>
          </p:cNvPicPr>
          <p:nvPr/>
        </p:nvPicPr>
        <p:blipFill>
          <a:blip r:embed="rId3" cstate="email"/>
          <a:srcRect/>
          <a:stretch>
            <a:fillRect/>
          </a:stretch>
        </p:blipFill>
        <p:spPr>
          <a:xfrm>
            <a:off x="4117695" y="2956828"/>
            <a:ext cx="1631933" cy="924563"/>
          </a:xfrm>
          <a:prstGeom prst="rect">
            <a:avLst/>
          </a:prstGeom>
        </p:spPr>
      </p:pic>
      <p:cxnSp>
        <p:nvCxnSpPr>
          <p:cNvPr id="56" name="Straight Arrow Connector 83">
            <a:extLst>
              <a:ext uri="{FF2B5EF4-FFF2-40B4-BE49-F238E27FC236}">
                <a16:creationId xmlns:a16="http://schemas.microsoft.com/office/drawing/2014/main" id="{8BC4C33B-F038-4BA7-B399-48C72F91384C}"/>
              </a:ext>
            </a:extLst>
          </p:cNvPr>
          <p:cNvCxnSpPr/>
          <p:nvPr/>
        </p:nvCxnSpPr>
        <p:spPr>
          <a:xfrm>
            <a:off x="5824286" y="2611811"/>
            <a:ext cx="1333008"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84">
            <a:extLst>
              <a:ext uri="{FF2B5EF4-FFF2-40B4-BE49-F238E27FC236}">
                <a16:creationId xmlns:a16="http://schemas.microsoft.com/office/drawing/2014/main" id="{09862157-2C88-46DC-B9A5-C30919FD9F81}"/>
              </a:ext>
            </a:extLst>
          </p:cNvPr>
          <p:cNvCxnSpPr/>
          <p:nvPr/>
        </p:nvCxnSpPr>
        <p:spPr>
          <a:xfrm flipH="1">
            <a:off x="5824287" y="2743260"/>
            <a:ext cx="13330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8" name="TextBox 85">
            <a:extLst>
              <a:ext uri="{FF2B5EF4-FFF2-40B4-BE49-F238E27FC236}">
                <a16:creationId xmlns:a16="http://schemas.microsoft.com/office/drawing/2014/main" id="{8F84640A-D2A7-4AF1-8153-813B19664DB5}"/>
              </a:ext>
            </a:extLst>
          </p:cNvPr>
          <p:cNvSpPr txBox="1"/>
          <p:nvPr/>
        </p:nvSpPr>
        <p:spPr>
          <a:xfrm>
            <a:off x="5702674" y="2309112"/>
            <a:ext cx="1635973" cy="258532"/>
          </a:xfrm>
          <a:prstGeom prst="rect">
            <a:avLst/>
          </a:prstGeom>
          <a:noFill/>
        </p:spPr>
        <p:txBody>
          <a:bodyPr wrap="square" rtlCol="0">
            <a:spAutoFit/>
          </a:bodyPr>
          <a:lstStyle/>
          <a:p>
            <a:pPr algn="ctr"/>
            <a:r>
              <a:rPr lang="en-US" sz="1200" dirty="0">
                <a:solidFill>
                  <a:schemeClr val="tx1"/>
                </a:solidFill>
                <a:latin typeface="+mn-lt"/>
              </a:rPr>
              <a:t>failover</a:t>
            </a:r>
          </a:p>
        </p:txBody>
      </p:sp>
      <p:sp>
        <p:nvSpPr>
          <p:cNvPr id="59" name="TextBox 86">
            <a:extLst>
              <a:ext uri="{FF2B5EF4-FFF2-40B4-BE49-F238E27FC236}">
                <a16:creationId xmlns:a16="http://schemas.microsoft.com/office/drawing/2014/main" id="{0D34EFCC-47A5-449C-A948-ED24B4D56B18}"/>
              </a:ext>
            </a:extLst>
          </p:cNvPr>
          <p:cNvSpPr txBox="1"/>
          <p:nvPr/>
        </p:nvSpPr>
        <p:spPr>
          <a:xfrm>
            <a:off x="5702674" y="2743260"/>
            <a:ext cx="1635973" cy="258532"/>
          </a:xfrm>
          <a:prstGeom prst="rect">
            <a:avLst/>
          </a:prstGeom>
          <a:noFill/>
        </p:spPr>
        <p:txBody>
          <a:bodyPr wrap="square" rtlCol="0">
            <a:spAutoFit/>
          </a:bodyPr>
          <a:lstStyle/>
          <a:p>
            <a:pPr algn="ctr"/>
            <a:r>
              <a:rPr lang="en-US" sz="1200" dirty="0">
                <a:solidFill>
                  <a:schemeClr val="tx1"/>
                </a:solidFill>
                <a:latin typeface="+mn-lt"/>
              </a:rPr>
              <a:t>failback</a:t>
            </a:r>
          </a:p>
        </p:txBody>
      </p:sp>
      <p:cxnSp>
        <p:nvCxnSpPr>
          <p:cNvPr id="62" name="Straight Arrow Connector 83">
            <a:extLst>
              <a:ext uri="{FF2B5EF4-FFF2-40B4-BE49-F238E27FC236}">
                <a16:creationId xmlns:a16="http://schemas.microsoft.com/office/drawing/2014/main" id="{ABF675A2-548C-47FA-B86E-10EACEB61A61}"/>
              </a:ext>
            </a:extLst>
          </p:cNvPr>
          <p:cNvCxnSpPr>
            <a:cxnSpLocks/>
          </p:cNvCxnSpPr>
          <p:nvPr/>
        </p:nvCxnSpPr>
        <p:spPr>
          <a:xfrm flipV="1">
            <a:off x="5824286" y="3104081"/>
            <a:ext cx="1333008" cy="33331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84">
            <a:extLst>
              <a:ext uri="{FF2B5EF4-FFF2-40B4-BE49-F238E27FC236}">
                <a16:creationId xmlns:a16="http://schemas.microsoft.com/office/drawing/2014/main" id="{9328B32B-3D02-4AEE-BBCB-1A90BDCF15AD}"/>
              </a:ext>
            </a:extLst>
          </p:cNvPr>
          <p:cNvCxnSpPr>
            <a:cxnSpLocks/>
          </p:cNvCxnSpPr>
          <p:nvPr/>
        </p:nvCxnSpPr>
        <p:spPr>
          <a:xfrm flipH="1">
            <a:off x="5824287" y="3212812"/>
            <a:ext cx="1333006" cy="34962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7" name="TextBox 85">
            <a:extLst>
              <a:ext uri="{FF2B5EF4-FFF2-40B4-BE49-F238E27FC236}">
                <a16:creationId xmlns:a16="http://schemas.microsoft.com/office/drawing/2014/main" id="{A791DBB1-BDCC-4C6D-AF91-337283308344}"/>
              </a:ext>
            </a:extLst>
          </p:cNvPr>
          <p:cNvSpPr txBox="1"/>
          <p:nvPr/>
        </p:nvSpPr>
        <p:spPr>
          <a:xfrm>
            <a:off x="5241566" y="3076577"/>
            <a:ext cx="1635973" cy="258532"/>
          </a:xfrm>
          <a:prstGeom prst="rect">
            <a:avLst/>
          </a:prstGeom>
          <a:noFill/>
        </p:spPr>
        <p:txBody>
          <a:bodyPr wrap="square" rtlCol="0">
            <a:spAutoFit/>
          </a:bodyPr>
          <a:lstStyle/>
          <a:p>
            <a:pPr algn="ctr"/>
            <a:r>
              <a:rPr lang="en-US" sz="1200" dirty="0">
                <a:solidFill>
                  <a:schemeClr val="tx1"/>
                </a:solidFill>
                <a:latin typeface="+mn-lt"/>
              </a:rPr>
              <a:t>failover</a:t>
            </a:r>
          </a:p>
        </p:txBody>
      </p:sp>
      <p:sp>
        <p:nvSpPr>
          <p:cNvPr id="68" name="TextBox 86">
            <a:extLst>
              <a:ext uri="{FF2B5EF4-FFF2-40B4-BE49-F238E27FC236}">
                <a16:creationId xmlns:a16="http://schemas.microsoft.com/office/drawing/2014/main" id="{4E11B8E9-DAC8-4072-A47E-F5C569C6101D}"/>
              </a:ext>
            </a:extLst>
          </p:cNvPr>
          <p:cNvSpPr txBox="1"/>
          <p:nvPr/>
        </p:nvSpPr>
        <p:spPr>
          <a:xfrm>
            <a:off x="6059552" y="3409894"/>
            <a:ext cx="1635973" cy="258532"/>
          </a:xfrm>
          <a:prstGeom prst="rect">
            <a:avLst/>
          </a:prstGeom>
          <a:noFill/>
        </p:spPr>
        <p:txBody>
          <a:bodyPr wrap="square" rtlCol="0">
            <a:spAutoFit/>
          </a:bodyPr>
          <a:lstStyle/>
          <a:p>
            <a:pPr algn="ctr"/>
            <a:r>
              <a:rPr lang="en-US" sz="1200" dirty="0">
                <a:solidFill>
                  <a:schemeClr val="tx1"/>
                </a:solidFill>
                <a:latin typeface="+mn-lt"/>
              </a:rPr>
              <a:t>failback</a:t>
            </a:r>
          </a:p>
        </p:txBody>
      </p:sp>
      <p:pic>
        <p:nvPicPr>
          <p:cNvPr id="69" name="Picture 90" descr="HDI_stackable.png">
            <a:extLst>
              <a:ext uri="{FF2B5EF4-FFF2-40B4-BE49-F238E27FC236}">
                <a16:creationId xmlns:a16="http://schemas.microsoft.com/office/drawing/2014/main" id="{7E7425C1-6015-4ACC-8F29-B7A59CF5892A}"/>
              </a:ext>
            </a:extLst>
          </p:cNvPr>
          <p:cNvPicPr>
            <a:picLocks noChangeAspect="1"/>
          </p:cNvPicPr>
          <p:nvPr/>
        </p:nvPicPr>
        <p:blipFill>
          <a:blip r:embed="rId3" cstate="email"/>
          <a:srcRect/>
          <a:stretch>
            <a:fillRect/>
          </a:stretch>
        </p:blipFill>
        <p:spPr>
          <a:xfrm>
            <a:off x="7291973" y="3731564"/>
            <a:ext cx="1631933" cy="924563"/>
          </a:xfrm>
          <a:prstGeom prst="rect">
            <a:avLst/>
          </a:prstGeom>
        </p:spPr>
      </p:pic>
      <p:pic>
        <p:nvPicPr>
          <p:cNvPr id="70" name="Picture 91" descr="HDI_stackable.png">
            <a:extLst>
              <a:ext uri="{FF2B5EF4-FFF2-40B4-BE49-F238E27FC236}">
                <a16:creationId xmlns:a16="http://schemas.microsoft.com/office/drawing/2014/main" id="{541915BC-E1EE-40A5-B433-7302F5C39DE5}"/>
              </a:ext>
            </a:extLst>
          </p:cNvPr>
          <p:cNvPicPr>
            <a:picLocks noChangeAspect="1"/>
          </p:cNvPicPr>
          <p:nvPr/>
        </p:nvPicPr>
        <p:blipFill>
          <a:blip r:embed="rId3" cstate="email"/>
          <a:srcRect/>
          <a:stretch>
            <a:fillRect/>
          </a:stretch>
        </p:blipFill>
        <p:spPr>
          <a:xfrm>
            <a:off x="4119576" y="3731565"/>
            <a:ext cx="1631933" cy="924563"/>
          </a:xfrm>
          <a:prstGeom prst="rect">
            <a:avLst/>
          </a:prstGeom>
        </p:spPr>
      </p:pic>
      <p:pic>
        <p:nvPicPr>
          <p:cNvPr id="71" name="Picture 91" descr="HDI_stackable.png">
            <a:extLst>
              <a:ext uri="{FF2B5EF4-FFF2-40B4-BE49-F238E27FC236}">
                <a16:creationId xmlns:a16="http://schemas.microsoft.com/office/drawing/2014/main" id="{0186B455-0ED5-4730-AA3A-0AF6BF0205ED}"/>
              </a:ext>
            </a:extLst>
          </p:cNvPr>
          <p:cNvPicPr>
            <a:picLocks noChangeAspect="1"/>
          </p:cNvPicPr>
          <p:nvPr/>
        </p:nvPicPr>
        <p:blipFill>
          <a:blip r:embed="rId3" cstate="email"/>
          <a:srcRect/>
          <a:stretch>
            <a:fillRect/>
          </a:stretch>
        </p:blipFill>
        <p:spPr>
          <a:xfrm>
            <a:off x="7291972" y="4278642"/>
            <a:ext cx="1631933" cy="924563"/>
          </a:xfrm>
          <a:prstGeom prst="rect">
            <a:avLst/>
          </a:prstGeom>
        </p:spPr>
      </p:pic>
      <p:cxnSp>
        <p:nvCxnSpPr>
          <p:cNvPr id="72" name="Straight Arrow Connector 83">
            <a:extLst>
              <a:ext uri="{FF2B5EF4-FFF2-40B4-BE49-F238E27FC236}">
                <a16:creationId xmlns:a16="http://schemas.microsoft.com/office/drawing/2014/main" id="{B525C2FD-FAD7-4D37-82E8-AD3642CED328}"/>
              </a:ext>
            </a:extLst>
          </p:cNvPr>
          <p:cNvCxnSpPr/>
          <p:nvPr/>
        </p:nvCxnSpPr>
        <p:spPr>
          <a:xfrm>
            <a:off x="5824286" y="4080251"/>
            <a:ext cx="1333008"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84">
            <a:extLst>
              <a:ext uri="{FF2B5EF4-FFF2-40B4-BE49-F238E27FC236}">
                <a16:creationId xmlns:a16="http://schemas.microsoft.com/office/drawing/2014/main" id="{1A998AF4-C693-44F2-8AA1-A43E81C2DE8D}"/>
              </a:ext>
            </a:extLst>
          </p:cNvPr>
          <p:cNvCxnSpPr/>
          <p:nvPr/>
        </p:nvCxnSpPr>
        <p:spPr>
          <a:xfrm flipH="1">
            <a:off x="5824287" y="4211700"/>
            <a:ext cx="13330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4" name="TextBox 85">
            <a:extLst>
              <a:ext uri="{FF2B5EF4-FFF2-40B4-BE49-F238E27FC236}">
                <a16:creationId xmlns:a16="http://schemas.microsoft.com/office/drawing/2014/main" id="{FD26CA11-2995-4F81-8D5A-40F35E0A8269}"/>
              </a:ext>
            </a:extLst>
          </p:cNvPr>
          <p:cNvSpPr txBox="1"/>
          <p:nvPr/>
        </p:nvSpPr>
        <p:spPr>
          <a:xfrm>
            <a:off x="5702674" y="3777552"/>
            <a:ext cx="1635973" cy="258532"/>
          </a:xfrm>
          <a:prstGeom prst="rect">
            <a:avLst/>
          </a:prstGeom>
          <a:noFill/>
        </p:spPr>
        <p:txBody>
          <a:bodyPr wrap="square" rtlCol="0">
            <a:spAutoFit/>
          </a:bodyPr>
          <a:lstStyle/>
          <a:p>
            <a:pPr algn="ctr"/>
            <a:r>
              <a:rPr lang="en-US" sz="1200" dirty="0">
                <a:solidFill>
                  <a:schemeClr val="tx1"/>
                </a:solidFill>
                <a:latin typeface="+mn-lt"/>
              </a:rPr>
              <a:t>failover</a:t>
            </a:r>
          </a:p>
        </p:txBody>
      </p:sp>
      <p:sp>
        <p:nvSpPr>
          <p:cNvPr id="75" name="TextBox 86">
            <a:extLst>
              <a:ext uri="{FF2B5EF4-FFF2-40B4-BE49-F238E27FC236}">
                <a16:creationId xmlns:a16="http://schemas.microsoft.com/office/drawing/2014/main" id="{24AFFAFF-3CAF-4214-A5B3-CB872303B5D3}"/>
              </a:ext>
            </a:extLst>
          </p:cNvPr>
          <p:cNvSpPr txBox="1"/>
          <p:nvPr/>
        </p:nvSpPr>
        <p:spPr>
          <a:xfrm>
            <a:off x="5702674" y="4211700"/>
            <a:ext cx="1635973" cy="258532"/>
          </a:xfrm>
          <a:prstGeom prst="rect">
            <a:avLst/>
          </a:prstGeom>
          <a:noFill/>
        </p:spPr>
        <p:txBody>
          <a:bodyPr wrap="square" rtlCol="0">
            <a:spAutoFit/>
          </a:bodyPr>
          <a:lstStyle/>
          <a:p>
            <a:pPr algn="ctr"/>
            <a:r>
              <a:rPr lang="en-US" sz="1200" dirty="0">
                <a:solidFill>
                  <a:schemeClr val="tx1"/>
                </a:solidFill>
                <a:latin typeface="+mn-lt"/>
              </a:rPr>
              <a:t>failback</a:t>
            </a:r>
          </a:p>
        </p:txBody>
      </p:sp>
      <p:cxnSp>
        <p:nvCxnSpPr>
          <p:cNvPr id="76" name="Straight Arrow Connector 83">
            <a:extLst>
              <a:ext uri="{FF2B5EF4-FFF2-40B4-BE49-F238E27FC236}">
                <a16:creationId xmlns:a16="http://schemas.microsoft.com/office/drawing/2014/main" id="{ED0B2C41-9871-41B7-8B0B-43AE90ACD91E}"/>
              </a:ext>
            </a:extLst>
          </p:cNvPr>
          <p:cNvCxnSpPr>
            <a:cxnSpLocks/>
          </p:cNvCxnSpPr>
          <p:nvPr/>
        </p:nvCxnSpPr>
        <p:spPr>
          <a:xfrm>
            <a:off x="5855237" y="4420539"/>
            <a:ext cx="1302056" cy="30488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84">
            <a:extLst>
              <a:ext uri="{FF2B5EF4-FFF2-40B4-BE49-F238E27FC236}">
                <a16:creationId xmlns:a16="http://schemas.microsoft.com/office/drawing/2014/main" id="{E99362DC-5D27-4317-B9D0-24A4FE5951EE}"/>
              </a:ext>
            </a:extLst>
          </p:cNvPr>
          <p:cNvCxnSpPr>
            <a:cxnSpLocks/>
          </p:cNvCxnSpPr>
          <p:nvPr/>
        </p:nvCxnSpPr>
        <p:spPr>
          <a:xfrm flipH="1" flipV="1">
            <a:off x="5855237" y="4563805"/>
            <a:ext cx="1302056" cy="29088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8" name="TextBox 85">
            <a:extLst>
              <a:ext uri="{FF2B5EF4-FFF2-40B4-BE49-F238E27FC236}">
                <a16:creationId xmlns:a16="http://schemas.microsoft.com/office/drawing/2014/main" id="{F2EE384F-063D-4577-8DE3-10749D1AEAC4}"/>
              </a:ext>
            </a:extLst>
          </p:cNvPr>
          <p:cNvSpPr txBox="1"/>
          <p:nvPr/>
        </p:nvSpPr>
        <p:spPr>
          <a:xfrm>
            <a:off x="6287098" y="4431265"/>
            <a:ext cx="1635973" cy="258532"/>
          </a:xfrm>
          <a:prstGeom prst="rect">
            <a:avLst/>
          </a:prstGeom>
          <a:noFill/>
        </p:spPr>
        <p:txBody>
          <a:bodyPr wrap="square" rtlCol="0">
            <a:spAutoFit/>
          </a:bodyPr>
          <a:lstStyle/>
          <a:p>
            <a:pPr algn="ctr"/>
            <a:r>
              <a:rPr lang="en-US" sz="1200" dirty="0">
                <a:solidFill>
                  <a:schemeClr val="tx1"/>
                </a:solidFill>
                <a:latin typeface="+mn-lt"/>
              </a:rPr>
              <a:t>failover</a:t>
            </a:r>
          </a:p>
        </p:txBody>
      </p:sp>
      <p:sp>
        <p:nvSpPr>
          <p:cNvPr id="79" name="TextBox 86">
            <a:extLst>
              <a:ext uri="{FF2B5EF4-FFF2-40B4-BE49-F238E27FC236}">
                <a16:creationId xmlns:a16="http://schemas.microsoft.com/office/drawing/2014/main" id="{AAD9B3DF-93EE-4060-B26E-B5132AB4C450}"/>
              </a:ext>
            </a:extLst>
          </p:cNvPr>
          <p:cNvSpPr txBox="1"/>
          <p:nvPr/>
        </p:nvSpPr>
        <p:spPr>
          <a:xfrm>
            <a:off x="5317090" y="4737750"/>
            <a:ext cx="1635973" cy="258532"/>
          </a:xfrm>
          <a:prstGeom prst="rect">
            <a:avLst/>
          </a:prstGeom>
          <a:noFill/>
        </p:spPr>
        <p:txBody>
          <a:bodyPr wrap="square" rtlCol="0">
            <a:spAutoFit/>
          </a:bodyPr>
          <a:lstStyle/>
          <a:p>
            <a:pPr algn="ctr"/>
            <a:r>
              <a:rPr lang="en-US" sz="1200" dirty="0">
                <a:solidFill>
                  <a:schemeClr val="tx1"/>
                </a:solidFill>
                <a:latin typeface="+mn-lt"/>
              </a:rPr>
              <a:t>failback</a:t>
            </a:r>
          </a:p>
        </p:txBody>
      </p:sp>
      <p:cxnSp>
        <p:nvCxnSpPr>
          <p:cNvPr id="85" name="直線コネクタ 84">
            <a:extLst>
              <a:ext uri="{FF2B5EF4-FFF2-40B4-BE49-F238E27FC236}">
                <a16:creationId xmlns:a16="http://schemas.microsoft.com/office/drawing/2014/main" id="{00599270-B1DE-4B4B-A520-588DF1A45E01}"/>
              </a:ext>
            </a:extLst>
          </p:cNvPr>
          <p:cNvCxnSpPr/>
          <p:nvPr/>
        </p:nvCxnSpPr>
        <p:spPr bwMode="auto">
          <a:xfrm>
            <a:off x="4282831" y="2055446"/>
            <a:ext cx="4641074" cy="0"/>
          </a:xfrm>
          <a:prstGeom prst="line">
            <a:avLst/>
          </a:prstGeom>
          <a:noFill/>
          <a:ln w="9525" cap="flat" cmpd="sng" algn="ctr">
            <a:solidFill>
              <a:schemeClr val="tx1"/>
            </a:solidFill>
            <a:prstDash val="solid"/>
            <a:round/>
            <a:headEnd type="none" w="med" len="med"/>
            <a:tailEnd type="none" w="med" len="med"/>
          </a:ln>
          <a:effectLst/>
        </p:spPr>
      </p:cxnSp>
      <p:cxnSp>
        <p:nvCxnSpPr>
          <p:cNvPr id="86" name="直線コネクタ 85">
            <a:extLst>
              <a:ext uri="{FF2B5EF4-FFF2-40B4-BE49-F238E27FC236}">
                <a16:creationId xmlns:a16="http://schemas.microsoft.com/office/drawing/2014/main" id="{CA22A394-D5AF-4B22-A1D8-91D73C067F0B}"/>
              </a:ext>
            </a:extLst>
          </p:cNvPr>
          <p:cNvCxnSpPr/>
          <p:nvPr/>
        </p:nvCxnSpPr>
        <p:spPr bwMode="auto">
          <a:xfrm>
            <a:off x="4282831" y="3785367"/>
            <a:ext cx="4641074" cy="0"/>
          </a:xfrm>
          <a:prstGeom prst="line">
            <a:avLst/>
          </a:prstGeom>
          <a:noFill/>
          <a:ln w="9525" cap="flat" cmpd="sng" algn="ctr">
            <a:solidFill>
              <a:schemeClr val="tx1"/>
            </a:solidFill>
            <a:prstDash val="solid"/>
            <a:round/>
            <a:headEnd type="none" w="med" len="med"/>
            <a:tailEnd type="none" w="med" len="med"/>
          </a:ln>
          <a:effectLst/>
        </p:spPr>
      </p:cxnSp>
      <p:sp>
        <p:nvSpPr>
          <p:cNvPr id="87" name="TextBox 85">
            <a:extLst>
              <a:ext uri="{FF2B5EF4-FFF2-40B4-BE49-F238E27FC236}">
                <a16:creationId xmlns:a16="http://schemas.microsoft.com/office/drawing/2014/main" id="{02495E89-6AAB-43E3-931B-AF4901B9CBA7}"/>
              </a:ext>
            </a:extLst>
          </p:cNvPr>
          <p:cNvSpPr txBox="1"/>
          <p:nvPr/>
        </p:nvSpPr>
        <p:spPr>
          <a:xfrm>
            <a:off x="4066701" y="741772"/>
            <a:ext cx="1635973" cy="258532"/>
          </a:xfrm>
          <a:prstGeom prst="rect">
            <a:avLst/>
          </a:prstGeom>
          <a:noFill/>
        </p:spPr>
        <p:txBody>
          <a:bodyPr wrap="square" rtlCol="0">
            <a:spAutoFit/>
          </a:bodyPr>
          <a:lstStyle/>
          <a:p>
            <a:pPr algn="ctr"/>
            <a:r>
              <a:rPr lang="en-US" sz="1200" dirty="0">
                <a:solidFill>
                  <a:schemeClr val="tx1"/>
                </a:solidFill>
                <a:latin typeface="+mn-lt"/>
              </a:rPr>
              <a:t>Primary</a:t>
            </a:r>
          </a:p>
        </p:txBody>
      </p:sp>
      <p:sp>
        <p:nvSpPr>
          <p:cNvPr id="88" name="TextBox 85">
            <a:extLst>
              <a:ext uri="{FF2B5EF4-FFF2-40B4-BE49-F238E27FC236}">
                <a16:creationId xmlns:a16="http://schemas.microsoft.com/office/drawing/2014/main" id="{CB51A589-F2CD-4945-898A-995055C869F6}"/>
              </a:ext>
            </a:extLst>
          </p:cNvPr>
          <p:cNvSpPr txBox="1"/>
          <p:nvPr/>
        </p:nvSpPr>
        <p:spPr>
          <a:xfrm>
            <a:off x="7287932" y="741772"/>
            <a:ext cx="1635973" cy="258532"/>
          </a:xfrm>
          <a:prstGeom prst="rect">
            <a:avLst/>
          </a:prstGeom>
          <a:noFill/>
        </p:spPr>
        <p:txBody>
          <a:bodyPr wrap="square" rtlCol="0">
            <a:spAutoFit/>
          </a:bodyPr>
          <a:lstStyle/>
          <a:p>
            <a:pPr algn="ctr"/>
            <a:r>
              <a:rPr lang="en-US" sz="1200" dirty="0">
                <a:solidFill>
                  <a:schemeClr val="tx1"/>
                </a:solidFill>
                <a:latin typeface="+mn-lt"/>
              </a:rPr>
              <a:t>Secondary</a:t>
            </a:r>
          </a:p>
        </p:txBody>
      </p:sp>
      <p:sp>
        <p:nvSpPr>
          <p:cNvPr id="36" name="動作設定ボタン: 戻る/前へ 35">
            <a:hlinkClick r:id="rId4" action="ppaction://hlinksldjump" highlightClick="1"/>
            <a:extLst>
              <a:ext uri="{FF2B5EF4-FFF2-40B4-BE49-F238E27FC236}">
                <a16:creationId xmlns:a16="http://schemas.microsoft.com/office/drawing/2014/main" id="{54549CBD-7276-4D8D-A8AD-D9D5E87E711F}"/>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Tree>
    <p:extLst>
      <p:ext uri="{BB962C8B-B14F-4D97-AF65-F5344CB8AC3E}">
        <p14:creationId xmlns:p14="http://schemas.microsoft.com/office/powerpoint/2010/main" val="13317566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2616422" cy="369332"/>
          </a:xfrm>
        </p:spPr>
        <p:txBody>
          <a:bodyPr wrap="none"/>
          <a:lstStyle/>
          <a:p>
            <a:r>
              <a:rPr lang="en-US" altLang="ja-JP" dirty="0"/>
              <a:t>3-1</a:t>
            </a:r>
            <a:r>
              <a:rPr lang="en-US" altLang="ja-JP" b="1" dirty="0">
                <a:solidFill>
                  <a:schemeClr val="tx1"/>
                </a:solidFill>
                <a:latin typeface="+mj-lt"/>
                <a:ea typeface="ＭＳ Ｐゴシック" pitchFamily="50" charset="-128"/>
                <a:cs typeface="Arial" charset="0"/>
              </a:rPr>
              <a:t>. Failover Pair (3)</a:t>
            </a:r>
            <a:endParaRPr kumimoji="1" lang="ja-JP" altLang="en-US" b="1" dirty="0">
              <a:solidFill>
                <a:schemeClr val="tx1"/>
              </a:solidFill>
              <a:latin typeface="+mj-lt"/>
            </a:endParaRPr>
          </a:p>
        </p:txBody>
      </p:sp>
      <p:sp>
        <p:nvSpPr>
          <p:cNvPr id="2" name="コンテンツ プレースホルダー 1">
            <a:extLst>
              <a:ext uri="{FF2B5EF4-FFF2-40B4-BE49-F238E27FC236}">
                <a16:creationId xmlns:a16="http://schemas.microsoft.com/office/drawing/2014/main" id="{B803DBA3-D443-4B96-93F8-25F7DE2D54EF}"/>
              </a:ext>
            </a:extLst>
          </p:cNvPr>
          <p:cNvSpPr>
            <a:spLocks noGrp="1"/>
          </p:cNvSpPr>
          <p:nvPr>
            <p:ph sz="quarter" idx="10"/>
          </p:nvPr>
        </p:nvSpPr>
        <p:spPr>
          <a:xfrm>
            <a:off x="329859" y="744546"/>
            <a:ext cx="8517155" cy="4171332"/>
          </a:xfrm>
        </p:spPr>
        <p:txBody>
          <a:bodyPr/>
          <a:lstStyle/>
          <a:p>
            <a:r>
              <a:rPr lang="en-US" altLang="ja-JP" sz="2000" dirty="0"/>
              <a:t>Considerations on N to 1</a:t>
            </a:r>
          </a:p>
          <a:p>
            <a:pPr lvl="1"/>
            <a:r>
              <a:rPr lang="en-US" altLang="ja-JP" sz="1800" dirty="0"/>
              <a:t>File system names must not conflict in the primary nodes paired with the same secondary node</a:t>
            </a:r>
          </a:p>
          <a:p>
            <a:pPr lvl="2"/>
            <a:r>
              <a:rPr lang="en-US" altLang="ja-JP" sz="1600" dirty="0"/>
              <a:t>File systems will be created on the secondary node </a:t>
            </a:r>
            <a:r>
              <a:rPr lang="en-US" altLang="ja-JP" sz="1600" u="sng" dirty="0"/>
              <a:t>before</a:t>
            </a:r>
            <a:r>
              <a:rPr lang="en-US" altLang="ja-JP" sz="1600" dirty="0"/>
              <a:t> failover</a:t>
            </a:r>
          </a:p>
          <a:p>
            <a:pPr lvl="2"/>
            <a:r>
              <a:rPr lang="en-US" altLang="ja-JP" sz="1600" dirty="0"/>
              <a:t>Needs to disable periodic sync of file systems if you have this config</a:t>
            </a:r>
          </a:p>
          <a:p>
            <a:pPr lvl="1"/>
            <a:r>
              <a:rPr lang="en-US" altLang="ja-JP" sz="1800" dirty="0"/>
              <a:t>An error message will be sent periodically by resource check if share names conflict in the primary nodes paired with the same secondary node</a:t>
            </a:r>
          </a:p>
          <a:p>
            <a:pPr lvl="2"/>
            <a:r>
              <a:rPr lang="en-US" altLang="ja-JP" sz="1600" dirty="0"/>
              <a:t>But you can execute failover if only one primary node fails over</a:t>
            </a:r>
          </a:p>
        </p:txBody>
      </p:sp>
      <p:pic>
        <p:nvPicPr>
          <p:cNvPr id="61" name="Picture 90" descr="HDI_stackable.png">
            <a:extLst>
              <a:ext uri="{FF2B5EF4-FFF2-40B4-BE49-F238E27FC236}">
                <a16:creationId xmlns:a16="http://schemas.microsoft.com/office/drawing/2014/main" id="{A0EC4804-8122-4F8B-A25B-1A42DA792C64}"/>
              </a:ext>
            </a:extLst>
          </p:cNvPr>
          <p:cNvPicPr>
            <a:picLocks noChangeAspect="1"/>
          </p:cNvPicPr>
          <p:nvPr/>
        </p:nvPicPr>
        <p:blipFill>
          <a:blip r:embed="rId3" cstate="email"/>
          <a:srcRect/>
          <a:stretch>
            <a:fillRect/>
          </a:stretch>
        </p:blipFill>
        <p:spPr>
          <a:xfrm>
            <a:off x="5275604" y="3345657"/>
            <a:ext cx="1631933" cy="924563"/>
          </a:xfrm>
          <a:prstGeom prst="rect">
            <a:avLst/>
          </a:prstGeom>
        </p:spPr>
      </p:pic>
      <p:pic>
        <p:nvPicPr>
          <p:cNvPr id="64" name="Picture 91" descr="HDI_stackable.png">
            <a:extLst>
              <a:ext uri="{FF2B5EF4-FFF2-40B4-BE49-F238E27FC236}">
                <a16:creationId xmlns:a16="http://schemas.microsoft.com/office/drawing/2014/main" id="{BEA0892D-7127-41D8-9432-98BEBACBA952}"/>
              </a:ext>
            </a:extLst>
          </p:cNvPr>
          <p:cNvPicPr>
            <a:picLocks noChangeAspect="1"/>
          </p:cNvPicPr>
          <p:nvPr/>
        </p:nvPicPr>
        <p:blipFill>
          <a:blip r:embed="rId3" cstate="email"/>
          <a:srcRect/>
          <a:stretch>
            <a:fillRect/>
          </a:stretch>
        </p:blipFill>
        <p:spPr>
          <a:xfrm>
            <a:off x="2103207" y="3365136"/>
            <a:ext cx="1631933" cy="924563"/>
          </a:xfrm>
          <a:prstGeom prst="rect">
            <a:avLst/>
          </a:prstGeom>
        </p:spPr>
      </p:pic>
      <p:pic>
        <p:nvPicPr>
          <p:cNvPr id="65" name="Picture 91" descr="HDI_stackable.png">
            <a:extLst>
              <a:ext uri="{FF2B5EF4-FFF2-40B4-BE49-F238E27FC236}">
                <a16:creationId xmlns:a16="http://schemas.microsoft.com/office/drawing/2014/main" id="{D7C50020-94E4-441D-9019-ACE4D72E8F8F}"/>
              </a:ext>
            </a:extLst>
          </p:cNvPr>
          <p:cNvPicPr>
            <a:picLocks noChangeAspect="1"/>
          </p:cNvPicPr>
          <p:nvPr/>
        </p:nvPicPr>
        <p:blipFill>
          <a:blip r:embed="rId3" cstate="email"/>
          <a:srcRect/>
          <a:stretch>
            <a:fillRect/>
          </a:stretch>
        </p:blipFill>
        <p:spPr>
          <a:xfrm>
            <a:off x="2101326" y="4084325"/>
            <a:ext cx="1631933" cy="924563"/>
          </a:xfrm>
          <a:prstGeom prst="rect">
            <a:avLst/>
          </a:prstGeom>
        </p:spPr>
      </p:pic>
      <p:cxnSp>
        <p:nvCxnSpPr>
          <p:cNvPr id="66" name="Straight Arrow Connector 83">
            <a:extLst>
              <a:ext uri="{FF2B5EF4-FFF2-40B4-BE49-F238E27FC236}">
                <a16:creationId xmlns:a16="http://schemas.microsoft.com/office/drawing/2014/main" id="{67A611D8-A2B7-4A7A-9B17-62BAA52A8FA8}"/>
              </a:ext>
            </a:extLst>
          </p:cNvPr>
          <p:cNvCxnSpPr/>
          <p:nvPr/>
        </p:nvCxnSpPr>
        <p:spPr>
          <a:xfrm>
            <a:off x="3807917" y="3739308"/>
            <a:ext cx="1333008"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84">
            <a:extLst>
              <a:ext uri="{FF2B5EF4-FFF2-40B4-BE49-F238E27FC236}">
                <a16:creationId xmlns:a16="http://schemas.microsoft.com/office/drawing/2014/main" id="{BD7F252C-FD50-41A6-9D75-459F07B713AB}"/>
              </a:ext>
            </a:extLst>
          </p:cNvPr>
          <p:cNvCxnSpPr/>
          <p:nvPr/>
        </p:nvCxnSpPr>
        <p:spPr>
          <a:xfrm flipH="1">
            <a:off x="3807918" y="3870757"/>
            <a:ext cx="13330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1" name="TextBox 85">
            <a:extLst>
              <a:ext uri="{FF2B5EF4-FFF2-40B4-BE49-F238E27FC236}">
                <a16:creationId xmlns:a16="http://schemas.microsoft.com/office/drawing/2014/main" id="{07A9D521-4646-4406-AE3A-766361E660A9}"/>
              </a:ext>
            </a:extLst>
          </p:cNvPr>
          <p:cNvSpPr txBox="1"/>
          <p:nvPr/>
        </p:nvSpPr>
        <p:spPr>
          <a:xfrm>
            <a:off x="3686305" y="3436609"/>
            <a:ext cx="1635973" cy="258532"/>
          </a:xfrm>
          <a:prstGeom prst="rect">
            <a:avLst/>
          </a:prstGeom>
          <a:noFill/>
        </p:spPr>
        <p:txBody>
          <a:bodyPr wrap="square" rtlCol="0">
            <a:spAutoFit/>
          </a:bodyPr>
          <a:lstStyle/>
          <a:p>
            <a:pPr algn="ctr"/>
            <a:r>
              <a:rPr lang="en-US" sz="1200" dirty="0">
                <a:solidFill>
                  <a:schemeClr val="tx1"/>
                </a:solidFill>
                <a:latin typeface="+mn-lt"/>
              </a:rPr>
              <a:t>failover</a:t>
            </a:r>
          </a:p>
        </p:txBody>
      </p:sp>
      <p:sp>
        <p:nvSpPr>
          <p:cNvPr id="82" name="TextBox 86">
            <a:extLst>
              <a:ext uri="{FF2B5EF4-FFF2-40B4-BE49-F238E27FC236}">
                <a16:creationId xmlns:a16="http://schemas.microsoft.com/office/drawing/2014/main" id="{6DB999D2-32B6-4491-9A2E-E1A3E55E9CC2}"/>
              </a:ext>
            </a:extLst>
          </p:cNvPr>
          <p:cNvSpPr txBox="1"/>
          <p:nvPr/>
        </p:nvSpPr>
        <p:spPr>
          <a:xfrm>
            <a:off x="3686305" y="3870757"/>
            <a:ext cx="1635973" cy="258532"/>
          </a:xfrm>
          <a:prstGeom prst="rect">
            <a:avLst/>
          </a:prstGeom>
          <a:noFill/>
        </p:spPr>
        <p:txBody>
          <a:bodyPr wrap="square" rtlCol="0">
            <a:spAutoFit/>
          </a:bodyPr>
          <a:lstStyle/>
          <a:p>
            <a:pPr algn="ctr"/>
            <a:r>
              <a:rPr lang="en-US" sz="1200" dirty="0">
                <a:solidFill>
                  <a:schemeClr val="tx1"/>
                </a:solidFill>
                <a:latin typeface="+mn-lt"/>
              </a:rPr>
              <a:t>failback</a:t>
            </a:r>
          </a:p>
        </p:txBody>
      </p:sp>
      <p:cxnSp>
        <p:nvCxnSpPr>
          <p:cNvPr id="83" name="Straight Arrow Connector 83">
            <a:extLst>
              <a:ext uri="{FF2B5EF4-FFF2-40B4-BE49-F238E27FC236}">
                <a16:creationId xmlns:a16="http://schemas.microsoft.com/office/drawing/2014/main" id="{68F55098-883A-4296-8EBE-BA83B834CB69}"/>
              </a:ext>
            </a:extLst>
          </p:cNvPr>
          <p:cNvCxnSpPr>
            <a:cxnSpLocks/>
          </p:cNvCxnSpPr>
          <p:nvPr/>
        </p:nvCxnSpPr>
        <p:spPr>
          <a:xfrm flipV="1">
            <a:off x="3807917" y="4231578"/>
            <a:ext cx="1333008" cy="33331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4">
            <a:extLst>
              <a:ext uri="{FF2B5EF4-FFF2-40B4-BE49-F238E27FC236}">
                <a16:creationId xmlns:a16="http://schemas.microsoft.com/office/drawing/2014/main" id="{12029DC5-D7DF-4F50-B3B6-9B92430B1300}"/>
              </a:ext>
            </a:extLst>
          </p:cNvPr>
          <p:cNvCxnSpPr>
            <a:cxnSpLocks/>
          </p:cNvCxnSpPr>
          <p:nvPr/>
        </p:nvCxnSpPr>
        <p:spPr>
          <a:xfrm flipH="1">
            <a:off x="3807918" y="4340309"/>
            <a:ext cx="1333006" cy="34962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9" name="TextBox 85">
            <a:extLst>
              <a:ext uri="{FF2B5EF4-FFF2-40B4-BE49-F238E27FC236}">
                <a16:creationId xmlns:a16="http://schemas.microsoft.com/office/drawing/2014/main" id="{AEFDEA9E-B887-4273-8576-4C64047877BD}"/>
              </a:ext>
            </a:extLst>
          </p:cNvPr>
          <p:cNvSpPr txBox="1"/>
          <p:nvPr/>
        </p:nvSpPr>
        <p:spPr>
          <a:xfrm>
            <a:off x="3225197" y="4204074"/>
            <a:ext cx="1635973" cy="258532"/>
          </a:xfrm>
          <a:prstGeom prst="rect">
            <a:avLst/>
          </a:prstGeom>
          <a:noFill/>
        </p:spPr>
        <p:txBody>
          <a:bodyPr wrap="square" rtlCol="0">
            <a:spAutoFit/>
          </a:bodyPr>
          <a:lstStyle/>
          <a:p>
            <a:pPr algn="ctr"/>
            <a:r>
              <a:rPr lang="en-US" sz="1200" dirty="0">
                <a:solidFill>
                  <a:schemeClr val="tx1"/>
                </a:solidFill>
                <a:latin typeface="+mn-lt"/>
              </a:rPr>
              <a:t>failover</a:t>
            </a:r>
          </a:p>
        </p:txBody>
      </p:sp>
      <p:sp>
        <p:nvSpPr>
          <p:cNvPr id="90" name="TextBox 86">
            <a:extLst>
              <a:ext uri="{FF2B5EF4-FFF2-40B4-BE49-F238E27FC236}">
                <a16:creationId xmlns:a16="http://schemas.microsoft.com/office/drawing/2014/main" id="{5AF5CAC3-E13C-4DD5-9B82-C9ACA6A2CCD2}"/>
              </a:ext>
            </a:extLst>
          </p:cNvPr>
          <p:cNvSpPr txBox="1"/>
          <p:nvPr/>
        </p:nvSpPr>
        <p:spPr>
          <a:xfrm>
            <a:off x="4043183" y="4537391"/>
            <a:ext cx="1635973" cy="258532"/>
          </a:xfrm>
          <a:prstGeom prst="rect">
            <a:avLst/>
          </a:prstGeom>
          <a:noFill/>
        </p:spPr>
        <p:txBody>
          <a:bodyPr wrap="square" rtlCol="0">
            <a:spAutoFit/>
          </a:bodyPr>
          <a:lstStyle/>
          <a:p>
            <a:pPr algn="ctr"/>
            <a:r>
              <a:rPr lang="en-US" sz="1200" dirty="0">
                <a:solidFill>
                  <a:schemeClr val="tx1"/>
                </a:solidFill>
                <a:latin typeface="+mn-lt"/>
              </a:rPr>
              <a:t>failback</a:t>
            </a:r>
          </a:p>
        </p:txBody>
      </p:sp>
      <p:sp>
        <p:nvSpPr>
          <p:cNvPr id="91" name="Magnetic Disk 252">
            <a:extLst>
              <a:ext uri="{FF2B5EF4-FFF2-40B4-BE49-F238E27FC236}">
                <a16:creationId xmlns:a16="http://schemas.microsoft.com/office/drawing/2014/main" id="{D172B5A4-B7FC-4754-A762-2917ED299C90}"/>
              </a:ext>
            </a:extLst>
          </p:cNvPr>
          <p:cNvSpPr/>
          <p:nvPr/>
        </p:nvSpPr>
        <p:spPr>
          <a:xfrm>
            <a:off x="2006984" y="3252790"/>
            <a:ext cx="368951" cy="424629"/>
          </a:xfrm>
          <a:prstGeom prst="flowChartMagneticDisk">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050" dirty="0">
                <a:solidFill>
                  <a:schemeClr val="tx1"/>
                </a:solidFill>
              </a:rPr>
              <a:t>fs1</a:t>
            </a:r>
          </a:p>
        </p:txBody>
      </p:sp>
      <p:sp>
        <p:nvSpPr>
          <p:cNvPr id="92" name="Magnetic Disk 252">
            <a:extLst>
              <a:ext uri="{FF2B5EF4-FFF2-40B4-BE49-F238E27FC236}">
                <a16:creationId xmlns:a16="http://schemas.microsoft.com/office/drawing/2014/main" id="{A4FA0D44-0744-4A50-911C-8D2032FA8078}"/>
              </a:ext>
            </a:extLst>
          </p:cNvPr>
          <p:cNvSpPr/>
          <p:nvPr/>
        </p:nvSpPr>
        <p:spPr>
          <a:xfrm>
            <a:off x="2006984" y="3705706"/>
            <a:ext cx="368951" cy="424629"/>
          </a:xfrm>
          <a:prstGeom prst="flowChartMagneticDisk">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050" dirty="0">
                <a:solidFill>
                  <a:schemeClr val="tx1"/>
                </a:solidFill>
              </a:rPr>
              <a:t>fs2</a:t>
            </a:r>
          </a:p>
        </p:txBody>
      </p:sp>
      <p:sp>
        <p:nvSpPr>
          <p:cNvPr id="93" name="Magnetic Disk 252">
            <a:extLst>
              <a:ext uri="{FF2B5EF4-FFF2-40B4-BE49-F238E27FC236}">
                <a16:creationId xmlns:a16="http://schemas.microsoft.com/office/drawing/2014/main" id="{36602BB7-4029-4122-B229-94FDFEC47845}"/>
              </a:ext>
            </a:extLst>
          </p:cNvPr>
          <p:cNvSpPr/>
          <p:nvPr/>
        </p:nvSpPr>
        <p:spPr>
          <a:xfrm>
            <a:off x="2006984" y="4493291"/>
            <a:ext cx="368951" cy="424629"/>
          </a:xfrm>
          <a:prstGeom prst="flowChartMagneticDisk">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050" dirty="0">
                <a:solidFill>
                  <a:schemeClr val="tx1"/>
                </a:solidFill>
              </a:rPr>
              <a:t>fs1</a:t>
            </a:r>
          </a:p>
        </p:txBody>
      </p:sp>
      <p:sp>
        <p:nvSpPr>
          <p:cNvPr id="95" name="Magnetic Disk 252">
            <a:extLst>
              <a:ext uri="{FF2B5EF4-FFF2-40B4-BE49-F238E27FC236}">
                <a16:creationId xmlns:a16="http://schemas.microsoft.com/office/drawing/2014/main" id="{B07E2A5E-2489-425A-B283-5B152D756725}"/>
              </a:ext>
            </a:extLst>
          </p:cNvPr>
          <p:cNvSpPr/>
          <p:nvPr/>
        </p:nvSpPr>
        <p:spPr>
          <a:xfrm>
            <a:off x="6632648" y="3705706"/>
            <a:ext cx="368951" cy="424629"/>
          </a:xfrm>
          <a:prstGeom prst="flowChartMagneticDisk">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50" dirty="0">
                <a:solidFill>
                  <a:schemeClr val="tx1"/>
                </a:solidFill>
              </a:rPr>
              <a:t>fs2</a:t>
            </a:r>
          </a:p>
        </p:txBody>
      </p:sp>
      <p:sp>
        <p:nvSpPr>
          <p:cNvPr id="96" name="Magnetic Disk 252">
            <a:extLst>
              <a:ext uri="{FF2B5EF4-FFF2-40B4-BE49-F238E27FC236}">
                <a16:creationId xmlns:a16="http://schemas.microsoft.com/office/drawing/2014/main" id="{29DCD105-5595-4757-BF33-4B4E96F57F7A}"/>
              </a:ext>
            </a:extLst>
          </p:cNvPr>
          <p:cNvSpPr/>
          <p:nvPr/>
        </p:nvSpPr>
        <p:spPr>
          <a:xfrm>
            <a:off x="6632647" y="3252790"/>
            <a:ext cx="368951" cy="424629"/>
          </a:xfrm>
          <a:prstGeom prst="flowChartMagneticDisk">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sz="1050" dirty="0">
                <a:solidFill>
                  <a:schemeClr val="tx1"/>
                </a:solidFill>
              </a:rPr>
              <a:t>fs1</a:t>
            </a:r>
          </a:p>
        </p:txBody>
      </p:sp>
      <p:sp>
        <p:nvSpPr>
          <p:cNvPr id="97" name="爆発: 8 pt 96">
            <a:extLst>
              <a:ext uri="{FF2B5EF4-FFF2-40B4-BE49-F238E27FC236}">
                <a16:creationId xmlns:a16="http://schemas.microsoft.com/office/drawing/2014/main" id="{A16C2041-389C-44ED-9571-82F390D61844}"/>
              </a:ext>
            </a:extLst>
          </p:cNvPr>
          <p:cNvSpPr/>
          <p:nvPr/>
        </p:nvSpPr>
        <p:spPr bwMode="auto">
          <a:xfrm>
            <a:off x="6905376" y="3130435"/>
            <a:ext cx="367985" cy="424629"/>
          </a:xfrm>
          <a:prstGeom prst="irregularSeal1">
            <a:avLst/>
          </a:prstGeom>
          <a:ln>
            <a:headEnd/>
            <a:tailEnd/>
          </a:ln>
        </p:spPr>
        <p:style>
          <a:lnRef idx="1">
            <a:schemeClr val="accent6"/>
          </a:lnRef>
          <a:fillRef idx="2">
            <a:schemeClr val="accent6"/>
          </a:fillRef>
          <a:effectRef idx="1">
            <a:schemeClr val="accent6"/>
          </a:effectRef>
          <a:fontRef idx="minor">
            <a:schemeClr val="dk1"/>
          </a:fontRef>
        </p:style>
        <p:txBody>
          <a:bodyPr wrap="none" rtlCol="0" anchor="ctr" anchorCtr="0">
            <a:noAutofit/>
          </a:bodyPr>
          <a:lstStyle/>
          <a:p>
            <a:pPr algn="ctr"/>
            <a:endParaRPr kumimoji="1" lang="ja-JP" altLang="en-US" sz="1800">
              <a:solidFill>
                <a:schemeClr val="tx1"/>
              </a:solidFill>
              <a:latin typeface="+mn-lt"/>
              <a:ea typeface="+mn-ea"/>
            </a:endParaRPr>
          </a:p>
        </p:txBody>
      </p:sp>
      <p:sp>
        <p:nvSpPr>
          <p:cNvPr id="98" name="TextBox 85">
            <a:extLst>
              <a:ext uri="{FF2B5EF4-FFF2-40B4-BE49-F238E27FC236}">
                <a16:creationId xmlns:a16="http://schemas.microsoft.com/office/drawing/2014/main" id="{8DED1DDC-053C-4F4B-95CC-F3197D4D34AD}"/>
              </a:ext>
            </a:extLst>
          </p:cNvPr>
          <p:cNvSpPr txBox="1"/>
          <p:nvPr/>
        </p:nvSpPr>
        <p:spPr>
          <a:xfrm>
            <a:off x="7273361" y="3217384"/>
            <a:ext cx="944545" cy="258532"/>
          </a:xfrm>
          <a:prstGeom prst="rect">
            <a:avLst/>
          </a:prstGeom>
          <a:noFill/>
        </p:spPr>
        <p:txBody>
          <a:bodyPr wrap="square" rtlCol="0">
            <a:spAutoFit/>
          </a:bodyPr>
          <a:lstStyle/>
          <a:p>
            <a:r>
              <a:rPr lang="en-US" sz="1200" dirty="0">
                <a:solidFill>
                  <a:srgbClr val="FF0000"/>
                </a:solidFill>
                <a:latin typeface="+mn-lt"/>
              </a:rPr>
              <a:t>Conflict!</a:t>
            </a:r>
          </a:p>
        </p:txBody>
      </p:sp>
      <p:sp>
        <p:nvSpPr>
          <p:cNvPr id="4" name="二等辺三角形 3">
            <a:extLst>
              <a:ext uri="{FF2B5EF4-FFF2-40B4-BE49-F238E27FC236}">
                <a16:creationId xmlns:a16="http://schemas.microsoft.com/office/drawing/2014/main" id="{930546A5-6106-4DB7-B76B-1DA2AE0C3E8F}"/>
              </a:ext>
            </a:extLst>
          </p:cNvPr>
          <p:cNvSpPr/>
          <p:nvPr/>
        </p:nvSpPr>
        <p:spPr bwMode="auto">
          <a:xfrm>
            <a:off x="1708397" y="3171784"/>
            <a:ext cx="298587" cy="257403"/>
          </a:xfrm>
          <a:prstGeom prst="triangle">
            <a:avLst/>
          </a:prstGeom>
          <a:solidFill>
            <a:srgbClr val="FFFF00"/>
          </a:solidFill>
          <a:ln>
            <a:headEnd/>
            <a:tailEnd/>
          </a:ln>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lnSpc>
                <a:spcPct val="50000"/>
              </a:lnSpc>
            </a:pPr>
            <a:r>
              <a:rPr kumimoji="1" lang="en-US" altLang="ja-JP" sz="1100" dirty="0">
                <a:solidFill>
                  <a:schemeClr val="tx1"/>
                </a:solidFill>
                <a:latin typeface="+mn-lt"/>
                <a:ea typeface="+mn-ea"/>
              </a:rPr>
              <a:t>!</a:t>
            </a:r>
            <a:endParaRPr kumimoji="1" lang="ja-JP" altLang="en-US" sz="1100" dirty="0">
              <a:solidFill>
                <a:schemeClr val="tx1"/>
              </a:solidFill>
              <a:latin typeface="+mn-lt"/>
              <a:ea typeface="+mn-ea"/>
            </a:endParaRPr>
          </a:p>
        </p:txBody>
      </p:sp>
      <p:sp>
        <p:nvSpPr>
          <p:cNvPr id="99" name="二等辺三角形 98">
            <a:extLst>
              <a:ext uri="{FF2B5EF4-FFF2-40B4-BE49-F238E27FC236}">
                <a16:creationId xmlns:a16="http://schemas.microsoft.com/office/drawing/2014/main" id="{A9FA9F7B-AF33-44C9-888C-0DA4F9DAD43A}"/>
              </a:ext>
            </a:extLst>
          </p:cNvPr>
          <p:cNvSpPr/>
          <p:nvPr/>
        </p:nvSpPr>
        <p:spPr bwMode="auto">
          <a:xfrm>
            <a:off x="1708397" y="4323364"/>
            <a:ext cx="298587" cy="257403"/>
          </a:xfrm>
          <a:prstGeom prst="triangle">
            <a:avLst/>
          </a:prstGeom>
          <a:solidFill>
            <a:srgbClr val="FFFF00"/>
          </a:solidFill>
          <a:ln>
            <a:headEnd/>
            <a:tailEnd/>
          </a:ln>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lnSpc>
                <a:spcPct val="50000"/>
              </a:lnSpc>
            </a:pPr>
            <a:r>
              <a:rPr kumimoji="1" lang="en-US" altLang="ja-JP" sz="1100" dirty="0">
                <a:solidFill>
                  <a:schemeClr val="tx1"/>
                </a:solidFill>
                <a:latin typeface="+mn-lt"/>
                <a:ea typeface="+mn-ea"/>
              </a:rPr>
              <a:t>!</a:t>
            </a:r>
            <a:endParaRPr kumimoji="1" lang="ja-JP" altLang="en-US" sz="1100" dirty="0">
              <a:solidFill>
                <a:schemeClr val="tx1"/>
              </a:solidFill>
              <a:latin typeface="+mn-lt"/>
              <a:ea typeface="+mn-ea"/>
            </a:endParaRPr>
          </a:p>
        </p:txBody>
      </p:sp>
      <p:sp>
        <p:nvSpPr>
          <p:cNvPr id="24" name="動作設定ボタン: 戻る/前へ 23">
            <a:hlinkClick r:id="rId4" action="ppaction://hlinksldjump" highlightClick="1"/>
            <a:extLst>
              <a:ext uri="{FF2B5EF4-FFF2-40B4-BE49-F238E27FC236}">
                <a16:creationId xmlns:a16="http://schemas.microsoft.com/office/drawing/2014/main" id="{01022BC8-9A55-4A04-B9DA-E2EA8DD5C2B7}"/>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Tree>
    <p:extLst>
      <p:ext uri="{BB962C8B-B14F-4D97-AF65-F5344CB8AC3E}">
        <p14:creationId xmlns:p14="http://schemas.microsoft.com/office/powerpoint/2010/main" val="10118478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2616422" cy="369332"/>
          </a:xfrm>
        </p:spPr>
        <p:txBody>
          <a:bodyPr wrap="none"/>
          <a:lstStyle/>
          <a:p>
            <a:r>
              <a:rPr lang="en-US" altLang="ja-JP" dirty="0"/>
              <a:t>3-1</a:t>
            </a:r>
            <a:r>
              <a:rPr lang="en-US" altLang="ja-JP" b="1" dirty="0">
                <a:solidFill>
                  <a:schemeClr val="tx1"/>
                </a:solidFill>
                <a:latin typeface="+mj-lt"/>
                <a:ea typeface="ＭＳ Ｐゴシック" pitchFamily="50" charset="-128"/>
                <a:cs typeface="Arial" charset="0"/>
              </a:rPr>
              <a:t>. Failover Pair (3)</a:t>
            </a:r>
            <a:endParaRPr kumimoji="1" lang="ja-JP" altLang="en-US" b="1" dirty="0">
              <a:solidFill>
                <a:schemeClr val="tx1"/>
              </a:solidFill>
              <a:latin typeface="+mj-lt"/>
            </a:endParaRPr>
          </a:p>
        </p:txBody>
      </p:sp>
      <p:sp>
        <p:nvSpPr>
          <p:cNvPr id="2" name="コンテンツ プレースホルダー 1">
            <a:extLst>
              <a:ext uri="{FF2B5EF4-FFF2-40B4-BE49-F238E27FC236}">
                <a16:creationId xmlns:a16="http://schemas.microsoft.com/office/drawing/2014/main" id="{B803DBA3-D443-4B96-93F8-25F7DE2D54EF}"/>
              </a:ext>
            </a:extLst>
          </p:cNvPr>
          <p:cNvSpPr>
            <a:spLocks noGrp="1"/>
          </p:cNvSpPr>
          <p:nvPr>
            <p:ph sz="quarter" idx="10"/>
          </p:nvPr>
        </p:nvSpPr>
        <p:spPr>
          <a:xfrm>
            <a:off x="329859" y="744546"/>
            <a:ext cx="8517155" cy="4171332"/>
          </a:xfrm>
        </p:spPr>
        <p:txBody>
          <a:bodyPr/>
          <a:lstStyle/>
          <a:p>
            <a:r>
              <a:rPr lang="en-US" altLang="ja-JP" sz="2000" dirty="0"/>
              <a:t>Considerations on N to 1</a:t>
            </a:r>
          </a:p>
          <a:p>
            <a:pPr lvl="1"/>
            <a:r>
              <a:rPr lang="en-US" altLang="ja-JP" sz="1800" dirty="0"/>
              <a:t>The secondary node must be </a:t>
            </a:r>
            <a:r>
              <a:rPr lang="en-US" altLang="ja-JP" sz="1800" b="1" dirty="0"/>
              <a:t>BIG</a:t>
            </a:r>
            <a:r>
              <a:rPr lang="en-US" altLang="ja-JP" sz="1800" dirty="0"/>
              <a:t> (having enough CPU, RAM, storage, </a:t>
            </a:r>
            <a:r>
              <a:rPr lang="en-US" altLang="ja-JP" sz="1800" dirty="0" err="1"/>
              <a:t>etc</a:t>
            </a:r>
            <a:r>
              <a:rPr lang="en-US" altLang="ja-JP" sz="1800" dirty="0"/>
              <a:t>) so that it can accommodate the resources on multiple (primary) nodes</a:t>
            </a:r>
            <a:endParaRPr lang="en-US" altLang="ja-JP" sz="1600" dirty="0"/>
          </a:p>
        </p:txBody>
      </p:sp>
      <p:pic>
        <p:nvPicPr>
          <p:cNvPr id="24" name="Picture 90" descr="HDI_stackable.png">
            <a:extLst>
              <a:ext uri="{FF2B5EF4-FFF2-40B4-BE49-F238E27FC236}">
                <a16:creationId xmlns:a16="http://schemas.microsoft.com/office/drawing/2014/main" id="{C3500D35-7C68-4AB9-8862-E878529E81F3}"/>
              </a:ext>
            </a:extLst>
          </p:cNvPr>
          <p:cNvPicPr>
            <a:picLocks noChangeAspect="1"/>
          </p:cNvPicPr>
          <p:nvPr/>
        </p:nvPicPr>
        <p:blipFill>
          <a:blip r:embed="rId3" cstate="email"/>
          <a:srcRect/>
          <a:stretch>
            <a:fillRect/>
          </a:stretch>
        </p:blipFill>
        <p:spPr>
          <a:xfrm>
            <a:off x="5062771" y="2733838"/>
            <a:ext cx="1631933" cy="924563"/>
          </a:xfrm>
          <a:prstGeom prst="rect">
            <a:avLst/>
          </a:prstGeom>
        </p:spPr>
      </p:pic>
      <p:pic>
        <p:nvPicPr>
          <p:cNvPr id="25" name="Picture 91" descr="HDI_stackable.png">
            <a:extLst>
              <a:ext uri="{FF2B5EF4-FFF2-40B4-BE49-F238E27FC236}">
                <a16:creationId xmlns:a16="http://schemas.microsoft.com/office/drawing/2014/main" id="{F5B365A8-F16A-48E4-BA94-DFA9EE0C55B5}"/>
              </a:ext>
            </a:extLst>
          </p:cNvPr>
          <p:cNvPicPr>
            <a:picLocks noChangeAspect="1"/>
          </p:cNvPicPr>
          <p:nvPr/>
        </p:nvPicPr>
        <p:blipFill>
          <a:blip r:embed="rId3" cstate="email"/>
          <a:srcRect/>
          <a:stretch>
            <a:fillRect/>
          </a:stretch>
        </p:blipFill>
        <p:spPr>
          <a:xfrm>
            <a:off x="2025053" y="2571750"/>
            <a:ext cx="1631933" cy="924563"/>
          </a:xfrm>
          <a:prstGeom prst="rect">
            <a:avLst/>
          </a:prstGeom>
        </p:spPr>
      </p:pic>
      <p:pic>
        <p:nvPicPr>
          <p:cNvPr id="26" name="Picture 91" descr="HDI_stackable.png">
            <a:extLst>
              <a:ext uri="{FF2B5EF4-FFF2-40B4-BE49-F238E27FC236}">
                <a16:creationId xmlns:a16="http://schemas.microsoft.com/office/drawing/2014/main" id="{41E25A60-86A4-4831-8BEF-23B47ECC8489}"/>
              </a:ext>
            </a:extLst>
          </p:cNvPr>
          <p:cNvPicPr>
            <a:picLocks noChangeAspect="1"/>
          </p:cNvPicPr>
          <p:nvPr/>
        </p:nvPicPr>
        <p:blipFill>
          <a:blip r:embed="rId3" cstate="email"/>
          <a:srcRect/>
          <a:stretch>
            <a:fillRect/>
          </a:stretch>
        </p:blipFill>
        <p:spPr>
          <a:xfrm>
            <a:off x="2023172" y="3008455"/>
            <a:ext cx="1631933" cy="924563"/>
          </a:xfrm>
          <a:prstGeom prst="rect">
            <a:avLst/>
          </a:prstGeom>
        </p:spPr>
      </p:pic>
      <p:cxnSp>
        <p:nvCxnSpPr>
          <p:cNvPr id="27" name="Straight Arrow Connector 83">
            <a:extLst>
              <a:ext uri="{FF2B5EF4-FFF2-40B4-BE49-F238E27FC236}">
                <a16:creationId xmlns:a16="http://schemas.microsoft.com/office/drawing/2014/main" id="{5A89AB54-30FA-46F4-8AF1-CB2A00A04DAC}"/>
              </a:ext>
            </a:extLst>
          </p:cNvPr>
          <p:cNvCxnSpPr/>
          <p:nvPr/>
        </p:nvCxnSpPr>
        <p:spPr>
          <a:xfrm>
            <a:off x="3729763" y="2945922"/>
            <a:ext cx="1333008"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8" name="Picture 91" descr="HDI_stackable.png">
            <a:extLst>
              <a:ext uri="{FF2B5EF4-FFF2-40B4-BE49-F238E27FC236}">
                <a16:creationId xmlns:a16="http://schemas.microsoft.com/office/drawing/2014/main" id="{AA0915E5-D66F-46BE-B301-E99CDB0BB791}"/>
              </a:ext>
            </a:extLst>
          </p:cNvPr>
          <p:cNvPicPr>
            <a:picLocks noChangeAspect="1"/>
          </p:cNvPicPr>
          <p:nvPr/>
        </p:nvPicPr>
        <p:blipFill>
          <a:blip r:embed="rId3" cstate="email"/>
          <a:srcRect/>
          <a:stretch>
            <a:fillRect/>
          </a:stretch>
        </p:blipFill>
        <p:spPr>
          <a:xfrm>
            <a:off x="2023172" y="3408170"/>
            <a:ext cx="1631933" cy="924563"/>
          </a:xfrm>
          <a:prstGeom prst="rect">
            <a:avLst/>
          </a:prstGeom>
        </p:spPr>
      </p:pic>
      <p:cxnSp>
        <p:nvCxnSpPr>
          <p:cNvPr id="29" name="Straight Arrow Connector 83">
            <a:extLst>
              <a:ext uri="{FF2B5EF4-FFF2-40B4-BE49-F238E27FC236}">
                <a16:creationId xmlns:a16="http://schemas.microsoft.com/office/drawing/2014/main" id="{88403690-E7DE-47FA-9062-01E2B2DBE18D}"/>
              </a:ext>
            </a:extLst>
          </p:cNvPr>
          <p:cNvCxnSpPr>
            <a:cxnSpLocks/>
          </p:cNvCxnSpPr>
          <p:nvPr/>
        </p:nvCxnSpPr>
        <p:spPr>
          <a:xfrm flipV="1">
            <a:off x="3729763" y="3117861"/>
            <a:ext cx="1333008" cy="29030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83">
            <a:extLst>
              <a:ext uri="{FF2B5EF4-FFF2-40B4-BE49-F238E27FC236}">
                <a16:creationId xmlns:a16="http://schemas.microsoft.com/office/drawing/2014/main" id="{AD3D341F-3582-4B74-B948-295D93065F65}"/>
              </a:ext>
            </a:extLst>
          </p:cNvPr>
          <p:cNvCxnSpPr>
            <a:cxnSpLocks/>
          </p:cNvCxnSpPr>
          <p:nvPr/>
        </p:nvCxnSpPr>
        <p:spPr>
          <a:xfrm flipV="1">
            <a:off x="3789784" y="3325582"/>
            <a:ext cx="1272987" cy="49802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二等辺三角形 33">
            <a:extLst>
              <a:ext uri="{FF2B5EF4-FFF2-40B4-BE49-F238E27FC236}">
                <a16:creationId xmlns:a16="http://schemas.microsoft.com/office/drawing/2014/main" id="{5FC00440-A965-4E30-B02C-D9942F16DE85}"/>
              </a:ext>
            </a:extLst>
          </p:cNvPr>
          <p:cNvSpPr/>
          <p:nvPr/>
        </p:nvSpPr>
        <p:spPr bwMode="auto">
          <a:xfrm>
            <a:off x="6335758" y="2688519"/>
            <a:ext cx="298587" cy="257403"/>
          </a:xfrm>
          <a:prstGeom prst="triangle">
            <a:avLst/>
          </a:prstGeom>
          <a:solidFill>
            <a:srgbClr val="FFFF00"/>
          </a:solidFill>
          <a:ln>
            <a:headEnd/>
            <a:tailEnd/>
          </a:ln>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lnSpc>
                <a:spcPct val="50000"/>
              </a:lnSpc>
            </a:pPr>
            <a:r>
              <a:rPr kumimoji="1" lang="en-US" altLang="ja-JP" sz="1100" dirty="0">
                <a:solidFill>
                  <a:schemeClr val="tx1"/>
                </a:solidFill>
                <a:latin typeface="+mn-lt"/>
                <a:ea typeface="+mn-ea"/>
              </a:rPr>
              <a:t>!</a:t>
            </a:r>
            <a:endParaRPr kumimoji="1" lang="ja-JP" altLang="en-US" sz="1100" dirty="0">
              <a:solidFill>
                <a:schemeClr val="tx1"/>
              </a:solidFill>
              <a:latin typeface="+mn-lt"/>
              <a:ea typeface="+mn-ea"/>
            </a:endParaRPr>
          </a:p>
        </p:txBody>
      </p:sp>
      <p:sp>
        <p:nvSpPr>
          <p:cNvPr id="35" name="TextBox 85">
            <a:extLst>
              <a:ext uri="{FF2B5EF4-FFF2-40B4-BE49-F238E27FC236}">
                <a16:creationId xmlns:a16="http://schemas.microsoft.com/office/drawing/2014/main" id="{DE534C7E-2050-4B56-BC55-B85CFF098F38}"/>
              </a:ext>
            </a:extLst>
          </p:cNvPr>
          <p:cNvSpPr txBox="1"/>
          <p:nvPr/>
        </p:nvSpPr>
        <p:spPr>
          <a:xfrm>
            <a:off x="6491998" y="2965940"/>
            <a:ext cx="2435284" cy="258532"/>
          </a:xfrm>
          <a:prstGeom prst="rect">
            <a:avLst/>
          </a:prstGeom>
          <a:noFill/>
        </p:spPr>
        <p:txBody>
          <a:bodyPr wrap="square" rtlCol="0">
            <a:spAutoFit/>
          </a:bodyPr>
          <a:lstStyle/>
          <a:p>
            <a:r>
              <a:rPr lang="en-US" sz="1200" dirty="0">
                <a:solidFill>
                  <a:srgbClr val="FF0000"/>
                </a:solidFill>
                <a:latin typeface="+mn-lt"/>
              </a:rPr>
              <a:t>Must have enough resources!</a:t>
            </a:r>
          </a:p>
        </p:txBody>
      </p:sp>
      <p:sp>
        <p:nvSpPr>
          <p:cNvPr id="36" name="TextBox 85">
            <a:extLst>
              <a:ext uri="{FF2B5EF4-FFF2-40B4-BE49-F238E27FC236}">
                <a16:creationId xmlns:a16="http://schemas.microsoft.com/office/drawing/2014/main" id="{8D83301F-6336-4D2B-9624-8CEA6CAA20F1}"/>
              </a:ext>
            </a:extLst>
          </p:cNvPr>
          <p:cNvSpPr txBox="1"/>
          <p:nvPr/>
        </p:nvSpPr>
        <p:spPr>
          <a:xfrm>
            <a:off x="3541892" y="2488448"/>
            <a:ext cx="1635973" cy="258532"/>
          </a:xfrm>
          <a:prstGeom prst="rect">
            <a:avLst/>
          </a:prstGeom>
          <a:noFill/>
        </p:spPr>
        <p:txBody>
          <a:bodyPr wrap="square" rtlCol="0">
            <a:spAutoFit/>
          </a:bodyPr>
          <a:lstStyle/>
          <a:p>
            <a:pPr algn="ctr"/>
            <a:r>
              <a:rPr lang="en-US" sz="1200" dirty="0">
                <a:solidFill>
                  <a:schemeClr val="tx1"/>
                </a:solidFill>
                <a:latin typeface="+mn-lt"/>
              </a:rPr>
              <a:t>failover</a:t>
            </a:r>
          </a:p>
        </p:txBody>
      </p:sp>
      <p:sp>
        <p:nvSpPr>
          <p:cNvPr id="14" name="動作設定ボタン: 戻る/前へ 13">
            <a:hlinkClick r:id="rId4" action="ppaction://hlinksldjump" highlightClick="1"/>
            <a:extLst>
              <a:ext uri="{FF2B5EF4-FFF2-40B4-BE49-F238E27FC236}">
                <a16:creationId xmlns:a16="http://schemas.microsoft.com/office/drawing/2014/main" id="{52E06B13-B4C1-4D80-A6D7-5FD0957D43C6}"/>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Tree>
    <p:extLst>
      <p:ext uri="{BB962C8B-B14F-4D97-AF65-F5344CB8AC3E}">
        <p14:creationId xmlns:p14="http://schemas.microsoft.com/office/powerpoint/2010/main" val="1890656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タイトル 19"/>
          <p:cNvSpPr>
            <a:spLocks noGrp="1"/>
          </p:cNvSpPr>
          <p:nvPr>
            <p:ph type="title"/>
          </p:nvPr>
        </p:nvSpPr>
        <p:spPr bwMode="gray">
          <a:xfrm>
            <a:off x="566739" y="2365096"/>
            <a:ext cx="3259226" cy="1034129"/>
          </a:xfrm>
        </p:spPr>
        <p:txBody>
          <a:bodyPr wrap="none"/>
          <a:lstStyle/>
          <a:p>
            <a:r>
              <a:rPr lang="en-US" altLang="ja-JP" b="1" dirty="0">
                <a:solidFill>
                  <a:schemeClr val="tx1"/>
                </a:solidFill>
                <a:latin typeface="+mj-lt"/>
                <a:ea typeface="HGPｺﾞｼｯｸE" pitchFamily="50" charset="-128"/>
                <a:cs typeface="Arial" charset="0"/>
              </a:rPr>
              <a:t>1. What’s new in v3.0</a:t>
            </a:r>
            <a:br>
              <a:rPr lang="en-US" altLang="ja-JP" b="1" dirty="0">
                <a:solidFill>
                  <a:schemeClr val="tx1"/>
                </a:solidFill>
                <a:latin typeface="+mj-lt"/>
                <a:ea typeface="HGPｺﾞｼｯｸE" pitchFamily="50" charset="-128"/>
                <a:cs typeface="Arial" charset="0"/>
              </a:rPr>
            </a:br>
            <a:r>
              <a:rPr lang="en-US" altLang="ja-JP" b="1" dirty="0">
                <a:solidFill>
                  <a:schemeClr val="tx1"/>
                </a:solidFill>
                <a:latin typeface="+mj-lt"/>
                <a:ea typeface="HGPｺﾞｼｯｸE" pitchFamily="50" charset="-128"/>
                <a:cs typeface="Arial" charset="0"/>
              </a:rPr>
              <a:t> </a:t>
            </a:r>
            <a:r>
              <a:rPr lang="en-US" altLang="ja-JP" sz="2000" b="1" dirty="0">
                <a:solidFill>
                  <a:schemeClr val="tx1"/>
                </a:solidFill>
                <a:latin typeface="+mj-lt"/>
                <a:ea typeface="HGPｺﾞｼｯｸE" pitchFamily="50" charset="-128"/>
                <a:cs typeface="Arial" charset="0"/>
              </a:rPr>
              <a:t>1-1. New features</a:t>
            </a:r>
            <a:br>
              <a:rPr lang="en-US" altLang="ja-JP" sz="2000" b="1" dirty="0">
                <a:solidFill>
                  <a:schemeClr val="tx1"/>
                </a:solidFill>
                <a:latin typeface="+mj-lt"/>
                <a:ea typeface="HGPｺﾞｼｯｸE" pitchFamily="50" charset="-128"/>
                <a:cs typeface="Arial" charset="0"/>
              </a:rPr>
            </a:br>
            <a:r>
              <a:rPr lang="en-US" altLang="ja-JP" sz="2000" b="1" dirty="0">
                <a:solidFill>
                  <a:schemeClr val="tx1"/>
                </a:solidFill>
                <a:latin typeface="+mj-lt"/>
                <a:ea typeface="HGPｺﾞｼｯｸE" pitchFamily="50" charset="-128"/>
                <a:cs typeface="Arial" charset="0"/>
              </a:rPr>
              <a:t> 1-2. Improvements</a:t>
            </a:r>
            <a:endParaRPr kumimoji="1" lang="ja-JP" altLang="en-US" b="1" dirty="0">
              <a:solidFill>
                <a:schemeClr val="tx1"/>
              </a:solidFill>
              <a:latin typeface="+mj-lt"/>
            </a:endParaRPr>
          </a:p>
        </p:txBody>
      </p:sp>
      <p:sp>
        <p:nvSpPr>
          <p:cNvPr id="2" name="動作設定ボタン: 戻る/前へ 1">
            <a:hlinkClick r:id="rId3" action="ppaction://hlinksldjump" highlightClick="1"/>
            <a:extLst>
              <a:ext uri="{FF2B5EF4-FFF2-40B4-BE49-F238E27FC236}">
                <a16:creationId xmlns:a16="http://schemas.microsoft.com/office/drawing/2014/main" id="{FC739705-0F47-4211-BE96-EA327D5C89D5}"/>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3430747" cy="369332"/>
          </a:xfrm>
        </p:spPr>
        <p:txBody>
          <a:bodyPr wrap="none"/>
          <a:lstStyle/>
          <a:p>
            <a:r>
              <a:rPr lang="en-US" altLang="ja-JP" dirty="0"/>
              <a:t>3-2</a:t>
            </a:r>
            <a:r>
              <a:rPr lang="en-US" altLang="ja-JP" b="1" dirty="0">
                <a:solidFill>
                  <a:schemeClr val="tx1"/>
                </a:solidFill>
                <a:latin typeface="+mj-lt"/>
                <a:ea typeface="ＭＳ Ｐゴシック" pitchFamily="50" charset="-128"/>
                <a:cs typeface="Arial" charset="0"/>
              </a:rPr>
              <a:t>. Failover Configuration</a:t>
            </a:r>
            <a:endParaRPr kumimoji="1" lang="ja-JP" altLang="en-US" b="1" dirty="0">
              <a:solidFill>
                <a:schemeClr val="tx1"/>
              </a:solidFill>
              <a:latin typeface="+mj-lt"/>
            </a:endParaRPr>
          </a:p>
        </p:txBody>
      </p:sp>
      <p:sp>
        <p:nvSpPr>
          <p:cNvPr id="2" name="コンテンツ プレースホルダー 1">
            <a:extLst>
              <a:ext uri="{FF2B5EF4-FFF2-40B4-BE49-F238E27FC236}">
                <a16:creationId xmlns:a16="http://schemas.microsoft.com/office/drawing/2014/main" id="{B803DBA3-D443-4B96-93F8-25F7DE2D54EF}"/>
              </a:ext>
            </a:extLst>
          </p:cNvPr>
          <p:cNvSpPr>
            <a:spLocks noGrp="1"/>
          </p:cNvSpPr>
          <p:nvPr>
            <p:ph sz="quarter" idx="10"/>
          </p:nvPr>
        </p:nvSpPr>
        <p:spPr>
          <a:xfrm>
            <a:off x="329859" y="744546"/>
            <a:ext cx="8517155" cy="4171332"/>
          </a:xfrm>
        </p:spPr>
        <p:txBody>
          <a:bodyPr/>
          <a:lstStyle/>
          <a:p>
            <a:r>
              <a:rPr lang="en-US" altLang="ja-JP" sz="2000" dirty="0"/>
              <a:t>Configurations that are defined as Failover Configuration</a:t>
            </a:r>
          </a:p>
          <a:p>
            <a:pPr lvl="1"/>
            <a:r>
              <a:rPr lang="en-US" altLang="ja-JP" sz="1800" dirty="0"/>
              <a:t>Pair</a:t>
            </a:r>
          </a:p>
          <a:p>
            <a:pPr lvl="1"/>
            <a:r>
              <a:rPr lang="en-US" altLang="ja-JP" sz="1800" dirty="0"/>
              <a:t>Pair Group</a:t>
            </a:r>
          </a:p>
          <a:p>
            <a:pPr lvl="1"/>
            <a:r>
              <a:rPr lang="en-US" altLang="ja-JP" sz="1800" dirty="0"/>
              <a:t>Storage Policy</a:t>
            </a:r>
          </a:p>
          <a:p>
            <a:r>
              <a:rPr lang="en-US" altLang="ja-JP" sz="2000" dirty="0"/>
              <a:t>These need to be defined during setup of the scripts</a:t>
            </a:r>
          </a:p>
          <a:p>
            <a:r>
              <a:rPr lang="en-US" altLang="ja-JP" sz="2000" dirty="0"/>
              <a:t>Details are explained in the following slides</a:t>
            </a:r>
          </a:p>
        </p:txBody>
      </p:sp>
      <p:sp>
        <p:nvSpPr>
          <p:cNvPr id="4" name="動作設定ボタン: 戻る/前へ 3">
            <a:hlinkClick r:id="rId3" action="ppaction://hlinksldjump" highlightClick="1"/>
            <a:extLst>
              <a:ext uri="{FF2B5EF4-FFF2-40B4-BE49-F238E27FC236}">
                <a16:creationId xmlns:a16="http://schemas.microsoft.com/office/drawing/2014/main" id="{0AF6DAEA-3E11-418E-AACA-8EA8F734F25B}"/>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Tree>
    <p:extLst>
      <p:ext uri="{BB962C8B-B14F-4D97-AF65-F5344CB8AC3E}">
        <p14:creationId xmlns:p14="http://schemas.microsoft.com/office/powerpoint/2010/main" val="34376313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4155305" cy="369332"/>
          </a:xfrm>
        </p:spPr>
        <p:txBody>
          <a:bodyPr wrap="none"/>
          <a:lstStyle/>
          <a:p>
            <a:r>
              <a:rPr lang="en-US" altLang="ja-JP" dirty="0"/>
              <a:t>3-2</a:t>
            </a:r>
            <a:r>
              <a:rPr lang="en-US" altLang="ja-JP" b="1" dirty="0">
                <a:solidFill>
                  <a:schemeClr val="tx1"/>
                </a:solidFill>
                <a:latin typeface="+mj-lt"/>
                <a:ea typeface="ＭＳ Ｐゴシック" pitchFamily="50" charset="-128"/>
                <a:cs typeface="Arial" charset="0"/>
              </a:rPr>
              <a:t>. Failover Configuration (Pair)</a:t>
            </a:r>
            <a:endParaRPr kumimoji="1" lang="ja-JP" altLang="en-US" b="1" dirty="0">
              <a:solidFill>
                <a:schemeClr val="tx1"/>
              </a:solidFill>
              <a:latin typeface="+mj-lt"/>
            </a:endParaRPr>
          </a:p>
        </p:txBody>
      </p:sp>
      <p:sp>
        <p:nvSpPr>
          <p:cNvPr id="2" name="コンテンツ プレースホルダー 1">
            <a:extLst>
              <a:ext uri="{FF2B5EF4-FFF2-40B4-BE49-F238E27FC236}">
                <a16:creationId xmlns:a16="http://schemas.microsoft.com/office/drawing/2014/main" id="{B803DBA3-D443-4B96-93F8-25F7DE2D54EF}"/>
              </a:ext>
            </a:extLst>
          </p:cNvPr>
          <p:cNvSpPr>
            <a:spLocks noGrp="1"/>
          </p:cNvSpPr>
          <p:nvPr>
            <p:ph sz="quarter" idx="10"/>
          </p:nvPr>
        </p:nvSpPr>
        <p:spPr>
          <a:xfrm>
            <a:off x="329859" y="744546"/>
            <a:ext cx="8517155" cy="4171332"/>
          </a:xfrm>
        </p:spPr>
        <p:txBody>
          <a:bodyPr/>
          <a:lstStyle/>
          <a:p>
            <a:r>
              <a:rPr lang="en-US" altLang="ja-JP" sz="2000" dirty="0"/>
              <a:t>“Pair” consists of the following parameters</a:t>
            </a:r>
          </a:p>
          <a:p>
            <a:pPr lvl="1"/>
            <a:r>
              <a:rPr lang="en-US" altLang="ja-JP" sz="1800" dirty="0"/>
              <a:t>Primary node (failover source)</a:t>
            </a:r>
          </a:p>
          <a:p>
            <a:pPr lvl="1"/>
            <a:r>
              <a:rPr lang="en-US" altLang="ja-JP" sz="1800" dirty="0"/>
              <a:t>Secondary node (failover target)</a:t>
            </a:r>
          </a:p>
          <a:p>
            <a:pPr lvl="1"/>
            <a:r>
              <a:rPr lang="en-US" altLang="ja-JP" sz="1800" dirty="0"/>
              <a:t>File systems to be failed over</a:t>
            </a:r>
          </a:p>
          <a:p>
            <a:pPr lvl="2"/>
            <a:r>
              <a:rPr lang="en-US" altLang="ja-JP" sz="1600" dirty="0"/>
              <a:t>ALL file systems are selected by default</a:t>
            </a:r>
          </a:p>
          <a:p>
            <a:r>
              <a:rPr lang="en-US" altLang="ja-JP" sz="2000" dirty="0"/>
              <a:t>You can select a pair(s) to execute failover when executing failover</a:t>
            </a:r>
          </a:p>
          <a:p>
            <a:endParaRPr lang="en-US" altLang="ja-JP" sz="2000" dirty="0"/>
          </a:p>
        </p:txBody>
      </p:sp>
      <p:pic>
        <p:nvPicPr>
          <p:cNvPr id="5" name="Picture 91" descr="HDI_stackable.png">
            <a:extLst>
              <a:ext uri="{FF2B5EF4-FFF2-40B4-BE49-F238E27FC236}">
                <a16:creationId xmlns:a16="http://schemas.microsoft.com/office/drawing/2014/main" id="{DC9704A2-C5EB-41C4-A682-5E7E9EF9EB03}"/>
              </a:ext>
            </a:extLst>
          </p:cNvPr>
          <p:cNvPicPr>
            <a:picLocks noChangeAspect="1"/>
          </p:cNvPicPr>
          <p:nvPr/>
        </p:nvPicPr>
        <p:blipFill>
          <a:blip r:embed="rId3" cstate="email"/>
          <a:srcRect/>
          <a:stretch>
            <a:fillRect/>
          </a:stretch>
        </p:blipFill>
        <p:spPr>
          <a:xfrm>
            <a:off x="1720253" y="3165902"/>
            <a:ext cx="1631933" cy="924563"/>
          </a:xfrm>
          <a:prstGeom prst="rect">
            <a:avLst/>
          </a:prstGeom>
        </p:spPr>
      </p:pic>
      <p:pic>
        <p:nvPicPr>
          <p:cNvPr id="6" name="Picture 91" descr="HDI_stackable.png">
            <a:extLst>
              <a:ext uri="{FF2B5EF4-FFF2-40B4-BE49-F238E27FC236}">
                <a16:creationId xmlns:a16="http://schemas.microsoft.com/office/drawing/2014/main" id="{7ECAF86B-32F0-4887-B432-95BBCF08D9FD}"/>
              </a:ext>
            </a:extLst>
          </p:cNvPr>
          <p:cNvPicPr>
            <a:picLocks noChangeAspect="1"/>
          </p:cNvPicPr>
          <p:nvPr/>
        </p:nvPicPr>
        <p:blipFill>
          <a:blip r:embed="rId3" cstate="email"/>
          <a:srcRect/>
          <a:stretch>
            <a:fillRect/>
          </a:stretch>
        </p:blipFill>
        <p:spPr>
          <a:xfrm>
            <a:off x="1718372" y="4090466"/>
            <a:ext cx="1631933" cy="924563"/>
          </a:xfrm>
          <a:prstGeom prst="rect">
            <a:avLst/>
          </a:prstGeom>
        </p:spPr>
      </p:pic>
      <p:sp>
        <p:nvSpPr>
          <p:cNvPr id="3" name="正方形/長方形 2">
            <a:extLst>
              <a:ext uri="{FF2B5EF4-FFF2-40B4-BE49-F238E27FC236}">
                <a16:creationId xmlns:a16="http://schemas.microsoft.com/office/drawing/2014/main" id="{CC807252-407C-4504-B27D-507EB4D490E3}"/>
              </a:ext>
            </a:extLst>
          </p:cNvPr>
          <p:cNvSpPr/>
          <p:nvPr/>
        </p:nvSpPr>
        <p:spPr bwMode="auto">
          <a:xfrm>
            <a:off x="1718372" y="3201685"/>
            <a:ext cx="1631933" cy="738668"/>
          </a:xfrm>
          <a:prstGeom prst="rect">
            <a:avLst/>
          </a:prstGeom>
          <a:noFill/>
          <a:ln w="9525">
            <a:solidFill>
              <a:srgbClr val="FF0000"/>
            </a:solidFill>
            <a:miter lim="800000"/>
            <a:headEnd/>
            <a:tailEnd/>
          </a:ln>
          <a:effectLst/>
        </p:spPr>
        <p:txBody>
          <a:bodyPr wrap="none" rtlCol="0" anchor="ctr" anchorCtr="0">
            <a:noAutofit/>
          </a:bodyPr>
          <a:lstStyle/>
          <a:p>
            <a:pPr algn="ctr"/>
            <a:endParaRPr kumimoji="1" lang="ja-JP" altLang="en-US" sz="1800">
              <a:solidFill>
                <a:schemeClr val="tx1"/>
              </a:solidFill>
              <a:latin typeface="+mn-lt"/>
              <a:ea typeface="+mn-ea"/>
            </a:endParaRPr>
          </a:p>
        </p:txBody>
      </p:sp>
      <p:sp>
        <p:nvSpPr>
          <p:cNvPr id="16" name="正方形/長方形 15">
            <a:extLst>
              <a:ext uri="{FF2B5EF4-FFF2-40B4-BE49-F238E27FC236}">
                <a16:creationId xmlns:a16="http://schemas.microsoft.com/office/drawing/2014/main" id="{C7A338B0-A80C-4FFE-9F5D-AAF4F8F3051D}"/>
              </a:ext>
            </a:extLst>
          </p:cNvPr>
          <p:cNvSpPr/>
          <p:nvPr/>
        </p:nvSpPr>
        <p:spPr bwMode="auto">
          <a:xfrm>
            <a:off x="1718372" y="4173891"/>
            <a:ext cx="1631933" cy="738668"/>
          </a:xfrm>
          <a:prstGeom prst="rect">
            <a:avLst/>
          </a:prstGeom>
          <a:noFill/>
          <a:ln w="9525">
            <a:solidFill>
              <a:srgbClr val="FF0000"/>
            </a:solidFill>
            <a:miter lim="800000"/>
            <a:headEnd/>
            <a:tailEnd/>
          </a:ln>
          <a:effectLst/>
        </p:spPr>
        <p:txBody>
          <a:bodyPr wrap="none" rtlCol="0" anchor="ctr" anchorCtr="0">
            <a:noAutofit/>
          </a:bodyPr>
          <a:lstStyle/>
          <a:p>
            <a:pPr algn="ctr"/>
            <a:endParaRPr kumimoji="1" lang="ja-JP" altLang="en-US" sz="1800">
              <a:solidFill>
                <a:schemeClr val="tx1"/>
              </a:solidFill>
              <a:latin typeface="+mn-lt"/>
              <a:ea typeface="+mn-ea"/>
            </a:endParaRPr>
          </a:p>
        </p:txBody>
      </p:sp>
      <p:pic>
        <p:nvPicPr>
          <p:cNvPr id="17" name="Picture 91" descr="HDI_stackable.png">
            <a:extLst>
              <a:ext uri="{FF2B5EF4-FFF2-40B4-BE49-F238E27FC236}">
                <a16:creationId xmlns:a16="http://schemas.microsoft.com/office/drawing/2014/main" id="{B26BD4D1-8366-4234-8EE5-DF90554009EC}"/>
              </a:ext>
            </a:extLst>
          </p:cNvPr>
          <p:cNvPicPr>
            <a:picLocks noChangeAspect="1"/>
          </p:cNvPicPr>
          <p:nvPr/>
        </p:nvPicPr>
        <p:blipFill>
          <a:blip r:embed="rId3" cstate="email"/>
          <a:srcRect/>
          <a:stretch>
            <a:fillRect/>
          </a:stretch>
        </p:blipFill>
        <p:spPr>
          <a:xfrm>
            <a:off x="4464845" y="3165902"/>
            <a:ext cx="1631933" cy="924563"/>
          </a:xfrm>
          <a:prstGeom prst="rect">
            <a:avLst/>
          </a:prstGeom>
          <a:ln>
            <a:noFill/>
          </a:ln>
        </p:spPr>
      </p:pic>
      <p:pic>
        <p:nvPicPr>
          <p:cNvPr id="18" name="Picture 91" descr="HDI_stackable.png">
            <a:extLst>
              <a:ext uri="{FF2B5EF4-FFF2-40B4-BE49-F238E27FC236}">
                <a16:creationId xmlns:a16="http://schemas.microsoft.com/office/drawing/2014/main" id="{F3F273E4-95C4-4486-86D7-C41F5F72FDC3}"/>
              </a:ext>
            </a:extLst>
          </p:cNvPr>
          <p:cNvPicPr>
            <a:picLocks noChangeAspect="1"/>
          </p:cNvPicPr>
          <p:nvPr/>
        </p:nvPicPr>
        <p:blipFill>
          <a:blip r:embed="rId3" cstate="email"/>
          <a:srcRect/>
          <a:stretch>
            <a:fillRect/>
          </a:stretch>
        </p:blipFill>
        <p:spPr>
          <a:xfrm>
            <a:off x="4462964" y="4090466"/>
            <a:ext cx="1631933" cy="924563"/>
          </a:xfrm>
          <a:prstGeom prst="rect">
            <a:avLst/>
          </a:prstGeom>
        </p:spPr>
      </p:pic>
      <p:sp>
        <p:nvSpPr>
          <p:cNvPr id="19" name="正方形/長方形 18">
            <a:extLst>
              <a:ext uri="{FF2B5EF4-FFF2-40B4-BE49-F238E27FC236}">
                <a16:creationId xmlns:a16="http://schemas.microsoft.com/office/drawing/2014/main" id="{39F89285-B374-4623-8AC9-66FF471166D5}"/>
              </a:ext>
            </a:extLst>
          </p:cNvPr>
          <p:cNvSpPr/>
          <p:nvPr/>
        </p:nvSpPr>
        <p:spPr bwMode="auto">
          <a:xfrm>
            <a:off x="4462964" y="3201685"/>
            <a:ext cx="1631933" cy="738668"/>
          </a:xfrm>
          <a:prstGeom prst="rect">
            <a:avLst/>
          </a:prstGeom>
          <a:noFill/>
          <a:ln w="9525">
            <a:solidFill>
              <a:srgbClr val="0070C0"/>
            </a:solidFill>
            <a:miter lim="800000"/>
            <a:headEnd/>
            <a:tailEnd/>
          </a:ln>
          <a:effectLst/>
        </p:spPr>
        <p:txBody>
          <a:bodyPr wrap="none" rtlCol="0" anchor="ctr" anchorCtr="0">
            <a:noAutofit/>
          </a:bodyPr>
          <a:lstStyle/>
          <a:p>
            <a:pPr algn="ctr"/>
            <a:endParaRPr kumimoji="1" lang="ja-JP" altLang="en-US" sz="1800">
              <a:solidFill>
                <a:schemeClr val="tx1"/>
              </a:solidFill>
              <a:latin typeface="+mn-lt"/>
              <a:ea typeface="+mn-ea"/>
            </a:endParaRPr>
          </a:p>
        </p:txBody>
      </p:sp>
      <p:sp>
        <p:nvSpPr>
          <p:cNvPr id="20" name="正方形/長方形 19">
            <a:extLst>
              <a:ext uri="{FF2B5EF4-FFF2-40B4-BE49-F238E27FC236}">
                <a16:creationId xmlns:a16="http://schemas.microsoft.com/office/drawing/2014/main" id="{FF9E4657-8610-4656-A743-2DA09F18058D}"/>
              </a:ext>
            </a:extLst>
          </p:cNvPr>
          <p:cNvSpPr/>
          <p:nvPr/>
        </p:nvSpPr>
        <p:spPr bwMode="auto">
          <a:xfrm>
            <a:off x="4462964" y="4173891"/>
            <a:ext cx="1631933" cy="738668"/>
          </a:xfrm>
          <a:prstGeom prst="rect">
            <a:avLst/>
          </a:prstGeom>
          <a:noFill/>
          <a:ln w="9525">
            <a:solidFill>
              <a:srgbClr val="0070C0"/>
            </a:solidFill>
            <a:miter lim="800000"/>
            <a:headEnd/>
            <a:tailEnd/>
          </a:ln>
          <a:effectLst/>
        </p:spPr>
        <p:txBody>
          <a:bodyPr wrap="none" rtlCol="0" anchor="ctr" anchorCtr="0">
            <a:noAutofit/>
          </a:bodyPr>
          <a:lstStyle/>
          <a:p>
            <a:pPr algn="ctr"/>
            <a:endParaRPr kumimoji="1" lang="ja-JP" altLang="en-US" sz="1800">
              <a:solidFill>
                <a:schemeClr val="tx1"/>
              </a:solidFill>
              <a:latin typeface="+mn-lt"/>
              <a:ea typeface="+mn-ea"/>
            </a:endParaRPr>
          </a:p>
        </p:txBody>
      </p:sp>
      <p:cxnSp>
        <p:nvCxnSpPr>
          <p:cNvPr id="22" name="直線コネクタ 21">
            <a:extLst>
              <a:ext uri="{FF2B5EF4-FFF2-40B4-BE49-F238E27FC236}">
                <a16:creationId xmlns:a16="http://schemas.microsoft.com/office/drawing/2014/main" id="{3728E7FC-F048-469C-B0D3-1A06091E1DBC}"/>
              </a:ext>
            </a:extLst>
          </p:cNvPr>
          <p:cNvCxnSpPr>
            <a:cxnSpLocks/>
          </p:cNvCxnSpPr>
          <p:nvPr/>
        </p:nvCxnSpPr>
        <p:spPr bwMode="auto">
          <a:xfrm>
            <a:off x="3350305" y="3573476"/>
            <a:ext cx="1112659" cy="0"/>
          </a:xfrm>
          <a:prstGeom prst="line">
            <a:avLst/>
          </a:prstGeom>
          <a:ln w="127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4" name="直線コネクタ 23">
            <a:extLst>
              <a:ext uri="{FF2B5EF4-FFF2-40B4-BE49-F238E27FC236}">
                <a16:creationId xmlns:a16="http://schemas.microsoft.com/office/drawing/2014/main" id="{BF187FAA-EB7D-4882-A255-CC69B3C3E1C9}"/>
              </a:ext>
            </a:extLst>
          </p:cNvPr>
          <p:cNvCxnSpPr>
            <a:cxnSpLocks/>
          </p:cNvCxnSpPr>
          <p:nvPr/>
        </p:nvCxnSpPr>
        <p:spPr bwMode="auto">
          <a:xfrm flipV="1">
            <a:off x="3348424" y="3675772"/>
            <a:ext cx="1114540" cy="770770"/>
          </a:xfrm>
          <a:prstGeom prst="line">
            <a:avLst/>
          </a:prstGeom>
          <a:noFill/>
          <a:ln w="12700" cap="flat" cmpd="sng" algn="ctr">
            <a:solidFill>
              <a:schemeClr val="tx1"/>
            </a:solidFill>
            <a:prstDash val="solid"/>
            <a:round/>
            <a:headEnd type="none" w="med" len="med"/>
            <a:tailEnd type="none" w="med" len="med"/>
          </a:ln>
          <a:effectLst/>
        </p:spPr>
      </p:cxnSp>
      <p:cxnSp>
        <p:nvCxnSpPr>
          <p:cNvPr id="27" name="直線コネクタ 26">
            <a:extLst>
              <a:ext uri="{FF2B5EF4-FFF2-40B4-BE49-F238E27FC236}">
                <a16:creationId xmlns:a16="http://schemas.microsoft.com/office/drawing/2014/main" id="{82A9DCFC-4F7D-4362-9B40-BB06193E0FE1}"/>
              </a:ext>
            </a:extLst>
          </p:cNvPr>
          <p:cNvCxnSpPr>
            <a:cxnSpLocks/>
          </p:cNvCxnSpPr>
          <p:nvPr/>
        </p:nvCxnSpPr>
        <p:spPr bwMode="auto">
          <a:xfrm>
            <a:off x="3350305" y="4597292"/>
            <a:ext cx="1112659" cy="0"/>
          </a:xfrm>
          <a:prstGeom prst="line">
            <a:avLst/>
          </a:prstGeom>
          <a:ln w="12700">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8" name="TextBox 85">
            <a:extLst>
              <a:ext uri="{FF2B5EF4-FFF2-40B4-BE49-F238E27FC236}">
                <a16:creationId xmlns:a16="http://schemas.microsoft.com/office/drawing/2014/main" id="{8D9475B5-48BF-4266-AEA0-70FAF4C21BE5}"/>
              </a:ext>
            </a:extLst>
          </p:cNvPr>
          <p:cNvSpPr txBox="1"/>
          <p:nvPr/>
        </p:nvSpPr>
        <p:spPr>
          <a:xfrm>
            <a:off x="1712451" y="2918020"/>
            <a:ext cx="1635973" cy="258532"/>
          </a:xfrm>
          <a:prstGeom prst="rect">
            <a:avLst/>
          </a:prstGeom>
          <a:noFill/>
        </p:spPr>
        <p:txBody>
          <a:bodyPr wrap="square" rtlCol="0">
            <a:spAutoFit/>
          </a:bodyPr>
          <a:lstStyle/>
          <a:p>
            <a:pPr algn="ctr"/>
            <a:r>
              <a:rPr lang="en-US" sz="1200" dirty="0">
                <a:solidFill>
                  <a:srgbClr val="FF0000"/>
                </a:solidFill>
                <a:latin typeface="+mn-lt"/>
              </a:rPr>
              <a:t>Primary</a:t>
            </a:r>
          </a:p>
        </p:txBody>
      </p:sp>
      <p:sp>
        <p:nvSpPr>
          <p:cNvPr id="29" name="TextBox 85">
            <a:extLst>
              <a:ext uri="{FF2B5EF4-FFF2-40B4-BE49-F238E27FC236}">
                <a16:creationId xmlns:a16="http://schemas.microsoft.com/office/drawing/2014/main" id="{74EFD6FE-FF8A-495F-908C-A29FC01A6648}"/>
              </a:ext>
            </a:extLst>
          </p:cNvPr>
          <p:cNvSpPr txBox="1"/>
          <p:nvPr/>
        </p:nvSpPr>
        <p:spPr>
          <a:xfrm>
            <a:off x="1712451" y="3962397"/>
            <a:ext cx="1635973" cy="258532"/>
          </a:xfrm>
          <a:prstGeom prst="rect">
            <a:avLst/>
          </a:prstGeom>
          <a:noFill/>
        </p:spPr>
        <p:txBody>
          <a:bodyPr wrap="square" rtlCol="0">
            <a:spAutoFit/>
          </a:bodyPr>
          <a:lstStyle/>
          <a:p>
            <a:pPr algn="ctr"/>
            <a:r>
              <a:rPr lang="en-US" sz="1200" dirty="0">
                <a:solidFill>
                  <a:srgbClr val="FF0000"/>
                </a:solidFill>
                <a:latin typeface="+mn-lt"/>
              </a:rPr>
              <a:t>Primary</a:t>
            </a:r>
          </a:p>
        </p:txBody>
      </p:sp>
      <p:sp>
        <p:nvSpPr>
          <p:cNvPr id="30" name="TextBox 85">
            <a:extLst>
              <a:ext uri="{FF2B5EF4-FFF2-40B4-BE49-F238E27FC236}">
                <a16:creationId xmlns:a16="http://schemas.microsoft.com/office/drawing/2014/main" id="{2C534684-D6AB-4080-9064-4D252D3B3772}"/>
              </a:ext>
            </a:extLst>
          </p:cNvPr>
          <p:cNvSpPr txBox="1"/>
          <p:nvPr/>
        </p:nvSpPr>
        <p:spPr>
          <a:xfrm>
            <a:off x="4466726" y="2918020"/>
            <a:ext cx="1635973" cy="258532"/>
          </a:xfrm>
          <a:prstGeom prst="rect">
            <a:avLst/>
          </a:prstGeom>
          <a:noFill/>
        </p:spPr>
        <p:txBody>
          <a:bodyPr wrap="square" rtlCol="0">
            <a:spAutoFit/>
          </a:bodyPr>
          <a:lstStyle/>
          <a:p>
            <a:pPr algn="ctr"/>
            <a:r>
              <a:rPr lang="en-US" sz="1200" dirty="0">
                <a:solidFill>
                  <a:srgbClr val="0070C0"/>
                </a:solidFill>
                <a:latin typeface="+mn-lt"/>
              </a:rPr>
              <a:t>Secondary</a:t>
            </a:r>
          </a:p>
        </p:txBody>
      </p:sp>
      <p:sp>
        <p:nvSpPr>
          <p:cNvPr id="31" name="TextBox 85">
            <a:extLst>
              <a:ext uri="{FF2B5EF4-FFF2-40B4-BE49-F238E27FC236}">
                <a16:creationId xmlns:a16="http://schemas.microsoft.com/office/drawing/2014/main" id="{77401E6F-964D-472C-9379-07715601BED8}"/>
              </a:ext>
            </a:extLst>
          </p:cNvPr>
          <p:cNvSpPr txBox="1"/>
          <p:nvPr/>
        </p:nvSpPr>
        <p:spPr>
          <a:xfrm>
            <a:off x="4466726" y="3962397"/>
            <a:ext cx="1635973" cy="258532"/>
          </a:xfrm>
          <a:prstGeom prst="rect">
            <a:avLst/>
          </a:prstGeom>
          <a:noFill/>
        </p:spPr>
        <p:txBody>
          <a:bodyPr wrap="square" rtlCol="0">
            <a:spAutoFit/>
          </a:bodyPr>
          <a:lstStyle/>
          <a:p>
            <a:pPr algn="ctr"/>
            <a:r>
              <a:rPr lang="en-US" sz="1200" dirty="0">
                <a:solidFill>
                  <a:srgbClr val="0070C0"/>
                </a:solidFill>
                <a:latin typeface="+mn-lt"/>
              </a:rPr>
              <a:t>Secondary</a:t>
            </a:r>
          </a:p>
        </p:txBody>
      </p:sp>
      <p:sp>
        <p:nvSpPr>
          <p:cNvPr id="32" name="TextBox 85">
            <a:extLst>
              <a:ext uri="{FF2B5EF4-FFF2-40B4-BE49-F238E27FC236}">
                <a16:creationId xmlns:a16="http://schemas.microsoft.com/office/drawing/2014/main" id="{E1CDE9F8-F36F-47DC-9D7C-A507204AE9DF}"/>
              </a:ext>
            </a:extLst>
          </p:cNvPr>
          <p:cNvSpPr txBox="1"/>
          <p:nvPr/>
        </p:nvSpPr>
        <p:spPr>
          <a:xfrm>
            <a:off x="3540370" y="3212599"/>
            <a:ext cx="728128" cy="258532"/>
          </a:xfrm>
          <a:prstGeom prst="rect">
            <a:avLst/>
          </a:prstGeom>
          <a:noFill/>
        </p:spPr>
        <p:txBody>
          <a:bodyPr wrap="square" rtlCol="0">
            <a:spAutoFit/>
          </a:bodyPr>
          <a:lstStyle/>
          <a:p>
            <a:pPr algn="ctr"/>
            <a:r>
              <a:rPr lang="en-US" sz="1200" dirty="0">
                <a:solidFill>
                  <a:schemeClr val="tx1"/>
                </a:solidFill>
                <a:latin typeface="+mn-lt"/>
              </a:rPr>
              <a:t>Pair</a:t>
            </a:r>
          </a:p>
        </p:txBody>
      </p:sp>
      <p:sp>
        <p:nvSpPr>
          <p:cNvPr id="33" name="TextBox 85">
            <a:extLst>
              <a:ext uri="{FF2B5EF4-FFF2-40B4-BE49-F238E27FC236}">
                <a16:creationId xmlns:a16="http://schemas.microsoft.com/office/drawing/2014/main" id="{0AB75674-D643-4FF4-9E70-5426756B327D}"/>
              </a:ext>
            </a:extLst>
          </p:cNvPr>
          <p:cNvSpPr txBox="1"/>
          <p:nvPr/>
        </p:nvSpPr>
        <p:spPr>
          <a:xfrm>
            <a:off x="3399532" y="3789202"/>
            <a:ext cx="728128" cy="258532"/>
          </a:xfrm>
          <a:prstGeom prst="rect">
            <a:avLst/>
          </a:prstGeom>
          <a:noFill/>
        </p:spPr>
        <p:txBody>
          <a:bodyPr wrap="square" rtlCol="0">
            <a:spAutoFit/>
          </a:bodyPr>
          <a:lstStyle/>
          <a:p>
            <a:pPr algn="ctr"/>
            <a:r>
              <a:rPr lang="en-US" sz="1200" dirty="0">
                <a:solidFill>
                  <a:schemeClr val="tx1"/>
                </a:solidFill>
                <a:latin typeface="+mn-lt"/>
              </a:rPr>
              <a:t>Pair</a:t>
            </a:r>
          </a:p>
        </p:txBody>
      </p:sp>
      <p:sp>
        <p:nvSpPr>
          <p:cNvPr id="34" name="TextBox 85">
            <a:extLst>
              <a:ext uri="{FF2B5EF4-FFF2-40B4-BE49-F238E27FC236}">
                <a16:creationId xmlns:a16="http://schemas.microsoft.com/office/drawing/2014/main" id="{0768E5EC-CFBB-4B7F-9228-E075E5309A94}"/>
              </a:ext>
            </a:extLst>
          </p:cNvPr>
          <p:cNvSpPr txBox="1"/>
          <p:nvPr/>
        </p:nvSpPr>
        <p:spPr>
          <a:xfrm>
            <a:off x="3559324" y="4311697"/>
            <a:ext cx="728128" cy="258532"/>
          </a:xfrm>
          <a:prstGeom prst="rect">
            <a:avLst/>
          </a:prstGeom>
          <a:noFill/>
        </p:spPr>
        <p:txBody>
          <a:bodyPr wrap="square" rtlCol="0">
            <a:spAutoFit/>
          </a:bodyPr>
          <a:lstStyle/>
          <a:p>
            <a:pPr algn="ctr"/>
            <a:r>
              <a:rPr lang="en-US" sz="1200" dirty="0">
                <a:solidFill>
                  <a:schemeClr val="tx1"/>
                </a:solidFill>
                <a:latin typeface="+mn-lt"/>
              </a:rPr>
              <a:t>Pair</a:t>
            </a:r>
          </a:p>
        </p:txBody>
      </p:sp>
      <p:sp>
        <p:nvSpPr>
          <p:cNvPr id="23" name="動作設定ボタン: 戻る/前へ 22">
            <a:hlinkClick r:id="rId4" action="ppaction://hlinksldjump" highlightClick="1"/>
            <a:extLst>
              <a:ext uri="{FF2B5EF4-FFF2-40B4-BE49-F238E27FC236}">
                <a16:creationId xmlns:a16="http://schemas.microsoft.com/office/drawing/2014/main" id="{C7DA4A98-3FB6-49E4-8C52-9EB61D99D246}"/>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Tree>
    <p:extLst>
      <p:ext uri="{BB962C8B-B14F-4D97-AF65-F5344CB8AC3E}">
        <p14:creationId xmlns:p14="http://schemas.microsoft.com/office/powerpoint/2010/main" val="9348934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4155305" cy="369332"/>
          </a:xfrm>
        </p:spPr>
        <p:txBody>
          <a:bodyPr wrap="none"/>
          <a:lstStyle/>
          <a:p>
            <a:r>
              <a:rPr lang="en-US" altLang="ja-JP" dirty="0"/>
              <a:t>3-2</a:t>
            </a:r>
            <a:r>
              <a:rPr lang="en-US" altLang="ja-JP" b="1" dirty="0">
                <a:solidFill>
                  <a:schemeClr val="tx1"/>
                </a:solidFill>
                <a:latin typeface="+mj-lt"/>
                <a:ea typeface="ＭＳ Ｐゴシック" pitchFamily="50" charset="-128"/>
                <a:cs typeface="Arial" charset="0"/>
              </a:rPr>
              <a:t>. Failover Configuration (Pair)</a:t>
            </a:r>
            <a:endParaRPr kumimoji="1" lang="ja-JP" altLang="en-US" b="1" dirty="0">
              <a:solidFill>
                <a:schemeClr val="tx1"/>
              </a:solidFill>
              <a:latin typeface="+mj-lt"/>
            </a:endParaRPr>
          </a:p>
        </p:txBody>
      </p:sp>
      <p:sp>
        <p:nvSpPr>
          <p:cNvPr id="2" name="コンテンツ プレースホルダー 1">
            <a:extLst>
              <a:ext uri="{FF2B5EF4-FFF2-40B4-BE49-F238E27FC236}">
                <a16:creationId xmlns:a16="http://schemas.microsoft.com/office/drawing/2014/main" id="{B803DBA3-D443-4B96-93F8-25F7DE2D54EF}"/>
              </a:ext>
            </a:extLst>
          </p:cNvPr>
          <p:cNvSpPr>
            <a:spLocks noGrp="1"/>
          </p:cNvSpPr>
          <p:nvPr>
            <p:ph sz="quarter" idx="10"/>
          </p:nvPr>
        </p:nvSpPr>
        <p:spPr>
          <a:xfrm>
            <a:off x="329859" y="744546"/>
            <a:ext cx="8517155" cy="4171332"/>
          </a:xfrm>
        </p:spPr>
        <p:txBody>
          <a:bodyPr/>
          <a:lstStyle/>
          <a:p>
            <a:r>
              <a:rPr lang="en-US" altLang="ja-JP" sz="2000" dirty="0"/>
              <a:t>A node can be only either of primary node or secondary node</a:t>
            </a:r>
          </a:p>
          <a:p>
            <a:pPr lvl="1"/>
            <a:r>
              <a:rPr lang="en-US" altLang="ja-JP" sz="1800" dirty="0"/>
              <a:t>Active-Standby configuration only. No Active-Active (in v3.0).</a:t>
            </a:r>
            <a:endParaRPr lang="en-US" altLang="ja-JP" sz="1600" dirty="0"/>
          </a:p>
          <a:p>
            <a:pPr lvl="1"/>
            <a:r>
              <a:rPr lang="en-US" altLang="ja-JP" sz="1800" dirty="0"/>
              <a:t>Secondary node (standby node) can have additional production file systems, but the file systems will not be failed over to anywhere</a:t>
            </a:r>
          </a:p>
        </p:txBody>
      </p:sp>
      <p:pic>
        <p:nvPicPr>
          <p:cNvPr id="5" name="Picture 91" descr="HDI_stackable.png">
            <a:extLst>
              <a:ext uri="{FF2B5EF4-FFF2-40B4-BE49-F238E27FC236}">
                <a16:creationId xmlns:a16="http://schemas.microsoft.com/office/drawing/2014/main" id="{DC9704A2-C5EB-41C4-A682-5E7E9EF9EB03}"/>
              </a:ext>
            </a:extLst>
          </p:cNvPr>
          <p:cNvPicPr>
            <a:picLocks noChangeAspect="1"/>
          </p:cNvPicPr>
          <p:nvPr/>
        </p:nvPicPr>
        <p:blipFill>
          <a:blip r:embed="rId3" cstate="email"/>
          <a:srcRect/>
          <a:stretch>
            <a:fillRect/>
          </a:stretch>
        </p:blipFill>
        <p:spPr>
          <a:xfrm>
            <a:off x="1095022" y="3066751"/>
            <a:ext cx="1631933" cy="924563"/>
          </a:xfrm>
          <a:prstGeom prst="rect">
            <a:avLst/>
          </a:prstGeom>
        </p:spPr>
      </p:pic>
      <p:pic>
        <p:nvPicPr>
          <p:cNvPr id="6" name="Picture 91" descr="HDI_stackable.png">
            <a:extLst>
              <a:ext uri="{FF2B5EF4-FFF2-40B4-BE49-F238E27FC236}">
                <a16:creationId xmlns:a16="http://schemas.microsoft.com/office/drawing/2014/main" id="{7ECAF86B-32F0-4887-B432-95BBCF08D9FD}"/>
              </a:ext>
            </a:extLst>
          </p:cNvPr>
          <p:cNvPicPr>
            <a:picLocks noChangeAspect="1"/>
          </p:cNvPicPr>
          <p:nvPr/>
        </p:nvPicPr>
        <p:blipFill>
          <a:blip r:embed="rId3" cstate="email"/>
          <a:srcRect/>
          <a:stretch>
            <a:fillRect/>
          </a:stretch>
        </p:blipFill>
        <p:spPr>
          <a:xfrm>
            <a:off x="1093141" y="3991315"/>
            <a:ext cx="1631933" cy="924563"/>
          </a:xfrm>
          <a:prstGeom prst="rect">
            <a:avLst/>
          </a:prstGeom>
        </p:spPr>
      </p:pic>
      <p:sp>
        <p:nvSpPr>
          <p:cNvPr id="3" name="正方形/長方形 2">
            <a:extLst>
              <a:ext uri="{FF2B5EF4-FFF2-40B4-BE49-F238E27FC236}">
                <a16:creationId xmlns:a16="http://schemas.microsoft.com/office/drawing/2014/main" id="{CC807252-407C-4504-B27D-507EB4D490E3}"/>
              </a:ext>
            </a:extLst>
          </p:cNvPr>
          <p:cNvSpPr/>
          <p:nvPr/>
        </p:nvSpPr>
        <p:spPr bwMode="auto">
          <a:xfrm>
            <a:off x="1093141" y="3102534"/>
            <a:ext cx="1631933" cy="738668"/>
          </a:xfrm>
          <a:prstGeom prst="rect">
            <a:avLst/>
          </a:prstGeom>
          <a:noFill/>
          <a:ln w="9525">
            <a:solidFill>
              <a:srgbClr val="FF0000"/>
            </a:solidFill>
            <a:miter lim="800000"/>
            <a:headEnd/>
            <a:tailEnd/>
          </a:ln>
          <a:effectLst/>
        </p:spPr>
        <p:txBody>
          <a:bodyPr wrap="none" rtlCol="0" anchor="ctr" anchorCtr="0">
            <a:noAutofit/>
          </a:bodyPr>
          <a:lstStyle/>
          <a:p>
            <a:pPr algn="ctr"/>
            <a:endParaRPr kumimoji="1" lang="ja-JP" altLang="en-US" sz="1800">
              <a:solidFill>
                <a:schemeClr val="tx1"/>
              </a:solidFill>
              <a:latin typeface="+mn-lt"/>
              <a:ea typeface="+mn-ea"/>
            </a:endParaRPr>
          </a:p>
        </p:txBody>
      </p:sp>
      <p:sp>
        <p:nvSpPr>
          <p:cNvPr id="16" name="正方形/長方形 15">
            <a:extLst>
              <a:ext uri="{FF2B5EF4-FFF2-40B4-BE49-F238E27FC236}">
                <a16:creationId xmlns:a16="http://schemas.microsoft.com/office/drawing/2014/main" id="{C7A338B0-A80C-4FFE-9F5D-AAF4F8F3051D}"/>
              </a:ext>
            </a:extLst>
          </p:cNvPr>
          <p:cNvSpPr/>
          <p:nvPr/>
        </p:nvSpPr>
        <p:spPr bwMode="auto">
          <a:xfrm>
            <a:off x="1093141" y="4074740"/>
            <a:ext cx="1631933" cy="738668"/>
          </a:xfrm>
          <a:prstGeom prst="rect">
            <a:avLst/>
          </a:prstGeom>
          <a:noFill/>
          <a:ln w="9525">
            <a:solidFill>
              <a:srgbClr val="FF0000"/>
            </a:solidFill>
            <a:miter lim="800000"/>
            <a:headEnd/>
            <a:tailEnd/>
          </a:ln>
          <a:effectLst/>
        </p:spPr>
        <p:txBody>
          <a:bodyPr wrap="none" rtlCol="0" anchor="ctr" anchorCtr="0">
            <a:noAutofit/>
          </a:bodyPr>
          <a:lstStyle/>
          <a:p>
            <a:pPr algn="ctr"/>
            <a:endParaRPr kumimoji="1" lang="ja-JP" altLang="en-US" sz="1800">
              <a:solidFill>
                <a:schemeClr val="tx1"/>
              </a:solidFill>
              <a:latin typeface="+mn-lt"/>
              <a:ea typeface="+mn-ea"/>
            </a:endParaRPr>
          </a:p>
        </p:txBody>
      </p:sp>
      <p:pic>
        <p:nvPicPr>
          <p:cNvPr id="17" name="Picture 91" descr="HDI_stackable.png">
            <a:extLst>
              <a:ext uri="{FF2B5EF4-FFF2-40B4-BE49-F238E27FC236}">
                <a16:creationId xmlns:a16="http://schemas.microsoft.com/office/drawing/2014/main" id="{B26BD4D1-8366-4234-8EE5-DF90554009EC}"/>
              </a:ext>
            </a:extLst>
          </p:cNvPr>
          <p:cNvPicPr>
            <a:picLocks noChangeAspect="1"/>
          </p:cNvPicPr>
          <p:nvPr/>
        </p:nvPicPr>
        <p:blipFill>
          <a:blip r:embed="rId3" cstate="email"/>
          <a:srcRect/>
          <a:stretch>
            <a:fillRect/>
          </a:stretch>
        </p:blipFill>
        <p:spPr>
          <a:xfrm>
            <a:off x="3839614" y="3066751"/>
            <a:ext cx="1631933" cy="924563"/>
          </a:xfrm>
          <a:prstGeom prst="rect">
            <a:avLst/>
          </a:prstGeom>
          <a:ln>
            <a:noFill/>
          </a:ln>
        </p:spPr>
      </p:pic>
      <p:pic>
        <p:nvPicPr>
          <p:cNvPr id="18" name="Picture 91" descr="HDI_stackable.png">
            <a:extLst>
              <a:ext uri="{FF2B5EF4-FFF2-40B4-BE49-F238E27FC236}">
                <a16:creationId xmlns:a16="http://schemas.microsoft.com/office/drawing/2014/main" id="{F3F273E4-95C4-4486-86D7-C41F5F72FDC3}"/>
              </a:ext>
            </a:extLst>
          </p:cNvPr>
          <p:cNvPicPr>
            <a:picLocks noChangeAspect="1"/>
          </p:cNvPicPr>
          <p:nvPr/>
        </p:nvPicPr>
        <p:blipFill>
          <a:blip r:embed="rId3" cstate="email"/>
          <a:srcRect/>
          <a:stretch>
            <a:fillRect/>
          </a:stretch>
        </p:blipFill>
        <p:spPr>
          <a:xfrm>
            <a:off x="6317570" y="3102534"/>
            <a:ext cx="1631933" cy="924563"/>
          </a:xfrm>
          <a:prstGeom prst="rect">
            <a:avLst/>
          </a:prstGeom>
        </p:spPr>
      </p:pic>
      <p:sp>
        <p:nvSpPr>
          <p:cNvPr id="19" name="正方形/長方形 18">
            <a:extLst>
              <a:ext uri="{FF2B5EF4-FFF2-40B4-BE49-F238E27FC236}">
                <a16:creationId xmlns:a16="http://schemas.microsoft.com/office/drawing/2014/main" id="{39F89285-B374-4623-8AC9-66FF471166D5}"/>
              </a:ext>
            </a:extLst>
          </p:cNvPr>
          <p:cNvSpPr/>
          <p:nvPr/>
        </p:nvSpPr>
        <p:spPr bwMode="auto">
          <a:xfrm>
            <a:off x="3837733" y="3102534"/>
            <a:ext cx="1631933" cy="738668"/>
          </a:xfrm>
          <a:prstGeom prst="rect">
            <a:avLst/>
          </a:prstGeom>
          <a:noFill/>
          <a:ln w="9525">
            <a:solidFill>
              <a:srgbClr val="0070C0"/>
            </a:solidFill>
            <a:miter lim="800000"/>
            <a:headEnd/>
            <a:tailEnd/>
          </a:ln>
          <a:effectLst/>
        </p:spPr>
        <p:txBody>
          <a:bodyPr wrap="none" rtlCol="0" anchor="ctr" anchorCtr="0">
            <a:noAutofit/>
          </a:bodyPr>
          <a:lstStyle/>
          <a:p>
            <a:pPr algn="ctr"/>
            <a:endParaRPr kumimoji="1" lang="ja-JP" altLang="en-US" sz="1800">
              <a:solidFill>
                <a:schemeClr val="tx1"/>
              </a:solidFill>
              <a:latin typeface="+mn-lt"/>
              <a:ea typeface="+mn-ea"/>
            </a:endParaRPr>
          </a:p>
        </p:txBody>
      </p:sp>
      <p:sp>
        <p:nvSpPr>
          <p:cNvPr id="20" name="正方形/長方形 19">
            <a:extLst>
              <a:ext uri="{FF2B5EF4-FFF2-40B4-BE49-F238E27FC236}">
                <a16:creationId xmlns:a16="http://schemas.microsoft.com/office/drawing/2014/main" id="{FF9E4657-8610-4656-A743-2DA09F18058D}"/>
              </a:ext>
            </a:extLst>
          </p:cNvPr>
          <p:cNvSpPr/>
          <p:nvPr/>
        </p:nvSpPr>
        <p:spPr bwMode="auto">
          <a:xfrm>
            <a:off x="6317570" y="3159698"/>
            <a:ext cx="1631933" cy="738668"/>
          </a:xfrm>
          <a:prstGeom prst="rect">
            <a:avLst/>
          </a:prstGeom>
          <a:noFill/>
          <a:ln w="9525">
            <a:solidFill>
              <a:srgbClr val="0070C0"/>
            </a:solidFill>
            <a:miter lim="800000"/>
            <a:headEnd/>
            <a:tailEnd/>
          </a:ln>
          <a:effectLst/>
        </p:spPr>
        <p:txBody>
          <a:bodyPr wrap="none" rtlCol="0" anchor="ctr" anchorCtr="0">
            <a:noAutofit/>
          </a:bodyPr>
          <a:lstStyle/>
          <a:p>
            <a:pPr algn="ctr"/>
            <a:endParaRPr kumimoji="1" lang="ja-JP" altLang="en-US" sz="1800">
              <a:solidFill>
                <a:schemeClr val="tx1"/>
              </a:solidFill>
              <a:latin typeface="+mn-lt"/>
              <a:ea typeface="+mn-ea"/>
            </a:endParaRPr>
          </a:p>
        </p:txBody>
      </p:sp>
      <p:cxnSp>
        <p:nvCxnSpPr>
          <p:cNvPr id="22" name="直線コネクタ 21">
            <a:extLst>
              <a:ext uri="{FF2B5EF4-FFF2-40B4-BE49-F238E27FC236}">
                <a16:creationId xmlns:a16="http://schemas.microsoft.com/office/drawing/2014/main" id="{3728E7FC-F048-469C-B0D3-1A06091E1DBC}"/>
              </a:ext>
            </a:extLst>
          </p:cNvPr>
          <p:cNvCxnSpPr>
            <a:cxnSpLocks/>
          </p:cNvCxnSpPr>
          <p:nvPr/>
        </p:nvCxnSpPr>
        <p:spPr bwMode="auto">
          <a:xfrm>
            <a:off x="2725074" y="3474325"/>
            <a:ext cx="1112659" cy="0"/>
          </a:xfrm>
          <a:prstGeom prst="line">
            <a:avLst/>
          </a:prstGeom>
          <a:ln w="127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4" name="直線コネクタ 23">
            <a:extLst>
              <a:ext uri="{FF2B5EF4-FFF2-40B4-BE49-F238E27FC236}">
                <a16:creationId xmlns:a16="http://schemas.microsoft.com/office/drawing/2014/main" id="{BF187FAA-EB7D-4882-A255-CC69B3C3E1C9}"/>
              </a:ext>
            </a:extLst>
          </p:cNvPr>
          <p:cNvCxnSpPr>
            <a:cxnSpLocks/>
          </p:cNvCxnSpPr>
          <p:nvPr/>
        </p:nvCxnSpPr>
        <p:spPr bwMode="auto">
          <a:xfrm flipV="1">
            <a:off x="2723193" y="3576621"/>
            <a:ext cx="1114540" cy="770770"/>
          </a:xfrm>
          <a:prstGeom prst="line">
            <a:avLst/>
          </a:prstGeom>
          <a:noFill/>
          <a:ln w="12700" cap="flat" cmpd="sng" algn="ctr">
            <a:solidFill>
              <a:schemeClr val="tx1"/>
            </a:solidFill>
            <a:prstDash val="solid"/>
            <a:round/>
            <a:headEnd type="none" w="med" len="med"/>
            <a:tailEnd type="none" w="med" len="med"/>
          </a:ln>
          <a:effectLst/>
        </p:spPr>
      </p:cxnSp>
      <p:sp>
        <p:nvSpPr>
          <p:cNvPr id="28" name="TextBox 85">
            <a:extLst>
              <a:ext uri="{FF2B5EF4-FFF2-40B4-BE49-F238E27FC236}">
                <a16:creationId xmlns:a16="http://schemas.microsoft.com/office/drawing/2014/main" id="{8D9475B5-48BF-4266-AEA0-70FAF4C21BE5}"/>
              </a:ext>
            </a:extLst>
          </p:cNvPr>
          <p:cNvSpPr txBox="1"/>
          <p:nvPr/>
        </p:nvSpPr>
        <p:spPr>
          <a:xfrm>
            <a:off x="1087220" y="2818869"/>
            <a:ext cx="1635973" cy="258532"/>
          </a:xfrm>
          <a:prstGeom prst="rect">
            <a:avLst/>
          </a:prstGeom>
          <a:noFill/>
        </p:spPr>
        <p:txBody>
          <a:bodyPr wrap="square" rtlCol="0">
            <a:spAutoFit/>
          </a:bodyPr>
          <a:lstStyle/>
          <a:p>
            <a:pPr algn="ctr"/>
            <a:r>
              <a:rPr lang="en-US" sz="1200" dirty="0">
                <a:solidFill>
                  <a:srgbClr val="FF0000"/>
                </a:solidFill>
                <a:latin typeface="+mn-lt"/>
              </a:rPr>
              <a:t>Primary</a:t>
            </a:r>
          </a:p>
        </p:txBody>
      </p:sp>
      <p:sp>
        <p:nvSpPr>
          <p:cNvPr id="29" name="TextBox 85">
            <a:extLst>
              <a:ext uri="{FF2B5EF4-FFF2-40B4-BE49-F238E27FC236}">
                <a16:creationId xmlns:a16="http://schemas.microsoft.com/office/drawing/2014/main" id="{74EFD6FE-FF8A-495F-908C-A29FC01A6648}"/>
              </a:ext>
            </a:extLst>
          </p:cNvPr>
          <p:cNvSpPr txBox="1"/>
          <p:nvPr/>
        </p:nvSpPr>
        <p:spPr>
          <a:xfrm>
            <a:off x="1087220" y="3863246"/>
            <a:ext cx="1635973" cy="258532"/>
          </a:xfrm>
          <a:prstGeom prst="rect">
            <a:avLst/>
          </a:prstGeom>
          <a:noFill/>
        </p:spPr>
        <p:txBody>
          <a:bodyPr wrap="square" rtlCol="0">
            <a:spAutoFit/>
          </a:bodyPr>
          <a:lstStyle/>
          <a:p>
            <a:pPr algn="ctr"/>
            <a:r>
              <a:rPr lang="en-US" sz="1200" dirty="0">
                <a:solidFill>
                  <a:srgbClr val="FF0000"/>
                </a:solidFill>
                <a:latin typeface="+mn-lt"/>
              </a:rPr>
              <a:t>Primary</a:t>
            </a:r>
          </a:p>
        </p:txBody>
      </p:sp>
      <p:sp>
        <p:nvSpPr>
          <p:cNvPr id="30" name="TextBox 85">
            <a:extLst>
              <a:ext uri="{FF2B5EF4-FFF2-40B4-BE49-F238E27FC236}">
                <a16:creationId xmlns:a16="http://schemas.microsoft.com/office/drawing/2014/main" id="{2C534684-D6AB-4080-9064-4D252D3B3772}"/>
              </a:ext>
            </a:extLst>
          </p:cNvPr>
          <p:cNvSpPr txBox="1"/>
          <p:nvPr/>
        </p:nvSpPr>
        <p:spPr>
          <a:xfrm>
            <a:off x="3841495" y="2818869"/>
            <a:ext cx="1635973" cy="258532"/>
          </a:xfrm>
          <a:prstGeom prst="rect">
            <a:avLst/>
          </a:prstGeom>
          <a:noFill/>
        </p:spPr>
        <p:txBody>
          <a:bodyPr wrap="square" rtlCol="0">
            <a:spAutoFit/>
          </a:bodyPr>
          <a:lstStyle/>
          <a:p>
            <a:pPr algn="ctr"/>
            <a:r>
              <a:rPr lang="en-US" sz="1200" dirty="0">
                <a:solidFill>
                  <a:srgbClr val="0070C0"/>
                </a:solidFill>
                <a:latin typeface="+mn-lt"/>
              </a:rPr>
              <a:t>Secondary</a:t>
            </a:r>
          </a:p>
        </p:txBody>
      </p:sp>
      <p:sp>
        <p:nvSpPr>
          <p:cNvPr id="31" name="TextBox 85">
            <a:extLst>
              <a:ext uri="{FF2B5EF4-FFF2-40B4-BE49-F238E27FC236}">
                <a16:creationId xmlns:a16="http://schemas.microsoft.com/office/drawing/2014/main" id="{77401E6F-964D-472C-9379-07715601BED8}"/>
              </a:ext>
            </a:extLst>
          </p:cNvPr>
          <p:cNvSpPr txBox="1"/>
          <p:nvPr/>
        </p:nvSpPr>
        <p:spPr>
          <a:xfrm>
            <a:off x="6323213" y="2865014"/>
            <a:ext cx="1635973" cy="258532"/>
          </a:xfrm>
          <a:prstGeom prst="rect">
            <a:avLst/>
          </a:prstGeom>
          <a:noFill/>
        </p:spPr>
        <p:txBody>
          <a:bodyPr wrap="square" rtlCol="0">
            <a:spAutoFit/>
          </a:bodyPr>
          <a:lstStyle/>
          <a:p>
            <a:pPr algn="ctr"/>
            <a:r>
              <a:rPr lang="en-US" sz="1200" dirty="0">
                <a:solidFill>
                  <a:srgbClr val="0070C0"/>
                </a:solidFill>
                <a:latin typeface="+mn-lt"/>
              </a:rPr>
              <a:t>Secondary</a:t>
            </a:r>
          </a:p>
        </p:txBody>
      </p:sp>
      <p:sp>
        <p:nvSpPr>
          <p:cNvPr id="32" name="TextBox 85">
            <a:extLst>
              <a:ext uri="{FF2B5EF4-FFF2-40B4-BE49-F238E27FC236}">
                <a16:creationId xmlns:a16="http://schemas.microsoft.com/office/drawing/2014/main" id="{E1CDE9F8-F36F-47DC-9D7C-A507204AE9DF}"/>
              </a:ext>
            </a:extLst>
          </p:cNvPr>
          <p:cNvSpPr txBox="1"/>
          <p:nvPr/>
        </p:nvSpPr>
        <p:spPr>
          <a:xfrm>
            <a:off x="2915139" y="3113448"/>
            <a:ext cx="728128" cy="258532"/>
          </a:xfrm>
          <a:prstGeom prst="rect">
            <a:avLst/>
          </a:prstGeom>
          <a:noFill/>
        </p:spPr>
        <p:txBody>
          <a:bodyPr wrap="square" rtlCol="0">
            <a:spAutoFit/>
          </a:bodyPr>
          <a:lstStyle/>
          <a:p>
            <a:pPr algn="ctr"/>
            <a:r>
              <a:rPr lang="en-US" sz="1200" dirty="0">
                <a:solidFill>
                  <a:schemeClr val="tx1"/>
                </a:solidFill>
                <a:latin typeface="+mn-lt"/>
              </a:rPr>
              <a:t>Pair</a:t>
            </a:r>
          </a:p>
        </p:txBody>
      </p:sp>
      <p:sp>
        <p:nvSpPr>
          <p:cNvPr id="33" name="TextBox 85">
            <a:extLst>
              <a:ext uri="{FF2B5EF4-FFF2-40B4-BE49-F238E27FC236}">
                <a16:creationId xmlns:a16="http://schemas.microsoft.com/office/drawing/2014/main" id="{0AB75674-D643-4FF4-9E70-5426756B327D}"/>
              </a:ext>
            </a:extLst>
          </p:cNvPr>
          <p:cNvSpPr txBox="1"/>
          <p:nvPr/>
        </p:nvSpPr>
        <p:spPr>
          <a:xfrm>
            <a:off x="2774301" y="3690051"/>
            <a:ext cx="728128" cy="258532"/>
          </a:xfrm>
          <a:prstGeom prst="rect">
            <a:avLst/>
          </a:prstGeom>
          <a:noFill/>
        </p:spPr>
        <p:txBody>
          <a:bodyPr wrap="square" rtlCol="0">
            <a:spAutoFit/>
          </a:bodyPr>
          <a:lstStyle/>
          <a:p>
            <a:pPr algn="ctr"/>
            <a:r>
              <a:rPr lang="en-US" sz="1200" dirty="0">
                <a:solidFill>
                  <a:schemeClr val="tx1"/>
                </a:solidFill>
                <a:latin typeface="+mn-lt"/>
              </a:rPr>
              <a:t>Pair</a:t>
            </a:r>
          </a:p>
        </p:txBody>
      </p:sp>
      <p:sp>
        <p:nvSpPr>
          <p:cNvPr id="25" name="正方形/長方形 24">
            <a:extLst>
              <a:ext uri="{FF2B5EF4-FFF2-40B4-BE49-F238E27FC236}">
                <a16:creationId xmlns:a16="http://schemas.microsoft.com/office/drawing/2014/main" id="{54AC7DCA-B2C7-4917-BD56-6ADD2E78FC7A}"/>
              </a:ext>
            </a:extLst>
          </p:cNvPr>
          <p:cNvSpPr/>
          <p:nvPr/>
        </p:nvSpPr>
        <p:spPr bwMode="auto">
          <a:xfrm>
            <a:off x="3946769" y="3159698"/>
            <a:ext cx="1631933" cy="738668"/>
          </a:xfrm>
          <a:prstGeom prst="rect">
            <a:avLst/>
          </a:prstGeom>
          <a:noFill/>
          <a:ln w="9525">
            <a:solidFill>
              <a:srgbClr val="FF0000"/>
            </a:solidFill>
            <a:miter lim="800000"/>
            <a:headEnd/>
            <a:tailEnd/>
          </a:ln>
          <a:effectLst/>
        </p:spPr>
        <p:txBody>
          <a:bodyPr wrap="none" rtlCol="0" anchor="ctr" anchorCtr="0">
            <a:noAutofit/>
          </a:bodyPr>
          <a:lstStyle/>
          <a:p>
            <a:pPr algn="ctr"/>
            <a:endParaRPr kumimoji="1" lang="ja-JP" altLang="en-US" sz="1800">
              <a:solidFill>
                <a:schemeClr val="tx1"/>
              </a:solidFill>
              <a:latin typeface="+mn-lt"/>
              <a:ea typeface="+mn-ea"/>
            </a:endParaRPr>
          </a:p>
        </p:txBody>
      </p:sp>
      <p:sp>
        <p:nvSpPr>
          <p:cNvPr id="26" name="TextBox 85">
            <a:extLst>
              <a:ext uri="{FF2B5EF4-FFF2-40B4-BE49-F238E27FC236}">
                <a16:creationId xmlns:a16="http://schemas.microsoft.com/office/drawing/2014/main" id="{377AA4E0-5287-4D0D-8C32-641FDA5ED56E}"/>
              </a:ext>
            </a:extLst>
          </p:cNvPr>
          <p:cNvSpPr txBox="1"/>
          <p:nvPr/>
        </p:nvSpPr>
        <p:spPr>
          <a:xfrm>
            <a:off x="4017828" y="3894485"/>
            <a:ext cx="1635973" cy="258532"/>
          </a:xfrm>
          <a:prstGeom prst="rect">
            <a:avLst/>
          </a:prstGeom>
          <a:noFill/>
        </p:spPr>
        <p:txBody>
          <a:bodyPr wrap="square" rtlCol="0">
            <a:spAutoFit/>
          </a:bodyPr>
          <a:lstStyle/>
          <a:p>
            <a:pPr algn="ctr"/>
            <a:r>
              <a:rPr lang="en-US" sz="1200" dirty="0">
                <a:solidFill>
                  <a:srgbClr val="FF0000"/>
                </a:solidFill>
                <a:latin typeface="+mn-lt"/>
              </a:rPr>
              <a:t>Primary</a:t>
            </a:r>
          </a:p>
        </p:txBody>
      </p:sp>
      <p:cxnSp>
        <p:nvCxnSpPr>
          <p:cNvPr id="35" name="直線コネクタ 34">
            <a:extLst>
              <a:ext uri="{FF2B5EF4-FFF2-40B4-BE49-F238E27FC236}">
                <a16:creationId xmlns:a16="http://schemas.microsoft.com/office/drawing/2014/main" id="{9258C07D-6F58-4346-BAFB-D84ED32B0C9B}"/>
              </a:ext>
            </a:extLst>
          </p:cNvPr>
          <p:cNvCxnSpPr>
            <a:cxnSpLocks/>
            <a:stCxn id="25" idx="3"/>
            <a:endCxn id="20" idx="1"/>
          </p:cNvCxnSpPr>
          <p:nvPr/>
        </p:nvCxnSpPr>
        <p:spPr bwMode="auto">
          <a:xfrm>
            <a:off x="5578702" y="3529032"/>
            <a:ext cx="738868" cy="0"/>
          </a:xfrm>
          <a:prstGeom prst="line">
            <a:avLst/>
          </a:prstGeom>
          <a:ln w="12700">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6" name="TextBox 85">
            <a:extLst>
              <a:ext uri="{FF2B5EF4-FFF2-40B4-BE49-F238E27FC236}">
                <a16:creationId xmlns:a16="http://schemas.microsoft.com/office/drawing/2014/main" id="{54B5496F-1250-4CBA-90E3-B460D9CF499D}"/>
              </a:ext>
            </a:extLst>
          </p:cNvPr>
          <p:cNvSpPr txBox="1"/>
          <p:nvPr/>
        </p:nvSpPr>
        <p:spPr>
          <a:xfrm>
            <a:off x="5536276" y="3015849"/>
            <a:ext cx="728128" cy="258532"/>
          </a:xfrm>
          <a:prstGeom prst="rect">
            <a:avLst/>
          </a:prstGeom>
          <a:noFill/>
        </p:spPr>
        <p:txBody>
          <a:bodyPr wrap="square" rtlCol="0">
            <a:spAutoFit/>
          </a:bodyPr>
          <a:lstStyle/>
          <a:p>
            <a:pPr algn="ctr"/>
            <a:r>
              <a:rPr lang="en-US" sz="1200" dirty="0">
                <a:solidFill>
                  <a:schemeClr val="tx1"/>
                </a:solidFill>
                <a:latin typeface="+mn-lt"/>
              </a:rPr>
              <a:t>Pair</a:t>
            </a:r>
          </a:p>
        </p:txBody>
      </p:sp>
      <p:sp>
        <p:nvSpPr>
          <p:cNvPr id="8" name="&quot;禁止&quot;マーク 7">
            <a:extLst>
              <a:ext uri="{FF2B5EF4-FFF2-40B4-BE49-F238E27FC236}">
                <a16:creationId xmlns:a16="http://schemas.microsoft.com/office/drawing/2014/main" id="{EFEA55AE-7067-4045-AAE8-9F33D953F90C}"/>
              </a:ext>
            </a:extLst>
          </p:cNvPr>
          <p:cNvSpPr/>
          <p:nvPr/>
        </p:nvSpPr>
        <p:spPr bwMode="auto">
          <a:xfrm>
            <a:off x="5728142" y="3314658"/>
            <a:ext cx="387491" cy="387491"/>
          </a:xfrm>
          <a:prstGeom prst="noSmoking">
            <a:avLst>
              <a:gd name="adj" fmla="val 12261"/>
            </a:avLst>
          </a:prstGeom>
          <a:solidFill>
            <a:srgbClr val="FF0000"/>
          </a:solidFill>
          <a:ln>
            <a:solidFill>
              <a:srgbClr val="FF0000"/>
            </a:solidFill>
            <a:headEnd/>
            <a:tailEnd/>
          </a:ln>
        </p:spPr>
        <p:style>
          <a:lnRef idx="2">
            <a:schemeClr val="accent2"/>
          </a:lnRef>
          <a:fillRef idx="1">
            <a:schemeClr val="lt1"/>
          </a:fillRef>
          <a:effectRef idx="0">
            <a:schemeClr val="accent2"/>
          </a:effectRef>
          <a:fontRef idx="minor">
            <a:schemeClr val="dk1"/>
          </a:fontRef>
        </p:style>
        <p:txBody>
          <a:bodyPr wrap="none" rtlCol="0" anchor="ctr" anchorCtr="0">
            <a:noAutofit/>
          </a:bodyPr>
          <a:lstStyle/>
          <a:p>
            <a:pPr algn="ctr"/>
            <a:endParaRPr kumimoji="1" lang="ja-JP" altLang="en-US" sz="1800">
              <a:solidFill>
                <a:schemeClr val="tx1"/>
              </a:solidFill>
              <a:latin typeface="+mn-lt"/>
              <a:ea typeface="+mn-ea"/>
            </a:endParaRPr>
          </a:p>
        </p:txBody>
      </p:sp>
      <p:sp>
        <p:nvSpPr>
          <p:cNvPr id="27" name="動作設定ボタン: 戻る/前へ 26">
            <a:hlinkClick r:id="rId4" action="ppaction://hlinksldjump" highlightClick="1"/>
            <a:extLst>
              <a:ext uri="{FF2B5EF4-FFF2-40B4-BE49-F238E27FC236}">
                <a16:creationId xmlns:a16="http://schemas.microsoft.com/office/drawing/2014/main" id="{6832FBCA-57FA-463D-9748-A8F851A7F088}"/>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Tree>
    <p:extLst>
      <p:ext uri="{BB962C8B-B14F-4D97-AF65-F5344CB8AC3E}">
        <p14:creationId xmlns:p14="http://schemas.microsoft.com/office/powerpoint/2010/main" val="42748637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4995278" cy="369332"/>
          </a:xfrm>
        </p:spPr>
        <p:txBody>
          <a:bodyPr wrap="none"/>
          <a:lstStyle/>
          <a:p>
            <a:r>
              <a:rPr lang="en-US" altLang="ja-JP" dirty="0"/>
              <a:t>3-2</a:t>
            </a:r>
            <a:r>
              <a:rPr lang="en-US" altLang="ja-JP" b="1" dirty="0">
                <a:solidFill>
                  <a:schemeClr val="tx1"/>
                </a:solidFill>
                <a:latin typeface="+mj-lt"/>
                <a:ea typeface="ＭＳ Ｐゴシック" pitchFamily="50" charset="-128"/>
                <a:cs typeface="Arial" charset="0"/>
              </a:rPr>
              <a:t>. Failover Configuration (Pair Group)</a:t>
            </a:r>
            <a:endParaRPr kumimoji="1" lang="ja-JP" altLang="en-US" b="1" dirty="0">
              <a:solidFill>
                <a:schemeClr val="tx1"/>
              </a:solidFill>
              <a:latin typeface="+mj-lt"/>
            </a:endParaRPr>
          </a:p>
        </p:txBody>
      </p:sp>
      <p:sp>
        <p:nvSpPr>
          <p:cNvPr id="2" name="コンテンツ プレースホルダー 1">
            <a:extLst>
              <a:ext uri="{FF2B5EF4-FFF2-40B4-BE49-F238E27FC236}">
                <a16:creationId xmlns:a16="http://schemas.microsoft.com/office/drawing/2014/main" id="{B803DBA3-D443-4B96-93F8-25F7DE2D54EF}"/>
              </a:ext>
            </a:extLst>
          </p:cNvPr>
          <p:cNvSpPr>
            <a:spLocks noGrp="1"/>
          </p:cNvSpPr>
          <p:nvPr>
            <p:ph sz="quarter" idx="10"/>
          </p:nvPr>
        </p:nvSpPr>
        <p:spPr>
          <a:xfrm>
            <a:off x="329859" y="744546"/>
            <a:ext cx="8517155" cy="4171332"/>
          </a:xfrm>
        </p:spPr>
        <p:txBody>
          <a:bodyPr/>
          <a:lstStyle/>
          <a:p>
            <a:r>
              <a:rPr lang="en-US" altLang="ja-JP" sz="2000" dirty="0"/>
              <a:t>“Pair Group” is a group of pairs that you can execute failover at once</a:t>
            </a:r>
          </a:p>
          <a:p>
            <a:pPr lvl="1"/>
            <a:r>
              <a:rPr lang="en-US" altLang="ja-JP" sz="1800" dirty="0"/>
              <a:t>Similar to “Site” in v2.x</a:t>
            </a:r>
          </a:p>
          <a:p>
            <a:r>
              <a:rPr lang="en-US" altLang="ja-JP" sz="2000" dirty="0"/>
              <a:t>Convenient for failover in site failure where multiple nodes go down at the same time</a:t>
            </a:r>
          </a:p>
          <a:p>
            <a:r>
              <a:rPr lang="en-US" altLang="ja-JP" sz="2000" dirty="0"/>
              <a:t>This is optional - not necessarily required because you can select multiple pairs manually when executing failover</a:t>
            </a:r>
          </a:p>
          <a:p>
            <a:endParaRPr lang="en-US" altLang="ja-JP" sz="2000" dirty="0"/>
          </a:p>
        </p:txBody>
      </p:sp>
      <p:grpSp>
        <p:nvGrpSpPr>
          <p:cNvPr id="4" name="グループ化 3">
            <a:extLst>
              <a:ext uri="{FF2B5EF4-FFF2-40B4-BE49-F238E27FC236}">
                <a16:creationId xmlns:a16="http://schemas.microsoft.com/office/drawing/2014/main" id="{C4F762DB-7734-43E7-A08E-77A1C90DD741}"/>
              </a:ext>
            </a:extLst>
          </p:cNvPr>
          <p:cNvGrpSpPr/>
          <p:nvPr/>
        </p:nvGrpSpPr>
        <p:grpSpPr>
          <a:xfrm>
            <a:off x="1829669" y="2957335"/>
            <a:ext cx="765041" cy="433429"/>
            <a:chOff x="1806223" y="3098012"/>
            <a:chExt cx="765041" cy="433429"/>
          </a:xfrm>
        </p:grpSpPr>
        <p:pic>
          <p:nvPicPr>
            <p:cNvPr id="23" name="Picture 91" descr="HDI_stackable.png">
              <a:extLst>
                <a:ext uri="{FF2B5EF4-FFF2-40B4-BE49-F238E27FC236}">
                  <a16:creationId xmlns:a16="http://schemas.microsoft.com/office/drawing/2014/main" id="{BD3D1722-CC30-45FA-B880-7E3E84407DE0}"/>
                </a:ext>
              </a:extLst>
            </p:cNvPr>
            <p:cNvPicPr>
              <a:picLocks noChangeAspect="1"/>
            </p:cNvPicPr>
            <p:nvPr/>
          </p:nvPicPr>
          <p:blipFill>
            <a:blip r:embed="rId3" cstate="email"/>
            <a:srcRect/>
            <a:stretch>
              <a:fillRect/>
            </a:stretch>
          </p:blipFill>
          <p:spPr>
            <a:xfrm>
              <a:off x="1806223" y="3098012"/>
              <a:ext cx="765040" cy="433429"/>
            </a:xfrm>
            <a:prstGeom prst="rect">
              <a:avLst/>
            </a:prstGeom>
          </p:spPr>
        </p:pic>
        <p:sp>
          <p:nvSpPr>
            <p:cNvPr id="38" name="正方形/長方形 37">
              <a:extLst>
                <a:ext uri="{FF2B5EF4-FFF2-40B4-BE49-F238E27FC236}">
                  <a16:creationId xmlns:a16="http://schemas.microsoft.com/office/drawing/2014/main" id="{05383E4E-DC5C-43C4-B9E0-C3B879B85E81}"/>
                </a:ext>
              </a:extLst>
            </p:cNvPr>
            <p:cNvSpPr/>
            <p:nvPr/>
          </p:nvSpPr>
          <p:spPr bwMode="auto">
            <a:xfrm>
              <a:off x="1806224" y="3102534"/>
              <a:ext cx="765040" cy="428907"/>
            </a:xfrm>
            <a:prstGeom prst="rect">
              <a:avLst/>
            </a:prstGeom>
            <a:noFill/>
            <a:ln w="9525">
              <a:solidFill>
                <a:srgbClr val="FF0000"/>
              </a:solidFill>
              <a:miter lim="800000"/>
              <a:headEnd/>
              <a:tailEnd/>
            </a:ln>
            <a:effectLst/>
          </p:spPr>
          <p:txBody>
            <a:bodyPr wrap="none" rtlCol="0" anchor="ctr" anchorCtr="0">
              <a:noAutofit/>
            </a:bodyPr>
            <a:lstStyle/>
            <a:p>
              <a:pPr algn="ctr"/>
              <a:endParaRPr kumimoji="1" lang="ja-JP" altLang="en-US" sz="1800">
                <a:solidFill>
                  <a:schemeClr val="tx1"/>
                </a:solidFill>
                <a:latin typeface="+mn-lt"/>
                <a:ea typeface="+mn-ea"/>
              </a:endParaRPr>
            </a:p>
          </p:txBody>
        </p:sp>
      </p:grpSp>
      <p:grpSp>
        <p:nvGrpSpPr>
          <p:cNvPr id="39" name="グループ化 38">
            <a:extLst>
              <a:ext uri="{FF2B5EF4-FFF2-40B4-BE49-F238E27FC236}">
                <a16:creationId xmlns:a16="http://schemas.microsoft.com/office/drawing/2014/main" id="{ECBCDBF1-3CDA-47E4-BF5C-8DC68699D7CF}"/>
              </a:ext>
            </a:extLst>
          </p:cNvPr>
          <p:cNvGrpSpPr/>
          <p:nvPr/>
        </p:nvGrpSpPr>
        <p:grpSpPr>
          <a:xfrm>
            <a:off x="1954715" y="3234226"/>
            <a:ext cx="765041" cy="433429"/>
            <a:chOff x="1806223" y="3098012"/>
            <a:chExt cx="765041" cy="433429"/>
          </a:xfrm>
        </p:grpSpPr>
        <p:pic>
          <p:nvPicPr>
            <p:cNvPr id="40" name="Picture 91" descr="HDI_stackable.png">
              <a:extLst>
                <a:ext uri="{FF2B5EF4-FFF2-40B4-BE49-F238E27FC236}">
                  <a16:creationId xmlns:a16="http://schemas.microsoft.com/office/drawing/2014/main" id="{80658869-96D6-4653-9218-B06FECB6263F}"/>
                </a:ext>
              </a:extLst>
            </p:cNvPr>
            <p:cNvPicPr>
              <a:picLocks noChangeAspect="1"/>
            </p:cNvPicPr>
            <p:nvPr/>
          </p:nvPicPr>
          <p:blipFill>
            <a:blip r:embed="rId3" cstate="email"/>
            <a:srcRect/>
            <a:stretch>
              <a:fillRect/>
            </a:stretch>
          </p:blipFill>
          <p:spPr>
            <a:xfrm>
              <a:off x="1806223" y="3098012"/>
              <a:ext cx="765040" cy="433429"/>
            </a:xfrm>
            <a:prstGeom prst="rect">
              <a:avLst/>
            </a:prstGeom>
          </p:spPr>
        </p:pic>
        <p:sp>
          <p:nvSpPr>
            <p:cNvPr id="41" name="正方形/長方形 40">
              <a:extLst>
                <a:ext uri="{FF2B5EF4-FFF2-40B4-BE49-F238E27FC236}">
                  <a16:creationId xmlns:a16="http://schemas.microsoft.com/office/drawing/2014/main" id="{E639A5BD-AA50-4A97-9C45-D1E6CE29095D}"/>
                </a:ext>
              </a:extLst>
            </p:cNvPr>
            <p:cNvSpPr/>
            <p:nvPr/>
          </p:nvSpPr>
          <p:spPr bwMode="auto">
            <a:xfrm>
              <a:off x="1806224" y="3102534"/>
              <a:ext cx="765040" cy="428907"/>
            </a:xfrm>
            <a:prstGeom prst="rect">
              <a:avLst/>
            </a:prstGeom>
            <a:noFill/>
            <a:ln w="9525">
              <a:solidFill>
                <a:srgbClr val="FF0000"/>
              </a:solidFill>
              <a:miter lim="800000"/>
              <a:headEnd/>
              <a:tailEnd/>
            </a:ln>
            <a:effectLst/>
          </p:spPr>
          <p:txBody>
            <a:bodyPr wrap="none" rtlCol="0" anchor="ctr" anchorCtr="0">
              <a:noAutofit/>
            </a:bodyPr>
            <a:lstStyle/>
            <a:p>
              <a:pPr algn="ctr"/>
              <a:endParaRPr kumimoji="1" lang="ja-JP" altLang="en-US" sz="1800">
                <a:solidFill>
                  <a:schemeClr val="tx1"/>
                </a:solidFill>
                <a:latin typeface="+mn-lt"/>
                <a:ea typeface="+mn-ea"/>
              </a:endParaRPr>
            </a:p>
          </p:txBody>
        </p:sp>
      </p:grpSp>
      <p:grpSp>
        <p:nvGrpSpPr>
          <p:cNvPr id="45" name="グループ化 44">
            <a:extLst>
              <a:ext uri="{FF2B5EF4-FFF2-40B4-BE49-F238E27FC236}">
                <a16:creationId xmlns:a16="http://schemas.microsoft.com/office/drawing/2014/main" id="{B37FD948-3563-4716-B0A4-5855DFEDF7D1}"/>
              </a:ext>
            </a:extLst>
          </p:cNvPr>
          <p:cNvGrpSpPr/>
          <p:nvPr/>
        </p:nvGrpSpPr>
        <p:grpSpPr>
          <a:xfrm>
            <a:off x="2087577" y="3476944"/>
            <a:ext cx="765041" cy="433429"/>
            <a:chOff x="1806223" y="3098012"/>
            <a:chExt cx="765041" cy="433429"/>
          </a:xfrm>
        </p:grpSpPr>
        <p:pic>
          <p:nvPicPr>
            <p:cNvPr id="46" name="Picture 91" descr="HDI_stackable.png">
              <a:extLst>
                <a:ext uri="{FF2B5EF4-FFF2-40B4-BE49-F238E27FC236}">
                  <a16:creationId xmlns:a16="http://schemas.microsoft.com/office/drawing/2014/main" id="{01FD900A-590F-4225-9C79-9142353880A8}"/>
                </a:ext>
              </a:extLst>
            </p:cNvPr>
            <p:cNvPicPr>
              <a:picLocks noChangeAspect="1"/>
            </p:cNvPicPr>
            <p:nvPr/>
          </p:nvPicPr>
          <p:blipFill>
            <a:blip r:embed="rId3" cstate="email"/>
            <a:srcRect/>
            <a:stretch>
              <a:fillRect/>
            </a:stretch>
          </p:blipFill>
          <p:spPr>
            <a:xfrm>
              <a:off x="1806223" y="3098012"/>
              <a:ext cx="765040" cy="433429"/>
            </a:xfrm>
            <a:prstGeom prst="rect">
              <a:avLst/>
            </a:prstGeom>
          </p:spPr>
        </p:pic>
        <p:sp>
          <p:nvSpPr>
            <p:cNvPr id="47" name="正方形/長方形 46">
              <a:extLst>
                <a:ext uri="{FF2B5EF4-FFF2-40B4-BE49-F238E27FC236}">
                  <a16:creationId xmlns:a16="http://schemas.microsoft.com/office/drawing/2014/main" id="{EB307DD6-0716-4589-B108-B3FAC2241596}"/>
                </a:ext>
              </a:extLst>
            </p:cNvPr>
            <p:cNvSpPr/>
            <p:nvPr/>
          </p:nvSpPr>
          <p:spPr bwMode="auto">
            <a:xfrm>
              <a:off x="1806224" y="3102534"/>
              <a:ext cx="765040" cy="428907"/>
            </a:xfrm>
            <a:prstGeom prst="rect">
              <a:avLst/>
            </a:prstGeom>
            <a:noFill/>
            <a:ln w="9525">
              <a:solidFill>
                <a:srgbClr val="FF0000"/>
              </a:solidFill>
              <a:miter lim="800000"/>
              <a:headEnd/>
              <a:tailEnd/>
            </a:ln>
            <a:effectLst/>
          </p:spPr>
          <p:txBody>
            <a:bodyPr wrap="none" rtlCol="0" anchor="ctr" anchorCtr="0">
              <a:noAutofit/>
            </a:bodyPr>
            <a:lstStyle/>
            <a:p>
              <a:pPr algn="ctr"/>
              <a:endParaRPr kumimoji="1" lang="ja-JP" altLang="en-US" sz="1800">
                <a:solidFill>
                  <a:schemeClr val="tx1"/>
                </a:solidFill>
                <a:latin typeface="+mn-lt"/>
                <a:ea typeface="+mn-ea"/>
              </a:endParaRPr>
            </a:p>
          </p:txBody>
        </p:sp>
      </p:grpSp>
      <p:pic>
        <p:nvPicPr>
          <p:cNvPr id="49" name="Picture 91" descr="HDI_stackable.png">
            <a:extLst>
              <a:ext uri="{FF2B5EF4-FFF2-40B4-BE49-F238E27FC236}">
                <a16:creationId xmlns:a16="http://schemas.microsoft.com/office/drawing/2014/main" id="{F6CF15CE-99AB-4D4D-A233-106155D3BA47}"/>
              </a:ext>
            </a:extLst>
          </p:cNvPr>
          <p:cNvPicPr>
            <a:picLocks noChangeAspect="1"/>
          </p:cNvPicPr>
          <p:nvPr/>
        </p:nvPicPr>
        <p:blipFill>
          <a:blip r:embed="rId3" cstate="email"/>
          <a:srcRect/>
          <a:stretch>
            <a:fillRect/>
          </a:stretch>
        </p:blipFill>
        <p:spPr>
          <a:xfrm>
            <a:off x="5393484" y="2952813"/>
            <a:ext cx="765040" cy="433429"/>
          </a:xfrm>
          <a:prstGeom prst="rect">
            <a:avLst/>
          </a:prstGeom>
        </p:spPr>
      </p:pic>
      <p:sp>
        <p:nvSpPr>
          <p:cNvPr id="50" name="正方形/長方形 49">
            <a:extLst>
              <a:ext uri="{FF2B5EF4-FFF2-40B4-BE49-F238E27FC236}">
                <a16:creationId xmlns:a16="http://schemas.microsoft.com/office/drawing/2014/main" id="{9D4CFD74-CF21-464A-9264-B6D727460957}"/>
              </a:ext>
            </a:extLst>
          </p:cNvPr>
          <p:cNvSpPr/>
          <p:nvPr/>
        </p:nvSpPr>
        <p:spPr bwMode="auto">
          <a:xfrm>
            <a:off x="5393485" y="2957335"/>
            <a:ext cx="765040" cy="428907"/>
          </a:xfrm>
          <a:prstGeom prst="rect">
            <a:avLst/>
          </a:prstGeom>
          <a:noFill/>
          <a:ln w="9525">
            <a:solidFill>
              <a:srgbClr val="0070C0"/>
            </a:solidFill>
            <a:miter lim="800000"/>
            <a:headEnd/>
            <a:tailEnd/>
          </a:ln>
          <a:effectLst/>
        </p:spPr>
        <p:txBody>
          <a:bodyPr wrap="none" rtlCol="0" anchor="ctr" anchorCtr="0">
            <a:noAutofit/>
          </a:bodyPr>
          <a:lstStyle/>
          <a:p>
            <a:pPr algn="ctr"/>
            <a:endParaRPr kumimoji="1" lang="ja-JP" altLang="en-US" sz="1800">
              <a:solidFill>
                <a:schemeClr val="tx1"/>
              </a:solidFill>
              <a:latin typeface="+mn-lt"/>
              <a:ea typeface="+mn-ea"/>
            </a:endParaRPr>
          </a:p>
        </p:txBody>
      </p:sp>
      <p:pic>
        <p:nvPicPr>
          <p:cNvPr id="52" name="Picture 91" descr="HDI_stackable.png">
            <a:extLst>
              <a:ext uri="{FF2B5EF4-FFF2-40B4-BE49-F238E27FC236}">
                <a16:creationId xmlns:a16="http://schemas.microsoft.com/office/drawing/2014/main" id="{051DAACA-DBEF-4988-B667-F79AE60A8269}"/>
              </a:ext>
            </a:extLst>
          </p:cNvPr>
          <p:cNvPicPr>
            <a:picLocks noChangeAspect="1"/>
          </p:cNvPicPr>
          <p:nvPr/>
        </p:nvPicPr>
        <p:blipFill>
          <a:blip r:embed="rId3" cstate="email"/>
          <a:srcRect/>
          <a:stretch>
            <a:fillRect/>
          </a:stretch>
        </p:blipFill>
        <p:spPr>
          <a:xfrm>
            <a:off x="5518530" y="3229704"/>
            <a:ext cx="765040" cy="433429"/>
          </a:xfrm>
          <a:prstGeom prst="rect">
            <a:avLst/>
          </a:prstGeom>
        </p:spPr>
      </p:pic>
      <p:sp>
        <p:nvSpPr>
          <p:cNvPr id="53" name="正方形/長方形 52">
            <a:extLst>
              <a:ext uri="{FF2B5EF4-FFF2-40B4-BE49-F238E27FC236}">
                <a16:creationId xmlns:a16="http://schemas.microsoft.com/office/drawing/2014/main" id="{A2AD87B3-C82F-4B71-8709-61BE77696F11}"/>
              </a:ext>
            </a:extLst>
          </p:cNvPr>
          <p:cNvSpPr/>
          <p:nvPr/>
        </p:nvSpPr>
        <p:spPr bwMode="auto">
          <a:xfrm>
            <a:off x="5518531" y="3234226"/>
            <a:ext cx="765040" cy="428907"/>
          </a:xfrm>
          <a:prstGeom prst="rect">
            <a:avLst/>
          </a:prstGeom>
          <a:noFill/>
          <a:ln w="9525">
            <a:solidFill>
              <a:srgbClr val="0070C0"/>
            </a:solidFill>
            <a:miter lim="800000"/>
            <a:headEnd/>
            <a:tailEnd/>
          </a:ln>
          <a:effectLst/>
        </p:spPr>
        <p:txBody>
          <a:bodyPr wrap="none" rtlCol="0" anchor="ctr" anchorCtr="0">
            <a:noAutofit/>
          </a:bodyPr>
          <a:lstStyle/>
          <a:p>
            <a:pPr algn="ctr"/>
            <a:endParaRPr kumimoji="1" lang="ja-JP" altLang="en-US" sz="1800">
              <a:solidFill>
                <a:schemeClr val="tx1"/>
              </a:solidFill>
              <a:latin typeface="+mn-lt"/>
              <a:ea typeface="+mn-ea"/>
            </a:endParaRPr>
          </a:p>
        </p:txBody>
      </p:sp>
      <p:pic>
        <p:nvPicPr>
          <p:cNvPr id="55" name="Picture 91" descr="HDI_stackable.png">
            <a:extLst>
              <a:ext uri="{FF2B5EF4-FFF2-40B4-BE49-F238E27FC236}">
                <a16:creationId xmlns:a16="http://schemas.microsoft.com/office/drawing/2014/main" id="{80AAEF12-25E4-40C4-AC17-CAF760E33CD3}"/>
              </a:ext>
            </a:extLst>
          </p:cNvPr>
          <p:cNvPicPr>
            <a:picLocks noChangeAspect="1"/>
          </p:cNvPicPr>
          <p:nvPr/>
        </p:nvPicPr>
        <p:blipFill>
          <a:blip r:embed="rId3" cstate="email"/>
          <a:srcRect/>
          <a:stretch>
            <a:fillRect/>
          </a:stretch>
        </p:blipFill>
        <p:spPr>
          <a:xfrm>
            <a:off x="5651392" y="3472422"/>
            <a:ext cx="765040" cy="433429"/>
          </a:xfrm>
          <a:prstGeom prst="rect">
            <a:avLst/>
          </a:prstGeom>
        </p:spPr>
      </p:pic>
      <p:sp>
        <p:nvSpPr>
          <p:cNvPr id="56" name="正方形/長方形 55">
            <a:extLst>
              <a:ext uri="{FF2B5EF4-FFF2-40B4-BE49-F238E27FC236}">
                <a16:creationId xmlns:a16="http://schemas.microsoft.com/office/drawing/2014/main" id="{A2B551BA-B812-41EE-8DB9-8DC9DFB3C6E1}"/>
              </a:ext>
            </a:extLst>
          </p:cNvPr>
          <p:cNvSpPr/>
          <p:nvPr/>
        </p:nvSpPr>
        <p:spPr bwMode="auto">
          <a:xfrm>
            <a:off x="5651393" y="3476944"/>
            <a:ext cx="765040" cy="428907"/>
          </a:xfrm>
          <a:prstGeom prst="rect">
            <a:avLst/>
          </a:prstGeom>
          <a:noFill/>
          <a:ln w="9525">
            <a:solidFill>
              <a:srgbClr val="0070C0"/>
            </a:solidFill>
            <a:miter lim="800000"/>
            <a:headEnd/>
            <a:tailEnd/>
          </a:ln>
          <a:effectLst/>
        </p:spPr>
        <p:txBody>
          <a:bodyPr wrap="none" rtlCol="0" anchor="ctr" anchorCtr="0">
            <a:noAutofit/>
          </a:bodyPr>
          <a:lstStyle/>
          <a:p>
            <a:pPr algn="ctr"/>
            <a:endParaRPr kumimoji="1" lang="ja-JP" altLang="en-US" sz="1800">
              <a:solidFill>
                <a:schemeClr val="tx1"/>
              </a:solidFill>
              <a:latin typeface="+mn-lt"/>
              <a:ea typeface="+mn-ea"/>
            </a:endParaRPr>
          </a:p>
        </p:txBody>
      </p:sp>
      <p:grpSp>
        <p:nvGrpSpPr>
          <p:cNvPr id="57" name="グループ化 56">
            <a:extLst>
              <a:ext uri="{FF2B5EF4-FFF2-40B4-BE49-F238E27FC236}">
                <a16:creationId xmlns:a16="http://schemas.microsoft.com/office/drawing/2014/main" id="{1DAABFC0-411D-40C9-B786-40667F70E15F}"/>
              </a:ext>
            </a:extLst>
          </p:cNvPr>
          <p:cNvGrpSpPr/>
          <p:nvPr/>
        </p:nvGrpSpPr>
        <p:grpSpPr>
          <a:xfrm>
            <a:off x="2087577" y="3474828"/>
            <a:ext cx="765041" cy="433429"/>
            <a:chOff x="1806223" y="3098012"/>
            <a:chExt cx="765041" cy="433429"/>
          </a:xfrm>
        </p:grpSpPr>
        <p:pic>
          <p:nvPicPr>
            <p:cNvPr id="58" name="Picture 91" descr="HDI_stackable.png">
              <a:extLst>
                <a:ext uri="{FF2B5EF4-FFF2-40B4-BE49-F238E27FC236}">
                  <a16:creationId xmlns:a16="http://schemas.microsoft.com/office/drawing/2014/main" id="{5082711B-908C-46B5-8A68-F6BD061B33DB}"/>
                </a:ext>
              </a:extLst>
            </p:cNvPr>
            <p:cNvPicPr>
              <a:picLocks noChangeAspect="1"/>
            </p:cNvPicPr>
            <p:nvPr/>
          </p:nvPicPr>
          <p:blipFill>
            <a:blip r:embed="rId3" cstate="email"/>
            <a:srcRect/>
            <a:stretch>
              <a:fillRect/>
            </a:stretch>
          </p:blipFill>
          <p:spPr>
            <a:xfrm>
              <a:off x="1806223" y="3098012"/>
              <a:ext cx="765040" cy="433429"/>
            </a:xfrm>
            <a:prstGeom prst="rect">
              <a:avLst/>
            </a:prstGeom>
          </p:spPr>
        </p:pic>
        <p:sp>
          <p:nvSpPr>
            <p:cNvPr id="59" name="正方形/長方形 58">
              <a:extLst>
                <a:ext uri="{FF2B5EF4-FFF2-40B4-BE49-F238E27FC236}">
                  <a16:creationId xmlns:a16="http://schemas.microsoft.com/office/drawing/2014/main" id="{50F22635-B3F2-4BCB-B081-A3025BF1DAB9}"/>
                </a:ext>
              </a:extLst>
            </p:cNvPr>
            <p:cNvSpPr/>
            <p:nvPr/>
          </p:nvSpPr>
          <p:spPr bwMode="auto">
            <a:xfrm>
              <a:off x="1806224" y="3102534"/>
              <a:ext cx="765040" cy="428907"/>
            </a:xfrm>
            <a:prstGeom prst="rect">
              <a:avLst/>
            </a:prstGeom>
            <a:noFill/>
            <a:ln w="9525">
              <a:solidFill>
                <a:srgbClr val="FF0000"/>
              </a:solidFill>
              <a:miter lim="800000"/>
              <a:headEnd/>
              <a:tailEnd/>
            </a:ln>
            <a:effectLst/>
          </p:spPr>
          <p:txBody>
            <a:bodyPr wrap="none" rtlCol="0" anchor="ctr" anchorCtr="0">
              <a:noAutofit/>
            </a:bodyPr>
            <a:lstStyle/>
            <a:p>
              <a:pPr algn="ctr"/>
              <a:endParaRPr kumimoji="1" lang="ja-JP" altLang="en-US" sz="1800">
                <a:solidFill>
                  <a:schemeClr val="tx1"/>
                </a:solidFill>
                <a:latin typeface="+mn-lt"/>
                <a:ea typeface="+mn-ea"/>
              </a:endParaRPr>
            </a:p>
          </p:txBody>
        </p:sp>
      </p:grpSp>
      <p:grpSp>
        <p:nvGrpSpPr>
          <p:cNvPr id="60" name="グループ化 59">
            <a:extLst>
              <a:ext uri="{FF2B5EF4-FFF2-40B4-BE49-F238E27FC236}">
                <a16:creationId xmlns:a16="http://schemas.microsoft.com/office/drawing/2014/main" id="{5F561005-ACFE-4BA1-A2C1-68DFFCAE1E05}"/>
              </a:ext>
            </a:extLst>
          </p:cNvPr>
          <p:cNvGrpSpPr/>
          <p:nvPr/>
        </p:nvGrpSpPr>
        <p:grpSpPr>
          <a:xfrm>
            <a:off x="2923823" y="4113239"/>
            <a:ext cx="765041" cy="433429"/>
            <a:chOff x="1806223" y="3098012"/>
            <a:chExt cx="765041" cy="433429"/>
          </a:xfrm>
        </p:grpSpPr>
        <p:pic>
          <p:nvPicPr>
            <p:cNvPr id="61" name="Picture 91" descr="HDI_stackable.png">
              <a:extLst>
                <a:ext uri="{FF2B5EF4-FFF2-40B4-BE49-F238E27FC236}">
                  <a16:creationId xmlns:a16="http://schemas.microsoft.com/office/drawing/2014/main" id="{341B4783-4DDA-41DF-A718-7908B8881514}"/>
                </a:ext>
              </a:extLst>
            </p:cNvPr>
            <p:cNvPicPr>
              <a:picLocks noChangeAspect="1"/>
            </p:cNvPicPr>
            <p:nvPr/>
          </p:nvPicPr>
          <p:blipFill>
            <a:blip r:embed="rId3" cstate="email"/>
            <a:srcRect/>
            <a:stretch>
              <a:fillRect/>
            </a:stretch>
          </p:blipFill>
          <p:spPr>
            <a:xfrm>
              <a:off x="1806223" y="3098012"/>
              <a:ext cx="765040" cy="433429"/>
            </a:xfrm>
            <a:prstGeom prst="rect">
              <a:avLst/>
            </a:prstGeom>
          </p:spPr>
        </p:pic>
        <p:sp>
          <p:nvSpPr>
            <p:cNvPr id="62" name="正方形/長方形 61">
              <a:extLst>
                <a:ext uri="{FF2B5EF4-FFF2-40B4-BE49-F238E27FC236}">
                  <a16:creationId xmlns:a16="http://schemas.microsoft.com/office/drawing/2014/main" id="{BBB531EC-EF13-4588-AD99-88E96BC41D02}"/>
                </a:ext>
              </a:extLst>
            </p:cNvPr>
            <p:cNvSpPr/>
            <p:nvPr/>
          </p:nvSpPr>
          <p:spPr bwMode="auto">
            <a:xfrm>
              <a:off x="1806224" y="3102534"/>
              <a:ext cx="765040" cy="428907"/>
            </a:xfrm>
            <a:prstGeom prst="rect">
              <a:avLst/>
            </a:prstGeom>
            <a:noFill/>
            <a:ln w="9525">
              <a:solidFill>
                <a:srgbClr val="FF0000"/>
              </a:solidFill>
              <a:miter lim="800000"/>
              <a:headEnd/>
              <a:tailEnd/>
            </a:ln>
            <a:effectLst/>
          </p:spPr>
          <p:txBody>
            <a:bodyPr wrap="none" rtlCol="0" anchor="ctr" anchorCtr="0">
              <a:noAutofit/>
            </a:bodyPr>
            <a:lstStyle/>
            <a:p>
              <a:pPr algn="ctr"/>
              <a:endParaRPr kumimoji="1" lang="ja-JP" altLang="en-US" sz="1800">
                <a:solidFill>
                  <a:schemeClr val="tx1"/>
                </a:solidFill>
                <a:latin typeface="+mn-lt"/>
                <a:ea typeface="+mn-ea"/>
              </a:endParaRPr>
            </a:p>
          </p:txBody>
        </p:sp>
      </p:grpSp>
      <p:grpSp>
        <p:nvGrpSpPr>
          <p:cNvPr id="63" name="グループ化 62">
            <a:extLst>
              <a:ext uri="{FF2B5EF4-FFF2-40B4-BE49-F238E27FC236}">
                <a16:creationId xmlns:a16="http://schemas.microsoft.com/office/drawing/2014/main" id="{EAA3C722-25D9-4B44-B42B-A041B28850BF}"/>
              </a:ext>
            </a:extLst>
          </p:cNvPr>
          <p:cNvGrpSpPr/>
          <p:nvPr/>
        </p:nvGrpSpPr>
        <p:grpSpPr>
          <a:xfrm>
            <a:off x="3048869" y="4390130"/>
            <a:ext cx="765041" cy="433429"/>
            <a:chOff x="1806223" y="3098012"/>
            <a:chExt cx="765041" cy="433429"/>
          </a:xfrm>
        </p:grpSpPr>
        <p:pic>
          <p:nvPicPr>
            <p:cNvPr id="64" name="Picture 91" descr="HDI_stackable.png">
              <a:extLst>
                <a:ext uri="{FF2B5EF4-FFF2-40B4-BE49-F238E27FC236}">
                  <a16:creationId xmlns:a16="http://schemas.microsoft.com/office/drawing/2014/main" id="{D0859A58-AC6C-47F6-9EFF-A244FF681784}"/>
                </a:ext>
              </a:extLst>
            </p:cNvPr>
            <p:cNvPicPr>
              <a:picLocks noChangeAspect="1"/>
            </p:cNvPicPr>
            <p:nvPr/>
          </p:nvPicPr>
          <p:blipFill>
            <a:blip r:embed="rId3" cstate="email"/>
            <a:srcRect/>
            <a:stretch>
              <a:fillRect/>
            </a:stretch>
          </p:blipFill>
          <p:spPr>
            <a:xfrm>
              <a:off x="1806223" y="3098012"/>
              <a:ext cx="765040" cy="433429"/>
            </a:xfrm>
            <a:prstGeom prst="rect">
              <a:avLst/>
            </a:prstGeom>
          </p:spPr>
        </p:pic>
        <p:sp>
          <p:nvSpPr>
            <p:cNvPr id="65" name="正方形/長方形 64">
              <a:extLst>
                <a:ext uri="{FF2B5EF4-FFF2-40B4-BE49-F238E27FC236}">
                  <a16:creationId xmlns:a16="http://schemas.microsoft.com/office/drawing/2014/main" id="{D9E7C571-7BFC-4876-AC17-33063EE4D0FC}"/>
                </a:ext>
              </a:extLst>
            </p:cNvPr>
            <p:cNvSpPr/>
            <p:nvPr/>
          </p:nvSpPr>
          <p:spPr bwMode="auto">
            <a:xfrm>
              <a:off x="1806224" y="3102534"/>
              <a:ext cx="765040" cy="428907"/>
            </a:xfrm>
            <a:prstGeom prst="rect">
              <a:avLst/>
            </a:prstGeom>
            <a:noFill/>
            <a:ln w="9525">
              <a:solidFill>
                <a:srgbClr val="FF0000"/>
              </a:solidFill>
              <a:miter lim="800000"/>
              <a:headEnd/>
              <a:tailEnd/>
            </a:ln>
            <a:effectLst/>
          </p:spPr>
          <p:txBody>
            <a:bodyPr wrap="none" rtlCol="0" anchor="ctr" anchorCtr="0">
              <a:noAutofit/>
            </a:bodyPr>
            <a:lstStyle/>
            <a:p>
              <a:pPr algn="ctr"/>
              <a:endParaRPr kumimoji="1" lang="ja-JP" altLang="en-US" sz="1800">
                <a:solidFill>
                  <a:schemeClr val="tx1"/>
                </a:solidFill>
                <a:latin typeface="+mn-lt"/>
                <a:ea typeface="+mn-ea"/>
              </a:endParaRPr>
            </a:p>
          </p:txBody>
        </p:sp>
      </p:grpSp>
      <p:grpSp>
        <p:nvGrpSpPr>
          <p:cNvPr id="66" name="グループ化 65">
            <a:extLst>
              <a:ext uri="{FF2B5EF4-FFF2-40B4-BE49-F238E27FC236}">
                <a16:creationId xmlns:a16="http://schemas.microsoft.com/office/drawing/2014/main" id="{C7258520-C4AF-4EA0-BA00-32F68F695252}"/>
              </a:ext>
            </a:extLst>
          </p:cNvPr>
          <p:cNvGrpSpPr/>
          <p:nvPr/>
        </p:nvGrpSpPr>
        <p:grpSpPr>
          <a:xfrm>
            <a:off x="3181731" y="4632848"/>
            <a:ext cx="765041" cy="433429"/>
            <a:chOff x="1806223" y="3098012"/>
            <a:chExt cx="765041" cy="433429"/>
          </a:xfrm>
        </p:grpSpPr>
        <p:pic>
          <p:nvPicPr>
            <p:cNvPr id="67" name="Picture 91" descr="HDI_stackable.png">
              <a:extLst>
                <a:ext uri="{FF2B5EF4-FFF2-40B4-BE49-F238E27FC236}">
                  <a16:creationId xmlns:a16="http://schemas.microsoft.com/office/drawing/2014/main" id="{A3A36BCA-5B75-4E20-ACAD-3DEBE38D0052}"/>
                </a:ext>
              </a:extLst>
            </p:cNvPr>
            <p:cNvPicPr>
              <a:picLocks noChangeAspect="1"/>
            </p:cNvPicPr>
            <p:nvPr/>
          </p:nvPicPr>
          <p:blipFill>
            <a:blip r:embed="rId3" cstate="email"/>
            <a:srcRect/>
            <a:stretch>
              <a:fillRect/>
            </a:stretch>
          </p:blipFill>
          <p:spPr>
            <a:xfrm>
              <a:off x="1806223" y="3098012"/>
              <a:ext cx="765040" cy="433429"/>
            </a:xfrm>
            <a:prstGeom prst="rect">
              <a:avLst/>
            </a:prstGeom>
          </p:spPr>
        </p:pic>
        <p:sp>
          <p:nvSpPr>
            <p:cNvPr id="68" name="正方形/長方形 67">
              <a:extLst>
                <a:ext uri="{FF2B5EF4-FFF2-40B4-BE49-F238E27FC236}">
                  <a16:creationId xmlns:a16="http://schemas.microsoft.com/office/drawing/2014/main" id="{5EB791F4-6339-4084-ADD4-BDCF3C89B827}"/>
                </a:ext>
              </a:extLst>
            </p:cNvPr>
            <p:cNvSpPr/>
            <p:nvPr/>
          </p:nvSpPr>
          <p:spPr bwMode="auto">
            <a:xfrm>
              <a:off x="1806224" y="3102534"/>
              <a:ext cx="765040" cy="428907"/>
            </a:xfrm>
            <a:prstGeom prst="rect">
              <a:avLst/>
            </a:prstGeom>
            <a:noFill/>
            <a:ln w="9525">
              <a:solidFill>
                <a:srgbClr val="FF0000"/>
              </a:solidFill>
              <a:miter lim="800000"/>
              <a:headEnd/>
              <a:tailEnd/>
            </a:ln>
            <a:effectLst/>
          </p:spPr>
          <p:txBody>
            <a:bodyPr wrap="none" rtlCol="0" anchor="ctr" anchorCtr="0">
              <a:noAutofit/>
            </a:bodyPr>
            <a:lstStyle/>
            <a:p>
              <a:pPr algn="ctr"/>
              <a:endParaRPr kumimoji="1" lang="ja-JP" altLang="en-US" sz="1800">
                <a:solidFill>
                  <a:schemeClr val="tx1"/>
                </a:solidFill>
                <a:latin typeface="+mn-lt"/>
                <a:ea typeface="+mn-ea"/>
              </a:endParaRPr>
            </a:p>
          </p:txBody>
        </p:sp>
      </p:grpSp>
      <p:grpSp>
        <p:nvGrpSpPr>
          <p:cNvPr id="69" name="グループ化 68">
            <a:extLst>
              <a:ext uri="{FF2B5EF4-FFF2-40B4-BE49-F238E27FC236}">
                <a16:creationId xmlns:a16="http://schemas.microsoft.com/office/drawing/2014/main" id="{17405E7A-67C3-4D96-BDC3-AB1384BAFF08}"/>
              </a:ext>
            </a:extLst>
          </p:cNvPr>
          <p:cNvGrpSpPr/>
          <p:nvPr/>
        </p:nvGrpSpPr>
        <p:grpSpPr>
          <a:xfrm>
            <a:off x="3181731" y="4630732"/>
            <a:ext cx="765041" cy="433429"/>
            <a:chOff x="1806223" y="3098012"/>
            <a:chExt cx="765041" cy="433429"/>
          </a:xfrm>
        </p:grpSpPr>
        <p:pic>
          <p:nvPicPr>
            <p:cNvPr id="70" name="Picture 91" descr="HDI_stackable.png">
              <a:extLst>
                <a:ext uri="{FF2B5EF4-FFF2-40B4-BE49-F238E27FC236}">
                  <a16:creationId xmlns:a16="http://schemas.microsoft.com/office/drawing/2014/main" id="{E276F054-A25C-4A2E-8977-80C4B2C1148F}"/>
                </a:ext>
              </a:extLst>
            </p:cNvPr>
            <p:cNvPicPr>
              <a:picLocks noChangeAspect="1"/>
            </p:cNvPicPr>
            <p:nvPr/>
          </p:nvPicPr>
          <p:blipFill>
            <a:blip r:embed="rId3" cstate="email"/>
            <a:srcRect/>
            <a:stretch>
              <a:fillRect/>
            </a:stretch>
          </p:blipFill>
          <p:spPr>
            <a:xfrm>
              <a:off x="1806223" y="3098012"/>
              <a:ext cx="765040" cy="433429"/>
            </a:xfrm>
            <a:prstGeom prst="rect">
              <a:avLst/>
            </a:prstGeom>
          </p:spPr>
        </p:pic>
        <p:sp>
          <p:nvSpPr>
            <p:cNvPr id="71" name="正方形/長方形 70">
              <a:extLst>
                <a:ext uri="{FF2B5EF4-FFF2-40B4-BE49-F238E27FC236}">
                  <a16:creationId xmlns:a16="http://schemas.microsoft.com/office/drawing/2014/main" id="{6ACB20D7-47F1-45C0-A152-8E0DD109F594}"/>
                </a:ext>
              </a:extLst>
            </p:cNvPr>
            <p:cNvSpPr/>
            <p:nvPr/>
          </p:nvSpPr>
          <p:spPr bwMode="auto">
            <a:xfrm>
              <a:off x="1806224" y="3102534"/>
              <a:ext cx="765040" cy="428907"/>
            </a:xfrm>
            <a:prstGeom prst="rect">
              <a:avLst/>
            </a:prstGeom>
            <a:noFill/>
            <a:ln w="9525">
              <a:solidFill>
                <a:srgbClr val="FF0000"/>
              </a:solidFill>
              <a:miter lim="800000"/>
              <a:headEnd/>
              <a:tailEnd/>
            </a:ln>
            <a:effectLst/>
          </p:spPr>
          <p:txBody>
            <a:bodyPr wrap="none" rtlCol="0" anchor="ctr" anchorCtr="0">
              <a:noAutofit/>
            </a:bodyPr>
            <a:lstStyle/>
            <a:p>
              <a:pPr algn="ctr"/>
              <a:endParaRPr kumimoji="1" lang="ja-JP" altLang="en-US" sz="1800">
                <a:solidFill>
                  <a:schemeClr val="tx1"/>
                </a:solidFill>
                <a:latin typeface="+mn-lt"/>
                <a:ea typeface="+mn-ea"/>
              </a:endParaRPr>
            </a:p>
          </p:txBody>
        </p:sp>
      </p:grpSp>
      <p:cxnSp>
        <p:nvCxnSpPr>
          <p:cNvPr id="10" name="直線コネクタ 9">
            <a:extLst>
              <a:ext uri="{FF2B5EF4-FFF2-40B4-BE49-F238E27FC236}">
                <a16:creationId xmlns:a16="http://schemas.microsoft.com/office/drawing/2014/main" id="{6F75DE49-F24E-4742-8280-F8719C8D28A4}"/>
              </a:ext>
            </a:extLst>
          </p:cNvPr>
          <p:cNvCxnSpPr>
            <a:stCxn id="23" idx="3"/>
            <a:endCxn id="50" idx="1"/>
          </p:cNvCxnSpPr>
          <p:nvPr/>
        </p:nvCxnSpPr>
        <p:spPr bwMode="auto">
          <a:xfrm flipV="1">
            <a:off x="2594709" y="3171789"/>
            <a:ext cx="2798776" cy="2261"/>
          </a:xfrm>
          <a:prstGeom prst="line">
            <a:avLst/>
          </a:prstGeom>
          <a:noFill/>
          <a:ln w="9525" cap="flat" cmpd="sng" algn="ctr">
            <a:solidFill>
              <a:schemeClr val="tx1"/>
            </a:solidFill>
            <a:prstDash val="solid"/>
            <a:round/>
            <a:headEnd type="none" w="med" len="med"/>
            <a:tailEnd type="none" w="med" len="med"/>
          </a:ln>
          <a:effectLst/>
        </p:spPr>
      </p:cxnSp>
      <p:cxnSp>
        <p:nvCxnSpPr>
          <p:cNvPr id="13" name="直線コネクタ 12">
            <a:extLst>
              <a:ext uri="{FF2B5EF4-FFF2-40B4-BE49-F238E27FC236}">
                <a16:creationId xmlns:a16="http://schemas.microsoft.com/office/drawing/2014/main" id="{227A50F7-A1A7-45CB-950F-2E0D2BD80999}"/>
              </a:ext>
            </a:extLst>
          </p:cNvPr>
          <p:cNvCxnSpPr>
            <a:stCxn id="40" idx="3"/>
            <a:endCxn id="53" idx="1"/>
          </p:cNvCxnSpPr>
          <p:nvPr/>
        </p:nvCxnSpPr>
        <p:spPr bwMode="auto">
          <a:xfrm flipV="1">
            <a:off x="2719755" y="3448680"/>
            <a:ext cx="2798776" cy="2261"/>
          </a:xfrm>
          <a:prstGeom prst="line">
            <a:avLst/>
          </a:prstGeom>
          <a:noFill/>
          <a:ln w="9525" cap="flat" cmpd="sng" algn="ctr">
            <a:solidFill>
              <a:schemeClr val="tx1"/>
            </a:solidFill>
            <a:prstDash val="solid"/>
            <a:round/>
            <a:headEnd type="none" w="med" len="med"/>
            <a:tailEnd type="none" w="med" len="med"/>
          </a:ln>
          <a:effectLst/>
        </p:spPr>
      </p:cxnSp>
      <p:cxnSp>
        <p:nvCxnSpPr>
          <p:cNvPr id="15" name="直線コネクタ 14">
            <a:extLst>
              <a:ext uri="{FF2B5EF4-FFF2-40B4-BE49-F238E27FC236}">
                <a16:creationId xmlns:a16="http://schemas.microsoft.com/office/drawing/2014/main" id="{48A6FCF1-0C1E-44EA-A958-1A59CCBBE3F1}"/>
              </a:ext>
            </a:extLst>
          </p:cNvPr>
          <p:cNvCxnSpPr>
            <a:stCxn id="58" idx="3"/>
            <a:endCxn id="56" idx="1"/>
          </p:cNvCxnSpPr>
          <p:nvPr/>
        </p:nvCxnSpPr>
        <p:spPr bwMode="auto">
          <a:xfrm flipV="1">
            <a:off x="2852617" y="3691398"/>
            <a:ext cx="2798776" cy="145"/>
          </a:xfrm>
          <a:prstGeom prst="line">
            <a:avLst/>
          </a:prstGeom>
          <a:noFill/>
          <a:ln w="9525" cap="flat" cmpd="sng" algn="ctr">
            <a:solidFill>
              <a:schemeClr val="tx1"/>
            </a:solidFill>
            <a:prstDash val="solid"/>
            <a:round/>
            <a:headEnd type="none" w="med" len="med"/>
            <a:tailEnd type="none" w="med" len="med"/>
          </a:ln>
          <a:effectLst/>
        </p:spPr>
      </p:cxnSp>
      <p:cxnSp>
        <p:nvCxnSpPr>
          <p:cNvPr id="72" name="直線コネクタ 71">
            <a:extLst>
              <a:ext uri="{FF2B5EF4-FFF2-40B4-BE49-F238E27FC236}">
                <a16:creationId xmlns:a16="http://schemas.microsoft.com/office/drawing/2014/main" id="{4585015C-01FC-4623-87E2-98599090CB4F}"/>
              </a:ext>
            </a:extLst>
          </p:cNvPr>
          <p:cNvCxnSpPr>
            <a:stCxn id="61" idx="3"/>
            <a:endCxn id="49" idx="1"/>
          </p:cNvCxnSpPr>
          <p:nvPr/>
        </p:nvCxnSpPr>
        <p:spPr bwMode="auto">
          <a:xfrm flipV="1">
            <a:off x="3688863" y="3169528"/>
            <a:ext cx="1704621" cy="1160426"/>
          </a:xfrm>
          <a:prstGeom prst="line">
            <a:avLst/>
          </a:prstGeom>
          <a:noFill/>
          <a:ln w="9525" cap="flat" cmpd="sng" algn="ctr">
            <a:solidFill>
              <a:schemeClr val="tx1"/>
            </a:solidFill>
            <a:prstDash val="solid"/>
            <a:round/>
            <a:headEnd type="none" w="med" len="med"/>
            <a:tailEnd type="none" w="med" len="med"/>
          </a:ln>
          <a:effectLst/>
        </p:spPr>
      </p:cxnSp>
      <p:cxnSp>
        <p:nvCxnSpPr>
          <p:cNvPr id="74" name="直線コネクタ 73">
            <a:extLst>
              <a:ext uri="{FF2B5EF4-FFF2-40B4-BE49-F238E27FC236}">
                <a16:creationId xmlns:a16="http://schemas.microsoft.com/office/drawing/2014/main" id="{1843B774-8BCC-45AA-9CB1-4B5741039D35}"/>
              </a:ext>
            </a:extLst>
          </p:cNvPr>
          <p:cNvCxnSpPr>
            <a:stCxn id="64" idx="3"/>
            <a:endCxn id="53" idx="1"/>
          </p:cNvCxnSpPr>
          <p:nvPr/>
        </p:nvCxnSpPr>
        <p:spPr bwMode="auto">
          <a:xfrm flipV="1">
            <a:off x="3813909" y="3448680"/>
            <a:ext cx="1704622" cy="1158165"/>
          </a:xfrm>
          <a:prstGeom prst="line">
            <a:avLst/>
          </a:prstGeom>
          <a:noFill/>
          <a:ln w="9525" cap="flat" cmpd="sng" algn="ctr">
            <a:solidFill>
              <a:schemeClr val="tx1"/>
            </a:solidFill>
            <a:prstDash val="solid"/>
            <a:round/>
            <a:headEnd type="none" w="med" len="med"/>
            <a:tailEnd type="none" w="med" len="med"/>
          </a:ln>
          <a:effectLst/>
        </p:spPr>
      </p:cxnSp>
      <p:cxnSp>
        <p:nvCxnSpPr>
          <p:cNvPr id="76" name="直線コネクタ 75">
            <a:extLst>
              <a:ext uri="{FF2B5EF4-FFF2-40B4-BE49-F238E27FC236}">
                <a16:creationId xmlns:a16="http://schemas.microsoft.com/office/drawing/2014/main" id="{85D55066-1DF7-442F-89F2-785094ED9C6D}"/>
              </a:ext>
            </a:extLst>
          </p:cNvPr>
          <p:cNvCxnSpPr>
            <a:stCxn id="71" idx="3"/>
            <a:endCxn id="55" idx="1"/>
          </p:cNvCxnSpPr>
          <p:nvPr/>
        </p:nvCxnSpPr>
        <p:spPr bwMode="auto">
          <a:xfrm flipV="1">
            <a:off x="3946772" y="3689137"/>
            <a:ext cx="1704620" cy="1160571"/>
          </a:xfrm>
          <a:prstGeom prst="line">
            <a:avLst/>
          </a:prstGeom>
          <a:noFill/>
          <a:ln w="9525" cap="flat" cmpd="sng" algn="ctr">
            <a:solidFill>
              <a:schemeClr val="tx1"/>
            </a:solidFill>
            <a:prstDash val="solid"/>
            <a:round/>
            <a:headEnd type="none" w="med" len="med"/>
            <a:tailEnd type="none" w="med" len="med"/>
          </a:ln>
          <a:effectLst/>
        </p:spPr>
      </p:cxnSp>
      <p:sp>
        <p:nvSpPr>
          <p:cNvPr id="77" name="TextBox 85">
            <a:extLst>
              <a:ext uri="{FF2B5EF4-FFF2-40B4-BE49-F238E27FC236}">
                <a16:creationId xmlns:a16="http://schemas.microsoft.com/office/drawing/2014/main" id="{20D6F389-C018-42AC-8B7A-BCA4952C1BAC}"/>
              </a:ext>
            </a:extLst>
          </p:cNvPr>
          <p:cNvSpPr txBox="1"/>
          <p:nvPr/>
        </p:nvSpPr>
        <p:spPr>
          <a:xfrm>
            <a:off x="3564251" y="2931549"/>
            <a:ext cx="728128" cy="244682"/>
          </a:xfrm>
          <a:prstGeom prst="rect">
            <a:avLst/>
          </a:prstGeom>
          <a:noFill/>
        </p:spPr>
        <p:txBody>
          <a:bodyPr wrap="square" rtlCol="0">
            <a:spAutoFit/>
          </a:bodyPr>
          <a:lstStyle/>
          <a:p>
            <a:pPr algn="ctr"/>
            <a:r>
              <a:rPr lang="en-US" sz="1050" dirty="0">
                <a:solidFill>
                  <a:schemeClr val="tx1"/>
                </a:solidFill>
                <a:latin typeface="+mn-lt"/>
              </a:rPr>
              <a:t>Pair</a:t>
            </a:r>
          </a:p>
        </p:txBody>
      </p:sp>
      <p:sp>
        <p:nvSpPr>
          <p:cNvPr id="78" name="TextBox 85">
            <a:extLst>
              <a:ext uri="{FF2B5EF4-FFF2-40B4-BE49-F238E27FC236}">
                <a16:creationId xmlns:a16="http://schemas.microsoft.com/office/drawing/2014/main" id="{04D75A92-C772-4C8C-B43B-D4ED95F3B7EE}"/>
              </a:ext>
            </a:extLst>
          </p:cNvPr>
          <p:cNvSpPr txBox="1"/>
          <p:nvPr/>
        </p:nvSpPr>
        <p:spPr>
          <a:xfrm>
            <a:off x="3564251" y="3221742"/>
            <a:ext cx="728128" cy="244682"/>
          </a:xfrm>
          <a:prstGeom prst="rect">
            <a:avLst/>
          </a:prstGeom>
          <a:noFill/>
        </p:spPr>
        <p:txBody>
          <a:bodyPr wrap="square" rtlCol="0">
            <a:spAutoFit/>
          </a:bodyPr>
          <a:lstStyle/>
          <a:p>
            <a:pPr algn="ctr"/>
            <a:r>
              <a:rPr lang="en-US" sz="1050" dirty="0">
                <a:solidFill>
                  <a:schemeClr val="tx1"/>
                </a:solidFill>
                <a:latin typeface="+mn-lt"/>
              </a:rPr>
              <a:t>Pair</a:t>
            </a:r>
          </a:p>
        </p:txBody>
      </p:sp>
      <p:sp>
        <p:nvSpPr>
          <p:cNvPr id="79" name="TextBox 85">
            <a:extLst>
              <a:ext uri="{FF2B5EF4-FFF2-40B4-BE49-F238E27FC236}">
                <a16:creationId xmlns:a16="http://schemas.microsoft.com/office/drawing/2014/main" id="{B1BEA5EA-BF5C-4FF0-BDDC-72A0C3C19B30}"/>
              </a:ext>
            </a:extLst>
          </p:cNvPr>
          <p:cNvSpPr txBox="1"/>
          <p:nvPr/>
        </p:nvSpPr>
        <p:spPr>
          <a:xfrm>
            <a:off x="3564251" y="3489934"/>
            <a:ext cx="728128" cy="244682"/>
          </a:xfrm>
          <a:prstGeom prst="rect">
            <a:avLst/>
          </a:prstGeom>
          <a:noFill/>
        </p:spPr>
        <p:txBody>
          <a:bodyPr wrap="square" rtlCol="0">
            <a:spAutoFit/>
          </a:bodyPr>
          <a:lstStyle/>
          <a:p>
            <a:pPr algn="ctr"/>
            <a:r>
              <a:rPr lang="en-US" sz="1050" dirty="0">
                <a:solidFill>
                  <a:schemeClr val="tx1"/>
                </a:solidFill>
                <a:latin typeface="+mn-lt"/>
              </a:rPr>
              <a:t>Pair</a:t>
            </a:r>
          </a:p>
        </p:txBody>
      </p:sp>
      <p:sp>
        <p:nvSpPr>
          <p:cNvPr id="80" name="TextBox 85">
            <a:extLst>
              <a:ext uri="{FF2B5EF4-FFF2-40B4-BE49-F238E27FC236}">
                <a16:creationId xmlns:a16="http://schemas.microsoft.com/office/drawing/2014/main" id="{173D5044-D1D2-41BA-9C6D-7713AE664901}"/>
              </a:ext>
            </a:extLst>
          </p:cNvPr>
          <p:cNvSpPr txBox="1"/>
          <p:nvPr/>
        </p:nvSpPr>
        <p:spPr>
          <a:xfrm>
            <a:off x="3642405" y="3834086"/>
            <a:ext cx="728128" cy="244682"/>
          </a:xfrm>
          <a:prstGeom prst="rect">
            <a:avLst/>
          </a:prstGeom>
          <a:noFill/>
        </p:spPr>
        <p:txBody>
          <a:bodyPr wrap="square" rtlCol="0">
            <a:spAutoFit/>
          </a:bodyPr>
          <a:lstStyle/>
          <a:p>
            <a:pPr algn="ctr"/>
            <a:r>
              <a:rPr lang="en-US" sz="1050" dirty="0">
                <a:solidFill>
                  <a:schemeClr val="tx1"/>
                </a:solidFill>
                <a:latin typeface="+mn-lt"/>
              </a:rPr>
              <a:t>Pair</a:t>
            </a:r>
          </a:p>
        </p:txBody>
      </p:sp>
      <p:sp>
        <p:nvSpPr>
          <p:cNvPr id="81" name="TextBox 85">
            <a:extLst>
              <a:ext uri="{FF2B5EF4-FFF2-40B4-BE49-F238E27FC236}">
                <a16:creationId xmlns:a16="http://schemas.microsoft.com/office/drawing/2014/main" id="{68F7C204-9786-41F1-8746-A590B1C80A8D}"/>
              </a:ext>
            </a:extLst>
          </p:cNvPr>
          <p:cNvSpPr txBox="1"/>
          <p:nvPr/>
        </p:nvSpPr>
        <p:spPr>
          <a:xfrm>
            <a:off x="3938092" y="4007065"/>
            <a:ext cx="728128" cy="244682"/>
          </a:xfrm>
          <a:prstGeom prst="rect">
            <a:avLst/>
          </a:prstGeom>
          <a:noFill/>
        </p:spPr>
        <p:txBody>
          <a:bodyPr wrap="square" rtlCol="0">
            <a:spAutoFit/>
          </a:bodyPr>
          <a:lstStyle/>
          <a:p>
            <a:pPr algn="ctr"/>
            <a:r>
              <a:rPr lang="en-US" sz="1050" dirty="0">
                <a:solidFill>
                  <a:schemeClr val="tx1"/>
                </a:solidFill>
                <a:latin typeface="+mn-lt"/>
              </a:rPr>
              <a:t>Pair</a:t>
            </a:r>
          </a:p>
        </p:txBody>
      </p:sp>
      <p:sp>
        <p:nvSpPr>
          <p:cNvPr id="82" name="TextBox 85">
            <a:extLst>
              <a:ext uri="{FF2B5EF4-FFF2-40B4-BE49-F238E27FC236}">
                <a16:creationId xmlns:a16="http://schemas.microsoft.com/office/drawing/2014/main" id="{D50AB91F-E567-4337-8511-AE932F35AD10}"/>
              </a:ext>
            </a:extLst>
          </p:cNvPr>
          <p:cNvSpPr txBox="1"/>
          <p:nvPr/>
        </p:nvSpPr>
        <p:spPr>
          <a:xfrm>
            <a:off x="4177109" y="4193226"/>
            <a:ext cx="728128" cy="244682"/>
          </a:xfrm>
          <a:prstGeom prst="rect">
            <a:avLst/>
          </a:prstGeom>
          <a:noFill/>
        </p:spPr>
        <p:txBody>
          <a:bodyPr wrap="square" rtlCol="0">
            <a:spAutoFit/>
          </a:bodyPr>
          <a:lstStyle/>
          <a:p>
            <a:pPr algn="ctr"/>
            <a:r>
              <a:rPr lang="en-US" sz="1050" dirty="0">
                <a:solidFill>
                  <a:schemeClr val="tx1"/>
                </a:solidFill>
                <a:latin typeface="+mn-lt"/>
              </a:rPr>
              <a:t>Pair</a:t>
            </a:r>
          </a:p>
        </p:txBody>
      </p:sp>
      <p:sp>
        <p:nvSpPr>
          <p:cNvPr id="83" name="TextBox 85">
            <a:extLst>
              <a:ext uri="{FF2B5EF4-FFF2-40B4-BE49-F238E27FC236}">
                <a16:creationId xmlns:a16="http://schemas.microsoft.com/office/drawing/2014/main" id="{40DB8EA7-1211-4363-A14B-757EF60B907D}"/>
              </a:ext>
            </a:extLst>
          </p:cNvPr>
          <p:cNvSpPr txBox="1"/>
          <p:nvPr/>
        </p:nvSpPr>
        <p:spPr>
          <a:xfrm>
            <a:off x="1019686" y="3238748"/>
            <a:ext cx="728128" cy="258532"/>
          </a:xfrm>
          <a:prstGeom prst="rect">
            <a:avLst/>
          </a:prstGeom>
          <a:noFill/>
        </p:spPr>
        <p:txBody>
          <a:bodyPr wrap="square" rtlCol="0">
            <a:spAutoFit/>
          </a:bodyPr>
          <a:lstStyle/>
          <a:p>
            <a:pPr algn="ctr"/>
            <a:r>
              <a:rPr lang="en-US" sz="1200" dirty="0">
                <a:solidFill>
                  <a:schemeClr val="tx1"/>
                </a:solidFill>
                <a:latin typeface="+mn-lt"/>
              </a:rPr>
              <a:t>Site A</a:t>
            </a:r>
          </a:p>
        </p:txBody>
      </p:sp>
      <p:sp>
        <p:nvSpPr>
          <p:cNvPr id="84" name="TextBox 85">
            <a:extLst>
              <a:ext uri="{FF2B5EF4-FFF2-40B4-BE49-F238E27FC236}">
                <a16:creationId xmlns:a16="http://schemas.microsoft.com/office/drawing/2014/main" id="{B38DCC5F-7C43-4DD7-B217-10E21EC0B5A7}"/>
              </a:ext>
            </a:extLst>
          </p:cNvPr>
          <p:cNvSpPr txBox="1"/>
          <p:nvPr/>
        </p:nvSpPr>
        <p:spPr>
          <a:xfrm>
            <a:off x="2052627" y="4529138"/>
            <a:ext cx="728128" cy="258532"/>
          </a:xfrm>
          <a:prstGeom prst="rect">
            <a:avLst/>
          </a:prstGeom>
          <a:noFill/>
        </p:spPr>
        <p:txBody>
          <a:bodyPr wrap="square" rtlCol="0">
            <a:spAutoFit/>
          </a:bodyPr>
          <a:lstStyle/>
          <a:p>
            <a:pPr algn="ctr"/>
            <a:r>
              <a:rPr lang="en-US" sz="1200" dirty="0">
                <a:solidFill>
                  <a:schemeClr val="tx1"/>
                </a:solidFill>
                <a:latin typeface="+mn-lt"/>
              </a:rPr>
              <a:t>Site B</a:t>
            </a:r>
          </a:p>
        </p:txBody>
      </p:sp>
      <p:sp>
        <p:nvSpPr>
          <p:cNvPr id="85" name="TextBox 85">
            <a:extLst>
              <a:ext uri="{FF2B5EF4-FFF2-40B4-BE49-F238E27FC236}">
                <a16:creationId xmlns:a16="http://schemas.microsoft.com/office/drawing/2014/main" id="{6537B9A3-5453-409D-B53E-94C448F5619E}"/>
              </a:ext>
            </a:extLst>
          </p:cNvPr>
          <p:cNvSpPr txBox="1"/>
          <p:nvPr/>
        </p:nvSpPr>
        <p:spPr>
          <a:xfrm>
            <a:off x="6586202" y="3176231"/>
            <a:ext cx="728128" cy="258532"/>
          </a:xfrm>
          <a:prstGeom prst="rect">
            <a:avLst/>
          </a:prstGeom>
          <a:noFill/>
        </p:spPr>
        <p:txBody>
          <a:bodyPr wrap="square" rtlCol="0">
            <a:spAutoFit/>
          </a:bodyPr>
          <a:lstStyle/>
          <a:p>
            <a:pPr algn="ctr"/>
            <a:r>
              <a:rPr lang="en-US" sz="1200" dirty="0">
                <a:solidFill>
                  <a:schemeClr val="tx1"/>
                </a:solidFill>
                <a:latin typeface="+mn-lt"/>
              </a:rPr>
              <a:t>Site C</a:t>
            </a:r>
          </a:p>
        </p:txBody>
      </p:sp>
      <p:sp>
        <p:nvSpPr>
          <p:cNvPr id="86" name="正方形/長方形 85">
            <a:extLst>
              <a:ext uri="{FF2B5EF4-FFF2-40B4-BE49-F238E27FC236}">
                <a16:creationId xmlns:a16="http://schemas.microsoft.com/office/drawing/2014/main" id="{DB4E1F8D-9A05-4434-BF4C-F2D19E5189BB}"/>
              </a:ext>
            </a:extLst>
          </p:cNvPr>
          <p:cNvSpPr/>
          <p:nvPr/>
        </p:nvSpPr>
        <p:spPr bwMode="auto">
          <a:xfrm>
            <a:off x="1641231" y="2892637"/>
            <a:ext cx="4944971" cy="1070203"/>
          </a:xfrm>
          <a:prstGeom prst="rect">
            <a:avLst/>
          </a:prstGeom>
          <a:noFill/>
          <a:ln w="9525">
            <a:solidFill>
              <a:schemeClr val="accent6"/>
            </a:solidFill>
            <a:miter lim="800000"/>
            <a:headEnd/>
            <a:tailEnd/>
          </a:ln>
          <a:effectLst/>
        </p:spPr>
        <p:txBody>
          <a:bodyPr wrap="none" rtlCol="0" anchor="ctr" anchorCtr="0">
            <a:noAutofit/>
          </a:bodyPr>
          <a:lstStyle/>
          <a:p>
            <a:pPr algn="ctr"/>
            <a:endParaRPr kumimoji="1" lang="ja-JP" altLang="en-US" sz="1800">
              <a:solidFill>
                <a:schemeClr val="tx1"/>
              </a:solidFill>
              <a:latin typeface="+mn-lt"/>
              <a:ea typeface="+mn-ea"/>
            </a:endParaRPr>
          </a:p>
        </p:txBody>
      </p:sp>
      <p:sp>
        <p:nvSpPr>
          <p:cNvPr id="87" name="正方形/長方形 86">
            <a:extLst>
              <a:ext uri="{FF2B5EF4-FFF2-40B4-BE49-F238E27FC236}">
                <a16:creationId xmlns:a16="http://schemas.microsoft.com/office/drawing/2014/main" id="{13B61462-6B11-43FC-8BCC-1E532861F0E8}"/>
              </a:ext>
            </a:extLst>
          </p:cNvPr>
          <p:cNvSpPr/>
          <p:nvPr/>
        </p:nvSpPr>
        <p:spPr bwMode="auto">
          <a:xfrm rot="19537326">
            <a:off x="2765361" y="3516804"/>
            <a:ext cx="3874697" cy="1070203"/>
          </a:xfrm>
          <a:prstGeom prst="rect">
            <a:avLst/>
          </a:prstGeom>
          <a:noFill/>
          <a:ln w="9525">
            <a:solidFill>
              <a:schemeClr val="accent6"/>
            </a:solidFill>
            <a:miter lim="800000"/>
            <a:headEnd/>
            <a:tailEnd/>
          </a:ln>
          <a:effectLst/>
        </p:spPr>
        <p:txBody>
          <a:bodyPr wrap="none" rtlCol="0" anchor="ctr" anchorCtr="0">
            <a:noAutofit/>
          </a:bodyPr>
          <a:lstStyle/>
          <a:p>
            <a:pPr algn="ctr"/>
            <a:endParaRPr kumimoji="1" lang="ja-JP" altLang="en-US" sz="1800">
              <a:solidFill>
                <a:schemeClr val="tx1"/>
              </a:solidFill>
              <a:latin typeface="+mn-lt"/>
              <a:ea typeface="+mn-ea"/>
            </a:endParaRPr>
          </a:p>
        </p:txBody>
      </p:sp>
      <p:sp>
        <p:nvSpPr>
          <p:cNvPr id="88" name="TextBox 85">
            <a:extLst>
              <a:ext uri="{FF2B5EF4-FFF2-40B4-BE49-F238E27FC236}">
                <a16:creationId xmlns:a16="http://schemas.microsoft.com/office/drawing/2014/main" id="{35206EDB-E2AD-407C-BDBF-EB2109F4BFA1}"/>
              </a:ext>
            </a:extLst>
          </p:cNvPr>
          <p:cNvSpPr txBox="1"/>
          <p:nvPr/>
        </p:nvSpPr>
        <p:spPr>
          <a:xfrm>
            <a:off x="1204010" y="3968172"/>
            <a:ext cx="1473367" cy="258532"/>
          </a:xfrm>
          <a:prstGeom prst="rect">
            <a:avLst/>
          </a:prstGeom>
          <a:noFill/>
        </p:spPr>
        <p:txBody>
          <a:bodyPr wrap="square" rtlCol="0">
            <a:spAutoFit/>
          </a:bodyPr>
          <a:lstStyle/>
          <a:p>
            <a:pPr algn="ctr"/>
            <a:r>
              <a:rPr lang="en-US" sz="1200" dirty="0">
                <a:solidFill>
                  <a:schemeClr val="tx1"/>
                </a:solidFill>
                <a:latin typeface="+mn-lt"/>
              </a:rPr>
              <a:t>Pair Group 1</a:t>
            </a:r>
          </a:p>
        </p:txBody>
      </p:sp>
      <p:sp>
        <p:nvSpPr>
          <p:cNvPr id="89" name="TextBox 85">
            <a:extLst>
              <a:ext uri="{FF2B5EF4-FFF2-40B4-BE49-F238E27FC236}">
                <a16:creationId xmlns:a16="http://schemas.microsoft.com/office/drawing/2014/main" id="{FC3484D5-3900-4F67-B80F-8DE51832DA8A}"/>
              </a:ext>
            </a:extLst>
          </p:cNvPr>
          <p:cNvSpPr txBox="1"/>
          <p:nvPr/>
        </p:nvSpPr>
        <p:spPr>
          <a:xfrm>
            <a:off x="4292379" y="4778705"/>
            <a:ext cx="1473367" cy="258532"/>
          </a:xfrm>
          <a:prstGeom prst="rect">
            <a:avLst/>
          </a:prstGeom>
          <a:noFill/>
        </p:spPr>
        <p:txBody>
          <a:bodyPr wrap="square" rtlCol="0">
            <a:spAutoFit/>
          </a:bodyPr>
          <a:lstStyle/>
          <a:p>
            <a:pPr algn="ctr"/>
            <a:r>
              <a:rPr lang="en-US" sz="1200" dirty="0">
                <a:solidFill>
                  <a:schemeClr val="tx1"/>
                </a:solidFill>
                <a:latin typeface="+mn-lt"/>
              </a:rPr>
              <a:t>Pair Group 2</a:t>
            </a:r>
          </a:p>
        </p:txBody>
      </p:sp>
      <p:sp>
        <p:nvSpPr>
          <p:cNvPr id="90" name="TextBox 85">
            <a:extLst>
              <a:ext uri="{FF2B5EF4-FFF2-40B4-BE49-F238E27FC236}">
                <a16:creationId xmlns:a16="http://schemas.microsoft.com/office/drawing/2014/main" id="{BDB7851F-0A09-4B21-B0EB-6934BAE7E4CD}"/>
              </a:ext>
            </a:extLst>
          </p:cNvPr>
          <p:cNvSpPr txBox="1"/>
          <p:nvPr/>
        </p:nvSpPr>
        <p:spPr>
          <a:xfrm>
            <a:off x="1810853" y="2731019"/>
            <a:ext cx="835983" cy="244682"/>
          </a:xfrm>
          <a:prstGeom prst="rect">
            <a:avLst/>
          </a:prstGeom>
          <a:noFill/>
        </p:spPr>
        <p:txBody>
          <a:bodyPr wrap="square" rtlCol="0">
            <a:spAutoFit/>
          </a:bodyPr>
          <a:lstStyle/>
          <a:p>
            <a:pPr algn="ctr"/>
            <a:r>
              <a:rPr lang="en-US" sz="1050" dirty="0">
                <a:solidFill>
                  <a:srgbClr val="FF0000"/>
                </a:solidFill>
                <a:latin typeface="+mn-lt"/>
              </a:rPr>
              <a:t>Primary</a:t>
            </a:r>
          </a:p>
        </p:txBody>
      </p:sp>
      <p:sp>
        <p:nvSpPr>
          <p:cNvPr id="91" name="TextBox 85">
            <a:extLst>
              <a:ext uri="{FF2B5EF4-FFF2-40B4-BE49-F238E27FC236}">
                <a16:creationId xmlns:a16="http://schemas.microsoft.com/office/drawing/2014/main" id="{3C7D240F-53EB-485C-8519-B610380CEE20}"/>
              </a:ext>
            </a:extLst>
          </p:cNvPr>
          <p:cNvSpPr txBox="1"/>
          <p:nvPr/>
        </p:nvSpPr>
        <p:spPr>
          <a:xfrm>
            <a:off x="2850474" y="3878029"/>
            <a:ext cx="835983" cy="244682"/>
          </a:xfrm>
          <a:prstGeom prst="rect">
            <a:avLst/>
          </a:prstGeom>
          <a:noFill/>
        </p:spPr>
        <p:txBody>
          <a:bodyPr wrap="square" rtlCol="0">
            <a:spAutoFit/>
          </a:bodyPr>
          <a:lstStyle/>
          <a:p>
            <a:pPr algn="ctr"/>
            <a:r>
              <a:rPr lang="en-US" sz="1050" dirty="0">
                <a:solidFill>
                  <a:srgbClr val="FF0000"/>
                </a:solidFill>
                <a:latin typeface="+mn-lt"/>
              </a:rPr>
              <a:t>Primary</a:t>
            </a:r>
          </a:p>
        </p:txBody>
      </p:sp>
      <p:sp>
        <p:nvSpPr>
          <p:cNvPr id="92" name="TextBox 85">
            <a:extLst>
              <a:ext uri="{FF2B5EF4-FFF2-40B4-BE49-F238E27FC236}">
                <a16:creationId xmlns:a16="http://schemas.microsoft.com/office/drawing/2014/main" id="{C934203E-F4AF-4E68-BFCD-A1543A00D055}"/>
              </a:ext>
            </a:extLst>
          </p:cNvPr>
          <p:cNvSpPr txBox="1"/>
          <p:nvPr/>
        </p:nvSpPr>
        <p:spPr>
          <a:xfrm>
            <a:off x="5389581" y="2713635"/>
            <a:ext cx="835983" cy="244682"/>
          </a:xfrm>
          <a:prstGeom prst="rect">
            <a:avLst/>
          </a:prstGeom>
          <a:noFill/>
        </p:spPr>
        <p:txBody>
          <a:bodyPr wrap="square" rtlCol="0">
            <a:spAutoFit/>
          </a:bodyPr>
          <a:lstStyle/>
          <a:p>
            <a:pPr algn="ctr"/>
            <a:r>
              <a:rPr lang="en-US" sz="1050" dirty="0">
                <a:solidFill>
                  <a:srgbClr val="0070C0"/>
                </a:solidFill>
                <a:latin typeface="+mn-lt"/>
              </a:rPr>
              <a:t>Secondary</a:t>
            </a:r>
          </a:p>
        </p:txBody>
      </p:sp>
      <p:sp>
        <p:nvSpPr>
          <p:cNvPr id="73" name="動作設定ボタン: 戻る/前へ 72">
            <a:hlinkClick r:id="rId4" action="ppaction://hlinksldjump" highlightClick="1"/>
            <a:extLst>
              <a:ext uri="{FF2B5EF4-FFF2-40B4-BE49-F238E27FC236}">
                <a16:creationId xmlns:a16="http://schemas.microsoft.com/office/drawing/2014/main" id="{62413767-4E0F-4422-A00D-172935A9B800}"/>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Tree>
    <p:extLst>
      <p:ext uri="{BB962C8B-B14F-4D97-AF65-F5344CB8AC3E}">
        <p14:creationId xmlns:p14="http://schemas.microsoft.com/office/powerpoint/2010/main" val="4675896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5452134" cy="369332"/>
          </a:xfrm>
        </p:spPr>
        <p:txBody>
          <a:bodyPr wrap="none"/>
          <a:lstStyle/>
          <a:p>
            <a:r>
              <a:rPr lang="en-US" altLang="ja-JP" dirty="0"/>
              <a:t>3-2</a:t>
            </a:r>
            <a:r>
              <a:rPr lang="en-US" altLang="ja-JP" b="1" dirty="0">
                <a:solidFill>
                  <a:schemeClr val="tx1"/>
                </a:solidFill>
                <a:latin typeface="+mj-lt"/>
                <a:ea typeface="ＭＳ Ｐゴシック" pitchFamily="50" charset="-128"/>
                <a:cs typeface="Arial" charset="0"/>
              </a:rPr>
              <a:t>. Failover Configuration (Storage Policy)</a:t>
            </a:r>
            <a:endParaRPr kumimoji="1" lang="ja-JP" altLang="en-US" b="1" dirty="0">
              <a:solidFill>
                <a:schemeClr val="tx1"/>
              </a:solidFill>
              <a:latin typeface="+mj-lt"/>
            </a:endParaRPr>
          </a:p>
        </p:txBody>
      </p:sp>
      <p:sp>
        <p:nvSpPr>
          <p:cNvPr id="2" name="コンテンツ プレースホルダー 1">
            <a:extLst>
              <a:ext uri="{FF2B5EF4-FFF2-40B4-BE49-F238E27FC236}">
                <a16:creationId xmlns:a16="http://schemas.microsoft.com/office/drawing/2014/main" id="{B803DBA3-D443-4B96-93F8-25F7DE2D54EF}"/>
              </a:ext>
            </a:extLst>
          </p:cNvPr>
          <p:cNvSpPr>
            <a:spLocks noGrp="1"/>
          </p:cNvSpPr>
          <p:nvPr>
            <p:ph sz="quarter" idx="10"/>
          </p:nvPr>
        </p:nvSpPr>
        <p:spPr>
          <a:xfrm>
            <a:off x="329859" y="744546"/>
            <a:ext cx="8517155" cy="4171332"/>
          </a:xfrm>
        </p:spPr>
        <p:txBody>
          <a:bodyPr/>
          <a:lstStyle/>
          <a:p>
            <a:r>
              <a:rPr lang="en-US" altLang="ja-JP" sz="2000" dirty="0"/>
              <a:t>“Storage Policy” defines a policy to decide how to allocate storage for each file system on secondary node</a:t>
            </a:r>
          </a:p>
          <a:p>
            <a:r>
              <a:rPr lang="en-US" altLang="ja-JP" sz="2000" dirty="0"/>
              <a:t>Following policies are available</a:t>
            </a:r>
          </a:p>
          <a:p>
            <a:pPr lvl="1"/>
            <a:r>
              <a:rPr lang="en-US" altLang="ja-JP" sz="1800" dirty="0"/>
              <a:t>Automatic allocation based on the total capacity of the file system (</a:t>
            </a:r>
            <a:r>
              <a:rPr lang="en-US" altLang="ja-JP" sz="1800" b="1" dirty="0"/>
              <a:t>default</a:t>
            </a:r>
            <a:r>
              <a:rPr lang="en-US" altLang="ja-JP" sz="1800" dirty="0"/>
              <a:t>)</a:t>
            </a:r>
          </a:p>
          <a:p>
            <a:pPr lvl="1"/>
            <a:r>
              <a:rPr lang="en-US" altLang="ja-JP" sz="1800" dirty="0"/>
              <a:t>Automatic allocation based on the used capacity of the file system</a:t>
            </a:r>
          </a:p>
          <a:p>
            <a:pPr lvl="1"/>
            <a:r>
              <a:rPr lang="en-US" altLang="ja-JP" sz="1800" dirty="0"/>
              <a:t>Automatic allocation based on the capacity specified by admin</a:t>
            </a:r>
          </a:p>
          <a:p>
            <a:pPr lvl="2"/>
            <a:r>
              <a:rPr lang="en-US" altLang="ja-JP" sz="1600" dirty="0"/>
              <a:t>Same as v2.x for Single/VM configuration</a:t>
            </a:r>
          </a:p>
          <a:p>
            <a:pPr lvl="1"/>
            <a:r>
              <a:rPr lang="en-US" altLang="ja-JP" sz="1800" dirty="0"/>
              <a:t>Automatic allocation with just picking up an LUN</a:t>
            </a:r>
          </a:p>
          <a:p>
            <a:pPr lvl="2"/>
            <a:r>
              <a:rPr lang="en-US" altLang="ja-JP" sz="1600" dirty="0"/>
              <a:t>Same as v2.x for Cluster configuration</a:t>
            </a:r>
          </a:p>
          <a:p>
            <a:pPr lvl="1"/>
            <a:r>
              <a:rPr lang="en-US" altLang="ja-JP" sz="1800" dirty="0"/>
              <a:t>Like for Like</a:t>
            </a:r>
          </a:p>
          <a:p>
            <a:pPr lvl="1"/>
            <a:r>
              <a:rPr lang="en-US" altLang="ja-JP" sz="1800" dirty="0"/>
              <a:t>Manual allocation</a:t>
            </a:r>
          </a:p>
          <a:p>
            <a:pPr lvl="2"/>
            <a:r>
              <a:rPr lang="en-US" altLang="ja-JP" sz="1600" dirty="0"/>
              <a:t>LUN for Cluster or capacity for Single/VM is specified by admin</a:t>
            </a:r>
          </a:p>
          <a:p>
            <a:pPr lvl="2"/>
            <a:endParaRPr lang="en-US" altLang="ja-JP" sz="1600" dirty="0"/>
          </a:p>
        </p:txBody>
      </p:sp>
      <p:sp>
        <p:nvSpPr>
          <p:cNvPr id="4" name="動作設定ボタン: 戻る/前へ 3">
            <a:hlinkClick r:id="rId3" action="ppaction://hlinksldjump" highlightClick="1"/>
            <a:extLst>
              <a:ext uri="{FF2B5EF4-FFF2-40B4-BE49-F238E27FC236}">
                <a16:creationId xmlns:a16="http://schemas.microsoft.com/office/drawing/2014/main" id="{B37B54D9-27ED-4537-8747-722C806730C7}"/>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Tree>
    <p:extLst>
      <p:ext uri="{BB962C8B-B14F-4D97-AF65-F5344CB8AC3E}">
        <p14:creationId xmlns:p14="http://schemas.microsoft.com/office/powerpoint/2010/main" val="1795644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5452134" cy="369332"/>
          </a:xfrm>
        </p:spPr>
        <p:txBody>
          <a:bodyPr wrap="none"/>
          <a:lstStyle/>
          <a:p>
            <a:r>
              <a:rPr lang="en-US" altLang="ja-JP" dirty="0"/>
              <a:t>3-2</a:t>
            </a:r>
            <a:r>
              <a:rPr lang="en-US" altLang="ja-JP" b="1" dirty="0">
                <a:solidFill>
                  <a:schemeClr val="tx1"/>
                </a:solidFill>
                <a:latin typeface="+mj-lt"/>
                <a:ea typeface="ＭＳ Ｐゴシック" pitchFamily="50" charset="-128"/>
                <a:cs typeface="Arial" charset="0"/>
              </a:rPr>
              <a:t>. Failover Configuration (Storage Policy)</a:t>
            </a:r>
            <a:endParaRPr kumimoji="1" lang="ja-JP" altLang="en-US" b="1" dirty="0">
              <a:solidFill>
                <a:schemeClr val="tx1"/>
              </a:solidFill>
              <a:latin typeface="+mj-lt"/>
            </a:endParaRPr>
          </a:p>
        </p:txBody>
      </p:sp>
      <p:sp>
        <p:nvSpPr>
          <p:cNvPr id="2" name="コンテンツ プレースホルダー 1">
            <a:extLst>
              <a:ext uri="{FF2B5EF4-FFF2-40B4-BE49-F238E27FC236}">
                <a16:creationId xmlns:a16="http://schemas.microsoft.com/office/drawing/2014/main" id="{B803DBA3-D443-4B96-93F8-25F7DE2D54EF}"/>
              </a:ext>
            </a:extLst>
          </p:cNvPr>
          <p:cNvSpPr>
            <a:spLocks noGrp="1"/>
          </p:cNvSpPr>
          <p:nvPr>
            <p:ph sz="quarter" idx="10"/>
          </p:nvPr>
        </p:nvSpPr>
        <p:spPr>
          <a:xfrm>
            <a:off x="329859" y="744546"/>
            <a:ext cx="8517155" cy="4171332"/>
          </a:xfrm>
        </p:spPr>
        <p:txBody>
          <a:bodyPr/>
          <a:lstStyle/>
          <a:p>
            <a:r>
              <a:rPr lang="en-US" altLang="ja-JP" sz="2000" dirty="0"/>
              <a:t>A policy can be specified for a specified file system(s)</a:t>
            </a:r>
          </a:p>
          <a:p>
            <a:r>
              <a:rPr lang="en-US" altLang="ja-JP" sz="2000" dirty="0"/>
              <a:t>If no policy is explicitly specified for a file system, “default policy” is applied to the file system</a:t>
            </a:r>
          </a:p>
          <a:p>
            <a:r>
              <a:rPr lang="en-US" altLang="ja-JP" sz="2000" dirty="0"/>
              <a:t>“Default policy” can be defined for each pair</a:t>
            </a:r>
          </a:p>
          <a:p>
            <a:r>
              <a:rPr lang="en-US" altLang="ja-JP" sz="2000" dirty="0"/>
              <a:t>“Default policy” is automatically defined when defining a pair</a:t>
            </a:r>
          </a:p>
          <a:p>
            <a:pPr lvl="1"/>
            <a:r>
              <a:rPr lang="en-US" altLang="ja-JP" sz="1800" dirty="0"/>
              <a:t>“Automatic allocation based on the used capacity” is used as default of “default policy”</a:t>
            </a:r>
          </a:p>
          <a:p>
            <a:r>
              <a:rPr lang="en-US" altLang="ja-JP" sz="2000" dirty="0"/>
              <a:t>Details of each policy are explained in later slides</a:t>
            </a:r>
          </a:p>
        </p:txBody>
      </p:sp>
      <p:sp>
        <p:nvSpPr>
          <p:cNvPr id="4" name="動作設定ボタン: 戻る/前へ 3">
            <a:hlinkClick r:id="rId3" action="ppaction://hlinksldjump" highlightClick="1"/>
            <a:extLst>
              <a:ext uri="{FF2B5EF4-FFF2-40B4-BE49-F238E27FC236}">
                <a16:creationId xmlns:a16="http://schemas.microsoft.com/office/drawing/2014/main" id="{AE86A403-F5E3-429C-AA48-1CA523AEEDDE}"/>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Tree>
    <p:extLst>
      <p:ext uri="{BB962C8B-B14F-4D97-AF65-F5344CB8AC3E}">
        <p14:creationId xmlns:p14="http://schemas.microsoft.com/office/powerpoint/2010/main" val="30640925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5452134" cy="369332"/>
          </a:xfrm>
        </p:spPr>
        <p:txBody>
          <a:bodyPr wrap="none"/>
          <a:lstStyle/>
          <a:p>
            <a:r>
              <a:rPr lang="en-US" altLang="ja-JP" dirty="0"/>
              <a:t>3-2</a:t>
            </a:r>
            <a:r>
              <a:rPr lang="en-US" altLang="ja-JP" b="1" dirty="0">
                <a:solidFill>
                  <a:schemeClr val="tx1"/>
                </a:solidFill>
                <a:latin typeface="+mj-lt"/>
                <a:ea typeface="ＭＳ Ｐゴシック" pitchFamily="50" charset="-128"/>
                <a:cs typeface="Arial" charset="0"/>
              </a:rPr>
              <a:t>. Failover Configuration (Storage Policy)</a:t>
            </a:r>
            <a:endParaRPr kumimoji="1" lang="ja-JP" altLang="en-US" b="1" dirty="0">
              <a:solidFill>
                <a:schemeClr val="tx1"/>
              </a:solidFill>
              <a:latin typeface="+mj-lt"/>
            </a:endParaRPr>
          </a:p>
        </p:txBody>
      </p:sp>
      <p:sp>
        <p:nvSpPr>
          <p:cNvPr id="2" name="コンテンツ プレースホルダー 1">
            <a:extLst>
              <a:ext uri="{FF2B5EF4-FFF2-40B4-BE49-F238E27FC236}">
                <a16:creationId xmlns:a16="http://schemas.microsoft.com/office/drawing/2014/main" id="{B803DBA3-D443-4B96-93F8-25F7DE2D54EF}"/>
              </a:ext>
            </a:extLst>
          </p:cNvPr>
          <p:cNvSpPr>
            <a:spLocks noGrp="1"/>
          </p:cNvSpPr>
          <p:nvPr>
            <p:ph sz="quarter" idx="10"/>
          </p:nvPr>
        </p:nvSpPr>
        <p:spPr>
          <a:xfrm>
            <a:off x="329859" y="744546"/>
            <a:ext cx="8517155" cy="4171332"/>
          </a:xfrm>
        </p:spPr>
        <p:txBody>
          <a:bodyPr/>
          <a:lstStyle/>
          <a:p>
            <a:r>
              <a:rPr lang="en-US" altLang="ja-JP" sz="2000" dirty="0"/>
              <a:t>What policy is applied to which file system?</a:t>
            </a:r>
          </a:p>
          <a:p>
            <a:r>
              <a:rPr lang="en-US" altLang="ja-JP" sz="2000" dirty="0"/>
              <a:t>Example of configuration of a pair</a:t>
            </a:r>
          </a:p>
          <a:p>
            <a:pPr lvl="1"/>
            <a:r>
              <a:rPr lang="en-US" altLang="ja-JP" sz="1800" dirty="0"/>
              <a:t>File systems to be failed over</a:t>
            </a:r>
          </a:p>
          <a:p>
            <a:pPr lvl="2"/>
            <a:r>
              <a:rPr lang="en-US" altLang="ja-JP" sz="1600" dirty="0"/>
              <a:t>All file system (fs01, fs02, fs03, fs04)</a:t>
            </a:r>
          </a:p>
          <a:p>
            <a:pPr lvl="1"/>
            <a:r>
              <a:rPr lang="en-US" altLang="ja-JP" sz="1800" dirty="0"/>
              <a:t>Storage policy definition</a:t>
            </a:r>
          </a:p>
          <a:p>
            <a:pPr lvl="2"/>
            <a:r>
              <a:rPr lang="en-US" altLang="ja-JP" sz="1600" dirty="0"/>
              <a:t>Default: Policy 1</a:t>
            </a:r>
          </a:p>
          <a:p>
            <a:pPr lvl="2"/>
            <a:r>
              <a:rPr lang="en-US" altLang="ja-JP" sz="1600" dirty="0"/>
              <a:t>fs01: Policy 2</a:t>
            </a:r>
          </a:p>
          <a:p>
            <a:pPr lvl="2"/>
            <a:r>
              <a:rPr lang="en-US" altLang="ja-JP" sz="1600" dirty="0"/>
              <a:t>fs03: Policy 3</a:t>
            </a:r>
          </a:p>
          <a:p>
            <a:pPr lvl="1"/>
            <a:r>
              <a:rPr lang="en-US" altLang="ja-JP" sz="1800" dirty="0"/>
              <a:t>Result:</a:t>
            </a:r>
          </a:p>
          <a:p>
            <a:pPr lvl="2"/>
            <a:r>
              <a:rPr lang="en-US" altLang="ja-JP" sz="1600" dirty="0"/>
              <a:t>fs01: Policy 2</a:t>
            </a:r>
          </a:p>
          <a:p>
            <a:pPr lvl="2"/>
            <a:r>
              <a:rPr lang="en-US" altLang="ja-JP" sz="1600" dirty="0"/>
              <a:t>fs02: Policy 1 (default)</a:t>
            </a:r>
          </a:p>
          <a:p>
            <a:pPr lvl="2"/>
            <a:r>
              <a:rPr lang="en-US" altLang="ja-JP" sz="1600" dirty="0"/>
              <a:t>fs03: Policy 3</a:t>
            </a:r>
          </a:p>
          <a:p>
            <a:pPr lvl="2"/>
            <a:r>
              <a:rPr lang="en-US" altLang="ja-JP" sz="1600" dirty="0"/>
              <a:t>fs04: Policy 1 (default)</a:t>
            </a:r>
          </a:p>
          <a:p>
            <a:pPr lvl="1"/>
            <a:endParaRPr lang="en-US" altLang="ja-JP" sz="1800" dirty="0"/>
          </a:p>
        </p:txBody>
      </p:sp>
      <p:sp>
        <p:nvSpPr>
          <p:cNvPr id="4" name="動作設定ボタン: 戻る/前へ 3">
            <a:hlinkClick r:id="rId3" action="ppaction://hlinksldjump" highlightClick="1"/>
            <a:extLst>
              <a:ext uri="{FF2B5EF4-FFF2-40B4-BE49-F238E27FC236}">
                <a16:creationId xmlns:a16="http://schemas.microsoft.com/office/drawing/2014/main" id="{2AAA9F16-6980-47C4-B111-7CF1FEC3EFFC}"/>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Tree>
    <p:extLst>
      <p:ext uri="{BB962C8B-B14F-4D97-AF65-F5344CB8AC3E}">
        <p14:creationId xmlns:p14="http://schemas.microsoft.com/office/powerpoint/2010/main" val="27699686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3217547" cy="369332"/>
          </a:xfrm>
        </p:spPr>
        <p:txBody>
          <a:bodyPr wrap="none"/>
          <a:lstStyle/>
          <a:p>
            <a:r>
              <a:rPr lang="en-US" altLang="ja-JP" dirty="0"/>
              <a:t>3-3</a:t>
            </a:r>
            <a:r>
              <a:rPr lang="en-US" altLang="ja-JP" b="1" dirty="0">
                <a:solidFill>
                  <a:schemeClr val="tx1"/>
                </a:solidFill>
                <a:latin typeface="+mj-lt"/>
                <a:ea typeface="ＭＳ Ｐゴシック" pitchFamily="50" charset="-128"/>
                <a:cs typeface="Arial" charset="0"/>
              </a:rPr>
              <a:t>. Configuration Group</a:t>
            </a:r>
            <a:endParaRPr kumimoji="1" lang="ja-JP" altLang="en-US" b="1" dirty="0">
              <a:solidFill>
                <a:schemeClr val="tx1"/>
              </a:solidFill>
              <a:latin typeface="+mj-lt"/>
            </a:endParaRPr>
          </a:p>
        </p:txBody>
      </p:sp>
      <p:sp>
        <p:nvSpPr>
          <p:cNvPr id="2" name="コンテンツ プレースホルダー 1">
            <a:extLst>
              <a:ext uri="{FF2B5EF4-FFF2-40B4-BE49-F238E27FC236}">
                <a16:creationId xmlns:a16="http://schemas.microsoft.com/office/drawing/2014/main" id="{B803DBA3-D443-4B96-93F8-25F7DE2D54EF}"/>
              </a:ext>
            </a:extLst>
          </p:cNvPr>
          <p:cNvSpPr>
            <a:spLocks noGrp="1"/>
          </p:cNvSpPr>
          <p:nvPr>
            <p:ph sz="quarter" idx="10"/>
          </p:nvPr>
        </p:nvSpPr>
        <p:spPr>
          <a:xfrm>
            <a:off x="329859" y="744546"/>
            <a:ext cx="8517155" cy="4171332"/>
          </a:xfrm>
        </p:spPr>
        <p:txBody>
          <a:bodyPr/>
          <a:lstStyle/>
          <a:p>
            <a:r>
              <a:rPr lang="en-US" altLang="ja-JP" sz="2000" dirty="0"/>
              <a:t>“Configuration Group” is a group of nodes that share the same failover configuration (Pair, Pair Group and Storage Policy)</a:t>
            </a:r>
          </a:p>
          <a:p>
            <a:r>
              <a:rPr lang="en-US" altLang="ja-JP" sz="2000" dirty="0"/>
              <a:t>Each node in a Configuration Group has to have SSH connection with each other</a:t>
            </a:r>
          </a:p>
        </p:txBody>
      </p:sp>
      <p:grpSp>
        <p:nvGrpSpPr>
          <p:cNvPr id="3" name="Group 2"/>
          <p:cNvGrpSpPr/>
          <p:nvPr/>
        </p:nvGrpSpPr>
        <p:grpSpPr>
          <a:xfrm>
            <a:off x="1139375" y="1932061"/>
            <a:ext cx="5826733" cy="2983817"/>
            <a:chOff x="1139375" y="1932061"/>
            <a:chExt cx="5826733" cy="2983817"/>
          </a:xfrm>
        </p:grpSpPr>
        <p:grpSp>
          <p:nvGrpSpPr>
            <p:cNvPr id="4" name="グループ化 3">
              <a:extLst>
                <a:ext uri="{FF2B5EF4-FFF2-40B4-BE49-F238E27FC236}">
                  <a16:creationId xmlns:a16="http://schemas.microsoft.com/office/drawing/2014/main" id="{214E88B4-B4E4-4951-A91D-8C41B1A5E4DB}"/>
                </a:ext>
              </a:extLst>
            </p:cNvPr>
            <p:cNvGrpSpPr/>
            <p:nvPr/>
          </p:nvGrpSpPr>
          <p:grpSpPr>
            <a:xfrm>
              <a:off x="1829669" y="2668166"/>
              <a:ext cx="765041" cy="433429"/>
              <a:chOff x="1806223" y="3098012"/>
              <a:chExt cx="765041" cy="433429"/>
            </a:xfrm>
          </p:grpSpPr>
          <p:pic>
            <p:nvPicPr>
              <p:cNvPr id="5" name="Picture 91" descr="HDI_stackable.png">
                <a:extLst>
                  <a:ext uri="{FF2B5EF4-FFF2-40B4-BE49-F238E27FC236}">
                    <a16:creationId xmlns:a16="http://schemas.microsoft.com/office/drawing/2014/main" id="{A177F3AD-DB05-48E1-9C63-E668BA649B32}"/>
                  </a:ext>
                </a:extLst>
              </p:cNvPr>
              <p:cNvPicPr>
                <a:picLocks noChangeAspect="1"/>
              </p:cNvPicPr>
              <p:nvPr/>
            </p:nvPicPr>
            <p:blipFill>
              <a:blip r:embed="rId3" cstate="email"/>
              <a:srcRect/>
              <a:stretch>
                <a:fillRect/>
              </a:stretch>
            </p:blipFill>
            <p:spPr>
              <a:xfrm>
                <a:off x="1806223" y="3098012"/>
                <a:ext cx="765040" cy="433429"/>
              </a:xfrm>
              <a:prstGeom prst="rect">
                <a:avLst/>
              </a:prstGeom>
            </p:spPr>
          </p:pic>
          <p:sp>
            <p:nvSpPr>
              <p:cNvPr id="6" name="正方形/長方形 5">
                <a:extLst>
                  <a:ext uri="{FF2B5EF4-FFF2-40B4-BE49-F238E27FC236}">
                    <a16:creationId xmlns:a16="http://schemas.microsoft.com/office/drawing/2014/main" id="{0BEB7138-E699-449C-967D-49C88F07DEE9}"/>
                  </a:ext>
                </a:extLst>
              </p:cNvPr>
              <p:cNvSpPr/>
              <p:nvPr/>
            </p:nvSpPr>
            <p:spPr bwMode="auto">
              <a:xfrm>
                <a:off x="1806224" y="3102534"/>
                <a:ext cx="765040" cy="428907"/>
              </a:xfrm>
              <a:prstGeom prst="rect">
                <a:avLst/>
              </a:prstGeom>
              <a:noFill/>
              <a:ln w="9525">
                <a:solidFill>
                  <a:srgbClr val="FF0000"/>
                </a:solidFill>
                <a:miter lim="800000"/>
                <a:headEnd/>
                <a:tailEnd/>
              </a:ln>
              <a:effectLst/>
            </p:spPr>
            <p:txBody>
              <a:bodyPr wrap="none" rtlCol="0" anchor="ctr" anchorCtr="0">
                <a:noAutofit/>
              </a:bodyPr>
              <a:lstStyle/>
              <a:p>
                <a:pPr algn="ctr"/>
                <a:endParaRPr kumimoji="1" lang="ja-JP" altLang="en-US" sz="1800">
                  <a:solidFill>
                    <a:schemeClr val="tx1"/>
                  </a:solidFill>
                  <a:latin typeface="+mn-lt"/>
                  <a:ea typeface="+mn-ea"/>
                </a:endParaRPr>
              </a:p>
            </p:txBody>
          </p:sp>
        </p:grpSp>
        <p:grpSp>
          <p:nvGrpSpPr>
            <p:cNvPr id="7" name="グループ化 6">
              <a:extLst>
                <a:ext uri="{FF2B5EF4-FFF2-40B4-BE49-F238E27FC236}">
                  <a16:creationId xmlns:a16="http://schemas.microsoft.com/office/drawing/2014/main" id="{3B614104-9DD6-41DF-ACEC-09809F890618}"/>
                </a:ext>
              </a:extLst>
            </p:cNvPr>
            <p:cNvGrpSpPr/>
            <p:nvPr/>
          </p:nvGrpSpPr>
          <p:grpSpPr>
            <a:xfrm>
              <a:off x="1954715" y="2945057"/>
              <a:ext cx="765041" cy="433429"/>
              <a:chOff x="1806223" y="3098012"/>
              <a:chExt cx="765041" cy="433429"/>
            </a:xfrm>
          </p:grpSpPr>
          <p:pic>
            <p:nvPicPr>
              <p:cNvPr id="8" name="Picture 91" descr="HDI_stackable.png">
                <a:extLst>
                  <a:ext uri="{FF2B5EF4-FFF2-40B4-BE49-F238E27FC236}">
                    <a16:creationId xmlns:a16="http://schemas.microsoft.com/office/drawing/2014/main" id="{7ABBA656-3CCE-497C-9EB4-627CE60621BA}"/>
                  </a:ext>
                </a:extLst>
              </p:cNvPr>
              <p:cNvPicPr>
                <a:picLocks noChangeAspect="1"/>
              </p:cNvPicPr>
              <p:nvPr/>
            </p:nvPicPr>
            <p:blipFill>
              <a:blip r:embed="rId3" cstate="email"/>
              <a:srcRect/>
              <a:stretch>
                <a:fillRect/>
              </a:stretch>
            </p:blipFill>
            <p:spPr>
              <a:xfrm>
                <a:off x="1806223" y="3098012"/>
                <a:ext cx="765040" cy="433429"/>
              </a:xfrm>
              <a:prstGeom prst="rect">
                <a:avLst/>
              </a:prstGeom>
            </p:spPr>
          </p:pic>
          <p:sp>
            <p:nvSpPr>
              <p:cNvPr id="9" name="正方形/長方形 8">
                <a:extLst>
                  <a:ext uri="{FF2B5EF4-FFF2-40B4-BE49-F238E27FC236}">
                    <a16:creationId xmlns:a16="http://schemas.microsoft.com/office/drawing/2014/main" id="{5C703A53-C66B-4D30-AEDA-B5BCD2DB298A}"/>
                  </a:ext>
                </a:extLst>
              </p:cNvPr>
              <p:cNvSpPr/>
              <p:nvPr/>
            </p:nvSpPr>
            <p:spPr bwMode="auto">
              <a:xfrm>
                <a:off x="1806224" y="3102534"/>
                <a:ext cx="765040" cy="428907"/>
              </a:xfrm>
              <a:prstGeom prst="rect">
                <a:avLst/>
              </a:prstGeom>
              <a:noFill/>
              <a:ln w="9525">
                <a:solidFill>
                  <a:srgbClr val="FF0000"/>
                </a:solidFill>
                <a:miter lim="800000"/>
                <a:headEnd/>
                <a:tailEnd/>
              </a:ln>
              <a:effectLst/>
            </p:spPr>
            <p:txBody>
              <a:bodyPr wrap="none" rtlCol="0" anchor="ctr" anchorCtr="0">
                <a:noAutofit/>
              </a:bodyPr>
              <a:lstStyle/>
              <a:p>
                <a:pPr algn="ctr"/>
                <a:endParaRPr kumimoji="1" lang="ja-JP" altLang="en-US" sz="1800">
                  <a:solidFill>
                    <a:schemeClr val="tx1"/>
                  </a:solidFill>
                  <a:latin typeface="+mn-lt"/>
                  <a:ea typeface="+mn-ea"/>
                </a:endParaRPr>
              </a:p>
            </p:txBody>
          </p:sp>
        </p:grpSp>
        <p:grpSp>
          <p:nvGrpSpPr>
            <p:cNvPr id="10" name="グループ化 9">
              <a:extLst>
                <a:ext uri="{FF2B5EF4-FFF2-40B4-BE49-F238E27FC236}">
                  <a16:creationId xmlns:a16="http://schemas.microsoft.com/office/drawing/2014/main" id="{6C125119-9CCD-4E97-B5D9-D95BFE605156}"/>
                </a:ext>
              </a:extLst>
            </p:cNvPr>
            <p:cNvGrpSpPr/>
            <p:nvPr/>
          </p:nvGrpSpPr>
          <p:grpSpPr>
            <a:xfrm>
              <a:off x="2087577" y="3187775"/>
              <a:ext cx="765041" cy="433429"/>
              <a:chOff x="1806223" y="3098012"/>
              <a:chExt cx="765041" cy="433429"/>
            </a:xfrm>
          </p:grpSpPr>
          <p:pic>
            <p:nvPicPr>
              <p:cNvPr id="11" name="Picture 91" descr="HDI_stackable.png">
                <a:extLst>
                  <a:ext uri="{FF2B5EF4-FFF2-40B4-BE49-F238E27FC236}">
                    <a16:creationId xmlns:a16="http://schemas.microsoft.com/office/drawing/2014/main" id="{6E16F110-9306-4A50-8F05-BFD101AAF8E9}"/>
                  </a:ext>
                </a:extLst>
              </p:cNvPr>
              <p:cNvPicPr>
                <a:picLocks noChangeAspect="1"/>
              </p:cNvPicPr>
              <p:nvPr/>
            </p:nvPicPr>
            <p:blipFill>
              <a:blip r:embed="rId3" cstate="email"/>
              <a:srcRect/>
              <a:stretch>
                <a:fillRect/>
              </a:stretch>
            </p:blipFill>
            <p:spPr>
              <a:xfrm>
                <a:off x="1806223" y="3098012"/>
                <a:ext cx="765040" cy="433429"/>
              </a:xfrm>
              <a:prstGeom prst="rect">
                <a:avLst/>
              </a:prstGeom>
            </p:spPr>
          </p:pic>
          <p:sp>
            <p:nvSpPr>
              <p:cNvPr id="13" name="正方形/長方形 12">
                <a:extLst>
                  <a:ext uri="{FF2B5EF4-FFF2-40B4-BE49-F238E27FC236}">
                    <a16:creationId xmlns:a16="http://schemas.microsoft.com/office/drawing/2014/main" id="{A01A6396-275E-4EB4-907E-99D1165C418E}"/>
                  </a:ext>
                </a:extLst>
              </p:cNvPr>
              <p:cNvSpPr/>
              <p:nvPr/>
            </p:nvSpPr>
            <p:spPr bwMode="auto">
              <a:xfrm>
                <a:off x="1806224" y="3102534"/>
                <a:ext cx="765040" cy="428907"/>
              </a:xfrm>
              <a:prstGeom prst="rect">
                <a:avLst/>
              </a:prstGeom>
              <a:noFill/>
              <a:ln w="9525">
                <a:solidFill>
                  <a:srgbClr val="FF0000"/>
                </a:solidFill>
                <a:miter lim="800000"/>
                <a:headEnd/>
                <a:tailEnd/>
              </a:ln>
              <a:effectLst/>
            </p:spPr>
            <p:txBody>
              <a:bodyPr wrap="none" rtlCol="0" anchor="ctr" anchorCtr="0">
                <a:noAutofit/>
              </a:bodyPr>
              <a:lstStyle/>
              <a:p>
                <a:pPr algn="ctr"/>
                <a:endParaRPr kumimoji="1" lang="ja-JP" altLang="en-US" sz="1800">
                  <a:solidFill>
                    <a:schemeClr val="tx1"/>
                  </a:solidFill>
                  <a:latin typeface="+mn-lt"/>
                  <a:ea typeface="+mn-ea"/>
                </a:endParaRPr>
              </a:p>
            </p:txBody>
          </p:sp>
        </p:grpSp>
        <p:pic>
          <p:nvPicPr>
            <p:cNvPr id="14" name="Picture 91" descr="HDI_stackable.png">
              <a:extLst>
                <a:ext uri="{FF2B5EF4-FFF2-40B4-BE49-F238E27FC236}">
                  <a16:creationId xmlns:a16="http://schemas.microsoft.com/office/drawing/2014/main" id="{14B21AB9-839C-42BD-8A96-65F981A41B27}"/>
                </a:ext>
              </a:extLst>
            </p:cNvPr>
            <p:cNvPicPr>
              <a:picLocks noChangeAspect="1"/>
            </p:cNvPicPr>
            <p:nvPr/>
          </p:nvPicPr>
          <p:blipFill>
            <a:blip r:embed="rId3" cstate="email"/>
            <a:srcRect/>
            <a:stretch>
              <a:fillRect/>
            </a:stretch>
          </p:blipFill>
          <p:spPr>
            <a:xfrm>
              <a:off x="5393484" y="2663644"/>
              <a:ext cx="765040" cy="433429"/>
            </a:xfrm>
            <a:prstGeom prst="rect">
              <a:avLst/>
            </a:prstGeom>
          </p:spPr>
        </p:pic>
        <p:sp>
          <p:nvSpPr>
            <p:cNvPr id="15" name="正方形/長方形 14">
              <a:extLst>
                <a:ext uri="{FF2B5EF4-FFF2-40B4-BE49-F238E27FC236}">
                  <a16:creationId xmlns:a16="http://schemas.microsoft.com/office/drawing/2014/main" id="{10C291E9-B991-48C5-9682-851661BD9E37}"/>
                </a:ext>
              </a:extLst>
            </p:cNvPr>
            <p:cNvSpPr/>
            <p:nvPr/>
          </p:nvSpPr>
          <p:spPr bwMode="auto">
            <a:xfrm>
              <a:off x="5393485" y="2668166"/>
              <a:ext cx="765040" cy="428907"/>
            </a:xfrm>
            <a:prstGeom prst="rect">
              <a:avLst/>
            </a:prstGeom>
            <a:noFill/>
            <a:ln w="9525">
              <a:solidFill>
                <a:srgbClr val="0070C0"/>
              </a:solidFill>
              <a:miter lim="800000"/>
              <a:headEnd/>
              <a:tailEnd/>
            </a:ln>
            <a:effectLst/>
          </p:spPr>
          <p:txBody>
            <a:bodyPr wrap="none" rtlCol="0" anchor="ctr" anchorCtr="0">
              <a:noAutofit/>
            </a:bodyPr>
            <a:lstStyle/>
            <a:p>
              <a:pPr algn="ctr"/>
              <a:endParaRPr kumimoji="1" lang="ja-JP" altLang="en-US" sz="1800">
                <a:solidFill>
                  <a:schemeClr val="tx1"/>
                </a:solidFill>
                <a:latin typeface="+mn-lt"/>
                <a:ea typeface="+mn-ea"/>
              </a:endParaRPr>
            </a:p>
          </p:txBody>
        </p:sp>
        <p:pic>
          <p:nvPicPr>
            <p:cNvPr id="16" name="Picture 91" descr="HDI_stackable.png">
              <a:extLst>
                <a:ext uri="{FF2B5EF4-FFF2-40B4-BE49-F238E27FC236}">
                  <a16:creationId xmlns:a16="http://schemas.microsoft.com/office/drawing/2014/main" id="{2937988F-B5B1-4E35-898B-16E97833135A}"/>
                </a:ext>
              </a:extLst>
            </p:cNvPr>
            <p:cNvPicPr>
              <a:picLocks noChangeAspect="1"/>
            </p:cNvPicPr>
            <p:nvPr/>
          </p:nvPicPr>
          <p:blipFill>
            <a:blip r:embed="rId3" cstate="email"/>
            <a:srcRect/>
            <a:stretch>
              <a:fillRect/>
            </a:stretch>
          </p:blipFill>
          <p:spPr>
            <a:xfrm>
              <a:off x="5518530" y="2940535"/>
              <a:ext cx="765040" cy="433429"/>
            </a:xfrm>
            <a:prstGeom prst="rect">
              <a:avLst/>
            </a:prstGeom>
          </p:spPr>
        </p:pic>
        <p:sp>
          <p:nvSpPr>
            <p:cNvPr id="17" name="正方形/長方形 16">
              <a:extLst>
                <a:ext uri="{FF2B5EF4-FFF2-40B4-BE49-F238E27FC236}">
                  <a16:creationId xmlns:a16="http://schemas.microsoft.com/office/drawing/2014/main" id="{AA571F67-F28F-4568-8BE4-26D38FB56951}"/>
                </a:ext>
              </a:extLst>
            </p:cNvPr>
            <p:cNvSpPr/>
            <p:nvPr/>
          </p:nvSpPr>
          <p:spPr bwMode="auto">
            <a:xfrm>
              <a:off x="5518531" y="2945057"/>
              <a:ext cx="765040" cy="428907"/>
            </a:xfrm>
            <a:prstGeom prst="rect">
              <a:avLst/>
            </a:prstGeom>
            <a:noFill/>
            <a:ln w="9525">
              <a:solidFill>
                <a:srgbClr val="0070C0"/>
              </a:solidFill>
              <a:miter lim="800000"/>
              <a:headEnd/>
              <a:tailEnd/>
            </a:ln>
            <a:effectLst/>
          </p:spPr>
          <p:txBody>
            <a:bodyPr wrap="none" rtlCol="0" anchor="ctr" anchorCtr="0">
              <a:noAutofit/>
            </a:bodyPr>
            <a:lstStyle/>
            <a:p>
              <a:pPr algn="ctr"/>
              <a:endParaRPr kumimoji="1" lang="ja-JP" altLang="en-US" sz="1800">
                <a:solidFill>
                  <a:schemeClr val="tx1"/>
                </a:solidFill>
                <a:latin typeface="+mn-lt"/>
                <a:ea typeface="+mn-ea"/>
              </a:endParaRPr>
            </a:p>
          </p:txBody>
        </p:sp>
        <p:pic>
          <p:nvPicPr>
            <p:cNvPr id="18" name="Picture 91" descr="HDI_stackable.png">
              <a:extLst>
                <a:ext uri="{FF2B5EF4-FFF2-40B4-BE49-F238E27FC236}">
                  <a16:creationId xmlns:a16="http://schemas.microsoft.com/office/drawing/2014/main" id="{A82C3CDE-FE33-4875-B21E-9B243A6A406F}"/>
                </a:ext>
              </a:extLst>
            </p:cNvPr>
            <p:cNvPicPr>
              <a:picLocks noChangeAspect="1"/>
            </p:cNvPicPr>
            <p:nvPr/>
          </p:nvPicPr>
          <p:blipFill>
            <a:blip r:embed="rId3" cstate="email"/>
            <a:srcRect/>
            <a:stretch>
              <a:fillRect/>
            </a:stretch>
          </p:blipFill>
          <p:spPr>
            <a:xfrm>
              <a:off x="5651392" y="3183253"/>
              <a:ext cx="765040" cy="433429"/>
            </a:xfrm>
            <a:prstGeom prst="rect">
              <a:avLst/>
            </a:prstGeom>
          </p:spPr>
        </p:pic>
        <p:sp>
          <p:nvSpPr>
            <p:cNvPr id="19" name="正方形/長方形 18">
              <a:extLst>
                <a:ext uri="{FF2B5EF4-FFF2-40B4-BE49-F238E27FC236}">
                  <a16:creationId xmlns:a16="http://schemas.microsoft.com/office/drawing/2014/main" id="{8A0AE66D-5AEE-428A-B0D3-4B166562D7DB}"/>
                </a:ext>
              </a:extLst>
            </p:cNvPr>
            <p:cNvSpPr/>
            <p:nvPr/>
          </p:nvSpPr>
          <p:spPr bwMode="auto">
            <a:xfrm>
              <a:off x="5651393" y="3187775"/>
              <a:ext cx="765040" cy="428907"/>
            </a:xfrm>
            <a:prstGeom prst="rect">
              <a:avLst/>
            </a:prstGeom>
            <a:noFill/>
            <a:ln w="9525">
              <a:solidFill>
                <a:srgbClr val="0070C0"/>
              </a:solidFill>
              <a:miter lim="800000"/>
              <a:headEnd/>
              <a:tailEnd/>
            </a:ln>
            <a:effectLst/>
          </p:spPr>
          <p:txBody>
            <a:bodyPr wrap="none" rtlCol="0" anchor="ctr" anchorCtr="0">
              <a:noAutofit/>
            </a:bodyPr>
            <a:lstStyle/>
            <a:p>
              <a:pPr algn="ctr"/>
              <a:endParaRPr kumimoji="1" lang="ja-JP" altLang="en-US" sz="1800">
                <a:solidFill>
                  <a:schemeClr val="tx1"/>
                </a:solidFill>
                <a:latin typeface="+mn-lt"/>
                <a:ea typeface="+mn-ea"/>
              </a:endParaRPr>
            </a:p>
          </p:txBody>
        </p:sp>
        <p:grpSp>
          <p:nvGrpSpPr>
            <p:cNvPr id="20" name="グループ化 19">
              <a:extLst>
                <a:ext uri="{FF2B5EF4-FFF2-40B4-BE49-F238E27FC236}">
                  <a16:creationId xmlns:a16="http://schemas.microsoft.com/office/drawing/2014/main" id="{DAA5EF00-4A43-4072-965A-C7640D45C759}"/>
                </a:ext>
              </a:extLst>
            </p:cNvPr>
            <p:cNvGrpSpPr/>
            <p:nvPr/>
          </p:nvGrpSpPr>
          <p:grpSpPr>
            <a:xfrm>
              <a:off x="2087577" y="3185659"/>
              <a:ext cx="765041" cy="433429"/>
              <a:chOff x="1806223" y="3098012"/>
              <a:chExt cx="765041" cy="433429"/>
            </a:xfrm>
          </p:grpSpPr>
          <p:pic>
            <p:nvPicPr>
              <p:cNvPr id="21" name="Picture 91" descr="HDI_stackable.png">
                <a:extLst>
                  <a:ext uri="{FF2B5EF4-FFF2-40B4-BE49-F238E27FC236}">
                    <a16:creationId xmlns:a16="http://schemas.microsoft.com/office/drawing/2014/main" id="{7C085CF4-114A-40CC-A403-C655102F5D14}"/>
                  </a:ext>
                </a:extLst>
              </p:cNvPr>
              <p:cNvPicPr>
                <a:picLocks noChangeAspect="1"/>
              </p:cNvPicPr>
              <p:nvPr/>
            </p:nvPicPr>
            <p:blipFill>
              <a:blip r:embed="rId3" cstate="email"/>
              <a:srcRect/>
              <a:stretch>
                <a:fillRect/>
              </a:stretch>
            </p:blipFill>
            <p:spPr>
              <a:xfrm>
                <a:off x="1806223" y="3098012"/>
                <a:ext cx="765040" cy="433429"/>
              </a:xfrm>
              <a:prstGeom prst="rect">
                <a:avLst/>
              </a:prstGeom>
            </p:spPr>
          </p:pic>
          <p:sp>
            <p:nvSpPr>
              <p:cNvPr id="22" name="正方形/長方形 21">
                <a:extLst>
                  <a:ext uri="{FF2B5EF4-FFF2-40B4-BE49-F238E27FC236}">
                    <a16:creationId xmlns:a16="http://schemas.microsoft.com/office/drawing/2014/main" id="{92A4A0E6-2911-4D70-867A-8DE185DA0216}"/>
                  </a:ext>
                </a:extLst>
              </p:cNvPr>
              <p:cNvSpPr/>
              <p:nvPr/>
            </p:nvSpPr>
            <p:spPr bwMode="auto">
              <a:xfrm>
                <a:off x="1806224" y="3102534"/>
                <a:ext cx="765040" cy="428907"/>
              </a:xfrm>
              <a:prstGeom prst="rect">
                <a:avLst/>
              </a:prstGeom>
              <a:noFill/>
              <a:ln w="9525">
                <a:solidFill>
                  <a:srgbClr val="FF0000"/>
                </a:solidFill>
                <a:miter lim="800000"/>
                <a:headEnd/>
                <a:tailEnd/>
              </a:ln>
              <a:effectLst/>
            </p:spPr>
            <p:txBody>
              <a:bodyPr wrap="none" rtlCol="0" anchor="ctr" anchorCtr="0">
                <a:noAutofit/>
              </a:bodyPr>
              <a:lstStyle/>
              <a:p>
                <a:pPr algn="ctr"/>
                <a:endParaRPr kumimoji="1" lang="ja-JP" altLang="en-US" sz="1800">
                  <a:solidFill>
                    <a:schemeClr val="tx1"/>
                  </a:solidFill>
                  <a:latin typeface="+mn-lt"/>
                  <a:ea typeface="+mn-ea"/>
                </a:endParaRPr>
              </a:p>
            </p:txBody>
          </p:sp>
        </p:grpSp>
        <p:grpSp>
          <p:nvGrpSpPr>
            <p:cNvPr id="23" name="グループ化 22">
              <a:extLst>
                <a:ext uri="{FF2B5EF4-FFF2-40B4-BE49-F238E27FC236}">
                  <a16:creationId xmlns:a16="http://schemas.microsoft.com/office/drawing/2014/main" id="{F7291B25-5C25-4553-AFFF-CCA6B66CE28A}"/>
                </a:ext>
              </a:extLst>
            </p:cNvPr>
            <p:cNvGrpSpPr/>
            <p:nvPr/>
          </p:nvGrpSpPr>
          <p:grpSpPr>
            <a:xfrm>
              <a:off x="2923823" y="3824070"/>
              <a:ext cx="765041" cy="433429"/>
              <a:chOff x="1806223" y="3098012"/>
              <a:chExt cx="765041" cy="433429"/>
            </a:xfrm>
          </p:grpSpPr>
          <p:pic>
            <p:nvPicPr>
              <p:cNvPr id="24" name="Picture 91" descr="HDI_stackable.png">
                <a:extLst>
                  <a:ext uri="{FF2B5EF4-FFF2-40B4-BE49-F238E27FC236}">
                    <a16:creationId xmlns:a16="http://schemas.microsoft.com/office/drawing/2014/main" id="{B1E1D43C-6397-4A17-BE47-1F36777011E8}"/>
                  </a:ext>
                </a:extLst>
              </p:cNvPr>
              <p:cNvPicPr>
                <a:picLocks noChangeAspect="1"/>
              </p:cNvPicPr>
              <p:nvPr/>
            </p:nvPicPr>
            <p:blipFill>
              <a:blip r:embed="rId3" cstate="email"/>
              <a:srcRect/>
              <a:stretch>
                <a:fillRect/>
              </a:stretch>
            </p:blipFill>
            <p:spPr>
              <a:xfrm>
                <a:off x="1806223" y="3098012"/>
                <a:ext cx="765040" cy="433429"/>
              </a:xfrm>
              <a:prstGeom prst="rect">
                <a:avLst/>
              </a:prstGeom>
            </p:spPr>
          </p:pic>
          <p:sp>
            <p:nvSpPr>
              <p:cNvPr id="25" name="正方形/長方形 24">
                <a:extLst>
                  <a:ext uri="{FF2B5EF4-FFF2-40B4-BE49-F238E27FC236}">
                    <a16:creationId xmlns:a16="http://schemas.microsoft.com/office/drawing/2014/main" id="{A1AD4A1D-272E-4533-8841-D99F90605528}"/>
                  </a:ext>
                </a:extLst>
              </p:cNvPr>
              <p:cNvSpPr/>
              <p:nvPr/>
            </p:nvSpPr>
            <p:spPr bwMode="auto">
              <a:xfrm>
                <a:off x="1806224" y="3102534"/>
                <a:ext cx="765040" cy="428907"/>
              </a:xfrm>
              <a:prstGeom prst="rect">
                <a:avLst/>
              </a:prstGeom>
              <a:noFill/>
              <a:ln w="9525">
                <a:solidFill>
                  <a:srgbClr val="FF0000"/>
                </a:solidFill>
                <a:miter lim="800000"/>
                <a:headEnd/>
                <a:tailEnd/>
              </a:ln>
              <a:effectLst/>
            </p:spPr>
            <p:txBody>
              <a:bodyPr wrap="none" rtlCol="0" anchor="ctr" anchorCtr="0">
                <a:noAutofit/>
              </a:bodyPr>
              <a:lstStyle/>
              <a:p>
                <a:pPr algn="ctr"/>
                <a:endParaRPr kumimoji="1" lang="ja-JP" altLang="en-US" sz="1800">
                  <a:solidFill>
                    <a:schemeClr val="tx1"/>
                  </a:solidFill>
                  <a:latin typeface="+mn-lt"/>
                  <a:ea typeface="+mn-ea"/>
                </a:endParaRPr>
              </a:p>
            </p:txBody>
          </p:sp>
        </p:grpSp>
        <p:grpSp>
          <p:nvGrpSpPr>
            <p:cNvPr id="26" name="グループ化 25">
              <a:extLst>
                <a:ext uri="{FF2B5EF4-FFF2-40B4-BE49-F238E27FC236}">
                  <a16:creationId xmlns:a16="http://schemas.microsoft.com/office/drawing/2014/main" id="{9FE044D6-CF42-4A2B-800A-FBA7DA905EF9}"/>
                </a:ext>
              </a:extLst>
            </p:cNvPr>
            <p:cNvGrpSpPr/>
            <p:nvPr/>
          </p:nvGrpSpPr>
          <p:grpSpPr>
            <a:xfrm>
              <a:off x="3048869" y="4100961"/>
              <a:ext cx="765041" cy="433429"/>
              <a:chOff x="1806223" y="3098012"/>
              <a:chExt cx="765041" cy="433429"/>
            </a:xfrm>
          </p:grpSpPr>
          <p:pic>
            <p:nvPicPr>
              <p:cNvPr id="27" name="Picture 91" descr="HDI_stackable.png">
                <a:extLst>
                  <a:ext uri="{FF2B5EF4-FFF2-40B4-BE49-F238E27FC236}">
                    <a16:creationId xmlns:a16="http://schemas.microsoft.com/office/drawing/2014/main" id="{92199A2D-EF08-4A76-95F8-1D3885BAE49A}"/>
                  </a:ext>
                </a:extLst>
              </p:cNvPr>
              <p:cNvPicPr>
                <a:picLocks noChangeAspect="1"/>
              </p:cNvPicPr>
              <p:nvPr/>
            </p:nvPicPr>
            <p:blipFill>
              <a:blip r:embed="rId3" cstate="email"/>
              <a:srcRect/>
              <a:stretch>
                <a:fillRect/>
              </a:stretch>
            </p:blipFill>
            <p:spPr>
              <a:xfrm>
                <a:off x="1806223" y="3098012"/>
                <a:ext cx="765040" cy="433429"/>
              </a:xfrm>
              <a:prstGeom prst="rect">
                <a:avLst/>
              </a:prstGeom>
            </p:spPr>
          </p:pic>
          <p:sp>
            <p:nvSpPr>
              <p:cNvPr id="28" name="正方形/長方形 27">
                <a:extLst>
                  <a:ext uri="{FF2B5EF4-FFF2-40B4-BE49-F238E27FC236}">
                    <a16:creationId xmlns:a16="http://schemas.microsoft.com/office/drawing/2014/main" id="{AEE8C388-F4A6-4379-864B-AC5152C6A6C4}"/>
                  </a:ext>
                </a:extLst>
              </p:cNvPr>
              <p:cNvSpPr/>
              <p:nvPr/>
            </p:nvSpPr>
            <p:spPr bwMode="auto">
              <a:xfrm>
                <a:off x="1806224" y="3102534"/>
                <a:ext cx="765040" cy="428907"/>
              </a:xfrm>
              <a:prstGeom prst="rect">
                <a:avLst/>
              </a:prstGeom>
              <a:noFill/>
              <a:ln w="9525">
                <a:solidFill>
                  <a:srgbClr val="FF0000"/>
                </a:solidFill>
                <a:miter lim="800000"/>
                <a:headEnd/>
                <a:tailEnd/>
              </a:ln>
              <a:effectLst/>
            </p:spPr>
            <p:txBody>
              <a:bodyPr wrap="none" rtlCol="0" anchor="ctr" anchorCtr="0">
                <a:noAutofit/>
              </a:bodyPr>
              <a:lstStyle/>
              <a:p>
                <a:pPr algn="ctr"/>
                <a:endParaRPr kumimoji="1" lang="ja-JP" altLang="en-US" sz="1800">
                  <a:solidFill>
                    <a:schemeClr val="tx1"/>
                  </a:solidFill>
                  <a:latin typeface="+mn-lt"/>
                  <a:ea typeface="+mn-ea"/>
                </a:endParaRPr>
              </a:p>
            </p:txBody>
          </p:sp>
        </p:grpSp>
        <p:grpSp>
          <p:nvGrpSpPr>
            <p:cNvPr id="29" name="グループ化 28">
              <a:extLst>
                <a:ext uri="{FF2B5EF4-FFF2-40B4-BE49-F238E27FC236}">
                  <a16:creationId xmlns:a16="http://schemas.microsoft.com/office/drawing/2014/main" id="{3AE65EA2-BADC-4872-B52C-038FCC7A3F82}"/>
                </a:ext>
              </a:extLst>
            </p:cNvPr>
            <p:cNvGrpSpPr/>
            <p:nvPr/>
          </p:nvGrpSpPr>
          <p:grpSpPr>
            <a:xfrm>
              <a:off x="3181731" y="4343679"/>
              <a:ext cx="765041" cy="433429"/>
              <a:chOff x="1806223" y="3098012"/>
              <a:chExt cx="765041" cy="433429"/>
            </a:xfrm>
          </p:grpSpPr>
          <p:pic>
            <p:nvPicPr>
              <p:cNvPr id="30" name="Picture 91" descr="HDI_stackable.png">
                <a:extLst>
                  <a:ext uri="{FF2B5EF4-FFF2-40B4-BE49-F238E27FC236}">
                    <a16:creationId xmlns:a16="http://schemas.microsoft.com/office/drawing/2014/main" id="{B5564B78-C935-48C3-90C2-1387697405C9}"/>
                  </a:ext>
                </a:extLst>
              </p:cNvPr>
              <p:cNvPicPr>
                <a:picLocks noChangeAspect="1"/>
              </p:cNvPicPr>
              <p:nvPr/>
            </p:nvPicPr>
            <p:blipFill>
              <a:blip r:embed="rId3" cstate="email"/>
              <a:srcRect/>
              <a:stretch>
                <a:fillRect/>
              </a:stretch>
            </p:blipFill>
            <p:spPr>
              <a:xfrm>
                <a:off x="1806223" y="3098012"/>
                <a:ext cx="765040" cy="433429"/>
              </a:xfrm>
              <a:prstGeom prst="rect">
                <a:avLst/>
              </a:prstGeom>
            </p:spPr>
          </p:pic>
          <p:sp>
            <p:nvSpPr>
              <p:cNvPr id="31" name="正方形/長方形 30">
                <a:extLst>
                  <a:ext uri="{FF2B5EF4-FFF2-40B4-BE49-F238E27FC236}">
                    <a16:creationId xmlns:a16="http://schemas.microsoft.com/office/drawing/2014/main" id="{AFFC29AD-7287-4AE0-8D65-D8C4C26A078F}"/>
                  </a:ext>
                </a:extLst>
              </p:cNvPr>
              <p:cNvSpPr/>
              <p:nvPr/>
            </p:nvSpPr>
            <p:spPr bwMode="auto">
              <a:xfrm>
                <a:off x="1806224" y="3102534"/>
                <a:ext cx="765040" cy="428907"/>
              </a:xfrm>
              <a:prstGeom prst="rect">
                <a:avLst/>
              </a:prstGeom>
              <a:noFill/>
              <a:ln w="9525">
                <a:solidFill>
                  <a:srgbClr val="FF0000"/>
                </a:solidFill>
                <a:miter lim="800000"/>
                <a:headEnd/>
                <a:tailEnd/>
              </a:ln>
              <a:effectLst/>
            </p:spPr>
            <p:txBody>
              <a:bodyPr wrap="none" rtlCol="0" anchor="ctr" anchorCtr="0">
                <a:noAutofit/>
              </a:bodyPr>
              <a:lstStyle/>
              <a:p>
                <a:pPr algn="ctr"/>
                <a:endParaRPr kumimoji="1" lang="ja-JP" altLang="en-US" sz="1800">
                  <a:solidFill>
                    <a:schemeClr val="tx1"/>
                  </a:solidFill>
                  <a:latin typeface="+mn-lt"/>
                  <a:ea typeface="+mn-ea"/>
                </a:endParaRPr>
              </a:p>
            </p:txBody>
          </p:sp>
        </p:grpSp>
        <p:grpSp>
          <p:nvGrpSpPr>
            <p:cNvPr id="32" name="グループ化 31">
              <a:extLst>
                <a:ext uri="{FF2B5EF4-FFF2-40B4-BE49-F238E27FC236}">
                  <a16:creationId xmlns:a16="http://schemas.microsoft.com/office/drawing/2014/main" id="{11555B33-6188-471E-A9C6-6BED2C34512B}"/>
                </a:ext>
              </a:extLst>
            </p:cNvPr>
            <p:cNvGrpSpPr/>
            <p:nvPr/>
          </p:nvGrpSpPr>
          <p:grpSpPr>
            <a:xfrm>
              <a:off x="3181731" y="4341563"/>
              <a:ext cx="765041" cy="433429"/>
              <a:chOff x="1806223" y="3098012"/>
              <a:chExt cx="765041" cy="433429"/>
            </a:xfrm>
          </p:grpSpPr>
          <p:pic>
            <p:nvPicPr>
              <p:cNvPr id="33" name="Picture 91" descr="HDI_stackable.png">
                <a:extLst>
                  <a:ext uri="{FF2B5EF4-FFF2-40B4-BE49-F238E27FC236}">
                    <a16:creationId xmlns:a16="http://schemas.microsoft.com/office/drawing/2014/main" id="{13BFA7AD-5DEA-448A-9158-0928D8237E54}"/>
                  </a:ext>
                </a:extLst>
              </p:cNvPr>
              <p:cNvPicPr>
                <a:picLocks noChangeAspect="1"/>
              </p:cNvPicPr>
              <p:nvPr/>
            </p:nvPicPr>
            <p:blipFill>
              <a:blip r:embed="rId3" cstate="email"/>
              <a:srcRect/>
              <a:stretch>
                <a:fillRect/>
              </a:stretch>
            </p:blipFill>
            <p:spPr>
              <a:xfrm>
                <a:off x="1806223" y="3098012"/>
                <a:ext cx="765040" cy="433429"/>
              </a:xfrm>
              <a:prstGeom prst="rect">
                <a:avLst/>
              </a:prstGeom>
            </p:spPr>
          </p:pic>
          <p:sp>
            <p:nvSpPr>
              <p:cNvPr id="34" name="正方形/長方形 33">
                <a:extLst>
                  <a:ext uri="{FF2B5EF4-FFF2-40B4-BE49-F238E27FC236}">
                    <a16:creationId xmlns:a16="http://schemas.microsoft.com/office/drawing/2014/main" id="{C3675298-F7CE-418F-976A-9A194C223EBD}"/>
                  </a:ext>
                </a:extLst>
              </p:cNvPr>
              <p:cNvSpPr/>
              <p:nvPr/>
            </p:nvSpPr>
            <p:spPr bwMode="auto">
              <a:xfrm>
                <a:off x="1806224" y="3102534"/>
                <a:ext cx="765040" cy="428907"/>
              </a:xfrm>
              <a:prstGeom prst="rect">
                <a:avLst/>
              </a:prstGeom>
              <a:noFill/>
              <a:ln w="9525">
                <a:solidFill>
                  <a:srgbClr val="FF0000"/>
                </a:solidFill>
                <a:miter lim="800000"/>
                <a:headEnd/>
                <a:tailEnd/>
              </a:ln>
              <a:effectLst/>
            </p:spPr>
            <p:txBody>
              <a:bodyPr wrap="none" rtlCol="0" anchor="ctr" anchorCtr="0">
                <a:noAutofit/>
              </a:bodyPr>
              <a:lstStyle/>
              <a:p>
                <a:pPr algn="ctr"/>
                <a:endParaRPr kumimoji="1" lang="ja-JP" altLang="en-US" sz="1800">
                  <a:solidFill>
                    <a:schemeClr val="tx1"/>
                  </a:solidFill>
                  <a:latin typeface="+mn-lt"/>
                  <a:ea typeface="+mn-ea"/>
                </a:endParaRPr>
              </a:p>
            </p:txBody>
          </p:sp>
        </p:grpSp>
        <p:cxnSp>
          <p:nvCxnSpPr>
            <p:cNvPr id="35" name="直線コネクタ 34">
              <a:extLst>
                <a:ext uri="{FF2B5EF4-FFF2-40B4-BE49-F238E27FC236}">
                  <a16:creationId xmlns:a16="http://schemas.microsoft.com/office/drawing/2014/main" id="{5FE218D6-596D-49D7-84F9-6451DDEE4C83}"/>
                </a:ext>
              </a:extLst>
            </p:cNvPr>
            <p:cNvCxnSpPr>
              <a:stCxn id="5" idx="3"/>
              <a:endCxn id="15" idx="1"/>
            </p:cNvCxnSpPr>
            <p:nvPr/>
          </p:nvCxnSpPr>
          <p:spPr bwMode="auto">
            <a:xfrm flipV="1">
              <a:off x="2594709" y="2882620"/>
              <a:ext cx="2798776" cy="2261"/>
            </a:xfrm>
            <a:prstGeom prst="line">
              <a:avLst/>
            </a:prstGeom>
            <a:noFill/>
            <a:ln w="9525" cap="flat" cmpd="sng" algn="ctr">
              <a:solidFill>
                <a:schemeClr val="tx1"/>
              </a:solidFill>
              <a:prstDash val="solid"/>
              <a:round/>
              <a:headEnd type="none" w="med" len="med"/>
              <a:tailEnd type="none" w="med" len="med"/>
            </a:ln>
            <a:effectLst/>
          </p:spPr>
        </p:cxnSp>
        <p:cxnSp>
          <p:nvCxnSpPr>
            <p:cNvPr id="36" name="直線コネクタ 35">
              <a:extLst>
                <a:ext uri="{FF2B5EF4-FFF2-40B4-BE49-F238E27FC236}">
                  <a16:creationId xmlns:a16="http://schemas.microsoft.com/office/drawing/2014/main" id="{81267CE4-9A75-4ECA-9F6F-AE3ED135739B}"/>
                </a:ext>
              </a:extLst>
            </p:cNvPr>
            <p:cNvCxnSpPr>
              <a:stCxn id="8" idx="3"/>
              <a:endCxn id="17" idx="1"/>
            </p:cNvCxnSpPr>
            <p:nvPr/>
          </p:nvCxnSpPr>
          <p:spPr bwMode="auto">
            <a:xfrm flipV="1">
              <a:off x="2719755" y="3159511"/>
              <a:ext cx="2798776" cy="2261"/>
            </a:xfrm>
            <a:prstGeom prst="line">
              <a:avLst/>
            </a:prstGeom>
            <a:noFill/>
            <a:ln w="9525" cap="flat" cmpd="sng" algn="ctr">
              <a:solidFill>
                <a:schemeClr val="tx1"/>
              </a:solidFill>
              <a:prstDash val="solid"/>
              <a:round/>
              <a:headEnd type="none" w="med" len="med"/>
              <a:tailEnd type="none" w="med" len="med"/>
            </a:ln>
            <a:effectLst/>
          </p:spPr>
        </p:cxnSp>
        <p:cxnSp>
          <p:nvCxnSpPr>
            <p:cNvPr id="37" name="直線コネクタ 36">
              <a:extLst>
                <a:ext uri="{FF2B5EF4-FFF2-40B4-BE49-F238E27FC236}">
                  <a16:creationId xmlns:a16="http://schemas.microsoft.com/office/drawing/2014/main" id="{E58262BD-CEE6-4B90-8693-5639EA28F0F8}"/>
                </a:ext>
              </a:extLst>
            </p:cNvPr>
            <p:cNvCxnSpPr>
              <a:stCxn id="21" idx="3"/>
              <a:endCxn id="19" idx="1"/>
            </p:cNvCxnSpPr>
            <p:nvPr/>
          </p:nvCxnSpPr>
          <p:spPr bwMode="auto">
            <a:xfrm flipV="1">
              <a:off x="2852617" y="3402229"/>
              <a:ext cx="2798776" cy="145"/>
            </a:xfrm>
            <a:prstGeom prst="line">
              <a:avLst/>
            </a:prstGeom>
            <a:noFill/>
            <a:ln w="9525" cap="flat" cmpd="sng" algn="ctr">
              <a:solidFill>
                <a:schemeClr val="tx1"/>
              </a:solidFill>
              <a:prstDash val="solid"/>
              <a:round/>
              <a:headEnd type="none" w="med" len="med"/>
              <a:tailEnd type="none" w="med" len="med"/>
            </a:ln>
            <a:effectLst/>
          </p:spPr>
        </p:cxnSp>
        <p:cxnSp>
          <p:nvCxnSpPr>
            <p:cNvPr id="38" name="直線コネクタ 37">
              <a:extLst>
                <a:ext uri="{FF2B5EF4-FFF2-40B4-BE49-F238E27FC236}">
                  <a16:creationId xmlns:a16="http://schemas.microsoft.com/office/drawing/2014/main" id="{4FBB5EFC-6EB7-4883-9427-4A48AC006DAF}"/>
                </a:ext>
              </a:extLst>
            </p:cNvPr>
            <p:cNvCxnSpPr>
              <a:stCxn id="24" idx="3"/>
              <a:endCxn id="14" idx="1"/>
            </p:cNvCxnSpPr>
            <p:nvPr/>
          </p:nvCxnSpPr>
          <p:spPr bwMode="auto">
            <a:xfrm flipV="1">
              <a:off x="3688863" y="2880359"/>
              <a:ext cx="1704621" cy="1160426"/>
            </a:xfrm>
            <a:prstGeom prst="line">
              <a:avLst/>
            </a:prstGeom>
            <a:noFill/>
            <a:ln w="9525" cap="flat" cmpd="sng" algn="ctr">
              <a:solidFill>
                <a:schemeClr val="tx1"/>
              </a:solidFill>
              <a:prstDash val="solid"/>
              <a:round/>
              <a:headEnd type="none" w="med" len="med"/>
              <a:tailEnd type="none" w="med" len="med"/>
            </a:ln>
            <a:effectLst/>
          </p:spPr>
        </p:cxnSp>
        <p:cxnSp>
          <p:nvCxnSpPr>
            <p:cNvPr id="39" name="直線コネクタ 38">
              <a:extLst>
                <a:ext uri="{FF2B5EF4-FFF2-40B4-BE49-F238E27FC236}">
                  <a16:creationId xmlns:a16="http://schemas.microsoft.com/office/drawing/2014/main" id="{0D65A951-0A68-4600-B58B-75A78C546C2A}"/>
                </a:ext>
              </a:extLst>
            </p:cNvPr>
            <p:cNvCxnSpPr>
              <a:stCxn id="27" idx="3"/>
              <a:endCxn id="17" idx="1"/>
            </p:cNvCxnSpPr>
            <p:nvPr/>
          </p:nvCxnSpPr>
          <p:spPr bwMode="auto">
            <a:xfrm flipV="1">
              <a:off x="3813909" y="3159511"/>
              <a:ext cx="1704622" cy="1158165"/>
            </a:xfrm>
            <a:prstGeom prst="line">
              <a:avLst/>
            </a:prstGeom>
            <a:noFill/>
            <a:ln w="9525" cap="flat" cmpd="sng" algn="ctr">
              <a:solidFill>
                <a:schemeClr val="tx1"/>
              </a:solidFill>
              <a:prstDash val="solid"/>
              <a:round/>
              <a:headEnd type="none" w="med" len="med"/>
              <a:tailEnd type="none" w="med" len="med"/>
            </a:ln>
            <a:effectLst/>
          </p:spPr>
        </p:cxnSp>
        <p:cxnSp>
          <p:nvCxnSpPr>
            <p:cNvPr id="40" name="直線コネクタ 39">
              <a:extLst>
                <a:ext uri="{FF2B5EF4-FFF2-40B4-BE49-F238E27FC236}">
                  <a16:creationId xmlns:a16="http://schemas.microsoft.com/office/drawing/2014/main" id="{04C0EE55-E755-43B4-B5A9-48E93B09CD88}"/>
                </a:ext>
              </a:extLst>
            </p:cNvPr>
            <p:cNvCxnSpPr>
              <a:stCxn id="34" idx="3"/>
              <a:endCxn id="18" idx="1"/>
            </p:cNvCxnSpPr>
            <p:nvPr/>
          </p:nvCxnSpPr>
          <p:spPr bwMode="auto">
            <a:xfrm flipV="1">
              <a:off x="3946772" y="3399968"/>
              <a:ext cx="1704620" cy="1160571"/>
            </a:xfrm>
            <a:prstGeom prst="line">
              <a:avLst/>
            </a:prstGeom>
            <a:noFill/>
            <a:ln w="9525" cap="flat" cmpd="sng" algn="ctr">
              <a:solidFill>
                <a:schemeClr val="tx1"/>
              </a:solidFill>
              <a:prstDash val="solid"/>
              <a:round/>
              <a:headEnd type="none" w="med" len="med"/>
              <a:tailEnd type="none" w="med" len="med"/>
            </a:ln>
            <a:effectLst/>
          </p:spPr>
        </p:cxnSp>
        <p:sp>
          <p:nvSpPr>
            <p:cNvPr id="41" name="TextBox 85">
              <a:extLst>
                <a:ext uri="{FF2B5EF4-FFF2-40B4-BE49-F238E27FC236}">
                  <a16:creationId xmlns:a16="http://schemas.microsoft.com/office/drawing/2014/main" id="{026D7DD9-A208-4E5F-A1A2-3647AC855986}"/>
                </a:ext>
              </a:extLst>
            </p:cNvPr>
            <p:cNvSpPr txBox="1"/>
            <p:nvPr/>
          </p:nvSpPr>
          <p:spPr>
            <a:xfrm>
              <a:off x="3564251" y="2642380"/>
              <a:ext cx="728128" cy="244682"/>
            </a:xfrm>
            <a:prstGeom prst="rect">
              <a:avLst/>
            </a:prstGeom>
            <a:noFill/>
          </p:spPr>
          <p:txBody>
            <a:bodyPr wrap="square" rtlCol="0">
              <a:spAutoFit/>
            </a:bodyPr>
            <a:lstStyle/>
            <a:p>
              <a:pPr algn="ctr"/>
              <a:r>
                <a:rPr lang="en-US" sz="1050" dirty="0">
                  <a:solidFill>
                    <a:schemeClr val="tx1"/>
                  </a:solidFill>
                  <a:latin typeface="+mn-lt"/>
                </a:rPr>
                <a:t>Pair</a:t>
              </a:r>
            </a:p>
          </p:txBody>
        </p:sp>
        <p:sp>
          <p:nvSpPr>
            <p:cNvPr id="42" name="TextBox 85">
              <a:extLst>
                <a:ext uri="{FF2B5EF4-FFF2-40B4-BE49-F238E27FC236}">
                  <a16:creationId xmlns:a16="http://schemas.microsoft.com/office/drawing/2014/main" id="{0882C62F-0558-492D-AB8F-BF3F07AADF2B}"/>
                </a:ext>
              </a:extLst>
            </p:cNvPr>
            <p:cNvSpPr txBox="1"/>
            <p:nvPr/>
          </p:nvSpPr>
          <p:spPr>
            <a:xfrm>
              <a:off x="3564251" y="2932573"/>
              <a:ext cx="728128" cy="244682"/>
            </a:xfrm>
            <a:prstGeom prst="rect">
              <a:avLst/>
            </a:prstGeom>
            <a:noFill/>
          </p:spPr>
          <p:txBody>
            <a:bodyPr wrap="square" rtlCol="0">
              <a:spAutoFit/>
            </a:bodyPr>
            <a:lstStyle/>
            <a:p>
              <a:pPr algn="ctr"/>
              <a:r>
                <a:rPr lang="en-US" sz="1050" dirty="0">
                  <a:solidFill>
                    <a:schemeClr val="tx1"/>
                  </a:solidFill>
                  <a:latin typeface="+mn-lt"/>
                </a:rPr>
                <a:t>Pair</a:t>
              </a:r>
            </a:p>
          </p:txBody>
        </p:sp>
        <p:sp>
          <p:nvSpPr>
            <p:cNvPr id="43" name="TextBox 85">
              <a:extLst>
                <a:ext uri="{FF2B5EF4-FFF2-40B4-BE49-F238E27FC236}">
                  <a16:creationId xmlns:a16="http://schemas.microsoft.com/office/drawing/2014/main" id="{8E551410-AC28-4AFC-AFF3-779B8B909245}"/>
                </a:ext>
              </a:extLst>
            </p:cNvPr>
            <p:cNvSpPr txBox="1"/>
            <p:nvPr/>
          </p:nvSpPr>
          <p:spPr>
            <a:xfrm>
              <a:off x="3564251" y="3200765"/>
              <a:ext cx="728128" cy="244682"/>
            </a:xfrm>
            <a:prstGeom prst="rect">
              <a:avLst/>
            </a:prstGeom>
            <a:noFill/>
          </p:spPr>
          <p:txBody>
            <a:bodyPr wrap="square" rtlCol="0">
              <a:spAutoFit/>
            </a:bodyPr>
            <a:lstStyle/>
            <a:p>
              <a:pPr algn="ctr"/>
              <a:r>
                <a:rPr lang="en-US" sz="1050" dirty="0">
                  <a:solidFill>
                    <a:schemeClr val="tx1"/>
                  </a:solidFill>
                  <a:latin typeface="+mn-lt"/>
                </a:rPr>
                <a:t>Pair</a:t>
              </a:r>
            </a:p>
          </p:txBody>
        </p:sp>
        <p:sp>
          <p:nvSpPr>
            <p:cNvPr id="44" name="TextBox 85">
              <a:extLst>
                <a:ext uri="{FF2B5EF4-FFF2-40B4-BE49-F238E27FC236}">
                  <a16:creationId xmlns:a16="http://schemas.microsoft.com/office/drawing/2014/main" id="{2D0CA6B5-F73C-4E11-86C0-ED9B1739B0F1}"/>
                </a:ext>
              </a:extLst>
            </p:cNvPr>
            <p:cNvSpPr txBox="1"/>
            <p:nvPr/>
          </p:nvSpPr>
          <p:spPr>
            <a:xfrm>
              <a:off x="3642405" y="3544917"/>
              <a:ext cx="728128" cy="244682"/>
            </a:xfrm>
            <a:prstGeom prst="rect">
              <a:avLst/>
            </a:prstGeom>
            <a:noFill/>
          </p:spPr>
          <p:txBody>
            <a:bodyPr wrap="square" rtlCol="0">
              <a:spAutoFit/>
            </a:bodyPr>
            <a:lstStyle/>
            <a:p>
              <a:pPr algn="ctr"/>
              <a:r>
                <a:rPr lang="en-US" sz="1050" dirty="0">
                  <a:solidFill>
                    <a:schemeClr val="tx1"/>
                  </a:solidFill>
                  <a:latin typeface="+mn-lt"/>
                </a:rPr>
                <a:t>Pair</a:t>
              </a:r>
            </a:p>
          </p:txBody>
        </p:sp>
        <p:sp>
          <p:nvSpPr>
            <p:cNvPr id="45" name="TextBox 85">
              <a:extLst>
                <a:ext uri="{FF2B5EF4-FFF2-40B4-BE49-F238E27FC236}">
                  <a16:creationId xmlns:a16="http://schemas.microsoft.com/office/drawing/2014/main" id="{887B9161-9993-4FDF-8B3F-E4B93CEC9B9C}"/>
                </a:ext>
              </a:extLst>
            </p:cNvPr>
            <p:cNvSpPr txBox="1"/>
            <p:nvPr/>
          </p:nvSpPr>
          <p:spPr>
            <a:xfrm>
              <a:off x="3938092" y="3717896"/>
              <a:ext cx="728128" cy="244682"/>
            </a:xfrm>
            <a:prstGeom prst="rect">
              <a:avLst/>
            </a:prstGeom>
            <a:noFill/>
          </p:spPr>
          <p:txBody>
            <a:bodyPr wrap="square" rtlCol="0">
              <a:spAutoFit/>
            </a:bodyPr>
            <a:lstStyle/>
            <a:p>
              <a:pPr algn="ctr"/>
              <a:r>
                <a:rPr lang="en-US" sz="1050" dirty="0">
                  <a:solidFill>
                    <a:schemeClr val="tx1"/>
                  </a:solidFill>
                  <a:latin typeface="+mn-lt"/>
                </a:rPr>
                <a:t>Pair</a:t>
              </a:r>
            </a:p>
          </p:txBody>
        </p:sp>
        <p:sp>
          <p:nvSpPr>
            <p:cNvPr id="46" name="TextBox 85">
              <a:extLst>
                <a:ext uri="{FF2B5EF4-FFF2-40B4-BE49-F238E27FC236}">
                  <a16:creationId xmlns:a16="http://schemas.microsoft.com/office/drawing/2014/main" id="{6F7068F3-1D43-45B3-A816-A836A28D3E35}"/>
                </a:ext>
              </a:extLst>
            </p:cNvPr>
            <p:cNvSpPr txBox="1"/>
            <p:nvPr/>
          </p:nvSpPr>
          <p:spPr>
            <a:xfrm>
              <a:off x="4177109" y="3904057"/>
              <a:ext cx="728128" cy="244682"/>
            </a:xfrm>
            <a:prstGeom prst="rect">
              <a:avLst/>
            </a:prstGeom>
            <a:noFill/>
          </p:spPr>
          <p:txBody>
            <a:bodyPr wrap="square" rtlCol="0">
              <a:spAutoFit/>
            </a:bodyPr>
            <a:lstStyle/>
            <a:p>
              <a:pPr algn="ctr"/>
              <a:r>
                <a:rPr lang="en-US" sz="1050" dirty="0">
                  <a:solidFill>
                    <a:schemeClr val="tx1"/>
                  </a:solidFill>
                  <a:latin typeface="+mn-lt"/>
                </a:rPr>
                <a:t>Pair</a:t>
              </a:r>
            </a:p>
          </p:txBody>
        </p:sp>
        <p:sp>
          <p:nvSpPr>
            <p:cNvPr id="47" name="TextBox 85">
              <a:extLst>
                <a:ext uri="{FF2B5EF4-FFF2-40B4-BE49-F238E27FC236}">
                  <a16:creationId xmlns:a16="http://schemas.microsoft.com/office/drawing/2014/main" id="{DBA8E824-B1B5-4A43-99DC-F53718E597B0}"/>
                </a:ext>
              </a:extLst>
            </p:cNvPr>
            <p:cNvSpPr txBox="1"/>
            <p:nvPr/>
          </p:nvSpPr>
          <p:spPr>
            <a:xfrm>
              <a:off x="1254586" y="2940614"/>
              <a:ext cx="728128" cy="258532"/>
            </a:xfrm>
            <a:prstGeom prst="rect">
              <a:avLst/>
            </a:prstGeom>
            <a:noFill/>
          </p:spPr>
          <p:txBody>
            <a:bodyPr wrap="square" rtlCol="0">
              <a:spAutoFit/>
            </a:bodyPr>
            <a:lstStyle/>
            <a:p>
              <a:pPr algn="ctr"/>
              <a:r>
                <a:rPr lang="en-US" sz="1200" dirty="0">
                  <a:solidFill>
                    <a:schemeClr val="tx1"/>
                  </a:solidFill>
                  <a:latin typeface="+mn-lt"/>
                </a:rPr>
                <a:t>Site A</a:t>
              </a:r>
            </a:p>
          </p:txBody>
        </p:sp>
        <p:sp>
          <p:nvSpPr>
            <p:cNvPr id="48" name="TextBox 85">
              <a:extLst>
                <a:ext uri="{FF2B5EF4-FFF2-40B4-BE49-F238E27FC236}">
                  <a16:creationId xmlns:a16="http://schemas.microsoft.com/office/drawing/2014/main" id="{CB990751-8788-4795-85F5-96CD6288FB4E}"/>
                </a:ext>
              </a:extLst>
            </p:cNvPr>
            <p:cNvSpPr txBox="1"/>
            <p:nvPr/>
          </p:nvSpPr>
          <p:spPr>
            <a:xfrm>
              <a:off x="2517134" y="4510641"/>
              <a:ext cx="728128" cy="258532"/>
            </a:xfrm>
            <a:prstGeom prst="rect">
              <a:avLst/>
            </a:prstGeom>
            <a:noFill/>
          </p:spPr>
          <p:txBody>
            <a:bodyPr wrap="square" rtlCol="0">
              <a:spAutoFit/>
            </a:bodyPr>
            <a:lstStyle/>
            <a:p>
              <a:pPr algn="ctr"/>
              <a:r>
                <a:rPr lang="en-US" sz="1200" dirty="0">
                  <a:solidFill>
                    <a:schemeClr val="tx1"/>
                  </a:solidFill>
                  <a:latin typeface="+mn-lt"/>
                </a:rPr>
                <a:t>Site B</a:t>
              </a:r>
            </a:p>
          </p:txBody>
        </p:sp>
        <p:sp>
          <p:nvSpPr>
            <p:cNvPr id="49" name="TextBox 85">
              <a:extLst>
                <a:ext uri="{FF2B5EF4-FFF2-40B4-BE49-F238E27FC236}">
                  <a16:creationId xmlns:a16="http://schemas.microsoft.com/office/drawing/2014/main" id="{A62279C3-CABE-4BE7-B6CD-2AB60F889377}"/>
                </a:ext>
              </a:extLst>
            </p:cNvPr>
            <p:cNvSpPr txBox="1"/>
            <p:nvPr/>
          </p:nvSpPr>
          <p:spPr>
            <a:xfrm>
              <a:off x="6237980" y="2887062"/>
              <a:ext cx="728128" cy="258532"/>
            </a:xfrm>
            <a:prstGeom prst="rect">
              <a:avLst/>
            </a:prstGeom>
            <a:noFill/>
          </p:spPr>
          <p:txBody>
            <a:bodyPr wrap="square" rtlCol="0">
              <a:spAutoFit/>
            </a:bodyPr>
            <a:lstStyle/>
            <a:p>
              <a:pPr algn="ctr"/>
              <a:r>
                <a:rPr lang="en-US" sz="1200" dirty="0">
                  <a:solidFill>
                    <a:schemeClr val="tx1"/>
                  </a:solidFill>
                  <a:latin typeface="+mn-lt"/>
                </a:rPr>
                <a:t>Site C</a:t>
              </a:r>
            </a:p>
          </p:txBody>
        </p:sp>
        <p:cxnSp>
          <p:nvCxnSpPr>
            <p:cNvPr id="53" name="直線コネクタ 52">
              <a:extLst>
                <a:ext uri="{FF2B5EF4-FFF2-40B4-BE49-F238E27FC236}">
                  <a16:creationId xmlns:a16="http://schemas.microsoft.com/office/drawing/2014/main" id="{55752C45-0922-48CB-968C-8162D843B252}"/>
                </a:ext>
              </a:extLst>
            </p:cNvPr>
            <p:cNvCxnSpPr/>
            <p:nvPr/>
          </p:nvCxnSpPr>
          <p:spPr bwMode="auto">
            <a:xfrm flipV="1">
              <a:off x="2594709" y="2562090"/>
              <a:ext cx="2798776" cy="2261"/>
            </a:xfrm>
            <a:prstGeom prst="line">
              <a:avLst/>
            </a:prstGeom>
            <a:noFill/>
            <a:ln w="12700" cap="flat" cmpd="sng" algn="ctr">
              <a:solidFill>
                <a:schemeClr val="tx1"/>
              </a:solidFill>
              <a:prstDash val="solid"/>
              <a:round/>
              <a:headEnd type="triangle" w="med" len="med"/>
              <a:tailEnd type="triangle" w="med" len="med"/>
            </a:ln>
            <a:effectLst/>
          </p:spPr>
        </p:cxnSp>
        <p:sp>
          <p:nvSpPr>
            <p:cNvPr id="54" name="TextBox 85">
              <a:extLst>
                <a:ext uri="{FF2B5EF4-FFF2-40B4-BE49-F238E27FC236}">
                  <a16:creationId xmlns:a16="http://schemas.microsoft.com/office/drawing/2014/main" id="{DBB516D2-50BC-46B7-9CCF-EDC72CA74EA0}"/>
                </a:ext>
              </a:extLst>
            </p:cNvPr>
            <p:cNvSpPr txBox="1"/>
            <p:nvPr/>
          </p:nvSpPr>
          <p:spPr>
            <a:xfrm>
              <a:off x="3181731" y="2243713"/>
              <a:ext cx="1515749" cy="244682"/>
            </a:xfrm>
            <a:prstGeom prst="rect">
              <a:avLst/>
            </a:prstGeom>
            <a:noFill/>
          </p:spPr>
          <p:txBody>
            <a:bodyPr wrap="square" rtlCol="0">
              <a:spAutoFit/>
            </a:bodyPr>
            <a:lstStyle/>
            <a:p>
              <a:pPr algn="ctr"/>
              <a:r>
                <a:rPr lang="en-US" sz="1100" b="1" dirty="0">
                  <a:solidFill>
                    <a:schemeClr val="tx1"/>
                  </a:solidFill>
                  <a:latin typeface="+mn-lt"/>
                </a:rPr>
                <a:t>SSH connection</a:t>
              </a:r>
            </a:p>
          </p:txBody>
        </p:sp>
        <p:cxnSp>
          <p:nvCxnSpPr>
            <p:cNvPr id="55" name="直線コネクタ 54">
              <a:extLst>
                <a:ext uri="{FF2B5EF4-FFF2-40B4-BE49-F238E27FC236}">
                  <a16:creationId xmlns:a16="http://schemas.microsoft.com/office/drawing/2014/main" id="{E32A30D3-8B21-47C9-9557-ED5179EDC02C}"/>
                </a:ext>
              </a:extLst>
            </p:cNvPr>
            <p:cNvCxnSpPr>
              <a:cxnSpLocks/>
            </p:cNvCxnSpPr>
            <p:nvPr/>
          </p:nvCxnSpPr>
          <p:spPr bwMode="auto">
            <a:xfrm flipV="1">
              <a:off x="4053144" y="3668176"/>
              <a:ext cx="1657296" cy="1100997"/>
            </a:xfrm>
            <a:prstGeom prst="line">
              <a:avLst/>
            </a:prstGeom>
            <a:noFill/>
            <a:ln w="12700" cap="flat" cmpd="sng" algn="ctr">
              <a:solidFill>
                <a:schemeClr val="tx1"/>
              </a:solidFill>
              <a:prstDash val="solid"/>
              <a:round/>
              <a:headEnd type="triangle" w="med" len="med"/>
              <a:tailEnd type="triangle" w="med" len="med"/>
            </a:ln>
            <a:effectLst/>
          </p:spPr>
        </p:cxnSp>
        <p:sp>
          <p:nvSpPr>
            <p:cNvPr id="56" name="TextBox 85">
              <a:extLst>
                <a:ext uri="{FF2B5EF4-FFF2-40B4-BE49-F238E27FC236}">
                  <a16:creationId xmlns:a16="http://schemas.microsoft.com/office/drawing/2014/main" id="{A9CF8A0E-8BAF-43D8-96DD-F5DCBD470D59}"/>
                </a:ext>
              </a:extLst>
            </p:cNvPr>
            <p:cNvSpPr txBox="1"/>
            <p:nvPr/>
          </p:nvSpPr>
          <p:spPr>
            <a:xfrm>
              <a:off x="4588436" y="4271654"/>
              <a:ext cx="1515749" cy="244682"/>
            </a:xfrm>
            <a:prstGeom prst="rect">
              <a:avLst/>
            </a:prstGeom>
            <a:noFill/>
          </p:spPr>
          <p:txBody>
            <a:bodyPr wrap="square" rtlCol="0">
              <a:spAutoFit/>
            </a:bodyPr>
            <a:lstStyle/>
            <a:p>
              <a:pPr algn="ctr"/>
              <a:r>
                <a:rPr lang="en-US" sz="1100" b="1" dirty="0">
                  <a:solidFill>
                    <a:schemeClr val="tx1"/>
                  </a:solidFill>
                  <a:latin typeface="+mn-lt"/>
                </a:rPr>
                <a:t>SSH connection</a:t>
              </a:r>
            </a:p>
          </p:txBody>
        </p:sp>
        <p:cxnSp>
          <p:nvCxnSpPr>
            <p:cNvPr id="57" name="直線コネクタ 56">
              <a:extLst>
                <a:ext uri="{FF2B5EF4-FFF2-40B4-BE49-F238E27FC236}">
                  <a16:creationId xmlns:a16="http://schemas.microsoft.com/office/drawing/2014/main" id="{DCD92E5B-1A68-4C61-A392-53D660E53238}"/>
                </a:ext>
              </a:extLst>
            </p:cNvPr>
            <p:cNvCxnSpPr>
              <a:cxnSpLocks/>
            </p:cNvCxnSpPr>
            <p:nvPr/>
          </p:nvCxnSpPr>
          <p:spPr bwMode="auto">
            <a:xfrm>
              <a:off x="2152927" y="3689154"/>
              <a:ext cx="708373" cy="568345"/>
            </a:xfrm>
            <a:prstGeom prst="line">
              <a:avLst/>
            </a:prstGeom>
            <a:noFill/>
            <a:ln w="12700" cap="flat" cmpd="sng" algn="ctr">
              <a:solidFill>
                <a:schemeClr val="tx1"/>
              </a:solidFill>
              <a:prstDash val="solid"/>
              <a:round/>
              <a:headEnd type="triangle" w="med" len="med"/>
              <a:tailEnd type="triangle" w="med" len="med"/>
            </a:ln>
            <a:effectLst/>
          </p:spPr>
        </p:cxnSp>
        <p:sp>
          <p:nvSpPr>
            <p:cNvPr id="59" name="TextBox 85">
              <a:extLst>
                <a:ext uri="{FF2B5EF4-FFF2-40B4-BE49-F238E27FC236}">
                  <a16:creationId xmlns:a16="http://schemas.microsoft.com/office/drawing/2014/main" id="{2DCBD370-4508-453F-A2C5-4345240C7274}"/>
                </a:ext>
              </a:extLst>
            </p:cNvPr>
            <p:cNvSpPr txBox="1"/>
            <p:nvPr/>
          </p:nvSpPr>
          <p:spPr>
            <a:xfrm>
              <a:off x="1139375" y="3973326"/>
              <a:ext cx="1515749" cy="244682"/>
            </a:xfrm>
            <a:prstGeom prst="rect">
              <a:avLst/>
            </a:prstGeom>
            <a:noFill/>
          </p:spPr>
          <p:txBody>
            <a:bodyPr wrap="square" rtlCol="0">
              <a:spAutoFit/>
            </a:bodyPr>
            <a:lstStyle/>
            <a:p>
              <a:pPr algn="ctr"/>
              <a:r>
                <a:rPr lang="en-US" sz="1100" b="1" dirty="0">
                  <a:solidFill>
                    <a:schemeClr val="tx1"/>
                  </a:solidFill>
                  <a:latin typeface="+mn-lt"/>
                </a:rPr>
                <a:t>SSH connection</a:t>
              </a:r>
            </a:p>
          </p:txBody>
        </p:sp>
        <p:sp>
          <p:nvSpPr>
            <p:cNvPr id="60" name="四角形: 角を丸くする 59">
              <a:extLst>
                <a:ext uri="{FF2B5EF4-FFF2-40B4-BE49-F238E27FC236}">
                  <a16:creationId xmlns:a16="http://schemas.microsoft.com/office/drawing/2014/main" id="{D1B9CA56-E5EF-4BCB-A4FC-59339439DE15}"/>
                </a:ext>
              </a:extLst>
            </p:cNvPr>
            <p:cNvSpPr/>
            <p:nvPr/>
          </p:nvSpPr>
          <p:spPr bwMode="auto">
            <a:xfrm>
              <a:off x="1195754" y="2198443"/>
              <a:ext cx="5770354" cy="2717435"/>
            </a:xfrm>
            <a:prstGeom prst="roundRect">
              <a:avLst/>
            </a:prstGeom>
            <a:noFill/>
            <a:ln w="19050">
              <a:solidFill>
                <a:schemeClr val="accent6">
                  <a:lumMod val="75000"/>
                </a:schemeClr>
              </a:solidFill>
              <a:miter lim="800000"/>
              <a:headEnd/>
              <a:tailEnd/>
            </a:ln>
            <a:effectLst/>
          </p:spPr>
          <p:txBody>
            <a:bodyPr wrap="none" rtlCol="0" anchor="ctr" anchorCtr="0">
              <a:noAutofit/>
            </a:bodyPr>
            <a:lstStyle/>
            <a:p>
              <a:pPr algn="ctr"/>
              <a:endParaRPr kumimoji="1" lang="ja-JP" altLang="en-US" sz="1800">
                <a:solidFill>
                  <a:schemeClr val="tx1"/>
                </a:solidFill>
                <a:latin typeface="+mn-lt"/>
                <a:ea typeface="+mn-ea"/>
              </a:endParaRPr>
            </a:p>
          </p:txBody>
        </p:sp>
        <p:sp>
          <p:nvSpPr>
            <p:cNvPr id="61" name="TextBox 85">
              <a:extLst>
                <a:ext uri="{FF2B5EF4-FFF2-40B4-BE49-F238E27FC236}">
                  <a16:creationId xmlns:a16="http://schemas.microsoft.com/office/drawing/2014/main" id="{73348943-F3F2-421E-A74A-6C58DFB5C74C}"/>
                </a:ext>
              </a:extLst>
            </p:cNvPr>
            <p:cNvSpPr txBox="1"/>
            <p:nvPr/>
          </p:nvSpPr>
          <p:spPr>
            <a:xfrm>
              <a:off x="2985477" y="1932061"/>
              <a:ext cx="2149231" cy="286232"/>
            </a:xfrm>
            <a:prstGeom prst="rect">
              <a:avLst/>
            </a:prstGeom>
            <a:noFill/>
          </p:spPr>
          <p:txBody>
            <a:bodyPr wrap="square" rtlCol="0">
              <a:spAutoFit/>
            </a:bodyPr>
            <a:lstStyle/>
            <a:p>
              <a:pPr algn="ctr"/>
              <a:r>
                <a:rPr lang="en-US" sz="1400" b="1" dirty="0">
                  <a:solidFill>
                    <a:schemeClr val="accent6">
                      <a:lumMod val="50000"/>
                    </a:schemeClr>
                  </a:solidFill>
                  <a:latin typeface="+mn-lt"/>
                </a:rPr>
                <a:t>Configuration Group</a:t>
              </a:r>
            </a:p>
          </p:txBody>
        </p:sp>
        <p:sp>
          <p:nvSpPr>
            <p:cNvPr id="62" name="TextBox 85">
              <a:extLst>
                <a:ext uri="{FF2B5EF4-FFF2-40B4-BE49-F238E27FC236}">
                  <a16:creationId xmlns:a16="http://schemas.microsoft.com/office/drawing/2014/main" id="{A86E472B-AE81-4B47-8464-D40B8F4047F8}"/>
                </a:ext>
              </a:extLst>
            </p:cNvPr>
            <p:cNvSpPr txBox="1"/>
            <p:nvPr/>
          </p:nvSpPr>
          <p:spPr>
            <a:xfrm>
              <a:off x="1810853" y="2448274"/>
              <a:ext cx="835983" cy="244682"/>
            </a:xfrm>
            <a:prstGeom prst="rect">
              <a:avLst/>
            </a:prstGeom>
            <a:noFill/>
          </p:spPr>
          <p:txBody>
            <a:bodyPr wrap="square" rtlCol="0">
              <a:spAutoFit/>
            </a:bodyPr>
            <a:lstStyle/>
            <a:p>
              <a:pPr algn="ctr"/>
              <a:r>
                <a:rPr lang="en-US" sz="1050" dirty="0">
                  <a:solidFill>
                    <a:srgbClr val="FF0000"/>
                  </a:solidFill>
                  <a:latin typeface="+mn-lt"/>
                </a:rPr>
                <a:t>Primary</a:t>
              </a:r>
            </a:p>
          </p:txBody>
        </p:sp>
        <p:sp>
          <p:nvSpPr>
            <p:cNvPr id="63" name="TextBox 85">
              <a:extLst>
                <a:ext uri="{FF2B5EF4-FFF2-40B4-BE49-F238E27FC236}">
                  <a16:creationId xmlns:a16="http://schemas.microsoft.com/office/drawing/2014/main" id="{673064BE-AE8D-4785-B5A9-F935825D9C05}"/>
                </a:ext>
              </a:extLst>
            </p:cNvPr>
            <p:cNvSpPr txBox="1"/>
            <p:nvPr/>
          </p:nvSpPr>
          <p:spPr>
            <a:xfrm>
              <a:off x="5389581" y="2430890"/>
              <a:ext cx="835983" cy="244682"/>
            </a:xfrm>
            <a:prstGeom prst="rect">
              <a:avLst/>
            </a:prstGeom>
            <a:noFill/>
          </p:spPr>
          <p:txBody>
            <a:bodyPr wrap="square" rtlCol="0">
              <a:spAutoFit/>
            </a:bodyPr>
            <a:lstStyle/>
            <a:p>
              <a:pPr algn="ctr"/>
              <a:r>
                <a:rPr lang="en-US" sz="1050" dirty="0">
                  <a:solidFill>
                    <a:srgbClr val="0070C0"/>
                  </a:solidFill>
                  <a:latin typeface="+mn-lt"/>
                </a:rPr>
                <a:t>Secondary</a:t>
              </a:r>
            </a:p>
          </p:txBody>
        </p:sp>
        <p:sp>
          <p:nvSpPr>
            <p:cNvPr id="64" name="TextBox 85">
              <a:extLst>
                <a:ext uri="{FF2B5EF4-FFF2-40B4-BE49-F238E27FC236}">
                  <a16:creationId xmlns:a16="http://schemas.microsoft.com/office/drawing/2014/main" id="{2A1C85BB-369E-4CF0-AF9D-3B24B427B507}"/>
                </a:ext>
              </a:extLst>
            </p:cNvPr>
            <p:cNvSpPr txBox="1"/>
            <p:nvPr/>
          </p:nvSpPr>
          <p:spPr>
            <a:xfrm>
              <a:off x="2877126" y="3620199"/>
              <a:ext cx="835983" cy="244682"/>
            </a:xfrm>
            <a:prstGeom prst="rect">
              <a:avLst/>
            </a:prstGeom>
            <a:noFill/>
          </p:spPr>
          <p:txBody>
            <a:bodyPr wrap="square" rtlCol="0">
              <a:spAutoFit/>
            </a:bodyPr>
            <a:lstStyle/>
            <a:p>
              <a:pPr algn="ctr"/>
              <a:r>
                <a:rPr lang="en-US" sz="1050" dirty="0">
                  <a:solidFill>
                    <a:srgbClr val="FF0000"/>
                  </a:solidFill>
                  <a:latin typeface="+mn-lt"/>
                </a:rPr>
                <a:t>Primary</a:t>
              </a:r>
            </a:p>
          </p:txBody>
        </p:sp>
      </p:grpSp>
      <p:sp>
        <p:nvSpPr>
          <p:cNvPr id="65" name="動作設定ボタン: 戻る/前へ 64">
            <a:hlinkClick r:id="rId4" action="ppaction://hlinksldjump" highlightClick="1"/>
            <a:extLst>
              <a:ext uri="{FF2B5EF4-FFF2-40B4-BE49-F238E27FC236}">
                <a16:creationId xmlns:a16="http://schemas.microsoft.com/office/drawing/2014/main" id="{965F10D4-A5BE-4669-8D20-62CB8FC69BBE}"/>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Tree>
    <p:extLst>
      <p:ext uri="{BB962C8B-B14F-4D97-AF65-F5344CB8AC3E}">
        <p14:creationId xmlns:p14="http://schemas.microsoft.com/office/powerpoint/2010/main" val="17677919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3217547" cy="369332"/>
          </a:xfrm>
        </p:spPr>
        <p:txBody>
          <a:bodyPr wrap="none"/>
          <a:lstStyle/>
          <a:p>
            <a:r>
              <a:rPr lang="en-US" altLang="ja-JP" dirty="0"/>
              <a:t>3-3</a:t>
            </a:r>
            <a:r>
              <a:rPr lang="en-US" altLang="ja-JP" b="1" dirty="0">
                <a:solidFill>
                  <a:schemeClr val="tx1"/>
                </a:solidFill>
                <a:latin typeface="+mj-lt"/>
                <a:ea typeface="ＭＳ Ｐゴシック" pitchFamily="50" charset="-128"/>
                <a:cs typeface="Arial" charset="0"/>
              </a:rPr>
              <a:t>. Configuration Group</a:t>
            </a:r>
            <a:endParaRPr kumimoji="1" lang="ja-JP" altLang="en-US" b="1" dirty="0">
              <a:solidFill>
                <a:schemeClr val="tx1"/>
              </a:solidFill>
              <a:latin typeface="+mj-lt"/>
            </a:endParaRPr>
          </a:p>
        </p:txBody>
      </p:sp>
      <p:sp>
        <p:nvSpPr>
          <p:cNvPr id="2" name="コンテンツ プレースホルダー 1">
            <a:extLst>
              <a:ext uri="{FF2B5EF4-FFF2-40B4-BE49-F238E27FC236}">
                <a16:creationId xmlns:a16="http://schemas.microsoft.com/office/drawing/2014/main" id="{B803DBA3-D443-4B96-93F8-25F7DE2D54EF}"/>
              </a:ext>
            </a:extLst>
          </p:cNvPr>
          <p:cNvSpPr>
            <a:spLocks noGrp="1"/>
          </p:cNvSpPr>
          <p:nvPr>
            <p:ph sz="quarter" idx="10"/>
          </p:nvPr>
        </p:nvSpPr>
        <p:spPr>
          <a:xfrm>
            <a:off x="329859" y="744546"/>
            <a:ext cx="8517155" cy="4171332"/>
          </a:xfrm>
        </p:spPr>
        <p:txBody>
          <a:bodyPr/>
          <a:lstStyle/>
          <a:p>
            <a:r>
              <a:rPr lang="en-US" altLang="ja-JP" sz="2000" dirty="0"/>
              <a:t>Multiple Configuration Groups will be defined if there are some area that SSH connection cannot be made</a:t>
            </a:r>
          </a:p>
        </p:txBody>
      </p:sp>
      <p:grpSp>
        <p:nvGrpSpPr>
          <p:cNvPr id="50" name="Group 49"/>
          <p:cNvGrpSpPr/>
          <p:nvPr/>
        </p:nvGrpSpPr>
        <p:grpSpPr>
          <a:xfrm>
            <a:off x="849063" y="1932061"/>
            <a:ext cx="6220127" cy="3060487"/>
            <a:chOff x="849063" y="1932061"/>
            <a:chExt cx="6220127" cy="3060487"/>
          </a:xfrm>
        </p:grpSpPr>
        <p:sp>
          <p:nvSpPr>
            <p:cNvPr id="65" name="四角形: 角を丸くする 64">
              <a:extLst>
                <a:ext uri="{FF2B5EF4-FFF2-40B4-BE49-F238E27FC236}">
                  <a16:creationId xmlns:a16="http://schemas.microsoft.com/office/drawing/2014/main" id="{8D4712E8-BFC8-4D13-A1EA-17962A7606DB}"/>
                </a:ext>
              </a:extLst>
            </p:cNvPr>
            <p:cNvSpPr/>
            <p:nvPr/>
          </p:nvSpPr>
          <p:spPr bwMode="auto">
            <a:xfrm rot="19590581">
              <a:off x="2437494" y="2943044"/>
              <a:ext cx="4631696" cy="1347275"/>
            </a:xfrm>
            <a:prstGeom prst="roundRect">
              <a:avLst/>
            </a:prstGeom>
            <a:noFill/>
            <a:ln w="19050">
              <a:solidFill>
                <a:schemeClr val="accent6">
                  <a:lumMod val="75000"/>
                </a:schemeClr>
              </a:solidFill>
              <a:miter lim="800000"/>
              <a:headEnd/>
              <a:tailEnd/>
            </a:ln>
            <a:effectLst/>
          </p:spPr>
          <p:txBody>
            <a:bodyPr wrap="none" rtlCol="0" anchor="ctr" anchorCtr="0">
              <a:noAutofit/>
            </a:bodyPr>
            <a:lstStyle/>
            <a:p>
              <a:pPr algn="ctr"/>
              <a:endParaRPr kumimoji="1" lang="ja-JP" altLang="en-US" sz="1800">
                <a:solidFill>
                  <a:schemeClr val="tx1"/>
                </a:solidFill>
                <a:latin typeface="+mn-lt"/>
                <a:ea typeface="+mn-ea"/>
              </a:endParaRPr>
            </a:p>
          </p:txBody>
        </p:sp>
        <p:grpSp>
          <p:nvGrpSpPr>
            <p:cNvPr id="3" name="Group 2"/>
            <p:cNvGrpSpPr/>
            <p:nvPr/>
          </p:nvGrpSpPr>
          <p:grpSpPr>
            <a:xfrm>
              <a:off x="849063" y="1932061"/>
              <a:ext cx="6215608" cy="3060487"/>
              <a:chOff x="849063" y="1932061"/>
              <a:chExt cx="6215608" cy="3060487"/>
            </a:xfrm>
          </p:grpSpPr>
          <p:grpSp>
            <p:nvGrpSpPr>
              <p:cNvPr id="4" name="グループ化 3">
                <a:extLst>
                  <a:ext uri="{FF2B5EF4-FFF2-40B4-BE49-F238E27FC236}">
                    <a16:creationId xmlns:a16="http://schemas.microsoft.com/office/drawing/2014/main" id="{214E88B4-B4E4-4951-A91D-8C41B1A5E4DB}"/>
                  </a:ext>
                </a:extLst>
              </p:cNvPr>
              <p:cNvGrpSpPr/>
              <p:nvPr/>
            </p:nvGrpSpPr>
            <p:grpSpPr>
              <a:xfrm>
                <a:off x="1829669" y="2668166"/>
                <a:ext cx="765041" cy="433429"/>
                <a:chOff x="1806223" y="3098012"/>
                <a:chExt cx="765041" cy="433429"/>
              </a:xfrm>
            </p:grpSpPr>
            <p:pic>
              <p:nvPicPr>
                <p:cNvPr id="5" name="Picture 91" descr="HDI_stackable.png">
                  <a:extLst>
                    <a:ext uri="{FF2B5EF4-FFF2-40B4-BE49-F238E27FC236}">
                      <a16:creationId xmlns:a16="http://schemas.microsoft.com/office/drawing/2014/main" id="{A177F3AD-DB05-48E1-9C63-E668BA649B32}"/>
                    </a:ext>
                  </a:extLst>
                </p:cNvPr>
                <p:cNvPicPr>
                  <a:picLocks noChangeAspect="1"/>
                </p:cNvPicPr>
                <p:nvPr/>
              </p:nvPicPr>
              <p:blipFill>
                <a:blip r:embed="rId3" cstate="email"/>
                <a:srcRect/>
                <a:stretch>
                  <a:fillRect/>
                </a:stretch>
              </p:blipFill>
              <p:spPr>
                <a:xfrm>
                  <a:off x="1806223" y="3098012"/>
                  <a:ext cx="765040" cy="433429"/>
                </a:xfrm>
                <a:prstGeom prst="rect">
                  <a:avLst/>
                </a:prstGeom>
              </p:spPr>
            </p:pic>
            <p:sp>
              <p:nvSpPr>
                <p:cNvPr id="6" name="正方形/長方形 5">
                  <a:extLst>
                    <a:ext uri="{FF2B5EF4-FFF2-40B4-BE49-F238E27FC236}">
                      <a16:creationId xmlns:a16="http://schemas.microsoft.com/office/drawing/2014/main" id="{0BEB7138-E699-449C-967D-49C88F07DEE9}"/>
                    </a:ext>
                  </a:extLst>
                </p:cNvPr>
                <p:cNvSpPr/>
                <p:nvPr/>
              </p:nvSpPr>
              <p:spPr bwMode="auto">
                <a:xfrm>
                  <a:off x="1806224" y="3102534"/>
                  <a:ext cx="765040" cy="428907"/>
                </a:xfrm>
                <a:prstGeom prst="rect">
                  <a:avLst/>
                </a:prstGeom>
                <a:noFill/>
                <a:ln w="9525">
                  <a:solidFill>
                    <a:srgbClr val="FF0000"/>
                  </a:solidFill>
                  <a:miter lim="800000"/>
                  <a:headEnd/>
                  <a:tailEnd/>
                </a:ln>
                <a:effectLst/>
              </p:spPr>
              <p:txBody>
                <a:bodyPr wrap="none" rtlCol="0" anchor="ctr" anchorCtr="0">
                  <a:noAutofit/>
                </a:bodyPr>
                <a:lstStyle/>
                <a:p>
                  <a:pPr algn="ctr"/>
                  <a:endParaRPr kumimoji="1" lang="ja-JP" altLang="en-US" sz="1800">
                    <a:solidFill>
                      <a:schemeClr val="tx1"/>
                    </a:solidFill>
                    <a:latin typeface="+mn-lt"/>
                    <a:ea typeface="+mn-ea"/>
                  </a:endParaRPr>
                </a:p>
              </p:txBody>
            </p:sp>
          </p:grpSp>
          <p:grpSp>
            <p:nvGrpSpPr>
              <p:cNvPr id="7" name="グループ化 6">
                <a:extLst>
                  <a:ext uri="{FF2B5EF4-FFF2-40B4-BE49-F238E27FC236}">
                    <a16:creationId xmlns:a16="http://schemas.microsoft.com/office/drawing/2014/main" id="{3B614104-9DD6-41DF-ACEC-09809F890618}"/>
                  </a:ext>
                </a:extLst>
              </p:cNvPr>
              <p:cNvGrpSpPr/>
              <p:nvPr/>
            </p:nvGrpSpPr>
            <p:grpSpPr>
              <a:xfrm>
                <a:off x="1954715" y="2945057"/>
                <a:ext cx="765041" cy="433429"/>
                <a:chOff x="1806223" y="3098012"/>
                <a:chExt cx="765041" cy="433429"/>
              </a:xfrm>
            </p:grpSpPr>
            <p:pic>
              <p:nvPicPr>
                <p:cNvPr id="8" name="Picture 91" descr="HDI_stackable.png">
                  <a:extLst>
                    <a:ext uri="{FF2B5EF4-FFF2-40B4-BE49-F238E27FC236}">
                      <a16:creationId xmlns:a16="http://schemas.microsoft.com/office/drawing/2014/main" id="{7ABBA656-3CCE-497C-9EB4-627CE60621BA}"/>
                    </a:ext>
                  </a:extLst>
                </p:cNvPr>
                <p:cNvPicPr>
                  <a:picLocks noChangeAspect="1"/>
                </p:cNvPicPr>
                <p:nvPr/>
              </p:nvPicPr>
              <p:blipFill>
                <a:blip r:embed="rId3" cstate="email"/>
                <a:srcRect/>
                <a:stretch>
                  <a:fillRect/>
                </a:stretch>
              </p:blipFill>
              <p:spPr>
                <a:xfrm>
                  <a:off x="1806223" y="3098012"/>
                  <a:ext cx="765040" cy="433429"/>
                </a:xfrm>
                <a:prstGeom prst="rect">
                  <a:avLst/>
                </a:prstGeom>
              </p:spPr>
            </p:pic>
            <p:sp>
              <p:nvSpPr>
                <p:cNvPr id="9" name="正方形/長方形 8">
                  <a:extLst>
                    <a:ext uri="{FF2B5EF4-FFF2-40B4-BE49-F238E27FC236}">
                      <a16:creationId xmlns:a16="http://schemas.microsoft.com/office/drawing/2014/main" id="{5C703A53-C66B-4D30-AEDA-B5BCD2DB298A}"/>
                    </a:ext>
                  </a:extLst>
                </p:cNvPr>
                <p:cNvSpPr/>
                <p:nvPr/>
              </p:nvSpPr>
              <p:spPr bwMode="auto">
                <a:xfrm>
                  <a:off x="1806224" y="3102534"/>
                  <a:ext cx="765040" cy="428907"/>
                </a:xfrm>
                <a:prstGeom prst="rect">
                  <a:avLst/>
                </a:prstGeom>
                <a:noFill/>
                <a:ln w="9525">
                  <a:solidFill>
                    <a:srgbClr val="FF0000"/>
                  </a:solidFill>
                  <a:miter lim="800000"/>
                  <a:headEnd/>
                  <a:tailEnd/>
                </a:ln>
                <a:effectLst/>
              </p:spPr>
              <p:txBody>
                <a:bodyPr wrap="none" rtlCol="0" anchor="ctr" anchorCtr="0">
                  <a:noAutofit/>
                </a:bodyPr>
                <a:lstStyle/>
                <a:p>
                  <a:pPr algn="ctr"/>
                  <a:endParaRPr kumimoji="1" lang="ja-JP" altLang="en-US" sz="1800">
                    <a:solidFill>
                      <a:schemeClr val="tx1"/>
                    </a:solidFill>
                    <a:latin typeface="+mn-lt"/>
                    <a:ea typeface="+mn-ea"/>
                  </a:endParaRPr>
                </a:p>
              </p:txBody>
            </p:sp>
          </p:grpSp>
          <p:grpSp>
            <p:nvGrpSpPr>
              <p:cNvPr id="10" name="グループ化 9">
                <a:extLst>
                  <a:ext uri="{FF2B5EF4-FFF2-40B4-BE49-F238E27FC236}">
                    <a16:creationId xmlns:a16="http://schemas.microsoft.com/office/drawing/2014/main" id="{6C125119-9CCD-4E97-B5D9-D95BFE605156}"/>
                  </a:ext>
                </a:extLst>
              </p:cNvPr>
              <p:cNvGrpSpPr/>
              <p:nvPr/>
            </p:nvGrpSpPr>
            <p:grpSpPr>
              <a:xfrm>
                <a:off x="2087577" y="3187775"/>
                <a:ext cx="765041" cy="433429"/>
                <a:chOff x="1806223" y="3098012"/>
                <a:chExt cx="765041" cy="433429"/>
              </a:xfrm>
            </p:grpSpPr>
            <p:pic>
              <p:nvPicPr>
                <p:cNvPr id="11" name="Picture 91" descr="HDI_stackable.png">
                  <a:extLst>
                    <a:ext uri="{FF2B5EF4-FFF2-40B4-BE49-F238E27FC236}">
                      <a16:creationId xmlns:a16="http://schemas.microsoft.com/office/drawing/2014/main" id="{6E16F110-9306-4A50-8F05-BFD101AAF8E9}"/>
                    </a:ext>
                  </a:extLst>
                </p:cNvPr>
                <p:cNvPicPr>
                  <a:picLocks noChangeAspect="1"/>
                </p:cNvPicPr>
                <p:nvPr/>
              </p:nvPicPr>
              <p:blipFill>
                <a:blip r:embed="rId3" cstate="email"/>
                <a:srcRect/>
                <a:stretch>
                  <a:fillRect/>
                </a:stretch>
              </p:blipFill>
              <p:spPr>
                <a:xfrm>
                  <a:off x="1806223" y="3098012"/>
                  <a:ext cx="765040" cy="433429"/>
                </a:xfrm>
                <a:prstGeom prst="rect">
                  <a:avLst/>
                </a:prstGeom>
              </p:spPr>
            </p:pic>
            <p:sp>
              <p:nvSpPr>
                <p:cNvPr id="13" name="正方形/長方形 12">
                  <a:extLst>
                    <a:ext uri="{FF2B5EF4-FFF2-40B4-BE49-F238E27FC236}">
                      <a16:creationId xmlns:a16="http://schemas.microsoft.com/office/drawing/2014/main" id="{A01A6396-275E-4EB4-907E-99D1165C418E}"/>
                    </a:ext>
                  </a:extLst>
                </p:cNvPr>
                <p:cNvSpPr/>
                <p:nvPr/>
              </p:nvSpPr>
              <p:spPr bwMode="auto">
                <a:xfrm>
                  <a:off x="1806224" y="3102534"/>
                  <a:ext cx="765040" cy="428907"/>
                </a:xfrm>
                <a:prstGeom prst="rect">
                  <a:avLst/>
                </a:prstGeom>
                <a:noFill/>
                <a:ln w="9525">
                  <a:solidFill>
                    <a:srgbClr val="FF0000"/>
                  </a:solidFill>
                  <a:miter lim="800000"/>
                  <a:headEnd/>
                  <a:tailEnd/>
                </a:ln>
                <a:effectLst/>
              </p:spPr>
              <p:txBody>
                <a:bodyPr wrap="none" rtlCol="0" anchor="ctr" anchorCtr="0">
                  <a:noAutofit/>
                </a:bodyPr>
                <a:lstStyle/>
                <a:p>
                  <a:pPr algn="ctr"/>
                  <a:endParaRPr kumimoji="1" lang="ja-JP" altLang="en-US" sz="1800">
                    <a:solidFill>
                      <a:schemeClr val="tx1"/>
                    </a:solidFill>
                    <a:latin typeface="+mn-lt"/>
                    <a:ea typeface="+mn-ea"/>
                  </a:endParaRPr>
                </a:p>
              </p:txBody>
            </p:sp>
          </p:grpSp>
          <p:pic>
            <p:nvPicPr>
              <p:cNvPr id="14" name="Picture 91" descr="HDI_stackable.png">
                <a:extLst>
                  <a:ext uri="{FF2B5EF4-FFF2-40B4-BE49-F238E27FC236}">
                    <a16:creationId xmlns:a16="http://schemas.microsoft.com/office/drawing/2014/main" id="{14B21AB9-839C-42BD-8A96-65F981A41B27}"/>
                  </a:ext>
                </a:extLst>
              </p:cNvPr>
              <p:cNvPicPr>
                <a:picLocks noChangeAspect="1"/>
              </p:cNvPicPr>
              <p:nvPr/>
            </p:nvPicPr>
            <p:blipFill>
              <a:blip r:embed="rId3" cstate="email"/>
              <a:srcRect/>
              <a:stretch>
                <a:fillRect/>
              </a:stretch>
            </p:blipFill>
            <p:spPr>
              <a:xfrm>
                <a:off x="5393484" y="2663644"/>
                <a:ext cx="765040" cy="433429"/>
              </a:xfrm>
              <a:prstGeom prst="rect">
                <a:avLst/>
              </a:prstGeom>
            </p:spPr>
          </p:pic>
          <p:sp>
            <p:nvSpPr>
              <p:cNvPr id="15" name="正方形/長方形 14">
                <a:extLst>
                  <a:ext uri="{FF2B5EF4-FFF2-40B4-BE49-F238E27FC236}">
                    <a16:creationId xmlns:a16="http://schemas.microsoft.com/office/drawing/2014/main" id="{10C291E9-B991-48C5-9682-851661BD9E37}"/>
                  </a:ext>
                </a:extLst>
              </p:cNvPr>
              <p:cNvSpPr/>
              <p:nvPr/>
            </p:nvSpPr>
            <p:spPr bwMode="auto">
              <a:xfrm>
                <a:off x="5393485" y="2668166"/>
                <a:ext cx="765040" cy="428907"/>
              </a:xfrm>
              <a:prstGeom prst="rect">
                <a:avLst/>
              </a:prstGeom>
              <a:noFill/>
              <a:ln w="9525">
                <a:solidFill>
                  <a:srgbClr val="0070C0"/>
                </a:solidFill>
                <a:miter lim="800000"/>
                <a:headEnd/>
                <a:tailEnd/>
              </a:ln>
              <a:effectLst/>
            </p:spPr>
            <p:txBody>
              <a:bodyPr wrap="none" rtlCol="0" anchor="ctr" anchorCtr="0">
                <a:noAutofit/>
              </a:bodyPr>
              <a:lstStyle/>
              <a:p>
                <a:pPr algn="ctr"/>
                <a:endParaRPr kumimoji="1" lang="ja-JP" altLang="en-US" sz="1800">
                  <a:solidFill>
                    <a:schemeClr val="tx1"/>
                  </a:solidFill>
                  <a:latin typeface="+mn-lt"/>
                  <a:ea typeface="+mn-ea"/>
                </a:endParaRPr>
              </a:p>
            </p:txBody>
          </p:sp>
          <p:pic>
            <p:nvPicPr>
              <p:cNvPr id="16" name="Picture 91" descr="HDI_stackable.png">
                <a:extLst>
                  <a:ext uri="{FF2B5EF4-FFF2-40B4-BE49-F238E27FC236}">
                    <a16:creationId xmlns:a16="http://schemas.microsoft.com/office/drawing/2014/main" id="{2937988F-B5B1-4E35-898B-16E97833135A}"/>
                  </a:ext>
                </a:extLst>
              </p:cNvPr>
              <p:cNvPicPr>
                <a:picLocks noChangeAspect="1"/>
              </p:cNvPicPr>
              <p:nvPr/>
            </p:nvPicPr>
            <p:blipFill>
              <a:blip r:embed="rId3" cstate="email"/>
              <a:srcRect/>
              <a:stretch>
                <a:fillRect/>
              </a:stretch>
            </p:blipFill>
            <p:spPr>
              <a:xfrm>
                <a:off x="5518530" y="2940535"/>
                <a:ext cx="765040" cy="433429"/>
              </a:xfrm>
              <a:prstGeom prst="rect">
                <a:avLst/>
              </a:prstGeom>
            </p:spPr>
          </p:pic>
          <p:sp>
            <p:nvSpPr>
              <p:cNvPr id="17" name="正方形/長方形 16">
                <a:extLst>
                  <a:ext uri="{FF2B5EF4-FFF2-40B4-BE49-F238E27FC236}">
                    <a16:creationId xmlns:a16="http://schemas.microsoft.com/office/drawing/2014/main" id="{AA571F67-F28F-4568-8BE4-26D38FB56951}"/>
                  </a:ext>
                </a:extLst>
              </p:cNvPr>
              <p:cNvSpPr/>
              <p:nvPr/>
            </p:nvSpPr>
            <p:spPr bwMode="auto">
              <a:xfrm>
                <a:off x="5518531" y="2945057"/>
                <a:ext cx="765040" cy="428907"/>
              </a:xfrm>
              <a:prstGeom prst="rect">
                <a:avLst/>
              </a:prstGeom>
              <a:noFill/>
              <a:ln w="9525">
                <a:solidFill>
                  <a:srgbClr val="0070C0"/>
                </a:solidFill>
                <a:miter lim="800000"/>
                <a:headEnd/>
                <a:tailEnd/>
              </a:ln>
              <a:effectLst/>
            </p:spPr>
            <p:txBody>
              <a:bodyPr wrap="none" rtlCol="0" anchor="ctr" anchorCtr="0">
                <a:noAutofit/>
              </a:bodyPr>
              <a:lstStyle/>
              <a:p>
                <a:pPr algn="ctr"/>
                <a:endParaRPr kumimoji="1" lang="ja-JP" altLang="en-US" sz="1800">
                  <a:solidFill>
                    <a:schemeClr val="tx1"/>
                  </a:solidFill>
                  <a:latin typeface="+mn-lt"/>
                  <a:ea typeface="+mn-ea"/>
                </a:endParaRPr>
              </a:p>
            </p:txBody>
          </p:sp>
          <p:pic>
            <p:nvPicPr>
              <p:cNvPr id="18" name="Picture 91" descr="HDI_stackable.png">
                <a:extLst>
                  <a:ext uri="{FF2B5EF4-FFF2-40B4-BE49-F238E27FC236}">
                    <a16:creationId xmlns:a16="http://schemas.microsoft.com/office/drawing/2014/main" id="{A82C3CDE-FE33-4875-B21E-9B243A6A406F}"/>
                  </a:ext>
                </a:extLst>
              </p:cNvPr>
              <p:cNvPicPr>
                <a:picLocks noChangeAspect="1"/>
              </p:cNvPicPr>
              <p:nvPr/>
            </p:nvPicPr>
            <p:blipFill>
              <a:blip r:embed="rId3" cstate="email"/>
              <a:srcRect/>
              <a:stretch>
                <a:fillRect/>
              </a:stretch>
            </p:blipFill>
            <p:spPr>
              <a:xfrm>
                <a:off x="5651392" y="3183253"/>
                <a:ext cx="765040" cy="433429"/>
              </a:xfrm>
              <a:prstGeom prst="rect">
                <a:avLst/>
              </a:prstGeom>
            </p:spPr>
          </p:pic>
          <p:sp>
            <p:nvSpPr>
              <p:cNvPr id="19" name="正方形/長方形 18">
                <a:extLst>
                  <a:ext uri="{FF2B5EF4-FFF2-40B4-BE49-F238E27FC236}">
                    <a16:creationId xmlns:a16="http://schemas.microsoft.com/office/drawing/2014/main" id="{8A0AE66D-5AEE-428A-B0D3-4B166562D7DB}"/>
                  </a:ext>
                </a:extLst>
              </p:cNvPr>
              <p:cNvSpPr/>
              <p:nvPr/>
            </p:nvSpPr>
            <p:spPr bwMode="auto">
              <a:xfrm>
                <a:off x="5651393" y="3187775"/>
                <a:ext cx="765040" cy="428907"/>
              </a:xfrm>
              <a:prstGeom prst="rect">
                <a:avLst/>
              </a:prstGeom>
              <a:noFill/>
              <a:ln w="9525">
                <a:solidFill>
                  <a:srgbClr val="0070C0"/>
                </a:solidFill>
                <a:miter lim="800000"/>
                <a:headEnd/>
                <a:tailEnd/>
              </a:ln>
              <a:effectLst/>
            </p:spPr>
            <p:txBody>
              <a:bodyPr wrap="none" rtlCol="0" anchor="ctr" anchorCtr="0">
                <a:noAutofit/>
              </a:bodyPr>
              <a:lstStyle/>
              <a:p>
                <a:pPr algn="ctr"/>
                <a:endParaRPr kumimoji="1" lang="ja-JP" altLang="en-US" sz="1800">
                  <a:solidFill>
                    <a:schemeClr val="tx1"/>
                  </a:solidFill>
                  <a:latin typeface="+mn-lt"/>
                  <a:ea typeface="+mn-ea"/>
                </a:endParaRPr>
              </a:p>
            </p:txBody>
          </p:sp>
          <p:grpSp>
            <p:nvGrpSpPr>
              <p:cNvPr id="20" name="グループ化 19">
                <a:extLst>
                  <a:ext uri="{FF2B5EF4-FFF2-40B4-BE49-F238E27FC236}">
                    <a16:creationId xmlns:a16="http://schemas.microsoft.com/office/drawing/2014/main" id="{DAA5EF00-4A43-4072-965A-C7640D45C759}"/>
                  </a:ext>
                </a:extLst>
              </p:cNvPr>
              <p:cNvGrpSpPr/>
              <p:nvPr/>
            </p:nvGrpSpPr>
            <p:grpSpPr>
              <a:xfrm>
                <a:off x="2087577" y="3185659"/>
                <a:ext cx="765041" cy="433429"/>
                <a:chOff x="1806223" y="3098012"/>
                <a:chExt cx="765041" cy="433429"/>
              </a:xfrm>
            </p:grpSpPr>
            <p:pic>
              <p:nvPicPr>
                <p:cNvPr id="21" name="Picture 91" descr="HDI_stackable.png">
                  <a:extLst>
                    <a:ext uri="{FF2B5EF4-FFF2-40B4-BE49-F238E27FC236}">
                      <a16:creationId xmlns:a16="http://schemas.microsoft.com/office/drawing/2014/main" id="{7C085CF4-114A-40CC-A403-C655102F5D14}"/>
                    </a:ext>
                  </a:extLst>
                </p:cNvPr>
                <p:cNvPicPr>
                  <a:picLocks noChangeAspect="1"/>
                </p:cNvPicPr>
                <p:nvPr/>
              </p:nvPicPr>
              <p:blipFill>
                <a:blip r:embed="rId3" cstate="email"/>
                <a:srcRect/>
                <a:stretch>
                  <a:fillRect/>
                </a:stretch>
              </p:blipFill>
              <p:spPr>
                <a:xfrm>
                  <a:off x="1806223" y="3098012"/>
                  <a:ext cx="765040" cy="433429"/>
                </a:xfrm>
                <a:prstGeom prst="rect">
                  <a:avLst/>
                </a:prstGeom>
              </p:spPr>
            </p:pic>
            <p:sp>
              <p:nvSpPr>
                <p:cNvPr id="22" name="正方形/長方形 21">
                  <a:extLst>
                    <a:ext uri="{FF2B5EF4-FFF2-40B4-BE49-F238E27FC236}">
                      <a16:creationId xmlns:a16="http://schemas.microsoft.com/office/drawing/2014/main" id="{92A4A0E6-2911-4D70-867A-8DE185DA0216}"/>
                    </a:ext>
                  </a:extLst>
                </p:cNvPr>
                <p:cNvSpPr/>
                <p:nvPr/>
              </p:nvSpPr>
              <p:spPr bwMode="auto">
                <a:xfrm>
                  <a:off x="1806224" y="3102534"/>
                  <a:ext cx="765040" cy="428907"/>
                </a:xfrm>
                <a:prstGeom prst="rect">
                  <a:avLst/>
                </a:prstGeom>
                <a:noFill/>
                <a:ln w="9525">
                  <a:solidFill>
                    <a:srgbClr val="FF0000"/>
                  </a:solidFill>
                  <a:miter lim="800000"/>
                  <a:headEnd/>
                  <a:tailEnd/>
                </a:ln>
                <a:effectLst/>
              </p:spPr>
              <p:txBody>
                <a:bodyPr wrap="none" rtlCol="0" anchor="ctr" anchorCtr="0">
                  <a:noAutofit/>
                </a:bodyPr>
                <a:lstStyle/>
                <a:p>
                  <a:pPr algn="ctr"/>
                  <a:endParaRPr kumimoji="1" lang="ja-JP" altLang="en-US" sz="1800">
                    <a:solidFill>
                      <a:schemeClr val="tx1"/>
                    </a:solidFill>
                    <a:latin typeface="+mn-lt"/>
                    <a:ea typeface="+mn-ea"/>
                  </a:endParaRPr>
                </a:p>
              </p:txBody>
            </p:sp>
          </p:grpSp>
          <p:grpSp>
            <p:nvGrpSpPr>
              <p:cNvPr id="23" name="グループ化 22">
                <a:extLst>
                  <a:ext uri="{FF2B5EF4-FFF2-40B4-BE49-F238E27FC236}">
                    <a16:creationId xmlns:a16="http://schemas.microsoft.com/office/drawing/2014/main" id="{F7291B25-5C25-4553-AFFF-CCA6B66CE28A}"/>
                  </a:ext>
                </a:extLst>
              </p:cNvPr>
              <p:cNvGrpSpPr/>
              <p:nvPr/>
            </p:nvGrpSpPr>
            <p:grpSpPr>
              <a:xfrm>
                <a:off x="2923823" y="3824070"/>
                <a:ext cx="765041" cy="433429"/>
                <a:chOff x="1806223" y="3098012"/>
                <a:chExt cx="765041" cy="433429"/>
              </a:xfrm>
            </p:grpSpPr>
            <p:pic>
              <p:nvPicPr>
                <p:cNvPr id="24" name="Picture 91" descr="HDI_stackable.png">
                  <a:extLst>
                    <a:ext uri="{FF2B5EF4-FFF2-40B4-BE49-F238E27FC236}">
                      <a16:creationId xmlns:a16="http://schemas.microsoft.com/office/drawing/2014/main" id="{B1E1D43C-6397-4A17-BE47-1F36777011E8}"/>
                    </a:ext>
                  </a:extLst>
                </p:cNvPr>
                <p:cNvPicPr>
                  <a:picLocks noChangeAspect="1"/>
                </p:cNvPicPr>
                <p:nvPr/>
              </p:nvPicPr>
              <p:blipFill>
                <a:blip r:embed="rId3" cstate="email"/>
                <a:srcRect/>
                <a:stretch>
                  <a:fillRect/>
                </a:stretch>
              </p:blipFill>
              <p:spPr>
                <a:xfrm>
                  <a:off x="1806223" y="3098012"/>
                  <a:ext cx="765040" cy="433429"/>
                </a:xfrm>
                <a:prstGeom prst="rect">
                  <a:avLst/>
                </a:prstGeom>
              </p:spPr>
            </p:pic>
            <p:sp>
              <p:nvSpPr>
                <p:cNvPr id="25" name="正方形/長方形 24">
                  <a:extLst>
                    <a:ext uri="{FF2B5EF4-FFF2-40B4-BE49-F238E27FC236}">
                      <a16:creationId xmlns:a16="http://schemas.microsoft.com/office/drawing/2014/main" id="{A1AD4A1D-272E-4533-8841-D99F90605528}"/>
                    </a:ext>
                  </a:extLst>
                </p:cNvPr>
                <p:cNvSpPr/>
                <p:nvPr/>
              </p:nvSpPr>
              <p:spPr bwMode="auto">
                <a:xfrm>
                  <a:off x="1806224" y="3102534"/>
                  <a:ext cx="765040" cy="428907"/>
                </a:xfrm>
                <a:prstGeom prst="rect">
                  <a:avLst/>
                </a:prstGeom>
                <a:noFill/>
                <a:ln w="9525">
                  <a:solidFill>
                    <a:srgbClr val="FF0000"/>
                  </a:solidFill>
                  <a:miter lim="800000"/>
                  <a:headEnd/>
                  <a:tailEnd/>
                </a:ln>
                <a:effectLst/>
              </p:spPr>
              <p:txBody>
                <a:bodyPr wrap="none" rtlCol="0" anchor="ctr" anchorCtr="0">
                  <a:noAutofit/>
                </a:bodyPr>
                <a:lstStyle/>
                <a:p>
                  <a:pPr algn="ctr"/>
                  <a:endParaRPr kumimoji="1" lang="ja-JP" altLang="en-US" sz="1800">
                    <a:solidFill>
                      <a:schemeClr val="tx1"/>
                    </a:solidFill>
                    <a:latin typeface="+mn-lt"/>
                    <a:ea typeface="+mn-ea"/>
                  </a:endParaRPr>
                </a:p>
              </p:txBody>
            </p:sp>
          </p:grpSp>
          <p:grpSp>
            <p:nvGrpSpPr>
              <p:cNvPr id="26" name="グループ化 25">
                <a:extLst>
                  <a:ext uri="{FF2B5EF4-FFF2-40B4-BE49-F238E27FC236}">
                    <a16:creationId xmlns:a16="http://schemas.microsoft.com/office/drawing/2014/main" id="{9FE044D6-CF42-4A2B-800A-FBA7DA905EF9}"/>
                  </a:ext>
                </a:extLst>
              </p:cNvPr>
              <p:cNvGrpSpPr/>
              <p:nvPr/>
            </p:nvGrpSpPr>
            <p:grpSpPr>
              <a:xfrm>
                <a:off x="3048869" y="4100961"/>
                <a:ext cx="765041" cy="433429"/>
                <a:chOff x="1806223" y="3098012"/>
                <a:chExt cx="765041" cy="433429"/>
              </a:xfrm>
            </p:grpSpPr>
            <p:pic>
              <p:nvPicPr>
                <p:cNvPr id="27" name="Picture 91" descr="HDI_stackable.png">
                  <a:extLst>
                    <a:ext uri="{FF2B5EF4-FFF2-40B4-BE49-F238E27FC236}">
                      <a16:creationId xmlns:a16="http://schemas.microsoft.com/office/drawing/2014/main" id="{92199A2D-EF08-4A76-95F8-1D3885BAE49A}"/>
                    </a:ext>
                  </a:extLst>
                </p:cNvPr>
                <p:cNvPicPr>
                  <a:picLocks noChangeAspect="1"/>
                </p:cNvPicPr>
                <p:nvPr/>
              </p:nvPicPr>
              <p:blipFill>
                <a:blip r:embed="rId3" cstate="email"/>
                <a:srcRect/>
                <a:stretch>
                  <a:fillRect/>
                </a:stretch>
              </p:blipFill>
              <p:spPr>
                <a:xfrm>
                  <a:off x="1806223" y="3098012"/>
                  <a:ext cx="765040" cy="433429"/>
                </a:xfrm>
                <a:prstGeom prst="rect">
                  <a:avLst/>
                </a:prstGeom>
              </p:spPr>
            </p:pic>
            <p:sp>
              <p:nvSpPr>
                <p:cNvPr id="28" name="正方形/長方形 27">
                  <a:extLst>
                    <a:ext uri="{FF2B5EF4-FFF2-40B4-BE49-F238E27FC236}">
                      <a16:creationId xmlns:a16="http://schemas.microsoft.com/office/drawing/2014/main" id="{AEE8C388-F4A6-4379-864B-AC5152C6A6C4}"/>
                    </a:ext>
                  </a:extLst>
                </p:cNvPr>
                <p:cNvSpPr/>
                <p:nvPr/>
              </p:nvSpPr>
              <p:spPr bwMode="auto">
                <a:xfrm>
                  <a:off x="1806224" y="3102534"/>
                  <a:ext cx="765040" cy="428907"/>
                </a:xfrm>
                <a:prstGeom prst="rect">
                  <a:avLst/>
                </a:prstGeom>
                <a:noFill/>
                <a:ln w="9525">
                  <a:solidFill>
                    <a:srgbClr val="FF0000"/>
                  </a:solidFill>
                  <a:miter lim="800000"/>
                  <a:headEnd/>
                  <a:tailEnd/>
                </a:ln>
                <a:effectLst/>
              </p:spPr>
              <p:txBody>
                <a:bodyPr wrap="none" rtlCol="0" anchor="ctr" anchorCtr="0">
                  <a:noAutofit/>
                </a:bodyPr>
                <a:lstStyle/>
                <a:p>
                  <a:pPr algn="ctr"/>
                  <a:endParaRPr kumimoji="1" lang="ja-JP" altLang="en-US" sz="1800">
                    <a:solidFill>
                      <a:schemeClr val="tx1"/>
                    </a:solidFill>
                    <a:latin typeface="+mn-lt"/>
                    <a:ea typeface="+mn-ea"/>
                  </a:endParaRPr>
                </a:p>
              </p:txBody>
            </p:sp>
          </p:grpSp>
          <p:grpSp>
            <p:nvGrpSpPr>
              <p:cNvPr id="29" name="グループ化 28">
                <a:extLst>
                  <a:ext uri="{FF2B5EF4-FFF2-40B4-BE49-F238E27FC236}">
                    <a16:creationId xmlns:a16="http://schemas.microsoft.com/office/drawing/2014/main" id="{3AE65EA2-BADC-4872-B52C-038FCC7A3F82}"/>
                  </a:ext>
                </a:extLst>
              </p:cNvPr>
              <p:cNvGrpSpPr/>
              <p:nvPr/>
            </p:nvGrpSpPr>
            <p:grpSpPr>
              <a:xfrm>
                <a:off x="3181731" y="4343679"/>
                <a:ext cx="765041" cy="433429"/>
                <a:chOff x="1806223" y="3098012"/>
                <a:chExt cx="765041" cy="433429"/>
              </a:xfrm>
            </p:grpSpPr>
            <p:pic>
              <p:nvPicPr>
                <p:cNvPr id="30" name="Picture 91" descr="HDI_stackable.png">
                  <a:extLst>
                    <a:ext uri="{FF2B5EF4-FFF2-40B4-BE49-F238E27FC236}">
                      <a16:creationId xmlns:a16="http://schemas.microsoft.com/office/drawing/2014/main" id="{B5564B78-C935-48C3-90C2-1387697405C9}"/>
                    </a:ext>
                  </a:extLst>
                </p:cNvPr>
                <p:cNvPicPr>
                  <a:picLocks noChangeAspect="1"/>
                </p:cNvPicPr>
                <p:nvPr/>
              </p:nvPicPr>
              <p:blipFill>
                <a:blip r:embed="rId3" cstate="email"/>
                <a:srcRect/>
                <a:stretch>
                  <a:fillRect/>
                </a:stretch>
              </p:blipFill>
              <p:spPr>
                <a:xfrm>
                  <a:off x="1806223" y="3098012"/>
                  <a:ext cx="765040" cy="433429"/>
                </a:xfrm>
                <a:prstGeom prst="rect">
                  <a:avLst/>
                </a:prstGeom>
              </p:spPr>
            </p:pic>
            <p:sp>
              <p:nvSpPr>
                <p:cNvPr id="31" name="正方形/長方形 30">
                  <a:extLst>
                    <a:ext uri="{FF2B5EF4-FFF2-40B4-BE49-F238E27FC236}">
                      <a16:creationId xmlns:a16="http://schemas.microsoft.com/office/drawing/2014/main" id="{AFFC29AD-7287-4AE0-8D65-D8C4C26A078F}"/>
                    </a:ext>
                  </a:extLst>
                </p:cNvPr>
                <p:cNvSpPr/>
                <p:nvPr/>
              </p:nvSpPr>
              <p:spPr bwMode="auto">
                <a:xfrm>
                  <a:off x="1806224" y="3102534"/>
                  <a:ext cx="765040" cy="428907"/>
                </a:xfrm>
                <a:prstGeom prst="rect">
                  <a:avLst/>
                </a:prstGeom>
                <a:noFill/>
                <a:ln w="9525">
                  <a:solidFill>
                    <a:srgbClr val="FF0000"/>
                  </a:solidFill>
                  <a:miter lim="800000"/>
                  <a:headEnd/>
                  <a:tailEnd/>
                </a:ln>
                <a:effectLst/>
              </p:spPr>
              <p:txBody>
                <a:bodyPr wrap="none" rtlCol="0" anchor="ctr" anchorCtr="0">
                  <a:noAutofit/>
                </a:bodyPr>
                <a:lstStyle/>
                <a:p>
                  <a:pPr algn="ctr"/>
                  <a:endParaRPr kumimoji="1" lang="ja-JP" altLang="en-US" sz="1800">
                    <a:solidFill>
                      <a:schemeClr val="tx1"/>
                    </a:solidFill>
                    <a:latin typeface="+mn-lt"/>
                    <a:ea typeface="+mn-ea"/>
                  </a:endParaRPr>
                </a:p>
              </p:txBody>
            </p:sp>
          </p:grpSp>
          <p:grpSp>
            <p:nvGrpSpPr>
              <p:cNvPr id="32" name="グループ化 31">
                <a:extLst>
                  <a:ext uri="{FF2B5EF4-FFF2-40B4-BE49-F238E27FC236}">
                    <a16:creationId xmlns:a16="http://schemas.microsoft.com/office/drawing/2014/main" id="{11555B33-6188-471E-A9C6-6BED2C34512B}"/>
                  </a:ext>
                </a:extLst>
              </p:cNvPr>
              <p:cNvGrpSpPr/>
              <p:nvPr/>
            </p:nvGrpSpPr>
            <p:grpSpPr>
              <a:xfrm>
                <a:off x="3181731" y="4341563"/>
                <a:ext cx="765041" cy="433429"/>
                <a:chOff x="1806223" y="3098012"/>
                <a:chExt cx="765041" cy="433429"/>
              </a:xfrm>
            </p:grpSpPr>
            <p:pic>
              <p:nvPicPr>
                <p:cNvPr id="33" name="Picture 91" descr="HDI_stackable.png">
                  <a:extLst>
                    <a:ext uri="{FF2B5EF4-FFF2-40B4-BE49-F238E27FC236}">
                      <a16:creationId xmlns:a16="http://schemas.microsoft.com/office/drawing/2014/main" id="{13BFA7AD-5DEA-448A-9158-0928D8237E54}"/>
                    </a:ext>
                  </a:extLst>
                </p:cNvPr>
                <p:cNvPicPr>
                  <a:picLocks noChangeAspect="1"/>
                </p:cNvPicPr>
                <p:nvPr/>
              </p:nvPicPr>
              <p:blipFill>
                <a:blip r:embed="rId3" cstate="email"/>
                <a:srcRect/>
                <a:stretch>
                  <a:fillRect/>
                </a:stretch>
              </p:blipFill>
              <p:spPr>
                <a:xfrm>
                  <a:off x="1806223" y="3098012"/>
                  <a:ext cx="765040" cy="433429"/>
                </a:xfrm>
                <a:prstGeom prst="rect">
                  <a:avLst/>
                </a:prstGeom>
              </p:spPr>
            </p:pic>
            <p:sp>
              <p:nvSpPr>
                <p:cNvPr id="34" name="正方形/長方形 33">
                  <a:extLst>
                    <a:ext uri="{FF2B5EF4-FFF2-40B4-BE49-F238E27FC236}">
                      <a16:creationId xmlns:a16="http://schemas.microsoft.com/office/drawing/2014/main" id="{C3675298-F7CE-418F-976A-9A194C223EBD}"/>
                    </a:ext>
                  </a:extLst>
                </p:cNvPr>
                <p:cNvSpPr/>
                <p:nvPr/>
              </p:nvSpPr>
              <p:spPr bwMode="auto">
                <a:xfrm>
                  <a:off x="1806224" y="3102534"/>
                  <a:ext cx="765040" cy="428907"/>
                </a:xfrm>
                <a:prstGeom prst="rect">
                  <a:avLst/>
                </a:prstGeom>
                <a:noFill/>
                <a:ln w="9525">
                  <a:solidFill>
                    <a:srgbClr val="FF0000"/>
                  </a:solidFill>
                  <a:miter lim="800000"/>
                  <a:headEnd/>
                  <a:tailEnd/>
                </a:ln>
                <a:effectLst/>
              </p:spPr>
              <p:txBody>
                <a:bodyPr wrap="none" rtlCol="0" anchor="ctr" anchorCtr="0">
                  <a:noAutofit/>
                </a:bodyPr>
                <a:lstStyle/>
                <a:p>
                  <a:pPr algn="ctr"/>
                  <a:endParaRPr kumimoji="1" lang="ja-JP" altLang="en-US" sz="1800">
                    <a:solidFill>
                      <a:schemeClr val="tx1"/>
                    </a:solidFill>
                    <a:latin typeface="+mn-lt"/>
                    <a:ea typeface="+mn-ea"/>
                  </a:endParaRPr>
                </a:p>
              </p:txBody>
            </p:sp>
          </p:grpSp>
          <p:cxnSp>
            <p:nvCxnSpPr>
              <p:cNvPr id="35" name="直線コネクタ 34">
                <a:extLst>
                  <a:ext uri="{FF2B5EF4-FFF2-40B4-BE49-F238E27FC236}">
                    <a16:creationId xmlns:a16="http://schemas.microsoft.com/office/drawing/2014/main" id="{5FE218D6-596D-49D7-84F9-6451DDEE4C83}"/>
                  </a:ext>
                </a:extLst>
              </p:cNvPr>
              <p:cNvCxnSpPr>
                <a:cxnSpLocks/>
                <a:stCxn id="5" idx="3"/>
                <a:endCxn id="15" idx="1"/>
              </p:cNvCxnSpPr>
              <p:nvPr/>
            </p:nvCxnSpPr>
            <p:spPr bwMode="auto">
              <a:xfrm flipV="1">
                <a:off x="2594709" y="2882620"/>
                <a:ext cx="2798776" cy="2261"/>
              </a:xfrm>
              <a:prstGeom prst="line">
                <a:avLst/>
              </a:prstGeom>
              <a:noFill/>
              <a:ln w="9525" cap="flat" cmpd="sng" algn="ctr">
                <a:solidFill>
                  <a:schemeClr val="tx1"/>
                </a:solidFill>
                <a:prstDash val="solid"/>
                <a:round/>
                <a:headEnd type="none" w="med" len="med"/>
                <a:tailEnd type="none" w="med" len="med"/>
              </a:ln>
              <a:effectLst/>
            </p:spPr>
          </p:cxnSp>
          <p:cxnSp>
            <p:nvCxnSpPr>
              <p:cNvPr id="36" name="直線コネクタ 35">
                <a:extLst>
                  <a:ext uri="{FF2B5EF4-FFF2-40B4-BE49-F238E27FC236}">
                    <a16:creationId xmlns:a16="http://schemas.microsoft.com/office/drawing/2014/main" id="{81267CE4-9A75-4ECA-9F6F-AE3ED135739B}"/>
                  </a:ext>
                </a:extLst>
              </p:cNvPr>
              <p:cNvCxnSpPr>
                <a:stCxn id="8" idx="3"/>
                <a:endCxn id="17" idx="1"/>
              </p:cNvCxnSpPr>
              <p:nvPr/>
            </p:nvCxnSpPr>
            <p:spPr bwMode="auto">
              <a:xfrm flipV="1">
                <a:off x="2719755" y="3159511"/>
                <a:ext cx="2798776" cy="2261"/>
              </a:xfrm>
              <a:prstGeom prst="line">
                <a:avLst/>
              </a:prstGeom>
              <a:noFill/>
              <a:ln w="9525" cap="flat" cmpd="sng" algn="ctr">
                <a:solidFill>
                  <a:schemeClr val="tx1"/>
                </a:solidFill>
                <a:prstDash val="solid"/>
                <a:round/>
                <a:headEnd type="none" w="med" len="med"/>
                <a:tailEnd type="none" w="med" len="med"/>
              </a:ln>
              <a:effectLst/>
            </p:spPr>
          </p:cxnSp>
          <p:cxnSp>
            <p:nvCxnSpPr>
              <p:cNvPr id="37" name="直線コネクタ 36">
                <a:extLst>
                  <a:ext uri="{FF2B5EF4-FFF2-40B4-BE49-F238E27FC236}">
                    <a16:creationId xmlns:a16="http://schemas.microsoft.com/office/drawing/2014/main" id="{E58262BD-CEE6-4B90-8693-5639EA28F0F8}"/>
                  </a:ext>
                </a:extLst>
              </p:cNvPr>
              <p:cNvCxnSpPr>
                <a:stCxn id="21" idx="3"/>
                <a:endCxn id="19" idx="1"/>
              </p:cNvCxnSpPr>
              <p:nvPr/>
            </p:nvCxnSpPr>
            <p:spPr bwMode="auto">
              <a:xfrm flipV="1">
                <a:off x="2852617" y="3402229"/>
                <a:ext cx="2798776" cy="145"/>
              </a:xfrm>
              <a:prstGeom prst="line">
                <a:avLst/>
              </a:prstGeom>
              <a:noFill/>
              <a:ln w="9525" cap="flat" cmpd="sng" algn="ctr">
                <a:solidFill>
                  <a:schemeClr val="tx1"/>
                </a:solidFill>
                <a:prstDash val="solid"/>
                <a:round/>
                <a:headEnd type="none" w="med" len="med"/>
                <a:tailEnd type="none" w="med" len="med"/>
              </a:ln>
              <a:effectLst/>
            </p:spPr>
          </p:cxnSp>
          <p:cxnSp>
            <p:nvCxnSpPr>
              <p:cNvPr id="38" name="直線コネクタ 37">
                <a:extLst>
                  <a:ext uri="{FF2B5EF4-FFF2-40B4-BE49-F238E27FC236}">
                    <a16:creationId xmlns:a16="http://schemas.microsoft.com/office/drawing/2014/main" id="{4FBB5EFC-6EB7-4883-9427-4A48AC006DAF}"/>
                  </a:ext>
                </a:extLst>
              </p:cNvPr>
              <p:cNvCxnSpPr>
                <a:stCxn id="24" idx="3"/>
                <a:endCxn id="14" idx="1"/>
              </p:cNvCxnSpPr>
              <p:nvPr/>
            </p:nvCxnSpPr>
            <p:spPr bwMode="auto">
              <a:xfrm flipV="1">
                <a:off x="3688863" y="2880359"/>
                <a:ext cx="1704621" cy="1160426"/>
              </a:xfrm>
              <a:prstGeom prst="line">
                <a:avLst/>
              </a:prstGeom>
              <a:noFill/>
              <a:ln w="9525" cap="flat" cmpd="sng" algn="ctr">
                <a:solidFill>
                  <a:schemeClr val="tx1"/>
                </a:solidFill>
                <a:prstDash val="solid"/>
                <a:round/>
                <a:headEnd type="none" w="med" len="med"/>
                <a:tailEnd type="none" w="med" len="med"/>
              </a:ln>
              <a:effectLst/>
            </p:spPr>
          </p:cxnSp>
          <p:cxnSp>
            <p:nvCxnSpPr>
              <p:cNvPr id="39" name="直線コネクタ 38">
                <a:extLst>
                  <a:ext uri="{FF2B5EF4-FFF2-40B4-BE49-F238E27FC236}">
                    <a16:creationId xmlns:a16="http://schemas.microsoft.com/office/drawing/2014/main" id="{0D65A951-0A68-4600-B58B-75A78C546C2A}"/>
                  </a:ext>
                </a:extLst>
              </p:cNvPr>
              <p:cNvCxnSpPr>
                <a:stCxn id="27" idx="3"/>
                <a:endCxn id="17" idx="1"/>
              </p:cNvCxnSpPr>
              <p:nvPr/>
            </p:nvCxnSpPr>
            <p:spPr bwMode="auto">
              <a:xfrm flipV="1">
                <a:off x="3813909" y="3159511"/>
                <a:ext cx="1704622" cy="1158165"/>
              </a:xfrm>
              <a:prstGeom prst="line">
                <a:avLst/>
              </a:prstGeom>
              <a:noFill/>
              <a:ln w="9525" cap="flat" cmpd="sng" algn="ctr">
                <a:solidFill>
                  <a:schemeClr val="tx1"/>
                </a:solidFill>
                <a:prstDash val="solid"/>
                <a:round/>
                <a:headEnd type="none" w="med" len="med"/>
                <a:tailEnd type="none" w="med" len="med"/>
              </a:ln>
              <a:effectLst/>
            </p:spPr>
          </p:cxnSp>
          <p:cxnSp>
            <p:nvCxnSpPr>
              <p:cNvPr id="40" name="直線コネクタ 39">
                <a:extLst>
                  <a:ext uri="{FF2B5EF4-FFF2-40B4-BE49-F238E27FC236}">
                    <a16:creationId xmlns:a16="http://schemas.microsoft.com/office/drawing/2014/main" id="{04C0EE55-E755-43B4-B5A9-48E93B09CD88}"/>
                  </a:ext>
                </a:extLst>
              </p:cNvPr>
              <p:cNvCxnSpPr>
                <a:stCxn id="34" idx="3"/>
                <a:endCxn id="18" idx="1"/>
              </p:cNvCxnSpPr>
              <p:nvPr/>
            </p:nvCxnSpPr>
            <p:spPr bwMode="auto">
              <a:xfrm flipV="1">
                <a:off x="3946772" y="3399968"/>
                <a:ext cx="1704620" cy="1160571"/>
              </a:xfrm>
              <a:prstGeom prst="line">
                <a:avLst/>
              </a:prstGeom>
              <a:noFill/>
              <a:ln w="9525" cap="flat" cmpd="sng" algn="ctr">
                <a:solidFill>
                  <a:schemeClr val="tx1"/>
                </a:solidFill>
                <a:prstDash val="solid"/>
                <a:round/>
                <a:headEnd type="none" w="med" len="med"/>
                <a:tailEnd type="none" w="med" len="med"/>
              </a:ln>
              <a:effectLst/>
            </p:spPr>
          </p:cxnSp>
          <p:sp>
            <p:nvSpPr>
              <p:cNvPr id="41" name="TextBox 85">
                <a:extLst>
                  <a:ext uri="{FF2B5EF4-FFF2-40B4-BE49-F238E27FC236}">
                    <a16:creationId xmlns:a16="http://schemas.microsoft.com/office/drawing/2014/main" id="{026D7DD9-A208-4E5F-A1A2-3647AC855986}"/>
                  </a:ext>
                </a:extLst>
              </p:cNvPr>
              <p:cNvSpPr txBox="1"/>
              <p:nvPr/>
            </p:nvSpPr>
            <p:spPr>
              <a:xfrm>
                <a:off x="3564251" y="2642380"/>
                <a:ext cx="728128" cy="244682"/>
              </a:xfrm>
              <a:prstGeom prst="rect">
                <a:avLst/>
              </a:prstGeom>
              <a:noFill/>
            </p:spPr>
            <p:txBody>
              <a:bodyPr wrap="square" rtlCol="0">
                <a:spAutoFit/>
              </a:bodyPr>
              <a:lstStyle/>
              <a:p>
                <a:pPr algn="ctr"/>
                <a:r>
                  <a:rPr lang="en-US" sz="1050" dirty="0">
                    <a:solidFill>
                      <a:schemeClr val="tx1"/>
                    </a:solidFill>
                    <a:latin typeface="+mn-lt"/>
                  </a:rPr>
                  <a:t>Pair</a:t>
                </a:r>
              </a:p>
            </p:txBody>
          </p:sp>
          <p:sp>
            <p:nvSpPr>
              <p:cNvPr id="42" name="TextBox 85">
                <a:extLst>
                  <a:ext uri="{FF2B5EF4-FFF2-40B4-BE49-F238E27FC236}">
                    <a16:creationId xmlns:a16="http://schemas.microsoft.com/office/drawing/2014/main" id="{0882C62F-0558-492D-AB8F-BF3F07AADF2B}"/>
                  </a:ext>
                </a:extLst>
              </p:cNvPr>
              <p:cNvSpPr txBox="1"/>
              <p:nvPr/>
            </p:nvSpPr>
            <p:spPr>
              <a:xfrm>
                <a:off x="3564251" y="2932573"/>
                <a:ext cx="728128" cy="244682"/>
              </a:xfrm>
              <a:prstGeom prst="rect">
                <a:avLst/>
              </a:prstGeom>
              <a:noFill/>
            </p:spPr>
            <p:txBody>
              <a:bodyPr wrap="square" rtlCol="0">
                <a:spAutoFit/>
              </a:bodyPr>
              <a:lstStyle/>
              <a:p>
                <a:pPr algn="ctr"/>
                <a:r>
                  <a:rPr lang="en-US" sz="1050" dirty="0">
                    <a:solidFill>
                      <a:schemeClr val="tx1"/>
                    </a:solidFill>
                    <a:latin typeface="+mn-lt"/>
                  </a:rPr>
                  <a:t>Pair</a:t>
                </a:r>
              </a:p>
            </p:txBody>
          </p:sp>
          <p:sp>
            <p:nvSpPr>
              <p:cNvPr id="43" name="TextBox 85">
                <a:extLst>
                  <a:ext uri="{FF2B5EF4-FFF2-40B4-BE49-F238E27FC236}">
                    <a16:creationId xmlns:a16="http://schemas.microsoft.com/office/drawing/2014/main" id="{8E551410-AC28-4AFC-AFF3-779B8B909245}"/>
                  </a:ext>
                </a:extLst>
              </p:cNvPr>
              <p:cNvSpPr txBox="1"/>
              <p:nvPr/>
            </p:nvSpPr>
            <p:spPr>
              <a:xfrm>
                <a:off x="3564251" y="3200765"/>
                <a:ext cx="728128" cy="244682"/>
              </a:xfrm>
              <a:prstGeom prst="rect">
                <a:avLst/>
              </a:prstGeom>
              <a:noFill/>
            </p:spPr>
            <p:txBody>
              <a:bodyPr wrap="square" rtlCol="0">
                <a:spAutoFit/>
              </a:bodyPr>
              <a:lstStyle/>
              <a:p>
                <a:pPr algn="ctr"/>
                <a:r>
                  <a:rPr lang="en-US" sz="1050" dirty="0">
                    <a:solidFill>
                      <a:schemeClr val="tx1"/>
                    </a:solidFill>
                    <a:latin typeface="+mn-lt"/>
                  </a:rPr>
                  <a:t>Pair</a:t>
                </a:r>
              </a:p>
            </p:txBody>
          </p:sp>
          <p:sp>
            <p:nvSpPr>
              <p:cNvPr id="44" name="TextBox 85">
                <a:extLst>
                  <a:ext uri="{FF2B5EF4-FFF2-40B4-BE49-F238E27FC236}">
                    <a16:creationId xmlns:a16="http://schemas.microsoft.com/office/drawing/2014/main" id="{2D0CA6B5-F73C-4E11-86C0-ED9B1739B0F1}"/>
                  </a:ext>
                </a:extLst>
              </p:cNvPr>
              <p:cNvSpPr txBox="1"/>
              <p:nvPr/>
            </p:nvSpPr>
            <p:spPr>
              <a:xfrm>
                <a:off x="3642405" y="3544917"/>
                <a:ext cx="728128" cy="244682"/>
              </a:xfrm>
              <a:prstGeom prst="rect">
                <a:avLst/>
              </a:prstGeom>
              <a:noFill/>
            </p:spPr>
            <p:txBody>
              <a:bodyPr wrap="square" rtlCol="0">
                <a:spAutoFit/>
              </a:bodyPr>
              <a:lstStyle/>
              <a:p>
                <a:pPr algn="ctr"/>
                <a:r>
                  <a:rPr lang="en-US" sz="1050" dirty="0">
                    <a:solidFill>
                      <a:schemeClr val="tx1"/>
                    </a:solidFill>
                    <a:latin typeface="+mn-lt"/>
                  </a:rPr>
                  <a:t>Pair</a:t>
                </a:r>
              </a:p>
            </p:txBody>
          </p:sp>
          <p:sp>
            <p:nvSpPr>
              <p:cNvPr id="45" name="TextBox 85">
                <a:extLst>
                  <a:ext uri="{FF2B5EF4-FFF2-40B4-BE49-F238E27FC236}">
                    <a16:creationId xmlns:a16="http://schemas.microsoft.com/office/drawing/2014/main" id="{887B9161-9993-4FDF-8B3F-E4B93CEC9B9C}"/>
                  </a:ext>
                </a:extLst>
              </p:cNvPr>
              <p:cNvSpPr txBox="1"/>
              <p:nvPr/>
            </p:nvSpPr>
            <p:spPr>
              <a:xfrm>
                <a:off x="3938092" y="3717896"/>
                <a:ext cx="728128" cy="244682"/>
              </a:xfrm>
              <a:prstGeom prst="rect">
                <a:avLst/>
              </a:prstGeom>
              <a:noFill/>
            </p:spPr>
            <p:txBody>
              <a:bodyPr wrap="square" rtlCol="0">
                <a:spAutoFit/>
              </a:bodyPr>
              <a:lstStyle/>
              <a:p>
                <a:pPr algn="ctr"/>
                <a:r>
                  <a:rPr lang="en-US" sz="1050" dirty="0">
                    <a:solidFill>
                      <a:schemeClr val="tx1"/>
                    </a:solidFill>
                    <a:latin typeface="+mn-lt"/>
                  </a:rPr>
                  <a:t>Pair</a:t>
                </a:r>
              </a:p>
            </p:txBody>
          </p:sp>
          <p:sp>
            <p:nvSpPr>
              <p:cNvPr id="46" name="TextBox 85">
                <a:extLst>
                  <a:ext uri="{FF2B5EF4-FFF2-40B4-BE49-F238E27FC236}">
                    <a16:creationId xmlns:a16="http://schemas.microsoft.com/office/drawing/2014/main" id="{6F7068F3-1D43-45B3-A816-A836A28D3E35}"/>
                  </a:ext>
                </a:extLst>
              </p:cNvPr>
              <p:cNvSpPr txBox="1"/>
              <p:nvPr/>
            </p:nvSpPr>
            <p:spPr>
              <a:xfrm>
                <a:off x="4177109" y="3904057"/>
                <a:ext cx="728128" cy="244682"/>
              </a:xfrm>
              <a:prstGeom prst="rect">
                <a:avLst/>
              </a:prstGeom>
              <a:noFill/>
            </p:spPr>
            <p:txBody>
              <a:bodyPr wrap="square" rtlCol="0">
                <a:spAutoFit/>
              </a:bodyPr>
              <a:lstStyle/>
              <a:p>
                <a:pPr algn="ctr"/>
                <a:r>
                  <a:rPr lang="en-US" sz="1050" dirty="0">
                    <a:solidFill>
                      <a:schemeClr val="tx1"/>
                    </a:solidFill>
                    <a:latin typeface="+mn-lt"/>
                  </a:rPr>
                  <a:t>Pair</a:t>
                </a:r>
              </a:p>
            </p:txBody>
          </p:sp>
          <p:sp>
            <p:nvSpPr>
              <p:cNvPr id="47" name="TextBox 85">
                <a:extLst>
                  <a:ext uri="{FF2B5EF4-FFF2-40B4-BE49-F238E27FC236}">
                    <a16:creationId xmlns:a16="http://schemas.microsoft.com/office/drawing/2014/main" id="{DBA8E824-B1B5-4A43-99DC-F53718E597B0}"/>
                  </a:ext>
                </a:extLst>
              </p:cNvPr>
              <p:cNvSpPr txBox="1"/>
              <p:nvPr/>
            </p:nvSpPr>
            <p:spPr>
              <a:xfrm>
                <a:off x="1254586" y="2940614"/>
                <a:ext cx="728128" cy="258532"/>
              </a:xfrm>
              <a:prstGeom prst="rect">
                <a:avLst/>
              </a:prstGeom>
              <a:noFill/>
            </p:spPr>
            <p:txBody>
              <a:bodyPr wrap="square" rtlCol="0">
                <a:spAutoFit/>
              </a:bodyPr>
              <a:lstStyle/>
              <a:p>
                <a:pPr algn="ctr"/>
                <a:r>
                  <a:rPr lang="en-US" sz="1200" dirty="0">
                    <a:solidFill>
                      <a:schemeClr val="tx1"/>
                    </a:solidFill>
                    <a:latin typeface="+mn-lt"/>
                  </a:rPr>
                  <a:t>Site A</a:t>
                </a:r>
              </a:p>
            </p:txBody>
          </p:sp>
          <p:sp>
            <p:nvSpPr>
              <p:cNvPr id="48" name="TextBox 85">
                <a:extLst>
                  <a:ext uri="{FF2B5EF4-FFF2-40B4-BE49-F238E27FC236}">
                    <a16:creationId xmlns:a16="http://schemas.microsoft.com/office/drawing/2014/main" id="{CB990751-8788-4795-85F5-96CD6288FB4E}"/>
                  </a:ext>
                </a:extLst>
              </p:cNvPr>
              <p:cNvSpPr txBox="1"/>
              <p:nvPr/>
            </p:nvSpPr>
            <p:spPr>
              <a:xfrm>
                <a:off x="2517134" y="4510641"/>
                <a:ext cx="728128" cy="258532"/>
              </a:xfrm>
              <a:prstGeom prst="rect">
                <a:avLst/>
              </a:prstGeom>
              <a:noFill/>
            </p:spPr>
            <p:txBody>
              <a:bodyPr wrap="square" rtlCol="0">
                <a:spAutoFit/>
              </a:bodyPr>
              <a:lstStyle/>
              <a:p>
                <a:pPr algn="ctr"/>
                <a:r>
                  <a:rPr lang="en-US" sz="1200" dirty="0">
                    <a:solidFill>
                      <a:schemeClr val="tx1"/>
                    </a:solidFill>
                    <a:latin typeface="+mn-lt"/>
                  </a:rPr>
                  <a:t>Site B</a:t>
                </a:r>
              </a:p>
            </p:txBody>
          </p:sp>
          <p:sp>
            <p:nvSpPr>
              <p:cNvPr id="49" name="TextBox 85">
                <a:extLst>
                  <a:ext uri="{FF2B5EF4-FFF2-40B4-BE49-F238E27FC236}">
                    <a16:creationId xmlns:a16="http://schemas.microsoft.com/office/drawing/2014/main" id="{A62279C3-CABE-4BE7-B6CD-2AB60F889377}"/>
                  </a:ext>
                </a:extLst>
              </p:cNvPr>
              <p:cNvSpPr txBox="1"/>
              <p:nvPr/>
            </p:nvSpPr>
            <p:spPr>
              <a:xfrm>
                <a:off x="6237980" y="2887062"/>
                <a:ext cx="728128" cy="258532"/>
              </a:xfrm>
              <a:prstGeom prst="rect">
                <a:avLst/>
              </a:prstGeom>
              <a:noFill/>
            </p:spPr>
            <p:txBody>
              <a:bodyPr wrap="square" rtlCol="0">
                <a:spAutoFit/>
              </a:bodyPr>
              <a:lstStyle/>
              <a:p>
                <a:pPr algn="ctr"/>
                <a:r>
                  <a:rPr lang="en-US" sz="1200" dirty="0">
                    <a:solidFill>
                      <a:schemeClr val="tx1"/>
                    </a:solidFill>
                    <a:latin typeface="+mn-lt"/>
                  </a:rPr>
                  <a:t>Site C</a:t>
                </a:r>
              </a:p>
            </p:txBody>
          </p:sp>
          <p:cxnSp>
            <p:nvCxnSpPr>
              <p:cNvPr id="53" name="直線コネクタ 52">
                <a:extLst>
                  <a:ext uri="{FF2B5EF4-FFF2-40B4-BE49-F238E27FC236}">
                    <a16:creationId xmlns:a16="http://schemas.microsoft.com/office/drawing/2014/main" id="{55752C45-0922-48CB-968C-8162D843B252}"/>
                  </a:ext>
                </a:extLst>
              </p:cNvPr>
              <p:cNvCxnSpPr/>
              <p:nvPr/>
            </p:nvCxnSpPr>
            <p:spPr bwMode="auto">
              <a:xfrm flipV="1">
                <a:off x="2594709" y="2562090"/>
                <a:ext cx="2798776" cy="2261"/>
              </a:xfrm>
              <a:prstGeom prst="line">
                <a:avLst/>
              </a:prstGeom>
              <a:noFill/>
              <a:ln w="12700" cap="flat" cmpd="sng" algn="ctr">
                <a:solidFill>
                  <a:schemeClr val="tx1"/>
                </a:solidFill>
                <a:prstDash val="solid"/>
                <a:round/>
                <a:headEnd type="triangle" w="med" len="med"/>
                <a:tailEnd type="triangle" w="med" len="med"/>
              </a:ln>
              <a:effectLst/>
            </p:spPr>
          </p:cxnSp>
          <p:sp>
            <p:nvSpPr>
              <p:cNvPr id="54" name="TextBox 85">
                <a:extLst>
                  <a:ext uri="{FF2B5EF4-FFF2-40B4-BE49-F238E27FC236}">
                    <a16:creationId xmlns:a16="http://schemas.microsoft.com/office/drawing/2014/main" id="{DBB516D2-50BC-46B7-9CCF-EDC72CA74EA0}"/>
                  </a:ext>
                </a:extLst>
              </p:cNvPr>
              <p:cNvSpPr txBox="1"/>
              <p:nvPr/>
            </p:nvSpPr>
            <p:spPr>
              <a:xfrm>
                <a:off x="3181731" y="2243713"/>
                <a:ext cx="1515749" cy="244682"/>
              </a:xfrm>
              <a:prstGeom prst="rect">
                <a:avLst/>
              </a:prstGeom>
              <a:noFill/>
            </p:spPr>
            <p:txBody>
              <a:bodyPr wrap="square" rtlCol="0">
                <a:spAutoFit/>
              </a:bodyPr>
              <a:lstStyle/>
              <a:p>
                <a:pPr algn="ctr"/>
                <a:r>
                  <a:rPr lang="en-US" sz="1100" b="1" dirty="0">
                    <a:solidFill>
                      <a:schemeClr val="tx1"/>
                    </a:solidFill>
                    <a:latin typeface="+mn-lt"/>
                  </a:rPr>
                  <a:t>SSH connection</a:t>
                </a:r>
              </a:p>
            </p:txBody>
          </p:sp>
          <p:cxnSp>
            <p:nvCxnSpPr>
              <p:cNvPr id="55" name="直線コネクタ 54">
                <a:extLst>
                  <a:ext uri="{FF2B5EF4-FFF2-40B4-BE49-F238E27FC236}">
                    <a16:creationId xmlns:a16="http://schemas.microsoft.com/office/drawing/2014/main" id="{E32A30D3-8B21-47C9-9557-ED5179EDC02C}"/>
                  </a:ext>
                </a:extLst>
              </p:cNvPr>
              <p:cNvCxnSpPr>
                <a:cxnSpLocks/>
              </p:cNvCxnSpPr>
              <p:nvPr/>
            </p:nvCxnSpPr>
            <p:spPr bwMode="auto">
              <a:xfrm flipV="1">
                <a:off x="4053144" y="3668176"/>
                <a:ext cx="1657296" cy="1100997"/>
              </a:xfrm>
              <a:prstGeom prst="line">
                <a:avLst/>
              </a:prstGeom>
              <a:noFill/>
              <a:ln w="12700" cap="flat" cmpd="sng" algn="ctr">
                <a:solidFill>
                  <a:schemeClr val="tx1"/>
                </a:solidFill>
                <a:prstDash val="solid"/>
                <a:round/>
                <a:headEnd type="triangle" w="med" len="med"/>
                <a:tailEnd type="triangle" w="med" len="med"/>
              </a:ln>
              <a:effectLst/>
            </p:spPr>
          </p:cxnSp>
          <p:sp>
            <p:nvSpPr>
              <p:cNvPr id="56" name="TextBox 85">
                <a:extLst>
                  <a:ext uri="{FF2B5EF4-FFF2-40B4-BE49-F238E27FC236}">
                    <a16:creationId xmlns:a16="http://schemas.microsoft.com/office/drawing/2014/main" id="{A9CF8A0E-8BAF-43D8-96DD-F5DCBD470D59}"/>
                  </a:ext>
                </a:extLst>
              </p:cNvPr>
              <p:cNvSpPr txBox="1"/>
              <p:nvPr/>
            </p:nvSpPr>
            <p:spPr>
              <a:xfrm>
                <a:off x="4588436" y="4271654"/>
                <a:ext cx="1515749" cy="244682"/>
              </a:xfrm>
              <a:prstGeom prst="rect">
                <a:avLst/>
              </a:prstGeom>
              <a:noFill/>
            </p:spPr>
            <p:txBody>
              <a:bodyPr wrap="square" rtlCol="0">
                <a:spAutoFit/>
              </a:bodyPr>
              <a:lstStyle/>
              <a:p>
                <a:pPr algn="ctr"/>
                <a:r>
                  <a:rPr lang="en-US" sz="1100" b="1" dirty="0">
                    <a:solidFill>
                      <a:schemeClr val="tx1"/>
                    </a:solidFill>
                    <a:latin typeface="+mn-lt"/>
                  </a:rPr>
                  <a:t>SSH connection</a:t>
                </a:r>
              </a:p>
            </p:txBody>
          </p:sp>
          <p:cxnSp>
            <p:nvCxnSpPr>
              <p:cNvPr id="57" name="直線コネクタ 56">
                <a:extLst>
                  <a:ext uri="{FF2B5EF4-FFF2-40B4-BE49-F238E27FC236}">
                    <a16:creationId xmlns:a16="http://schemas.microsoft.com/office/drawing/2014/main" id="{DCD92E5B-1A68-4C61-A392-53D660E53238}"/>
                  </a:ext>
                </a:extLst>
              </p:cNvPr>
              <p:cNvCxnSpPr>
                <a:cxnSpLocks/>
              </p:cNvCxnSpPr>
              <p:nvPr/>
            </p:nvCxnSpPr>
            <p:spPr bwMode="auto">
              <a:xfrm>
                <a:off x="2152927" y="3689154"/>
                <a:ext cx="708373" cy="568345"/>
              </a:xfrm>
              <a:prstGeom prst="line">
                <a:avLst/>
              </a:prstGeom>
              <a:noFill/>
              <a:ln w="12700" cap="flat" cmpd="sng" algn="ctr">
                <a:solidFill>
                  <a:schemeClr val="tx1"/>
                </a:solidFill>
                <a:prstDash val="solid"/>
                <a:round/>
                <a:headEnd type="triangle" w="med" len="med"/>
                <a:tailEnd type="triangle" w="med" len="med"/>
              </a:ln>
              <a:effectLst/>
            </p:spPr>
          </p:cxnSp>
          <p:sp>
            <p:nvSpPr>
              <p:cNvPr id="59" name="TextBox 85">
                <a:extLst>
                  <a:ext uri="{FF2B5EF4-FFF2-40B4-BE49-F238E27FC236}">
                    <a16:creationId xmlns:a16="http://schemas.microsoft.com/office/drawing/2014/main" id="{2DCBD370-4508-453F-A2C5-4345240C7274}"/>
                  </a:ext>
                </a:extLst>
              </p:cNvPr>
              <p:cNvSpPr txBox="1"/>
              <p:nvPr/>
            </p:nvSpPr>
            <p:spPr>
              <a:xfrm>
                <a:off x="849063" y="3928811"/>
                <a:ext cx="1515749" cy="244682"/>
              </a:xfrm>
              <a:prstGeom prst="rect">
                <a:avLst/>
              </a:prstGeom>
              <a:noFill/>
            </p:spPr>
            <p:txBody>
              <a:bodyPr wrap="square" rtlCol="0">
                <a:spAutoFit/>
              </a:bodyPr>
              <a:lstStyle/>
              <a:p>
                <a:pPr algn="ctr"/>
                <a:r>
                  <a:rPr lang="en-US" sz="1100" b="1" dirty="0">
                    <a:solidFill>
                      <a:srgbClr val="FF0000"/>
                    </a:solidFill>
                    <a:latin typeface="+mn-lt"/>
                  </a:rPr>
                  <a:t>No SSH connection</a:t>
                </a:r>
              </a:p>
            </p:txBody>
          </p:sp>
          <p:sp>
            <p:nvSpPr>
              <p:cNvPr id="60" name="四角形: 角を丸くする 59">
                <a:extLst>
                  <a:ext uri="{FF2B5EF4-FFF2-40B4-BE49-F238E27FC236}">
                    <a16:creationId xmlns:a16="http://schemas.microsoft.com/office/drawing/2014/main" id="{D1B9CA56-E5EF-4BCB-A4FC-59339439DE15}"/>
                  </a:ext>
                </a:extLst>
              </p:cNvPr>
              <p:cNvSpPr/>
              <p:nvPr/>
            </p:nvSpPr>
            <p:spPr bwMode="auto">
              <a:xfrm>
                <a:off x="1294317" y="2223652"/>
                <a:ext cx="5770354" cy="1347275"/>
              </a:xfrm>
              <a:prstGeom prst="roundRect">
                <a:avLst/>
              </a:prstGeom>
              <a:noFill/>
              <a:ln w="19050">
                <a:solidFill>
                  <a:schemeClr val="accent6">
                    <a:lumMod val="75000"/>
                  </a:schemeClr>
                </a:solidFill>
                <a:miter lim="800000"/>
                <a:headEnd/>
                <a:tailEnd/>
              </a:ln>
              <a:effectLst/>
            </p:spPr>
            <p:txBody>
              <a:bodyPr wrap="none" rtlCol="0" anchor="ctr" anchorCtr="0">
                <a:noAutofit/>
              </a:bodyPr>
              <a:lstStyle/>
              <a:p>
                <a:pPr algn="ctr"/>
                <a:endParaRPr kumimoji="1" lang="ja-JP" altLang="en-US" sz="1800">
                  <a:solidFill>
                    <a:schemeClr val="tx1"/>
                  </a:solidFill>
                  <a:latin typeface="+mn-lt"/>
                  <a:ea typeface="+mn-ea"/>
                </a:endParaRPr>
              </a:p>
            </p:txBody>
          </p:sp>
          <p:sp>
            <p:nvSpPr>
              <p:cNvPr id="61" name="TextBox 85">
                <a:extLst>
                  <a:ext uri="{FF2B5EF4-FFF2-40B4-BE49-F238E27FC236}">
                    <a16:creationId xmlns:a16="http://schemas.microsoft.com/office/drawing/2014/main" id="{73348943-F3F2-421E-A74A-6C58DFB5C74C}"/>
                  </a:ext>
                </a:extLst>
              </p:cNvPr>
              <p:cNvSpPr txBox="1"/>
              <p:nvPr/>
            </p:nvSpPr>
            <p:spPr>
              <a:xfrm>
                <a:off x="2985477" y="1932061"/>
                <a:ext cx="2149231" cy="286232"/>
              </a:xfrm>
              <a:prstGeom prst="rect">
                <a:avLst/>
              </a:prstGeom>
              <a:noFill/>
            </p:spPr>
            <p:txBody>
              <a:bodyPr wrap="square" rtlCol="0">
                <a:spAutoFit/>
              </a:bodyPr>
              <a:lstStyle/>
              <a:p>
                <a:pPr algn="ctr"/>
                <a:r>
                  <a:rPr lang="en-US" sz="1400" b="1" dirty="0">
                    <a:solidFill>
                      <a:schemeClr val="accent6">
                        <a:lumMod val="50000"/>
                      </a:schemeClr>
                    </a:solidFill>
                    <a:latin typeface="+mn-lt"/>
                  </a:rPr>
                  <a:t>Configuration Group 1</a:t>
                </a:r>
              </a:p>
            </p:txBody>
          </p:sp>
          <p:sp>
            <p:nvSpPr>
              <p:cNvPr id="62" name="TextBox 85">
                <a:extLst>
                  <a:ext uri="{FF2B5EF4-FFF2-40B4-BE49-F238E27FC236}">
                    <a16:creationId xmlns:a16="http://schemas.microsoft.com/office/drawing/2014/main" id="{A86E472B-AE81-4B47-8464-D40B8F4047F8}"/>
                  </a:ext>
                </a:extLst>
              </p:cNvPr>
              <p:cNvSpPr txBox="1"/>
              <p:nvPr/>
            </p:nvSpPr>
            <p:spPr>
              <a:xfrm>
                <a:off x="1810853" y="2448274"/>
                <a:ext cx="835983" cy="244682"/>
              </a:xfrm>
              <a:prstGeom prst="rect">
                <a:avLst/>
              </a:prstGeom>
              <a:noFill/>
            </p:spPr>
            <p:txBody>
              <a:bodyPr wrap="square" rtlCol="0">
                <a:spAutoFit/>
              </a:bodyPr>
              <a:lstStyle/>
              <a:p>
                <a:pPr algn="ctr"/>
                <a:r>
                  <a:rPr lang="en-US" sz="1050" dirty="0">
                    <a:solidFill>
                      <a:srgbClr val="FF0000"/>
                    </a:solidFill>
                    <a:latin typeface="+mn-lt"/>
                  </a:rPr>
                  <a:t>Primary</a:t>
                </a:r>
              </a:p>
            </p:txBody>
          </p:sp>
          <p:sp>
            <p:nvSpPr>
              <p:cNvPr id="63" name="TextBox 85">
                <a:extLst>
                  <a:ext uri="{FF2B5EF4-FFF2-40B4-BE49-F238E27FC236}">
                    <a16:creationId xmlns:a16="http://schemas.microsoft.com/office/drawing/2014/main" id="{673064BE-AE8D-4785-B5A9-F935825D9C05}"/>
                  </a:ext>
                </a:extLst>
              </p:cNvPr>
              <p:cNvSpPr txBox="1"/>
              <p:nvPr/>
            </p:nvSpPr>
            <p:spPr>
              <a:xfrm>
                <a:off x="5389581" y="2430890"/>
                <a:ext cx="835983" cy="244682"/>
              </a:xfrm>
              <a:prstGeom prst="rect">
                <a:avLst/>
              </a:prstGeom>
              <a:noFill/>
            </p:spPr>
            <p:txBody>
              <a:bodyPr wrap="square" rtlCol="0">
                <a:spAutoFit/>
              </a:bodyPr>
              <a:lstStyle/>
              <a:p>
                <a:pPr algn="ctr"/>
                <a:r>
                  <a:rPr lang="en-US" sz="1050" dirty="0">
                    <a:solidFill>
                      <a:srgbClr val="0070C0"/>
                    </a:solidFill>
                    <a:latin typeface="+mn-lt"/>
                  </a:rPr>
                  <a:t>Secondary</a:t>
                </a:r>
              </a:p>
            </p:txBody>
          </p:sp>
          <p:sp>
            <p:nvSpPr>
              <p:cNvPr id="64" name="TextBox 85">
                <a:extLst>
                  <a:ext uri="{FF2B5EF4-FFF2-40B4-BE49-F238E27FC236}">
                    <a16:creationId xmlns:a16="http://schemas.microsoft.com/office/drawing/2014/main" id="{2A1C85BB-369E-4CF0-AF9D-3B24B427B507}"/>
                  </a:ext>
                </a:extLst>
              </p:cNvPr>
              <p:cNvSpPr txBox="1"/>
              <p:nvPr/>
            </p:nvSpPr>
            <p:spPr>
              <a:xfrm>
                <a:off x="2877126" y="3620199"/>
                <a:ext cx="835983" cy="244682"/>
              </a:xfrm>
              <a:prstGeom prst="rect">
                <a:avLst/>
              </a:prstGeom>
              <a:noFill/>
            </p:spPr>
            <p:txBody>
              <a:bodyPr wrap="square" rtlCol="0">
                <a:spAutoFit/>
              </a:bodyPr>
              <a:lstStyle/>
              <a:p>
                <a:pPr algn="ctr"/>
                <a:r>
                  <a:rPr lang="en-US" sz="1050" dirty="0">
                    <a:solidFill>
                      <a:srgbClr val="FF0000"/>
                    </a:solidFill>
                    <a:latin typeface="+mn-lt"/>
                  </a:rPr>
                  <a:t>Primary</a:t>
                </a:r>
              </a:p>
            </p:txBody>
          </p:sp>
          <p:sp>
            <p:nvSpPr>
              <p:cNvPr id="66" name="TextBox 85">
                <a:extLst>
                  <a:ext uri="{FF2B5EF4-FFF2-40B4-BE49-F238E27FC236}">
                    <a16:creationId xmlns:a16="http://schemas.microsoft.com/office/drawing/2014/main" id="{68955C74-5BAB-40D3-AF26-3F650D3EF110}"/>
                  </a:ext>
                </a:extLst>
              </p:cNvPr>
              <p:cNvSpPr txBox="1"/>
              <p:nvPr/>
            </p:nvSpPr>
            <p:spPr>
              <a:xfrm>
                <a:off x="4236375" y="4706316"/>
                <a:ext cx="2149231" cy="286232"/>
              </a:xfrm>
              <a:prstGeom prst="rect">
                <a:avLst/>
              </a:prstGeom>
              <a:noFill/>
            </p:spPr>
            <p:txBody>
              <a:bodyPr wrap="square" rtlCol="0">
                <a:spAutoFit/>
              </a:bodyPr>
              <a:lstStyle/>
              <a:p>
                <a:pPr algn="ctr"/>
                <a:r>
                  <a:rPr lang="en-US" sz="1400" b="1" dirty="0">
                    <a:solidFill>
                      <a:schemeClr val="accent6">
                        <a:lumMod val="50000"/>
                      </a:schemeClr>
                    </a:solidFill>
                    <a:latin typeface="+mn-lt"/>
                  </a:rPr>
                  <a:t>Configuration Group 2</a:t>
                </a:r>
              </a:p>
            </p:txBody>
          </p:sp>
          <p:sp>
            <p:nvSpPr>
              <p:cNvPr id="67" name="&quot;禁止&quot;マーク 66">
                <a:extLst>
                  <a:ext uri="{FF2B5EF4-FFF2-40B4-BE49-F238E27FC236}">
                    <a16:creationId xmlns:a16="http://schemas.microsoft.com/office/drawing/2014/main" id="{C2D91551-C306-4926-804D-B0D7A78A8AB7}"/>
                  </a:ext>
                </a:extLst>
              </p:cNvPr>
              <p:cNvSpPr/>
              <p:nvPr/>
            </p:nvSpPr>
            <p:spPr bwMode="auto">
              <a:xfrm>
                <a:off x="2305334" y="3776416"/>
                <a:ext cx="387491" cy="387491"/>
              </a:xfrm>
              <a:prstGeom prst="noSmoking">
                <a:avLst>
                  <a:gd name="adj" fmla="val 12261"/>
                </a:avLst>
              </a:prstGeom>
              <a:solidFill>
                <a:srgbClr val="FF0000"/>
              </a:solidFill>
              <a:ln>
                <a:solidFill>
                  <a:srgbClr val="FF0000"/>
                </a:solidFill>
                <a:headEnd/>
                <a:tailEnd/>
              </a:ln>
            </p:spPr>
            <p:style>
              <a:lnRef idx="2">
                <a:schemeClr val="accent2"/>
              </a:lnRef>
              <a:fillRef idx="1">
                <a:schemeClr val="lt1"/>
              </a:fillRef>
              <a:effectRef idx="0">
                <a:schemeClr val="accent2"/>
              </a:effectRef>
              <a:fontRef idx="minor">
                <a:schemeClr val="dk1"/>
              </a:fontRef>
            </p:style>
            <p:txBody>
              <a:bodyPr wrap="none" rtlCol="0" anchor="ctr" anchorCtr="0">
                <a:noAutofit/>
              </a:bodyPr>
              <a:lstStyle/>
              <a:p>
                <a:pPr algn="ctr"/>
                <a:endParaRPr kumimoji="1" lang="ja-JP" altLang="en-US" sz="1800">
                  <a:solidFill>
                    <a:schemeClr val="tx1"/>
                  </a:solidFill>
                  <a:latin typeface="+mn-lt"/>
                  <a:ea typeface="+mn-ea"/>
                </a:endParaRPr>
              </a:p>
            </p:txBody>
          </p:sp>
        </p:grpSp>
      </p:grpSp>
      <p:sp>
        <p:nvSpPr>
          <p:cNvPr id="68" name="動作設定ボタン: 戻る/前へ 67">
            <a:hlinkClick r:id="rId4" action="ppaction://hlinksldjump" highlightClick="1"/>
            <a:extLst>
              <a:ext uri="{FF2B5EF4-FFF2-40B4-BE49-F238E27FC236}">
                <a16:creationId xmlns:a16="http://schemas.microsoft.com/office/drawing/2014/main" id="{5575D75D-BB4E-415F-A567-22076B86B8ED}"/>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Tree>
    <p:extLst>
      <p:ext uri="{BB962C8B-B14F-4D97-AF65-F5344CB8AC3E}">
        <p14:creationId xmlns:p14="http://schemas.microsoft.com/office/powerpoint/2010/main" val="39490714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1766830" cy="369332"/>
          </a:xfrm>
        </p:spPr>
        <p:txBody>
          <a:bodyPr wrap="none"/>
          <a:lstStyle/>
          <a:p>
            <a:r>
              <a:rPr lang="en-US" altLang="ja-JP" dirty="0"/>
              <a:t>3-4</a:t>
            </a:r>
            <a:r>
              <a:rPr lang="en-US" altLang="ja-JP" b="1" dirty="0">
                <a:solidFill>
                  <a:schemeClr val="tx1"/>
                </a:solidFill>
                <a:latin typeface="+mj-lt"/>
                <a:ea typeface="ＭＳ Ｐゴシック" pitchFamily="50" charset="-128"/>
                <a:cs typeface="Arial" charset="0"/>
              </a:rPr>
              <a:t>. SSH Key</a:t>
            </a:r>
            <a:endParaRPr kumimoji="1" lang="ja-JP" altLang="en-US" b="1" dirty="0">
              <a:solidFill>
                <a:schemeClr val="tx1"/>
              </a:solidFill>
              <a:latin typeface="+mj-lt"/>
            </a:endParaRPr>
          </a:p>
        </p:txBody>
      </p:sp>
      <p:sp>
        <p:nvSpPr>
          <p:cNvPr id="2" name="コンテンツ プレースホルダー 1">
            <a:extLst>
              <a:ext uri="{FF2B5EF4-FFF2-40B4-BE49-F238E27FC236}">
                <a16:creationId xmlns:a16="http://schemas.microsoft.com/office/drawing/2014/main" id="{B803DBA3-D443-4B96-93F8-25F7DE2D54EF}"/>
              </a:ext>
            </a:extLst>
          </p:cNvPr>
          <p:cNvSpPr>
            <a:spLocks noGrp="1"/>
          </p:cNvSpPr>
          <p:nvPr>
            <p:ph sz="quarter" idx="10"/>
          </p:nvPr>
        </p:nvSpPr>
        <p:spPr>
          <a:xfrm>
            <a:off x="329859" y="744546"/>
            <a:ext cx="8517155" cy="4171332"/>
          </a:xfrm>
        </p:spPr>
        <p:txBody>
          <a:bodyPr/>
          <a:lstStyle/>
          <a:p>
            <a:r>
              <a:rPr lang="en-US" altLang="ja-JP" sz="2000" dirty="0"/>
              <a:t>The scripts use two SSH keys</a:t>
            </a:r>
          </a:p>
          <a:p>
            <a:pPr lvl="1"/>
            <a:r>
              <a:rPr lang="en-US" altLang="ja-JP" sz="1800" dirty="0"/>
              <a:t>Default SSH key</a:t>
            </a:r>
          </a:p>
          <a:p>
            <a:pPr lvl="1"/>
            <a:r>
              <a:rPr lang="en-US" altLang="ja-JP" sz="1800" dirty="0"/>
              <a:t>Unique SSH key</a:t>
            </a:r>
          </a:p>
          <a:p>
            <a:r>
              <a:rPr lang="en-US" altLang="ja-JP" sz="2000" dirty="0"/>
              <a:t>Default SSH key</a:t>
            </a:r>
          </a:p>
          <a:p>
            <a:pPr lvl="1"/>
            <a:r>
              <a:rPr lang="en-US" altLang="ja-JP" sz="1800" dirty="0"/>
              <a:t>Included in the script package</a:t>
            </a:r>
          </a:p>
          <a:p>
            <a:pPr lvl="1"/>
            <a:r>
              <a:rPr lang="en-US" altLang="ja-JP" sz="1800" dirty="0"/>
              <a:t>Used before Unique SSH key is set up</a:t>
            </a:r>
          </a:p>
          <a:p>
            <a:pPr lvl="1"/>
            <a:r>
              <a:rPr lang="en-US" altLang="ja-JP" sz="1800" dirty="0"/>
              <a:t>Discarded once Unique SSH key is set up</a:t>
            </a:r>
          </a:p>
          <a:p>
            <a:r>
              <a:rPr lang="en-US" altLang="ja-JP" sz="2000" dirty="0"/>
              <a:t>Unique SSH key</a:t>
            </a:r>
          </a:p>
          <a:p>
            <a:pPr lvl="1"/>
            <a:r>
              <a:rPr lang="en-US" altLang="ja-JP" sz="1800" dirty="0"/>
              <a:t>Generated when synchronizing failover configuration between nodes in Configuration Group</a:t>
            </a:r>
          </a:p>
          <a:p>
            <a:pPr lvl="1"/>
            <a:r>
              <a:rPr lang="en-US" altLang="ja-JP" sz="1800" dirty="0"/>
              <a:t>The same key is shared in Configuration Group</a:t>
            </a:r>
          </a:p>
          <a:p>
            <a:pPr lvl="1"/>
            <a:r>
              <a:rPr lang="en-US" altLang="ja-JP" sz="1800" dirty="0"/>
              <a:t>1 Unique SSH key per Configuration Group</a:t>
            </a:r>
          </a:p>
          <a:p>
            <a:pPr lvl="1"/>
            <a:endParaRPr lang="en-US" altLang="ja-JP" sz="1800" dirty="0"/>
          </a:p>
        </p:txBody>
      </p:sp>
      <p:sp>
        <p:nvSpPr>
          <p:cNvPr id="4" name="動作設定ボタン: 戻る/前へ 3">
            <a:hlinkClick r:id="rId3" action="ppaction://hlinksldjump" highlightClick="1"/>
            <a:extLst>
              <a:ext uri="{FF2B5EF4-FFF2-40B4-BE49-F238E27FC236}">
                <a16:creationId xmlns:a16="http://schemas.microsoft.com/office/drawing/2014/main" id="{A1B1C3A0-5E56-48E5-8BF6-B2CD891A6343}"/>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Tree>
    <p:extLst>
      <p:ext uri="{BB962C8B-B14F-4D97-AF65-F5344CB8AC3E}">
        <p14:creationId xmlns:p14="http://schemas.microsoft.com/office/powerpoint/2010/main" val="2220291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2674130" cy="369332"/>
          </a:xfrm>
        </p:spPr>
        <p:txBody>
          <a:bodyPr wrap="none"/>
          <a:lstStyle/>
          <a:p>
            <a:r>
              <a:rPr lang="en-US" altLang="ja-JP" b="1" dirty="0">
                <a:solidFill>
                  <a:schemeClr val="tx1"/>
                </a:solidFill>
                <a:latin typeface="+mj-lt"/>
                <a:ea typeface="ＭＳ Ｐゴシック" pitchFamily="50" charset="-128"/>
                <a:cs typeface="Arial" charset="0"/>
              </a:rPr>
              <a:t>1-1. New features (1)</a:t>
            </a:r>
            <a:endParaRPr kumimoji="1" lang="ja-JP" altLang="en-US" b="1" dirty="0">
              <a:solidFill>
                <a:schemeClr val="tx1"/>
              </a:solidFill>
              <a:latin typeface="+mj-lt"/>
            </a:endParaRPr>
          </a:p>
        </p:txBody>
      </p:sp>
      <p:sp>
        <p:nvSpPr>
          <p:cNvPr id="2" name="コンテンツ プレースホルダー 1">
            <a:extLst>
              <a:ext uri="{FF2B5EF4-FFF2-40B4-BE49-F238E27FC236}">
                <a16:creationId xmlns:a16="http://schemas.microsoft.com/office/drawing/2014/main" id="{B803DBA3-D443-4B96-93F8-25F7DE2D54EF}"/>
              </a:ext>
            </a:extLst>
          </p:cNvPr>
          <p:cNvSpPr>
            <a:spLocks noGrp="1"/>
          </p:cNvSpPr>
          <p:nvPr>
            <p:ph sz="quarter" idx="10"/>
          </p:nvPr>
        </p:nvSpPr>
        <p:spPr/>
        <p:txBody>
          <a:bodyPr/>
          <a:lstStyle/>
          <a:p>
            <a:r>
              <a:rPr lang="en-US" altLang="ja-JP" dirty="0"/>
              <a:t>File system level failover</a:t>
            </a:r>
          </a:p>
          <a:p>
            <a:pPr lvl="1"/>
            <a:r>
              <a:rPr lang="en-US" altLang="ja-JP" dirty="0"/>
              <a:t>You can select a file system to be failed over</a:t>
            </a:r>
          </a:p>
          <a:p>
            <a:r>
              <a:rPr lang="en-US" altLang="ja-JP" dirty="0"/>
              <a:t>Node level failover</a:t>
            </a:r>
          </a:p>
          <a:p>
            <a:pPr lvl="1"/>
            <a:r>
              <a:rPr lang="en-US" altLang="ja-JP" dirty="0"/>
              <a:t>You can select a node to be failed over</a:t>
            </a:r>
          </a:p>
          <a:p>
            <a:pPr lvl="1"/>
            <a:r>
              <a:rPr lang="en-US" altLang="ja-JP" dirty="0"/>
              <a:t>In addition to “Site” level failover in v2.x</a:t>
            </a:r>
          </a:p>
          <a:p>
            <a:r>
              <a:rPr lang="en-US" altLang="ja-JP" dirty="0"/>
              <a:t>“Dry-run” rehearsal failover</a:t>
            </a:r>
          </a:p>
          <a:p>
            <a:pPr lvl="1"/>
            <a:r>
              <a:rPr lang="en-US" altLang="ja-JP" dirty="0"/>
              <a:t>A new rehearsal mode for more light-weight testing</a:t>
            </a:r>
          </a:p>
          <a:p>
            <a:pPr lvl="1"/>
            <a:r>
              <a:rPr kumimoji="1" lang="en-US" altLang="ja-JP" dirty="0"/>
              <a:t>Execute failover without touching any resources</a:t>
            </a:r>
          </a:p>
          <a:p>
            <a:pPr lvl="1"/>
            <a:r>
              <a:rPr lang="en-US" altLang="ja-JP" dirty="0"/>
              <a:t>Estimate how long it will take to finish failover</a:t>
            </a:r>
            <a:endParaRPr kumimoji="1" lang="ja-JP" altLang="en-US" dirty="0"/>
          </a:p>
        </p:txBody>
      </p:sp>
      <p:sp>
        <p:nvSpPr>
          <p:cNvPr id="4" name="動作設定ボタン: 戻る/前へ 3">
            <a:hlinkClick r:id="rId3" action="ppaction://hlinksldjump" highlightClick="1"/>
            <a:extLst>
              <a:ext uri="{FF2B5EF4-FFF2-40B4-BE49-F238E27FC236}">
                <a16:creationId xmlns:a16="http://schemas.microsoft.com/office/drawing/2014/main" id="{10A9EC3A-6A7D-41C3-9F49-A2F7C85E350B}"/>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Tree>
    <p:extLst>
      <p:ext uri="{BB962C8B-B14F-4D97-AF65-F5344CB8AC3E}">
        <p14:creationId xmlns:p14="http://schemas.microsoft.com/office/powerpoint/2010/main" val="2926065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吹き出し: 四角形 4">
            <a:extLst>
              <a:ext uri="{FF2B5EF4-FFF2-40B4-BE49-F238E27FC236}">
                <a16:creationId xmlns:a16="http://schemas.microsoft.com/office/drawing/2014/main" id="{642AED1A-1695-4602-815D-53A86977C517}"/>
              </a:ext>
            </a:extLst>
          </p:cNvPr>
          <p:cNvSpPr/>
          <p:nvPr/>
        </p:nvSpPr>
        <p:spPr bwMode="auto">
          <a:xfrm>
            <a:off x="3080329" y="2128466"/>
            <a:ext cx="2141415" cy="472983"/>
          </a:xfrm>
          <a:prstGeom prst="wedgeRectCallout">
            <a:avLst>
              <a:gd name="adj1" fmla="val -18643"/>
              <a:gd name="adj2" fmla="val -68037"/>
            </a:avLst>
          </a:prstGeom>
          <a:noFill/>
          <a:ln>
            <a:headEnd/>
            <a:tailEnd/>
          </a:ln>
        </p:spPr>
        <p:style>
          <a:lnRef idx="1">
            <a:schemeClr val="accent6"/>
          </a:lnRef>
          <a:fillRef idx="2">
            <a:schemeClr val="accent6"/>
          </a:fillRef>
          <a:effectRef idx="1">
            <a:schemeClr val="accent6"/>
          </a:effectRef>
          <a:fontRef idx="minor">
            <a:schemeClr val="dk1"/>
          </a:fontRef>
        </p:style>
        <p:txBody>
          <a:bodyPr wrap="square" rtlCol="0" anchor="ctr" anchorCtr="0">
            <a:noAutofit/>
          </a:bodyPr>
          <a:lstStyle/>
          <a:p>
            <a:pPr algn="ctr"/>
            <a:r>
              <a:rPr kumimoji="1" lang="en-US" altLang="ja-JP" sz="1200" dirty="0">
                <a:solidFill>
                  <a:schemeClr val="tx1"/>
                </a:solidFill>
                <a:latin typeface="+mn-lt"/>
                <a:ea typeface="+mn-ea"/>
              </a:rPr>
              <a:t>Use Default SSH key to communicate</a:t>
            </a:r>
            <a:endParaRPr kumimoji="1" lang="ja-JP" altLang="en-US" sz="1200" dirty="0">
              <a:solidFill>
                <a:schemeClr val="tx1"/>
              </a:solidFill>
              <a:latin typeface="+mn-lt"/>
              <a:ea typeface="+mn-ea"/>
            </a:endParaRPr>
          </a:p>
        </p:txBody>
      </p:sp>
      <p:sp>
        <p:nvSpPr>
          <p:cNvPr id="12" name="タイトル 11"/>
          <p:cNvSpPr>
            <a:spLocks noGrp="1"/>
          </p:cNvSpPr>
          <p:nvPr>
            <p:ph type="title"/>
          </p:nvPr>
        </p:nvSpPr>
        <p:spPr bwMode="gray">
          <a:xfrm>
            <a:off x="113192" y="134612"/>
            <a:ext cx="1766830" cy="369332"/>
          </a:xfrm>
        </p:spPr>
        <p:txBody>
          <a:bodyPr wrap="none"/>
          <a:lstStyle/>
          <a:p>
            <a:r>
              <a:rPr lang="en-US" altLang="ja-JP" dirty="0"/>
              <a:t>3-4</a:t>
            </a:r>
            <a:r>
              <a:rPr lang="en-US" altLang="ja-JP" b="1" dirty="0">
                <a:solidFill>
                  <a:schemeClr val="tx1"/>
                </a:solidFill>
                <a:latin typeface="+mj-lt"/>
                <a:ea typeface="ＭＳ Ｐゴシック" pitchFamily="50" charset="-128"/>
                <a:cs typeface="Arial" charset="0"/>
              </a:rPr>
              <a:t>. SSH Key</a:t>
            </a:r>
            <a:endParaRPr kumimoji="1" lang="ja-JP" altLang="en-US" b="1" dirty="0">
              <a:solidFill>
                <a:schemeClr val="tx1"/>
              </a:solidFill>
              <a:latin typeface="+mj-lt"/>
            </a:endParaRPr>
          </a:p>
        </p:txBody>
      </p:sp>
      <p:sp>
        <p:nvSpPr>
          <p:cNvPr id="2" name="コンテンツ プレースホルダー 1">
            <a:extLst>
              <a:ext uri="{FF2B5EF4-FFF2-40B4-BE49-F238E27FC236}">
                <a16:creationId xmlns:a16="http://schemas.microsoft.com/office/drawing/2014/main" id="{B803DBA3-D443-4B96-93F8-25F7DE2D54EF}"/>
              </a:ext>
            </a:extLst>
          </p:cNvPr>
          <p:cNvSpPr>
            <a:spLocks noGrp="1"/>
          </p:cNvSpPr>
          <p:nvPr>
            <p:ph sz="quarter" idx="10"/>
          </p:nvPr>
        </p:nvSpPr>
        <p:spPr>
          <a:xfrm>
            <a:off x="329859" y="744546"/>
            <a:ext cx="8517155" cy="4171332"/>
          </a:xfrm>
        </p:spPr>
        <p:txBody>
          <a:bodyPr/>
          <a:lstStyle/>
          <a:p>
            <a:r>
              <a:rPr lang="en-US" altLang="ja-JP" sz="2000" dirty="0"/>
              <a:t>Images</a:t>
            </a:r>
          </a:p>
          <a:p>
            <a:pPr lvl="1"/>
            <a:r>
              <a:rPr lang="en-US" altLang="ja-JP" sz="1800" dirty="0"/>
              <a:t>Before synchronizing failover configuration</a:t>
            </a:r>
          </a:p>
          <a:p>
            <a:pPr lvl="1"/>
            <a:endParaRPr lang="en-US" altLang="ja-JP" sz="1800" dirty="0"/>
          </a:p>
          <a:p>
            <a:pPr lvl="1"/>
            <a:endParaRPr lang="en-US" altLang="ja-JP" sz="1800" dirty="0"/>
          </a:p>
          <a:p>
            <a:pPr lvl="1"/>
            <a:endParaRPr lang="en-US" altLang="ja-JP" sz="1800" dirty="0"/>
          </a:p>
          <a:p>
            <a:pPr lvl="1"/>
            <a:r>
              <a:rPr lang="en-US" altLang="ja-JP" sz="1800" dirty="0"/>
              <a:t>When synchronizing failover configuration</a:t>
            </a:r>
          </a:p>
          <a:p>
            <a:pPr lvl="1"/>
            <a:endParaRPr lang="en-US" altLang="ja-JP" sz="1800" dirty="0"/>
          </a:p>
          <a:p>
            <a:pPr lvl="1"/>
            <a:endParaRPr lang="en-US" altLang="ja-JP" sz="1800" dirty="0"/>
          </a:p>
          <a:p>
            <a:pPr lvl="1"/>
            <a:endParaRPr lang="en-US" altLang="ja-JP" sz="1800" dirty="0"/>
          </a:p>
          <a:p>
            <a:pPr lvl="1"/>
            <a:r>
              <a:rPr lang="en-US" altLang="ja-JP" sz="1800" dirty="0"/>
              <a:t>After synchronizing failover configuration</a:t>
            </a:r>
          </a:p>
        </p:txBody>
      </p:sp>
      <p:pic>
        <p:nvPicPr>
          <p:cNvPr id="6" name="Picture 91" descr="HDI_stackable.png">
            <a:extLst>
              <a:ext uri="{FF2B5EF4-FFF2-40B4-BE49-F238E27FC236}">
                <a16:creationId xmlns:a16="http://schemas.microsoft.com/office/drawing/2014/main" id="{7F141117-1BEB-4653-A13E-2321760F5F98}"/>
              </a:ext>
            </a:extLst>
          </p:cNvPr>
          <p:cNvPicPr>
            <a:picLocks noChangeAspect="1"/>
          </p:cNvPicPr>
          <p:nvPr/>
        </p:nvPicPr>
        <p:blipFill>
          <a:blip r:embed="rId3" cstate="email"/>
          <a:srcRect/>
          <a:stretch>
            <a:fillRect/>
          </a:stretch>
        </p:blipFill>
        <p:spPr>
          <a:xfrm>
            <a:off x="967902" y="1526378"/>
            <a:ext cx="1631933" cy="924563"/>
          </a:xfrm>
          <a:prstGeom prst="rect">
            <a:avLst/>
          </a:prstGeom>
        </p:spPr>
      </p:pic>
      <p:sp>
        <p:nvSpPr>
          <p:cNvPr id="7" name="正方形/長方形 6">
            <a:extLst>
              <a:ext uri="{FF2B5EF4-FFF2-40B4-BE49-F238E27FC236}">
                <a16:creationId xmlns:a16="http://schemas.microsoft.com/office/drawing/2014/main" id="{AE564DA2-18C2-4A11-BB88-C0E54900E24D}"/>
              </a:ext>
            </a:extLst>
          </p:cNvPr>
          <p:cNvSpPr/>
          <p:nvPr/>
        </p:nvSpPr>
        <p:spPr bwMode="auto">
          <a:xfrm>
            <a:off x="967902" y="1609803"/>
            <a:ext cx="1631933" cy="738668"/>
          </a:xfrm>
          <a:prstGeom prst="rect">
            <a:avLst/>
          </a:prstGeom>
          <a:noFill/>
          <a:ln w="9525">
            <a:solidFill>
              <a:srgbClr val="FF0000"/>
            </a:solidFill>
            <a:miter lim="800000"/>
            <a:headEnd/>
            <a:tailEnd/>
          </a:ln>
          <a:effectLst/>
        </p:spPr>
        <p:txBody>
          <a:bodyPr wrap="none" rtlCol="0" anchor="ctr" anchorCtr="0">
            <a:noAutofit/>
          </a:bodyPr>
          <a:lstStyle/>
          <a:p>
            <a:pPr algn="ctr"/>
            <a:endParaRPr kumimoji="1" lang="ja-JP" altLang="en-US" sz="1800">
              <a:solidFill>
                <a:schemeClr val="tx1"/>
              </a:solidFill>
              <a:latin typeface="+mn-lt"/>
              <a:ea typeface="+mn-ea"/>
            </a:endParaRPr>
          </a:p>
        </p:txBody>
      </p:sp>
      <p:pic>
        <p:nvPicPr>
          <p:cNvPr id="8" name="Picture 91" descr="HDI_stackable.png">
            <a:extLst>
              <a:ext uri="{FF2B5EF4-FFF2-40B4-BE49-F238E27FC236}">
                <a16:creationId xmlns:a16="http://schemas.microsoft.com/office/drawing/2014/main" id="{1222F360-41FA-4A68-8C62-4093AD1EAFDA}"/>
              </a:ext>
            </a:extLst>
          </p:cNvPr>
          <p:cNvPicPr>
            <a:picLocks noChangeAspect="1"/>
          </p:cNvPicPr>
          <p:nvPr/>
        </p:nvPicPr>
        <p:blipFill>
          <a:blip r:embed="rId3" cstate="email"/>
          <a:srcRect/>
          <a:stretch>
            <a:fillRect/>
          </a:stretch>
        </p:blipFill>
        <p:spPr>
          <a:xfrm>
            <a:off x="5588379" y="1526378"/>
            <a:ext cx="1631933" cy="924563"/>
          </a:xfrm>
          <a:prstGeom prst="rect">
            <a:avLst/>
          </a:prstGeom>
        </p:spPr>
      </p:pic>
      <p:sp>
        <p:nvSpPr>
          <p:cNvPr id="9" name="正方形/長方形 8">
            <a:extLst>
              <a:ext uri="{FF2B5EF4-FFF2-40B4-BE49-F238E27FC236}">
                <a16:creationId xmlns:a16="http://schemas.microsoft.com/office/drawing/2014/main" id="{CCA29C78-838B-4F74-AA21-B0260D5F0046}"/>
              </a:ext>
            </a:extLst>
          </p:cNvPr>
          <p:cNvSpPr/>
          <p:nvPr/>
        </p:nvSpPr>
        <p:spPr bwMode="auto">
          <a:xfrm>
            <a:off x="5588379" y="1609803"/>
            <a:ext cx="1631933" cy="738668"/>
          </a:xfrm>
          <a:prstGeom prst="rect">
            <a:avLst/>
          </a:prstGeom>
          <a:noFill/>
          <a:ln w="9525">
            <a:solidFill>
              <a:srgbClr val="0070C0"/>
            </a:solidFill>
            <a:miter lim="800000"/>
            <a:headEnd/>
            <a:tailEnd/>
          </a:ln>
          <a:effectLst/>
        </p:spPr>
        <p:txBody>
          <a:bodyPr wrap="none" rtlCol="0" anchor="ctr" anchorCtr="0">
            <a:noAutofit/>
          </a:bodyPr>
          <a:lstStyle/>
          <a:p>
            <a:pPr algn="ctr"/>
            <a:endParaRPr kumimoji="1" lang="ja-JP" altLang="en-US" sz="1800">
              <a:solidFill>
                <a:schemeClr val="tx1"/>
              </a:solidFill>
              <a:latin typeface="+mn-lt"/>
              <a:ea typeface="+mn-ea"/>
            </a:endParaRPr>
          </a:p>
        </p:txBody>
      </p:sp>
      <p:cxnSp>
        <p:nvCxnSpPr>
          <p:cNvPr id="10" name="直線コネクタ 9">
            <a:extLst>
              <a:ext uri="{FF2B5EF4-FFF2-40B4-BE49-F238E27FC236}">
                <a16:creationId xmlns:a16="http://schemas.microsoft.com/office/drawing/2014/main" id="{C5FDD59A-4B1F-4201-9501-2C5BC37C1BD6}"/>
              </a:ext>
            </a:extLst>
          </p:cNvPr>
          <p:cNvCxnSpPr>
            <a:cxnSpLocks/>
          </p:cNvCxnSpPr>
          <p:nvPr/>
        </p:nvCxnSpPr>
        <p:spPr bwMode="auto">
          <a:xfrm>
            <a:off x="2597954" y="2033204"/>
            <a:ext cx="2990425" cy="0"/>
          </a:xfrm>
          <a:prstGeom prst="line">
            <a:avLst/>
          </a:prstGeom>
          <a:ln w="12700">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1" name="TextBox 85">
            <a:extLst>
              <a:ext uri="{FF2B5EF4-FFF2-40B4-BE49-F238E27FC236}">
                <a16:creationId xmlns:a16="http://schemas.microsoft.com/office/drawing/2014/main" id="{B970446A-6BCE-4DBC-B11F-F3C522B13ECD}"/>
              </a:ext>
            </a:extLst>
          </p:cNvPr>
          <p:cNvSpPr txBox="1"/>
          <p:nvPr/>
        </p:nvSpPr>
        <p:spPr>
          <a:xfrm>
            <a:off x="961981" y="1398309"/>
            <a:ext cx="1635973" cy="258532"/>
          </a:xfrm>
          <a:prstGeom prst="rect">
            <a:avLst/>
          </a:prstGeom>
          <a:noFill/>
        </p:spPr>
        <p:txBody>
          <a:bodyPr wrap="square" rtlCol="0">
            <a:spAutoFit/>
          </a:bodyPr>
          <a:lstStyle/>
          <a:p>
            <a:pPr algn="ctr"/>
            <a:r>
              <a:rPr lang="en-US" sz="1200" dirty="0">
                <a:solidFill>
                  <a:srgbClr val="FF0000"/>
                </a:solidFill>
                <a:latin typeface="+mn-lt"/>
              </a:rPr>
              <a:t>Primary</a:t>
            </a:r>
          </a:p>
        </p:txBody>
      </p:sp>
      <p:sp>
        <p:nvSpPr>
          <p:cNvPr id="13" name="TextBox 85">
            <a:extLst>
              <a:ext uri="{FF2B5EF4-FFF2-40B4-BE49-F238E27FC236}">
                <a16:creationId xmlns:a16="http://schemas.microsoft.com/office/drawing/2014/main" id="{6522CFB1-3685-419B-A243-C4B5656E2FA4}"/>
              </a:ext>
            </a:extLst>
          </p:cNvPr>
          <p:cNvSpPr txBox="1"/>
          <p:nvPr/>
        </p:nvSpPr>
        <p:spPr>
          <a:xfrm>
            <a:off x="5592141" y="1398309"/>
            <a:ext cx="1635973" cy="258532"/>
          </a:xfrm>
          <a:prstGeom prst="rect">
            <a:avLst/>
          </a:prstGeom>
          <a:noFill/>
        </p:spPr>
        <p:txBody>
          <a:bodyPr wrap="square" rtlCol="0">
            <a:spAutoFit/>
          </a:bodyPr>
          <a:lstStyle/>
          <a:p>
            <a:pPr algn="ctr"/>
            <a:r>
              <a:rPr lang="en-US" sz="1200" dirty="0">
                <a:solidFill>
                  <a:srgbClr val="0070C0"/>
                </a:solidFill>
                <a:latin typeface="+mn-lt"/>
              </a:rPr>
              <a:t>Secondary</a:t>
            </a:r>
          </a:p>
        </p:txBody>
      </p:sp>
      <p:sp>
        <p:nvSpPr>
          <p:cNvPr id="14" name="TextBox 85">
            <a:extLst>
              <a:ext uri="{FF2B5EF4-FFF2-40B4-BE49-F238E27FC236}">
                <a16:creationId xmlns:a16="http://schemas.microsoft.com/office/drawing/2014/main" id="{79DCE7CC-1EB8-460E-9060-BA6CE216EC42}"/>
              </a:ext>
            </a:extLst>
          </p:cNvPr>
          <p:cNvSpPr txBox="1"/>
          <p:nvPr/>
        </p:nvSpPr>
        <p:spPr>
          <a:xfrm>
            <a:off x="3707330" y="1747609"/>
            <a:ext cx="728128" cy="258532"/>
          </a:xfrm>
          <a:prstGeom prst="rect">
            <a:avLst/>
          </a:prstGeom>
          <a:noFill/>
        </p:spPr>
        <p:txBody>
          <a:bodyPr wrap="square" rtlCol="0">
            <a:spAutoFit/>
          </a:bodyPr>
          <a:lstStyle/>
          <a:p>
            <a:pPr algn="ctr"/>
            <a:r>
              <a:rPr lang="en-US" sz="1200" dirty="0">
                <a:solidFill>
                  <a:schemeClr val="tx1"/>
                </a:solidFill>
                <a:latin typeface="+mn-lt"/>
              </a:rPr>
              <a:t>Pair</a:t>
            </a:r>
          </a:p>
        </p:txBody>
      </p:sp>
      <p:pic>
        <p:nvPicPr>
          <p:cNvPr id="15" name="図 14">
            <a:extLst>
              <a:ext uri="{FF2B5EF4-FFF2-40B4-BE49-F238E27FC236}">
                <a16:creationId xmlns:a16="http://schemas.microsoft.com/office/drawing/2014/main" id="{29073B51-296E-40A7-B8A5-C5777FD85FC8}"/>
              </a:ext>
            </a:extLst>
          </p:cNvPr>
          <p:cNvPicPr>
            <a:picLocks noChangeAspect="1"/>
          </p:cNvPicPr>
          <p:nvPr/>
        </p:nvPicPr>
        <p:blipFill>
          <a:blip r:embed="rId4"/>
          <a:stretch>
            <a:fillRect/>
          </a:stretch>
        </p:blipFill>
        <p:spPr>
          <a:xfrm>
            <a:off x="5041663" y="1720875"/>
            <a:ext cx="421217" cy="421217"/>
          </a:xfrm>
          <a:prstGeom prst="rect">
            <a:avLst/>
          </a:prstGeom>
          <a:solidFill>
            <a:schemeClr val="bg1"/>
          </a:solidFill>
        </p:spPr>
      </p:pic>
      <p:pic>
        <p:nvPicPr>
          <p:cNvPr id="16" name="図 15">
            <a:extLst>
              <a:ext uri="{FF2B5EF4-FFF2-40B4-BE49-F238E27FC236}">
                <a16:creationId xmlns:a16="http://schemas.microsoft.com/office/drawing/2014/main" id="{43C0B5A4-1FA8-40B7-87AE-3E75D0BD8FB0}"/>
              </a:ext>
            </a:extLst>
          </p:cNvPr>
          <p:cNvPicPr>
            <a:picLocks noChangeAspect="1"/>
          </p:cNvPicPr>
          <p:nvPr/>
        </p:nvPicPr>
        <p:blipFill>
          <a:blip r:embed="rId5"/>
          <a:stretch>
            <a:fillRect/>
          </a:stretch>
        </p:blipFill>
        <p:spPr>
          <a:xfrm>
            <a:off x="5287018" y="1480038"/>
            <a:ext cx="353606" cy="353606"/>
          </a:xfrm>
          <a:prstGeom prst="rect">
            <a:avLst/>
          </a:prstGeom>
        </p:spPr>
      </p:pic>
      <p:pic>
        <p:nvPicPr>
          <p:cNvPr id="17" name="図 16">
            <a:extLst>
              <a:ext uri="{FF2B5EF4-FFF2-40B4-BE49-F238E27FC236}">
                <a16:creationId xmlns:a16="http://schemas.microsoft.com/office/drawing/2014/main" id="{40008249-3589-4736-B5E6-FBD95A5A67CA}"/>
              </a:ext>
            </a:extLst>
          </p:cNvPr>
          <p:cNvPicPr>
            <a:picLocks noChangeAspect="1"/>
          </p:cNvPicPr>
          <p:nvPr/>
        </p:nvPicPr>
        <p:blipFill>
          <a:blip r:embed="rId4"/>
          <a:stretch>
            <a:fillRect/>
          </a:stretch>
        </p:blipFill>
        <p:spPr>
          <a:xfrm>
            <a:off x="7543265" y="3534143"/>
            <a:ext cx="421217" cy="421217"/>
          </a:xfrm>
          <a:prstGeom prst="rect">
            <a:avLst/>
          </a:prstGeom>
          <a:solidFill>
            <a:schemeClr val="bg1"/>
          </a:solidFill>
        </p:spPr>
      </p:pic>
      <p:pic>
        <p:nvPicPr>
          <p:cNvPr id="18" name="図 17">
            <a:extLst>
              <a:ext uri="{FF2B5EF4-FFF2-40B4-BE49-F238E27FC236}">
                <a16:creationId xmlns:a16="http://schemas.microsoft.com/office/drawing/2014/main" id="{5D1EF356-4667-4C64-A21F-6149A7D70C92}"/>
              </a:ext>
            </a:extLst>
          </p:cNvPr>
          <p:cNvPicPr>
            <a:picLocks noChangeAspect="1"/>
          </p:cNvPicPr>
          <p:nvPr/>
        </p:nvPicPr>
        <p:blipFill>
          <a:blip r:embed="rId5"/>
          <a:stretch>
            <a:fillRect/>
          </a:stretch>
        </p:blipFill>
        <p:spPr>
          <a:xfrm>
            <a:off x="7788620" y="3293306"/>
            <a:ext cx="353606" cy="353606"/>
          </a:xfrm>
          <a:prstGeom prst="rect">
            <a:avLst/>
          </a:prstGeom>
        </p:spPr>
      </p:pic>
      <p:pic>
        <p:nvPicPr>
          <p:cNvPr id="19" name="図 18">
            <a:extLst>
              <a:ext uri="{FF2B5EF4-FFF2-40B4-BE49-F238E27FC236}">
                <a16:creationId xmlns:a16="http://schemas.microsoft.com/office/drawing/2014/main" id="{77551520-CF31-4174-96B2-53B403390A83}"/>
              </a:ext>
            </a:extLst>
          </p:cNvPr>
          <p:cNvPicPr>
            <a:picLocks noChangeAspect="1"/>
          </p:cNvPicPr>
          <p:nvPr/>
        </p:nvPicPr>
        <p:blipFill>
          <a:blip r:embed="rId4">
            <a:duotone>
              <a:schemeClr val="accent6">
                <a:shade val="45000"/>
                <a:satMod val="135000"/>
              </a:schemeClr>
              <a:prstClr val="white"/>
            </a:duotone>
          </a:blip>
          <a:stretch>
            <a:fillRect/>
          </a:stretch>
        </p:blipFill>
        <p:spPr>
          <a:xfrm>
            <a:off x="7543265" y="4317858"/>
            <a:ext cx="421217" cy="421217"/>
          </a:xfrm>
          <a:prstGeom prst="rect">
            <a:avLst/>
          </a:prstGeom>
          <a:solidFill>
            <a:schemeClr val="bg1"/>
          </a:solidFill>
        </p:spPr>
      </p:pic>
      <p:pic>
        <p:nvPicPr>
          <p:cNvPr id="20" name="図 19">
            <a:extLst>
              <a:ext uri="{FF2B5EF4-FFF2-40B4-BE49-F238E27FC236}">
                <a16:creationId xmlns:a16="http://schemas.microsoft.com/office/drawing/2014/main" id="{7C4E6A6E-B0DC-493D-BD8C-8480D869538D}"/>
              </a:ext>
            </a:extLst>
          </p:cNvPr>
          <p:cNvPicPr>
            <a:picLocks noChangeAspect="1"/>
          </p:cNvPicPr>
          <p:nvPr/>
        </p:nvPicPr>
        <p:blipFill>
          <a:blip r:embed="rId5">
            <a:duotone>
              <a:schemeClr val="accent6">
                <a:shade val="45000"/>
                <a:satMod val="135000"/>
              </a:schemeClr>
              <a:prstClr val="white"/>
            </a:duotone>
          </a:blip>
          <a:stretch>
            <a:fillRect/>
          </a:stretch>
        </p:blipFill>
        <p:spPr>
          <a:xfrm>
            <a:off x="7788620" y="4077021"/>
            <a:ext cx="353606" cy="353606"/>
          </a:xfrm>
          <a:prstGeom prst="rect">
            <a:avLst/>
          </a:prstGeom>
        </p:spPr>
      </p:pic>
      <p:sp>
        <p:nvSpPr>
          <p:cNvPr id="21" name="TextBox 85">
            <a:extLst>
              <a:ext uri="{FF2B5EF4-FFF2-40B4-BE49-F238E27FC236}">
                <a16:creationId xmlns:a16="http://schemas.microsoft.com/office/drawing/2014/main" id="{1A55F6F7-2484-43B3-8E13-7C0F81D5566A}"/>
              </a:ext>
            </a:extLst>
          </p:cNvPr>
          <p:cNvSpPr txBox="1"/>
          <p:nvPr/>
        </p:nvSpPr>
        <p:spPr>
          <a:xfrm>
            <a:off x="8107215" y="3413338"/>
            <a:ext cx="849215" cy="424732"/>
          </a:xfrm>
          <a:prstGeom prst="rect">
            <a:avLst/>
          </a:prstGeom>
          <a:noFill/>
        </p:spPr>
        <p:txBody>
          <a:bodyPr wrap="square" rtlCol="0">
            <a:spAutoFit/>
          </a:bodyPr>
          <a:lstStyle/>
          <a:p>
            <a:pPr algn="ctr"/>
            <a:r>
              <a:rPr lang="en-US" sz="1200" dirty="0">
                <a:solidFill>
                  <a:schemeClr val="tx1"/>
                </a:solidFill>
                <a:latin typeface="+mn-lt"/>
              </a:rPr>
              <a:t>Default SSH key</a:t>
            </a:r>
          </a:p>
        </p:txBody>
      </p:sp>
      <p:sp>
        <p:nvSpPr>
          <p:cNvPr id="22" name="TextBox 85">
            <a:extLst>
              <a:ext uri="{FF2B5EF4-FFF2-40B4-BE49-F238E27FC236}">
                <a16:creationId xmlns:a16="http://schemas.microsoft.com/office/drawing/2014/main" id="{D8EDAD5E-CE97-4AA0-801F-7778E15B47CC}"/>
              </a:ext>
            </a:extLst>
          </p:cNvPr>
          <p:cNvSpPr txBox="1"/>
          <p:nvPr/>
        </p:nvSpPr>
        <p:spPr>
          <a:xfrm>
            <a:off x="8107215" y="4218261"/>
            <a:ext cx="849215" cy="424732"/>
          </a:xfrm>
          <a:prstGeom prst="rect">
            <a:avLst/>
          </a:prstGeom>
          <a:noFill/>
        </p:spPr>
        <p:txBody>
          <a:bodyPr wrap="square" rtlCol="0">
            <a:spAutoFit/>
          </a:bodyPr>
          <a:lstStyle/>
          <a:p>
            <a:pPr algn="ctr"/>
            <a:r>
              <a:rPr lang="en-US" sz="1200" dirty="0">
                <a:solidFill>
                  <a:schemeClr val="tx1"/>
                </a:solidFill>
                <a:latin typeface="+mn-lt"/>
              </a:rPr>
              <a:t>Unique SSH key</a:t>
            </a:r>
          </a:p>
        </p:txBody>
      </p:sp>
      <p:pic>
        <p:nvPicPr>
          <p:cNvPr id="24" name="図 23">
            <a:extLst>
              <a:ext uri="{FF2B5EF4-FFF2-40B4-BE49-F238E27FC236}">
                <a16:creationId xmlns:a16="http://schemas.microsoft.com/office/drawing/2014/main" id="{45508B6E-DCDC-4C5B-8A8F-BBAABA4E69B2}"/>
              </a:ext>
            </a:extLst>
          </p:cNvPr>
          <p:cNvPicPr>
            <a:picLocks noChangeAspect="1"/>
          </p:cNvPicPr>
          <p:nvPr/>
        </p:nvPicPr>
        <p:blipFill>
          <a:blip r:embed="rId4"/>
          <a:stretch>
            <a:fillRect/>
          </a:stretch>
        </p:blipFill>
        <p:spPr>
          <a:xfrm>
            <a:off x="2568797" y="1720875"/>
            <a:ext cx="421217" cy="421217"/>
          </a:xfrm>
          <a:prstGeom prst="rect">
            <a:avLst/>
          </a:prstGeom>
          <a:solidFill>
            <a:schemeClr val="bg1"/>
          </a:solidFill>
        </p:spPr>
      </p:pic>
      <p:pic>
        <p:nvPicPr>
          <p:cNvPr id="25" name="図 24">
            <a:extLst>
              <a:ext uri="{FF2B5EF4-FFF2-40B4-BE49-F238E27FC236}">
                <a16:creationId xmlns:a16="http://schemas.microsoft.com/office/drawing/2014/main" id="{75E09F9B-7985-4D08-BB59-C3F530DBFD27}"/>
              </a:ext>
            </a:extLst>
          </p:cNvPr>
          <p:cNvPicPr>
            <a:picLocks noChangeAspect="1"/>
          </p:cNvPicPr>
          <p:nvPr/>
        </p:nvPicPr>
        <p:blipFill>
          <a:blip r:embed="rId5"/>
          <a:stretch>
            <a:fillRect/>
          </a:stretch>
        </p:blipFill>
        <p:spPr>
          <a:xfrm>
            <a:off x="2814152" y="1480038"/>
            <a:ext cx="353606" cy="353606"/>
          </a:xfrm>
          <a:prstGeom prst="rect">
            <a:avLst/>
          </a:prstGeom>
        </p:spPr>
      </p:pic>
      <p:pic>
        <p:nvPicPr>
          <p:cNvPr id="26" name="Picture 91" descr="HDI_stackable.png">
            <a:extLst>
              <a:ext uri="{FF2B5EF4-FFF2-40B4-BE49-F238E27FC236}">
                <a16:creationId xmlns:a16="http://schemas.microsoft.com/office/drawing/2014/main" id="{DE605608-AB10-44C0-AC08-44B528288616}"/>
              </a:ext>
            </a:extLst>
          </p:cNvPr>
          <p:cNvPicPr>
            <a:picLocks noChangeAspect="1"/>
          </p:cNvPicPr>
          <p:nvPr/>
        </p:nvPicPr>
        <p:blipFill>
          <a:blip r:embed="rId3" cstate="email"/>
          <a:srcRect/>
          <a:stretch>
            <a:fillRect/>
          </a:stretch>
        </p:blipFill>
        <p:spPr>
          <a:xfrm>
            <a:off x="967902" y="2888112"/>
            <a:ext cx="1631933" cy="924563"/>
          </a:xfrm>
          <a:prstGeom prst="rect">
            <a:avLst/>
          </a:prstGeom>
        </p:spPr>
      </p:pic>
      <p:sp>
        <p:nvSpPr>
          <p:cNvPr id="27" name="正方形/長方形 26">
            <a:extLst>
              <a:ext uri="{FF2B5EF4-FFF2-40B4-BE49-F238E27FC236}">
                <a16:creationId xmlns:a16="http://schemas.microsoft.com/office/drawing/2014/main" id="{1C551C3D-ABC4-4EA6-880B-5895DB90C587}"/>
              </a:ext>
            </a:extLst>
          </p:cNvPr>
          <p:cNvSpPr/>
          <p:nvPr/>
        </p:nvSpPr>
        <p:spPr bwMode="auto">
          <a:xfrm>
            <a:off x="967902" y="2971537"/>
            <a:ext cx="1631933" cy="738668"/>
          </a:xfrm>
          <a:prstGeom prst="rect">
            <a:avLst/>
          </a:prstGeom>
          <a:noFill/>
          <a:ln w="9525">
            <a:solidFill>
              <a:srgbClr val="FF0000"/>
            </a:solidFill>
            <a:miter lim="800000"/>
            <a:headEnd/>
            <a:tailEnd/>
          </a:ln>
          <a:effectLst/>
        </p:spPr>
        <p:txBody>
          <a:bodyPr wrap="none" rtlCol="0" anchor="ctr" anchorCtr="0">
            <a:noAutofit/>
          </a:bodyPr>
          <a:lstStyle/>
          <a:p>
            <a:pPr algn="ctr"/>
            <a:endParaRPr kumimoji="1" lang="ja-JP" altLang="en-US" sz="1800">
              <a:solidFill>
                <a:schemeClr val="tx1"/>
              </a:solidFill>
              <a:latin typeface="+mn-lt"/>
              <a:ea typeface="+mn-ea"/>
            </a:endParaRPr>
          </a:p>
        </p:txBody>
      </p:sp>
      <p:pic>
        <p:nvPicPr>
          <p:cNvPr id="28" name="Picture 91" descr="HDI_stackable.png">
            <a:extLst>
              <a:ext uri="{FF2B5EF4-FFF2-40B4-BE49-F238E27FC236}">
                <a16:creationId xmlns:a16="http://schemas.microsoft.com/office/drawing/2014/main" id="{25C3DC0D-C9E1-4AE2-8460-D79639FF0219}"/>
              </a:ext>
            </a:extLst>
          </p:cNvPr>
          <p:cNvPicPr>
            <a:picLocks noChangeAspect="1"/>
          </p:cNvPicPr>
          <p:nvPr/>
        </p:nvPicPr>
        <p:blipFill>
          <a:blip r:embed="rId3" cstate="email"/>
          <a:srcRect/>
          <a:stretch>
            <a:fillRect/>
          </a:stretch>
        </p:blipFill>
        <p:spPr>
          <a:xfrm>
            <a:off x="5588379" y="2888112"/>
            <a:ext cx="1631933" cy="924563"/>
          </a:xfrm>
          <a:prstGeom prst="rect">
            <a:avLst/>
          </a:prstGeom>
        </p:spPr>
      </p:pic>
      <p:sp>
        <p:nvSpPr>
          <p:cNvPr id="29" name="正方形/長方形 28">
            <a:extLst>
              <a:ext uri="{FF2B5EF4-FFF2-40B4-BE49-F238E27FC236}">
                <a16:creationId xmlns:a16="http://schemas.microsoft.com/office/drawing/2014/main" id="{20D37A06-6F57-40DC-8961-A8B4FB741447}"/>
              </a:ext>
            </a:extLst>
          </p:cNvPr>
          <p:cNvSpPr/>
          <p:nvPr/>
        </p:nvSpPr>
        <p:spPr bwMode="auto">
          <a:xfrm>
            <a:off x="5588379" y="2971537"/>
            <a:ext cx="1631933" cy="738668"/>
          </a:xfrm>
          <a:prstGeom prst="rect">
            <a:avLst/>
          </a:prstGeom>
          <a:noFill/>
          <a:ln w="9525">
            <a:solidFill>
              <a:srgbClr val="0070C0"/>
            </a:solidFill>
            <a:miter lim="800000"/>
            <a:headEnd/>
            <a:tailEnd/>
          </a:ln>
          <a:effectLst/>
        </p:spPr>
        <p:txBody>
          <a:bodyPr wrap="none" rtlCol="0" anchor="ctr" anchorCtr="0">
            <a:noAutofit/>
          </a:bodyPr>
          <a:lstStyle/>
          <a:p>
            <a:pPr algn="ctr"/>
            <a:endParaRPr kumimoji="1" lang="ja-JP" altLang="en-US" sz="1800">
              <a:solidFill>
                <a:schemeClr val="tx1"/>
              </a:solidFill>
              <a:latin typeface="+mn-lt"/>
              <a:ea typeface="+mn-ea"/>
            </a:endParaRPr>
          </a:p>
        </p:txBody>
      </p:sp>
      <p:cxnSp>
        <p:nvCxnSpPr>
          <p:cNvPr id="30" name="直線コネクタ 29">
            <a:extLst>
              <a:ext uri="{FF2B5EF4-FFF2-40B4-BE49-F238E27FC236}">
                <a16:creationId xmlns:a16="http://schemas.microsoft.com/office/drawing/2014/main" id="{F22488F0-9781-472B-A058-97E165D76947}"/>
              </a:ext>
            </a:extLst>
          </p:cNvPr>
          <p:cNvCxnSpPr>
            <a:cxnSpLocks/>
          </p:cNvCxnSpPr>
          <p:nvPr/>
        </p:nvCxnSpPr>
        <p:spPr bwMode="auto">
          <a:xfrm>
            <a:off x="2597954" y="3394938"/>
            <a:ext cx="2990425" cy="0"/>
          </a:xfrm>
          <a:prstGeom prst="line">
            <a:avLst/>
          </a:prstGeom>
          <a:ln w="12700">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1" name="TextBox 85">
            <a:extLst>
              <a:ext uri="{FF2B5EF4-FFF2-40B4-BE49-F238E27FC236}">
                <a16:creationId xmlns:a16="http://schemas.microsoft.com/office/drawing/2014/main" id="{38CAD478-6411-49D1-8649-B8A311A3F4B4}"/>
              </a:ext>
            </a:extLst>
          </p:cNvPr>
          <p:cNvSpPr txBox="1"/>
          <p:nvPr/>
        </p:nvSpPr>
        <p:spPr>
          <a:xfrm>
            <a:off x="961981" y="2760043"/>
            <a:ext cx="1635973" cy="258532"/>
          </a:xfrm>
          <a:prstGeom prst="rect">
            <a:avLst/>
          </a:prstGeom>
          <a:noFill/>
        </p:spPr>
        <p:txBody>
          <a:bodyPr wrap="square" rtlCol="0">
            <a:spAutoFit/>
          </a:bodyPr>
          <a:lstStyle/>
          <a:p>
            <a:pPr algn="ctr"/>
            <a:r>
              <a:rPr lang="en-US" sz="1200" dirty="0">
                <a:solidFill>
                  <a:srgbClr val="FF0000"/>
                </a:solidFill>
                <a:latin typeface="+mn-lt"/>
              </a:rPr>
              <a:t>Primary</a:t>
            </a:r>
          </a:p>
        </p:txBody>
      </p:sp>
      <p:sp>
        <p:nvSpPr>
          <p:cNvPr id="32" name="TextBox 85">
            <a:extLst>
              <a:ext uri="{FF2B5EF4-FFF2-40B4-BE49-F238E27FC236}">
                <a16:creationId xmlns:a16="http://schemas.microsoft.com/office/drawing/2014/main" id="{4E54B0A0-50FD-44CC-9E12-9304183462BF}"/>
              </a:ext>
            </a:extLst>
          </p:cNvPr>
          <p:cNvSpPr txBox="1"/>
          <p:nvPr/>
        </p:nvSpPr>
        <p:spPr>
          <a:xfrm>
            <a:off x="5592141" y="2760043"/>
            <a:ext cx="1635973" cy="258532"/>
          </a:xfrm>
          <a:prstGeom prst="rect">
            <a:avLst/>
          </a:prstGeom>
          <a:noFill/>
        </p:spPr>
        <p:txBody>
          <a:bodyPr wrap="square" rtlCol="0">
            <a:spAutoFit/>
          </a:bodyPr>
          <a:lstStyle/>
          <a:p>
            <a:pPr algn="ctr"/>
            <a:r>
              <a:rPr lang="en-US" sz="1200" dirty="0">
                <a:solidFill>
                  <a:srgbClr val="0070C0"/>
                </a:solidFill>
                <a:latin typeface="+mn-lt"/>
              </a:rPr>
              <a:t>Secondary</a:t>
            </a:r>
          </a:p>
        </p:txBody>
      </p:sp>
      <p:sp>
        <p:nvSpPr>
          <p:cNvPr id="33" name="TextBox 85">
            <a:extLst>
              <a:ext uri="{FF2B5EF4-FFF2-40B4-BE49-F238E27FC236}">
                <a16:creationId xmlns:a16="http://schemas.microsoft.com/office/drawing/2014/main" id="{E2F7E7B2-8782-48EE-93E5-3B49FD30E8CB}"/>
              </a:ext>
            </a:extLst>
          </p:cNvPr>
          <p:cNvSpPr txBox="1"/>
          <p:nvPr/>
        </p:nvSpPr>
        <p:spPr>
          <a:xfrm>
            <a:off x="3707330" y="3109343"/>
            <a:ext cx="728128" cy="258532"/>
          </a:xfrm>
          <a:prstGeom prst="rect">
            <a:avLst/>
          </a:prstGeom>
          <a:noFill/>
        </p:spPr>
        <p:txBody>
          <a:bodyPr wrap="square" rtlCol="0">
            <a:spAutoFit/>
          </a:bodyPr>
          <a:lstStyle/>
          <a:p>
            <a:pPr algn="ctr"/>
            <a:r>
              <a:rPr lang="en-US" sz="1200" dirty="0">
                <a:solidFill>
                  <a:schemeClr val="tx1"/>
                </a:solidFill>
                <a:latin typeface="+mn-lt"/>
              </a:rPr>
              <a:t>Pair</a:t>
            </a:r>
          </a:p>
        </p:txBody>
      </p:sp>
      <p:pic>
        <p:nvPicPr>
          <p:cNvPr id="34" name="図 33">
            <a:extLst>
              <a:ext uri="{FF2B5EF4-FFF2-40B4-BE49-F238E27FC236}">
                <a16:creationId xmlns:a16="http://schemas.microsoft.com/office/drawing/2014/main" id="{D3C62F4E-C263-4FD1-93FA-5A4BE284311C}"/>
              </a:ext>
            </a:extLst>
          </p:cNvPr>
          <p:cNvPicPr>
            <a:picLocks noChangeAspect="1"/>
          </p:cNvPicPr>
          <p:nvPr/>
        </p:nvPicPr>
        <p:blipFill>
          <a:blip r:embed="rId4"/>
          <a:stretch>
            <a:fillRect/>
          </a:stretch>
        </p:blipFill>
        <p:spPr>
          <a:xfrm>
            <a:off x="5041663" y="3082609"/>
            <a:ext cx="421217" cy="421217"/>
          </a:xfrm>
          <a:prstGeom prst="rect">
            <a:avLst/>
          </a:prstGeom>
          <a:solidFill>
            <a:schemeClr val="bg1"/>
          </a:solidFill>
        </p:spPr>
      </p:pic>
      <p:pic>
        <p:nvPicPr>
          <p:cNvPr id="35" name="図 34">
            <a:extLst>
              <a:ext uri="{FF2B5EF4-FFF2-40B4-BE49-F238E27FC236}">
                <a16:creationId xmlns:a16="http://schemas.microsoft.com/office/drawing/2014/main" id="{768CBF6B-2EE4-47FF-BB86-38C0D81F1759}"/>
              </a:ext>
            </a:extLst>
          </p:cNvPr>
          <p:cNvPicPr>
            <a:picLocks noChangeAspect="1"/>
          </p:cNvPicPr>
          <p:nvPr/>
        </p:nvPicPr>
        <p:blipFill>
          <a:blip r:embed="rId5"/>
          <a:stretch>
            <a:fillRect/>
          </a:stretch>
        </p:blipFill>
        <p:spPr>
          <a:xfrm>
            <a:off x="5287018" y="2841772"/>
            <a:ext cx="353606" cy="353606"/>
          </a:xfrm>
          <a:prstGeom prst="rect">
            <a:avLst/>
          </a:prstGeom>
        </p:spPr>
      </p:pic>
      <p:pic>
        <p:nvPicPr>
          <p:cNvPr id="36" name="図 35">
            <a:extLst>
              <a:ext uri="{FF2B5EF4-FFF2-40B4-BE49-F238E27FC236}">
                <a16:creationId xmlns:a16="http://schemas.microsoft.com/office/drawing/2014/main" id="{8EEEC986-6AE4-4EB5-A29C-699ADF129D70}"/>
              </a:ext>
            </a:extLst>
          </p:cNvPr>
          <p:cNvPicPr>
            <a:picLocks noChangeAspect="1"/>
          </p:cNvPicPr>
          <p:nvPr/>
        </p:nvPicPr>
        <p:blipFill>
          <a:blip r:embed="rId4"/>
          <a:stretch>
            <a:fillRect/>
          </a:stretch>
        </p:blipFill>
        <p:spPr>
          <a:xfrm>
            <a:off x="2568797" y="3082609"/>
            <a:ext cx="421217" cy="421217"/>
          </a:xfrm>
          <a:prstGeom prst="rect">
            <a:avLst/>
          </a:prstGeom>
          <a:solidFill>
            <a:schemeClr val="bg1"/>
          </a:solidFill>
        </p:spPr>
      </p:pic>
      <p:pic>
        <p:nvPicPr>
          <p:cNvPr id="37" name="図 36">
            <a:extLst>
              <a:ext uri="{FF2B5EF4-FFF2-40B4-BE49-F238E27FC236}">
                <a16:creationId xmlns:a16="http://schemas.microsoft.com/office/drawing/2014/main" id="{E854EE20-CD73-4F6A-AA1E-C76C4BA00311}"/>
              </a:ext>
            </a:extLst>
          </p:cNvPr>
          <p:cNvPicPr>
            <a:picLocks noChangeAspect="1"/>
          </p:cNvPicPr>
          <p:nvPr/>
        </p:nvPicPr>
        <p:blipFill>
          <a:blip r:embed="rId5"/>
          <a:stretch>
            <a:fillRect/>
          </a:stretch>
        </p:blipFill>
        <p:spPr>
          <a:xfrm>
            <a:off x="2814152" y="2841772"/>
            <a:ext cx="353606" cy="353606"/>
          </a:xfrm>
          <a:prstGeom prst="rect">
            <a:avLst/>
          </a:prstGeom>
        </p:spPr>
      </p:pic>
      <p:pic>
        <p:nvPicPr>
          <p:cNvPr id="38" name="図 37">
            <a:extLst>
              <a:ext uri="{FF2B5EF4-FFF2-40B4-BE49-F238E27FC236}">
                <a16:creationId xmlns:a16="http://schemas.microsoft.com/office/drawing/2014/main" id="{7F0D5169-988E-4A6B-942A-0CB9600A5D86}"/>
              </a:ext>
            </a:extLst>
          </p:cNvPr>
          <p:cNvPicPr>
            <a:picLocks noChangeAspect="1"/>
          </p:cNvPicPr>
          <p:nvPr/>
        </p:nvPicPr>
        <p:blipFill>
          <a:blip r:embed="rId4">
            <a:duotone>
              <a:schemeClr val="accent6">
                <a:shade val="45000"/>
                <a:satMod val="135000"/>
              </a:schemeClr>
              <a:prstClr val="white"/>
            </a:duotone>
          </a:blip>
          <a:stretch>
            <a:fillRect/>
          </a:stretch>
        </p:blipFill>
        <p:spPr>
          <a:xfrm>
            <a:off x="3136720" y="3097340"/>
            <a:ext cx="421217" cy="421217"/>
          </a:xfrm>
          <a:prstGeom prst="rect">
            <a:avLst/>
          </a:prstGeom>
          <a:solidFill>
            <a:schemeClr val="bg1"/>
          </a:solidFill>
        </p:spPr>
      </p:pic>
      <p:pic>
        <p:nvPicPr>
          <p:cNvPr id="39" name="図 38">
            <a:extLst>
              <a:ext uri="{FF2B5EF4-FFF2-40B4-BE49-F238E27FC236}">
                <a16:creationId xmlns:a16="http://schemas.microsoft.com/office/drawing/2014/main" id="{77DC7FE8-70C8-42C3-A6B2-27A58B1AE89A}"/>
              </a:ext>
            </a:extLst>
          </p:cNvPr>
          <p:cNvPicPr>
            <a:picLocks noChangeAspect="1"/>
          </p:cNvPicPr>
          <p:nvPr/>
        </p:nvPicPr>
        <p:blipFill>
          <a:blip r:embed="rId5">
            <a:duotone>
              <a:schemeClr val="accent6">
                <a:shade val="45000"/>
                <a:satMod val="135000"/>
              </a:schemeClr>
              <a:prstClr val="white"/>
            </a:duotone>
          </a:blip>
          <a:stretch>
            <a:fillRect/>
          </a:stretch>
        </p:blipFill>
        <p:spPr>
          <a:xfrm>
            <a:off x="3382075" y="2856503"/>
            <a:ext cx="353606" cy="353606"/>
          </a:xfrm>
          <a:prstGeom prst="rect">
            <a:avLst/>
          </a:prstGeom>
        </p:spPr>
      </p:pic>
      <p:pic>
        <p:nvPicPr>
          <p:cNvPr id="40" name="Picture 91" descr="HDI_stackable.png">
            <a:extLst>
              <a:ext uri="{FF2B5EF4-FFF2-40B4-BE49-F238E27FC236}">
                <a16:creationId xmlns:a16="http://schemas.microsoft.com/office/drawing/2014/main" id="{FC2CA013-6FEF-424C-890A-AFAC20693283}"/>
              </a:ext>
            </a:extLst>
          </p:cNvPr>
          <p:cNvPicPr>
            <a:picLocks noChangeAspect="1"/>
          </p:cNvPicPr>
          <p:nvPr/>
        </p:nvPicPr>
        <p:blipFill>
          <a:blip r:embed="rId3" cstate="email"/>
          <a:srcRect/>
          <a:stretch>
            <a:fillRect/>
          </a:stretch>
        </p:blipFill>
        <p:spPr>
          <a:xfrm>
            <a:off x="967902" y="4201172"/>
            <a:ext cx="1631933" cy="924563"/>
          </a:xfrm>
          <a:prstGeom prst="rect">
            <a:avLst/>
          </a:prstGeom>
        </p:spPr>
      </p:pic>
      <p:sp>
        <p:nvSpPr>
          <p:cNvPr id="41" name="正方形/長方形 40">
            <a:extLst>
              <a:ext uri="{FF2B5EF4-FFF2-40B4-BE49-F238E27FC236}">
                <a16:creationId xmlns:a16="http://schemas.microsoft.com/office/drawing/2014/main" id="{C58A5D0E-1F31-4028-9669-3B003DD866D2}"/>
              </a:ext>
            </a:extLst>
          </p:cNvPr>
          <p:cNvSpPr/>
          <p:nvPr/>
        </p:nvSpPr>
        <p:spPr bwMode="auto">
          <a:xfrm>
            <a:off x="967902" y="4284597"/>
            <a:ext cx="1631933" cy="738668"/>
          </a:xfrm>
          <a:prstGeom prst="rect">
            <a:avLst/>
          </a:prstGeom>
          <a:noFill/>
          <a:ln w="9525">
            <a:solidFill>
              <a:srgbClr val="FF0000"/>
            </a:solidFill>
            <a:miter lim="800000"/>
            <a:headEnd/>
            <a:tailEnd/>
          </a:ln>
          <a:effectLst/>
        </p:spPr>
        <p:txBody>
          <a:bodyPr wrap="none" rtlCol="0" anchor="ctr" anchorCtr="0">
            <a:noAutofit/>
          </a:bodyPr>
          <a:lstStyle/>
          <a:p>
            <a:pPr algn="ctr"/>
            <a:endParaRPr kumimoji="1" lang="ja-JP" altLang="en-US" sz="1800">
              <a:solidFill>
                <a:schemeClr val="tx1"/>
              </a:solidFill>
              <a:latin typeface="+mn-lt"/>
              <a:ea typeface="+mn-ea"/>
            </a:endParaRPr>
          </a:p>
        </p:txBody>
      </p:sp>
      <p:pic>
        <p:nvPicPr>
          <p:cNvPr id="42" name="Picture 91" descr="HDI_stackable.png">
            <a:extLst>
              <a:ext uri="{FF2B5EF4-FFF2-40B4-BE49-F238E27FC236}">
                <a16:creationId xmlns:a16="http://schemas.microsoft.com/office/drawing/2014/main" id="{37F69F42-A029-4B1D-BEEC-550BF45C40C7}"/>
              </a:ext>
            </a:extLst>
          </p:cNvPr>
          <p:cNvPicPr>
            <a:picLocks noChangeAspect="1"/>
          </p:cNvPicPr>
          <p:nvPr/>
        </p:nvPicPr>
        <p:blipFill>
          <a:blip r:embed="rId3" cstate="email"/>
          <a:srcRect/>
          <a:stretch>
            <a:fillRect/>
          </a:stretch>
        </p:blipFill>
        <p:spPr>
          <a:xfrm>
            <a:off x="5588379" y="4201172"/>
            <a:ext cx="1631933" cy="924563"/>
          </a:xfrm>
          <a:prstGeom prst="rect">
            <a:avLst/>
          </a:prstGeom>
        </p:spPr>
      </p:pic>
      <p:sp>
        <p:nvSpPr>
          <p:cNvPr id="43" name="正方形/長方形 42">
            <a:extLst>
              <a:ext uri="{FF2B5EF4-FFF2-40B4-BE49-F238E27FC236}">
                <a16:creationId xmlns:a16="http://schemas.microsoft.com/office/drawing/2014/main" id="{8A4E2B9F-8241-4A12-A795-E9C02D0B67BB}"/>
              </a:ext>
            </a:extLst>
          </p:cNvPr>
          <p:cNvSpPr/>
          <p:nvPr/>
        </p:nvSpPr>
        <p:spPr bwMode="auto">
          <a:xfrm>
            <a:off x="5588379" y="4284597"/>
            <a:ext cx="1631933" cy="738668"/>
          </a:xfrm>
          <a:prstGeom prst="rect">
            <a:avLst/>
          </a:prstGeom>
          <a:noFill/>
          <a:ln w="9525">
            <a:solidFill>
              <a:srgbClr val="0070C0"/>
            </a:solidFill>
            <a:miter lim="800000"/>
            <a:headEnd/>
            <a:tailEnd/>
          </a:ln>
          <a:effectLst/>
        </p:spPr>
        <p:txBody>
          <a:bodyPr wrap="none" rtlCol="0" anchor="ctr" anchorCtr="0">
            <a:noAutofit/>
          </a:bodyPr>
          <a:lstStyle/>
          <a:p>
            <a:pPr algn="ctr"/>
            <a:endParaRPr kumimoji="1" lang="ja-JP" altLang="en-US" sz="1800">
              <a:solidFill>
                <a:schemeClr val="tx1"/>
              </a:solidFill>
              <a:latin typeface="+mn-lt"/>
              <a:ea typeface="+mn-ea"/>
            </a:endParaRPr>
          </a:p>
        </p:txBody>
      </p:sp>
      <p:cxnSp>
        <p:nvCxnSpPr>
          <p:cNvPr id="44" name="直線コネクタ 43">
            <a:extLst>
              <a:ext uri="{FF2B5EF4-FFF2-40B4-BE49-F238E27FC236}">
                <a16:creationId xmlns:a16="http://schemas.microsoft.com/office/drawing/2014/main" id="{9FCF2E1D-28F9-4250-BD63-77D722FE6F92}"/>
              </a:ext>
            </a:extLst>
          </p:cNvPr>
          <p:cNvCxnSpPr>
            <a:cxnSpLocks/>
          </p:cNvCxnSpPr>
          <p:nvPr/>
        </p:nvCxnSpPr>
        <p:spPr bwMode="auto">
          <a:xfrm>
            <a:off x="2597954" y="4707998"/>
            <a:ext cx="2990425" cy="0"/>
          </a:xfrm>
          <a:prstGeom prst="line">
            <a:avLst/>
          </a:prstGeom>
          <a:ln w="12700">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45" name="TextBox 85">
            <a:extLst>
              <a:ext uri="{FF2B5EF4-FFF2-40B4-BE49-F238E27FC236}">
                <a16:creationId xmlns:a16="http://schemas.microsoft.com/office/drawing/2014/main" id="{DA6DF8DE-928E-44FA-B319-D9E2029F089E}"/>
              </a:ext>
            </a:extLst>
          </p:cNvPr>
          <p:cNvSpPr txBox="1"/>
          <p:nvPr/>
        </p:nvSpPr>
        <p:spPr>
          <a:xfrm>
            <a:off x="961981" y="4073103"/>
            <a:ext cx="1635973" cy="258532"/>
          </a:xfrm>
          <a:prstGeom prst="rect">
            <a:avLst/>
          </a:prstGeom>
          <a:noFill/>
        </p:spPr>
        <p:txBody>
          <a:bodyPr wrap="square" rtlCol="0">
            <a:spAutoFit/>
          </a:bodyPr>
          <a:lstStyle/>
          <a:p>
            <a:pPr algn="ctr"/>
            <a:r>
              <a:rPr lang="en-US" sz="1200" dirty="0">
                <a:solidFill>
                  <a:srgbClr val="FF0000"/>
                </a:solidFill>
                <a:latin typeface="+mn-lt"/>
              </a:rPr>
              <a:t>Primary</a:t>
            </a:r>
          </a:p>
        </p:txBody>
      </p:sp>
      <p:sp>
        <p:nvSpPr>
          <p:cNvPr id="46" name="TextBox 85">
            <a:extLst>
              <a:ext uri="{FF2B5EF4-FFF2-40B4-BE49-F238E27FC236}">
                <a16:creationId xmlns:a16="http://schemas.microsoft.com/office/drawing/2014/main" id="{9E4F3DF4-B780-4341-96E8-5DC9FE842942}"/>
              </a:ext>
            </a:extLst>
          </p:cNvPr>
          <p:cNvSpPr txBox="1"/>
          <p:nvPr/>
        </p:nvSpPr>
        <p:spPr>
          <a:xfrm>
            <a:off x="5592141" y="4073103"/>
            <a:ext cx="1635973" cy="258532"/>
          </a:xfrm>
          <a:prstGeom prst="rect">
            <a:avLst/>
          </a:prstGeom>
          <a:noFill/>
        </p:spPr>
        <p:txBody>
          <a:bodyPr wrap="square" rtlCol="0">
            <a:spAutoFit/>
          </a:bodyPr>
          <a:lstStyle/>
          <a:p>
            <a:pPr algn="ctr"/>
            <a:r>
              <a:rPr lang="en-US" sz="1200" dirty="0">
                <a:solidFill>
                  <a:srgbClr val="0070C0"/>
                </a:solidFill>
                <a:latin typeface="+mn-lt"/>
              </a:rPr>
              <a:t>Secondary</a:t>
            </a:r>
          </a:p>
        </p:txBody>
      </p:sp>
      <p:sp>
        <p:nvSpPr>
          <p:cNvPr id="47" name="TextBox 85">
            <a:extLst>
              <a:ext uri="{FF2B5EF4-FFF2-40B4-BE49-F238E27FC236}">
                <a16:creationId xmlns:a16="http://schemas.microsoft.com/office/drawing/2014/main" id="{CF9EDA73-4EB2-4893-95CA-D680B91B5A74}"/>
              </a:ext>
            </a:extLst>
          </p:cNvPr>
          <p:cNvSpPr txBox="1"/>
          <p:nvPr/>
        </p:nvSpPr>
        <p:spPr>
          <a:xfrm>
            <a:off x="3707330" y="4422403"/>
            <a:ext cx="728128" cy="258532"/>
          </a:xfrm>
          <a:prstGeom prst="rect">
            <a:avLst/>
          </a:prstGeom>
          <a:noFill/>
        </p:spPr>
        <p:txBody>
          <a:bodyPr wrap="square" rtlCol="0">
            <a:spAutoFit/>
          </a:bodyPr>
          <a:lstStyle/>
          <a:p>
            <a:pPr algn="ctr"/>
            <a:r>
              <a:rPr lang="en-US" sz="1200" dirty="0">
                <a:solidFill>
                  <a:schemeClr val="tx1"/>
                </a:solidFill>
                <a:latin typeface="+mn-lt"/>
              </a:rPr>
              <a:t>Pair</a:t>
            </a:r>
          </a:p>
        </p:txBody>
      </p:sp>
      <p:pic>
        <p:nvPicPr>
          <p:cNvPr id="49" name="図 48">
            <a:extLst>
              <a:ext uri="{FF2B5EF4-FFF2-40B4-BE49-F238E27FC236}">
                <a16:creationId xmlns:a16="http://schemas.microsoft.com/office/drawing/2014/main" id="{26AFB22F-E827-4B00-8AD0-AE6DEFA80691}"/>
              </a:ext>
            </a:extLst>
          </p:cNvPr>
          <p:cNvPicPr>
            <a:picLocks noChangeAspect="1"/>
          </p:cNvPicPr>
          <p:nvPr/>
        </p:nvPicPr>
        <p:blipFill>
          <a:blip r:embed="rId5"/>
          <a:stretch>
            <a:fillRect/>
          </a:stretch>
        </p:blipFill>
        <p:spPr>
          <a:xfrm>
            <a:off x="5287018" y="4154832"/>
            <a:ext cx="353606" cy="353606"/>
          </a:xfrm>
          <a:prstGeom prst="rect">
            <a:avLst/>
          </a:prstGeom>
        </p:spPr>
      </p:pic>
      <p:pic>
        <p:nvPicPr>
          <p:cNvPr id="51" name="図 50">
            <a:extLst>
              <a:ext uri="{FF2B5EF4-FFF2-40B4-BE49-F238E27FC236}">
                <a16:creationId xmlns:a16="http://schemas.microsoft.com/office/drawing/2014/main" id="{61A41FE0-99B4-46E0-A9F1-F865E80D1EAA}"/>
              </a:ext>
            </a:extLst>
          </p:cNvPr>
          <p:cNvPicPr>
            <a:picLocks noChangeAspect="1"/>
          </p:cNvPicPr>
          <p:nvPr/>
        </p:nvPicPr>
        <p:blipFill>
          <a:blip r:embed="rId5"/>
          <a:stretch>
            <a:fillRect/>
          </a:stretch>
        </p:blipFill>
        <p:spPr>
          <a:xfrm>
            <a:off x="2814152" y="4154832"/>
            <a:ext cx="353606" cy="353606"/>
          </a:xfrm>
          <a:prstGeom prst="rect">
            <a:avLst/>
          </a:prstGeom>
        </p:spPr>
      </p:pic>
      <p:pic>
        <p:nvPicPr>
          <p:cNvPr id="52" name="図 51">
            <a:extLst>
              <a:ext uri="{FF2B5EF4-FFF2-40B4-BE49-F238E27FC236}">
                <a16:creationId xmlns:a16="http://schemas.microsoft.com/office/drawing/2014/main" id="{640ADF7C-BAEE-4583-B6FB-E343E2DF58FD}"/>
              </a:ext>
            </a:extLst>
          </p:cNvPr>
          <p:cNvPicPr>
            <a:picLocks noChangeAspect="1"/>
          </p:cNvPicPr>
          <p:nvPr/>
        </p:nvPicPr>
        <p:blipFill>
          <a:blip r:embed="rId4">
            <a:duotone>
              <a:schemeClr val="accent6">
                <a:shade val="45000"/>
                <a:satMod val="135000"/>
              </a:schemeClr>
              <a:prstClr val="white"/>
            </a:duotone>
          </a:blip>
          <a:stretch>
            <a:fillRect/>
          </a:stretch>
        </p:blipFill>
        <p:spPr>
          <a:xfrm>
            <a:off x="3136720" y="4410400"/>
            <a:ext cx="421217" cy="421217"/>
          </a:xfrm>
          <a:prstGeom prst="rect">
            <a:avLst/>
          </a:prstGeom>
          <a:solidFill>
            <a:schemeClr val="bg1"/>
          </a:solidFill>
        </p:spPr>
      </p:pic>
      <p:pic>
        <p:nvPicPr>
          <p:cNvPr id="53" name="図 52">
            <a:extLst>
              <a:ext uri="{FF2B5EF4-FFF2-40B4-BE49-F238E27FC236}">
                <a16:creationId xmlns:a16="http://schemas.microsoft.com/office/drawing/2014/main" id="{62A866C8-62D4-41B3-A12D-3AFB5DD079A2}"/>
              </a:ext>
            </a:extLst>
          </p:cNvPr>
          <p:cNvPicPr>
            <a:picLocks noChangeAspect="1"/>
          </p:cNvPicPr>
          <p:nvPr/>
        </p:nvPicPr>
        <p:blipFill>
          <a:blip r:embed="rId5">
            <a:duotone>
              <a:schemeClr val="accent6">
                <a:shade val="45000"/>
                <a:satMod val="135000"/>
              </a:schemeClr>
              <a:prstClr val="white"/>
            </a:duotone>
          </a:blip>
          <a:stretch>
            <a:fillRect/>
          </a:stretch>
        </p:blipFill>
        <p:spPr>
          <a:xfrm>
            <a:off x="3382075" y="4169563"/>
            <a:ext cx="353606" cy="353606"/>
          </a:xfrm>
          <a:prstGeom prst="rect">
            <a:avLst/>
          </a:prstGeom>
        </p:spPr>
      </p:pic>
      <p:sp>
        <p:nvSpPr>
          <p:cNvPr id="55" name="吹き出し: 四角形 54">
            <a:extLst>
              <a:ext uri="{FF2B5EF4-FFF2-40B4-BE49-F238E27FC236}">
                <a16:creationId xmlns:a16="http://schemas.microsoft.com/office/drawing/2014/main" id="{D99515B8-C88F-41BB-BC3D-56639091536B}"/>
              </a:ext>
            </a:extLst>
          </p:cNvPr>
          <p:cNvSpPr/>
          <p:nvPr/>
        </p:nvSpPr>
        <p:spPr bwMode="auto">
          <a:xfrm>
            <a:off x="3080329" y="3480443"/>
            <a:ext cx="2141415" cy="357627"/>
          </a:xfrm>
          <a:prstGeom prst="wedgeRectCallout">
            <a:avLst>
              <a:gd name="adj1" fmla="val -18643"/>
              <a:gd name="adj2" fmla="val -68037"/>
            </a:avLst>
          </a:prstGeom>
          <a:noFill/>
          <a:ln>
            <a:headEnd/>
            <a:tailEnd/>
          </a:ln>
        </p:spPr>
        <p:style>
          <a:lnRef idx="1">
            <a:schemeClr val="accent6"/>
          </a:lnRef>
          <a:fillRef idx="2">
            <a:schemeClr val="accent6"/>
          </a:fillRef>
          <a:effectRef idx="1">
            <a:schemeClr val="accent6"/>
          </a:effectRef>
          <a:fontRef idx="minor">
            <a:schemeClr val="dk1"/>
          </a:fontRef>
        </p:style>
        <p:txBody>
          <a:bodyPr wrap="square" rtlCol="0" anchor="ctr" anchorCtr="0">
            <a:noAutofit/>
          </a:bodyPr>
          <a:lstStyle/>
          <a:p>
            <a:pPr algn="ctr"/>
            <a:r>
              <a:rPr kumimoji="1" lang="en-US" altLang="ja-JP" sz="1200" dirty="0">
                <a:solidFill>
                  <a:schemeClr val="tx1"/>
                </a:solidFill>
                <a:latin typeface="+mn-lt"/>
                <a:ea typeface="+mn-ea"/>
              </a:rPr>
              <a:t>Generate Unique SSH key and send it to other nodes</a:t>
            </a:r>
            <a:endParaRPr kumimoji="1" lang="ja-JP" altLang="en-US" sz="1200" dirty="0">
              <a:solidFill>
                <a:schemeClr val="tx1"/>
              </a:solidFill>
              <a:latin typeface="+mn-lt"/>
              <a:ea typeface="+mn-ea"/>
            </a:endParaRPr>
          </a:p>
        </p:txBody>
      </p:sp>
      <p:pic>
        <p:nvPicPr>
          <p:cNvPr id="56" name="図 55">
            <a:extLst>
              <a:ext uri="{FF2B5EF4-FFF2-40B4-BE49-F238E27FC236}">
                <a16:creationId xmlns:a16="http://schemas.microsoft.com/office/drawing/2014/main" id="{CA0E8DEE-3EAE-498A-9260-83935C2ED1D5}"/>
              </a:ext>
            </a:extLst>
          </p:cNvPr>
          <p:cNvPicPr>
            <a:picLocks noChangeAspect="1"/>
          </p:cNvPicPr>
          <p:nvPr/>
        </p:nvPicPr>
        <p:blipFill>
          <a:blip r:embed="rId4">
            <a:duotone>
              <a:schemeClr val="accent6">
                <a:shade val="45000"/>
                <a:satMod val="135000"/>
              </a:schemeClr>
              <a:prstClr val="white"/>
            </a:duotone>
          </a:blip>
          <a:stretch>
            <a:fillRect/>
          </a:stretch>
        </p:blipFill>
        <p:spPr>
          <a:xfrm>
            <a:off x="4563809" y="3097340"/>
            <a:ext cx="421217" cy="421217"/>
          </a:xfrm>
          <a:prstGeom prst="rect">
            <a:avLst/>
          </a:prstGeom>
          <a:solidFill>
            <a:schemeClr val="bg1"/>
          </a:solidFill>
        </p:spPr>
      </p:pic>
      <p:pic>
        <p:nvPicPr>
          <p:cNvPr id="57" name="図 56">
            <a:extLst>
              <a:ext uri="{FF2B5EF4-FFF2-40B4-BE49-F238E27FC236}">
                <a16:creationId xmlns:a16="http://schemas.microsoft.com/office/drawing/2014/main" id="{05FAFE16-3755-437E-BCDA-1EA210971CA5}"/>
              </a:ext>
            </a:extLst>
          </p:cNvPr>
          <p:cNvPicPr>
            <a:picLocks noChangeAspect="1"/>
          </p:cNvPicPr>
          <p:nvPr/>
        </p:nvPicPr>
        <p:blipFill>
          <a:blip r:embed="rId5">
            <a:duotone>
              <a:schemeClr val="accent6">
                <a:shade val="45000"/>
                <a:satMod val="135000"/>
              </a:schemeClr>
              <a:prstClr val="white"/>
            </a:duotone>
          </a:blip>
          <a:stretch>
            <a:fillRect/>
          </a:stretch>
        </p:blipFill>
        <p:spPr>
          <a:xfrm>
            <a:off x="4809164" y="2856503"/>
            <a:ext cx="353606" cy="353606"/>
          </a:xfrm>
          <a:prstGeom prst="rect">
            <a:avLst/>
          </a:prstGeom>
        </p:spPr>
      </p:pic>
      <p:cxnSp>
        <p:nvCxnSpPr>
          <p:cNvPr id="54" name="直線矢印コネクタ 53">
            <a:extLst>
              <a:ext uri="{FF2B5EF4-FFF2-40B4-BE49-F238E27FC236}">
                <a16:creationId xmlns:a16="http://schemas.microsoft.com/office/drawing/2014/main" id="{1FE616DC-4FE0-4EB5-B120-48F4E2B737BE}"/>
              </a:ext>
            </a:extLst>
          </p:cNvPr>
          <p:cNvCxnSpPr>
            <a:cxnSpLocks/>
          </p:cNvCxnSpPr>
          <p:nvPr/>
        </p:nvCxnSpPr>
        <p:spPr bwMode="auto">
          <a:xfrm>
            <a:off x="3735681" y="3109343"/>
            <a:ext cx="856479" cy="0"/>
          </a:xfrm>
          <a:prstGeom prst="straightConnector1">
            <a:avLst/>
          </a:prstGeom>
          <a:noFill/>
          <a:ln w="38100" cap="flat" cmpd="sng" algn="ctr">
            <a:solidFill>
              <a:schemeClr val="accent6">
                <a:lumMod val="75000"/>
              </a:schemeClr>
            </a:solidFill>
            <a:prstDash val="solid"/>
            <a:round/>
            <a:headEnd type="none" w="med" len="med"/>
            <a:tailEnd type="triangle"/>
          </a:ln>
          <a:effectLst/>
        </p:spPr>
      </p:cxnSp>
      <p:pic>
        <p:nvPicPr>
          <p:cNvPr id="61" name="図 60">
            <a:extLst>
              <a:ext uri="{FF2B5EF4-FFF2-40B4-BE49-F238E27FC236}">
                <a16:creationId xmlns:a16="http://schemas.microsoft.com/office/drawing/2014/main" id="{A33EC26B-7AE9-48BA-8172-39EE559EC2E3}"/>
              </a:ext>
            </a:extLst>
          </p:cNvPr>
          <p:cNvPicPr>
            <a:picLocks noChangeAspect="1"/>
          </p:cNvPicPr>
          <p:nvPr/>
        </p:nvPicPr>
        <p:blipFill>
          <a:blip r:embed="rId4">
            <a:duotone>
              <a:schemeClr val="accent6">
                <a:shade val="45000"/>
                <a:satMod val="135000"/>
              </a:schemeClr>
              <a:prstClr val="white"/>
            </a:duotone>
          </a:blip>
          <a:stretch>
            <a:fillRect/>
          </a:stretch>
        </p:blipFill>
        <p:spPr>
          <a:xfrm>
            <a:off x="4563809" y="4410400"/>
            <a:ext cx="421217" cy="421217"/>
          </a:xfrm>
          <a:prstGeom prst="rect">
            <a:avLst/>
          </a:prstGeom>
          <a:solidFill>
            <a:schemeClr val="bg1"/>
          </a:solidFill>
        </p:spPr>
      </p:pic>
      <p:pic>
        <p:nvPicPr>
          <p:cNvPr id="62" name="図 61">
            <a:extLst>
              <a:ext uri="{FF2B5EF4-FFF2-40B4-BE49-F238E27FC236}">
                <a16:creationId xmlns:a16="http://schemas.microsoft.com/office/drawing/2014/main" id="{37A4E88E-2827-45B1-977A-C0126A07B2CA}"/>
              </a:ext>
            </a:extLst>
          </p:cNvPr>
          <p:cNvPicPr>
            <a:picLocks noChangeAspect="1"/>
          </p:cNvPicPr>
          <p:nvPr/>
        </p:nvPicPr>
        <p:blipFill>
          <a:blip r:embed="rId5">
            <a:duotone>
              <a:schemeClr val="accent6">
                <a:shade val="45000"/>
                <a:satMod val="135000"/>
              </a:schemeClr>
              <a:prstClr val="white"/>
            </a:duotone>
          </a:blip>
          <a:stretch>
            <a:fillRect/>
          </a:stretch>
        </p:blipFill>
        <p:spPr>
          <a:xfrm>
            <a:off x="4809164" y="4169563"/>
            <a:ext cx="353606" cy="353606"/>
          </a:xfrm>
          <a:prstGeom prst="rect">
            <a:avLst/>
          </a:prstGeom>
        </p:spPr>
      </p:pic>
      <p:sp>
        <p:nvSpPr>
          <p:cNvPr id="63" name="吹き出し: 四角形 62">
            <a:extLst>
              <a:ext uri="{FF2B5EF4-FFF2-40B4-BE49-F238E27FC236}">
                <a16:creationId xmlns:a16="http://schemas.microsoft.com/office/drawing/2014/main" id="{D04BD0C4-5B5B-4126-8C6F-83D6CAFC1594}"/>
              </a:ext>
            </a:extLst>
          </p:cNvPr>
          <p:cNvSpPr/>
          <p:nvPr/>
        </p:nvSpPr>
        <p:spPr bwMode="auto">
          <a:xfrm>
            <a:off x="3080329" y="4731086"/>
            <a:ext cx="2141415" cy="472983"/>
          </a:xfrm>
          <a:prstGeom prst="wedgeRectCallout">
            <a:avLst>
              <a:gd name="adj1" fmla="val -18643"/>
              <a:gd name="adj2" fmla="val -68037"/>
            </a:avLst>
          </a:prstGeom>
          <a:noFill/>
          <a:ln>
            <a:headEnd/>
            <a:tailEnd/>
          </a:ln>
        </p:spPr>
        <p:style>
          <a:lnRef idx="1">
            <a:schemeClr val="accent6"/>
          </a:lnRef>
          <a:fillRef idx="2">
            <a:schemeClr val="accent6"/>
          </a:fillRef>
          <a:effectRef idx="1">
            <a:schemeClr val="accent6"/>
          </a:effectRef>
          <a:fontRef idx="minor">
            <a:schemeClr val="dk1"/>
          </a:fontRef>
        </p:style>
        <p:txBody>
          <a:bodyPr wrap="square" rtlCol="0" anchor="ctr" anchorCtr="0">
            <a:noAutofit/>
          </a:bodyPr>
          <a:lstStyle/>
          <a:p>
            <a:pPr algn="ctr"/>
            <a:r>
              <a:rPr kumimoji="1" lang="en-US" altLang="ja-JP" sz="1200" dirty="0">
                <a:solidFill>
                  <a:schemeClr val="tx1"/>
                </a:solidFill>
                <a:latin typeface="+mn-lt"/>
                <a:ea typeface="+mn-ea"/>
              </a:rPr>
              <a:t>Remove Default SSH key and use Unique SSH key</a:t>
            </a:r>
            <a:endParaRPr kumimoji="1" lang="ja-JP" altLang="en-US" sz="1200" dirty="0">
              <a:solidFill>
                <a:schemeClr val="tx1"/>
              </a:solidFill>
              <a:latin typeface="+mn-lt"/>
              <a:ea typeface="+mn-ea"/>
            </a:endParaRPr>
          </a:p>
        </p:txBody>
      </p:sp>
      <p:sp>
        <p:nvSpPr>
          <p:cNvPr id="58" name="動作設定ボタン: 戻る/前へ 57">
            <a:hlinkClick r:id="rId6" action="ppaction://hlinksldjump" highlightClick="1"/>
            <a:extLst>
              <a:ext uri="{FF2B5EF4-FFF2-40B4-BE49-F238E27FC236}">
                <a16:creationId xmlns:a16="http://schemas.microsoft.com/office/drawing/2014/main" id="{93C89B00-97A2-4B69-81B6-1984A6FCE75D}"/>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Tree>
    <p:extLst>
      <p:ext uri="{BB962C8B-B14F-4D97-AF65-F5344CB8AC3E}">
        <p14:creationId xmlns:p14="http://schemas.microsoft.com/office/powerpoint/2010/main" val="29675152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HDI_stackable.png"/>
          <p:cNvPicPr>
            <a:picLocks noChangeAspect="1"/>
          </p:cNvPicPr>
          <p:nvPr/>
        </p:nvPicPr>
        <p:blipFill>
          <a:blip r:embed="rId3" cstate="email"/>
          <a:srcRect/>
          <a:stretch>
            <a:fillRect/>
          </a:stretch>
        </p:blipFill>
        <p:spPr>
          <a:xfrm>
            <a:off x="1353420" y="4256177"/>
            <a:ext cx="1464698" cy="869519"/>
          </a:xfrm>
          <a:prstGeom prst="rect">
            <a:avLst/>
          </a:prstGeom>
        </p:spPr>
      </p:pic>
      <p:pic>
        <p:nvPicPr>
          <p:cNvPr id="5" name="Picture 4" descr="HDI_stackable.png"/>
          <p:cNvPicPr>
            <a:picLocks noChangeAspect="1"/>
          </p:cNvPicPr>
          <p:nvPr/>
        </p:nvPicPr>
        <p:blipFill>
          <a:blip r:embed="rId3" cstate="email"/>
          <a:srcRect/>
          <a:stretch>
            <a:fillRect/>
          </a:stretch>
        </p:blipFill>
        <p:spPr>
          <a:xfrm>
            <a:off x="1353420" y="4003561"/>
            <a:ext cx="1464698" cy="869519"/>
          </a:xfrm>
          <a:prstGeom prst="rect">
            <a:avLst/>
          </a:prstGeom>
        </p:spPr>
      </p:pic>
      <p:sp>
        <p:nvSpPr>
          <p:cNvPr id="26" name="Rounded Rectangle 25"/>
          <p:cNvSpPr/>
          <p:nvPr/>
        </p:nvSpPr>
        <p:spPr>
          <a:xfrm>
            <a:off x="5934145" y="3726938"/>
            <a:ext cx="685404" cy="1309757"/>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200" dirty="0">
              <a:latin typeface="+mj-lt"/>
            </a:endParaRPr>
          </a:p>
        </p:txBody>
      </p:sp>
      <p:sp>
        <p:nvSpPr>
          <p:cNvPr id="12" name="タイトル 11"/>
          <p:cNvSpPr>
            <a:spLocks noGrp="1"/>
          </p:cNvSpPr>
          <p:nvPr>
            <p:ph type="title"/>
          </p:nvPr>
        </p:nvSpPr>
        <p:spPr bwMode="gray">
          <a:xfrm>
            <a:off x="113192" y="134612"/>
            <a:ext cx="6088526" cy="369332"/>
          </a:xfrm>
        </p:spPr>
        <p:txBody>
          <a:bodyPr wrap="none"/>
          <a:lstStyle/>
          <a:p>
            <a:r>
              <a:rPr lang="en-US" altLang="ja-JP" dirty="0"/>
              <a:t>3-5</a:t>
            </a:r>
            <a:r>
              <a:rPr lang="en-US" altLang="ja-JP" b="1" dirty="0">
                <a:solidFill>
                  <a:schemeClr val="tx1"/>
                </a:solidFill>
                <a:latin typeface="+mj-lt"/>
                <a:ea typeface="ＭＳ Ｐゴシック" pitchFamily="50" charset="-128"/>
                <a:cs typeface="Arial" charset="0"/>
              </a:rPr>
              <a:t>. Detail of Storage Policy 1 – “Auto with total”</a:t>
            </a:r>
            <a:endParaRPr kumimoji="1" lang="ja-JP" altLang="en-US" b="1" dirty="0">
              <a:solidFill>
                <a:schemeClr val="tx1"/>
              </a:solidFill>
              <a:latin typeface="+mj-lt"/>
            </a:endParaRPr>
          </a:p>
        </p:txBody>
      </p:sp>
      <p:sp>
        <p:nvSpPr>
          <p:cNvPr id="2" name="コンテンツ プレースホルダー 1">
            <a:extLst>
              <a:ext uri="{FF2B5EF4-FFF2-40B4-BE49-F238E27FC236}">
                <a16:creationId xmlns:a16="http://schemas.microsoft.com/office/drawing/2014/main" id="{B803DBA3-D443-4B96-93F8-25F7DE2D54EF}"/>
              </a:ext>
            </a:extLst>
          </p:cNvPr>
          <p:cNvSpPr>
            <a:spLocks noGrp="1"/>
          </p:cNvSpPr>
          <p:nvPr>
            <p:ph sz="quarter" idx="10"/>
          </p:nvPr>
        </p:nvSpPr>
        <p:spPr>
          <a:xfrm>
            <a:off x="329859" y="744546"/>
            <a:ext cx="8517155" cy="4171332"/>
          </a:xfrm>
        </p:spPr>
        <p:txBody>
          <a:bodyPr/>
          <a:lstStyle/>
          <a:p>
            <a:r>
              <a:rPr lang="en-US" altLang="ja-JP" sz="2000" dirty="0"/>
              <a:t>Automatic allocation based on the total capacity of the file system</a:t>
            </a:r>
          </a:p>
          <a:p>
            <a:pPr lvl="1"/>
            <a:r>
              <a:rPr lang="en-US" altLang="ja-JP" sz="1800" dirty="0"/>
              <a:t>Recommended when… (</a:t>
            </a:r>
            <a:r>
              <a:rPr lang="en-US" altLang="ja-JP" sz="1800" dirty="0">
                <a:solidFill>
                  <a:srgbClr val="FF0000"/>
                </a:solidFill>
              </a:rPr>
              <a:t>This policy is applied by default</a:t>
            </a:r>
            <a:r>
              <a:rPr lang="en-US" altLang="ja-JP" sz="1800" dirty="0"/>
              <a:t>)</a:t>
            </a:r>
          </a:p>
          <a:p>
            <a:pPr lvl="2"/>
            <a:r>
              <a:rPr lang="en-US" altLang="ja-JP" sz="1600" dirty="0"/>
              <a:t>You want to minimize the risk of file system full as much as possible, rather than saving costs of storage on the secondary node</a:t>
            </a:r>
          </a:p>
          <a:p>
            <a:pPr lvl="1"/>
            <a:r>
              <a:rPr lang="en-US" altLang="ja-JP" sz="1800" dirty="0"/>
              <a:t>For Cluster</a:t>
            </a:r>
          </a:p>
          <a:p>
            <a:pPr lvl="2"/>
            <a:r>
              <a:rPr lang="en-US" altLang="ja-JP" sz="1600" dirty="0"/>
              <a:t>For file system: Picks up an empty LU(s) in </a:t>
            </a:r>
            <a:r>
              <a:rPr lang="en-US" altLang="ja-JP" sz="1600" u="sng" dirty="0"/>
              <a:t>numerical order</a:t>
            </a:r>
            <a:r>
              <a:rPr lang="en-US" altLang="ja-JP" sz="1600" dirty="0"/>
              <a:t> until the capacity reaches to the </a:t>
            </a:r>
            <a:r>
              <a:rPr lang="en-US" altLang="ja-JP" sz="1600" u="sng" dirty="0"/>
              <a:t>total</a:t>
            </a:r>
            <a:r>
              <a:rPr lang="en-US" altLang="ja-JP" sz="1600" dirty="0"/>
              <a:t> capacity of the file system on the primary node</a:t>
            </a:r>
          </a:p>
          <a:p>
            <a:pPr lvl="2"/>
            <a:r>
              <a:rPr lang="en-US" altLang="ja-JP" sz="1600" dirty="0"/>
              <a:t>For work space: Calculates work space capacity based on the allocated file system capacity, and picks up an empty LU(s) with the same manner</a:t>
            </a:r>
          </a:p>
          <a:p>
            <a:pPr lvl="2"/>
            <a:r>
              <a:rPr lang="en-US" altLang="ja-JP" sz="1600" dirty="0"/>
              <a:t>Image:</a:t>
            </a:r>
          </a:p>
        </p:txBody>
      </p:sp>
      <p:sp>
        <p:nvSpPr>
          <p:cNvPr id="6" name="Magnetic Disk 47"/>
          <p:cNvSpPr/>
          <p:nvPr/>
        </p:nvSpPr>
        <p:spPr>
          <a:xfrm>
            <a:off x="2735550" y="3742922"/>
            <a:ext cx="629235" cy="684389"/>
          </a:xfrm>
          <a:prstGeom prst="flowChartMagneticDisk">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100" b="1" dirty="0">
                <a:solidFill>
                  <a:schemeClr val="tx1"/>
                </a:solidFill>
                <a:latin typeface="+mj-lt"/>
              </a:rPr>
              <a:t>lu01</a:t>
            </a:r>
          </a:p>
          <a:p>
            <a:pPr algn="ctr"/>
            <a:r>
              <a:rPr lang="en-US" sz="1100" dirty="0">
                <a:latin typeface="+mj-lt"/>
              </a:rPr>
              <a:t>150GB</a:t>
            </a:r>
          </a:p>
        </p:txBody>
      </p:sp>
      <p:cxnSp>
        <p:nvCxnSpPr>
          <p:cNvPr id="8" name="Straight Arrow Connector 7"/>
          <p:cNvCxnSpPr>
            <a:stCxn id="6" idx="4"/>
            <a:endCxn id="7" idx="2"/>
          </p:cNvCxnSpPr>
          <p:nvPr/>
        </p:nvCxnSpPr>
        <p:spPr>
          <a:xfrm>
            <a:off x="3364784" y="4085116"/>
            <a:ext cx="2595549" cy="0"/>
          </a:xfrm>
          <a:prstGeom prst="straightConnector1">
            <a:avLst/>
          </a:prstGeom>
          <a:ln w="28575">
            <a:solidFill>
              <a:srgbClr val="CC0000"/>
            </a:solidFill>
            <a:tailEnd type="arrow"/>
          </a:ln>
        </p:spPr>
        <p:style>
          <a:lnRef idx="1">
            <a:schemeClr val="accent1"/>
          </a:lnRef>
          <a:fillRef idx="0">
            <a:schemeClr val="accent1"/>
          </a:fillRef>
          <a:effectRef idx="0">
            <a:schemeClr val="accent1"/>
          </a:effectRef>
          <a:fontRef idx="minor">
            <a:schemeClr val="tx1"/>
          </a:fontRef>
        </p:style>
      </p:cxnSp>
      <p:sp>
        <p:nvSpPr>
          <p:cNvPr id="15" name="Magnetic Disk 50"/>
          <p:cNvSpPr/>
          <p:nvPr/>
        </p:nvSpPr>
        <p:spPr>
          <a:xfrm>
            <a:off x="5960333" y="4297558"/>
            <a:ext cx="629235" cy="684389"/>
          </a:xfrm>
          <a:prstGeom prst="flowChartMagneticDisk">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100" b="1" dirty="0">
                <a:solidFill>
                  <a:srgbClr val="414141"/>
                </a:solidFill>
                <a:latin typeface="+mj-lt"/>
              </a:rPr>
              <a:t>lu01</a:t>
            </a:r>
          </a:p>
          <a:p>
            <a:pPr algn="ctr"/>
            <a:r>
              <a:rPr lang="en-US" sz="1100" dirty="0">
                <a:latin typeface="+mj-lt"/>
              </a:rPr>
              <a:t>100GB</a:t>
            </a:r>
          </a:p>
        </p:txBody>
      </p:sp>
      <p:sp>
        <p:nvSpPr>
          <p:cNvPr id="7" name="Magnetic Disk 50"/>
          <p:cNvSpPr/>
          <p:nvPr/>
        </p:nvSpPr>
        <p:spPr>
          <a:xfrm>
            <a:off x="5960333" y="3742922"/>
            <a:ext cx="629235" cy="684389"/>
          </a:xfrm>
          <a:prstGeom prst="flowChartMagneticDisk">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100" b="1" dirty="0">
                <a:solidFill>
                  <a:srgbClr val="414141"/>
                </a:solidFill>
                <a:latin typeface="+mj-lt"/>
              </a:rPr>
              <a:t>lu00</a:t>
            </a:r>
          </a:p>
          <a:p>
            <a:pPr algn="ctr"/>
            <a:r>
              <a:rPr lang="en-US" sz="1100" dirty="0">
                <a:latin typeface="+mj-lt"/>
              </a:rPr>
              <a:t>100GB</a:t>
            </a:r>
          </a:p>
        </p:txBody>
      </p:sp>
      <p:sp>
        <p:nvSpPr>
          <p:cNvPr id="16" name="Magnetic Disk 40"/>
          <p:cNvSpPr/>
          <p:nvPr/>
        </p:nvSpPr>
        <p:spPr>
          <a:xfrm>
            <a:off x="3472511" y="4132946"/>
            <a:ext cx="482250" cy="506806"/>
          </a:xfrm>
          <a:prstGeom prst="flowChartMagneticDisk">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700" b="1" dirty="0">
                <a:solidFill>
                  <a:schemeClr val="tx1"/>
                </a:solidFill>
                <a:latin typeface="+mj-lt"/>
              </a:rPr>
              <a:t>lu0A</a:t>
            </a:r>
          </a:p>
          <a:p>
            <a:pPr algn="ctr"/>
            <a:r>
              <a:rPr lang="en-US" sz="700" dirty="0">
                <a:latin typeface="+mj-lt"/>
              </a:rPr>
              <a:t>50GB</a:t>
            </a:r>
          </a:p>
        </p:txBody>
      </p:sp>
      <p:cxnSp>
        <p:nvCxnSpPr>
          <p:cNvPr id="17" name="Straight Connector 16"/>
          <p:cNvCxnSpPr>
            <a:endCxn id="16" idx="2"/>
          </p:cNvCxnSpPr>
          <p:nvPr/>
        </p:nvCxnSpPr>
        <p:spPr>
          <a:xfrm>
            <a:off x="3370317" y="4207076"/>
            <a:ext cx="102194" cy="179273"/>
          </a:xfrm>
          <a:prstGeom prst="line">
            <a:avLst/>
          </a:prstGeom>
          <a:ln/>
        </p:spPr>
        <p:style>
          <a:lnRef idx="1">
            <a:schemeClr val="accent2"/>
          </a:lnRef>
          <a:fillRef idx="0">
            <a:schemeClr val="accent2"/>
          </a:fillRef>
          <a:effectRef idx="0">
            <a:schemeClr val="accent2"/>
          </a:effectRef>
          <a:fontRef idx="minor">
            <a:schemeClr val="tx1"/>
          </a:fontRef>
        </p:style>
      </p:cxnSp>
      <p:sp>
        <p:nvSpPr>
          <p:cNvPr id="18" name="Magnetic Disk 58"/>
          <p:cNvSpPr/>
          <p:nvPr/>
        </p:nvSpPr>
        <p:spPr>
          <a:xfrm>
            <a:off x="5360215" y="4132946"/>
            <a:ext cx="482250" cy="506806"/>
          </a:xfrm>
          <a:prstGeom prst="flowChartMagneticDisk">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700" b="1" dirty="0">
                <a:solidFill>
                  <a:schemeClr val="tx1"/>
                </a:solidFill>
                <a:latin typeface="+mj-lt"/>
              </a:rPr>
              <a:t>lu02</a:t>
            </a:r>
          </a:p>
          <a:p>
            <a:pPr algn="ctr"/>
            <a:r>
              <a:rPr lang="en-US" sz="700" dirty="0">
                <a:latin typeface="+mj-lt"/>
              </a:rPr>
              <a:t>100GB</a:t>
            </a:r>
          </a:p>
        </p:txBody>
      </p:sp>
      <p:cxnSp>
        <p:nvCxnSpPr>
          <p:cNvPr id="19" name="Straight Connector 18"/>
          <p:cNvCxnSpPr>
            <a:endCxn id="18" idx="4"/>
          </p:cNvCxnSpPr>
          <p:nvPr/>
        </p:nvCxnSpPr>
        <p:spPr>
          <a:xfrm flipH="1">
            <a:off x="5842465" y="4207076"/>
            <a:ext cx="123401" cy="179273"/>
          </a:xfrm>
          <a:prstGeom prst="line">
            <a:avLst/>
          </a:prstGeom>
          <a:ln/>
        </p:spPr>
        <p:style>
          <a:lnRef idx="1">
            <a:schemeClr val="accent4"/>
          </a:lnRef>
          <a:fillRef idx="0">
            <a:schemeClr val="accent4"/>
          </a:fillRef>
          <a:effectRef idx="0">
            <a:schemeClr val="accent4"/>
          </a:effectRef>
          <a:fontRef idx="minor">
            <a:schemeClr val="tx1"/>
          </a:fontRef>
        </p:style>
      </p:cxnSp>
      <p:sp>
        <p:nvSpPr>
          <p:cNvPr id="20" name="TextBox 85">
            <a:extLst>
              <a:ext uri="{FF2B5EF4-FFF2-40B4-BE49-F238E27FC236}">
                <a16:creationId xmlns:a16="http://schemas.microsoft.com/office/drawing/2014/main" id="{B970446A-6BCE-4DBC-B11F-F3C522B13ECD}"/>
              </a:ext>
            </a:extLst>
          </p:cNvPr>
          <p:cNvSpPr txBox="1"/>
          <p:nvPr/>
        </p:nvSpPr>
        <p:spPr>
          <a:xfrm>
            <a:off x="1267782" y="3874295"/>
            <a:ext cx="1635973" cy="258532"/>
          </a:xfrm>
          <a:prstGeom prst="rect">
            <a:avLst/>
          </a:prstGeom>
          <a:noFill/>
        </p:spPr>
        <p:txBody>
          <a:bodyPr wrap="square" rtlCol="0">
            <a:spAutoFit/>
          </a:bodyPr>
          <a:lstStyle/>
          <a:p>
            <a:pPr algn="ctr"/>
            <a:r>
              <a:rPr lang="en-US" sz="1200" dirty="0">
                <a:solidFill>
                  <a:srgbClr val="FF0000"/>
                </a:solidFill>
                <a:latin typeface="+mn-lt"/>
              </a:rPr>
              <a:t>Primary</a:t>
            </a:r>
          </a:p>
        </p:txBody>
      </p:sp>
      <p:sp>
        <p:nvSpPr>
          <p:cNvPr id="21" name="TextBox 85">
            <a:extLst>
              <a:ext uri="{FF2B5EF4-FFF2-40B4-BE49-F238E27FC236}">
                <a16:creationId xmlns:a16="http://schemas.microsoft.com/office/drawing/2014/main" id="{6522CFB1-3685-419B-A243-C4B5656E2FA4}"/>
              </a:ext>
            </a:extLst>
          </p:cNvPr>
          <p:cNvSpPr txBox="1"/>
          <p:nvPr/>
        </p:nvSpPr>
        <p:spPr>
          <a:xfrm>
            <a:off x="6443258" y="3891904"/>
            <a:ext cx="1635973" cy="258532"/>
          </a:xfrm>
          <a:prstGeom prst="rect">
            <a:avLst/>
          </a:prstGeom>
          <a:noFill/>
        </p:spPr>
        <p:txBody>
          <a:bodyPr wrap="square" rtlCol="0">
            <a:spAutoFit/>
          </a:bodyPr>
          <a:lstStyle/>
          <a:p>
            <a:pPr algn="ctr"/>
            <a:r>
              <a:rPr lang="en-US" sz="1200" dirty="0">
                <a:solidFill>
                  <a:srgbClr val="0070C0"/>
                </a:solidFill>
                <a:latin typeface="+mn-lt"/>
              </a:rPr>
              <a:t>Secondary</a:t>
            </a:r>
          </a:p>
        </p:txBody>
      </p:sp>
      <p:sp>
        <p:nvSpPr>
          <p:cNvPr id="22" name="TextBox 21"/>
          <p:cNvSpPr txBox="1"/>
          <p:nvPr/>
        </p:nvSpPr>
        <p:spPr>
          <a:xfrm>
            <a:off x="2799251" y="3472103"/>
            <a:ext cx="501832" cy="266949"/>
          </a:xfrm>
          <a:prstGeom prst="rect">
            <a:avLst/>
          </a:prstGeom>
          <a:noFill/>
        </p:spPr>
        <p:txBody>
          <a:bodyPr wrap="square" rtlCol="0">
            <a:spAutoFit/>
          </a:bodyPr>
          <a:lstStyle/>
          <a:p>
            <a:pPr algn="ctr"/>
            <a:r>
              <a:rPr lang="en-US" sz="1200" dirty="0">
                <a:solidFill>
                  <a:schemeClr val="tx1"/>
                </a:solidFill>
                <a:latin typeface="+mn-lt"/>
                <a:cs typeface="Guttman Hodes" panose="02010401010101010101" pitchFamily="2" charset="-79"/>
              </a:rPr>
              <a:t>fs1</a:t>
            </a:r>
          </a:p>
        </p:txBody>
      </p:sp>
      <p:sp>
        <p:nvSpPr>
          <p:cNvPr id="23" name="TextBox 22"/>
          <p:cNvSpPr txBox="1"/>
          <p:nvPr/>
        </p:nvSpPr>
        <p:spPr>
          <a:xfrm>
            <a:off x="6027064" y="3472103"/>
            <a:ext cx="501832" cy="266949"/>
          </a:xfrm>
          <a:prstGeom prst="rect">
            <a:avLst/>
          </a:prstGeom>
          <a:noFill/>
        </p:spPr>
        <p:txBody>
          <a:bodyPr wrap="square" rtlCol="0">
            <a:spAutoFit/>
          </a:bodyPr>
          <a:lstStyle/>
          <a:p>
            <a:pPr algn="ctr"/>
            <a:r>
              <a:rPr lang="en-US" sz="1200" dirty="0">
                <a:solidFill>
                  <a:schemeClr val="tx1"/>
                </a:solidFill>
                <a:latin typeface="+mn-lt"/>
                <a:cs typeface="Guttman Hodes" panose="02010401010101010101" pitchFamily="2" charset="-79"/>
              </a:rPr>
              <a:t>fs1</a:t>
            </a:r>
          </a:p>
        </p:txBody>
      </p:sp>
      <p:sp>
        <p:nvSpPr>
          <p:cNvPr id="24" name="TextBox 23"/>
          <p:cNvSpPr txBox="1"/>
          <p:nvPr/>
        </p:nvSpPr>
        <p:spPr>
          <a:xfrm>
            <a:off x="3472511" y="4665331"/>
            <a:ext cx="505599" cy="286232"/>
          </a:xfrm>
          <a:prstGeom prst="rect">
            <a:avLst/>
          </a:prstGeom>
          <a:noFill/>
        </p:spPr>
        <p:txBody>
          <a:bodyPr wrap="square" rtlCol="0">
            <a:spAutoFit/>
          </a:bodyPr>
          <a:lstStyle/>
          <a:p>
            <a:pPr algn="ctr"/>
            <a:r>
              <a:rPr lang="en-US" sz="700" dirty="0">
                <a:solidFill>
                  <a:schemeClr val="tx1"/>
                </a:solidFill>
                <a:latin typeface="+mn-lt"/>
              </a:rPr>
              <a:t>Work </a:t>
            </a:r>
          </a:p>
          <a:p>
            <a:pPr algn="ctr"/>
            <a:r>
              <a:rPr lang="en-US" sz="700" dirty="0">
                <a:solidFill>
                  <a:schemeClr val="tx1"/>
                </a:solidFill>
                <a:latin typeface="+mn-lt"/>
              </a:rPr>
              <a:t>space </a:t>
            </a:r>
          </a:p>
        </p:txBody>
      </p:sp>
      <p:sp>
        <p:nvSpPr>
          <p:cNvPr id="25" name="TextBox 24"/>
          <p:cNvSpPr txBox="1"/>
          <p:nvPr/>
        </p:nvSpPr>
        <p:spPr>
          <a:xfrm>
            <a:off x="5336866" y="4665331"/>
            <a:ext cx="505599" cy="286232"/>
          </a:xfrm>
          <a:prstGeom prst="rect">
            <a:avLst/>
          </a:prstGeom>
          <a:noFill/>
        </p:spPr>
        <p:txBody>
          <a:bodyPr wrap="square" rtlCol="0">
            <a:spAutoFit/>
          </a:bodyPr>
          <a:lstStyle/>
          <a:p>
            <a:pPr algn="ctr"/>
            <a:r>
              <a:rPr lang="en-US" sz="700" dirty="0">
                <a:solidFill>
                  <a:schemeClr val="tx1"/>
                </a:solidFill>
                <a:latin typeface="+mn-lt"/>
              </a:rPr>
              <a:t>Work </a:t>
            </a:r>
          </a:p>
          <a:p>
            <a:pPr algn="ctr"/>
            <a:r>
              <a:rPr lang="en-US" sz="700" dirty="0">
                <a:solidFill>
                  <a:schemeClr val="tx1"/>
                </a:solidFill>
                <a:latin typeface="+mn-lt"/>
              </a:rPr>
              <a:t>space </a:t>
            </a:r>
          </a:p>
        </p:txBody>
      </p:sp>
      <p:sp>
        <p:nvSpPr>
          <p:cNvPr id="27" name="Rounded Rectangular Callout 26"/>
          <p:cNvSpPr/>
          <p:nvPr/>
        </p:nvSpPr>
        <p:spPr>
          <a:xfrm>
            <a:off x="4050716" y="3408636"/>
            <a:ext cx="1346194" cy="594925"/>
          </a:xfrm>
          <a:prstGeom prst="wedgeRoundRectCallout">
            <a:avLst>
              <a:gd name="adj1" fmla="val 82656"/>
              <a:gd name="adj2" fmla="val 34212"/>
              <a:gd name="adj3" fmla="val 16667"/>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a:latin typeface="+mj-lt"/>
              </a:rPr>
              <a:t>Picks up LUs until it reaches to 150GB</a:t>
            </a:r>
          </a:p>
        </p:txBody>
      </p:sp>
      <p:sp>
        <p:nvSpPr>
          <p:cNvPr id="28" name="Rounded Rectangular Callout 27"/>
          <p:cNvSpPr/>
          <p:nvPr/>
        </p:nvSpPr>
        <p:spPr>
          <a:xfrm>
            <a:off x="4050716" y="4441770"/>
            <a:ext cx="1346194" cy="594925"/>
          </a:xfrm>
          <a:prstGeom prst="wedgeRoundRectCallout">
            <a:avLst>
              <a:gd name="adj1" fmla="val 59272"/>
              <a:gd name="adj2" fmla="val -32559"/>
              <a:gd name="adj3" fmla="val 16667"/>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a:latin typeface="+mj-lt"/>
              </a:rPr>
              <a:t>Picks up LUs until it reaches to 10GB</a:t>
            </a:r>
          </a:p>
        </p:txBody>
      </p:sp>
      <p:pic>
        <p:nvPicPr>
          <p:cNvPr id="30" name="Picture 29" descr="HDI_stackable.png"/>
          <p:cNvPicPr>
            <a:picLocks noChangeAspect="1"/>
          </p:cNvPicPr>
          <p:nvPr/>
        </p:nvPicPr>
        <p:blipFill>
          <a:blip r:embed="rId3" cstate="email"/>
          <a:srcRect/>
          <a:stretch>
            <a:fillRect/>
          </a:stretch>
        </p:blipFill>
        <p:spPr>
          <a:xfrm>
            <a:off x="6589568" y="4256177"/>
            <a:ext cx="1464698" cy="869519"/>
          </a:xfrm>
          <a:prstGeom prst="rect">
            <a:avLst/>
          </a:prstGeom>
        </p:spPr>
      </p:pic>
      <p:pic>
        <p:nvPicPr>
          <p:cNvPr id="31" name="Picture 30" descr="HDI_stackable.png"/>
          <p:cNvPicPr>
            <a:picLocks noChangeAspect="1"/>
          </p:cNvPicPr>
          <p:nvPr/>
        </p:nvPicPr>
        <p:blipFill>
          <a:blip r:embed="rId3" cstate="email"/>
          <a:srcRect/>
          <a:stretch>
            <a:fillRect/>
          </a:stretch>
        </p:blipFill>
        <p:spPr>
          <a:xfrm>
            <a:off x="6589568" y="4003561"/>
            <a:ext cx="1464698" cy="869519"/>
          </a:xfrm>
          <a:prstGeom prst="rect">
            <a:avLst/>
          </a:prstGeom>
        </p:spPr>
      </p:pic>
      <p:sp>
        <p:nvSpPr>
          <p:cNvPr id="32" name="Rounded Rectangular Callout 31"/>
          <p:cNvSpPr/>
          <p:nvPr/>
        </p:nvSpPr>
        <p:spPr>
          <a:xfrm>
            <a:off x="7728422" y="3441589"/>
            <a:ext cx="1346194" cy="594925"/>
          </a:xfrm>
          <a:prstGeom prst="wedgeRoundRectCallout">
            <a:avLst>
              <a:gd name="adj1" fmla="val -32037"/>
              <a:gd name="adj2" fmla="val 79566"/>
              <a:gd name="adj3" fmla="val 16667"/>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a:latin typeface="+mj-lt"/>
              </a:rPr>
              <a:t>Has a lot of 100GB LUs for example</a:t>
            </a:r>
          </a:p>
        </p:txBody>
      </p:sp>
      <p:sp>
        <p:nvSpPr>
          <p:cNvPr id="33" name="動作設定ボタン: 戻る/前へ 32">
            <a:hlinkClick r:id="rId4" action="ppaction://hlinksldjump" highlightClick="1"/>
            <a:extLst>
              <a:ext uri="{FF2B5EF4-FFF2-40B4-BE49-F238E27FC236}">
                <a16:creationId xmlns:a16="http://schemas.microsoft.com/office/drawing/2014/main" id="{E384FA23-7EC5-4A2A-AE40-38DAA2C18D49}"/>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Tree>
    <p:extLst>
      <p:ext uri="{BB962C8B-B14F-4D97-AF65-F5344CB8AC3E}">
        <p14:creationId xmlns:p14="http://schemas.microsoft.com/office/powerpoint/2010/main" val="25660055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HDI_stackable.png"/>
          <p:cNvPicPr>
            <a:picLocks noChangeAspect="1"/>
          </p:cNvPicPr>
          <p:nvPr/>
        </p:nvPicPr>
        <p:blipFill>
          <a:blip r:embed="rId3" cstate="email"/>
          <a:srcRect/>
          <a:stretch>
            <a:fillRect/>
          </a:stretch>
        </p:blipFill>
        <p:spPr>
          <a:xfrm>
            <a:off x="1353420" y="3998274"/>
            <a:ext cx="1464698" cy="869519"/>
          </a:xfrm>
          <a:prstGeom prst="rect">
            <a:avLst/>
          </a:prstGeom>
        </p:spPr>
      </p:pic>
      <p:sp>
        <p:nvSpPr>
          <p:cNvPr id="12" name="タイトル 11"/>
          <p:cNvSpPr>
            <a:spLocks noGrp="1"/>
          </p:cNvSpPr>
          <p:nvPr>
            <p:ph type="title"/>
          </p:nvPr>
        </p:nvSpPr>
        <p:spPr bwMode="gray">
          <a:xfrm>
            <a:off x="113192" y="134612"/>
            <a:ext cx="6088526" cy="369332"/>
          </a:xfrm>
        </p:spPr>
        <p:txBody>
          <a:bodyPr wrap="none"/>
          <a:lstStyle/>
          <a:p>
            <a:r>
              <a:rPr lang="en-US" altLang="ja-JP" dirty="0"/>
              <a:t>3-5</a:t>
            </a:r>
            <a:r>
              <a:rPr lang="en-US" altLang="ja-JP" b="1" dirty="0">
                <a:solidFill>
                  <a:schemeClr val="tx1"/>
                </a:solidFill>
                <a:latin typeface="+mj-lt"/>
                <a:ea typeface="ＭＳ Ｐゴシック" pitchFamily="50" charset="-128"/>
                <a:cs typeface="Arial" charset="0"/>
              </a:rPr>
              <a:t>. Detail of Storage Policy 1 – “Auto with total”</a:t>
            </a:r>
            <a:endParaRPr kumimoji="1" lang="ja-JP" altLang="en-US" b="1" dirty="0">
              <a:solidFill>
                <a:schemeClr val="tx1"/>
              </a:solidFill>
              <a:latin typeface="+mj-lt"/>
            </a:endParaRPr>
          </a:p>
        </p:txBody>
      </p:sp>
      <p:sp>
        <p:nvSpPr>
          <p:cNvPr id="2" name="コンテンツ プレースホルダー 1">
            <a:extLst>
              <a:ext uri="{FF2B5EF4-FFF2-40B4-BE49-F238E27FC236}">
                <a16:creationId xmlns:a16="http://schemas.microsoft.com/office/drawing/2014/main" id="{B803DBA3-D443-4B96-93F8-25F7DE2D54EF}"/>
              </a:ext>
            </a:extLst>
          </p:cNvPr>
          <p:cNvSpPr>
            <a:spLocks noGrp="1"/>
          </p:cNvSpPr>
          <p:nvPr>
            <p:ph sz="quarter" idx="10"/>
          </p:nvPr>
        </p:nvSpPr>
        <p:spPr>
          <a:xfrm>
            <a:off x="329859" y="744546"/>
            <a:ext cx="8517155" cy="4171332"/>
          </a:xfrm>
        </p:spPr>
        <p:txBody>
          <a:bodyPr/>
          <a:lstStyle/>
          <a:p>
            <a:r>
              <a:rPr lang="en-US" altLang="ja-JP" sz="2000" dirty="0"/>
              <a:t>(Continued)</a:t>
            </a:r>
          </a:p>
          <a:p>
            <a:pPr lvl="1"/>
            <a:r>
              <a:rPr lang="en-US" altLang="ja-JP" sz="1800" dirty="0"/>
              <a:t>For Single/VM</a:t>
            </a:r>
          </a:p>
          <a:p>
            <a:pPr lvl="2"/>
            <a:r>
              <a:rPr lang="en-US" altLang="ja-JP" sz="1600" dirty="0"/>
              <a:t>For file system: Allocate the </a:t>
            </a:r>
            <a:r>
              <a:rPr lang="en-US" altLang="ja-JP" sz="1600" u="sng" dirty="0"/>
              <a:t>same</a:t>
            </a:r>
            <a:r>
              <a:rPr lang="en-US" altLang="ja-JP" sz="1600" dirty="0"/>
              <a:t> capacity with the file system on the primary node</a:t>
            </a:r>
          </a:p>
          <a:p>
            <a:pPr lvl="2"/>
            <a:r>
              <a:rPr lang="en-US" altLang="ja-JP" sz="1600" dirty="0"/>
              <a:t>For work space: Calculates work space capacity based on the allocated file system capacity, and allocate the calculated capacity</a:t>
            </a:r>
          </a:p>
          <a:p>
            <a:pPr lvl="2"/>
            <a:r>
              <a:rPr lang="en-US" altLang="ja-JP" sz="1600" dirty="0"/>
              <a:t>Image:</a:t>
            </a:r>
          </a:p>
        </p:txBody>
      </p:sp>
      <p:pic>
        <p:nvPicPr>
          <p:cNvPr id="4" name="Picture 3" descr="HDI_stackable.png"/>
          <p:cNvPicPr>
            <a:picLocks noChangeAspect="1"/>
          </p:cNvPicPr>
          <p:nvPr/>
        </p:nvPicPr>
        <p:blipFill>
          <a:blip r:embed="rId3" cstate="email"/>
          <a:srcRect/>
          <a:stretch>
            <a:fillRect/>
          </a:stretch>
        </p:blipFill>
        <p:spPr>
          <a:xfrm>
            <a:off x="6528896" y="3709329"/>
            <a:ext cx="1464698" cy="869519"/>
          </a:xfrm>
          <a:prstGeom prst="rect">
            <a:avLst/>
          </a:prstGeom>
        </p:spPr>
      </p:pic>
      <p:pic>
        <p:nvPicPr>
          <p:cNvPr id="5" name="Picture 4" descr="HDI_stackable.png"/>
          <p:cNvPicPr>
            <a:picLocks noChangeAspect="1"/>
          </p:cNvPicPr>
          <p:nvPr/>
        </p:nvPicPr>
        <p:blipFill>
          <a:blip r:embed="rId3" cstate="email"/>
          <a:srcRect/>
          <a:stretch>
            <a:fillRect/>
          </a:stretch>
        </p:blipFill>
        <p:spPr>
          <a:xfrm>
            <a:off x="1353420" y="3709329"/>
            <a:ext cx="1464698" cy="869519"/>
          </a:xfrm>
          <a:prstGeom prst="rect">
            <a:avLst/>
          </a:prstGeom>
        </p:spPr>
      </p:pic>
      <p:sp>
        <p:nvSpPr>
          <p:cNvPr id="6" name="Magnetic Disk 47"/>
          <p:cNvSpPr/>
          <p:nvPr/>
        </p:nvSpPr>
        <p:spPr>
          <a:xfrm>
            <a:off x="2735550" y="3448690"/>
            <a:ext cx="629235" cy="684389"/>
          </a:xfrm>
          <a:prstGeom prst="flowChartMagneticDisk">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100" b="1" dirty="0">
                <a:solidFill>
                  <a:schemeClr val="tx1"/>
                </a:solidFill>
                <a:latin typeface="+mj-lt"/>
              </a:rPr>
              <a:t>lu01</a:t>
            </a:r>
          </a:p>
          <a:p>
            <a:pPr algn="ctr"/>
            <a:r>
              <a:rPr lang="en-US" sz="1100" dirty="0">
                <a:latin typeface="+mj-lt"/>
              </a:rPr>
              <a:t>150GB</a:t>
            </a:r>
          </a:p>
        </p:txBody>
      </p:sp>
      <p:cxnSp>
        <p:nvCxnSpPr>
          <p:cNvPr id="8" name="Straight Arrow Connector 7"/>
          <p:cNvCxnSpPr>
            <a:stCxn id="6" idx="4"/>
            <a:endCxn id="7" idx="2"/>
          </p:cNvCxnSpPr>
          <p:nvPr/>
        </p:nvCxnSpPr>
        <p:spPr>
          <a:xfrm>
            <a:off x="3364784" y="3790884"/>
            <a:ext cx="2595549" cy="0"/>
          </a:xfrm>
          <a:prstGeom prst="straightConnector1">
            <a:avLst/>
          </a:prstGeom>
          <a:ln w="28575">
            <a:solidFill>
              <a:srgbClr val="CC0000"/>
            </a:solidFill>
            <a:tailEnd type="arrow"/>
          </a:ln>
        </p:spPr>
        <p:style>
          <a:lnRef idx="1">
            <a:schemeClr val="accent1"/>
          </a:lnRef>
          <a:fillRef idx="0">
            <a:schemeClr val="accent1"/>
          </a:fillRef>
          <a:effectRef idx="0">
            <a:schemeClr val="accent1"/>
          </a:effectRef>
          <a:fontRef idx="minor">
            <a:schemeClr val="tx1"/>
          </a:fontRef>
        </p:style>
      </p:cxnSp>
      <p:sp>
        <p:nvSpPr>
          <p:cNvPr id="7" name="Magnetic Disk 50"/>
          <p:cNvSpPr/>
          <p:nvPr/>
        </p:nvSpPr>
        <p:spPr>
          <a:xfrm>
            <a:off x="5960333" y="3448690"/>
            <a:ext cx="629235" cy="684389"/>
          </a:xfrm>
          <a:prstGeom prst="flowChartMagneticDisk">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100" b="1" dirty="0">
                <a:solidFill>
                  <a:srgbClr val="414141"/>
                </a:solidFill>
                <a:latin typeface="+mj-lt"/>
              </a:rPr>
              <a:t>lv00</a:t>
            </a:r>
          </a:p>
          <a:p>
            <a:pPr algn="ctr"/>
            <a:r>
              <a:rPr lang="en-US" sz="1100" dirty="0">
                <a:latin typeface="+mj-lt"/>
              </a:rPr>
              <a:t>150GB</a:t>
            </a:r>
          </a:p>
        </p:txBody>
      </p:sp>
      <p:sp>
        <p:nvSpPr>
          <p:cNvPr id="16" name="Magnetic Disk 40"/>
          <p:cNvSpPr/>
          <p:nvPr/>
        </p:nvSpPr>
        <p:spPr>
          <a:xfrm>
            <a:off x="3472511" y="3838714"/>
            <a:ext cx="482250" cy="506806"/>
          </a:xfrm>
          <a:prstGeom prst="flowChartMagneticDisk">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700" b="1" dirty="0">
                <a:solidFill>
                  <a:schemeClr val="tx1"/>
                </a:solidFill>
                <a:latin typeface="+mj-lt"/>
              </a:rPr>
              <a:t>lu0A</a:t>
            </a:r>
          </a:p>
          <a:p>
            <a:pPr algn="ctr"/>
            <a:r>
              <a:rPr lang="en-US" sz="700" dirty="0">
                <a:latin typeface="+mj-lt"/>
              </a:rPr>
              <a:t>50GB</a:t>
            </a:r>
          </a:p>
        </p:txBody>
      </p:sp>
      <p:cxnSp>
        <p:nvCxnSpPr>
          <p:cNvPr id="17" name="Straight Connector 16"/>
          <p:cNvCxnSpPr>
            <a:endCxn id="16" idx="2"/>
          </p:cNvCxnSpPr>
          <p:nvPr/>
        </p:nvCxnSpPr>
        <p:spPr>
          <a:xfrm>
            <a:off x="3370317" y="3912844"/>
            <a:ext cx="102194" cy="179273"/>
          </a:xfrm>
          <a:prstGeom prst="line">
            <a:avLst/>
          </a:prstGeom>
          <a:ln/>
        </p:spPr>
        <p:style>
          <a:lnRef idx="1">
            <a:schemeClr val="accent2"/>
          </a:lnRef>
          <a:fillRef idx="0">
            <a:schemeClr val="accent2"/>
          </a:fillRef>
          <a:effectRef idx="0">
            <a:schemeClr val="accent2"/>
          </a:effectRef>
          <a:fontRef idx="minor">
            <a:schemeClr val="tx1"/>
          </a:fontRef>
        </p:style>
      </p:cxnSp>
      <p:sp>
        <p:nvSpPr>
          <p:cNvPr id="18" name="Magnetic Disk 58"/>
          <p:cNvSpPr/>
          <p:nvPr/>
        </p:nvSpPr>
        <p:spPr>
          <a:xfrm>
            <a:off x="5360215" y="3838714"/>
            <a:ext cx="482250" cy="506806"/>
          </a:xfrm>
          <a:prstGeom prst="flowChartMagneticDisk">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700" b="1" dirty="0">
                <a:solidFill>
                  <a:schemeClr val="tx1"/>
                </a:solidFill>
                <a:latin typeface="+mj-lt"/>
              </a:rPr>
              <a:t>lv00-d</a:t>
            </a:r>
          </a:p>
          <a:p>
            <a:pPr algn="ctr"/>
            <a:r>
              <a:rPr lang="en-US" sz="700" dirty="0">
                <a:latin typeface="+mj-lt"/>
              </a:rPr>
              <a:t>10GB</a:t>
            </a:r>
          </a:p>
        </p:txBody>
      </p:sp>
      <p:cxnSp>
        <p:nvCxnSpPr>
          <p:cNvPr id="19" name="Straight Connector 18"/>
          <p:cNvCxnSpPr>
            <a:endCxn id="18" idx="4"/>
          </p:cNvCxnSpPr>
          <p:nvPr/>
        </p:nvCxnSpPr>
        <p:spPr>
          <a:xfrm flipH="1">
            <a:off x="5842465" y="3912844"/>
            <a:ext cx="123401" cy="179273"/>
          </a:xfrm>
          <a:prstGeom prst="line">
            <a:avLst/>
          </a:prstGeom>
          <a:ln/>
        </p:spPr>
        <p:style>
          <a:lnRef idx="1">
            <a:schemeClr val="accent4"/>
          </a:lnRef>
          <a:fillRef idx="0">
            <a:schemeClr val="accent4"/>
          </a:fillRef>
          <a:effectRef idx="0">
            <a:schemeClr val="accent4"/>
          </a:effectRef>
          <a:fontRef idx="minor">
            <a:schemeClr val="tx1"/>
          </a:fontRef>
        </p:style>
      </p:cxnSp>
      <p:sp>
        <p:nvSpPr>
          <p:cNvPr id="20" name="TextBox 85">
            <a:extLst>
              <a:ext uri="{FF2B5EF4-FFF2-40B4-BE49-F238E27FC236}">
                <a16:creationId xmlns:a16="http://schemas.microsoft.com/office/drawing/2014/main" id="{B970446A-6BCE-4DBC-B11F-F3C522B13ECD}"/>
              </a:ext>
            </a:extLst>
          </p:cNvPr>
          <p:cNvSpPr txBox="1"/>
          <p:nvPr/>
        </p:nvSpPr>
        <p:spPr>
          <a:xfrm>
            <a:off x="1267782" y="3580063"/>
            <a:ext cx="1635973" cy="258532"/>
          </a:xfrm>
          <a:prstGeom prst="rect">
            <a:avLst/>
          </a:prstGeom>
          <a:noFill/>
        </p:spPr>
        <p:txBody>
          <a:bodyPr wrap="square" rtlCol="0">
            <a:spAutoFit/>
          </a:bodyPr>
          <a:lstStyle/>
          <a:p>
            <a:pPr algn="ctr"/>
            <a:r>
              <a:rPr lang="en-US" sz="1200" dirty="0">
                <a:solidFill>
                  <a:srgbClr val="FF0000"/>
                </a:solidFill>
                <a:latin typeface="+mn-lt"/>
              </a:rPr>
              <a:t>Primary</a:t>
            </a:r>
          </a:p>
        </p:txBody>
      </p:sp>
      <p:sp>
        <p:nvSpPr>
          <p:cNvPr id="21" name="TextBox 85">
            <a:extLst>
              <a:ext uri="{FF2B5EF4-FFF2-40B4-BE49-F238E27FC236}">
                <a16:creationId xmlns:a16="http://schemas.microsoft.com/office/drawing/2014/main" id="{6522CFB1-3685-419B-A243-C4B5656E2FA4}"/>
              </a:ext>
            </a:extLst>
          </p:cNvPr>
          <p:cNvSpPr txBox="1"/>
          <p:nvPr/>
        </p:nvSpPr>
        <p:spPr>
          <a:xfrm>
            <a:off x="6443258" y="3597672"/>
            <a:ext cx="1635973" cy="258532"/>
          </a:xfrm>
          <a:prstGeom prst="rect">
            <a:avLst/>
          </a:prstGeom>
          <a:noFill/>
        </p:spPr>
        <p:txBody>
          <a:bodyPr wrap="square" rtlCol="0">
            <a:spAutoFit/>
          </a:bodyPr>
          <a:lstStyle/>
          <a:p>
            <a:pPr algn="ctr"/>
            <a:r>
              <a:rPr lang="en-US" sz="1200" dirty="0">
                <a:solidFill>
                  <a:srgbClr val="0070C0"/>
                </a:solidFill>
                <a:latin typeface="+mn-lt"/>
              </a:rPr>
              <a:t>Secondary</a:t>
            </a:r>
          </a:p>
        </p:txBody>
      </p:sp>
      <p:sp>
        <p:nvSpPr>
          <p:cNvPr id="22" name="TextBox 21"/>
          <p:cNvSpPr txBox="1"/>
          <p:nvPr/>
        </p:nvSpPr>
        <p:spPr>
          <a:xfrm>
            <a:off x="2799251" y="3177871"/>
            <a:ext cx="501832" cy="266949"/>
          </a:xfrm>
          <a:prstGeom prst="rect">
            <a:avLst/>
          </a:prstGeom>
          <a:noFill/>
        </p:spPr>
        <p:txBody>
          <a:bodyPr wrap="square" rtlCol="0">
            <a:spAutoFit/>
          </a:bodyPr>
          <a:lstStyle/>
          <a:p>
            <a:pPr algn="ctr"/>
            <a:r>
              <a:rPr lang="en-US" sz="1200" dirty="0">
                <a:solidFill>
                  <a:schemeClr val="tx1"/>
                </a:solidFill>
                <a:latin typeface="+mn-lt"/>
                <a:cs typeface="Guttman Hodes" panose="02010401010101010101" pitchFamily="2" charset="-79"/>
              </a:rPr>
              <a:t>fs1</a:t>
            </a:r>
          </a:p>
        </p:txBody>
      </p:sp>
      <p:sp>
        <p:nvSpPr>
          <p:cNvPr id="23" name="TextBox 22"/>
          <p:cNvSpPr txBox="1"/>
          <p:nvPr/>
        </p:nvSpPr>
        <p:spPr>
          <a:xfrm>
            <a:off x="6027064" y="3177871"/>
            <a:ext cx="501832" cy="266949"/>
          </a:xfrm>
          <a:prstGeom prst="rect">
            <a:avLst/>
          </a:prstGeom>
          <a:noFill/>
        </p:spPr>
        <p:txBody>
          <a:bodyPr wrap="square" rtlCol="0">
            <a:spAutoFit/>
          </a:bodyPr>
          <a:lstStyle/>
          <a:p>
            <a:pPr algn="ctr"/>
            <a:r>
              <a:rPr lang="en-US" sz="1200" dirty="0">
                <a:solidFill>
                  <a:schemeClr val="tx1"/>
                </a:solidFill>
                <a:latin typeface="+mn-lt"/>
                <a:cs typeface="Guttman Hodes" panose="02010401010101010101" pitchFamily="2" charset="-79"/>
              </a:rPr>
              <a:t>fs1</a:t>
            </a:r>
          </a:p>
        </p:txBody>
      </p:sp>
      <p:sp>
        <p:nvSpPr>
          <p:cNvPr id="24" name="TextBox 23"/>
          <p:cNvSpPr txBox="1"/>
          <p:nvPr/>
        </p:nvSpPr>
        <p:spPr>
          <a:xfrm>
            <a:off x="3472511" y="4371099"/>
            <a:ext cx="505599" cy="286232"/>
          </a:xfrm>
          <a:prstGeom prst="rect">
            <a:avLst/>
          </a:prstGeom>
          <a:noFill/>
        </p:spPr>
        <p:txBody>
          <a:bodyPr wrap="square" rtlCol="0">
            <a:spAutoFit/>
          </a:bodyPr>
          <a:lstStyle/>
          <a:p>
            <a:pPr algn="ctr"/>
            <a:r>
              <a:rPr lang="en-US" sz="700" dirty="0">
                <a:solidFill>
                  <a:schemeClr val="tx1"/>
                </a:solidFill>
                <a:latin typeface="+mn-lt"/>
              </a:rPr>
              <a:t>Work </a:t>
            </a:r>
          </a:p>
          <a:p>
            <a:pPr algn="ctr"/>
            <a:r>
              <a:rPr lang="en-US" sz="700" dirty="0">
                <a:solidFill>
                  <a:schemeClr val="tx1"/>
                </a:solidFill>
                <a:latin typeface="+mn-lt"/>
              </a:rPr>
              <a:t>space </a:t>
            </a:r>
          </a:p>
        </p:txBody>
      </p:sp>
      <p:sp>
        <p:nvSpPr>
          <p:cNvPr id="25" name="TextBox 24"/>
          <p:cNvSpPr txBox="1"/>
          <p:nvPr/>
        </p:nvSpPr>
        <p:spPr>
          <a:xfrm>
            <a:off x="5336866" y="4371099"/>
            <a:ext cx="505599" cy="286232"/>
          </a:xfrm>
          <a:prstGeom prst="rect">
            <a:avLst/>
          </a:prstGeom>
          <a:noFill/>
        </p:spPr>
        <p:txBody>
          <a:bodyPr wrap="square" rtlCol="0">
            <a:spAutoFit/>
          </a:bodyPr>
          <a:lstStyle/>
          <a:p>
            <a:pPr algn="ctr"/>
            <a:r>
              <a:rPr lang="en-US" sz="700" dirty="0">
                <a:solidFill>
                  <a:schemeClr val="tx1"/>
                </a:solidFill>
                <a:latin typeface="+mn-lt"/>
              </a:rPr>
              <a:t>Work </a:t>
            </a:r>
          </a:p>
          <a:p>
            <a:pPr algn="ctr"/>
            <a:r>
              <a:rPr lang="en-US" sz="700" dirty="0">
                <a:solidFill>
                  <a:schemeClr val="tx1"/>
                </a:solidFill>
                <a:latin typeface="+mn-lt"/>
              </a:rPr>
              <a:t>space </a:t>
            </a:r>
          </a:p>
        </p:txBody>
      </p:sp>
      <p:sp>
        <p:nvSpPr>
          <p:cNvPr id="27" name="Rounded Rectangular Callout 26"/>
          <p:cNvSpPr/>
          <p:nvPr/>
        </p:nvSpPr>
        <p:spPr>
          <a:xfrm>
            <a:off x="4050716" y="3114404"/>
            <a:ext cx="1346194" cy="594925"/>
          </a:xfrm>
          <a:prstGeom prst="wedgeRoundRectCallout">
            <a:avLst>
              <a:gd name="adj1" fmla="val 82656"/>
              <a:gd name="adj2" fmla="val 34212"/>
              <a:gd name="adj3" fmla="val 16667"/>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a:latin typeface="+mj-lt"/>
              </a:rPr>
              <a:t>Allocate the same capacity (150GB)</a:t>
            </a:r>
          </a:p>
        </p:txBody>
      </p:sp>
      <p:sp>
        <p:nvSpPr>
          <p:cNvPr id="28" name="Rounded Rectangular Callout 27"/>
          <p:cNvSpPr/>
          <p:nvPr/>
        </p:nvSpPr>
        <p:spPr>
          <a:xfrm>
            <a:off x="4050716" y="4147538"/>
            <a:ext cx="1346194" cy="594925"/>
          </a:xfrm>
          <a:prstGeom prst="wedgeRoundRectCallout">
            <a:avLst>
              <a:gd name="adj1" fmla="val 59272"/>
              <a:gd name="adj2" fmla="val -32559"/>
              <a:gd name="adj3" fmla="val 16667"/>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a:latin typeface="+mj-lt"/>
              </a:rPr>
              <a:t>Allocate calculated capacity (10GB)</a:t>
            </a:r>
          </a:p>
        </p:txBody>
      </p:sp>
      <p:sp>
        <p:nvSpPr>
          <p:cNvPr id="26" name="動作設定ボタン: 戻る/前へ 25">
            <a:hlinkClick r:id="rId4" action="ppaction://hlinksldjump" highlightClick="1"/>
            <a:extLst>
              <a:ext uri="{FF2B5EF4-FFF2-40B4-BE49-F238E27FC236}">
                <a16:creationId xmlns:a16="http://schemas.microsoft.com/office/drawing/2014/main" id="{FD264BF7-47E4-4E22-83FD-5121082AFC5F}"/>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Tree>
    <p:extLst>
      <p:ext uri="{BB962C8B-B14F-4D97-AF65-F5344CB8AC3E}">
        <p14:creationId xmlns:p14="http://schemas.microsoft.com/office/powerpoint/2010/main" val="9371659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HDI_stackable.png"/>
          <p:cNvPicPr>
            <a:picLocks noChangeAspect="1"/>
          </p:cNvPicPr>
          <p:nvPr/>
        </p:nvPicPr>
        <p:blipFill>
          <a:blip r:embed="rId3" cstate="email"/>
          <a:srcRect/>
          <a:stretch>
            <a:fillRect/>
          </a:stretch>
        </p:blipFill>
        <p:spPr>
          <a:xfrm>
            <a:off x="1353420" y="4256177"/>
            <a:ext cx="1464698" cy="869519"/>
          </a:xfrm>
          <a:prstGeom prst="rect">
            <a:avLst/>
          </a:prstGeom>
        </p:spPr>
      </p:pic>
      <p:pic>
        <p:nvPicPr>
          <p:cNvPr id="5" name="Picture 4" descr="HDI_stackable.png"/>
          <p:cNvPicPr>
            <a:picLocks noChangeAspect="1"/>
          </p:cNvPicPr>
          <p:nvPr/>
        </p:nvPicPr>
        <p:blipFill>
          <a:blip r:embed="rId3" cstate="email"/>
          <a:srcRect/>
          <a:stretch>
            <a:fillRect/>
          </a:stretch>
        </p:blipFill>
        <p:spPr>
          <a:xfrm>
            <a:off x="1353420" y="4003561"/>
            <a:ext cx="1464698" cy="869519"/>
          </a:xfrm>
          <a:prstGeom prst="rect">
            <a:avLst/>
          </a:prstGeom>
        </p:spPr>
      </p:pic>
      <p:sp>
        <p:nvSpPr>
          <p:cNvPr id="12" name="タイトル 11"/>
          <p:cNvSpPr>
            <a:spLocks noGrp="1"/>
          </p:cNvSpPr>
          <p:nvPr>
            <p:ph type="title"/>
          </p:nvPr>
        </p:nvSpPr>
        <p:spPr bwMode="gray">
          <a:xfrm>
            <a:off x="113192" y="134612"/>
            <a:ext cx="6290505" cy="369332"/>
          </a:xfrm>
        </p:spPr>
        <p:txBody>
          <a:bodyPr wrap="none"/>
          <a:lstStyle/>
          <a:p>
            <a:r>
              <a:rPr lang="en-US" altLang="ja-JP" dirty="0"/>
              <a:t>3-5</a:t>
            </a:r>
            <a:r>
              <a:rPr lang="en-US" altLang="ja-JP" b="1" dirty="0">
                <a:solidFill>
                  <a:schemeClr val="tx1"/>
                </a:solidFill>
                <a:latin typeface="+mj-lt"/>
                <a:ea typeface="ＭＳ Ｐゴシック" pitchFamily="50" charset="-128"/>
                <a:cs typeface="Arial" charset="0"/>
              </a:rPr>
              <a:t>. Detail of Storage Policy 2 – “Auto with usage”</a:t>
            </a:r>
            <a:endParaRPr kumimoji="1" lang="ja-JP" altLang="en-US" b="1" dirty="0">
              <a:solidFill>
                <a:schemeClr val="tx1"/>
              </a:solidFill>
              <a:latin typeface="+mj-lt"/>
            </a:endParaRPr>
          </a:p>
        </p:txBody>
      </p:sp>
      <p:sp>
        <p:nvSpPr>
          <p:cNvPr id="2" name="コンテンツ プレースホルダー 1">
            <a:extLst>
              <a:ext uri="{FF2B5EF4-FFF2-40B4-BE49-F238E27FC236}">
                <a16:creationId xmlns:a16="http://schemas.microsoft.com/office/drawing/2014/main" id="{B803DBA3-D443-4B96-93F8-25F7DE2D54EF}"/>
              </a:ext>
            </a:extLst>
          </p:cNvPr>
          <p:cNvSpPr>
            <a:spLocks noGrp="1"/>
          </p:cNvSpPr>
          <p:nvPr>
            <p:ph sz="quarter" idx="10"/>
          </p:nvPr>
        </p:nvSpPr>
        <p:spPr>
          <a:xfrm>
            <a:off x="329859" y="744546"/>
            <a:ext cx="8517155" cy="4171332"/>
          </a:xfrm>
        </p:spPr>
        <p:txBody>
          <a:bodyPr/>
          <a:lstStyle/>
          <a:p>
            <a:r>
              <a:rPr lang="en-US" altLang="ja-JP" sz="2000" dirty="0"/>
              <a:t>Automatic allocation based on the used capacity of the file system</a:t>
            </a:r>
          </a:p>
          <a:p>
            <a:pPr lvl="1"/>
            <a:r>
              <a:rPr lang="en-US" altLang="ja-JP" sz="1800" dirty="0"/>
              <a:t>Recommended when…</a:t>
            </a:r>
          </a:p>
          <a:p>
            <a:pPr lvl="2"/>
            <a:r>
              <a:rPr lang="en-US" altLang="ja-JP" sz="1600" dirty="0"/>
              <a:t>A lot of stub files can be rehydrated (i.e. cache resident policy is used or a lot of read access can happen) but you want to save storage as much as possible</a:t>
            </a:r>
          </a:p>
          <a:p>
            <a:pPr lvl="1"/>
            <a:r>
              <a:rPr lang="en-US" altLang="ja-JP" sz="1800" dirty="0"/>
              <a:t>For Cluster</a:t>
            </a:r>
          </a:p>
          <a:p>
            <a:pPr lvl="2"/>
            <a:r>
              <a:rPr lang="en-US" altLang="ja-JP" sz="1600" dirty="0"/>
              <a:t>For file system: Picks up an empty LU(s) in </a:t>
            </a:r>
            <a:r>
              <a:rPr lang="en-US" altLang="ja-JP" sz="1600" u="sng" dirty="0"/>
              <a:t>numerical order</a:t>
            </a:r>
            <a:r>
              <a:rPr lang="en-US" altLang="ja-JP" sz="1600" dirty="0"/>
              <a:t> until the capacity reaches to the </a:t>
            </a:r>
            <a:r>
              <a:rPr lang="en-US" altLang="ja-JP" sz="1600" u="sng" dirty="0"/>
              <a:t>used</a:t>
            </a:r>
            <a:r>
              <a:rPr lang="en-US" altLang="ja-JP" sz="1600" dirty="0"/>
              <a:t> capacity of the file system on the primary node</a:t>
            </a:r>
          </a:p>
          <a:p>
            <a:pPr lvl="2"/>
            <a:r>
              <a:rPr lang="en-US" altLang="ja-JP" sz="1600" dirty="0"/>
              <a:t>For work space: Calculates work space capacity based on the allocated file system capacity, and picks up an empty LU(s) with the same manner</a:t>
            </a:r>
          </a:p>
          <a:p>
            <a:pPr lvl="2"/>
            <a:r>
              <a:rPr lang="en-US" altLang="ja-JP" sz="1600" dirty="0"/>
              <a:t>Image:</a:t>
            </a:r>
          </a:p>
        </p:txBody>
      </p:sp>
      <p:sp>
        <p:nvSpPr>
          <p:cNvPr id="6" name="Magnetic Disk 47"/>
          <p:cNvSpPr/>
          <p:nvPr/>
        </p:nvSpPr>
        <p:spPr>
          <a:xfrm>
            <a:off x="2735550" y="3742922"/>
            <a:ext cx="629235" cy="684389"/>
          </a:xfrm>
          <a:prstGeom prst="flowChartMagneticDisk">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100" b="1" dirty="0">
                <a:solidFill>
                  <a:schemeClr val="tx1"/>
                </a:solidFill>
                <a:latin typeface="+mj-lt"/>
              </a:rPr>
              <a:t>lu01</a:t>
            </a:r>
          </a:p>
          <a:p>
            <a:pPr algn="ctr"/>
            <a:r>
              <a:rPr lang="en-US" sz="1100" dirty="0">
                <a:latin typeface="+mj-lt"/>
              </a:rPr>
              <a:t>150GB</a:t>
            </a:r>
          </a:p>
        </p:txBody>
      </p:sp>
      <p:cxnSp>
        <p:nvCxnSpPr>
          <p:cNvPr id="8" name="Straight Arrow Connector 7"/>
          <p:cNvCxnSpPr>
            <a:stCxn id="6" idx="4"/>
            <a:endCxn id="7" idx="2"/>
          </p:cNvCxnSpPr>
          <p:nvPr/>
        </p:nvCxnSpPr>
        <p:spPr>
          <a:xfrm>
            <a:off x="3364784" y="4085116"/>
            <a:ext cx="2595549" cy="0"/>
          </a:xfrm>
          <a:prstGeom prst="straightConnector1">
            <a:avLst/>
          </a:prstGeom>
          <a:ln w="28575">
            <a:solidFill>
              <a:srgbClr val="CC0000"/>
            </a:solidFill>
            <a:tailEnd type="arrow"/>
          </a:ln>
        </p:spPr>
        <p:style>
          <a:lnRef idx="1">
            <a:schemeClr val="accent1"/>
          </a:lnRef>
          <a:fillRef idx="0">
            <a:schemeClr val="accent1"/>
          </a:fillRef>
          <a:effectRef idx="0">
            <a:schemeClr val="accent1"/>
          </a:effectRef>
          <a:fontRef idx="minor">
            <a:schemeClr val="tx1"/>
          </a:fontRef>
        </p:style>
      </p:cxnSp>
      <p:sp>
        <p:nvSpPr>
          <p:cNvPr id="7" name="Magnetic Disk 50"/>
          <p:cNvSpPr/>
          <p:nvPr/>
        </p:nvSpPr>
        <p:spPr>
          <a:xfrm>
            <a:off x="5960333" y="3742922"/>
            <a:ext cx="629235" cy="684389"/>
          </a:xfrm>
          <a:prstGeom prst="flowChartMagneticDisk">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100" b="1" dirty="0">
                <a:solidFill>
                  <a:srgbClr val="414141"/>
                </a:solidFill>
                <a:latin typeface="+mj-lt"/>
              </a:rPr>
              <a:t>lu00</a:t>
            </a:r>
          </a:p>
          <a:p>
            <a:pPr algn="ctr"/>
            <a:r>
              <a:rPr lang="en-US" sz="1100" dirty="0">
                <a:latin typeface="+mj-lt"/>
              </a:rPr>
              <a:t>100GB</a:t>
            </a:r>
          </a:p>
        </p:txBody>
      </p:sp>
      <p:sp>
        <p:nvSpPr>
          <p:cNvPr id="16" name="Magnetic Disk 40"/>
          <p:cNvSpPr/>
          <p:nvPr/>
        </p:nvSpPr>
        <p:spPr>
          <a:xfrm>
            <a:off x="3472511" y="4132946"/>
            <a:ext cx="482250" cy="506806"/>
          </a:xfrm>
          <a:prstGeom prst="flowChartMagneticDisk">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700" b="1" dirty="0">
                <a:solidFill>
                  <a:schemeClr val="tx1"/>
                </a:solidFill>
                <a:latin typeface="+mj-lt"/>
              </a:rPr>
              <a:t>lu0A</a:t>
            </a:r>
          </a:p>
          <a:p>
            <a:pPr algn="ctr"/>
            <a:r>
              <a:rPr lang="en-US" sz="700" dirty="0">
                <a:latin typeface="+mj-lt"/>
              </a:rPr>
              <a:t>50GB</a:t>
            </a:r>
          </a:p>
        </p:txBody>
      </p:sp>
      <p:cxnSp>
        <p:nvCxnSpPr>
          <p:cNvPr id="17" name="Straight Connector 16"/>
          <p:cNvCxnSpPr>
            <a:endCxn id="16" idx="2"/>
          </p:cNvCxnSpPr>
          <p:nvPr/>
        </p:nvCxnSpPr>
        <p:spPr>
          <a:xfrm>
            <a:off x="3370317" y="4207076"/>
            <a:ext cx="102194" cy="179273"/>
          </a:xfrm>
          <a:prstGeom prst="line">
            <a:avLst/>
          </a:prstGeom>
          <a:ln/>
        </p:spPr>
        <p:style>
          <a:lnRef idx="1">
            <a:schemeClr val="accent2"/>
          </a:lnRef>
          <a:fillRef idx="0">
            <a:schemeClr val="accent2"/>
          </a:fillRef>
          <a:effectRef idx="0">
            <a:schemeClr val="accent2"/>
          </a:effectRef>
          <a:fontRef idx="minor">
            <a:schemeClr val="tx1"/>
          </a:fontRef>
        </p:style>
      </p:cxnSp>
      <p:sp>
        <p:nvSpPr>
          <p:cNvPr id="18" name="Magnetic Disk 58"/>
          <p:cNvSpPr/>
          <p:nvPr/>
        </p:nvSpPr>
        <p:spPr>
          <a:xfrm>
            <a:off x="5360215" y="4132946"/>
            <a:ext cx="482250" cy="506806"/>
          </a:xfrm>
          <a:prstGeom prst="flowChartMagneticDisk">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700" b="1" dirty="0">
                <a:solidFill>
                  <a:schemeClr val="tx1"/>
                </a:solidFill>
                <a:latin typeface="+mj-lt"/>
              </a:rPr>
              <a:t>lu01</a:t>
            </a:r>
          </a:p>
          <a:p>
            <a:pPr algn="ctr"/>
            <a:r>
              <a:rPr lang="en-US" sz="700" dirty="0">
                <a:latin typeface="+mj-lt"/>
              </a:rPr>
              <a:t>100GB</a:t>
            </a:r>
          </a:p>
        </p:txBody>
      </p:sp>
      <p:cxnSp>
        <p:nvCxnSpPr>
          <p:cNvPr id="19" name="Straight Connector 18"/>
          <p:cNvCxnSpPr>
            <a:endCxn id="18" idx="4"/>
          </p:cNvCxnSpPr>
          <p:nvPr/>
        </p:nvCxnSpPr>
        <p:spPr>
          <a:xfrm flipH="1">
            <a:off x="5842465" y="4207076"/>
            <a:ext cx="123401" cy="179273"/>
          </a:xfrm>
          <a:prstGeom prst="line">
            <a:avLst/>
          </a:prstGeom>
          <a:ln/>
        </p:spPr>
        <p:style>
          <a:lnRef idx="1">
            <a:schemeClr val="accent4"/>
          </a:lnRef>
          <a:fillRef idx="0">
            <a:schemeClr val="accent4"/>
          </a:fillRef>
          <a:effectRef idx="0">
            <a:schemeClr val="accent4"/>
          </a:effectRef>
          <a:fontRef idx="minor">
            <a:schemeClr val="tx1"/>
          </a:fontRef>
        </p:style>
      </p:cxnSp>
      <p:sp>
        <p:nvSpPr>
          <p:cNvPr id="20" name="TextBox 85">
            <a:extLst>
              <a:ext uri="{FF2B5EF4-FFF2-40B4-BE49-F238E27FC236}">
                <a16:creationId xmlns:a16="http://schemas.microsoft.com/office/drawing/2014/main" id="{B970446A-6BCE-4DBC-B11F-F3C522B13ECD}"/>
              </a:ext>
            </a:extLst>
          </p:cNvPr>
          <p:cNvSpPr txBox="1"/>
          <p:nvPr/>
        </p:nvSpPr>
        <p:spPr>
          <a:xfrm>
            <a:off x="1267782" y="3874295"/>
            <a:ext cx="1635973" cy="258532"/>
          </a:xfrm>
          <a:prstGeom prst="rect">
            <a:avLst/>
          </a:prstGeom>
          <a:noFill/>
        </p:spPr>
        <p:txBody>
          <a:bodyPr wrap="square" rtlCol="0">
            <a:spAutoFit/>
          </a:bodyPr>
          <a:lstStyle/>
          <a:p>
            <a:pPr algn="ctr"/>
            <a:r>
              <a:rPr lang="en-US" sz="1200" dirty="0">
                <a:solidFill>
                  <a:srgbClr val="FF0000"/>
                </a:solidFill>
                <a:latin typeface="+mn-lt"/>
              </a:rPr>
              <a:t>Primary</a:t>
            </a:r>
          </a:p>
        </p:txBody>
      </p:sp>
      <p:sp>
        <p:nvSpPr>
          <p:cNvPr id="21" name="TextBox 85">
            <a:extLst>
              <a:ext uri="{FF2B5EF4-FFF2-40B4-BE49-F238E27FC236}">
                <a16:creationId xmlns:a16="http://schemas.microsoft.com/office/drawing/2014/main" id="{6522CFB1-3685-419B-A243-C4B5656E2FA4}"/>
              </a:ext>
            </a:extLst>
          </p:cNvPr>
          <p:cNvSpPr txBox="1"/>
          <p:nvPr/>
        </p:nvSpPr>
        <p:spPr>
          <a:xfrm>
            <a:off x="6443258" y="3891904"/>
            <a:ext cx="1635973" cy="258532"/>
          </a:xfrm>
          <a:prstGeom prst="rect">
            <a:avLst/>
          </a:prstGeom>
          <a:noFill/>
        </p:spPr>
        <p:txBody>
          <a:bodyPr wrap="square" rtlCol="0">
            <a:spAutoFit/>
          </a:bodyPr>
          <a:lstStyle/>
          <a:p>
            <a:pPr algn="ctr"/>
            <a:r>
              <a:rPr lang="en-US" sz="1200" dirty="0">
                <a:solidFill>
                  <a:srgbClr val="0070C0"/>
                </a:solidFill>
                <a:latin typeface="+mn-lt"/>
              </a:rPr>
              <a:t>Secondary</a:t>
            </a:r>
          </a:p>
        </p:txBody>
      </p:sp>
      <p:sp>
        <p:nvSpPr>
          <p:cNvPr id="22" name="TextBox 21"/>
          <p:cNvSpPr txBox="1"/>
          <p:nvPr/>
        </p:nvSpPr>
        <p:spPr>
          <a:xfrm>
            <a:off x="2799251" y="3472103"/>
            <a:ext cx="501832" cy="266949"/>
          </a:xfrm>
          <a:prstGeom prst="rect">
            <a:avLst/>
          </a:prstGeom>
          <a:noFill/>
        </p:spPr>
        <p:txBody>
          <a:bodyPr wrap="square" rtlCol="0">
            <a:spAutoFit/>
          </a:bodyPr>
          <a:lstStyle/>
          <a:p>
            <a:pPr algn="ctr"/>
            <a:r>
              <a:rPr lang="en-US" sz="1200" dirty="0">
                <a:solidFill>
                  <a:schemeClr val="tx1"/>
                </a:solidFill>
                <a:latin typeface="+mn-lt"/>
                <a:cs typeface="Guttman Hodes" panose="02010401010101010101" pitchFamily="2" charset="-79"/>
              </a:rPr>
              <a:t>fs1</a:t>
            </a:r>
          </a:p>
        </p:txBody>
      </p:sp>
      <p:sp>
        <p:nvSpPr>
          <p:cNvPr id="23" name="TextBox 22"/>
          <p:cNvSpPr txBox="1"/>
          <p:nvPr/>
        </p:nvSpPr>
        <p:spPr>
          <a:xfrm>
            <a:off x="6027064" y="3472103"/>
            <a:ext cx="501832" cy="266949"/>
          </a:xfrm>
          <a:prstGeom prst="rect">
            <a:avLst/>
          </a:prstGeom>
          <a:noFill/>
        </p:spPr>
        <p:txBody>
          <a:bodyPr wrap="square" rtlCol="0">
            <a:spAutoFit/>
          </a:bodyPr>
          <a:lstStyle/>
          <a:p>
            <a:pPr algn="ctr"/>
            <a:r>
              <a:rPr lang="en-US" sz="1200" dirty="0">
                <a:solidFill>
                  <a:schemeClr val="tx1"/>
                </a:solidFill>
                <a:latin typeface="+mn-lt"/>
                <a:cs typeface="Guttman Hodes" panose="02010401010101010101" pitchFamily="2" charset="-79"/>
              </a:rPr>
              <a:t>fs1</a:t>
            </a:r>
          </a:p>
        </p:txBody>
      </p:sp>
      <p:sp>
        <p:nvSpPr>
          <p:cNvPr id="24" name="TextBox 23"/>
          <p:cNvSpPr txBox="1"/>
          <p:nvPr/>
        </p:nvSpPr>
        <p:spPr>
          <a:xfrm>
            <a:off x="3472511" y="4665331"/>
            <a:ext cx="505599" cy="286232"/>
          </a:xfrm>
          <a:prstGeom prst="rect">
            <a:avLst/>
          </a:prstGeom>
          <a:noFill/>
        </p:spPr>
        <p:txBody>
          <a:bodyPr wrap="square" rtlCol="0">
            <a:spAutoFit/>
          </a:bodyPr>
          <a:lstStyle/>
          <a:p>
            <a:pPr algn="ctr"/>
            <a:r>
              <a:rPr lang="en-US" sz="700" dirty="0">
                <a:solidFill>
                  <a:schemeClr val="tx1"/>
                </a:solidFill>
                <a:latin typeface="+mn-lt"/>
              </a:rPr>
              <a:t>Work </a:t>
            </a:r>
          </a:p>
          <a:p>
            <a:pPr algn="ctr"/>
            <a:r>
              <a:rPr lang="en-US" sz="700" dirty="0">
                <a:solidFill>
                  <a:schemeClr val="tx1"/>
                </a:solidFill>
                <a:latin typeface="+mn-lt"/>
              </a:rPr>
              <a:t>space </a:t>
            </a:r>
          </a:p>
        </p:txBody>
      </p:sp>
      <p:sp>
        <p:nvSpPr>
          <p:cNvPr id="25" name="TextBox 24"/>
          <p:cNvSpPr txBox="1"/>
          <p:nvPr/>
        </p:nvSpPr>
        <p:spPr>
          <a:xfrm>
            <a:off x="5336866" y="4665331"/>
            <a:ext cx="505599" cy="286232"/>
          </a:xfrm>
          <a:prstGeom prst="rect">
            <a:avLst/>
          </a:prstGeom>
          <a:noFill/>
        </p:spPr>
        <p:txBody>
          <a:bodyPr wrap="square" rtlCol="0">
            <a:spAutoFit/>
          </a:bodyPr>
          <a:lstStyle/>
          <a:p>
            <a:pPr algn="ctr"/>
            <a:r>
              <a:rPr lang="en-US" sz="700" dirty="0">
                <a:solidFill>
                  <a:schemeClr val="tx1"/>
                </a:solidFill>
                <a:latin typeface="+mn-lt"/>
              </a:rPr>
              <a:t>Work </a:t>
            </a:r>
          </a:p>
          <a:p>
            <a:pPr algn="ctr"/>
            <a:r>
              <a:rPr lang="en-US" sz="700" dirty="0">
                <a:solidFill>
                  <a:schemeClr val="tx1"/>
                </a:solidFill>
                <a:latin typeface="+mn-lt"/>
              </a:rPr>
              <a:t>space </a:t>
            </a:r>
          </a:p>
        </p:txBody>
      </p:sp>
      <p:sp>
        <p:nvSpPr>
          <p:cNvPr id="27" name="Rounded Rectangular Callout 26"/>
          <p:cNvSpPr/>
          <p:nvPr/>
        </p:nvSpPr>
        <p:spPr>
          <a:xfrm>
            <a:off x="4050716" y="3408636"/>
            <a:ext cx="1346194" cy="594925"/>
          </a:xfrm>
          <a:prstGeom prst="wedgeRoundRectCallout">
            <a:avLst>
              <a:gd name="adj1" fmla="val 82656"/>
              <a:gd name="adj2" fmla="val 34212"/>
              <a:gd name="adj3" fmla="val 16667"/>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a:latin typeface="+mj-lt"/>
              </a:rPr>
              <a:t>Picks up LUs until it reaches to 30GB</a:t>
            </a:r>
          </a:p>
        </p:txBody>
      </p:sp>
      <p:sp>
        <p:nvSpPr>
          <p:cNvPr id="28" name="Rounded Rectangular Callout 27"/>
          <p:cNvSpPr/>
          <p:nvPr/>
        </p:nvSpPr>
        <p:spPr>
          <a:xfrm>
            <a:off x="4050716" y="4441770"/>
            <a:ext cx="1346194" cy="594925"/>
          </a:xfrm>
          <a:prstGeom prst="wedgeRoundRectCallout">
            <a:avLst>
              <a:gd name="adj1" fmla="val 59272"/>
              <a:gd name="adj2" fmla="val -32559"/>
              <a:gd name="adj3" fmla="val 16667"/>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a:latin typeface="+mj-lt"/>
              </a:rPr>
              <a:t>Picks up LUs until it reaches to 10GB</a:t>
            </a:r>
          </a:p>
        </p:txBody>
      </p:sp>
      <p:pic>
        <p:nvPicPr>
          <p:cNvPr id="30" name="Picture 29" descr="HDI_stackable.png"/>
          <p:cNvPicPr>
            <a:picLocks noChangeAspect="1"/>
          </p:cNvPicPr>
          <p:nvPr/>
        </p:nvPicPr>
        <p:blipFill>
          <a:blip r:embed="rId3" cstate="email"/>
          <a:srcRect/>
          <a:stretch>
            <a:fillRect/>
          </a:stretch>
        </p:blipFill>
        <p:spPr>
          <a:xfrm>
            <a:off x="6589568" y="4256177"/>
            <a:ext cx="1464698" cy="869519"/>
          </a:xfrm>
          <a:prstGeom prst="rect">
            <a:avLst/>
          </a:prstGeom>
        </p:spPr>
      </p:pic>
      <p:pic>
        <p:nvPicPr>
          <p:cNvPr id="31" name="Picture 30" descr="HDI_stackable.png"/>
          <p:cNvPicPr>
            <a:picLocks noChangeAspect="1"/>
          </p:cNvPicPr>
          <p:nvPr/>
        </p:nvPicPr>
        <p:blipFill>
          <a:blip r:embed="rId3" cstate="email"/>
          <a:srcRect/>
          <a:stretch>
            <a:fillRect/>
          </a:stretch>
        </p:blipFill>
        <p:spPr>
          <a:xfrm>
            <a:off x="6589568" y="4003561"/>
            <a:ext cx="1464698" cy="869519"/>
          </a:xfrm>
          <a:prstGeom prst="rect">
            <a:avLst/>
          </a:prstGeom>
        </p:spPr>
      </p:pic>
      <p:sp>
        <p:nvSpPr>
          <p:cNvPr id="33" name="Rounded Rectangular Callout 32"/>
          <p:cNvSpPr/>
          <p:nvPr/>
        </p:nvSpPr>
        <p:spPr>
          <a:xfrm>
            <a:off x="2703909" y="4548576"/>
            <a:ext cx="692516" cy="488120"/>
          </a:xfrm>
          <a:prstGeom prst="wedgeRoundRectCallout">
            <a:avLst>
              <a:gd name="adj1" fmla="val 7321"/>
              <a:gd name="adj2" fmla="val -87520"/>
              <a:gd name="adj3" fmla="val 16667"/>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a:latin typeface="+mj-lt"/>
              </a:rPr>
              <a:t>30GB used</a:t>
            </a:r>
          </a:p>
        </p:txBody>
      </p:sp>
      <p:sp>
        <p:nvSpPr>
          <p:cNvPr id="34" name="Rounded Rectangular Callout 33"/>
          <p:cNvSpPr/>
          <p:nvPr/>
        </p:nvSpPr>
        <p:spPr>
          <a:xfrm>
            <a:off x="7728422" y="3441589"/>
            <a:ext cx="1346194" cy="594925"/>
          </a:xfrm>
          <a:prstGeom prst="wedgeRoundRectCallout">
            <a:avLst>
              <a:gd name="adj1" fmla="val -32037"/>
              <a:gd name="adj2" fmla="val 79566"/>
              <a:gd name="adj3" fmla="val 16667"/>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a:latin typeface="+mj-lt"/>
              </a:rPr>
              <a:t>Has a lot of 100GB LUs for example</a:t>
            </a:r>
          </a:p>
        </p:txBody>
      </p:sp>
      <p:sp>
        <p:nvSpPr>
          <p:cNvPr id="26" name="動作設定ボタン: 戻る/前へ 25">
            <a:hlinkClick r:id="rId4" action="ppaction://hlinksldjump" highlightClick="1"/>
            <a:extLst>
              <a:ext uri="{FF2B5EF4-FFF2-40B4-BE49-F238E27FC236}">
                <a16:creationId xmlns:a16="http://schemas.microsoft.com/office/drawing/2014/main" id="{F61B6747-94BD-4868-A51E-B3CEC84224FD}"/>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Tree>
    <p:extLst>
      <p:ext uri="{BB962C8B-B14F-4D97-AF65-F5344CB8AC3E}">
        <p14:creationId xmlns:p14="http://schemas.microsoft.com/office/powerpoint/2010/main" val="39610547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HDI_stackable.png"/>
          <p:cNvPicPr>
            <a:picLocks noChangeAspect="1"/>
          </p:cNvPicPr>
          <p:nvPr/>
        </p:nvPicPr>
        <p:blipFill>
          <a:blip r:embed="rId3" cstate="email"/>
          <a:srcRect/>
          <a:stretch>
            <a:fillRect/>
          </a:stretch>
        </p:blipFill>
        <p:spPr>
          <a:xfrm>
            <a:off x="1353420" y="3998274"/>
            <a:ext cx="1464698" cy="869519"/>
          </a:xfrm>
          <a:prstGeom prst="rect">
            <a:avLst/>
          </a:prstGeom>
        </p:spPr>
      </p:pic>
      <p:sp>
        <p:nvSpPr>
          <p:cNvPr id="12" name="タイトル 11"/>
          <p:cNvSpPr>
            <a:spLocks noGrp="1"/>
          </p:cNvSpPr>
          <p:nvPr>
            <p:ph type="title"/>
          </p:nvPr>
        </p:nvSpPr>
        <p:spPr bwMode="gray">
          <a:xfrm>
            <a:off x="113192" y="134612"/>
            <a:ext cx="6290505" cy="369332"/>
          </a:xfrm>
        </p:spPr>
        <p:txBody>
          <a:bodyPr wrap="none"/>
          <a:lstStyle/>
          <a:p>
            <a:r>
              <a:rPr lang="en-US" altLang="ja-JP" dirty="0"/>
              <a:t>3-5</a:t>
            </a:r>
            <a:r>
              <a:rPr lang="en-US" altLang="ja-JP" b="1" dirty="0">
                <a:solidFill>
                  <a:schemeClr val="tx1"/>
                </a:solidFill>
                <a:latin typeface="+mj-lt"/>
                <a:ea typeface="ＭＳ Ｐゴシック" pitchFamily="50" charset="-128"/>
                <a:cs typeface="Arial" charset="0"/>
              </a:rPr>
              <a:t>. Detail of Storage Policy 2 – “Auto with usage”</a:t>
            </a:r>
            <a:endParaRPr kumimoji="1" lang="ja-JP" altLang="en-US" b="1" dirty="0">
              <a:solidFill>
                <a:schemeClr val="tx1"/>
              </a:solidFill>
              <a:latin typeface="+mj-lt"/>
            </a:endParaRPr>
          </a:p>
        </p:txBody>
      </p:sp>
      <p:sp>
        <p:nvSpPr>
          <p:cNvPr id="2" name="コンテンツ プレースホルダー 1">
            <a:extLst>
              <a:ext uri="{FF2B5EF4-FFF2-40B4-BE49-F238E27FC236}">
                <a16:creationId xmlns:a16="http://schemas.microsoft.com/office/drawing/2014/main" id="{B803DBA3-D443-4B96-93F8-25F7DE2D54EF}"/>
              </a:ext>
            </a:extLst>
          </p:cNvPr>
          <p:cNvSpPr>
            <a:spLocks noGrp="1"/>
          </p:cNvSpPr>
          <p:nvPr>
            <p:ph sz="quarter" idx="10"/>
          </p:nvPr>
        </p:nvSpPr>
        <p:spPr>
          <a:xfrm>
            <a:off x="329859" y="744546"/>
            <a:ext cx="8517155" cy="4171332"/>
          </a:xfrm>
        </p:spPr>
        <p:txBody>
          <a:bodyPr/>
          <a:lstStyle/>
          <a:p>
            <a:r>
              <a:rPr lang="en-US" altLang="ja-JP" sz="2000" dirty="0"/>
              <a:t>(Continued)</a:t>
            </a:r>
          </a:p>
          <a:p>
            <a:pPr lvl="1"/>
            <a:r>
              <a:rPr lang="en-US" altLang="ja-JP" sz="1800" dirty="0"/>
              <a:t>For Single/VM</a:t>
            </a:r>
          </a:p>
          <a:p>
            <a:pPr lvl="2"/>
            <a:r>
              <a:rPr lang="en-US" altLang="ja-JP" sz="1600" dirty="0"/>
              <a:t>For file system: Allocate the </a:t>
            </a:r>
            <a:r>
              <a:rPr lang="en-US" altLang="ja-JP" sz="1600" u="sng" dirty="0"/>
              <a:t>used</a:t>
            </a:r>
            <a:r>
              <a:rPr lang="en-US" altLang="ja-JP" sz="1600" dirty="0"/>
              <a:t> capacity of the file system on the primary node</a:t>
            </a:r>
          </a:p>
          <a:p>
            <a:pPr lvl="2"/>
            <a:r>
              <a:rPr lang="en-US" altLang="ja-JP" sz="1600" dirty="0"/>
              <a:t>For work space: Calculates work space capacity based on the allocated file system capacity, and allocate the calculated capacity</a:t>
            </a:r>
          </a:p>
          <a:p>
            <a:pPr lvl="2"/>
            <a:r>
              <a:rPr lang="en-US" altLang="ja-JP" sz="1600" dirty="0"/>
              <a:t>Image:</a:t>
            </a:r>
          </a:p>
        </p:txBody>
      </p:sp>
      <p:pic>
        <p:nvPicPr>
          <p:cNvPr id="4" name="Picture 3" descr="HDI_stackable.png"/>
          <p:cNvPicPr>
            <a:picLocks noChangeAspect="1"/>
          </p:cNvPicPr>
          <p:nvPr/>
        </p:nvPicPr>
        <p:blipFill>
          <a:blip r:embed="rId3" cstate="email"/>
          <a:srcRect/>
          <a:stretch>
            <a:fillRect/>
          </a:stretch>
        </p:blipFill>
        <p:spPr>
          <a:xfrm>
            <a:off x="6528896" y="3709329"/>
            <a:ext cx="1464698" cy="869519"/>
          </a:xfrm>
          <a:prstGeom prst="rect">
            <a:avLst/>
          </a:prstGeom>
        </p:spPr>
      </p:pic>
      <p:pic>
        <p:nvPicPr>
          <p:cNvPr id="5" name="Picture 4" descr="HDI_stackable.png"/>
          <p:cNvPicPr>
            <a:picLocks noChangeAspect="1"/>
          </p:cNvPicPr>
          <p:nvPr/>
        </p:nvPicPr>
        <p:blipFill>
          <a:blip r:embed="rId3" cstate="email"/>
          <a:srcRect/>
          <a:stretch>
            <a:fillRect/>
          </a:stretch>
        </p:blipFill>
        <p:spPr>
          <a:xfrm>
            <a:off x="1353420" y="3709329"/>
            <a:ext cx="1464698" cy="869519"/>
          </a:xfrm>
          <a:prstGeom prst="rect">
            <a:avLst/>
          </a:prstGeom>
        </p:spPr>
      </p:pic>
      <p:sp>
        <p:nvSpPr>
          <p:cNvPr id="6" name="Magnetic Disk 47"/>
          <p:cNvSpPr/>
          <p:nvPr/>
        </p:nvSpPr>
        <p:spPr>
          <a:xfrm>
            <a:off x="2735550" y="3448690"/>
            <a:ext cx="629235" cy="684389"/>
          </a:xfrm>
          <a:prstGeom prst="flowChartMagneticDisk">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100" b="1" dirty="0">
                <a:solidFill>
                  <a:schemeClr val="tx1"/>
                </a:solidFill>
                <a:latin typeface="+mj-lt"/>
              </a:rPr>
              <a:t>lu01</a:t>
            </a:r>
          </a:p>
          <a:p>
            <a:pPr algn="ctr"/>
            <a:r>
              <a:rPr lang="en-US" sz="1100" dirty="0">
                <a:latin typeface="+mj-lt"/>
              </a:rPr>
              <a:t>150GB</a:t>
            </a:r>
          </a:p>
        </p:txBody>
      </p:sp>
      <p:cxnSp>
        <p:nvCxnSpPr>
          <p:cNvPr id="8" name="Straight Arrow Connector 7"/>
          <p:cNvCxnSpPr>
            <a:stCxn id="6" idx="4"/>
            <a:endCxn id="7" idx="2"/>
          </p:cNvCxnSpPr>
          <p:nvPr/>
        </p:nvCxnSpPr>
        <p:spPr>
          <a:xfrm>
            <a:off x="3364784" y="3790884"/>
            <a:ext cx="2595549" cy="0"/>
          </a:xfrm>
          <a:prstGeom prst="straightConnector1">
            <a:avLst/>
          </a:prstGeom>
          <a:ln w="28575">
            <a:solidFill>
              <a:srgbClr val="CC0000"/>
            </a:solidFill>
            <a:tailEnd type="arrow"/>
          </a:ln>
        </p:spPr>
        <p:style>
          <a:lnRef idx="1">
            <a:schemeClr val="accent1"/>
          </a:lnRef>
          <a:fillRef idx="0">
            <a:schemeClr val="accent1"/>
          </a:fillRef>
          <a:effectRef idx="0">
            <a:schemeClr val="accent1"/>
          </a:effectRef>
          <a:fontRef idx="minor">
            <a:schemeClr val="tx1"/>
          </a:fontRef>
        </p:style>
      </p:cxnSp>
      <p:sp>
        <p:nvSpPr>
          <p:cNvPr id="7" name="Magnetic Disk 50"/>
          <p:cNvSpPr/>
          <p:nvPr/>
        </p:nvSpPr>
        <p:spPr>
          <a:xfrm>
            <a:off x="5960333" y="3448690"/>
            <a:ext cx="629235" cy="684389"/>
          </a:xfrm>
          <a:prstGeom prst="flowChartMagneticDisk">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100" b="1" dirty="0">
                <a:solidFill>
                  <a:srgbClr val="414141"/>
                </a:solidFill>
                <a:latin typeface="+mj-lt"/>
              </a:rPr>
              <a:t>lv00</a:t>
            </a:r>
          </a:p>
          <a:p>
            <a:pPr algn="ctr"/>
            <a:r>
              <a:rPr lang="en-US" sz="1100" dirty="0">
                <a:latin typeface="+mj-lt"/>
              </a:rPr>
              <a:t>30GB</a:t>
            </a:r>
          </a:p>
        </p:txBody>
      </p:sp>
      <p:sp>
        <p:nvSpPr>
          <p:cNvPr id="16" name="Magnetic Disk 40"/>
          <p:cNvSpPr/>
          <p:nvPr/>
        </p:nvSpPr>
        <p:spPr>
          <a:xfrm>
            <a:off x="3472511" y="3838714"/>
            <a:ext cx="482250" cy="506806"/>
          </a:xfrm>
          <a:prstGeom prst="flowChartMagneticDisk">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700" b="1" dirty="0">
                <a:solidFill>
                  <a:schemeClr val="tx1"/>
                </a:solidFill>
                <a:latin typeface="+mj-lt"/>
              </a:rPr>
              <a:t>lu0A</a:t>
            </a:r>
          </a:p>
          <a:p>
            <a:pPr algn="ctr"/>
            <a:r>
              <a:rPr lang="en-US" sz="700" dirty="0">
                <a:latin typeface="+mj-lt"/>
              </a:rPr>
              <a:t>50GB</a:t>
            </a:r>
          </a:p>
        </p:txBody>
      </p:sp>
      <p:cxnSp>
        <p:nvCxnSpPr>
          <p:cNvPr id="17" name="Straight Connector 16"/>
          <p:cNvCxnSpPr>
            <a:endCxn id="16" idx="2"/>
          </p:cNvCxnSpPr>
          <p:nvPr/>
        </p:nvCxnSpPr>
        <p:spPr>
          <a:xfrm>
            <a:off x="3370317" y="3912844"/>
            <a:ext cx="102194" cy="179273"/>
          </a:xfrm>
          <a:prstGeom prst="line">
            <a:avLst/>
          </a:prstGeom>
          <a:ln/>
        </p:spPr>
        <p:style>
          <a:lnRef idx="1">
            <a:schemeClr val="accent2"/>
          </a:lnRef>
          <a:fillRef idx="0">
            <a:schemeClr val="accent2"/>
          </a:fillRef>
          <a:effectRef idx="0">
            <a:schemeClr val="accent2"/>
          </a:effectRef>
          <a:fontRef idx="minor">
            <a:schemeClr val="tx1"/>
          </a:fontRef>
        </p:style>
      </p:cxnSp>
      <p:sp>
        <p:nvSpPr>
          <p:cNvPr id="18" name="Magnetic Disk 58"/>
          <p:cNvSpPr/>
          <p:nvPr/>
        </p:nvSpPr>
        <p:spPr>
          <a:xfrm>
            <a:off x="5360215" y="3838714"/>
            <a:ext cx="482250" cy="506806"/>
          </a:xfrm>
          <a:prstGeom prst="flowChartMagneticDisk">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700" b="1" dirty="0">
                <a:solidFill>
                  <a:schemeClr val="tx1"/>
                </a:solidFill>
                <a:latin typeface="+mj-lt"/>
              </a:rPr>
              <a:t>lv00-d</a:t>
            </a:r>
          </a:p>
          <a:p>
            <a:pPr algn="ctr"/>
            <a:r>
              <a:rPr lang="en-US" sz="700" dirty="0">
                <a:latin typeface="+mj-lt"/>
              </a:rPr>
              <a:t>10GB</a:t>
            </a:r>
          </a:p>
        </p:txBody>
      </p:sp>
      <p:cxnSp>
        <p:nvCxnSpPr>
          <p:cNvPr id="19" name="Straight Connector 18"/>
          <p:cNvCxnSpPr>
            <a:endCxn id="18" idx="4"/>
          </p:cNvCxnSpPr>
          <p:nvPr/>
        </p:nvCxnSpPr>
        <p:spPr>
          <a:xfrm flipH="1">
            <a:off x="5842465" y="3912844"/>
            <a:ext cx="123401" cy="179273"/>
          </a:xfrm>
          <a:prstGeom prst="line">
            <a:avLst/>
          </a:prstGeom>
          <a:ln/>
        </p:spPr>
        <p:style>
          <a:lnRef idx="1">
            <a:schemeClr val="accent4"/>
          </a:lnRef>
          <a:fillRef idx="0">
            <a:schemeClr val="accent4"/>
          </a:fillRef>
          <a:effectRef idx="0">
            <a:schemeClr val="accent4"/>
          </a:effectRef>
          <a:fontRef idx="minor">
            <a:schemeClr val="tx1"/>
          </a:fontRef>
        </p:style>
      </p:cxnSp>
      <p:sp>
        <p:nvSpPr>
          <p:cNvPr id="20" name="TextBox 85">
            <a:extLst>
              <a:ext uri="{FF2B5EF4-FFF2-40B4-BE49-F238E27FC236}">
                <a16:creationId xmlns:a16="http://schemas.microsoft.com/office/drawing/2014/main" id="{B970446A-6BCE-4DBC-B11F-F3C522B13ECD}"/>
              </a:ext>
            </a:extLst>
          </p:cNvPr>
          <p:cNvSpPr txBox="1"/>
          <p:nvPr/>
        </p:nvSpPr>
        <p:spPr>
          <a:xfrm>
            <a:off x="1267782" y="3580063"/>
            <a:ext cx="1635973" cy="258532"/>
          </a:xfrm>
          <a:prstGeom prst="rect">
            <a:avLst/>
          </a:prstGeom>
          <a:noFill/>
        </p:spPr>
        <p:txBody>
          <a:bodyPr wrap="square" rtlCol="0">
            <a:spAutoFit/>
          </a:bodyPr>
          <a:lstStyle/>
          <a:p>
            <a:pPr algn="ctr"/>
            <a:r>
              <a:rPr lang="en-US" sz="1200" dirty="0">
                <a:solidFill>
                  <a:srgbClr val="FF0000"/>
                </a:solidFill>
                <a:latin typeface="+mn-lt"/>
              </a:rPr>
              <a:t>Primary</a:t>
            </a:r>
          </a:p>
        </p:txBody>
      </p:sp>
      <p:sp>
        <p:nvSpPr>
          <p:cNvPr id="21" name="TextBox 85">
            <a:extLst>
              <a:ext uri="{FF2B5EF4-FFF2-40B4-BE49-F238E27FC236}">
                <a16:creationId xmlns:a16="http://schemas.microsoft.com/office/drawing/2014/main" id="{6522CFB1-3685-419B-A243-C4B5656E2FA4}"/>
              </a:ext>
            </a:extLst>
          </p:cNvPr>
          <p:cNvSpPr txBox="1"/>
          <p:nvPr/>
        </p:nvSpPr>
        <p:spPr>
          <a:xfrm>
            <a:off x="6443258" y="3597672"/>
            <a:ext cx="1635973" cy="258532"/>
          </a:xfrm>
          <a:prstGeom prst="rect">
            <a:avLst/>
          </a:prstGeom>
          <a:noFill/>
        </p:spPr>
        <p:txBody>
          <a:bodyPr wrap="square" rtlCol="0">
            <a:spAutoFit/>
          </a:bodyPr>
          <a:lstStyle/>
          <a:p>
            <a:pPr algn="ctr"/>
            <a:r>
              <a:rPr lang="en-US" sz="1200" dirty="0">
                <a:solidFill>
                  <a:srgbClr val="0070C0"/>
                </a:solidFill>
                <a:latin typeface="+mn-lt"/>
              </a:rPr>
              <a:t>Secondary</a:t>
            </a:r>
          </a:p>
        </p:txBody>
      </p:sp>
      <p:sp>
        <p:nvSpPr>
          <p:cNvPr id="22" name="TextBox 21"/>
          <p:cNvSpPr txBox="1"/>
          <p:nvPr/>
        </p:nvSpPr>
        <p:spPr>
          <a:xfrm>
            <a:off x="2799251" y="3177871"/>
            <a:ext cx="501832" cy="266949"/>
          </a:xfrm>
          <a:prstGeom prst="rect">
            <a:avLst/>
          </a:prstGeom>
          <a:noFill/>
        </p:spPr>
        <p:txBody>
          <a:bodyPr wrap="square" rtlCol="0">
            <a:spAutoFit/>
          </a:bodyPr>
          <a:lstStyle/>
          <a:p>
            <a:pPr algn="ctr"/>
            <a:r>
              <a:rPr lang="en-US" sz="1200" dirty="0">
                <a:solidFill>
                  <a:schemeClr val="tx1"/>
                </a:solidFill>
                <a:latin typeface="+mn-lt"/>
                <a:cs typeface="Guttman Hodes" panose="02010401010101010101" pitchFamily="2" charset="-79"/>
              </a:rPr>
              <a:t>fs1</a:t>
            </a:r>
          </a:p>
        </p:txBody>
      </p:sp>
      <p:sp>
        <p:nvSpPr>
          <p:cNvPr id="23" name="TextBox 22"/>
          <p:cNvSpPr txBox="1"/>
          <p:nvPr/>
        </p:nvSpPr>
        <p:spPr>
          <a:xfrm>
            <a:off x="6027064" y="3177871"/>
            <a:ext cx="501832" cy="266949"/>
          </a:xfrm>
          <a:prstGeom prst="rect">
            <a:avLst/>
          </a:prstGeom>
          <a:noFill/>
        </p:spPr>
        <p:txBody>
          <a:bodyPr wrap="square" rtlCol="0">
            <a:spAutoFit/>
          </a:bodyPr>
          <a:lstStyle/>
          <a:p>
            <a:pPr algn="ctr"/>
            <a:r>
              <a:rPr lang="en-US" sz="1200" dirty="0">
                <a:solidFill>
                  <a:schemeClr val="tx1"/>
                </a:solidFill>
                <a:latin typeface="+mn-lt"/>
                <a:cs typeface="Guttman Hodes" panose="02010401010101010101" pitchFamily="2" charset="-79"/>
              </a:rPr>
              <a:t>fs1</a:t>
            </a:r>
          </a:p>
        </p:txBody>
      </p:sp>
      <p:sp>
        <p:nvSpPr>
          <p:cNvPr id="24" name="TextBox 23"/>
          <p:cNvSpPr txBox="1"/>
          <p:nvPr/>
        </p:nvSpPr>
        <p:spPr>
          <a:xfrm>
            <a:off x="3472511" y="4371099"/>
            <a:ext cx="505599" cy="286232"/>
          </a:xfrm>
          <a:prstGeom prst="rect">
            <a:avLst/>
          </a:prstGeom>
          <a:noFill/>
        </p:spPr>
        <p:txBody>
          <a:bodyPr wrap="square" rtlCol="0">
            <a:spAutoFit/>
          </a:bodyPr>
          <a:lstStyle/>
          <a:p>
            <a:pPr algn="ctr"/>
            <a:r>
              <a:rPr lang="en-US" sz="700" dirty="0">
                <a:solidFill>
                  <a:schemeClr val="tx1"/>
                </a:solidFill>
                <a:latin typeface="+mn-lt"/>
              </a:rPr>
              <a:t>Work </a:t>
            </a:r>
          </a:p>
          <a:p>
            <a:pPr algn="ctr"/>
            <a:r>
              <a:rPr lang="en-US" sz="700" dirty="0">
                <a:solidFill>
                  <a:schemeClr val="tx1"/>
                </a:solidFill>
                <a:latin typeface="+mn-lt"/>
              </a:rPr>
              <a:t>space </a:t>
            </a:r>
          </a:p>
        </p:txBody>
      </p:sp>
      <p:sp>
        <p:nvSpPr>
          <p:cNvPr id="25" name="TextBox 24"/>
          <p:cNvSpPr txBox="1"/>
          <p:nvPr/>
        </p:nvSpPr>
        <p:spPr>
          <a:xfrm>
            <a:off x="5336866" y="4371099"/>
            <a:ext cx="505599" cy="286232"/>
          </a:xfrm>
          <a:prstGeom prst="rect">
            <a:avLst/>
          </a:prstGeom>
          <a:noFill/>
        </p:spPr>
        <p:txBody>
          <a:bodyPr wrap="square" rtlCol="0">
            <a:spAutoFit/>
          </a:bodyPr>
          <a:lstStyle/>
          <a:p>
            <a:pPr algn="ctr"/>
            <a:r>
              <a:rPr lang="en-US" sz="700" dirty="0">
                <a:solidFill>
                  <a:schemeClr val="tx1"/>
                </a:solidFill>
                <a:latin typeface="+mn-lt"/>
              </a:rPr>
              <a:t>Work </a:t>
            </a:r>
          </a:p>
          <a:p>
            <a:pPr algn="ctr"/>
            <a:r>
              <a:rPr lang="en-US" sz="700" dirty="0">
                <a:solidFill>
                  <a:schemeClr val="tx1"/>
                </a:solidFill>
                <a:latin typeface="+mn-lt"/>
              </a:rPr>
              <a:t>space </a:t>
            </a:r>
          </a:p>
        </p:txBody>
      </p:sp>
      <p:sp>
        <p:nvSpPr>
          <p:cNvPr id="27" name="Rounded Rectangular Callout 26"/>
          <p:cNvSpPr/>
          <p:nvPr/>
        </p:nvSpPr>
        <p:spPr>
          <a:xfrm>
            <a:off x="4050716" y="3114404"/>
            <a:ext cx="1346194" cy="594925"/>
          </a:xfrm>
          <a:prstGeom prst="wedgeRoundRectCallout">
            <a:avLst>
              <a:gd name="adj1" fmla="val 82656"/>
              <a:gd name="adj2" fmla="val 34212"/>
              <a:gd name="adj3" fmla="val 16667"/>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a:latin typeface="+mj-lt"/>
              </a:rPr>
              <a:t>Allocate the used capacity (30GB)</a:t>
            </a:r>
          </a:p>
        </p:txBody>
      </p:sp>
      <p:sp>
        <p:nvSpPr>
          <p:cNvPr id="28" name="Rounded Rectangular Callout 27"/>
          <p:cNvSpPr/>
          <p:nvPr/>
        </p:nvSpPr>
        <p:spPr>
          <a:xfrm>
            <a:off x="4050716" y="4147538"/>
            <a:ext cx="1346194" cy="594925"/>
          </a:xfrm>
          <a:prstGeom prst="wedgeRoundRectCallout">
            <a:avLst>
              <a:gd name="adj1" fmla="val 59272"/>
              <a:gd name="adj2" fmla="val -32559"/>
              <a:gd name="adj3" fmla="val 16667"/>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a:latin typeface="+mj-lt"/>
              </a:rPr>
              <a:t>Allocate calculated capacity (10GB)</a:t>
            </a:r>
          </a:p>
        </p:txBody>
      </p:sp>
      <p:sp>
        <p:nvSpPr>
          <p:cNvPr id="26" name="Rounded Rectangular Callout 25"/>
          <p:cNvSpPr/>
          <p:nvPr/>
        </p:nvSpPr>
        <p:spPr>
          <a:xfrm>
            <a:off x="2703909" y="4200940"/>
            <a:ext cx="692516" cy="488120"/>
          </a:xfrm>
          <a:prstGeom prst="wedgeRoundRectCallout">
            <a:avLst>
              <a:gd name="adj1" fmla="val 7321"/>
              <a:gd name="adj2" fmla="val -87520"/>
              <a:gd name="adj3" fmla="val 16667"/>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a:latin typeface="+mj-lt"/>
              </a:rPr>
              <a:t>30GB used</a:t>
            </a:r>
          </a:p>
        </p:txBody>
      </p:sp>
      <p:sp>
        <p:nvSpPr>
          <p:cNvPr id="30" name="動作設定ボタン: 戻る/前へ 29">
            <a:hlinkClick r:id="rId4" action="ppaction://hlinksldjump" highlightClick="1"/>
            <a:extLst>
              <a:ext uri="{FF2B5EF4-FFF2-40B4-BE49-F238E27FC236}">
                <a16:creationId xmlns:a16="http://schemas.microsoft.com/office/drawing/2014/main" id="{BA1B766E-3BA9-4168-9742-48FE075684CB}"/>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Tree>
    <p:extLst>
      <p:ext uri="{BB962C8B-B14F-4D97-AF65-F5344CB8AC3E}">
        <p14:creationId xmlns:p14="http://schemas.microsoft.com/office/powerpoint/2010/main" val="19594945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HDI_stackable.png"/>
          <p:cNvPicPr>
            <a:picLocks noChangeAspect="1"/>
          </p:cNvPicPr>
          <p:nvPr/>
        </p:nvPicPr>
        <p:blipFill>
          <a:blip r:embed="rId3" cstate="email"/>
          <a:srcRect/>
          <a:stretch>
            <a:fillRect/>
          </a:stretch>
        </p:blipFill>
        <p:spPr>
          <a:xfrm>
            <a:off x="1353420" y="4256177"/>
            <a:ext cx="1464698" cy="869519"/>
          </a:xfrm>
          <a:prstGeom prst="rect">
            <a:avLst/>
          </a:prstGeom>
        </p:spPr>
      </p:pic>
      <p:pic>
        <p:nvPicPr>
          <p:cNvPr id="5" name="Picture 4" descr="HDI_stackable.png"/>
          <p:cNvPicPr>
            <a:picLocks noChangeAspect="1"/>
          </p:cNvPicPr>
          <p:nvPr/>
        </p:nvPicPr>
        <p:blipFill>
          <a:blip r:embed="rId3" cstate="email"/>
          <a:srcRect/>
          <a:stretch>
            <a:fillRect/>
          </a:stretch>
        </p:blipFill>
        <p:spPr>
          <a:xfrm>
            <a:off x="1353420" y="4003561"/>
            <a:ext cx="1464698" cy="869519"/>
          </a:xfrm>
          <a:prstGeom prst="rect">
            <a:avLst/>
          </a:prstGeom>
        </p:spPr>
      </p:pic>
      <p:sp>
        <p:nvSpPr>
          <p:cNvPr id="12" name="タイトル 11"/>
          <p:cNvSpPr>
            <a:spLocks noGrp="1"/>
          </p:cNvSpPr>
          <p:nvPr>
            <p:ph type="title"/>
          </p:nvPr>
        </p:nvSpPr>
        <p:spPr bwMode="gray">
          <a:xfrm>
            <a:off x="113192" y="134612"/>
            <a:ext cx="6659195" cy="369332"/>
          </a:xfrm>
        </p:spPr>
        <p:txBody>
          <a:bodyPr wrap="none"/>
          <a:lstStyle/>
          <a:p>
            <a:r>
              <a:rPr lang="en-US" altLang="ja-JP" dirty="0"/>
              <a:t>3-5</a:t>
            </a:r>
            <a:r>
              <a:rPr lang="en-US" altLang="ja-JP" b="1" dirty="0">
                <a:solidFill>
                  <a:schemeClr val="tx1"/>
                </a:solidFill>
                <a:latin typeface="+mj-lt"/>
                <a:ea typeface="ＭＳ Ｐゴシック" pitchFamily="50" charset="-128"/>
                <a:cs typeface="Arial" charset="0"/>
              </a:rPr>
              <a:t>. Detail of Storage Policy 3 – “Auto with specified”</a:t>
            </a:r>
            <a:endParaRPr kumimoji="1" lang="ja-JP" altLang="en-US" b="1" dirty="0">
              <a:solidFill>
                <a:schemeClr val="tx1"/>
              </a:solidFill>
              <a:latin typeface="+mj-lt"/>
            </a:endParaRPr>
          </a:p>
        </p:txBody>
      </p:sp>
      <p:sp>
        <p:nvSpPr>
          <p:cNvPr id="2" name="コンテンツ プレースホルダー 1">
            <a:extLst>
              <a:ext uri="{FF2B5EF4-FFF2-40B4-BE49-F238E27FC236}">
                <a16:creationId xmlns:a16="http://schemas.microsoft.com/office/drawing/2014/main" id="{B803DBA3-D443-4B96-93F8-25F7DE2D54EF}"/>
              </a:ext>
            </a:extLst>
          </p:cNvPr>
          <p:cNvSpPr>
            <a:spLocks noGrp="1"/>
          </p:cNvSpPr>
          <p:nvPr>
            <p:ph sz="quarter" idx="10"/>
          </p:nvPr>
        </p:nvSpPr>
        <p:spPr>
          <a:xfrm>
            <a:off x="329859" y="744546"/>
            <a:ext cx="8517155" cy="4171332"/>
          </a:xfrm>
        </p:spPr>
        <p:txBody>
          <a:bodyPr/>
          <a:lstStyle/>
          <a:p>
            <a:r>
              <a:rPr lang="en-US" altLang="ja-JP" sz="2000" dirty="0"/>
              <a:t>Automatic allocation based on the capacity specified by admin</a:t>
            </a:r>
          </a:p>
          <a:p>
            <a:pPr lvl="1"/>
            <a:r>
              <a:rPr lang="en-US" altLang="ja-JP" sz="1800" dirty="0"/>
              <a:t>Recommended when…</a:t>
            </a:r>
          </a:p>
          <a:p>
            <a:pPr lvl="2"/>
            <a:r>
              <a:rPr lang="en-US" altLang="ja-JP" sz="1600" dirty="0"/>
              <a:t>You don’t use cache resident policy and not many read access is expected, and you want to save storage costs as much as possible</a:t>
            </a:r>
          </a:p>
          <a:p>
            <a:pPr lvl="1"/>
            <a:r>
              <a:rPr lang="en-US" altLang="ja-JP" sz="1800" dirty="0"/>
              <a:t>For Cluster</a:t>
            </a:r>
          </a:p>
          <a:p>
            <a:pPr lvl="2"/>
            <a:r>
              <a:rPr lang="en-US" altLang="ja-JP" sz="1600" dirty="0"/>
              <a:t>For file system: Picks up an empty LU(s) in </a:t>
            </a:r>
            <a:r>
              <a:rPr lang="en-US" altLang="ja-JP" sz="1600" u="sng" dirty="0"/>
              <a:t>numerical order</a:t>
            </a:r>
            <a:r>
              <a:rPr lang="en-US" altLang="ja-JP" sz="1600" dirty="0"/>
              <a:t> until the capacity reaches to the </a:t>
            </a:r>
            <a:r>
              <a:rPr lang="en-US" altLang="ja-JP" sz="1600" u="sng" dirty="0"/>
              <a:t>specified</a:t>
            </a:r>
            <a:r>
              <a:rPr lang="en-US" altLang="ja-JP" sz="1600" dirty="0"/>
              <a:t> capacity</a:t>
            </a:r>
          </a:p>
          <a:p>
            <a:pPr lvl="2"/>
            <a:r>
              <a:rPr lang="en-US" altLang="ja-JP" sz="1600" dirty="0"/>
              <a:t>For work space: Calculates work space capacity based on the allocated file system capacity, and picks up an empty LU(s) with the same manner</a:t>
            </a:r>
          </a:p>
          <a:p>
            <a:pPr lvl="2"/>
            <a:r>
              <a:rPr lang="en-US" altLang="ja-JP" sz="1600" dirty="0"/>
              <a:t>Image:</a:t>
            </a:r>
          </a:p>
        </p:txBody>
      </p:sp>
      <p:sp>
        <p:nvSpPr>
          <p:cNvPr id="6" name="Magnetic Disk 47"/>
          <p:cNvSpPr/>
          <p:nvPr/>
        </p:nvSpPr>
        <p:spPr>
          <a:xfrm>
            <a:off x="2735550" y="3742922"/>
            <a:ext cx="629235" cy="684389"/>
          </a:xfrm>
          <a:prstGeom prst="flowChartMagneticDisk">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100" b="1" dirty="0">
                <a:solidFill>
                  <a:schemeClr val="tx1"/>
                </a:solidFill>
                <a:latin typeface="+mj-lt"/>
              </a:rPr>
              <a:t>lu01</a:t>
            </a:r>
          </a:p>
          <a:p>
            <a:pPr algn="ctr"/>
            <a:r>
              <a:rPr lang="en-US" sz="1100" dirty="0">
                <a:latin typeface="+mj-lt"/>
              </a:rPr>
              <a:t>500GB</a:t>
            </a:r>
          </a:p>
        </p:txBody>
      </p:sp>
      <p:cxnSp>
        <p:nvCxnSpPr>
          <p:cNvPr id="8" name="Straight Arrow Connector 7"/>
          <p:cNvCxnSpPr>
            <a:stCxn id="6" idx="4"/>
            <a:endCxn id="7" idx="2"/>
          </p:cNvCxnSpPr>
          <p:nvPr/>
        </p:nvCxnSpPr>
        <p:spPr>
          <a:xfrm>
            <a:off x="3364784" y="4085116"/>
            <a:ext cx="2595549" cy="0"/>
          </a:xfrm>
          <a:prstGeom prst="straightConnector1">
            <a:avLst/>
          </a:prstGeom>
          <a:ln w="28575">
            <a:solidFill>
              <a:srgbClr val="CC0000"/>
            </a:solidFill>
            <a:tailEnd type="arrow"/>
          </a:ln>
        </p:spPr>
        <p:style>
          <a:lnRef idx="1">
            <a:schemeClr val="accent1"/>
          </a:lnRef>
          <a:fillRef idx="0">
            <a:schemeClr val="accent1"/>
          </a:fillRef>
          <a:effectRef idx="0">
            <a:schemeClr val="accent1"/>
          </a:effectRef>
          <a:fontRef idx="minor">
            <a:schemeClr val="tx1"/>
          </a:fontRef>
        </p:style>
      </p:cxnSp>
      <p:sp>
        <p:nvSpPr>
          <p:cNvPr id="7" name="Magnetic Disk 50"/>
          <p:cNvSpPr/>
          <p:nvPr/>
        </p:nvSpPr>
        <p:spPr>
          <a:xfrm>
            <a:off x="5960333" y="3742922"/>
            <a:ext cx="629235" cy="684389"/>
          </a:xfrm>
          <a:prstGeom prst="flowChartMagneticDisk">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100" b="1" dirty="0">
                <a:solidFill>
                  <a:srgbClr val="414141"/>
                </a:solidFill>
                <a:latin typeface="+mj-lt"/>
              </a:rPr>
              <a:t>lu00</a:t>
            </a:r>
          </a:p>
          <a:p>
            <a:pPr algn="ctr"/>
            <a:r>
              <a:rPr lang="en-US" sz="1100" dirty="0">
                <a:latin typeface="+mj-lt"/>
              </a:rPr>
              <a:t>100GB</a:t>
            </a:r>
          </a:p>
        </p:txBody>
      </p:sp>
      <p:sp>
        <p:nvSpPr>
          <p:cNvPr id="16" name="Magnetic Disk 40"/>
          <p:cNvSpPr/>
          <p:nvPr/>
        </p:nvSpPr>
        <p:spPr>
          <a:xfrm>
            <a:off x="3472511" y="4132946"/>
            <a:ext cx="482250" cy="506806"/>
          </a:xfrm>
          <a:prstGeom prst="flowChartMagneticDisk">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700" b="1" dirty="0">
                <a:solidFill>
                  <a:schemeClr val="tx1"/>
                </a:solidFill>
                <a:latin typeface="+mj-lt"/>
              </a:rPr>
              <a:t>lu0A</a:t>
            </a:r>
          </a:p>
          <a:p>
            <a:pPr algn="ctr"/>
            <a:r>
              <a:rPr lang="en-US" sz="700" dirty="0">
                <a:latin typeface="+mj-lt"/>
              </a:rPr>
              <a:t>50GB</a:t>
            </a:r>
          </a:p>
        </p:txBody>
      </p:sp>
      <p:cxnSp>
        <p:nvCxnSpPr>
          <p:cNvPr id="17" name="Straight Connector 16"/>
          <p:cNvCxnSpPr>
            <a:endCxn id="16" idx="2"/>
          </p:cNvCxnSpPr>
          <p:nvPr/>
        </p:nvCxnSpPr>
        <p:spPr>
          <a:xfrm>
            <a:off x="3370317" y="4207076"/>
            <a:ext cx="102194" cy="179273"/>
          </a:xfrm>
          <a:prstGeom prst="line">
            <a:avLst/>
          </a:prstGeom>
          <a:ln/>
        </p:spPr>
        <p:style>
          <a:lnRef idx="1">
            <a:schemeClr val="accent2"/>
          </a:lnRef>
          <a:fillRef idx="0">
            <a:schemeClr val="accent2"/>
          </a:fillRef>
          <a:effectRef idx="0">
            <a:schemeClr val="accent2"/>
          </a:effectRef>
          <a:fontRef idx="minor">
            <a:schemeClr val="tx1"/>
          </a:fontRef>
        </p:style>
      </p:cxnSp>
      <p:sp>
        <p:nvSpPr>
          <p:cNvPr id="18" name="Magnetic Disk 58"/>
          <p:cNvSpPr/>
          <p:nvPr/>
        </p:nvSpPr>
        <p:spPr>
          <a:xfrm>
            <a:off x="5360215" y="4132946"/>
            <a:ext cx="482250" cy="506806"/>
          </a:xfrm>
          <a:prstGeom prst="flowChartMagneticDisk">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700" b="1" dirty="0">
                <a:solidFill>
                  <a:schemeClr val="tx1"/>
                </a:solidFill>
                <a:latin typeface="+mj-lt"/>
              </a:rPr>
              <a:t>lu01</a:t>
            </a:r>
          </a:p>
          <a:p>
            <a:pPr algn="ctr"/>
            <a:r>
              <a:rPr lang="en-US" sz="700" dirty="0">
                <a:latin typeface="+mj-lt"/>
              </a:rPr>
              <a:t>100GB</a:t>
            </a:r>
          </a:p>
        </p:txBody>
      </p:sp>
      <p:cxnSp>
        <p:nvCxnSpPr>
          <p:cNvPr id="19" name="Straight Connector 18"/>
          <p:cNvCxnSpPr>
            <a:endCxn id="18" idx="4"/>
          </p:cNvCxnSpPr>
          <p:nvPr/>
        </p:nvCxnSpPr>
        <p:spPr>
          <a:xfrm flipH="1">
            <a:off x="5842465" y="4207076"/>
            <a:ext cx="123401" cy="179273"/>
          </a:xfrm>
          <a:prstGeom prst="line">
            <a:avLst/>
          </a:prstGeom>
          <a:ln/>
        </p:spPr>
        <p:style>
          <a:lnRef idx="1">
            <a:schemeClr val="accent4"/>
          </a:lnRef>
          <a:fillRef idx="0">
            <a:schemeClr val="accent4"/>
          </a:fillRef>
          <a:effectRef idx="0">
            <a:schemeClr val="accent4"/>
          </a:effectRef>
          <a:fontRef idx="minor">
            <a:schemeClr val="tx1"/>
          </a:fontRef>
        </p:style>
      </p:cxnSp>
      <p:sp>
        <p:nvSpPr>
          <p:cNvPr id="20" name="TextBox 85">
            <a:extLst>
              <a:ext uri="{FF2B5EF4-FFF2-40B4-BE49-F238E27FC236}">
                <a16:creationId xmlns:a16="http://schemas.microsoft.com/office/drawing/2014/main" id="{B970446A-6BCE-4DBC-B11F-F3C522B13ECD}"/>
              </a:ext>
            </a:extLst>
          </p:cNvPr>
          <p:cNvSpPr txBox="1"/>
          <p:nvPr/>
        </p:nvSpPr>
        <p:spPr>
          <a:xfrm>
            <a:off x="1267782" y="3874295"/>
            <a:ext cx="1635973" cy="258532"/>
          </a:xfrm>
          <a:prstGeom prst="rect">
            <a:avLst/>
          </a:prstGeom>
          <a:noFill/>
        </p:spPr>
        <p:txBody>
          <a:bodyPr wrap="square" rtlCol="0">
            <a:spAutoFit/>
          </a:bodyPr>
          <a:lstStyle/>
          <a:p>
            <a:pPr algn="ctr"/>
            <a:r>
              <a:rPr lang="en-US" sz="1200" dirty="0">
                <a:solidFill>
                  <a:srgbClr val="FF0000"/>
                </a:solidFill>
                <a:latin typeface="+mn-lt"/>
              </a:rPr>
              <a:t>Primary</a:t>
            </a:r>
          </a:p>
        </p:txBody>
      </p:sp>
      <p:sp>
        <p:nvSpPr>
          <p:cNvPr id="21" name="TextBox 85">
            <a:extLst>
              <a:ext uri="{FF2B5EF4-FFF2-40B4-BE49-F238E27FC236}">
                <a16:creationId xmlns:a16="http://schemas.microsoft.com/office/drawing/2014/main" id="{6522CFB1-3685-419B-A243-C4B5656E2FA4}"/>
              </a:ext>
            </a:extLst>
          </p:cNvPr>
          <p:cNvSpPr txBox="1"/>
          <p:nvPr/>
        </p:nvSpPr>
        <p:spPr>
          <a:xfrm>
            <a:off x="6443258" y="3891904"/>
            <a:ext cx="1635973" cy="258532"/>
          </a:xfrm>
          <a:prstGeom prst="rect">
            <a:avLst/>
          </a:prstGeom>
          <a:noFill/>
        </p:spPr>
        <p:txBody>
          <a:bodyPr wrap="square" rtlCol="0">
            <a:spAutoFit/>
          </a:bodyPr>
          <a:lstStyle/>
          <a:p>
            <a:pPr algn="ctr"/>
            <a:r>
              <a:rPr lang="en-US" sz="1200" dirty="0">
                <a:solidFill>
                  <a:srgbClr val="0070C0"/>
                </a:solidFill>
                <a:latin typeface="+mn-lt"/>
              </a:rPr>
              <a:t>Secondary</a:t>
            </a:r>
          </a:p>
        </p:txBody>
      </p:sp>
      <p:sp>
        <p:nvSpPr>
          <p:cNvPr id="22" name="TextBox 21"/>
          <p:cNvSpPr txBox="1"/>
          <p:nvPr/>
        </p:nvSpPr>
        <p:spPr>
          <a:xfrm>
            <a:off x="2799251" y="3472103"/>
            <a:ext cx="501832" cy="266949"/>
          </a:xfrm>
          <a:prstGeom prst="rect">
            <a:avLst/>
          </a:prstGeom>
          <a:noFill/>
        </p:spPr>
        <p:txBody>
          <a:bodyPr wrap="square" rtlCol="0">
            <a:spAutoFit/>
          </a:bodyPr>
          <a:lstStyle/>
          <a:p>
            <a:pPr algn="ctr"/>
            <a:r>
              <a:rPr lang="en-US" sz="1200" dirty="0">
                <a:solidFill>
                  <a:schemeClr val="tx1"/>
                </a:solidFill>
                <a:latin typeface="+mn-lt"/>
                <a:cs typeface="Guttman Hodes" panose="02010401010101010101" pitchFamily="2" charset="-79"/>
              </a:rPr>
              <a:t>fs1</a:t>
            </a:r>
          </a:p>
        </p:txBody>
      </p:sp>
      <p:sp>
        <p:nvSpPr>
          <p:cNvPr id="23" name="TextBox 22"/>
          <p:cNvSpPr txBox="1"/>
          <p:nvPr/>
        </p:nvSpPr>
        <p:spPr>
          <a:xfrm>
            <a:off x="6027064" y="3472103"/>
            <a:ext cx="501832" cy="266949"/>
          </a:xfrm>
          <a:prstGeom prst="rect">
            <a:avLst/>
          </a:prstGeom>
          <a:noFill/>
        </p:spPr>
        <p:txBody>
          <a:bodyPr wrap="square" rtlCol="0">
            <a:spAutoFit/>
          </a:bodyPr>
          <a:lstStyle/>
          <a:p>
            <a:pPr algn="ctr"/>
            <a:r>
              <a:rPr lang="en-US" sz="1200" dirty="0">
                <a:solidFill>
                  <a:schemeClr val="tx1"/>
                </a:solidFill>
                <a:latin typeface="+mn-lt"/>
                <a:cs typeface="Guttman Hodes" panose="02010401010101010101" pitchFamily="2" charset="-79"/>
              </a:rPr>
              <a:t>fs1</a:t>
            </a:r>
          </a:p>
        </p:txBody>
      </p:sp>
      <p:sp>
        <p:nvSpPr>
          <p:cNvPr id="24" name="TextBox 23"/>
          <p:cNvSpPr txBox="1"/>
          <p:nvPr/>
        </p:nvSpPr>
        <p:spPr>
          <a:xfrm>
            <a:off x="3472511" y="4665331"/>
            <a:ext cx="505599" cy="286232"/>
          </a:xfrm>
          <a:prstGeom prst="rect">
            <a:avLst/>
          </a:prstGeom>
          <a:noFill/>
        </p:spPr>
        <p:txBody>
          <a:bodyPr wrap="square" rtlCol="0">
            <a:spAutoFit/>
          </a:bodyPr>
          <a:lstStyle/>
          <a:p>
            <a:pPr algn="ctr"/>
            <a:r>
              <a:rPr lang="en-US" sz="700" dirty="0">
                <a:solidFill>
                  <a:schemeClr val="tx1"/>
                </a:solidFill>
                <a:latin typeface="+mn-lt"/>
              </a:rPr>
              <a:t>Work </a:t>
            </a:r>
          </a:p>
          <a:p>
            <a:pPr algn="ctr"/>
            <a:r>
              <a:rPr lang="en-US" sz="700" dirty="0">
                <a:solidFill>
                  <a:schemeClr val="tx1"/>
                </a:solidFill>
                <a:latin typeface="+mn-lt"/>
              </a:rPr>
              <a:t>space </a:t>
            </a:r>
          </a:p>
        </p:txBody>
      </p:sp>
      <p:sp>
        <p:nvSpPr>
          <p:cNvPr id="25" name="TextBox 24"/>
          <p:cNvSpPr txBox="1"/>
          <p:nvPr/>
        </p:nvSpPr>
        <p:spPr>
          <a:xfrm>
            <a:off x="5336866" y="4665331"/>
            <a:ext cx="505599" cy="286232"/>
          </a:xfrm>
          <a:prstGeom prst="rect">
            <a:avLst/>
          </a:prstGeom>
          <a:noFill/>
        </p:spPr>
        <p:txBody>
          <a:bodyPr wrap="square" rtlCol="0">
            <a:spAutoFit/>
          </a:bodyPr>
          <a:lstStyle/>
          <a:p>
            <a:pPr algn="ctr"/>
            <a:r>
              <a:rPr lang="en-US" sz="700" dirty="0">
                <a:solidFill>
                  <a:schemeClr val="tx1"/>
                </a:solidFill>
                <a:latin typeface="+mn-lt"/>
              </a:rPr>
              <a:t>Work </a:t>
            </a:r>
          </a:p>
          <a:p>
            <a:pPr algn="ctr"/>
            <a:r>
              <a:rPr lang="en-US" sz="700" dirty="0">
                <a:solidFill>
                  <a:schemeClr val="tx1"/>
                </a:solidFill>
                <a:latin typeface="+mn-lt"/>
              </a:rPr>
              <a:t>space </a:t>
            </a:r>
          </a:p>
        </p:txBody>
      </p:sp>
      <p:sp>
        <p:nvSpPr>
          <p:cNvPr id="27" name="Rounded Rectangular Callout 26"/>
          <p:cNvSpPr/>
          <p:nvPr/>
        </p:nvSpPr>
        <p:spPr>
          <a:xfrm>
            <a:off x="3530183" y="3408636"/>
            <a:ext cx="2312281" cy="594925"/>
          </a:xfrm>
          <a:prstGeom prst="wedgeRoundRectCallout">
            <a:avLst>
              <a:gd name="adj1" fmla="val 59642"/>
              <a:gd name="adj2" fmla="val 43031"/>
              <a:gd name="adj3" fmla="val 16667"/>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a:latin typeface="+mj-lt"/>
              </a:rPr>
              <a:t>Picks up LUs until it reaches to 100GB if “100GB” is specified by admin</a:t>
            </a:r>
          </a:p>
        </p:txBody>
      </p:sp>
      <p:sp>
        <p:nvSpPr>
          <p:cNvPr id="28" name="Rounded Rectangular Callout 27"/>
          <p:cNvSpPr/>
          <p:nvPr/>
        </p:nvSpPr>
        <p:spPr>
          <a:xfrm>
            <a:off x="4050716" y="4441770"/>
            <a:ext cx="1346194" cy="594925"/>
          </a:xfrm>
          <a:prstGeom prst="wedgeRoundRectCallout">
            <a:avLst>
              <a:gd name="adj1" fmla="val 59272"/>
              <a:gd name="adj2" fmla="val -32559"/>
              <a:gd name="adj3" fmla="val 16667"/>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a:latin typeface="+mj-lt"/>
              </a:rPr>
              <a:t>Picks up LUs until it reaches to 10GB</a:t>
            </a:r>
          </a:p>
        </p:txBody>
      </p:sp>
      <p:pic>
        <p:nvPicPr>
          <p:cNvPr id="30" name="Picture 29" descr="HDI_stackable.png"/>
          <p:cNvPicPr>
            <a:picLocks noChangeAspect="1"/>
          </p:cNvPicPr>
          <p:nvPr/>
        </p:nvPicPr>
        <p:blipFill>
          <a:blip r:embed="rId3" cstate="email"/>
          <a:srcRect/>
          <a:stretch>
            <a:fillRect/>
          </a:stretch>
        </p:blipFill>
        <p:spPr>
          <a:xfrm>
            <a:off x="6589568" y="4256177"/>
            <a:ext cx="1464698" cy="869519"/>
          </a:xfrm>
          <a:prstGeom prst="rect">
            <a:avLst/>
          </a:prstGeom>
        </p:spPr>
      </p:pic>
      <p:pic>
        <p:nvPicPr>
          <p:cNvPr id="31" name="Picture 30" descr="HDI_stackable.png"/>
          <p:cNvPicPr>
            <a:picLocks noChangeAspect="1"/>
          </p:cNvPicPr>
          <p:nvPr/>
        </p:nvPicPr>
        <p:blipFill>
          <a:blip r:embed="rId3" cstate="email"/>
          <a:srcRect/>
          <a:stretch>
            <a:fillRect/>
          </a:stretch>
        </p:blipFill>
        <p:spPr>
          <a:xfrm>
            <a:off x="6589568" y="4003561"/>
            <a:ext cx="1464698" cy="869519"/>
          </a:xfrm>
          <a:prstGeom prst="rect">
            <a:avLst/>
          </a:prstGeom>
        </p:spPr>
      </p:pic>
      <p:sp>
        <p:nvSpPr>
          <p:cNvPr id="34" name="Rounded Rectangular Callout 33"/>
          <p:cNvSpPr/>
          <p:nvPr/>
        </p:nvSpPr>
        <p:spPr>
          <a:xfrm>
            <a:off x="7728422" y="3441589"/>
            <a:ext cx="1346194" cy="594925"/>
          </a:xfrm>
          <a:prstGeom prst="wedgeRoundRectCallout">
            <a:avLst>
              <a:gd name="adj1" fmla="val -32037"/>
              <a:gd name="adj2" fmla="val 79566"/>
              <a:gd name="adj3" fmla="val 16667"/>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a:latin typeface="+mj-lt"/>
              </a:rPr>
              <a:t>Has a lot of 100GB LUs for example</a:t>
            </a:r>
          </a:p>
        </p:txBody>
      </p:sp>
      <p:sp>
        <p:nvSpPr>
          <p:cNvPr id="26" name="動作設定ボタン: 戻る/前へ 25">
            <a:hlinkClick r:id="rId4" action="ppaction://hlinksldjump" highlightClick="1"/>
            <a:extLst>
              <a:ext uri="{FF2B5EF4-FFF2-40B4-BE49-F238E27FC236}">
                <a16:creationId xmlns:a16="http://schemas.microsoft.com/office/drawing/2014/main" id="{BA4B3EC0-291E-42F2-83DB-BE39003FE5F3}"/>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Tree>
    <p:extLst>
      <p:ext uri="{BB962C8B-B14F-4D97-AF65-F5344CB8AC3E}">
        <p14:creationId xmlns:p14="http://schemas.microsoft.com/office/powerpoint/2010/main" val="21742255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HDI_stackable.png"/>
          <p:cNvPicPr>
            <a:picLocks noChangeAspect="1"/>
          </p:cNvPicPr>
          <p:nvPr/>
        </p:nvPicPr>
        <p:blipFill>
          <a:blip r:embed="rId3" cstate="email"/>
          <a:srcRect/>
          <a:stretch>
            <a:fillRect/>
          </a:stretch>
        </p:blipFill>
        <p:spPr>
          <a:xfrm>
            <a:off x="1353420" y="3998274"/>
            <a:ext cx="1464698" cy="869519"/>
          </a:xfrm>
          <a:prstGeom prst="rect">
            <a:avLst/>
          </a:prstGeom>
        </p:spPr>
      </p:pic>
      <p:sp>
        <p:nvSpPr>
          <p:cNvPr id="12" name="タイトル 11"/>
          <p:cNvSpPr>
            <a:spLocks noGrp="1"/>
          </p:cNvSpPr>
          <p:nvPr>
            <p:ph type="title"/>
          </p:nvPr>
        </p:nvSpPr>
        <p:spPr bwMode="gray">
          <a:xfrm>
            <a:off x="113192" y="134612"/>
            <a:ext cx="6659195" cy="369332"/>
          </a:xfrm>
        </p:spPr>
        <p:txBody>
          <a:bodyPr wrap="none"/>
          <a:lstStyle/>
          <a:p>
            <a:r>
              <a:rPr lang="en-US" altLang="ja-JP" dirty="0"/>
              <a:t>3-5</a:t>
            </a:r>
            <a:r>
              <a:rPr lang="en-US" altLang="ja-JP" b="1" dirty="0">
                <a:solidFill>
                  <a:schemeClr val="tx1"/>
                </a:solidFill>
                <a:latin typeface="+mj-lt"/>
                <a:ea typeface="ＭＳ Ｐゴシック" pitchFamily="50" charset="-128"/>
                <a:cs typeface="Arial" charset="0"/>
              </a:rPr>
              <a:t>. Detail of Storage Policy 3 – “Auto with specified”</a:t>
            </a:r>
            <a:endParaRPr kumimoji="1" lang="ja-JP" altLang="en-US" b="1" dirty="0">
              <a:solidFill>
                <a:schemeClr val="tx1"/>
              </a:solidFill>
              <a:latin typeface="+mj-lt"/>
            </a:endParaRPr>
          </a:p>
        </p:txBody>
      </p:sp>
      <p:sp>
        <p:nvSpPr>
          <p:cNvPr id="2" name="コンテンツ プレースホルダー 1">
            <a:extLst>
              <a:ext uri="{FF2B5EF4-FFF2-40B4-BE49-F238E27FC236}">
                <a16:creationId xmlns:a16="http://schemas.microsoft.com/office/drawing/2014/main" id="{B803DBA3-D443-4B96-93F8-25F7DE2D54EF}"/>
              </a:ext>
            </a:extLst>
          </p:cNvPr>
          <p:cNvSpPr>
            <a:spLocks noGrp="1"/>
          </p:cNvSpPr>
          <p:nvPr>
            <p:ph sz="quarter" idx="10"/>
          </p:nvPr>
        </p:nvSpPr>
        <p:spPr>
          <a:xfrm>
            <a:off x="329859" y="744546"/>
            <a:ext cx="8517155" cy="4171332"/>
          </a:xfrm>
        </p:spPr>
        <p:txBody>
          <a:bodyPr/>
          <a:lstStyle/>
          <a:p>
            <a:r>
              <a:rPr lang="en-US" altLang="ja-JP" sz="2000" dirty="0"/>
              <a:t>(Continued)</a:t>
            </a:r>
          </a:p>
          <a:p>
            <a:pPr lvl="1"/>
            <a:r>
              <a:rPr lang="en-US" altLang="ja-JP" sz="1800" dirty="0"/>
              <a:t>For Single/VM</a:t>
            </a:r>
          </a:p>
          <a:p>
            <a:pPr lvl="2"/>
            <a:r>
              <a:rPr lang="en-US" altLang="ja-JP" sz="1600" dirty="0"/>
              <a:t>For file system: Allocate the </a:t>
            </a:r>
            <a:r>
              <a:rPr lang="en-US" altLang="ja-JP" sz="1600" u="sng" dirty="0"/>
              <a:t>specified</a:t>
            </a:r>
            <a:r>
              <a:rPr lang="en-US" altLang="ja-JP" sz="1600" dirty="0"/>
              <a:t> capacity</a:t>
            </a:r>
          </a:p>
          <a:p>
            <a:pPr lvl="2"/>
            <a:r>
              <a:rPr lang="en-US" altLang="ja-JP" sz="1600" dirty="0"/>
              <a:t>For work space: Calculates work space capacity based on the allocated file system capacity, and allocate the calculated capacity</a:t>
            </a:r>
          </a:p>
          <a:p>
            <a:pPr lvl="2"/>
            <a:r>
              <a:rPr lang="en-US" altLang="ja-JP" sz="1600" dirty="0"/>
              <a:t>Image:</a:t>
            </a:r>
          </a:p>
        </p:txBody>
      </p:sp>
      <p:pic>
        <p:nvPicPr>
          <p:cNvPr id="4" name="Picture 3" descr="HDI_stackable.png"/>
          <p:cNvPicPr>
            <a:picLocks noChangeAspect="1"/>
          </p:cNvPicPr>
          <p:nvPr/>
        </p:nvPicPr>
        <p:blipFill>
          <a:blip r:embed="rId3" cstate="email"/>
          <a:srcRect/>
          <a:stretch>
            <a:fillRect/>
          </a:stretch>
        </p:blipFill>
        <p:spPr>
          <a:xfrm>
            <a:off x="6528896" y="3709329"/>
            <a:ext cx="1464698" cy="869519"/>
          </a:xfrm>
          <a:prstGeom prst="rect">
            <a:avLst/>
          </a:prstGeom>
        </p:spPr>
      </p:pic>
      <p:pic>
        <p:nvPicPr>
          <p:cNvPr id="5" name="Picture 4" descr="HDI_stackable.png"/>
          <p:cNvPicPr>
            <a:picLocks noChangeAspect="1"/>
          </p:cNvPicPr>
          <p:nvPr/>
        </p:nvPicPr>
        <p:blipFill>
          <a:blip r:embed="rId3" cstate="email"/>
          <a:srcRect/>
          <a:stretch>
            <a:fillRect/>
          </a:stretch>
        </p:blipFill>
        <p:spPr>
          <a:xfrm>
            <a:off x="1353420" y="3709329"/>
            <a:ext cx="1464698" cy="869519"/>
          </a:xfrm>
          <a:prstGeom prst="rect">
            <a:avLst/>
          </a:prstGeom>
        </p:spPr>
      </p:pic>
      <p:sp>
        <p:nvSpPr>
          <p:cNvPr id="6" name="Magnetic Disk 47"/>
          <p:cNvSpPr/>
          <p:nvPr/>
        </p:nvSpPr>
        <p:spPr>
          <a:xfrm>
            <a:off x="2735550" y="3448690"/>
            <a:ext cx="629235" cy="684389"/>
          </a:xfrm>
          <a:prstGeom prst="flowChartMagneticDisk">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100" b="1" dirty="0">
                <a:solidFill>
                  <a:schemeClr val="tx1"/>
                </a:solidFill>
                <a:latin typeface="+mj-lt"/>
              </a:rPr>
              <a:t>lu01</a:t>
            </a:r>
          </a:p>
          <a:p>
            <a:pPr algn="ctr"/>
            <a:r>
              <a:rPr lang="en-US" sz="1100" dirty="0">
                <a:latin typeface="+mj-lt"/>
              </a:rPr>
              <a:t>500GB</a:t>
            </a:r>
          </a:p>
        </p:txBody>
      </p:sp>
      <p:cxnSp>
        <p:nvCxnSpPr>
          <p:cNvPr id="8" name="Straight Arrow Connector 7"/>
          <p:cNvCxnSpPr>
            <a:stCxn id="6" idx="4"/>
            <a:endCxn id="7" idx="2"/>
          </p:cNvCxnSpPr>
          <p:nvPr/>
        </p:nvCxnSpPr>
        <p:spPr>
          <a:xfrm>
            <a:off x="3364784" y="3790884"/>
            <a:ext cx="2595549" cy="0"/>
          </a:xfrm>
          <a:prstGeom prst="straightConnector1">
            <a:avLst/>
          </a:prstGeom>
          <a:ln w="28575">
            <a:solidFill>
              <a:srgbClr val="CC0000"/>
            </a:solidFill>
            <a:tailEnd type="arrow"/>
          </a:ln>
        </p:spPr>
        <p:style>
          <a:lnRef idx="1">
            <a:schemeClr val="accent1"/>
          </a:lnRef>
          <a:fillRef idx="0">
            <a:schemeClr val="accent1"/>
          </a:fillRef>
          <a:effectRef idx="0">
            <a:schemeClr val="accent1"/>
          </a:effectRef>
          <a:fontRef idx="minor">
            <a:schemeClr val="tx1"/>
          </a:fontRef>
        </p:style>
      </p:cxnSp>
      <p:sp>
        <p:nvSpPr>
          <p:cNvPr id="7" name="Magnetic Disk 50"/>
          <p:cNvSpPr/>
          <p:nvPr/>
        </p:nvSpPr>
        <p:spPr>
          <a:xfrm>
            <a:off x="5960333" y="3448690"/>
            <a:ext cx="629235" cy="684389"/>
          </a:xfrm>
          <a:prstGeom prst="flowChartMagneticDisk">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100" b="1" dirty="0">
                <a:solidFill>
                  <a:srgbClr val="414141"/>
                </a:solidFill>
                <a:latin typeface="+mj-lt"/>
              </a:rPr>
              <a:t>lv00</a:t>
            </a:r>
          </a:p>
          <a:p>
            <a:pPr algn="ctr"/>
            <a:r>
              <a:rPr lang="en-US" sz="1100" dirty="0">
                <a:latin typeface="+mj-lt"/>
              </a:rPr>
              <a:t>100GB</a:t>
            </a:r>
          </a:p>
        </p:txBody>
      </p:sp>
      <p:sp>
        <p:nvSpPr>
          <p:cNvPr id="16" name="Magnetic Disk 40"/>
          <p:cNvSpPr/>
          <p:nvPr/>
        </p:nvSpPr>
        <p:spPr>
          <a:xfrm>
            <a:off x="3472511" y="3838714"/>
            <a:ext cx="482250" cy="506806"/>
          </a:xfrm>
          <a:prstGeom prst="flowChartMagneticDisk">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700" b="1" dirty="0">
                <a:solidFill>
                  <a:schemeClr val="tx1"/>
                </a:solidFill>
                <a:latin typeface="+mj-lt"/>
              </a:rPr>
              <a:t>lu0A</a:t>
            </a:r>
          </a:p>
          <a:p>
            <a:pPr algn="ctr"/>
            <a:r>
              <a:rPr lang="en-US" sz="700" dirty="0">
                <a:latin typeface="+mj-lt"/>
              </a:rPr>
              <a:t>50GB</a:t>
            </a:r>
          </a:p>
        </p:txBody>
      </p:sp>
      <p:cxnSp>
        <p:nvCxnSpPr>
          <p:cNvPr id="17" name="Straight Connector 16"/>
          <p:cNvCxnSpPr>
            <a:endCxn id="16" idx="2"/>
          </p:cNvCxnSpPr>
          <p:nvPr/>
        </p:nvCxnSpPr>
        <p:spPr>
          <a:xfrm>
            <a:off x="3370317" y="3912844"/>
            <a:ext cx="102194" cy="179273"/>
          </a:xfrm>
          <a:prstGeom prst="line">
            <a:avLst/>
          </a:prstGeom>
          <a:ln/>
        </p:spPr>
        <p:style>
          <a:lnRef idx="1">
            <a:schemeClr val="accent2"/>
          </a:lnRef>
          <a:fillRef idx="0">
            <a:schemeClr val="accent2"/>
          </a:fillRef>
          <a:effectRef idx="0">
            <a:schemeClr val="accent2"/>
          </a:effectRef>
          <a:fontRef idx="minor">
            <a:schemeClr val="tx1"/>
          </a:fontRef>
        </p:style>
      </p:cxnSp>
      <p:sp>
        <p:nvSpPr>
          <p:cNvPr id="18" name="Magnetic Disk 58"/>
          <p:cNvSpPr/>
          <p:nvPr/>
        </p:nvSpPr>
        <p:spPr>
          <a:xfrm>
            <a:off x="5360215" y="3838714"/>
            <a:ext cx="482250" cy="506806"/>
          </a:xfrm>
          <a:prstGeom prst="flowChartMagneticDisk">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700" b="1" dirty="0">
                <a:solidFill>
                  <a:schemeClr val="tx1"/>
                </a:solidFill>
                <a:latin typeface="+mj-lt"/>
              </a:rPr>
              <a:t>lv00-d</a:t>
            </a:r>
          </a:p>
          <a:p>
            <a:pPr algn="ctr"/>
            <a:r>
              <a:rPr lang="en-US" sz="700" dirty="0">
                <a:latin typeface="+mj-lt"/>
              </a:rPr>
              <a:t>10GB</a:t>
            </a:r>
          </a:p>
        </p:txBody>
      </p:sp>
      <p:cxnSp>
        <p:nvCxnSpPr>
          <p:cNvPr id="19" name="Straight Connector 18"/>
          <p:cNvCxnSpPr>
            <a:endCxn id="18" idx="4"/>
          </p:cNvCxnSpPr>
          <p:nvPr/>
        </p:nvCxnSpPr>
        <p:spPr>
          <a:xfrm flipH="1">
            <a:off x="5842465" y="3912844"/>
            <a:ext cx="123401" cy="179273"/>
          </a:xfrm>
          <a:prstGeom prst="line">
            <a:avLst/>
          </a:prstGeom>
          <a:ln/>
        </p:spPr>
        <p:style>
          <a:lnRef idx="1">
            <a:schemeClr val="accent4"/>
          </a:lnRef>
          <a:fillRef idx="0">
            <a:schemeClr val="accent4"/>
          </a:fillRef>
          <a:effectRef idx="0">
            <a:schemeClr val="accent4"/>
          </a:effectRef>
          <a:fontRef idx="minor">
            <a:schemeClr val="tx1"/>
          </a:fontRef>
        </p:style>
      </p:cxnSp>
      <p:sp>
        <p:nvSpPr>
          <p:cNvPr id="20" name="TextBox 85">
            <a:extLst>
              <a:ext uri="{FF2B5EF4-FFF2-40B4-BE49-F238E27FC236}">
                <a16:creationId xmlns:a16="http://schemas.microsoft.com/office/drawing/2014/main" id="{B970446A-6BCE-4DBC-B11F-F3C522B13ECD}"/>
              </a:ext>
            </a:extLst>
          </p:cNvPr>
          <p:cNvSpPr txBox="1"/>
          <p:nvPr/>
        </p:nvSpPr>
        <p:spPr>
          <a:xfrm>
            <a:off x="1267782" y="3580063"/>
            <a:ext cx="1635973" cy="258532"/>
          </a:xfrm>
          <a:prstGeom prst="rect">
            <a:avLst/>
          </a:prstGeom>
          <a:noFill/>
        </p:spPr>
        <p:txBody>
          <a:bodyPr wrap="square" rtlCol="0">
            <a:spAutoFit/>
          </a:bodyPr>
          <a:lstStyle/>
          <a:p>
            <a:pPr algn="ctr"/>
            <a:r>
              <a:rPr lang="en-US" sz="1200" dirty="0">
                <a:solidFill>
                  <a:srgbClr val="FF0000"/>
                </a:solidFill>
                <a:latin typeface="+mn-lt"/>
              </a:rPr>
              <a:t>Primary</a:t>
            </a:r>
          </a:p>
        </p:txBody>
      </p:sp>
      <p:sp>
        <p:nvSpPr>
          <p:cNvPr id="21" name="TextBox 85">
            <a:extLst>
              <a:ext uri="{FF2B5EF4-FFF2-40B4-BE49-F238E27FC236}">
                <a16:creationId xmlns:a16="http://schemas.microsoft.com/office/drawing/2014/main" id="{6522CFB1-3685-419B-A243-C4B5656E2FA4}"/>
              </a:ext>
            </a:extLst>
          </p:cNvPr>
          <p:cNvSpPr txBox="1"/>
          <p:nvPr/>
        </p:nvSpPr>
        <p:spPr>
          <a:xfrm>
            <a:off x="6443258" y="3597672"/>
            <a:ext cx="1635973" cy="258532"/>
          </a:xfrm>
          <a:prstGeom prst="rect">
            <a:avLst/>
          </a:prstGeom>
          <a:noFill/>
        </p:spPr>
        <p:txBody>
          <a:bodyPr wrap="square" rtlCol="0">
            <a:spAutoFit/>
          </a:bodyPr>
          <a:lstStyle/>
          <a:p>
            <a:pPr algn="ctr"/>
            <a:r>
              <a:rPr lang="en-US" sz="1200" dirty="0">
                <a:solidFill>
                  <a:srgbClr val="0070C0"/>
                </a:solidFill>
                <a:latin typeface="+mn-lt"/>
              </a:rPr>
              <a:t>Secondary</a:t>
            </a:r>
          </a:p>
        </p:txBody>
      </p:sp>
      <p:sp>
        <p:nvSpPr>
          <p:cNvPr id="22" name="TextBox 21"/>
          <p:cNvSpPr txBox="1"/>
          <p:nvPr/>
        </p:nvSpPr>
        <p:spPr>
          <a:xfrm>
            <a:off x="2799251" y="3177871"/>
            <a:ext cx="501832" cy="266949"/>
          </a:xfrm>
          <a:prstGeom prst="rect">
            <a:avLst/>
          </a:prstGeom>
          <a:noFill/>
        </p:spPr>
        <p:txBody>
          <a:bodyPr wrap="square" rtlCol="0">
            <a:spAutoFit/>
          </a:bodyPr>
          <a:lstStyle/>
          <a:p>
            <a:pPr algn="ctr"/>
            <a:r>
              <a:rPr lang="en-US" sz="1200" dirty="0">
                <a:solidFill>
                  <a:schemeClr val="tx1"/>
                </a:solidFill>
                <a:latin typeface="+mn-lt"/>
                <a:cs typeface="Guttman Hodes" panose="02010401010101010101" pitchFamily="2" charset="-79"/>
              </a:rPr>
              <a:t>fs1</a:t>
            </a:r>
          </a:p>
        </p:txBody>
      </p:sp>
      <p:sp>
        <p:nvSpPr>
          <p:cNvPr id="23" name="TextBox 22"/>
          <p:cNvSpPr txBox="1"/>
          <p:nvPr/>
        </p:nvSpPr>
        <p:spPr>
          <a:xfrm>
            <a:off x="6027064" y="3177871"/>
            <a:ext cx="501832" cy="266949"/>
          </a:xfrm>
          <a:prstGeom prst="rect">
            <a:avLst/>
          </a:prstGeom>
          <a:noFill/>
        </p:spPr>
        <p:txBody>
          <a:bodyPr wrap="square" rtlCol="0">
            <a:spAutoFit/>
          </a:bodyPr>
          <a:lstStyle/>
          <a:p>
            <a:pPr algn="ctr"/>
            <a:r>
              <a:rPr lang="en-US" sz="1200" dirty="0">
                <a:solidFill>
                  <a:schemeClr val="tx1"/>
                </a:solidFill>
                <a:latin typeface="+mn-lt"/>
                <a:cs typeface="Guttman Hodes" panose="02010401010101010101" pitchFamily="2" charset="-79"/>
              </a:rPr>
              <a:t>fs1</a:t>
            </a:r>
          </a:p>
        </p:txBody>
      </p:sp>
      <p:sp>
        <p:nvSpPr>
          <p:cNvPr id="24" name="TextBox 23"/>
          <p:cNvSpPr txBox="1"/>
          <p:nvPr/>
        </p:nvSpPr>
        <p:spPr>
          <a:xfrm>
            <a:off x="3472511" y="4371099"/>
            <a:ext cx="505599" cy="286232"/>
          </a:xfrm>
          <a:prstGeom prst="rect">
            <a:avLst/>
          </a:prstGeom>
          <a:noFill/>
        </p:spPr>
        <p:txBody>
          <a:bodyPr wrap="square" rtlCol="0">
            <a:spAutoFit/>
          </a:bodyPr>
          <a:lstStyle/>
          <a:p>
            <a:pPr algn="ctr"/>
            <a:r>
              <a:rPr lang="en-US" sz="700" dirty="0">
                <a:solidFill>
                  <a:schemeClr val="tx1"/>
                </a:solidFill>
                <a:latin typeface="+mn-lt"/>
              </a:rPr>
              <a:t>Work </a:t>
            </a:r>
          </a:p>
          <a:p>
            <a:pPr algn="ctr"/>
            <a:r>
              <a:rPr lang="en-US" sz="700" dirty="0">
                <a:solidFill>
                  <a:schemeClr val="tx1"/>
                </a:solidFill>
                <a:latin typeface="+mn-lt"/>
              </a:rPr>
              <a:t>space </a:t>
            </a:r>
          </a:p>
        </p:txBody>
      </p:sp>
      <p:sp>
        <p:nvSpPr>
          <p:cNvPr id="25" name="TextBox 24"/>
          <p:cNvSpPr txBox="1"/>
          <p:nvPr/>
        </p:nvSpPr>
        <p:spPr>
          <a:xfrm>
            <a:off x="5336866" y="4371099"/>
            <a:ext cx="505599" cy="286232"/>
          </a:xfrm>
          <a:prstGeom prst="rect">
            <a:avLst/>
          </a:prstGeom>
          <a:noFill/>
        </p:spPr>
        <p:txBody>
          <a:bodyPr wrap="square" rtlCol="0">
            <a:spAutoFit/>
          </a:bodyPr>
          <a:lstStyle/>
          <a:p>
            <a:pPr algn="ctr"/>
            <a:r>
              <a:rPr lang="en-US" sz="700" dirty="0">
                <a:solidFill>
                  <a:schemeClr val="tx1"/>
                </a:solidFill>
                <a:latin typeface="+mn-lt"/>
              </a:rPr>
              <a:t>Work </a:t>
            </a:r>
          </a:p>
          <a:p>
            <a:pPr algn="ctr"/>
            <a:r>
              <a:rPr lang="en-US" sz="700" dirty="0">
                <a:solidFill>
                  <a:schemeClr val="tx1"/>
                </a:solidFill>
                <a:latin typeface="+mn-lt"/>
              </a:rPr>
              <a:t>space </a:t>
            </a:r>
          </a:p>
        </p:txBody>
      </p:sp>
      <p:sp>
        <p:nvSpPr>
          <p:cNvPr id="28" name="Rounded Rectangular Callout 27"/>
          <p:cNvSpPr/>
          <p:nvPr/>
        </p:nvSpPr>
        <p:spPr>
          <a:xfrm>
            <a:off x="4050716" y="4147538"/>
            <a:ext cx="1346194" cy="594925"/>
          </a:xfrm>
          <a:prstGeom prst="wedgeRoundRectCallout">
            <a:avLst>
              <a:gd name="adj1" fmla="val 59272"/>
              <a:gd name="adj2" fmla="val -32559"/>
              <a:gd name="adj3" fmla="val 16667"/>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a:latin typeface="+mj-lt"/>
              </a:rPr>
              <a:t>Allocate calculated capacity (10GB)</a:t>
            </a:r>
          </a:p>
        </p:txBody>
      </p:sp>
      <p:sp>
        <p:nvSpPr>
          <p:cNvPr id="30" name="Rounded Rectangular Callout 29"/>
          <p:cNvSpPr/>
          <p:nvPr/>
        </p:nvSpPr>
        <p:spPr>
          <a:xfrm>
            <a:off x="3530183" y="3111173"/>
            <a:ext cx="2312281" cy="594925"/>
          </a:xfrm>
          <a:prstGeom prst="wedgeRoundRectCallout">
            <a:avLst>
              <a:gd name="adj1" fmla="val 59642"/>
              <a:gd name="adj2" fmla="val 43031"/>
              <a:gd name="adj3" fmla="val 16667"/>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a:latin typeface="+mj-lt"/>
              </a:rPr>
              <a:t>Allocate 100GB if “100GB” is specified by admin</a:t>
            </a:r>
          </a:p>
        </p:txBody>
      </p:sp>
      <p:sp>
        <p:nvSpPr>
          <p:cNvPr id="26" name="動作設定ボタン: 戻る/前へ 25">
            <a:hlinkClick r:id="rId4" action="ppaction://hlinksldjump" highlightClick="1"/>
            <a:extLst>
              <a:ext uri="{FF2B5EF4-FFF2-40B4-BE49-F238E27FC236}">
                <a16:creationId xmlns:a16="http://schemas.microsoft.com/office/drawing/2014/main" id="{F1F2BD9E-614A-42D4-A852-24C1618A67FD}"/>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Tree>
    <p:extLst>
      <p:ext uri="{BB962C8B-B14F-4D97-AF65-F5344CB8AC3E}">
        <p14:creationId xmlns:p14="http://schemas.microsoft.com/office/powerpoint/2010/main" val="32420848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HDI_stackable.png"/>
          <p:cNvPicPr>
            <a:picLocks noChangeAspect="1"/>
          </p:cNvPicPr>
          <p:nvPr/>
        </p:nvPicPr>
        <p:blipFill>
          <a:blip r:embed="rId3" cstate="email"/>
          <a:srcRect/>
          <a:stretch>
            <a:fillRect/>
          </a:stretch>
        </p:blipFill>
        <p:spPr>
          <a:xfrm>
            <a:off x="1353420" y="4256177"/>
            <a:ext cx="1464698" cy="869519"/>
          </a:xfrm>
          <a:prstGeom prst="rect">
            <a:avLst/>
          </a:prstGeom>
        </p:spPr>
      </p:pic>
      <p:pic>
        <p:nvPicPr>
          <p:cNvPr id="5" name="Picture 4" descr="HDI_stackable.png"/>
          <p:cNvPicPr>
            <a:picLocks noChangeAspect="1"/>
          </p:cNvPicPr>
          <p:nvPr/>
        </p:nvPicPr>
        <p:blipFill>
          <a:blip r:embed="rId3" cstate="email"/>
          <a:srcRect/>
          <a:stretch>
            <a:fillRect/>
          </a:stretch>
        </p:blipFill>
        <p:spPr>
          <a:xfrm>
            <a:off x="1353420" y="4003561"/>
            <a:ext cx="1464698" cy="869519"/>
          </a:xfrm>
          <a:prstGeom prst="rect">
            <a:avLst/>
          </a:prstGeom>
        </p:spPr>
      </p:pic>
      <p:sp>
        <p:nvSpPr>
          <p:cNvPr id="12" name="タイトル 11"/>
          <p:cNvSpPr>
            <a:spLocks noGrp="1"/>
          </p:cNvSpPr>
          <p:nvPr>
            <p:ph type="title"/>
          </p:nvPr>
        </p:nvSpPr>
        <p:spPr bwMode="gray">
          <a:xfrm>
            <a:off x="113192" y="134612"/>
            <a:ext cx="6902852" cy="369332"/>
          </a:xfrm>
        </p:spPr>
        <p:txBody>
          <a:bodyPr wrap="none"/>
          <a:lstStyle/>
          <a:p>
            <a:r>
              <a:rPr lang="en-US" altLang="ja-JP" dirty="0"/>
              <a:t>3-5</a:t>
            </a:r>
            <a:r>
              <a:rPr lang="en-US" altLang="ja-JP" b="1" dirty="0">
                <a:solidFill>
                  <a:schemeClr val="tx1"/>
                </a:solidFill>
                <a:latin typeface="+mj-lt"/>
                <a:ea typeface="ＭＳ Ｐゴシック" pitchFamily="50" charset="-128"/>
                <a:cs typeface="Arial" charset="0"/>
              </a:rPr>
              <a:t>. Detail of Storage Policy 4 – “Auto with pickup one”</a:t>
            </a:r>
            <a:endParaRPr kumimoji="1" lang="ja-JP" altLang="en-US" b="1" dirty="0">
              <a:solidFill>
                <a:schemeClr val="tx1"/>
              </a:solidFill>
              <a:latin typeface="+mj-lt"/>
            </a:endParaRPr>
          </a:p>
        </p:txBody>
      </p:sp>
      <p:sp>
        <p:nvSpPr>
          <p:cNvPr id="2" name="コンテンツ プレースホルダー 1">
            <a:extLst>
              <a:ext uri="{FF2B5EF4-FFF2-40B4-BE49-F238E27FC236}">
                <a16:creationId xmlns:a16="http://schemas.microsoft.com/office/drawing/2014/main" id="{B803DBA3-D443-4B96-93F8-25F7DE2D54EF}"/>
              </a:ext>
            </a:extLst>
          </p:cNvPr>
          <p:cNvSpPr>
            <a:spLocks noGrp="1"/>
          </p:cNvSpPr>
          <p:nvPr>
            <p:ph sz="quarter" idx="10"/>
          </p:nvPr>
        </p:nvSpPr>
        <p:spPr>
          <a:xfrm>
            <a:off x="329859" y="744546"/>
            <a:ext cx="8517155" cy="4171332"/>
          </a:xfrm>
        </p:spPr>
        <p:txBody>
          <a:bodyPr/>
          <a:lstStyle/>
          <a:p>
            <a:r>
              <a:rPr lang="en-US" altLang="ja-JP" sz="2000" dirty="0"/>
              <a:t>Automatic allocation with just picking up an LU</a:t>
            </a:r>
          </a:p>
          <a:p>
            <a:pPr lvl="1"/>
            <a:r>
              <a:rPr lang="en-US" altLang="ja-JP" sz="1800" dirty="0"/>
              <a:t>Recommended when…</a:t>
            </a:r>
          </a:p>
          <a:p>
            <a:pPr lvl="2"/>
            <a:r>
              <a:rPr lang="en-US" altLang="ja-JP" sz="1600" dirty="0"/>
              <a:t>You are comfortable if failover succeeds anyway regardless of capacity</a:t>
            </a:r>
          </a:p>
          <a:p>
            <a:pPr lvl="1"/>
            <a:r>
              <a:rPr lang="en-US" altLang="ja-JP" sz="1800" dirty="0"/>
              <a:t>Same policy is used on v2.x</a:t>
            </a:r>
          </a:p>
          <a:p>
            <a:pPr lvl="1"/>
            <a:r>
              <a:rPr lang="en-US" altLang="ja-JP" sz="1800" dirty="0"/>
              <a:t>For Cluster</a:t>
            </a:r>
          </a:p>
          <a:p>
            <a:pPr lvl="2"/>
            <a:r>
              <a:rPr lang="en-US" altLang="ja-JP" sz="1600" dirty="0"/>
              <a:t>For file system: Picks up an empty LU regardless its capacity</a:t>
            </a:r>
          </a:p>
          <a:p>
            <a:pPr lvl="2"/>
            <a:r>
              <a:rPr lang="en-US" altLang="ja-JP" sz="1600" dirty="0"/>
              <a:t>For work space: Picks up an empty LU regardless its capacity</a:t>
            </a:r>
          </a:p>
          <a:p>
            <a:pPr lvl="2"/>
            <a:r>
              <a:rPr lang="en-US" altLang="ja-JP" sz="1600" dirty="0"/>
              <a:t>Image:</a:t>
            </a:r>
          </a:p>
        </p:txBody>
      </p:sp>
      <p:sp>
        <p:nvSpPr>
          <p:cNvPr id="6" name="Magnetic Disk 47"/>
          <p:cNvSpPr/>
          <p:nvPr/>
        </p:nvSpPr>
        <p:spPr>
          <a:xfrm>
            <a:off x="2735550" y="3742922"/>
            <a:ext cx="629235" cy="684389"/>
          </a:xfrm>
          <a:prstGeom prst="flowChartMagneticDisk">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100" b="1" dirty="0">
                <a:solidFill>
                  <a:schemeClr val="tx1"/>
                </a:solidFill>
                <a:latin typeface="+mj-lt"/>
              </a:rPr>
              <a:t>lu01</a:t>
            </a:r>
          </a:p>
          <a:p>
            <a:pPr algn="ctr"/>
            <a:r>
              <a:rPr lang="en-US" sz="1100" dirty="0">
                <a:latin typeface="+mj-lt"/>
              </a:rPr>
              <a:t>500GB</a:t>
            </a:r>
          </a:p>
        </p:txBody>
      </p:sp>
      <p:cxnSp>
        <p:nvCxnSpPr>
          <p:cNvPr id="8" name="Straight Arrow Connector 7"/>
          <p:cNvCxnSpPr>
            <a:stCxn id="6" idx="4"/>
            <a:endCxn id="7" idx="2"/>
          </p:cNvCxnSpPr>
          <p:nvPr/>
        </p:nvCxnSpPr>
        <p:spPr>
          <a:xfrm>
            <a:off x="3364784" y="4085116"/>
            <a:ext cx="2595549" cy="0"/>
          </a:xfrm>
          <a:prstGeom prst="straightConnector1">
            <a:avLst/>
          </a:prstGeom>
          <a:ln w="28575">
            <a:solidFill>
              <a:srgbClr val="CC0000"/>
            </a:solidFill>
            <a:tailEnd type="arrow"/>
          </a:ln>
        </p:spPr>
        <p:style>
          <a:lnRef idx="1">
            <a:schemeClr val="accent1"/>
          </a:lnRef>
          <a:fillRef idx="0">
            <a:schemeClr val="accent1"/>
          </a:fillRef>
          <a:effectRef idx="0">
            <a:schemeClr val="accent1"/>
          </a:effectRef>
          <a:fontRef idx="minor">
            <a:schemeClr val="tx1"/>
          </a:fontRef>
        </p:style>
      </p:cxnSp>
      <p:sp>
        <p:nvSpPr>
          <p:cNvPr id="7" name="Magnetic Disk 50"/>
          <p:cNvSpPr/>
          <p:nvPr/>
        </p:nvSpPr>
        <p:spPr>
          <a:xfrm>
            <a:off x="5960333" y="3742922"/>
            <a:ext cx="629235" cy="684389"/>
          </a:xfrm>
          <a:prstGeom prst="flowChartMagneticDisk">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100" b="1" dirty="0">
                <a:solidFill>
                  <a:srgbClr val="414141"/>
                </a:solidFill>
                <a:latin typeface="+mj-lt"/>
              </a:rPr>
              <a:t>lu00</a:t>
            </a:r>
          </a:p>
          <a:p>
            <a:pPr algn="ctr"/>
            <a:r>
              <a:rPr lang="en-US" sz="1100" dirty="0">
                <a:latin typeface="+mj-lt"/>
              </a:rPr>
              <a:t>100GB</a:t>
            </a:r>
          </a:p>
        </p:txBody>
      </p:sp>
      <p:sp>
        <p:nvSpPr>
          <p:cNvPr id="16" name="Magnetic Disk 40"/>
          <p:cNvSpPr/>
          <p:nvPr/>
        </p:nvSpPr>
        <p:spPr>
          <a:xfrm>
            <a:off x="3472511" y="4132946"/>
            <a:ext cx="482250" cy="506806"/>
          </a:xfrm>
          <a:prstGeom prst="flowChartMagneticDisk">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700" b="1" dirty="0">
                <a:solidFill>
                  <a:schemeClr val="tx1"/>
                </a:solidFill>
                <a:latin typeface="+mj-lt"/>
              </a:rPr>
              <a:t>lu0A</a:t>
            </a:r>
          </a:p>
          <a:p>
            <a:pPr algn="ctr"/>
            <a:r>
              <a:rPr lang="en-US" sz="700" dirty="0">
                <a:latin typeface="+mj-lt"/>
              </a:rPr>
              <a:t>50GB</a:t>
            </a:r>
          </a:p>
        </p:txBody>
      </p:sp>
      <p:cxnSp>
        <p:nvCxnSpPr>
          <p:cNvPr id="17" name="Straight Connector 16"/>
          <p:cNvCxnSpPr>
            <a:endCxn id="16" idx="2"/>
          </p:cNvCxnSpPr>
          <p:nvPr/>
        </p:nvCxnSpPr>
        <p:spPr>
          <a:xfrm>
            <a:off x="3370317" y="4207076"/>
            <a:ext cx="102194" cy="179273"/>
          </a:xfrm>
          <a:prstGeom prst="line">
            <a:avLst/>
          </a:prstGeom>
          <a:ln/>
        </p:spPr>
        <p:style>
          <a:lnRef idx="1">
            <a:schemeClr val="accent2"/>
          </a:lnRef>
          <a:fillRef idx="0">
            <a:schemeClr val="accent2"/>
          </a:fillRef>
          <a:effectRef idx="0">
            <a:schemeClr val="accent2"/>
          </a:effectRef>
          <a:fontRef idx="minor">
            <a:schemeClr val="tx1"/>
          </a:fontRef>
        </p:style>
      </p:cxnSp>
      <p:sp>
        <p:nvSpPr>
          <p:cNvPr id="18" name="Magnetic Disk 58"/>
          <p:cNvSpPr/>
          <p:nvPr/>
        </p:nvSpPr>
        <p:spPr>
          <a:xfrm>
            <a:off x="5360215" y="4132946"/>
            <a:ext cx="482250" cy="506806"/>
          </a:xfrm>
          <a:prstGeom prst="flowChartMagneticDisk">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700" b="1" dirty="0">
                <a:solidFill>
                  <a:schemeClr val="tx1"/>
                </a:solidFill>
                <a:latin typeface="+mj-lt"/>
              </a:rPr>
              <a:t>lu01</a:t>
            </a:r>
          </a:p>
          <a:p>
            <a:pPr algn="ctr"/>
            <a:r>
              <a:rPr lang="en-US" sz="700" dirty="0">
                <a:latin typeface="+mj-lt"/>
              </a:rPr>
              <a:t>100GB</a:t>
            </a:r>
          </a:p>
        </p:txBody>
      </p:sp>
      <p:cxnSp>
        <p:nvCxnSpPr>
          <p:cNvPr id="19" name="Straight Connector 18"/>
          <p:cNvCxnSpPr>
            <a:endCxn id="18" idx="4"/>
          </p:cNvCxnSpPr>
          <p:nvPr/>
        </p:nvCxnSpPr>
        <p:spPr>
          <a:xfrm flipH="1">
            <a:off x="5842465" y="4207076"/>
            <a:ext cx="123401" cy="179273"/>
          </a:xfrm>
          <a:prstGeom prst="line">
            <a:avLst/>
          </a:prstGeom>
          <a:ln/>
        </p:spPr>
        <p:style>
          <a:lnRef idx="1">
            <a:schemeClr val="accent4"/>
          </a:lnRef>
          <a:fillRef idx="0">
            <a:schemeClr val="accent4"/>
          </a:fillRef>
          <a:effectRef idx="0">
            <a:schemeClr val="accent4"/>
          </a:effectRef>
          <a:fontRef idx="minor">
            <a:schemeClr val="tx1"/>
          </a:fontRef>
        </p:style>
      </p:cxnSp>
      <p:sp>
        <p:nvSpPr>
          <p:cNvPr id="20" name="TextBox 85">
            <a:extLst>
              <a:ext uri="{FF2B5EF4-FFF2-40B4-BE49-F238E27FC236}">
                <a16:creationId xmlns:a16="http://schemas.microsoft.com/office/drawing/2014/main" id="{B970446A-6BCE-4DBC-B11F-F3C522B13ECD}"/>
              </a:ext>
            </a:extLst>
          </p:cNvPr>
          <p:cNvSpPr txBox="1"/>
          <p:nvPr/>
        </p:nvSpPr>
        <p:spPr>
          <a:xfrm>
            <a:off x="1267782" y="3874295"/>
            <a:ext cx="1635973" cy="258532"/>
          </a:xfrm>
          <a:prstGeom prst="rect">
            <a:avLst/>
          </a:prstGeom>
          <a:noFill/>
        </p:spPr>
        <p:txBody>
          <a:bodyPr wrap="square" rtlCol="0">
            <a:spAutoFit/>
          </a:bodyPr>
          <a:lstStyle/>
          <a:p>
            <a:pPr algn="ctr"/>
            <a:r>
              <a:rPr lang="en-US" sz="1200" dirty="0">
                <a:solidFill>
                  <a:srgbClr val="FF0000"/>
                </a:solidFill>
                <a:latin typeface="+mn-lt"/>
              </a:rPr>
              <a:t>Primary</a:t>
            </a:r>
          </a:p>
        </p:txBody>
      </p:sp>
      <p:sp>
        <p:nvSpPr>
          <p:cNvPr id="21" name="TextBox 85">
            <a:extLst>
              <a:ext uri="{FF2B5EF4-FFF2-40B4-BE49-F238E27FC236}">
                <a16:creationId xmlns:a16="http://schemas.microsoft.com/office/drawing/2014/main" id="{6522CFB1-3685-419B-A243-C4B5656E2FA4}"/>
              </a:ext>
            </a:extLst>
          </p:cNvPr>
          <p:cNvSpPr txBox="1"/>
          <p:nvPr/>
        </p:nvSpPr>
        <p:spPr>
          <a:xfrm>
            <a:off x="6443258" y="3891904"/>
            <a:ext cx="1635973" cy="258532"/>
          </a:xfrm>
          <a:prstGeom prst="rect">
            <a:avLst/>
          </a:prstGeom>
          <a:noFill/>
        </p:spPr>
        <p:txBody>
          <a:bodyPr wrap="square" rtlCol="0">
            <a:spAutoFit/>
          </a:bodyPr>
          <a:lstStyle/>
          <a:p>
            <a:pPr algn="ctr"/>
            <a:r>
              <a:rPr lang="en-US" sz="1200" dirty="0">
                <a:solidFill>
                  <a:srgbClr val="0070C0"/>
                </a:solidFill>
                <a:latin typeface="+mn-lt"/>
              </a:rPr>
              <a:t>Secondary</a:t>
            </a:r>
          </a:p>
        </p:txBody>
      </p:sp>
      <p:sp>
        <p:nvSpPr>
          <p:cNvPr id="22" name="TextBox 21"/>
          <p:cNvSpPr txBox="1"/>
          <p:nvPr/>
        </p:nvSpPr>
        <p:spPr>
          <a:xfrm>
            <a:off x="2799251" y="3472103"/>
            <a:ext cx="501832" cy="266949"/>
          </a:xfrm>
          <a:prstGeom prst="rect">
            <a:avLst/>
          </a:prstGeom>
          <a:noFill/>
        </p:spPr>
        <p:txBody>
          <a:bodyPr wrap="square" rtlCol="0">
            <a:spAutoFit/>
          </a:bodyPr>
          <a:lstStyle/>
          <a:p>
            <a:pPr algn="ctr"/>
            <a:r>
              <a:rPr lang="en-US" sz="1200" dirty="0">
                <a:solidFill>
                  <a:schemeClr val="tx1"/>
                </a:solidFill>
                <a:latin typeface="+mn-lt"/>
                <a:cs typeface="Guttman Hodes" panose="02010401010101010101" pitchFamily="2" charset="-79"/>
              </a:rPr>
              <a:t>fs1</a:t>
            </a:r>
          </a:p>
        </p:txBody>
      </p:sp>
      <p:sp>
        <p:nvSpPr>
          <p:cNvPr id="23" name="TextBox 22"/>
          <p:cNvSpPr txBox="1"/>
          <p:nvPr/>
        </p:nvSpPr>
        <p:spPr>
          <a:xfrm>
            <a:off x="6027064" y="3472103"/>
            <a:ext cx="501832" cy="266949"/>
          </a:xfrm>
          <a:prstGeom prst="rect">
            <a:avLst/>
          </a:prstGeom>
          <a:noFill/>
        </p:spPr>
        <p:txBody>
          <a:bodyPr wrap="square" rtlCol="0">
            <a:spAutoFit/>
          </a:bodyPr>
          <a:lstStyle/>
          <a:p>
            <a:pPr algn="ctr"/>
            <a:r>
              <a:rPr lang="en-US" sz="1200" dirty="0">
                <a:solidFill>
                  <a:schemeClr val="tx1"/>
                </a:solidFill>
                <a:latin typeface="+mn-lt"/>
                <a:cs typeface="Guttman Hodes" panose="02010401010101010101" pitchFamily="2" charset="-79"/>
              </a:rPr>
              <a:t>fs1</a:t>
            </a:r>
          </a:p>
        </p:txBody>
      </p:sp>
      <p:sp>
        <p:nvSpPr>
          <p:cNvPr id="24" name="TextBox 23"/>
          <p:cNvSpPr txBox="1"/>
          <p:nvPr/>
        </p:nvSpPr>
        <p:spPr>
          <a:xfrm>
            <a:off x="3472511" y="4665331"/>
            <a:ext cx="505599" cy="286232"/>
          </a:xfrm>
          <a:prstGeom prst="rect">
            <a:avLst/>
          </a:prstGeom>
          <a:noFill/>
        </p:spPr>
        <p:txBody>
          <a:bodyPr wrap="square" rtlCol="0">
            <a:spAutoFit/>
          </a:bodyPr>
          <a:lstStyle/>
          <a:p>
            <a:pPr algn="ctr"/>
            <a:r>
              <a:rPr lang="en-US" sz="700" dirty="0">
                <a:solidFill>
                  <a:schemeClr val="tx1"/>
                </a:solidFill>
                <a:latin typeface="+mn-lt"/>
              </a:rPr>
              <a:t>Work </a:t>
            </a:r>
          </a:p>
          <a:p>
            <a:pPr algn="ctr"/>
            <a:r>
              <a:rPr lang="en-US" sz="700" dirty="0">
                <a:solidFill>
                  <a:schemeClr val="tx1"/>
                </a:solidFill>
                <a:latin typeface="+mn-lt"/>
              </a:rPr>
              <a:t>space </a:t>
            </a:r>
          </a:p>
        </p:txBody>
      </p:sp>
      <p:sp>
        <p:nvSpPr>
          <p:cNvPr id="25" name="TextBox 24"/>
          <p:cNvSpPr txBox="1"/>
          <p:nvPr/>
        </p:nvSpPr>
        <p:spPr>
          <a:xfrm>
            <a:off x="5336866" y="4665331"/>
            <a:ext cx="505599" cy="286232"/>
          </a:xfrm>
          <a:prstGeom prst="rect">
            <a:avLst/>
          </a:prstGeom>
          <a:noFill/>
        </p:spPr>
        <p:txBody>
          <a:bodyPr wrap="square" rtlCol="0">
            <a:spAutoFit/>
          </a:bodyPr>
          <a:lstStyle/>
          <a:p>
            <a:pPr algn="ctr"/>
            <a:r>
              <a:rPr lang="en-US" sz="700" dirty="0">
                <a:solidFill>
                  <a:schemeClr val="tx1"/>
                </a:solidFill>
                <a:latin typeface="+mn-lt"/>
              </a:rPr>
              <a:t>Work </a:t>
            </a:r>
          </a:p>
          <a:p>
            <a:pPr algn="ctr"/>
            <a:r>
              <a:rPr lang="en-US" sz="700" dirty="0">
                <a:solidFill>
                  <a:schemeClr val="tx1"/>
                </a:solidFill>
                <a:latin typeface="+mn-lt"/>
              </a:rPr>
              <a:t>space </a:t>
            </a:r>
          </a:p>
        </p:txBody>
      </p:sp>
      <p:sp>
        <p:nvSpPr>
          <p:cNvPr id="27" name="Rounded Rectangular Callout 26"/>
          <p:cNvSpPr/>
          <p:nvPr/>
        </p:nvSpPr>
        <p:spPr>
          <a:xfrm>
            <a:off x="4050716" y="3408636"/>
            <a:ext cx="1346194" cy="594925"/>
          </a:xfrm>
          <a:prstGeom prst="wedgeRoundRectCallout">
            <a:avLst>
              <a:gd name="adj1" fmla="val 86923"/>
              <a:gd name="adj2" fmla="val 34212"/>
              <a:gd name="adj3" fmla="val 16667"/>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a:latin typeface="+mj-lt"/>
              </a:rPr>
              <a:t>Just picks up an LU</a:t>
            </a:r>
          </a:p>
        </p:txBody>
      </p:sp>
      <p:sp>
        <p:nvSpPr>
          <p:cNvPr id="28" name="Rounded Rectangular Callout 27"/>
          <p:cNvSpPr/>
          <p:nvPr/>
        </p:nvSpPr>
        <p:spPr>
          <a:xfrm>
            <a:off x="4050716" y="4441770"/>
            <a:ext cx="1346194" cy="594925"/>
          </a:xfrm>
          <a:prstGeom prst="wedgeRoundRectCallout">
            <a:avLst>
              <a:gd name="adj1" fmla="val 59272"/>
              <a:gd name="adj2" fmla="val -32559"/>
              <a:gd name="adj3" fmla="val 16667"/>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a:latin typeface="+mj-lt"/>
              </a:rPr>
              <a:t>Just picks up an LU</a:t>
            </a:r>
          </a:p>
        </p:txBody>
      </p:sp>
      <p:pic>
        <p:nvPicPr>
          <p:cNvPr id="30" name="Picture 29" descr="HDI_stackable.png"/>
          <p:cNvPicPr>
            <a:picLocks noChangeAspect="1"/>
          </p:cNvPicPr>
          <p:nvPr/>
        </p:nvPicPr>
        <p:blipFill>
          <a:blip r:embed="rId3" cstate="email"/>
          <a:srcRect/>
          <a:stretch>
            <a:fillRect/>
          </a:stretch>
        </p:blipFill>
        <p:spPr>
          <a:xfrm>
            <a:off x="6589568" y="4256177"/>
            <a:ext cx="1464698" cy="869519"/>
          </a:xfrm>
          <a:prstGeom prst="rect">
            <a:avLst/>
          </a:prstGeom>
        </p:spPr>
      </p:pic>
      <p:pic>
        <p:nvPicPr>
          <p:cNvPr id="31" name="Picture 30" descr="HDI_stackable.png"/>
          <p:cNvPicPr>
            <a:picLocks noChangeAspect="1"/>
          </p:cNvPicPr>
          <p:nvPr/>
        </p:nvPicPr>
        <p:blipFill>
          <a:blip r:embed="rId3" cstate="email"/>
          <a:srcRect/>
          <a:stretch>
            <a:fillRect/>
          </a:stretch>
        </p:blipFill>
        <p:spPr>
          <a:xfrm>
            <a:off x="6589568" y="4003561"/>
            <a:ext cx="1464698" cy="869519"/>
          </a:xfrm>
          <a:prstGeom prst="rect">
            <a:avLst/>
          </a:prstGeom>
        </p:spPr>
      </p:pic>
      <p:sp>
        <p:nvSpPr>
          <p:cNvPr id="34" name="Rounded Rectangular Callout 33"/>
          <p:cNvSpPr/>
          <p:nvPr/>
        </p:nvSpPr>
        <p:spPr>
          <a:xfrm>
            <a:off x="7728422" y="3441589"/>
            <a:ext cx="1346194" cy="594925"/>
          </a:xfrm>
          <a:prstGeom prst="wedgeRoundRectCallout">
            <a:avLst>
              <a:gd name="adj1" fmla="val -32037"/>
              <a:gd name="adj2" fmla="val 79566"/>
              <a:gd name="adj3" fmla="val 16667"/>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a:latin typeface="+mj-lt"/>
              </a:rPr>
              <a:t>Has a lot of 100GB LUs for example</a:t>
            </a:r>
          </a:p>
        </p:txBody>
      </p:sp>
      <p:sp>
        <p:nvSpPr>
          <p:cNvPr id="26" name="動作設定ボタン: 戻る/前へ 25">
            <a:hlinkClick r:id="rId4" action="ppaction://hlinksldjump" highlightClick="1"/>
            <a:extLst>
              <a:ext uri="{FF2B5EF4-FFF2-40B4-BE49-F238E27FC236}">
                <a16:creationId xmlns:a16="http://schemas.microsoft.com/office/drawing/2014/main" id="{7B5AD348-03EE-4D3F-9333-D890CB9103E4}"/>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Tree>
    <p:extLst>
      <p:ext uri="{BB962C8B-B14F-4D97-AF65-F5344CB8AC3E}">
        <p14:creationId xmlns:p14="http://schemas.microsoft.com/office/powerpoint/2010/main" val="32422424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6659195" cy="369332"/>
          </a:xfrm>
        </p:spPr>
        <p:txBody>
          <a:bodyPr wrap="none"/>
          <a:lstStyle/>
          <a:p>
            <a:r>
              <a:rPr lang="en-US" altLang="ja-JP" dirty="0"/>
              <a:t>3-5</a:t>
            </a:r>
            <a:r>
              <a:rPr lang="en-US" altLang="ja-JP" b="1" dirty="0">
                <a:solidFill>
                  <a:schemeClr val="tx1"/>
                </a:solidFill>
                <a:latin typeface="+mj-lt"/>
                <a:ea typeface="ＭＳ Ｐゴシック" pitchFamily="50" charset="-128"/>
                <a:cs typeface="Arial" charset="0"/>
              </a:rPr>
              <a:t>. Detail of Storage Policy 3 – “Auto with specified”</a:t>
            </a:r>
            <a:endParaRPr kumimoji="1" lang="ja-JP" altLang="en-US" b="1" dirty="0">
              <a:solidFill>
                <a:schemeClr val="tx1"/>
              </a:solidFill>
              <a:latin typeface="+mj-lt"/>
            </a:endParaRPr>
          </a:p>
        </p:txBody>
      </p:sp>
      <p:sp>
        <p:nvSpPr>
          <p:cNvPr id="2" name="コンテンツ プレースホルダー 1">
            <a:extLst>
              <a:ext uri="{FF2B5EF4-FFF2-40B4-BE49-F238E27FC236}">
                <a16:creationId xmlns:a16="http://schemas.microsoft.com/office/drawing/2014/main" id="{B803DBA3-D443-4B96-93F8-25F7DE2D54EF}"/>
              </a:ext>
            </a:extLst>
          </p:cNvPr>
          <p:cNvSpPr>
            <a:spLocks noGrp="1"/>
          </p:cNvSpPr>
          <p:nvPr>
            <p:ph sz="quarter" idx="10"/>
          </p:nvPr>
        </p:nvSpPr>
        <p:spPr>
          <a:xfrm>
            <a:off x="329859" y="744546"/>
            <a:ext cx="8517155" cy="4171332"/>
          </a:xfrm>
        </p:spPr>
        <p:txBody>
          <a:bodyPr/>
          <a:lstStyle/>
          <a:p>
            <a:r>
              <a:rPr lang="en-US" altLang="ja-JP" sz="2000" dirty="0"/>
              <a:t>(Continued)</a:t>
            </a:r>
          </a:p>
          <a:p>
            <a:pPr lvl="1"/>
            <a:r>
              <a:rPr lang="en-US" altLang="ja-JP" sz="1800" dirty="0"/>
              <a:t>For Single/VM</a:t>
            </a:r>
          </a:p>
          <a:p>
            <a:pPr lvl="2"/>
            <a:r>
              <a:rPr lang="en-US" altLang="ja-JP" sz="1600" dirty="0"/>
              <a:t>This policy is not applied to Single/VM</a:t>
            </a:r>
          </a:p>
        </p:txBody>
      </p:sp>
      <p:sp>
        <p:nvSpPr>
          <p:cNvPr id="4" name="動作設定ボタン: 戻る/前へ 3">
            <a:hlinkClick r:id="rId3" action="ppaction://hlinksldjump" highlightClick="1"/>
            <a:extLst>
              <a:ext uri="{FF2B5EF4-FFF2-40B4-BE49-F238E27FC236}">
                <a16:creationId xmlns:a16="http://schemas.microsoft.com/office/drawing/2014/main" id="{0C434D7C-E8EF-47DE-90DE-E5CCB070B9D1}"/>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Tree>
    <p:extLst>
      <p:ext uri="{BB962C8B-B14F-4D97-AF65-F5344CB8AC3E}">
        <p14:creationId xmlns:p14="http://schemas.microsoft.com/office/powerpoint/2010/main" val="11753458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HDI_stackable.png"/>
          <p:cNvPicPr>
            <a:picLocks noChangeAspect="1"/>
          </p:cNvPicPr>
          <p:nvPr/>
        </p:nvPicPr>
        <p:blipFill>
          <a:blip r:embed="rId3" cstate="email"/>
          <a:srcRect/>
          <a:stretch>
            <a:fillRect/>
          </a:stretch>
        </p:blipFill>
        <p:spPr>
          <a:xfrm>
            <a:off x="1353420" y="4256177"/>
            <a:ext cx="1464698" cy="869519"/>
          </a:xfrm>
          <a:prstGeom prst="rect">
            <a:avLst/>
          </a:prstGeom>
        </p:spPr>
      </p:pic>
      <p:pic>
        <p:nvPicPr>
          <p:cNvPr id="5" name="Picture 4" descr="HDI_stackable.png"/>
          <p:cNvPicPr>
            <a:picLocks noChangeAspect="1"/>
          </p:cNvPicPr>
          <p:nvPr/>
        </p:nvPicPr>
        <p:blipFill>
          <a:blip r:embed="rId3" cstate="email"/>
          <a:srcRect/>
          <a:stretch>
            <a:fillRect/>
          </a:stretch>
        </p:blipFill>
        <p:spPr>
          <a:xfrm>
            <a:off x="1353420" y="4003561"/>
            <a:ext cx="1464698" cy="869519"/>
          </a:xfrm>
          <a:prstGeom prst="rect">
            <a:avLst/>
          </a:prstGeom>
        </p:spPr>
      </p:pic>
      <p:sp>
        <p:nvSpPr>
          <p:cNvPr id="12" name="タイトル 11"/>
          <p:cNvSpPr>
            <a:spLocks noGrp="1"/>
          </p:cNvSpPr>
          <p:nvPr>
            <p:ph type="title"/>
          </p:nvPr>
        </p:nvSpPr>
        <p:spPr bwMode="gray">
          <a:xfrm>
            <a:off x="113192" y="134612"/>
            <a:ext cx="5819222" cy="369332"/>
          </a:xfrm>
        </p:spPr>
        <p:txBody>
          <a:bodyPr wrap="none"/>
          <a:lstStyle/>
          <a:p>
            <a:r>
              <a:rPr lang="en-US" altLang="ja-JP" dirty="0"/>
              <a:t>3-5</a:t>
            </a:r>
            <a:r>
              <a:rPr lang="en-US" altLang="ja-JP" b="1" dirty="0">
                <a:solidFill>
                  <a:schemeClr val="tx1"/>
                </a:solidFill>
                <a:latin typeface="+mj-lt"/>
                <a:ea typeface="ＭＳ Ｐゴシック" pitchFamily="50" charset="-128"/>
                <a:cs typeface="Arial" charset="0"/>
              </a:rPr>
              <a:t>. Detail of Storage Policy 5 – “Like for Like”</a:t>
            </a:r>
            <a:endParaRPr kumimoji="1" lang="ja-JP" altLang="en-US" b="1" dirty="0">
              <a:solidFill>
                <a:schemeClr val="tx1"/>
              </a:solidFill>
              <a:latin typeface="+mj-lt"/>
            </a:endParaRPr>
          </a:p>
        </p:txBody>
      </p:sp>
      <p:sp>
        <p:nvSpPr>
          <p:cNvPr id="2" name="コンテンツ プレースホルダー 1">
            <a:extLst>
              <a:ext uri="{FF2B5EF4-FFF2-40B4-BE49-F238E27FC236}">
                <a16:creationId xmlns:a16="http://schemas.microsoft.com/office/drawing/2014/main" id="{B803DBA3-D443-4B96-93F8-25F7DE2D54EF}"/>
              </a:ext>
            </a:extLst>
          </p:cNvPr>
          <p:cNvSpPr>
            <a:spLocks noGrp="1"/>
          </p:cNvSpPr>
          <p:nvPr>
            <p:ph sz="quarter" idx="10"/>
          </p:nvPr>
        </p:nvSpPr>
        <p:spPr>
          <a:xfrm>
            <a:off x="329859" y="744546"/>
            <a:ext cx="8517155" cy="4171332"/>
          </a:xfrm>
        </p:spPr>
        <p:txBody>
          <a:bodyPr/>
          <a:lstStyle/>
          <a:p>
            <a:r>
              <a:rPr lang="en-US" altLang="ja-JP" sz="2000" dirty="0"/>
              <a:t>Like for Like</a:t>
            </a:r>
          </a:p>
          <a:p>
            <a:pPr lvl="1"/>
            <a:r>
              <a:rPr lang="en-US" altLang="ja-JP" sz="1800" dirty="0"/>
              <a:t>Recommended when…</a:t>
            </a:r>
          </a:p>
          <a:p>
            <a:pPr lvl="2"/>
            <a:r>
              <a:rPr lang="en-US" altLang="ja-JP" sz="1600" dirty="0"/>
              <a:t>You want to reproduce the completely same configuration on secondary node after failover</a:t>
            </a:r>
          </a:p>
          <a:p>
            <a:pPr lvl="1"/>
            <a:r>
              <a:rPr lang="en-US" altLang="ja-JP" sz="1800" dirty="0"/>
              <a:t>For Cluster</a:t>
            </a:r>
          </a:p>
          <a:p>
            <a:pPr lvl="2"/>
            <a:r>
              <a:rPr lang="en-US" altLang="ja-JP" sz="1600" dirty="0"/>
              <a:t>For file system: Picks up an LU(s) completely same as the primary node</a:t>
            </a:r>
          </a:p>
          <a:p>
            <a:pPr lvl="2"/>
            <a:r>
              <a:rPr lang="en-US" altLang="ja-JP" sz="1600" dirty="0"/>
              <a:t>For work space: Picks up an LU(s) completely same as the primary node</a:t>
            </a:r>
          </a:p>
          <a:p>
            <a:pPr lvl="2"/>
            <a:r>
              <a:rPr lang="en-US" altLang="ja-JP" sz="1600" dirty="0"/>
              <a:t>Capacity of LUs is </a:t>
            </a:r>
            <a:r>
              <a:rPr lang="en-US" altLang="ja-JP" sz="1600" u="sng" dirty="0"/>
              <a:t>NOT</a:t>
            </a:r>
            <a:r>
              <a:rPr lang="en-US" altLang="ja-JP" sz="1600" dirty="0"/>
              <a:t> considered! Same </a:t>
            </a:r>
            <a:r>
              <a:rPr lang="en-US" altLang="ja-JP" sz="1600" u="sng" dirty="0"/>
              <a:t>NAME</a:t>
            </a:r>
            <a:r>
              <a:rPr lang="en-US" altLang="ja-JP" sz="1600" dirty="0"/>
              <a:t> LUs are picked up. It is </a:t>
            </a:r>
            <a:r>
              <a:rPr lang="en-US" altLang="ja-JP" sz="1600" u="sng" dirty="0"/>
              <a:t>admin’s responsibility</a:t>
            </a:r>
            <a:r>
              <a:rPr lang="en-US" altLang="ja-JP" sz="1600" dirty="0"/>
              <a:t> to prepare completely same storage (LU) configuration</a:t>
            </a:r>
          </a:p>
          <a:p>
            <a:pPr lvl="2"/>
            <a:r>
              <a:rPr lang="en-US" altLang="ja-JP" sz="1600" dirty="0"/>
              <a:t>Image:</a:t>
            </a:r>
          </a:p>
        </p:txBody>
      </p:sp>
      <p:sp>
        <p:nvSpPr>
          <p:cNvPr id="6" name="Magnetic Disk 47"/>
          <p:cNvSpPr/>
          <p:nvPr/>
        </p:nvSpPr>
        <p:spPr>
          <a:xfrm>
            <a:off x="2735550" y="3742922"/>
            <a:ext cx="629235" cy="684389"/>
          </a:xfrm>
          <a:prstGeom prst="flowChartMagneticDisk">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100" b="1" dirty="0">
                <a:solidFill>
                  <a:schemeClr val="tx1"/>
                </a:solidFill>
                <a:latin typeface="+mj-lt"/>
              </a:rPr>
              <a:t>lu01</a:t>
            </a:r>
          </a:p>
          <a:p>
            <a:pPr algn="ctr"/>
            <a:r>
              <a:rPr lang="en-US" sz="1100" dirty="0">
                <a:latin typeface="+mj-lt"/>
              </a:rPr>
              <a:t>500GB</a:t>
            </a:r>
          </a:p>
        </p:txBody>
      </p:sp>
      <p:cxnSp>
        <p:nvCxnSpPr>
          <p:cNvPr id="8" name="Straight Arrow Connector 7"/>
          <p:cNvCxnSpPr>
            <a:stCxn id="6" idx="4"/>
            <a:endCxn id="7" idx="2"/>
          </p:cNvCxnSpPr>
          <p:nvPr/>
        </p:nvCxnSpPr>
        <p:spPr>
          <a:xfrm>
            <a:off x="3364784" y="4085116"/>
            <a:ext cx="2595549" cy="0"/>
          </a:xfrm>
          <a:prstGeom prst="straightConnector1">
            <a:avLst/>
          </a:prstGeom>
          <a:ln w="28575">
            <a:solidFill>
              <a:srgbClr val="CC0000"/>
            </a:solidFill>
            <a:tailEnd type="arrow"/>
          </a:ln>
        </p:spPr>
        <p:style>
          <a:lnRef idx="1">
            <a:schemeClr val="accent1"/>
          </a:lnRef>
          <a:fillRef idx="0">
            <a:schemeClr val="accent1"/>
          </a:fillRef>
          <a:effectRef idx="0">
            <a:schemeClr val="accent1"/>
          </a:effectRef>
          <a:fontRef idx="minor">
            <a:schemeClr val="tx1"/>
          </a:fontRef>
        </p:style>
      </p:cxnSp>
      <p:sp>
        <p:nvSpPr>
          <p:cNvPr id="7" name="Magnetic Disk 50"/>
          <p:cNvSpPr/>
          <p:nvPr/>
        </p:nvSpPr>
        <p:spPr>
          <a:xfrm>
            <a:off x="5960333" y="3742922"/>
            <a:ext cx="629235" cy="684389"/>
          </a:xfrm>
          <a:prstGeom prst="flowChartMagneticDisk">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100" b="1" dirty="0">
                <a:solidFill>
                  <a:srgbClr val="414141"/>
                </a:solidFill>
                <a:latin typeface="+mj-lt"/>
              </a:rPr>
              <a:t>lu01</a:t>
            </a:r>
          </a:p>
          <a:p>
            <a:pPr algn="ctr"/>
            <a:r>
              <a:rPr lang="en-US" sz="1100" dirty="0">
                <a:latin typeface="+mj-lt"/>
              </a:rPr>
              <a:t>100GB</a:t>
            </a:r>
          </a:p>
        </p:txBody>
      </p:sp>
      <p:sp>
        <p:nvSpPr>
          <p:cNvPr id="16" name="Magnetic Disk 40"/>
          <p:cNvSpPr/>
          <p:nvPr/>
        </p:nvSpPr>
        <p:spPr>
          <a:xfrm>
            <a:off x="3472511" y="4132946"/>
            <a:ext cx="482250" cy="506806"/>
          </a:xfrm>
          <a:prstGeom prst="flowChartMagneticDisk">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700" b="1" dirty="0">
                <a:solidFill>
                  <a:schemeClr val="tx1"/>
                </a:solidFill>
                <a:latin typeface="+mj-lt"/>
              </a:rPr>
              <a:t>lu0A</a:t>
            </a:r>
          </a:p>
          <a:p>
            <a:pPr algn="ctr"/>
            <a:r>
              <a:rPr lang="en-US" sz="700" dirty="0">
                <a:latin typeface="+mj-lt"/>
              </a:rPr>
              <a:t>50GB</a:t>
            </a:r>
          </a:p>
        </p:txBody>
      </p:sp>
      <p:cxnSp>
        <p:nvCxnSpPr>
          <p:cNvPr id="17" name="Straight Connector 16"/>
          <p:cNvCxnSpPr>
            <a:endCxn id="16" idx="2"/>
          </p:cNvCxnSpPr>
          <p:nvPr/>
        </p:nvCxnSpPr>
        <p:spPr>
          <a:xfrm>
            <a:off x="3370317" y="4207076"/>
            <a:ext cx="102194" cy="179273"/>
          </a:xfrm>
          <a:prstGeom prst="line">
            <a:avLst/>
          </a:prstGeom>
          <a:ln/>
        </p:spPr>
        <p:style>
          <a:lnRef idx="1">
            <a:schemeClr val="accent2"/>
          </a:lnRef>
          <a:fillRef idx="0">
            <a:schemeClr val="accent2"/>
          </a:fillRef>
          <a:effectRef idx="0">
            <a:schemeClr val="accent2"/>
          </a:effectRef>
          <a:fontRef idx="minor">
            <a:schemeClr val="tx1"/>
          </a:fontRef>
        </p:style>
      </p:cxnSp>
      <p:sp>
        <p:nvSpPr>
          <p:cNvPr id="18" name="Magnetic Disk 58"/>
          <p:cNvSpPr/>
          <p:nvPr/>
        </p:nvSpPr>
        <p:spPr>
          <a:xfrm>
            <a:off x="5360215" y="4132946"/>
            <a:ext cx="482250" cy="506806"/>
          </a:xfrm>
          <a:prstGeom prst="flowChartMagneticDisk">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700" b="1" dirty="0">
                <a:solidFill>
                  <a:schemeClr val="tx1"/>
                </a:solidFill>
                <a:latin typeface="+mj-lt"/>
              </a:rPr>
              <a:t>lu0A</a:t>
            </a:r>
          </a:p>
          <a:p>
            <a:pPr algn="ctr"/>
            <a:r>
              <a:rPr lang="en-US" sz="700" dirty="0">
                <a:latin typeface="+mj-lt"/>
              </a:rPr>
              <a:t>100GB</a:t>
            </a:r>
          </a:p>
        </p:txBody>
      </p:sp>
      <p:cxnSp>
        <p:nvCxnSpPr>
          <p:cNvPr id="19" name="Straight Connector 18"/>
          <p:cNvCxnSpPr>
            <a:endCxn id="18" idx="4"/>
          </p:cNvCxnSpPr>
          <p:nvPr/>
        </p:nvCxnSpPr>
        <p:spPr>
          <a:xfrm flipH="1">
            <a:off x="5842465" y="4207076"/>
            <a:ext cx="123401" cy="179273"/>
          </a:xfrm>
          <a:prstGeom prst="line">
            <a:avLst/>
          </a:prstGeom>
          <a:ln/>
        </p:spPr>
        <p:style>
          <a:lnRef idx="1">
            <a:schemeClr val="accent4"/>
          </a:lnRef>
          <a:fillRef idx="0">
            <a:schemeClr val="accent4"/>
          </a:fillRef>
          <a:effectRef idx="0">
            <a:schemeClr val="accent4"/>
          </a:effectRef>
          <a:fontRef idx="minor">
            <a:schemeClr val="tx1"/>
          </a:fontRef>
        </p:style>
      </p:cxnSp>
      <p:sp>
        <p:nvSpPr>
          <p:cNvPr id="20" name="TextBox 85">
            <a:extLst>
              <a:ext uri="{FF2B5EF4-FFF2-40B4-BE49-F238E27FC236}">
                <a16:creationId xmlns:a16="http://schemas.microsoft.com/office/drawing/2014/main" id="{B970446A-6BCE-4DBC-B11F-F3C522B13ECD}"/>
              </a:ext>
            </a:extLst>
          </p:cNvPr>
          <p:cNvSpPr txBox="1"/>
          <p:nvPr/>
        </p:nvSpPr>
        <p:spPr>
          <a:xfrm>
            <a:off x="1267782" y="3874295"/>
            <a:ext cx="1635973" cy="258532"/>
          </a:xfrm>
          <a:prstGeom prst="rect">
            <a:avLst/>
          </a:prstGeom>
          <a:noFill/>
        </p:spPr>
        <p:txBody>
          <a:bodyPr wrap="square" rtlCol="0">
            <a:spAutoFit/>
          </a:bodyPr>
          <a:lstStyle/>
          <a:p>
            <a:pPr algn="ctr"/>
            <a:r>
              <a:rPr lang="en-US" sz="1200" dirty="0">
                <a:solidFill>
                  <a:srgbClr val="FF0000"/>
                </a:solidFill>
                <a:latin typeface="+mn-lt"/>
              </a:rPr>
              <a:t>Primary</a:t>
            </a:r>
          </a:p>
        </p:txBody>
      </p:sp>
      <p:sp>
        <p:nvSpPr>
          <p:cNvPr id="21" name="TextBox 85">
            <a:extLst>
              <a:ext uri="{FF2B5EF4-FFF2-40B4-BE49-F238E27FC236}">
                <a16:creationId xmlns:a16="http://schemas.microsoft.com/office/drawing/2014/main" id="{6522CFB1-3685-419B-A243-C4B5656E2FA4}"/>
              </a:ext>
            </a:extLst>
          </p:cNvPr>
          <p:cNvSpPr txBox="1"/>
          <p:nvPr/>
        </p:nvSpPr>
        <p:spPr>
          <a:xfrm>
            <a:off x="6443258" y="3891904"/>
            <a:ext cx="1635973" cy="258532"/>
          </a:xfrm>
          <a:prstGeom prst="rect">
            <a:avLst/>
          </a:prstGeom>
          <a:noFill/>
        </p:spPr>
        <p:txBody>
          <a:bodyPr wrap="square" rtlCol="0">
            <a:spAutoFit/>
          </a:bodyPr>
          <a:lstStyle/>
          <a:p>
            <a:pPr algn="ctr"/>
            <a:r>
              <a:rPr lang="en-US" sz="1200" dirty="0">
                <a:solidFill>
                  <a:srgbClr val="0070C0"/>
                </a:solidFill>
                <a:latin typeface="+mn-lt"/>
              </a:rPr>
              <a:t>Secondary</a:t>
            </a:r>
          </a:p>
        </p:txBody>
      </p:sp>
      <p:sp>
        <p:nvSpPr>
          <p:cNvPr id="22" name="TextBox 21"/>
          <p:cNvSpPr txBox="1"/>
          <p:nvPr/>
        </p:nvSpPr>
        <p:spPr>
          <a:xfrm>
            <a:off x="2799251" y="3472103"/>
            <a:ext cx="501832" cy="266949"/>
          </a:xfrm>
          <a:prstGeom prst="rect">
            <a:avLst/>
          </a:prstGeom>
          <a:noFill/>
        </p:spPr>
        <p:txBody>
          <a:bodyPr wrap="square" rtlCol="0">
            <a:spAutoFit/>
          </a:bodyPr>
          <a:lstStyle/>
          <a:p>
            <a:pPr algn="ctr"/>
            <a:r>
              <a:rPr lang="en-US" sz="1200" dirty="0">
                <a:solidFill>
                  <a:schemeClr val="tx1"/>
                </a:solidFill>
                <a:latin typeface="+mn-lt"/>
                <a:cs typeface="Guttman Hodes" panose="02010401010101010101" pitchFamily="2" charset="-79"/>
              </a:rPr>
              <a:t>fs1</a:t>
            </a:r>
          </a:p>
        </p:txBody>
      </p:sp>
      <p:sp>
        <p:nvSpPr>
          <p:cNvPr id="23" name="TextBox 22"/>
          <p:cNvSpPr txBox="1"/>
          <p:nvPr/>
        </p:nvSpPr>
        <p:spPr>
          <a:xfrm>
            <a:off x="6027064" y="3472103"/>
            <a:ext cx="501832" cy="266949"/>
          </a:xfrm>
          <a:prstGeom prst="rect">
            <a:avLst/>
          </a:prstGeom>
          <a:noFill/>
        </p:spPr>
        <p:txBody>
          <a:bodyPr wrap="square" rtlCol="0">
            <a:spAutoFit/>
          </a:bodyPr>
          <a:lstStyle/>
          <a:p>
            <a:pPr algn="ctr"/>
            <a:r>
              <a:rPr lang="en-US" sz="1200" dirty="0">
                <a:solidFill>
                  <a:schemeClr val="tx1"/>
                </a:solidFill>
                <a:latin typeface="+mn-lt"/>
                <a:cs typeface="Guttman Hodes" panose="02010401010101010101" pitchFamily="2" charset="-79"/>
              </a:rPr>
              <a:t>fs1</a:t>
            </a:r>
          </a:p>
        </p:txBody>
      </p:sp>
      <p:sp>
        <p:nvSpPr>
          <p:cNvPr id="24" name="TextBox 23"/>
          <p:cNvSpPr txBox="1"/>
          <p:nvPr/>
        </p:nvSpPr>
        <p:spPr>
          <a:xfrm>
            <a:off x="3472511" y="4665331"/>
            <a:ext cx="505599" cy="286232"/>
          </a:xfrm>
          <a:prstGeom prst="rect">
            <a:avLst/>
          </a:prstGeom>
          <a:noFill/>
        </p:spPr>
        <p:txBody>
          <a:bodyPr wrap="square" rtlCol="0">
            <a:spAutoFit/>
          </a:bodyPr>
          <a:lstStyle/>
          <a:p>
            <a:pPr algn="ctr"/>
            <a:r>
              <a:rPr lang="en-US" sz="700" dirty="0">
                <a:solidFill>
                  <a:schemeClr val="tx1"/>
                </a:solidFill>
                <a:latin typeface="+mn-lt"/>
              </a:rPr>
              <a:t>Work </a:t>
            </a:r>
          </a:p>
          <a:p>
            <a:pPr algn="ctr"/>
            <a:r>
              <a:rPr lang="en-US" sz="700" dirty="0">
                <a:solidFill>
                  <a:schemeClr val="tx1"/>
                </a:solidFill>
                <a:latin typeface="+mn-lt"/>
              </a:rPr>
              <a:t>space </a:t>
            </a:r>
          </a:p>
        </p:txBody>
      </p:sp>
      <p:sp>
        <p:nvSpPr>
          <p:cNvPr id="25" name="TextBox 24"/>
          <p:cNvSpPr txBox="1"/>
          <p:nvPr/>
        </p:nvSpPr>
        <p:spPr>
          <a:xfrm>
            <a:off x="5336866" y="4665331"/>
            <a:ext cx="505599" cy="286232"/>
          </a:xfrm>
          <a:prstGeom prst="rect">
            <a:avLst/>
          </a:prstGeom>
          <a:noFill/>
        </p:spPr>
        <p:txBody>
          <a:bodyPr wrap="square" rtlCol="0">
            <a:spAutoFit/>
          </a:bodyPr>
          <a:lstStyle/>
          <a:p>
            <a:pPr algn="ctr"/>
            <a:r>
              <a:rPr lang="en-US" sz="700" dirty="0">
                <a:solidFill>
                  <a:schemeClr val="tx1"/>
                </a:solidFill>
                <a:latin typeface="+mn-lt"/>
              </a:rPr>
              <a:t>Work </a:t>
            </a:r>
          </a:p>
          <a:p>
            <a:pPr algn="ctr"/>
            <a:r>
              <a:rPr lang="en-US" sz="700" dirty="0">
                <a:solidFill>
                  <a:schemeClr val="tx1"/>
                </a:solidFill>
                <a:latin typeface="+mn-lt"/>
              </a:rPr>
              <a:t>space </a:t>
            </a:r>
          </a:p>
        </p:txBody>
      </p:sp>
      <p:sp>
        <p:nvSpPr>
          <p:cNvPr id="27" name="Rounded Rectangular Callout 26"/>
          <p:cNvSpPr/>
          <p:nvPr/>
        </p:nvSpPr>
        <p:spPr>
          <a:xfrm>
            <a:off x="3530183" y="3408636"/>
            <a:ext cx="2312281" cy="594925"/>
          </a:xfrm>
          <a:prstGeom prst="wedgeRoundRectCallout">
            <a:avLst>
              <a:gd name="adj1" fmla="val 59642"/>
              <a:gd name="adj2" fmla="val 43031"/>
              <a:gd name="adj3" fmla="val 16667"/>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a:latin typeface="+mj-lt"/>
              </a:rPr>
              <a:t>Picks up “lu01” which is the same name used on the primary node</a:t>
            </a:r>
          </a:p>
        </p:txBody>
      </p:sp>
      <p:sp>
        <p:nvSpPr>
          <p:cNvPr id="28" name="Rounded Rectangular Callout 27"/>
          <p:cNvSpPr/>
          <p:nvPr/>
        </p:nvSpPr>
        <p:spPr>
          <a:xfrm>
            <a:off x="3954761" y="4207076"/>
            <a:ext cx="1442149" cy="829619"/>
          </a:xfrm>
          <a:prstGeom prst="wedgeRoundRectCallout">
            <a:avLst>
              <a:gd name="adj1" fmla="val 53555"/>
              <a:gd name="adj2" fmla="val -20814"/>
              <a:gd name="adj3" fmla="val 16667"/>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a:latin typeface="+mj-lt"/>
              </a:rPr>
              <a:t>Picks up “lu0A” which is the same name on the primary node</a:t>
            </a:r>
          </a:p>
        </p:txBody>
      </p:sp>
      <p:pic>
        <p:nvPicPr>
          <p:cNvPr id="30" name="Picture 29" descr="HDI_stackable.png"/>
          <p:cNvPicPr>
            <a:picLocks noChangeAspect="1"/>
          </p:cNvPicPr>
          <p:nvPr/>
        </p:nvPicPr>
        <p:blipFill>
          <a:blip r:embed="rId3" cstate="email"/>
          <a:srcRect/>
          <a:stretch>
            <a:fillRect/>
          </a:stretch>
        </p:blipFill>
        <p:spPr>
          <a:xfrm>
            <a:off x="6589568" y="4256177"/>
            <a:ext cx="1464698" cy="869519"/>
          </a:xfrm>
          <a:prstGeom prst="rect">
            <a:avLst/>
          </a:prstGeom>
        </p:spPr>
      </p:pic>
      <p:pic>
        <p:nvPicPr>
          <p:cNvPr id="31" name="Picture 30" descr="HDI_stackable.png"/>
          <p:cNvPicPr>
            <a:picLocks noChangeAspect="1"/>
          </p:cNvPicPr>
          <p:nvPr/>
        </p:nvPicPr>
        <p:blipFill>
          <a:blip r:embed="rId3" cstate="email"/>
          <a:srcRect/>
          <a:stretch>
            <a:fillRect/>
          </a:stretch>
        </p:blipFill>
        <p:spPr>
          <a:xfrm>
            <a:off x="6589568" y="4003561"/>
            <a:ext cx="1464698" cy="869519"/>
          </a:xfrm>
          <a:prstGeom prst="rect">
            <a:avLst/>
          </a:prstGeom>
        </p:spPr>
      </p:pic>
      <p:sp>
        <p:nvSpPr>
          <p:cNvPr id="34" name="Rounded Rectangular Callout 33"/>
          <p:cNvSpPr/>
          <p:nvPr/>
        </p:nvSpPr>
        <p:spPr>
          <a:xfrm>
            <a:off x="7728422" y="3441589"/>
            <a:ext cx="1346194" cy="594925"/>
          </a:xfrm>
          <a:prstGeom prst="wedgeRoundRectCallout">
            <a:avLst>
              <a:gd name="adj1" fmla="val -32037"/>
              <a:gd name="adj2" fmla="val 79566"/>
              <a:gd name="adj3" fmla="val 16667"/>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a:latin typeface="+mj-lt"/>
              </a:rPr>
              <a:t>Has a lot of 100GB LUs for example</a:t>
            </a:r>
          </a:p>
        </p:txBody>
      </p:sp>
      <p:sp>
        <p:nvSpPr>
          <p:cNvPr id="26" name="動作設定ボタン: 戻る/前へ 25">
            <a:hlinkClick r:id="rId4" action="ppaction://hlinksldjump" highlightClick="1"/>
            <a:extLst>
              <a:ext uri="{FF2B5EF4-FFF2-40B4-BE49-F238E27FC236}">
                <a16:creationId xmlns:a16="http://schemas.microsoft.com/office/drawing/2014/main" id="{1F9D976D-D124-4D80-A8C6-CC3F5A118A22}"/>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Tree>
    <p:extLst>
      <p:ext uri="{BB962C8B-B14F-4D97-AF65-F5344CB8AC3E}">
        <p14:creationId xmlns:p14="http://schemas.microsoft.com/office/powerpoint/2010/main" val="3981998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2674130" cy="369332"/>
          </a:xfrm>
        </p:spPr>
        <p:txBody>
          <a:bodyPr wrap="none"/>
          <a:lstStyle/>
          <a:p>
            <a:r>
              <a:rPr lang="en-US" altLang="ja-JP" b="1" dirty="0">
                <a:solidFill>
                  <a:schemeClr val="tx1"/>
                </a:solidFill>
                <a:latin typeface="+mj-lt"/>
                <a:ea typeface="ＭＳ Ｐゴシック" pitchFamily="50" charset="-128"/>
                <a:cs typeface="Arial" charset="0"/>
              </a:rPr>
              <a:t>1-1. New features (2)</a:t>
            </a:r>
            <a:endParaRPr kumimoji="1" lang="ja-JP" altLang="en-US" b="1" dirty="0">
              <a:solidFill>
                <a:schemeClr val="tx1"/>
              </a:solidFill>
              <a:latin typeface="+mj-lt"/>
            </a:endParaRPr>
          </a:p>
        </p:txBody>
      </p:sp>
      <p:sp>
        <p:nvSpPr>
          <p:cNvPr id="2" name="コンテンツ プレースホルダー 1">
            <a:extLst>
              <a:ext uri="{FF2B5EF4-FFF2-40B4-BE49-F238E27FC236}">
                <a16:creationId xmlns:a16="http://schemas.microsoft.com/office/drawing/2014/main" id="{B803DBA3-D443-4B96-93F8-25F7DE2D54EF}"/>
              </a:ext>
            </a:extLst>
          </p:cNvPr>
          <p:cNvSpPr>
            <a:spLocks noGrp="1"/>
          </p:cNvSpPr>
          <p:nvPr>
            <p:ph sz="quarter" idx="10"/>
          </p:nvPr>
        </p:nvSpPr>
        <p:spPr/>
        <p:txBody>
          <a:bodyPr/>
          <a:lstStyle/>
          <a:p>
            <a:r>
              <a:rPr kumimoji="1" lang="en-US" altLang="ja-JP" dirty="0"/>
              <a:t>Storage configuration policy</a:t>
            </a:r>
          </a:p>
          <a:p>
            <a:pPr lvl="1"/>
            <a:r>
              <a:rPr lang="en-US" altLang="ja-JP" dirty="0"/>
              <a:t>Capability to specify storage configuration which will be used on secondary nodes for each file system</a:t>
            </a:r>
            <a:endParaRPr kumimoji="1" lang="en-US" altLang="ja-JP" dirty="0"/>
          </a:p>
          <a:p>
            <a:r>
              <a:rPr lang="en-US" altLang="ja-JP" dirty="0"/>
              <a:t>HCP failover integration</a:t>
            </a:r>
          </a:p>
          <a:p>
            <a:pPr lvl="1"/>
            <a:r>
              <a:rPr kumimoji="1" lang="en-US" altLang="ja-JP" dirty="0"/>
              <a:t>HCP failover is integrated with the </a:t>
            </a:r>
            <a:r>
              <a:rPr lang="en-US" altLang="ja-JP" dirty="0"/>
              <a:t>scripts</a:t>
            </a:r>
          </a:p>
          <a:p>
            <a:pPr lvl="1"/>
            <a:r>
              <a:rPr kumimoji="1" lang="en-US" altLang="ja-JP" dirty="0"/>
              <a:t>HCP failover can be executed in the process of HDI failover including ‘swapping’ of primary HCP and replica HCP setting on HDI</a:t>
            </a:r>
          </a:p>
        </p:txBody>
      </p:sp>
      <p:sp>
        <p:nvSpPr>
          <p:cNvPr id="4" name="動作設定ボタン: 戻る/前へ 3">
            <a:hlinkClick r:id="rId3" action="ppaction://hlinksldjump" highlightClick="1"/>
            <a:extLst>
              <a:ext uri="{FF2B5EF4-FFF2-40B4-BE49-F238E27FC236}">
                <a16:creationId xmlns:a16="http://schemas.microsoft.com/office/drawing/2014/main" id="{D055804F-20E8-4DC9-8CD9-68D51C68B7C6}"/>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HDI_stackable.png"/>
          <p:cNvPicPr>
            <a:picLocks noChangeAspect="1"/>
          </p:cNvPicPr>
          <p:nvPr/>
        </p:nvPicPr>
        <p:blipFill>
          <a:blip r:embed="rId3" cstate="email"/>
          <a:srcRect/>
          <a:stretch>
            <a:fillRect/>
          </a:stretch>
        </p:blipFill>
        <p:spPr>
          <a:xfrm>
            <a:off x="1353420" y="3998274"/>
            <a:ext cx="1464698" cy="869519"/>
          </a:xfrm>
          <a:prstGeom prst="rect">
            <a:avLst/>
          </a:prstGeom>
        </p:spPr>
      </p:pic>
      <p:sp>
        <p:nvSpPr>
          <p:cNvPr id="12" name="タイトル 11"/>
          <p:cNvSpPr>
            <a:spLocks noGrp="1"/>
          </p:cNvSpPr>
          <p:nvPr>
            <p:ph type="title"/>
          </p:nvPr>
        </p:nvSpPr>
        <p:spPr bwMode="gray">
          <a:xfrm>
            <a:off x="113192" y="134612"/>
            <a:ext cx="5819222" cy="369332"/>
          </a:xfrm>
        </p:spPr>
        <p:txBody>
          <a:bodyPr wrap="none"/>
          <a:lstStyle/>
          <a:p>
            <a:r>
              <a:rPr lang="en-US" altLang="ja-JP" dirty="0"/>
              <a:t>3-5</a:t>
            </a:r>
            <a:r>
              <a:rPr lang="en-US" altLang="ja-JP" b="1" dirty="0">
                <a:solidFill>
                  <a:schemeClr val="tx1"/>
                </a:solidFill>
                <a:latin typeface="+mj-lt"/>
                <a:ea typeface="ＭＳ Ｐゴシック" pitchFamily="50" charset="-128"/>
                <a:cs typeface="Arial" charset="0"/>
              </a:rPr>
              <a:t>. Detail of Storage Policy 5 – “Like for Like”</a:t>
            </a:r>
            <a:endParaRPr kumimoji="1" lang="ja-JP" altLang="en-US" b="1" dirty="0">
              <a:solidFill>
                <a:schemeClr val="tx1"/>
              </a:solidFill>
              <a:latin typeface="+mj-lt"/>
            </a:endParaRPr>
          </a:p>
        </p:txBody>
      </p:sp>
      <p:sp>
        <p:nvSpPr>
          <p:cNvPr id="2" name="コンテンツ プレースホルダー 1">
            <a:extLst>
              <a:ext uri="{FF2B5EF4-FFF2-40B4-BE49-F238E27FC236}">
                <a16:creationId xmlns:a16="http://schemas.microsoft.com/office/drawing/2014/main" id="{B803DBA3-D443-4B96-93F8-25F7DE2D54EF}"/>
              </a:ext>
            </a:extLst>
          </p:cNvPr>
          <p:cNvSpPr>
            <a:spLocks noGrp="1"/>
          </p:cNvSpPr>
          <p:nvPr>
            <p:ph sz="quarter" idx="10"/>
          </p:nvPr>
        </p:nvSpPr>
        <p:spPr>
          <a:xfrm>
            <a:off x="329859" y="744546"/>
            <a:ext cx="8517155" cy="4171332"/>
          </a:xfrm>
        </p:spPr>
        <p:txBody>
          <a:bodyPr/>
          <a:lstStyle/>
          <a:p>
            <a:r>
              <a:rPr lang="en-US" altLang="ja-JP" sz="2000" dirty="0"/>
              <a:t>(Continued)</a:t>
            </a:r>
          </a:p>
          <a:p>
            <a:pPr lvl="1"/>
            <a:r>
              <a:rPr lang="en-US" altLang="ja-JP" sz="1800" dirty="0"/>
              <a:t>For Single/VM</a:t>
            </a:r>
          </a:p>
          <a:p>
            <a:pPr lvl="2"/>
            <a:r>
              <a:rPr lang="en-US" altLang="ja-JP" sz="1600" dirty="0"/>
              <a:t>For file system: Allocate the </a:t>
            </a:r>
            <a:r>
              <a:rPr lang="en-US" altLang="ja-JP" sz="1600" u="sng" dirty="0"/>
              <a:t>same</a:t>
            </a:r>
            <a:r>
              <a:rPr lang="en-US" altLang="ja-JP" sz="1600" dirty="0"/>
              <a:t> capacity of the file system on the primary node</a:t>
            </a:r>
          </a:p>
          <a:p>
            <a:pPr lvl="2"/>
            <a:r>
              <a:rPr lang="en-US" altLang="ja-JP" sz="1600" dirty="0"/>
              <a:t>For work space: Allocate the </a:t>
            </a:r>
            <a:r>
              <a:rPr lang="en-US" altLang="ja-JP" sz="1600" u="sng" dirty="0"/>
              <a:t>same</a:t>
            </a:r>
            <a:r>
              <a:rPr lang="en-US" altLang="ja-JP" sz="1600" dirty="0"/>
              <a:t> capacity of the work space on the primary node</a:t>
            </a:r>
          </a:p>
          <a:p>
            <a:pPr lvl="2"/>
            <a:r>
              <a:rPr lang="en-US" altLang="ja-JP" sz="1600" dirty="0"/>
              <a:t>Image:</a:t>
            </a:r>
          </a:p>
        </p:txBody>
      </p:sp>
      <p:pic>
        <p:nvPicPr>
          <p:cNvPr id="4" name="Picture 3" descr="HDI_stackable.png"/>
          <p:cNvPicPr>
            <a:picLocks noChangeAspect="1"/>
          </p:cNvPicPr>
          <p:nvPr/>
        </p:nvPicPr>
        <p:blipFill>
          <a:blip r:embed="rId3" cstate="email"/>
          <a:srcRect/>
          <a:stretch>
            <a:fillRect/>
          </a:stretch>
        </p:blipFill>
        <p:spPr>
          <a:xfrm>
            <a:off x="6528896" y="3709329"/>
            <a:ext cx="1464698" cy="869519"/>
          </a:xfrm>
          <a:prstGeom prst="rect">
            <a:avLst/>
          </a:prstGeom>
        </p:spPr>
      </p:pic>
      <p:pic>
        <p:nvPicPr>
          <p:cNvPr id="5" name="Picture 4" descr="HDI_stackable.png"/>
          <p:cNvPicPr>
            <a:picLocks noChangeAspect="1"/>
          </p:cNvPicPr>
          <p:nvPr/>
        </p:nvPicPr>
        <p:blipFill>
          <a:blip r:embed="rId3" cstate="email"/>
          <a:srcRect/>
          <a:stretch>
            <a:fillRect/>
          </a:stretch>
        </p:blipFill>
        <p:spPr>
          <a:xfrm>
            <a:off x="1353420" y="3709329"/>
            <a:ext cx="1464698" cy="869519"/>
          </a:xfrm>
          <a:prstGeom prst="rect">
            <a:avLst/>
          </a:prstGeom>
        </p:spPr>
      </p:pic>
      <p:sp>
        <p:nvSpPr>
          <p:cNvPr id="6" name="Magnetic Disk 47"/>
          <p:cNvSpPr/>
          <p:nvPr/>
        </p:nvSpPr>
        <p:spPr>
          <a:xfrm>
            <a:off x="2735550" y="3448690"/>
            <a:ext cx="629235" cy="684389"/>
          </a:xfrm>
          <a:prstGeom prst="flowChartMagneticDisk">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100" b="1" dirty="0">
                <a:solidFill>
                  <a:schemeClr val="tx1"/>
                </a:solidFill>
                <a:latin typeface="+mj-lt"/>
              </a:rPr>
              <a:t>lu01</a:t>
            </a:r>
          </a:p>
          <a:p>
            <a:pPr algn="ctr"/>
            <a:r>
              <a:rPr lang="en-US" sz="1100" dirty="0">
                <a:latin typeface="+mj-lt"/>
              </a:rPr>
              <a:t>500GB</a:t>
            </a:r>
          </a:p>
        </p:txBody>
      </p:sp>
      <p:cxnSp>
        <p:nvCxnSpPr>
          <p:cNvPr id="8" name="Straight Arrow Connector 7"/>
          <p:cNvCxnSpPr>
            <a:stCxn id="6" idx="4"/>
            <a:endCxn id="7" idx="2"/>
          </p:cNvCxnSpPr>
          <p:nvPr/>
        </p:nvCxnSpPr>
        <p:spPr>
          <a:xfrm>
            <a:off x="3364784" y="3790884"/>
            <a:ext cx="2595549" cy="0"/>
          </a:xfrm>
          <a:prstGeom prst="straightConnector1">
            <a:avLst/>
          </a:prstGeom>
          <a:ln w="28575">
            <a:solidFill>
              <a:srgbClr val="CC0000"/>
            </a:solidFill>
            <a:tailEnd type="arrow"/>
          </a:ln>
        </p:spPr>
        <p:style>
          <a:lnRef idx="1">
            <a:schemeClr val="accent1"/>
          </a:lnRef>
          <a:fillRef idx="0">
            <a:schemeClr val="accent1"/>
          </a:fillRef>
          <a:effectRef idx="0">
            <a:schemeClr val="accent1"/>
          </a:effectRef>
          <a:fontRef idx="minor">
            <a:schemeClr val="tx1"/>
          </a:fontRef>
        </p:style>
      </p:cxnSp>
      <p:sp>
        <p:nvSpPr>
          <p:cNvPr id="7" name="Magnetic Disk 50"/>
          <p:cNvSpPr/>
          <p:nvPr/>
        </p:nvSpPr>
        <p:spPr>
          <a:xfrm>
            <a:off x="5960333" y="3448690"/>
            <a:ext cx="629235" cy="684389"/>
          </a:xfrm>
          <a:prstGeom prst="flowChartMagneticDisk">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100" b="1" dirty="0">
                <a:solidFill>
                  <a:srgbClr val="414141"/>
                </a:solidFill>
                <a:latin typeface="+mj-lt"/>
              </a:rPr>
              <a:t>lv00</a:t>
            </a:r>
          </a:p>
          <a:p>
            <a:pPr algn="ctr"/>
            <a:r>
              <a:rPr lang="en-US" sz="1100" dirty="0">
                <a:latin typeface="+mj-lt"/>
              </a:rPr>
              <a:t>500GB</a:t>
            </a:r>
          </a:p>
        </p:txBody>
      </p:sp>
      <p:sp>
        <p:nvSpPr>
          <p:cNvPr id="16" name="Magnetic Disk 40"/>
          <p:cNvSpPr/>
          <p:nvPr/>
        </p:nvSpPr>
        <p:spPr>
          <a:xfrm>
            <a:off x="3472511" y="3838714"/>
            <a:ext cx="482250" cy="506806"/>
          </a:xfrm>
          <a:prstGeom prst="flowChartMagneticDisk">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700" b="1" dirty="0">
                <a:solidFill>
                  <a:schemeClr val="tx1"/>
                </a:solidFill>
                <a:latin typeface="+mj-lt"/>
              </a:rPr>
              <a:t>lu0A</a:t>
            </a:r>
          </a:p>
          <a:p>
            <a:pPr algn="ctr"/>
            <a:r>
              <a:rPr lang="en-US" sz="700" dirty="0">
                <a:latin typeface="+mj-lt"/>
              </a:rPr>
              <a:t>50GB</a:t>
            </a:r>
          </a:p>
        </p:txBody>
      </p:sp>
      <p:cxnSp>
        <p:nvCxnSpPr>
          <p:cNvPr id="17" name="Straight Connector 16"/>
          <p:cNvCxnSpPr>
            <a:endCxn id="16" idx="2"/>
          </p:cNvCxnSpPr>
          <p:nvPr/>
        </p:nvCxnSpPr>
        <p:spPr>
          <a:xfrm>
            <a:off x="3370317" y="3912844"/>
            <a:ext cx="102194" cy="179273"/>
          </a:xfrm>
          <a:prstGeom prst="line">
            <a:avLst/>
          </a:prstGeom>
          <a:ln/>
        </p:spPr>
        <p:style>
          <a:lnRef idx="1">
            <a:schemeClr val="accent2"/>
          </a:lnRef>
          <a:fillRef idx="0">
            <a:schemeClr val="accent2"/>
          </a:fillRef>
          <a:effectRef idx="0">
            <a:schemeClr val="accent2"/>
          </a:effectRef>
          <a:fontRef idx="minor">
            <a:schemeClr val="tx1"/>
          </a:fontRef>
        </p:style>
      </p:cxnSp>
      <p:sp>
        <p:nvSpPr>
          <p:cNvPr id="18" name="Magnetic Disk 58"/>
          <p:cNvSpPr/>
          <p:nvPr/>
        </p:nvSpPr>
        <p:spPr>
          <a:xfrm>
            <a:off x="5360215" y="3838714"/>
            <a:ext cx="482250" cy="506806"/>
          </a:xfrm>
          <a:prstGeom prst="flowChartMagneticDisk">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700" b="1" dirty="0">
                <a:solidFill>
                  <a:schemeClr val="tx1"/>
                </a:solidFill>
                <a:latin typeface="+mj-lt"/>
              </a:rPr>
              <a:t>lv00-d</a:t>
            </a:r>
          </a:p>
          <a:p>
            <a:pPr algn="ctr"/>
            <a:r>
              <a:rPr lang="en-US" sz="700" dirty="0">
                <a:latin typeface="+mj-lt"/>
              </a:rPr>
              <a:t>50GB</a:t>
            </a:r>
          </a:p>
        </p:txBody>
      </p:sp>
      <p:cxnSp>
        <p:nvCxnSpPr>
          <p:cNvPr id="19" name="Straight Connector 18"/>
          <p:cNvCxnSpPr>
            <a:endCxn id="18" idx="4"/>
          </p:cNvCxnSpPr>
          <p:nvPr/>
        </p:nvCxnSpPr>
        <p:spPr>
          <a:xfrm flipH="1">
            <a:off x="5842465" y="3912844"/>
            <a:ext cx="123401" cy="179273"/>
          </a:xfrm>
          <a:prstGeom prst="line">
            <a:avLst/>
          </a:prstGeom>
          <a:ln/>
        </p:spPr>
        <p:style>
          <a:lnRef idx="1">
            <a:schemeClr val="accent4"/>
          </a:lnRef>
          <a:fillRef idx="0">
            <a:schemeClr val="accent4"/>
          </a:fillRef>
          <a:effectRef idx="0">
            <a:schemeClr val="accent4"/>
          </a:effectRef>
          <a:fontRef idx="minor">
            <a:schemeClr val="tx1"/>
          </a:fontRef>
        </p:style>
      </p:cxnSp>
      <p:sp>
        <p:nvSpPr>
          <p:cNvPr id="20" name="TextBox 85">
            <a:extLst>
              <a:ext uri="{FF2B5EF4-FFF2-40B4-BE49-F238E27FC236}">
                <a16:creationId xmlns:a16="http://schemas.microsoft.com/office/drawing/2014/main" id="{B970446A-6BCE-4DBC-B11F-F3C522B13ECD}"/>
              </a:ext>
            </a:extLst>
          </p:cNvPr>
          <p:cNvSpPr txBox="1"/>
          <p:nvPr/>
        </p:nvSpPr>
        <p:spPr>
          <a:xfrm>
            <a:off x="1267782" y="3580063"/>
            <a:ext cx="1635973" cy="258532"/>
          </a:xfrm>
          <a:prstGeom prst="rect">
            <a:avLst/>
          </a:prstGeom>
          <a:noFill/>
        </p:spPr>
        <p:txBody>
          <a:bodyPr wrap="square" rtlCol="0">
            <a:spAutoFit/>
          </a:bodyPr>
          <a:lstStyle/>
          <a:p>
            <a:pPr algn="ctr"/>
            <a:r>
              <a:rPr lang="en-US" sz="1200" dirty="0">
                <a:solidFill>
                  <a:srgbClr val="FF0000"/>
                </a:solidFill>
                <a:latin typeface="+mn-lt"/>
              </a:rPr>
              <a:t>Primary</a:t>
            </a:r>
          </a:p>
        </p:txBody>
      </p:sp>
      <p:sp>
        <p:nvSpPr>
          <p:cNvPr id="21" name="TextBox 85">
            <a:extLst>
              <a:ext uri="{FF2B5EF4-FFF2-40B4-BE49-F238E27FC236}">
                <a16:creationId xmlns:a16="http://schemas.microsoft.com/office/drawing/2014/main" id="{6522CFB1-3685-419B-A243-C4B5656E2FA4}"/>
              </a:ext>
            </a:extLst>
          </p:cNvPr>
          <p:cNvSpPr txBox="1"/>
          <p:nvPr/>
        </p:nvSpPr>
        <p:spPr>
          <a:xfrm>
            <a:off x="6443258" y="3597672"/>
            <a:ext cx="1635973" cy="258532"/>
          </a:xfrm>
          <a:prstGeom prst="rect">
            <a:avLst/>
          </a:prstGeom>
          <a:noFill/>
        </p:spPr>
        <p:txBody>
          <a:bodyPr wrap="square" rtlCol="0">
            <a:spAutoFit/>
          </a:bodyPr>
          <a:lstStyle/>
          <a:p>
            <a:pPr algn="ctr"/>
            <a:r>
              <a:rPr lang="en-US" sz="1200" dirty="0">
                <a:solidFill>
                  <a:srgbClr val="0070C0"/>
                </a:solidFill>
                <a:latin typeface="+mn-lt"/>
              </a:rPr>
              <a:t>Secondary</a:t>
            </a:r>
          </a:p>
        </p:txBody>
      </p:sp>
      <p:sp>
        <p:nvSpPr>
          <p:cNvPr id="22" name="TextBox 21"/>
          <p:cNvSpPr txBox="1"/>
          <p:nvPr/>
        </p:nvSpPr>
        <p:spPr>
          <a:xfrm>
            <a:off x="2799251" y="3177871"/>
            <a:ext cx="501832" cy="266949"/>
          </a:xfrm>
          <a:prstGeom prst="rect">
            <a:avLst/>
          </a:prstGeom>
          <a:noFill/>
        </p:spPr>
        <p:txBody>
          <a:bodyPr wrap="square" rtlCol="0">
            <a:spAutoFit/>
          </a:bodyPr>
          <a:lstStyle/>
          <a:p>
            <a:pPr algn="ctr"/>
            <a:r>
              <a:rPr lang="en-US" sz="1200" dirty="0">
                <a:solidFill>
                  <a:schemeClr val="tx1"/>
                </a:solidFill>
                <a:latin typeface="+mn-lt"/>
                <a:cs typeface="Guttman Hodes" panose="02010401010101010101" pitchFamily="2" charset="-79"/>
              </a:rPr>
              <a:t>fs1</a:t>
            </a:r>
          </a:p>
        </p:txBody>
      </p:sp>
      <p:sp>
        <p:nvSpPr>
          <p:cNvPr id="23" name="TextBox 22"/>
          <p:cNvSpPr txBox="1"/>
          <p:nvPr/>
        </p:nvSpPr>
        <p:spPr>
          <a:xfrm>
            <a:off x="6027064" y="3177871"/>
            <a:ext cx="501832" cy="266949"/>
          </a:xfrm>
          <a:prstGeom prst="rect">
            <a:avLst/>
          </a:prstGeom>
          <a:noFill/>
        </p:spPr>
        <p:txBody>
          <a:bodyPr wrap="square" rtlCol="0">
            <a:spAutoFit/>
          </a:bodyPr>
          <a:lstStyle/>
          <a:p>
            <a:pPr algn="ctr"/>
            <a:r>
              <a:rPr lang="en-US" sz="1200" dirty="0">
                <a:solidFill>
                  <a:schemeClr val="tx1"/>
                </a:solidFill>
                <a:latin typeface="+mn-lt"/>
                <a:cs typeface="Guttman Hodes" panose="02010401010101010101" pitchFamily="2" charset="-79"/>
              </a:rPr>
              <a:t>fs1</a:t>
            </a:r>
          </a:p>
        </p:txBody>
      </p:sp>
      <p:sp>
        <p:nvSpPr>
          <p:cNvPr id="24" name="TextBox 23"/>
          <p:cNvSpPr txBox="1"/>
          <p:nvPr/>
        </p:nvSpPr>
        <p:spPr>
          <a:xfrm>
            <a:off x="3472511" y="4371099"/>
            <a:ext cx="505599" cy="286232"/>
          </a:xfrm>
          <a:prstGeom prst="rect">
            <a:avLst/>
          </a:prstGeom>
          <a:noFill/>
        </p:spPr>
        <p:txBody>
          <a:bodyPr wrap="square" rtlCol="0">
            <a:spAutoFit/>
          </a:bodyPr>
          <a:lstStyle/>
          <a:p>
            <a:pPr algn="ctr"/>
            <a:r>
              <a:rPr lang="en-US" sz="700" dirty="0">
                <a:solidFill>
                  <a:schemeClr val="tx1"/>
                </a:solidFill>
                <a:latin typeface="+mn-lt"/>
              </a:rPr>
              <a:t>Work </a:t>
            </a:r>
          </a:p>
          <a:p>
            <a:pPr algn="ctr"/>
            <a:r>
              <a:rPr lang="en-US" sz="700" dirty="0">
                <a:solidFill>
                  <a:schemeClr val="tx1"/>
                </a:solidFill>
                <a:latin typeface="+mn-lt"/>
              </a:rPr>
              <a:t>space </a:t>
            </a:r>
          </a:p>
        </p:txBody>
      </p:sp>
      <p:sp>
        <p:nvSpPr>
          <p:cNvPr id="25" name="TextBox 24"/>
          <p:cNvSpPr txBox="1"/>
          <p:nvPr/>
        </p:nvSpPr>
        <p:spPr>
          <a:xfrm>
            <a:off x="5336866" y="4371099"/>
            <a:ext cx="505599" cy="286232"/>
          </a:xfrm>
          <a:prstGeom prst="rect">
            <a:avLst/>
          </a:prstGeom>
          <a:noFill/>
        </p:spPr>
        <p:txBody>
          <a:bodyPr wrap="square" rtlCol="0">
            <a:spAutoFit/>
          </a:bodyPr>
          <a:lstStyle/>
          <a:p>
            <a:pPr algn="ctr"/>
            <a:r>
              <a:rPr lang="en-US" sz="700" dirty="0">
                <a:solidFill>
                  <a:schemeClr val="tx1"/>
                </a:solidFill>
                <a:latin typeface="+mn-lt"/>
              </a:rPr>
              <a:t>Work </a:t>
            </a:r>
          </a:p>
          <a:p>
            <a:pPr algn="ctr"/>
            <a:r>
              <a:rPr lang="en-US" sz="700" dirty="0">
                <a:solidFill>
                  <a:schemeClr val="tx1"/>
                </a:solidFill>
                <a:latin typeface="+mn-lt"/>
              </a:rPr>
              <a:t>space </a:t>
            </a:r>
          </a:p>
        </p:txBody>
      </p:sp>
      <p:sp>
        <p:nvSpPr>
          <p:cNvPr id="28" name="Rounded Rectangular Callout 27"/>
          <p:cNvSpPr/>
          <p:nvPr/>
        </p:nvSpPr>
        <p:spPr>
          <a:xfrm>
            <a:off x="4050716" y="4147538"/>
            <a:ext cx="1346194" cy="594925"/>
          </a:xfrm>
          <a:prstGeom prst="wedgeRoundRectCallout">
            <a:avLst>
              <a:gd name="adj1" fmla="val 59272"/>
              <a:gd name="adj2" fmla="val -32559"/>
              <a:gd name="adj3" fmla="val 16667"/>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a:latin typeface="+mj-lt"/>
              </a:rPr>
              <a:t>Allocate the same capacity (50GB)</a:t>
            </a:r>
          </a:p>
        </p:txBody>
      </p:sp>
      <p:sp>
        <p:nvSpPr>
          <p:cNvPr id="30" name="Rounded Rectangular Callout 29"/>
          <p:cNvSpPr/>
          <p:nvPr/>
        </p:nvSpPr>
        <p:spPr>
          <a:xfrm>
            <a:off x="3530183" y="3111173"/>
            <a:ext cx="2312281" cy="594925"/>
          </a:xfrm>
          <a:prstGeom prst="wedgeRoundRectCallout">
            <a:avLst>
              <a:gd name="adj1" fmla="val 59642"/>
              <a:gd name="adj2" fmla="val 43031"/>
              <a:gd name="adj3" fmla="val 16667"/>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a:latin typeface="+mj-lt"/>
              </a:rPr>
              <a:t>Allocate the same capacity (500GB)</a:t>
            </a:r>
          </a:p>
        </p:txBody>
      </p:sp>
      <p:sp>
        <p:nvSpPr>
          <p:cNvPr id="26" name="動作設定ボタン: 戻る/前へ 25">
            <a:hlinkClick r:id="rId4" action="ppaction://hlinksldjump" highlightClick="1"/>
            <a:extLst>
              <a:ext uri="{FF2B5EF4-FFF2-40B4-BE49-F238E27FC236}">
                <a16:creationId xmlns:a16="http://schemas.microsoft.com/office/drawing/2014/main" id="{1D9478D4-C227-48AD-BDFC-D3801B48C6D4}"/>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Tree>
    <p:extLst>
      <p:ext uri="{BB962C8B-B14F-4D97-AF65-F5344CB8AC3E}">
        <p14:creationId xmlns:p14="http://schemas.microsoft.com/office/powerpoint/2010/main" val="40466262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5194051" cy="369332"/>
          </a:xfrm>
        </p:spPr>
        <p:txBody>
          <a:bodyPr wrap="none"/>
          <a:lstStyle/>
          <a:p>
            <a:r>
              <a:rPr lang="en-US" altLang="ja-JP" dirty="0"/>
              <a:t>3-5</a:t>
            </a:r>
            <a:r>
              <a:rPr lang="en-US" altLang="ja-JP" b="1" dirty="0">
                <a:solidFill>
                  <a:schemeClr val="tx1"/>
                </a:solidFill>
                <a:latin typeface="+mj-lt"/>
                <a:ea typeface="ＭＳ Ｐゴシック" pitchFamily="50" charset="-128"/>
                <a:cs typeface="Arial" charset="0"/>
              </a:rPr>
              <a:t>. Detail of Storage Policy 6 – “Manual”</a:t>
            </a:r>
            <a:endParaRPr kumimoji="1" lang="ja-JP" altLang="en-US" b="1" dirty="0">
              <a:solidFill>
                <a:schemeClr val="tx1"/>
              </a:solidFill>
              <a:latin typeface="+mj-lt"/>
            </a:endParaRPr>
          </a:p>
        </p:txBody>
      </p:sp>
      <p:sp>
        <p:nvSpPr>
          <p:cNvPr id="2" name="コンテンツ プレースホルダー 1">
            <a:extLst>
              <a:ext uri="{FF2B5EF4-FFF2-40B4-BE49-F238E27FC236}">
                <a16:creationId xmlns:a16="http://schemas.microsoft.com/office/drawing/2014/main" id="{B803DBA3-D443-4B96-93F8-25F7DE2D54EF}"/>
              </a:ext>
            </a:extLst>
          </p:cNvPr>
          <p:cNvSpPr>
            <a:spLocks noGrp="1"/>
          </p:cNvSpPr>
          <p:nvPr>
            <p:ph sz="quarter" idx="10"/>
          </p:nvPr>
        </p:nvSpPr>
        <p:spPr>
          <a:xfrm>
            <a:off x="329859" y="744546"/>
            <a:ext cx="8517155" cy="4171332"/>
          </a:xfrm>
        </p:spPr>
        <p:txBody>
          <a:bodyPr/>
          <a:lstStyle/>
          <a:p>
            <a:r>
              <a:rPr lang="en-US" altLang="ja-JP" sz="2000" dirty="0"/>
              <a:t>Manual allocation</a:t>
            </a:r>
          </a:p>
          <a:p>
            <a:pPr lvl="1"/>
            <a:r>
              <a:rPr lang="en-US" altLang="ja-JP" sz="1800" dirty="0"/>
              <a:t>Recommended when…</a:t>
            </a:r>
          </a:p>
          <a:p>
            <a:pPr lvl="2"/>
            <a:r>
              <a:rPr lang="en-US" altLang="ja-JP" sz="1600" dirty="0"/>
              <a:t>All “Automatic” policies are not suitable or you want to decide what storage is allocated on secondary node</a:t>
            </a:r>
          </a:p>
          <a:p>
            <a:pPr lvl="2"/>
            <a:r>
              <a:rPr lang="en-US" altLang="ja-JP" sz="1600" dirty="0"/>
              <a:t>Admin needs to specify LU(s) for both file system and work space</a:t>
            </a:r>
          </a:p>
          <a:p>
            <a:pPr lvl="1"/>
            <a:r>
              <a:rPr lang="en-US" altLang="ja-JP" sz="1800" dirty="0"/>
              <a:t>For Cluster</a:t>
            </a:r>
          </a:p>
          <a:p>
            <a:pPr lvl="2"/>
            <a:r>
              <a:rPr lang="en-US" altLang="ja-JP" sz="1600" dirty="0"/>
              <a:t>For file system: Picks up the specified LU(s) by admin</a:t>
            </a:r>
          </a:p>
          <a:p>
            <a:pPr lvl="2"/>
            <a:r>
              <a:rPr lang="en-US" altLang="ja-JP" sz="1600" dirty="0"/>
              <a:t>For work space: Picks up the specified LU(s) by admin</a:t>
            </a:r>
          </a:p>
          <a:p>
            <a:pPr lvl="1"/>
            <a:r>
              <a:rPr lang="en-US" altLang="ja-JP" sz="1800" dirty="0"/>
              <a:t>For Single/VM</a:t>
            </a:r>
          </a:p>
          <a:p>
            <a:pPr lvl="2"/>
            <a:r>
              <a:rPr lang="en-US" altLang="ja-JP" sz="1600" dirty="0"/>
              <a:t>For file system: Allocated the specified capacity by admin</a:t>
            </a:r>
          </a:p>
          <a:p>
            <a:pPr lvl="2"/>
            <a:r>
              <a:rPr lang="en-US" altLang="ja-JP" sz="1600" dirty="0"/>
              <a:t>For work space: Allocated the specified capacity by admin</a:t>
            </a:r>
          </a:p>
        </p:txBody>
      </p:sp>
      <p:sp>
        <p:nvSpPr>
          <p:cNvPr id="4" name="動作設定ボタン: 戻る/前へ 3">
            <a:hlinkClick r:id="rId3" action="ppaction://hlinksldjump" highlightClick="1"/>
            <a:extLst>
              <a:ext uri="{FF2B5EF4-FFF2-40B4-BE49-F238E27FC236}">
                <a16:creationId xmlns:a16="http://schemas.microsoft.com/office/drawing/2014/main" id="{0378B494-C942-4F32-837B-8D78C1B815C1}"/>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Tree>
    <p:extLst>
      <p:ext uri="{BB962C8B-B14F-4D97-AF65-F5344CB8AC3E}">
        <p14:creationId xmlns:p14="http://schemas.microsoft.com/office/powerpoint/2010/main" val="37397689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4496744" cy="369332"/>
          </a:xfrm>
        </p:spPr>
        <p:txBody>
          <a:bodyPr wrap="none"/>
          <a:lstStyle/>
          <a:p>
            <a:r>
              <a:rPr lang="en-US" altLang="ja-JP" dirty="0"/>
              <a:t>3-5</a:t>
            </a:r>
            <a:r>
              <a:rPr lang="en-US" altLang="ja-JP" b="1" dirty="0">
                <a:solidFill>
                  <a:schemeClr val="tx1"/>
                </a:solidFill>
                <a:latin typeface="+mj-lt"/>
                <a:ea typeface="ＭＳ Ｐゴシック" pitchFamily="50" charset="-128"/>
                <a:cs typeface="Arial" charset="0"/>
              </a:rPr>
              <a:t>. Detail of Storage Policy - Notes</a:t>
            </a:r>
            <a:endParaRPr kumimoji="1" lang="ja-JP" altLang="en-US" b="1" dirty="0">
              <a:solidFill>
                <a:schemeClr val="tx1"/>
              </a:solidFill>
              <a:latin typeface="+mj-lt"/>
            </a:endParaRPr>
          </a:p>
        </p:txBody>
      </p:sp>
      <p:sp>
        <p:nvSpPr>
          <p:cNvPr id="2" name="コンテンツ プレースホルダー 1">
            <a:extLst>
              <a:ext uri="{FF2B5EF4-FFF2-40B4-BE49-F238E27FC236}">
                <a16:creationId xmlns:a16="http://schemas.microsoft.com/office/drawing/2014/main" id="{B803DBA3-D443-4B96-93F8-25F7DE2D54EF}"/>
              </a:ext>
            </a:extLst>
          </p:cNvPr>
          <p:cNvSpPr>
            <a:spLocks noGrp="1"/>
          </p:cNvSpPr>
          <p:nvPr>
            <p:ph sz="quarter" idx="10"/>
          </p:nvPr>
        </p:nvSpPr>
        <p:spPr>
          <a:xfrm>
            <a:off x="329859" y="744546"/>
            <a:ext cx="8517155" cy="4171332"/>
          </a:xfrm>
        </p:spPr>
        <p:txBody>
          <a:bodyPr/>
          <a:lstStyle/>
          <a:p>
            <a:r>
              <a:rPr lang="en-US" altLang="ja-JP" sz="2000" dirty="0"/>
              <a:t>For Large File Transfer enabled file system, </a:t>
            </a:r>
            <a:r>
              <a:rPr lang="en-US" altLang="ja-JP" sz="2000" i="1" dirty="0"/>
              <a:t>at least </a:t>
            </a:r>
            <a:r>
              <a:rPr lang="en-US" altLang="ja-JP" sz="2000" dirty="0"/>
              <a:t>the minimum capacity for Large File Transfer function (i.e. 100GB) is allocated no matter what policy is applied (except for “Manual” policy)</a:t>
            </a:r>
          </a:p>
          <a:p>
            <a:pPr lvl="1"/>
            <a:r>
              <a:rPr lang="en-US" altLang="ja-JP" sz="1800" dirty="0"/>
              <a:t>Ex) Even if you specify “50GB” as “Auto with specified” policy, 100GB will be allocated to an LFT-enabled file system on a secondary node</a:t>
            </a:r>
          </a:p>
        </p:txBody>
      </p:sp>
      <p:sp>
        <p:nvSpPr>
          <p:cNvPr id="4" name="動作設定ボタン: 戻る/前へ 3">
            <a:hlinkClick r:id="rId3" action="ppaction://hlinksldjump" highlightClick="1"/>
            <a:extLst>
              <a:ext uri="{FF2B5EF4-FFF2-40B4-BE49-F238E27FC236}">
                <a16:creationId xmlns:a16="http://schemas.microsoft.com/office/drawing/2014/main" id="{77027A25-0F40-4953-8C36-ACA61FDD1EFF}"/>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Tree>
    <p:extLst>
      <p:ext uri="{BB962C8B-B14F-4D97-AF65-F5344CB8AC3E}">
        <p14:creationId xmlns:p14="http://schemas.microsoft.com/office/powerpoint/2010/main" val="5448806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5280613" cy="369332"/>
          </a:xfrm>
        </p:spPr>
        <p:txBody>
          <a:bodyPr wrap="none"/>
          <a:lstStyle/>
          <a:p>
            <a:r>
              <a:rPr lang="en-US" altLang="ja-JP" dirty="0"/>
              <a:t>3-6</a:t>
            </a:r>
            <a:r>
              <a:rPr lang="en-US" altLang="ja-JP" b="1" dirty="0">
                <a:solidFill>
                  <a:schemeClr val="tx1"/>
                </a:solidFill>
                <a:latin typeface="+mj-lt"/>
                <a:ea typeface="ＭＳ Ｐゴシック" pitchFamily="50" charset="-128"/>
                <a:cs typeface="Arial" charset="0"/>
              </a:rPr>
              <a:t>. Notes for Large File Transfer function</a:t>
            </a:r>
            <a:endParaRPr kumimoji="1" lang="ja-JP" altLang="en-US" b="1" dirty="0">
              <a:solidFill>
                <a:schemeClr val="tx1"/>
              </a:solidFill>
              <a:latin typeface="+mj-lt"/>
            </a:endParaRPr>
          </a:p>
        </p:txBody>
      </p:sp>
      <p:sp>
        <p:nvSpPr>
          <p:cNvPr id="2" name="コンテンツ プレースホルダー 1">
            <a:extLst>
              <a:ext uri="{FF2B5EF4-FFF2-40B4-BE49-F238E27FC236}">
                <a16:creationId xmlns:a16="http://schemas.microsoft.com/office/drawing/2014/main" id="{B803DBA3-D443-4B96-93F8-25F7DE2D54EF}"/>
              </a:ext>
            </a:extLst>
          </p:cNvPr>
          <p:cNvSpPr>
            <a:spLocks noGrp="1"/>
          </p:cNvSpPr>
          <p:nvPr>
            <p:ph sz="quarter" idx="10"/>
          </p:nvPr>
        </p:nvSpPr>
        <p:spPr>
          <a:xfrm>
            <a:off x="329859" y="744546"/>
            <a:ext cx="8517155" cy="4171332"/>
          </a:xfrm>
        </p:spPr>
        <p:txBody>
          <a:bodyPr/>
          <a:lstStyle/>
          <a:p>
            <a:r>
              <a:rPr lang="en-US" altLang="ja-JP" sz="2000" dirty="0"/>
              <a:t>Make sure secondary nodes are 6.4.0 or higher (i.e. support LFT)</a:t>
            </a:r>
          </a:p>
          <a:p>
            <a:r>
              <a:rPr lang="en-US" altLang="ja-JP" sz="2000" dirty="0"/>
              <a:t>The following settings are required on HCP</a:t>
            </a:r>
          </a:p>
          <a:p>
            <a:pPr lvl="1"/>
            <a:r>
              <a:rPr lang="en-US" altLang="ja-JP" sz="1800" dirty="0">
                <a:solidFill>
                  <a:srgbClr val="FF0000"/>
                </a:solidFill>
              </a:rPr>
              <a:t>MQE and Indexing have to be enabled on HCP System configuration</a:t>
            </a:r>
          </a:p>
          <a:p>
            <a:pPr lvl="1"/>
            <a:r>
              <a:rPr lang="en-US" altLang="ja-JP" sz="1800" dirty="0">
                <a:solidFill>
                  <a:srgbClr val="FF0000"/>
                </a:solidFill>
              </a:rPr>
              <a:t>Search has to be enabled on HCP Tenant configuration</a:t>
            </a:r>
          </a:p>
          <a:p>
            <a:pPr lvl="1"/>
            <a:r>
              <a:rPr lang="en-US" altLang="ja-JP" sz="1800" dirty="0"/>
              <a:t>Search and Indexing have to be enabled on the namespaces for LFT file systems</a:t>
            </a:r>
          </a:p>
          <a:p>
            <a:pPr lvl="2"/>
            <a:r>
              <a:rPr lang="en-US" altLang="ja-JP" sz="1600" dirty="0"/>
              <a:t>This is automatically enabled by the scripts</a:t>
            </a:r>
          </a:p>
          <a:p>
            <a:r>
              <a:rPr lang="en-US" altLang="ja-JP" sz="2000" dirty="0"/>
              <a:t>Reason: The scripts will delete temporary objects of LFT (*.</a:t>
            </a:r>
            <a:r>
              <a:rPr lang="en-US" altLang="ja-JP" sz="2000" dirty="0" err="1"/>
              <a:t>tmp</a:t>
            </a:r>
            <a:r>
              <a:rPr lang="en-US" altLang="ja-JP" sz="2000" dirty="0"/>
              <a:t>) on HCP namespace, and will use MQE to find them</a:t>
            </a:r>
          </a:p>
          <a:p>
            <a:pPr lvl="1"/>
            <a:r>
              <a:rPr lang="en-US" altLang="ja-JP" sz="1800" dirty="0"/>
              <a:t>It is expected that temporary objects of LFT (*.</a:t>
            </a:r>
            <a:r>
              <a:rPr lang="en-US" altLang="ja-JP" sz="1800" dirty="0" err="1"/>
              <a:t>tmp</a:t>
            </a:r>
            <a:r>
              <a:rPr lang="en-US" altLang="ja-JP" sz="1800" dirty="0"/>
              <a:t>) on HCP namespace are deleted manually after restoration (</a:t>
            </a:r>
            <a:r>
              <a:rPr lang="en-US" altLang="ja-JP" sz="1800" dirty="0" err="1"/>
              <a:t>arcrestore</a:t>
            </a:r>
            <a:r>
              <a:rPr lang="en-US" altLang="ja-JP" sz="1800" dirty="0"/>
              <a:t>)</a:t>
            </a:r>
          </a:p>
        </p:txBody>
      </p:sp>
      <p:sp>
        <p:nvSpPr>
          <p:cNvPr id="4" name="動作設定ボタン: 戻る/前へ 3">
            <a:hlinkClick r:id="rId3" action="ppaction://hlinksldjump" highlightClick="1"/>
            <a:extLst>
              <a:ext uri="{FF2B5EF4-FFF2-40B4-BE49-F238E27FC236}">
                <a16:creationId xmlns:a16="http://schemas.microsoft.com/office/drawing/2014/main" id="{77027A25-0F40-4953-8C36-ACA61FDD1EFF}"/>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Tree>
    <p:extLst>
      <p:ext uri="{BB962C8B-B14F-4D97-AF65-F5344CB8AC3E}">
        <p14:creationId xmlns:p14="http://schemas.microsoft.com/office/powerpoint/2010/main" val="15442286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5280613" cy="369332"/>
          </a:xfrm>
        </p:spPr>
        <p:txBody>
          <a:bodyPr wrap="none"/>
          <a:lstStyle/>
          <a:p>
            <a:r>
              <a:rPr lang="en-US" altLang="ja-JP" dirty="0"/>
              <a:t>3-6</a:t>
            </a:r>
            <a:r>
              <a:rPr lang="en-US" altLang="ja-JP" b="1" dirty="0">
                <a:solidFill>
                  <a:schemeClr val="tx1"/>
                </a:solidFill>
                <a:latin typeface="+mj-lt"/>
                <a:ea typeface="ＭＳ Ｐゴシック" pitchFamily="50" charset="-128"/>
                <a:cs typeface="Arial" charset="0"/>
              </a:rPr>
              <a:t>. Notes for Large File Transfer function</a:t>
            </a:r>
            <a:endParaRPr kumimoji="1" lang="ja-JP" altLang="en-US" b="1" dirty="0">
              <a:solidFill>
                <a:schemeClr val="tx1"/>
              </a:solidFill>
              <a:latin typeface="+mj-lt"/>
            </a:endParaRPr>
          </a:p>
        </p:txBody>
      </p:sp>
      <p:sp>
        <p:nvSpPr>
          <p:cNvPr id="2" name="コンテンツ プレースホルダー 1">
            <a:extLst>
              <a:ext uri="{FF2B5EF4-FFF2-40B4-BE49-F238E27FC236}">
                <a16:creationId xmlns:a16="http://schemas.microsoft.com/office/drawing/2014/main" id="{B803DBA3-D443-4B96-93F8-25F7DE2D54EF}"/>
              </a:ext>
            </a:extLst>
          </p:cNvPr>
          <p:cNvSpPr>
            <a:spLocks noGrp="1"/>
          </p:cNvSpPr>
          <p:nvPr>
            <p:ph sz="quarter" idx="10"/>
          </p:nvPr>
        </p:nvSpPr>
        <p:spPr>
          <a:xfrm>
            <a:off x="329859" y="744546"/>
            <a:ext cx="8517155" cy="4171332"/>
          </a:xfrm>
        </p:spPr>
        <p:txBody>
          <a:bodyPr/>
          <a:lstStyle/>
          <a:p>
            <a:r>
              <a:rPr lang="en-US" altLang="ja-JP" sz="2000" dirty="0"/>
              <a:t>KAQM80107-W will be sent during periodic synchronization process (</a:t>
            </a:r>
            <a:r>
              <a:rPr lang="en-US" altLang="ja-JP" sz="2000" dirty="0" err="1"/>
              <a:t>sync_fs</a:t>
            </a:r>
            <a:r>
              <a:rPr lang="en-US" altLang="ja-JP" sz="2000" dirty="0"/>
              <a:t>) if MQE or Indexing is not enabled</a:t>
            </a:r>
          </a:p>
          <a:p>
            <a:pPr lvl="1"/>
            <a:r>
              <a:rPr lang="en-US" altLang="ja-JP" sz="1800" dirty="0"/>
              <a:t>KAQM80107-W might be sent again after you enabled MQE and Indexing, because it may take some time to re-index objects on the namespace</a:t>
            </a:r>
          </a:p>
          <a:p>
            <a:r>
              <a:rPr lang="en-US" altLang="ja-JP" sz="2000" dirty="0"/>
              <a:t>Temporary objects of Large File Transfer will be cleaned up when admin executes </a:t>
            </a:r>
            <a:r>
              <a:rPr lang="en-US" altLang="ja-JP" sz="2000" dirty="0" err="1">
                <a:latin typeface="Consolas" panose="020B0609020204030204" pitchFamily="49" charset="0"/>
                <a:cs typeface="Consolas" panose="020B0609020204030204" pitchFamily="49" charset="0"/>
              </a:rPr>
              <a:t>complete_failover</a:t>
            </a:r>
            <a:r>
              <a:rPr lang="en-US" altLang="ja-JP" sz="2000" dirty="0"/>
              <a:t> (or </a:t>
            </a:r>
            <a:r>
              <a:rPr lang="en-US" altLang="ja-JP" sz="2000" dirty="0" err="1">
                <a:latin typeface="Consolas" panose="020B0609020204030204" pitchFamily="49" charset="0"/>
                <a:cs typeface="Consolas" panose="020B0609020204030204" pitchFamily="49" charset="0"/>
              </a:rPr>
              <a:t>complete_failback</a:t>
            </a:r>
            <a:r>
              <a:rPr lang="en-US" altLang="ja-JP" sz="2000" dirty="0"/>
              <a:t>)</a:t>
            </a:r>
          </a:p>
          <a:p>
            <a:r>
              <a:rPr lang="en-US" altLang="ja-JP" sz="2000" dirty="0"/>
              <a:t>Migration tasks on LFT enabled file systems are disabled just after failover / failback to prevent HDI from using temporary objects before deleting them</a:t>
            </a:r>
          </a:p>
          <a:p>
            <a:pPr lvl="1"/>
            <a:r>
              <a:rPr lang="en-US" altLang="ja-JP" sz="1800" dirty="0" err="1">
                <a:latin typeface="Consolas" panose="020B0609020204030204" pitchFamily="49" charset="0"/>
                <a:cs typeface="Consolas" panose="020B0609020204030204" pitchFamily="49" charset="0"/>
              </a:rPr>
              <a:t>complete_failover</a:t>
            </a:r>
            <a:r>
              <a:rPr lang="en-US" altLang="ja-JP" sz="1800" dirty="0"/>
              <a:t> (or </a:t>
            </a:r>
            <a:r>
              <a:rPr lang="en-US" altLang="ja-JP" sz="1800" dirty="0" err="1">
                <a:latin typeface="Consolas" panose="020B0609020204030204" pitchFamily="49" charset="0"/>
                <a:cs typeface="Consolas" panose="020B0609020204030204" pitchFamily="49" charset="0"/>
              </a:rPr>
              <a:t>complete_failback</a:t>
            </a:r>
            <a:r>
              <a:rPr lang="en-US" altLang="ja-JP" sz="1800" dirty="0"/>
              <a:t>) will enable the tasks after deletion of temporary objects completed</a:t>
            </a:r>
          </a:p>
        </p:txBody>
      </p:sp>
      <p:sp>
        <p:nvSpPr>
          <p:cNvPr id="4" name="動作設定ボタン: 戻る/前へ 3">
            <a:hlinkClick r:id="rId3" action="ppaction://hlinksldjump" highlightClick="1"/>
            <a:extLst>
              <a:ext uri="{FF2B5EF4-FFF2-40B4-BE49-F238E27FC236}">
                <a16:creationId xmlns:a16="http://schemas.microsoft.com/office/drawing/2014/main" id="{77027A25-0F40-4953-8C36-ACA61FDD1EFF}"/>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Tree>
    <p:extLst>
      <p:ext uri="{BB962C8B-B14F-4D97-AF65-F5344CB8AC3E}">
        <p14:creationId xmlns:p14="http://schemas.microsoft.com/office/powerpoint/2010/main" val="1664218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3158237" cy="369332"/>
          </a:xfrm>
        </p:spPr>
        <p:txBody>
          <a:bodyPr wrap="none"/>
          <a:lstStyle/>
          <a:p>
            <a:r>
              <a:rPr lang="en-US" altLang="ja-JP" dirty="0"/>
              <a:t>3-7</a:t>
            </a:r>
            <a:r>
              <a:rPr lang="en-US" altLang="ja-JP" b="1" dirty="0">
                <a:solidFill>
                  <a:schemeClr val="tx1"/>
                </a:solidFill>
                <a:latin typeface="+mj-lt"/>
                <a:ea typeface="ＭＳ Ｐゴシック" pitchFamily="50" charset="-128"/>
                <a:cs typeface="Arial" charset="0"/>
              </a:rPr>
              <a:t>. Difference from v2.x</a:t>
            </a:r>
            <a:endParaRPr kumimoji="1" lang="ja-JP" altLang="en-US" b="1" dirty="0">
              <a:solidFill>
                <a:schemeClr val="tx1"/>
              </a:solidFill>
              <a:latin typeface="+mj-lt"/>
            </a:endParaRPr>
          </a:p>
        </p:txBody>
      </p:sp>
      <p:sp>
        <p:nvSpPr>
          <p:cNvPr id="4" name="動作設定ボタン: 戻る/前へ 3">
            <a:hlinkClick r:id="rId3" action="ppaction://hlinksldjump" highlightClick="1"/>
            <a:extLst>
              <a:ext uri="{FF2B5EF4-FFF2-40B4-BE49-F238E27FC236}">
                <a16:creationId xmlns:a16="http://schemas.microsoft.com/office/drawing/2014/main" id="{421C1CFA-4958-4A47-BFD4-66D0763E7A39}"/>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graphicFrame>
        <p:nvGraphicFramePr>
          <p:cNvPr id="6" name="コンテンツ プレースホルダー 5">
            <a:extLst>
              <a:ext uri="{FF2B5EF4-FFF2-40B4-BE49-F238E27FC236}">
                <a16:creationId xmlns:a16="http://schemas.microsoft.com/office/drawing/2014/main" id="{57871CF4-57F6-4DBA-AEE6-B07FE52422D2}"/>
              </a:ext>
            </a:extLst>
          </p:cNvPr>
          <p:cNvGraphicFramePr>
            <a:graphicFrameLocks noGrp="1"/>
          </p:cNvGraphicFramePr>
          <p:nvPr>
            <p:ph sz="quarter" idx="10"/>
            <p:extLst>
              <p:ext uri="{D42A27DB-BD31-4B8C-83A1-F6EECF244321}">
                <p14:modId xmlns:p14="http://schemas.microsoft.com/office/powerpoint/2010/main" val="693601346"/>
              </p:ext>
            </p:extLst>
          </p:nvPr>
        </p:nvGraphicFramePr>
        <p:xfrm>
          <a:off x="330199" y="885825"/>
          <a:ext cx="8400845" cy="3296920"/>
        </p:xfrm>
        <a:graphic>
          <a:graphicData uri="http://schemas.openxmlformats.org/drawingml/2006/table">
            <a:tbl>
              <a:tblPr firstRow="1" bandRow="1">
                <a:tableStyleId>{5C22544A-7EE6-4342-B048-85BDC9FD1C3A}</a:tableStyleId>
              </a:tblPr>
              <a:tblGrid>
                <a:gridCol w="2418735">
                  <a:extLst>
                    <a:ext uri="{9D8B030D-6E8A-4147-A177-3AD203B41FA5}">
                      <a16:colId xmlns:a16="http://schemas.microsoft.com/office/drawing/2014/main" val="339065375"/>
                    </a:ext>
                  </a:extLst>
                </a:gridCol>
                <a:gridCol w="2991055">
                  <a:extLst>
                    <a:ext uri="{9D8B030D-6E8A-4147-A177-3AD203B41FA5}">
                      <a16:colId xmlns:a16="http://schemas.microsoft.com/office/drawing/2014/main" val="612443560"/>
                    </a:ext>
                  </a:extLst>
                </a:gridCol>
                <a:gridCol w="2991055">
                  <a:extLst>
                    <a:ext uri="{9D8B030D-6E8A-4147-A177-3AD203B41FA5}">
                      <a16:colId xmlns:a16="http://schemas.microsoft.com/office/drawing/2014/main" val="1734773783"/>
                    </a:ext>
                  </a:extLst>
                </a:gridCol>
              </a:tblGrid>
              <a:tr h="370840">
                <a:tc>
                  <a:txBody>
                    <a:bodyPr/>
                    <a:lstStyle/>
                    <a:p>
                      <a:r>
                        <a:rPr kumimoji="1" lang="en-US" altLang="ja-JP" dirty="0"/>
                        <a:t>Configuration item</a:t>
                      </a:r>
                      <a:endParaRPr kumimoji="1" lang="ja-JP"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v2.x</a:t>
                      </a:r>
                      <a:endParaRPr kumimoji="1" lang="ja-JP" altLang="en-US" dirty="0"/>
                    </a:p>
                  </a:txBody>
                  <a:tcPr/>
                </a:tc>
                <a:tc>
                  <a:txBody>
                    <a:bodyPr/>
                    <a:lstStyle/>
                    <a:p>
                      <a:r>
                        <a:rPr kumimoji="1" lang="en-US" altLang="ja-JP" dirty="0"/>
                        <a:t>v3.0</a:t>
                      </a:r>
                      <a:endParaRPr kumimoji="1" lang="ja-JP" altLang="en-US" dirty="0"/>
                    </a:p>
                  </a:txBody>
                  <a:tcPr/>
                </a:tc>
                <a:extLst>
                  <a:ext uri="{0D108BD9-81ED-4DB2-BD59-A6C34878D82A}">
                    <a16:rowId xmlns:a16="http://schemas.microsoft.com/office/drawing/2014/main" val="3992455513"/>
                  </a:ext>
                </a:extLst>
              </a:tr>
              <a:tr h="370840">
                <a:tc>
                  <a:txBody>
                    <a:bodyPr/>
                    <a:lstStyle/>
                    <a:p>
                      <a:r>
                        <a:rPr kumimoji="1" lang="en-US" altLang="ja-JP" dirty="0"/>
                        <a:t>Site</a:t>
                      </a:r>
                      <a:endParaRPr kumimoji="1" lang="ja-JP" altLang="en-US" dirty="0"/>
                    </a:p>
                  </a:txBody>
                  <a:tcPr/>
                </a:tc>
                <a:tc>
                  <a:txBody>
                    <a:bodyPr/>
                    <a:lstStyle/>
                    <a:p>
                      <a:r>
                        <a:rPr kumimoji="1" lang="en-US" altLang="ja-JP" dirty="0"/>
                        <a:t>Site</a:t>
                      </a:r>
                      <a:endParaRPr kumimoji="1" lang="ja-JP" altLang="en-US" dirty="0"/>
                    </a:p>
                  </a:txBody>
                  <a:tcPr/>
                </a:tc>
                <a:tc>
                  <a:txBody>
                    <a:bodyPr/>
                    <a:lstStyle/>
                    <a:p>
                      <a:r>
                        <a:rPr kumimoji="1" lang="en-US" altLang="ja-JP" dirty="0"/>
                        <a:t>No “site” configuration.</a:t>
                      </a:r>
                    </a:p>
                    <a:p>
                      <a:r>
                        <a:rPr kumimoji="1" lang="en-US" altLang="ja-JP" dirty="0"/>
                        <a:t>Equivalent to Pair Group or Configuration Group</a:t>
                      </a:r>
                      <a:endParaRPr kumimoji="1" lang="ja-JP" altLang="en-US" dirty="0"/>
                    </a:p>
                  </a:txBody>
                  <a:tcPr/>
                </a:tc>
                <a:extLst>
                  <a:ext uri="{0D108BD9-81ED-4DB2-BD59-A6C34878D82A}">
                    <a16:rowId xmlns:a16="http://schemas.microsoft.com/office/drawing/2014/main" val="1819744293"/>
                  </a:ext>
                </a:extLst>
              </a:tr>
              <a:tr h="370840">
                <a:tc>
                  <a:txBody>
                    <a:bodyPr/>
                    <a:lstStyle/>
                    <a:p>
                      <a:r>
                        <a:rPr kumimoji="1" lang="en-US" altLang="ja-JP" dirty="0"/>
                        <a:t>Storage policy</a:t>
                      </a:r>
                      <a:endParaRPr kumimoji="1" lang="ja-JP" altLang="en-US" dirty="0"/>
                    </a:p>
                  </a:txBody>
                  <a:tcPr/>
                </a:tc>
                <a:tc>
                  <a:txBody>
                    <a:bodyPr/>
                    <a:lstStyle/>
                    <a:p>
                      <a:r>
                        <a:rPr kumimoji="1" lang="en-US" altLang="ja-JP" dirty="0"/>
                        <a:t>Either of:</a:t>
                      </a:r>
                    </a:p>
                    <a:p>
                      <a:pPr marL="285750" indent="-285750">
                        <a:buFontTx/>
                        <a:buChar char="-"/>
                      </a:pPr>
                      <a:r>
                        <a:rPr kumimoji="1" lang="en-US" altLang="ja-JP" dirty="0"/>
                        <a:t>“Like for Like”</a:t>
                      </a:r>
                    </a:p>
                    <a:p>
                      <a:pPr marL="742950" lvl="1" indent="-285750">
                        <a:buFontTx/>
                        <a:buChar char="-"/>
                      </a:pPr>
                      <a:r>
                        <a:rPr kumimoji="1" lang="en-US" altLang="ja-JP" dirty="0"/>
                        <a:t>Cluster/Single</a:t>
                      </a:r>
                    </a:p>
                    <a:p>
                      <a:pPr marL="285750" indent="-285750">
                        <a:buFontTx/>
                        <a:buChar char="-"/>
                      </a:pPr>
                      <a:r>
                        <a:rPr kumimoji="1" lang="en-US" altLang="ja-JP" dirty="0"/>
                        <a:t>“Auto with pickup one”</a:t>
                      </a:r>
                    </a:p>
                    <a:p>
                      <a:pPr marL="742950" lvl="1" indent="-285750">
                        <a:buFontTx/>
                        <a:buChar char="-"/>
                      </a:pPr>
                      <a:r>
                        <a:rPr kumimoji="1" lang="en-US" altLang="ja-JP" dirty="0"/>
                        <a:t>Cluster</a:t>
                      </a:r>
                    </a:p>
                    <a:p>
                      <a:pPr marL="285750" indent="-285750">
                        <a:buFontTx/>
                        <a:buChar char="-"/>
                      </a:pPr>
                      <a:r>
                        <a:rPr kumimoji="1" lang="en-US" altLang="ja-JP" dirty="0"/>
                        <a:t>“Auto with specified”</a:t>
                      </a:r>
                    </a:p>
                    <a:p>
                      <a:pPr marL="742950" lvl="1" indent="-285750">
                        <a:buFontTx/>
                        <a:buChar char="-"/>
                      </a:pPr>
                      <a:r>
                        <a:rPr kumimoji="1" lang="en-US" altLang="ja-JP" dirty="0"/>
                        <a:t>Single</a:t>
                      </a:r>
                      <a:endParaRPr kumimoji="1" lang="ja-JP" altLang="en-US" dirty="0"/>
                    </a:p>
                  </a:txBody>
                  <a:tcPr/>
                </a:tc>
                <a:tc>
                  <a:txBody>
                    <a:bodyPr/>
                    <a:lstStyle/>
                    <a:p>
                      <a:r>
                        <a:rPr kumimoji="1" lang="en-US" altLang="ja-JP" dirty="0"/>
                        <a:t>Configurable more flexibly</a:t>
                      </a:r>
                      <a:endParaRPr kumimoji="1" lang="ja-JP" altLang="en-US" dirty="0"/>
                    </a:p>
                  </a:txBody>
                  <a:tcPr/>
                </a:tc>
                <a:extLst>
                  <a:ext uri="{0D108BD9-81ED-4DB2-BD59-A6C34878D82A}">
                    <a16:rowId xmlns:a16="http://schemas.microsoft.com/office/drawing/2014/main" val="3044711900"/>
                  </a:ext>
                </a:extLst>
              </a:tr>
            </a:tbl>
          </a:graphicData>
        </a:graphic>
      </p:graphicFrame>
    </p:spTree>
    <p:extLst>
      <p:ext uri="{BB962C8B-B14F-4D97-AF65-F5344CB8AC3E}">
        <p14:creationId xmlns:p14="http://schemas.microsoft.com/office/powerpoint/2010/main" val="2312925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4453463" cy="369332"/>
          </a:xfrm>
        </p:spPr>
        <p:txBody>
          <a:bodyPr wrap="none"/>
          <a:lstStyle/>
          <a:p>
            <a:r>
              <a:rPr lang="en-US" altLang="ja-JP" dirty="0"/>
              <a:t>3-8</a:t>
            </a:r>
            <a:r>
              <a:rPr lang="en-US" altLang="ja-JP" b="1" dirty="0">
                <a:solidFill>
                  <a:schemeClr val="tx1"/>
                </a:solidFill>
                <a:latin typeface="+mj-lt"/>
                <a:ea typeface="ＭＳ Ｐゴシック" pitchFamily="50" charset="-128"/>
                <a:cs typeface="Arial" charset="0"/>
              </a:rPr>
              <a:t>. Configuration import from v2.x</a:t>
            </a:r>
            <a:endParaRPr kumimoji="1" lang="ja-JP" altLang="en-US" b="1" dirty="0">
              <a:solidFill>
                <a:schemeClr val="tx1"/>
              </a:solidFill>
              <a:latin typeface="+mj-lt"/>
            </a:endParaRPr>
          </a:p>
        </p:txBody>
      </p:sp>
      <p:sp>
        <p:nvSpPr>
          <p:cNvPr id="2" name="コンテンツ プレースホルダー 1">
            <a:extLst>
              <a:ext uri="{FF2B5EF4-FFF2-40B4-BE49-F238E27FC236}">
                <a16:creationId xmlns:a16="http://schemas.microsoft.com/office/drawing/2014/main" id="{B803DBA3-D443-4B96-93F8-25F7DE2D54EF}"/>
              </a:ext>
            </a:extLst>
          </p:cNvPr>
          <p:cNvSpPr>
            <a:spLocks noGrp="1"/>
          </p:cNvSpPr>
          <p:nvPr>
            <p:ph sz="quarter" idx="10"/>
          </p:nvPr>
        </p:nvSpPr>
        <p:spPr>
          <a:xfrm>
            <a:off x="329859" y="744546"/>
            <a:ext cx="8517155" cy="4171332"/>
          </a:xfrm>
        </p:spPr>
        <p:txBody>
          <a:bodyPr/>
          <a:lstStyle/>
          <a:p>
            <a:r>
              <a:rPr lang="en-US" altLang="ja-JP" sz="2000" dirty="0"/>
              <a:t>How is v2.x configuration imported to v3.0?</a:t>
            </a:r>
          </a:p>
        </p:txBody>
      </p:sp>
      <p:sp>
        <p:nvSpPr>
          <p:cNvPr id="4" name="動作設定ボタン: 戻る/前へ 3">
            <a:hlinkClick r:id="rId3" action="ppaction://hlinksldjump" highlightClick="1"/>
            <a:extLst>
              <a:ext uri="{FF2B5EF4-FFF2-40B4-BE49-F238E27FC236}">
                <a16:creationId xmlns:a16="http://schemas.microsoft.com/office/drawing/2014/main" id="{421C1CFA-4958-4A47-BFD4-66D0763E7A39}"/>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graphicFrame>
        <p:nvGraphicFramePr>
          <p:cNvPr id="6" name="コンテンツ プレースホルダー 5">
            <a:extLst>
              <a:ext uri="{FF2B5EF4-FFF2-40B4-BE49-F238E27FC236}">
                <a16:creationId xmlns:a16="http://schemas.microsoft.com/office/drawing/2014/main" id="{73870C94-4ED9-4CB6-8A30-669B9B56AC31}"/>
              </a:ext>
            </a:extLst>
          </p:cNvPr>
          <p:cNvGraphicFramePr>
            <a:graphicFrameLocks/>
          </p:cNvGraphicFramePr>
          <p:nvPr>
            <p:extLst>
              <p:ext uri="{D42A27DB-BD31-4B8C-83A1-F6EECF244321}">
                <p14:modId xmlns:p14="http://schemas.microsoft.com/office/powerpoint/2010/main" val="232616246"/>
              </p:ext>
            </p:extLst>
          </p:nvPr>
        </p:nvGraphicFramePr>
        <p:xfrm>
          <a:off x="330198" y="1254534"/>
          <a:ext cx="8415597" cy="3667760"/>
        </p:xfrm>
        <a:graphic>
          <a:graphicData uri="http://schemas.openxmlformats.org/drawingml/2006/table">
            <a:tbl>
              <a:tblPr firstRow="1" bandRow="1">
                <a:tableStyleId>{5C22544A-7EE6-4342-B048-85BDC9FD1C3A}</a:tableStyleId>
              </a:tblPr>
              <a:tblGrid>
                <a:gridCol w="2805199">
                  <a:extLst>
                    <a:ext uri="{9D8B030D-6E8A-4147-A177-3AD203B41FA5}">
                      <a16:colId xmlns:a16="http://schemas.microsoft.com/office/drawing/2014/main" val="612443560"/>
                    </a:ext>
                  </a:extLst>
                </a:gridCol>
                <a:gridCol w="2805199">
                  <a:extLst>
                    <a:ext uri="{9D8B030D-6E8A-4147-A177-3AD203B41FA5}">
                      <a16:colId xmlns:a16="http://schemas.microsoft.com/office/drawing/2014/main" val="801508735"/>
                    </a:ext>
                  </a:extLst>
                </a:gridCol>
                <a:gridCol w="2805199">
                  <a:extLst>
                    <a:ext uri="{9D8B030D-6E8A-4147-A177-3AD203B41FA5}">
                      <a16:colId xmlns:a16="http://schemas.microsoft.com/office/drawing/2014/main" val="1734773783"/>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Configuration item</a:t>
                      </a:r>
                      <a:endParaRPr kumimoji="1" lang="ja-JP"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v2.x</a:t>
                      </a:r>
                      <a:endParaRPr kumimoji="1" lang="ja-JP" altLang="en-US" dirty="0"/>
                    </a:p>
                  </a:txBody>
                  <a:tcPr/>
                </a:tc>
                <a:tc>
                  <a:txBody>
                    <a:bodyPr/>
                    <a:lstStyle/>
                    <a:p>
                      <a:r>
                        <a:rPr kumimoji="1" lang="en-US" altLang="ja-JP" dirty="0"/>
                        <a:t>Is imported to v3.0 as </a:t>
                      </a:r>
                      <a:endParaRPr kumimoji="1" lang="ja-JP" altLang="en-US" dirty="0"/>
                    </a:p>
                  </a:txBody>
                  <a:tcPr/>
                </a:tc>
                <a:extLst>
                  <a:ext uri="{0D108BD9-81ED-4DB2-BD59-A6C34878D82A}">
                    <a16:rowId xmlns:a16="http://schemas.microsoft.com/office/drawing/2014/main" val="3992455513"/>
                  </a:ext>
                </a:extLst>
              </a:tr>
              <a:tr h="370840">
                <a:tc>
                  <a:txBody>
                    <a:bodyPr/>
                    <a:lstStyle/>
                    <a:p>
                      <a:r>
                        <a:rPr kumimoji="1" lang="en-US" altLang="ja-JP" dirty="0"/>
                        <a:t>Site name</a:t>
                      </a:r>
                      <a:endParaRPr kumimoji="1" lang="ja-JP" altLang="en-US" dirty="0"/>
                    </a:p>
                  </a:txBody>
                  <a:tcPr/>
                </a:tc>
                <a:tc>
                  <a:txBody>
                    <a:bodyPr/>
                    <a:lstStyle/>
                    <a:p>
                      <a:r>
                        <a:rPr kumimoji="1" lang="en-US" altLang="ja-JP" dirty="0" err="1"/>
                        <a:t>hdi_dr_site</a:t>
                      </a:r>
                      <a:endParaRPr kumimoji="1" lang="ja-JP" altLang="en-US" dirty="0"/>
                    </a:p>
                  </a:txBody>
                  <a:tcPr/>
                </a:tc>
                <a:tc>
                  <a:txBody>
                    <a:bodyPr/>
                    <a:lstStyle/>
                    <a:p>
                      <a:r>
                        <a:rPr kumimoji="1" lang="en-US" altLang="ja-JP" dirty="0"/>
                        <a:t>Name of Pair Group</a:t>
                      </a:r>
                      <a:endParaRPr kumimoji="1" lang="ja-JP" altLang="en-US" dirty="0"/>
                    </a:p>
                  </a:txBody>
                  <a:tcPr/>
                </a:tc>
                <a:extLst>
                  <a:ext uri="{0D108BD9-81ED-4DB2-BD59-A6C34878D82A}">
                    <a16:rowId xmlns:a16="http://schemas.microsoft.com/office/drawing/2014/main" val="1819744293"/>
                  </a:ext>
                </a:extLst>
              </a:tr>
              <a:tr h="370840">
                <a:tc>
                  <a:txBody>
                    <a:bodyPr/>
                    <a:lstStyle/>
                    <a:p>
                      <a:r>
                        <a:rPr kumimoji="1" lang="en-US" altLang="ja-JP" dirty="0"/>
                        <a:t>Pair definition</a:t>
                      </a:r>
                      <a:endParaRPr kumimoji="1" lang="ja-JP" altLang="en-US" dirty="0"/>
                    </a:p>
                  </a:txBody>
                  <a:tcPr/>
                </a:tc>
                <a:tc>
                  <a:txBody>
                    <a:bodyPr/>
                    <a:lstStyle/>
                    <a:p>
                      <a:r>
                        <a:rPr kumimoji="1" lang="en-US" altLang="ja-JP" dirty="0" err="1"/>
                        <a:t>hdi_dr_hosts</a:t>
                      </a:r>
                      <a:endParaRPr kumimoji="1" lang="ja-JP" altLang="en-US" dirty="0"/>
                    </a:p>
                  </a:txBody>
                  <a:tcPr/>
                </a:tc>
                <a:tc>
                  <a:txBody>
                    <a:bodyPr/>
                    <a:lstStyle/>
                    <a:p>
                      <a:r>
                        <a:rPr kumimoji="1" lang="en-US" altLang="ja-JP" dirty="0"/>
                        <a:t>Same.</a:t>
                      </a:r>
                    </a:p>
                    <a:p>
                      <a:r>
                        <a:rPr kumimoji="1" lang="en-US" altLang="ja-JP" dirty="0"/>
                        <a:t>All pairs in </a:t>
                      </a:r>
                      <a:r>
                        <a:rPr kumimoji="1" lang="en-US" altLang="ja-JP" dirty="0" err="1"/>
                        <a:t>hdi_dr_hosts</a:t>
                      </a:r>
                      <a:r>
                        <a:rPr kumimoji="1" lang="en-US" altLang="ja-JP" dirty="0"/>
                        <a:t> are grouped as a single Pair Group</a:t>
                      </a:r>
                    </a:p>
                  </a:txBody>
                  <a:tcPr/>
                </a:tc>
                <a:extLst>
                  <a:ext uri="{0D108BD9-81ED-4DB2-BD59-A6C34878D82A}">
                    <a16:rowId xmlns:a16="http://schemas.microsoft.com/office/drawing/2014/main" val="3044711900"/>
                  </a:ext>
                </a:extLst>
              </a:tr>
              <a:tr h="370840">
                <a:tc>
                  <a:txBody>
                    <a:bodyPr/>
                    <a:lstStyle/>
                    <a:p>
                      <a:r>
                        <a:rPr kumimoji="1" lang="en-US" altLang="ja-JP" dirty="0"/>
                        <a:t>Storage policy</a:t>
                      </a:r>
                      <a:endParaRPr kumimoji="1" lang="ja-JP" altLang="en-US" dirty="0"/>
                    </a:p>
                  </a:txBody>
                  <a:tcPr/>
                </a:tc>
                <a:tc>
                  <a:txBody>
                    <a:bodyPr/>
                    <a:lstStyle/>
                    <a:p>
                      <a:r>
                        <a:rPr kumimoji="1" lang="en-US" altLang="ja-JP" dirty="0" err="1"/>
                        <a:t>hdi_dr_fssize</a:t>
                      </a:r>
                      <a:endParaRPr kumimoji="1" lang="ja-JP" altLang="en-US" dirty="0"/>
                    </a:p>
                  </a:txBody>
                  <a:tcPr/>
                </a:tc>
                <a:tc>
                  <a:txBody>
                    <a:bodyPr/>
                    <a:lstStyle/>
                    <a:p>
                      <a:pPr marL="285750" indent="-285750">
                        <a:buFontTx/>
                        <a:buChar char="-"/>
                      </a:pPr>
                      <a:r>
                        <a:rPr kumimoji="1" lang="en-US" altLang="ja-JP" dirty="0"/>
                        <a:t>“Like for Like”</a:t>
                      </a:r>
                    </a:p>
                    <a:p>
                      <a:pPr marL="742950" lvl="1" indent="-285750">
                        <a:buFontTx/>
                        <a:buChar char="-"/>
                      </a:pPr>
                      <a:r>
                        <a:rPr kumimoji="1" lang="en-US" altLang="ja-JP" dirty="0"/>
                        <a:t>if </a:t>
                      </a:r>
                      <a:r>
                        <a:rPr kumimoji="1" lang="en-US" altLang="ja-JP" dirty="0" err="1"/>
                        <a:t>fssize</a:t>
                      </a:r>
                      <a:r>
                        <a:rPr kumimoji="1" lang="en-US" altLang="ja-JP" dirty="0"/>
                        <a:t>=“same”</a:t>
                      </a:r>
                    </a:p>
                    <a:p>
                      <a:pPr marL="285750" lvl="0" indent="-285750">
                        <a:buFontTx/>
                        <a:buChar char="-"/>
                      </a:pPr>
                      <a:r>
                        <a:rPr kumimoji="1" lang="en-US" altLang="ja-JP" dirty="0"/>
                        <a:t>“Auto with pickup one”</a:t>
                      </a:r>
                    </a:p>
                    <a:p>
                      <a:pPr marL="742950" lvl="1" indent="-285750">
                        <a:buFontTx/>
                        <a:buChar char="-"/>
                      </a:pPr>
                      <a:r>
                        <a:rPr kumimoji="1" lang="en-US" altLang="ja-JP" dirty="0"/>
                        <a:t>Cluster</a:t>
                      </a:r>
                    </a:p>
                    <a:p>
                      <a:pPr marL="285750" lvl="0" indent="-285750">
                        <a:buFontTx/>
                        <a:buChar char="-"/>
                      </a:pPr>
                      <a:r>
                        <a:rPr kumimoji="1" lang="en-US" altLang="ja-JP" dirty="0"/>
                        <a:t>“Auto with specified”</a:t>
                      </a:r>
                    </a:p>
                    <a:p>
                      <a:pPr marL="742950" lvl="1" indent="-285750">
                        <a:buFontTx/>
                        <a:buChar char="-"/>
                      </a:pPr>
                      <a:r>
                        <a:rPr kumimoji="1" lang="en-US" altLang="ja-JP" dirty="0"/>
                        <a:t>Single</a:t>
                      </a:r>
                      <a:endParaRPr kumimoji="1" lang="ja-JP" altLang="en-US" dirty="0"/>
                    </a:p>
                  </a:txBody>
                  <a:tcPr/>
                </a:tc>
                <a:extLst>
                  <a:ext uri="{0D108BD9-81ED-4DB2-BD59-A6C34878D82A}">
                    <a16:rowId xmlns:a16="http://schemas.microsoft.com/office/drawing/2014/main" val="3688747840"/>
                  </a:ext>
                </a:extLst>
              </a:tr>
            </a:tbl>
          </a:graphicData>
        </a:graphic>
      </p:graphicFrame>
    </p:spTree>
    <p:extLst>
      <p:ext uri="{BB962C8B-B14F-4D97-AF65-F5344CB8AC3E}">
        <p14:creationId xmlns:p14="http://schemas.microsoft.com/office/powerpoint/2010/main" val="41814116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タイトル 19"/>
          <p:cNvSpPr>
            <a:spLocks noGrp="1"/>
          </p:cNvSpPr>
          <p:nvPr>
            <p:ph type="title"/>
          </p:nvPr>
        </p:nvSpPr>
        <p:spPr bwMode="gray">
          <a:xfrm>
            <a:off x="566739" y="2365096"/>
            <a:ext cx="4182555" cy="424732"/>
          </a:xfrm>
        </p:spPr>
        <p:txBody>
          <a:bodyPr wrap="none"/>
          <a:lstStyle/>
          <a:p>
            <a:r>
              <a:rPr lang="en-US" altLang="ja-JP" dirty="0"/>
              <a:t>4</a:t>
            </a:r>
            <a:r>
              <a:rPr lang="en-US" altLang="ja-JP" b="1" dirty="0">
                <a:solidFill>
                  <a:schemeClr val="tx1"/>
                </a:solidFill>
                <a:latin typeface="+mj-lt"/>
                <a:ea typeface="HGPｺﾞｼｯｸE" pitchFamily="50" charset="-128"/>
                <a:cs typeface="Arial" charset="0"/>
              </a:rPr>
              <a:t>. Specification (Operation)</a:t>
            </a:r>
            <a:endParaRPr kumimoji="1" lang="ja-JP" altLang="en-US" b="1" dirty="0">
              <a:solidFill>
                <a:schemeClr val="tx1"/>
              </a:solidFill>
              <a:latin typeface="+mj-lt"/>
            </a:endParaRPr>
          </a:p>
        </p:txBody>
      </p:sp>
      <p:sp>
        <p:nvSpPr>
          <p:cNvPr id="3" name="タイトル 19">
            <a:extLst>
              <a:ext uri="{FF2B5EF4-FFF2-40B4-BE49-F238E27FC236}">
                <a16:creationId xmlns:a16="http://schemas.microsoft.com/office/drawing/2014/main" id="{A654E876-0868-4E0C-9B8C-F12E4ED5D64B}"/>
              </a:ext>
            </a:extLst>
          </p:cNvPr>
          <p:cNvSpPr txBox="1">
            <a:spLocks/>
          </p:cNvSpPr>
          <p:nvPr/>
        </p:nvSpPr>
        <p:spPr bwMode="gray">
          <a:xfrm>
            <a:off x="629262" y="2786862"/>
            <a:ext cx="3687228" cy="2308324"/>
          </a:xfrm>
          <a:prstGeom prst="rect">
            <a:avLst/>
          </a:prstGeom>
        </p:spPr>
        <p:txBody>
          <a:bodyPr wrap="none">
            <a:spAutoFit/>
          </a:bodyPr>
          <a:lstStyle>
            <a:lvl1pPr algn="l" rtl="0" fontAlgn="base">
              <a:lnSpc>
                <a:spcPct val="90000"/>
              </a:lnSpc>
              <a:spcBef>
                <a:spcPct val="0"/>
              </a:spcBef>
              <a:spcAft>
                <a:spcPct val="0"/>
              </a:spcAft>
              <a:defRPr kumimoji="1" lang="en-US" altLang="ja-JP" sz="2400" b="1" smtClean="0">
                <a:solidFill>
                  <a:schemeClr val="tx1"/>
                </a:solidFill>
                <a:latin typeface="+mj-lt"/>
                <a:ea typeface="HGPｺﾞｼｯｸE" pitchFamily="50" charset="-128"/>
                <a:cs typeface="Arial" charset="0"/>
              </a:defRPr>
            </a:lvl1pPr>
            <a:lvl2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2pPr>
            <a:lvl3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3pPr>
            <a:lvl4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4pPr>
            <a:lvl5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5pPr>
            <a:lvl6pPr marL="4572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6pPr>
            <a:lvl7pPr marL="9144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7pPr>
            <a:lvl8pPr marL="13716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8pPr>
            <a:lvl9pPr marL="18288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9pPr>
          </a:lstStyle>
          <a:p>
            <a:r>
              <a:rPr lang="en-US" sz="2000" kern="0" dirty="0"/>
              <a:t> 4-1. </a:t>
            </a:r>
            <a:r>
              <a:rPr lang="en-US" sz="2000" kern="0" dirty="0">
                <a:hlinkClick r:id="rId3" action="ppaction://hlinksldjump"/>
              </a:rPr>
              <a:t>Operation Flow</a:t>
            </a:r>
            <a:br>
              <a:rPr lang="en-US" sz="2000" kern="0" dirty="0"/>
            </a:br>
            <a:r>
              <a:rPr lang="en-US" sz="2000" kern="0" dirty="0"/>
              <a:t> 4-2. </a:t>
            </a:r>
            <a:r>
              <a:rPr lang="en-US" sz="2000" kern="0" dirty="0">
                <a:hlinkClick r:id="rId4" action="ppaction://hlinksldjump"/>
              </a:rPr>
              <a:t>Setup</a:t>
            </a:r>
            <a:br>
              <a:rPr lang="en-US" sz="2000" kern="0" dirty="0">
                <a:hlinkClick r:id="rId4" action="ppaction://hlinksldjump"/>
              </a:rPr>
            </a:br>
            <a:r>
              <a:rPr lang="en-US" sz="2000" kern="0" dirty="0"/>
              <a:t> 4-3. </a:t>
            </a:r>
            <a:r>
              <a:rPr lang="en-US" sz="2000" kern="0" dirty="0">
                <a:hlinkClick r:id="rId5" action="ppaction://hlinksldjump"/>
              </a:rPr>
              <a:t>Resource Check</a:t>
            </a:r>
            <a:br>
              <a:rPr lang="en-US" sz="2000" kern="0" dirty="0"/>
            </a:br>
            <a:r>
              <a:rPr lang="en-US" sz="2000" kern="0" dirty="0"/>
              <a:t> 4-4. </a:t>
            </a:r>
            <a:r>
              <a:rPr lang="en-US" sz="2000" kern="0" dirty="0">
                <a:hlinkClick r:id="rId6" action="ppaction://hlinksldjump"/>
              </a:rPr>
              <a:t>Backup Configuration</a:t>
            </a:r>
            <a:br>
              <a:rPr lang="en-US" sz="2000" kern="0" dirty="0"/>
            </a:br>
            <a:r>
              <a:rPr lang="en-US" sz="2000" kern="0" dirty="0"/>
              <a:t> 4-5. </a:t>
            </a:r>
            <a:r>
              <a:rPr lang="en-US" sz="2000" kern="0" dirty="0">
                <a:hlinkClick r:id="rId7" action="ppaction://hlinksldjump"/>
              </a:rPr>
              <a:t>Synchronize Filesystem</a:t>
            </a:r>
            <a:br>
              <a:rPr lang="en-US" sz="2000" kern="0" dirty="0"/>
            </a:br>
            <a:r>
              <a:rPr lang="en-US" sz="2000" kern="0" dirty="0"/>
              <a:t> 4-6. </a:t>
            </a:r>
            <a:r>
              <a:rPr lang="en-US" sz="2000" kern="0" dirty="0">
                <a:hlinkClick r:id="rId8" action="ppaction://hlinksldjump"/>
              </a:rPr>
              <a:t>HDI failover</a:t>
            </a:r>
            <a:endParaRPr lang="en-US" sz="2000" kern="0" dirty="0"/>
          </a:p>
          <a:p>
            <a:r>
              <a:rPr lang="en-US" sz="2000" kern="0" dirty="0"/>
              <a:t> 4-7. </a:t>
            </a:r>
            <a:r>
              <a:rPr lang="en-US" sz="2000" kern="0" dirty="0">
                <a:hlinkClick r:id="rId9" action="ppaction://hlinksldjump"/>
              </a:rPr>
              <a:t>HCP failover</a:t>
            </a:r>
            <a:endParaRPr lang="en-US" sz="2000" kern="0" dirty="0"/>
          </a:p>
          <a:p>
            <a:r>
              <a:rPr lang="en-US" sz="2000" kern="0" dirty="0"/>
              <a:t> 4-8. </a:t>
            </a:r>
            <a:r>
              <a:rPr lang="en-US" sz="2000" kern="0" dirty="0">
                <a:hlinkClick r:id="rId10" action="ppaction://hlinksldjump"/>
              </a:rPr>
              <a:t>Rehearsal Failover</a:t>
            </a:r>
            <a:endParaRPr lang="en-US" sz="2000" kern="0" dirty="0"/>
          </a:p>
        </p:txBody>
      </p:sp>
      <p:sp>
        <p:nvSpPr>
          <p:cNvPr id="4" name="タイトル 19">
            <a:extLst>
              <a:ext uri="{FF2B5EF4-FFF2-40B4-BE49-F238E27FC236}">
                <a16:creationId xmlns:a16="http://schemas.microsoft.com/office/drawing/2014/main" id="{4BEA5228-D98E-473D-A93B-D52379D979B0}"/>
              </a:ext>
            </a:extLst>
          </p:cNvPr>
          <p:cNvSpPr txBox="1">
            <a:spLocks/>
          </p:cNvSpPr>
          <p:nvPr/>
        </p:nvSpPr>
        <p:spPr bwMode="gray">
          <a:xfrm>
            <a:off x="4572000" y="2786862"/>
            <a:ext cx="3530134" cy="1477328"/>
          </a:xfrm>
          <a:prstGeom prst="rect">
            <a:avLst/>
          </a:prstGeom>
        </p:spPr>
        <p:txBody>
          <a:bodyPr wrap="none">
            <a:spAutoFit/>
          </a:bodyPr>
          <a:lstStyle>
            <a:lvl1pPr algn="l" rtl="0" fontAlgn="base">
              <a:lnSpc>
                <a:spcPct val="90000"/>
              </a:lnSpc>
              <a:spcBef>
                <a:spcPct val="0"/>
              </a:spcBef>
              <a:spcAft>
                <a:spcPct val="0"/>
              </a:spcAft>
              <a:defRPr kumimoji="1" lang="en-US" altLang="ja-JP" sz="2400" b="1" smtClean="0">
                <a:solidFill>
                  <a:schemeClr val="tx1"/>
                </a:solidFill>
                <a:latin typeface="+mj-lt"/>
                <a:ea typeface="HGPｺﾞｼｯｸE" pitchFamily="50" charset="-128"/>
                <a:cs typeface="Arial" charset="0"/>
              </a:defRPr>
            </a:lvl1pPr>
            <a:lvl2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2pPr>
            <a:lvl3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3pPr>
            <a:lvl4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4pPr>
            <a:lvl5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5pPr>
            <a:lvl6pPr marL="4572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6pPr>
            <a:lvl7pPr marL="9144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7pPr>
            <a:lvl8pPr marL="13716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8pPr>
            <a:lvl9pPr marL="18288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9pPr>
          </a:lstStyle>
          <a:p>
            <a:r>
              <a:rPr lang="en-US" sz="2000" kern="0" dirty="0"/>
              <a:t> 4-9. </a:t>
            </a:r>
            <a:r>
              <a:rPr lang="en-US" sz="2000" kern="0" dirty="0">
                <a:hlinkClick r:id="rId11" action="ppaction://hlinksldjump"/>
              </a:rPr>
              <a:t>Failback</a:t>
            </a:r>
            <a:endParaRPr lang="en-US" sz="2000" kern="0" dirty="0"/>
          </a:p>
          <a:p>
            <a:r>
              <a:rPr lang="en-US" altLang="ja-JP" sz="2000" kern="0" dirty="0"/>
              <a:t> 4-10. </a:t>
            </a:r>
            <a:r>
              <a:rPr lang="en-US" altLang="ja-JP" sz="2000" kern="0" dirty="0">
                <a:hlinkClick r:id="rId12" action="ppaction://hlinksldjump"/>
              </a:rPr>
              <a:t>Clean up Filesystems</a:t>
            </a:r>
            <a:endParaRPr lang="en-US" altLang="ja-JP" sz="2000" kern="0" dirty="0"/>
          </a:p>
          <a:p>
            <a:r>
              <a:rPr lang="en-US" altLang="ja-JP" sz="2000" kern="0" dirty="0"/>
              <a:t> 4-11. </a:t>
            </a:r>
            <a:r>
              <a:rPr lang="en-US" altLang="ja-JP" sz="2000" kern="0" dirty="0">
                <a:hlinkClick r:id="rId13" action="ppaction://hlinksldjump"/>
              </a:rPr>
              <a:t>Clean up Settings</a:t>
            </a:r>
            <a:endParaRPr lang="en-US" altLang="ja-JP" sz="2000" kern="0" dirty="0"/>
          </a:p>
          <a:p>
            <a:r>
              <a:rPr lang="en-US" altLang="ja-JP" sz="2000" kern="0" dirty="0"/>
              <a:t> 4-12. </a:t>
            </a:r>
            <a:r>
              <a:rPr lang="en-US" altLang="ja-JP" sz="2000" kern="0" dirty="0">
                <a:hlinkClick r:id="rId14" action="ppaction://hlinksldjump"/>
              </a:rPr>
              <a:t>Messages</a:t>
            </a:r>
            <a:endParaRPr lang="en-US" altLang="ja-JP" sz="2000" kern="0" dirty="0"/>
          </a:p>
          <a:p>
            <a:r>
              <a:rPr lang="en-US" altLang="ja-JP" sz="2000" kern="0" dirty="0"/>
              <a:t> 4-13. </a:t>
            </a:r>
            <a:r>
              <a:rPr lang="en-US" altLang="ja-JP" sz="2000" kern="0" dirty="0">
                <a:hlinkClick r:id="rId15" action="ppaction://hlinksldjump"/>
              </a:rPr>
              <a:t>Difference from v2.x</a:t>
            </a:r>
            <a:endParaRPr lang="en-US" altLang="ja-JP" sz="2000" kern="0" dirty="0"/>
          </a:p>
        </p:txBody>
      </p:sp>
      <p:sp>
        <p:nvSpPr>
          <p:cNvPr id="5" name="動作設定ボタン: 戻る/前へ 4">
            <a:hlinkClick r:id="rId16" action="ppaction://hlinksldjump" highlightClick="1"/>
            <a:extLst>
              <a:ext uri="{FF2B5EF4-FFF2-40B4-BE49-F238E27FC236}">
                <a16:creationId xmlns:a16="http://schemas.microsoft.com/office/drawing/2014/main" id="{B7C336E1-3AA7-4EE9-B7B7-0897BEE497D9}"/>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Tree>
    <p:extLst>
      <p:ext uri="{BB962C8B-B14F-4D97-AF65-F5344CB8AC3E}">
        <p14:creationId xmlns:p14="http://schemas.microsoft.com/office/powerpoint/2010/main" val="32412574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2560316" cy="369332"/>
          </a:xfrm>
        </p:spPr>
        <p:txBody>
          <a:bodyPr wrap="none"/>
          <a:lstStyle/>
          <a:p>
            <a:r>
              <a:rPr lang="en-US" altLang="ja-JP" dirty="0"/>
              <a:t>4-1</a:t>
            </a:r>
            <a:r>
              <a:rPr lang="en-US" altLang="ja-JP" b="1" dirty="0">
                <a:solidFill>
                  <a:schemeClr val="tx1"/>
                </a:solidFill>
                <a:latin typeface="+mj-lt"/>
                <a:ea typeface="ＭＳ Ｐゴシック" pitchFamily="50" charset="-128"/>
                <a:cs typeface="Arial" charset="0"/>
              </a:rPr>
              <a:t>. Operation Flow</a:t>
            </a:r>
            <a:endParaRPr kumimoji="1" lang="ja-JP" altLang="en-US" b="1" dirty="0">
              <a:solidFill>
                <a:schemeClr val="tx1"/>
              </a:solidFill>
              <a:latin typeface="+mj-lt"/>
            </a:endParaRPr>
          </a:p>
        </p:txBody>
      </p:sp>
      <p:sp>
        <p:nvSpPr>
          <p:cNvPr id="2" name="コンテンツ プレースホルダー 1">
            <a:extLst>
              <a:ext uri="{FF2B5EF4-FFF2-40B4-BE49-F238E27FC236}">
                <a16:creationId xmlns:a16="http://schemas.microsoft.com/office/drawing/2014/main" id="{B803DBA3-D443-4B96-93F8-25F7DE2D54EF}"/>
              </a:ext>
            </a:extLst>
          </p:cNvPr>
          <p:cNvSpPr>
            <a:spLocks noGrp="1"/>
          </p:cNvSpPr>
          <p:nvPr>
            <p:ph sz="quarter" idx="10"/>
          </p:nvPr>
        </p:nvSpPr>
        <p:spPr>
          <a:xfrm>
            <a:off x="329859" y="744546"/>
            <a:ext cx="4017289" cy="4171332"/>
          </a:xfrm>
        </p:spPr>
        <p:txBody>
          <a:bodyPr/>
          <a:lstStyle/>
          <a:p>
            <a:pPr marL="457200" indent="-457200">
              <a:buFont typeface="+mj-lt"/>
              <a:buAutoNum type="arabicPeriod"/>
            </a:pPr>
            <a:r>
              <a:rPr lang="en-US" altLang="ja-JP" sz="1800" dirty="0"/>
              <a:t>Setup</a:t>
            </a:r>
          </a:p>
          <a:p>
            <a:pPr marL="857250" lvl="1" indent="-457200">
              <a:buFont typeface="+mj-lt"/>
              <a:buAutoNum type="arabicPeriod"/>
            </a:pPr>
            <a:r>
              <a:rPr lang="en-US" altLang="ja-JP" sz="1600" dirty="0"/>
              <a:t>Install the scripts</a:t>
            </a:r>
          </a:p>
          <a:p>
            <a:pPr marL="857250" lvl="1" indent="-457200">
              <a:buFont typeface="+mj-lt"/>
              <a:buAutoNum type="arabicPeriod"/>
            </a:pPr>
            <a:r>
              <a:rPr lang="en-US" altLang="ja-JP" sz="1600" dirty="0"/>
              <a:t>Configure the scripts (define failover configuration)</a:t>
            </a:r>
          </a:p>
          <a:p>
            <a:pPr marL="857250" lvl="1" indent="-457200">
              <a:buFont typeface="+mj-lt"/>
              <a:buAutoNum type="arabicPeriod"/>
            </a:pPr>
            <a:r>
              <a:rPr lang="en-US" altLang="ja-JP" sz="1600" dirty="0"/>
              <a:t>Synchronize the configuration between nodes</a:t>
            </a:r>
          </a:p>
          <a:p>
            <a:pPr marL="457200" indent="-457200">
              <a:buFont typeface="+mj-lt"/>
              <a:buAutoNum type="arabicPeriod"/>
            </a:pPr>
            <a:r>
              <a:rPr lang="en-US" altLang="ja-JP" sz="1800" dirty="0"/>
              <a:t>Test</a:t>
            </a:r>
          </a:p>
          <a:p>
            <a:pPr marL="857250" lvl="1" indent="-457200">
              <a:buFont typeface="+mj-lt"/>
              <a:buAutoNum type="arabicPeriod"/>
            </a:pPr>
            <a:r>
              <a:rPr lang="en-US" altLang="ja-JP" sz="1600" dirty="0"/>
              <a:t>Check resource conflict and shortage</a:t>
            </a:r>
          </a:p>
          <a:p>
            <a:pPr marL="857250" lvl="1" indent="-457200">
              <a:buFont typeface="+mj-lt"/>
              <a:buAutoNum type="arabicPeriod"/>
            </a:pPr>
            <a:r>
              <a:rPr lang="en-US" altLang="ja-JP" sz="1600" dirty="0"/>
              <a:t>Do rehearsal failover</a:t>
            </a:r>
          </a:p>
          <a:p>
            <a:pPr marL="457200" indent="-457200">
              <a:buFont typeface="+mj-lt"/>
              <a:buAutoNum type="arabicPeriod"/>
            </a:pPr>
            <a:r>
              <a:rPr lang="en-US" altLang="ja-JP" sz="1800" dirty="0"/>
              <a:t>Normal operation</a:t>
            </a:r>
          </a:p>
          <a:p>
            <a:pPr marL="857250" lvl="1" indent="-457200">
              <a:buFont typeface="+mj-lt"/>
              <a:buAutoNum type="arabicPeriod"/>
            </a:pPr>
            <a:r>
              <a:rPr lang="en-US" altLang="ja-JP" sz="1600" dirty="0"/>
              <a:t>Periodic configuration backup on primary nodes</a:t>
            </a:r>
          </a:p>
        </p:txBody>
      </p:sp>
      <p:sp>
        <p:nvSpPr>
          <p:cNvPr id="4" name="コンテンツ プレースホルダー 1">
            <a:extLst>
              <a:ext uri="{FF2B5EF4-FFF2-40B4-BE49-F238E27FC236}">
                <a16:creationId xmlns:a16="http://schemas.microsoft.com/office/drawing/2014/main" id="{B803DBA3-D443-4B96-93F8-25F7DE2D54EF}"/>
              </a:ext>
            </a:extLst>
          </p:cNvPr>
          <p:cNvSpPr txBox="1">
            <a:spLocks/>
          </p:cNvSpPr>
          <p:nvPr/>
        </p:nvSpPr>
        <p:spPr>
          <a:xfrm>
            <a:off x="4796928" y="744546"/>
            <a:ext cx="4226422" cy="4171332"/>
          </a:xfrm>
          <a:prstGeom prst="rect">
            <a:avLst/>
          </a:prstGeom>
        </p:spPr>
        <p:txBody>
          <a:bodyPr/>
          <a:lstStyle>
            <a:lvl1pPr marL="342900" indent="-342900" algn="l" rtl="0" fontAlgn="base">
              <a:spcBef>
                <a:spcPct val="20000"/>
              </a:spcBef>
              <a:spcAft>
                <a:spcPct val="0"/>
              </a:spcAft>
              <a:buChar char="•"/>
              <a:defRPr kumimoji="1" sz="2400">
                <a:solidFill>
                  <a:schemeClr val="tx1"/>
                </a:solidFill>
                <a:latin typeface="+mn-lt"/>
                <a:ea typeface="+mn-ea"/>
                <a:cs typeface="+mn-cs"/>
              </a:defRPr>
            </a:lvl1pPr>
            <a:lvl2pPr marL="742950" indent="-285750" algn="l" rtl="0" fontAlgn="base">
              <a:spcBef>
                <a:spcPct val="20000"/>
              </a:spcBef>
              <a:spcAft>
                <a:spcPct val="0"/>
              </a:spcAft>
              <a:buChar char="–"/>
              <a:defRPr kumimoji="1" sz="2200">
                <a:solidFill>
                  <a:schemeClr val="tx1"/>
                </a:solidFill>
                <a:latin typeface="+mn-lt"/>
                <a:ea typeface="+mn-ea"/>
              </a:defRPr>
            </a:lvl2pPr>
            <a:lvl3pPr marL="1143000" indent="-228600" algn="l" rtl="0" fontAlgn="base">
              <a:spcBef>
                <a:spcPct val="20000"/>
              </a:spcBef>
              <a:spcAft>
                <a:spcPct val="0"/>
              </a:spcAft>
              <a:buChar char="•"/>
              <a:defRPr kumimoji="1" sz="2000">
                <a:solidFill>
                  <a:schemeClr val="tx1"/>
                </a:solidFill>
                <a:latin typeface="+mn-lt"/>
                <a:ea typeface="+mn-ea"/>
              </a:defRPr>
            </a:lvl3pPr>
            <a:lvl4pPr marL="1600200" indent="-228600" algn="l" rtl="0" fontAlgn="base">
              <a:spcBef>
                <a:spcPct val="20000"/>
              </a:spcBef>
              <a:spcAft>
                <a:spcPct val="0"/>
              </a:spcAft>
              <a:buChar char="–"/>
              <a:defRPr kumimoji="1" sz="1800">
                <a:solidFill>
                  <a:schemeClr val="tx1"/>
                </a:solidFill>
                <a:latin typeface="+mn-lt"/>
                <a:ea typeface="+mn-ea"/>
              </a:defRPr>
            </a:lvl4pPr>
            <a:lvl5pPr marL="2057400" indent="-228600" algn="l" rtl="0" fontAlgn="base">
              <a:spcBef>
                <a:spcPct val="20000"/>
              </a:spcBef>
              <a:spcAft>
                <a:spcPct val="0"/>
              </a:spcAft>
              <a:buChar char="»"/>
              <a:defRPr kumimoji="1" sz="18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457200" indent="-457200">
              <a:lnSpc>
                <a:spcPct val="100000"/>
              </a:lnSpc>
              <a:buFont typeface="+mj-lt"/>
              <a:buAutoNum type="arabicPeriod" startAt="3"/>
            </a:pPr>
            <a:r>
              <a:rPr lang="en-US" altLang="ja-JP" sz="1800" kern="0" dirty="0"/>
              <a:t>Normal Operation (continue)</a:t>
            </a:r>
          </a:p>
          <a:p>
            <a:pPr marL="857250" lvl="1" indent="-457200">
              <a:lnSpc>
                <a:spcPct val="100000"/>
              </a:lnSpc>
              <a:buFont typeface="+mj-lt"/>
              <a:buAutoNum type="arabicPeriod" startAt="2"/>
            </a:pPr>
            <a:r>
              <a:rPr lang="en-US" altLang="ja-JP" sz="1600" kern="0" dirty="0"/>
              <a:t>Periodic synchronization of file system settings</a:t>
            </a:r>
          </a:p>
          <a:p>
            <a:pPr marL="457200" indent="-457200">
              <a:lnSpc>
                <a:spcPct val="100000"/>
              </a:lnSpc>
              <a:buFont typeface="+mj-lt"/>
              <a:buAutoNum type="arabicPeriod" startAt="3"/>
            </a:pPr>
            <a:r>
              <a:rPr lang="en-US" altLang="ja-JP" sz="1800" kern="0" dirty="0"/>
              <a:t>Under disaster</a:t>
            </a:r>
          </a:p>
          <a:p>
            <a:pPr marL="857250" lvl="1" indent="-457200">
              <a:lnSpc>
                <a:spcPct val="100000"/>
              </a:lnSpc>
              <a:buFont typeface="+mj-lt"/>
              <a:buAutoNum type="arabicPeriod"/>
            </a:pPr>
            <a:r>
              <a:rPr lang="en-US" altLang="ja-JP" sz="1600" kern="0" dirty="0"/>
              <a:t>Execute failover</a:t>
            </a:r>
          </a:p>
          <a:p>
            <a:pPr marL="1257300" lvl="2" indent="-457200">
              <a:lnSpc>
                <a:spcPct val="100000"/>
              </a:lnSpc>
              <a:buFont typeface="+mj-lt"/>
              <a:buAutoNum type="arabicPeriod"/>
            </a:pPr>
            <a:r>
              <a:rPr lang="en-US" altLang="ja-JP" sz="1400" kern="0" dirty="0"/>
              <a:t>HCP failover can be executed at the same time</a:t>
            </a:r>
          </a:p>
          <a:p>
            <a:pPr marL="457200" indent="-457200">
              <a:lnSpc>
                <a:spcPct val="100000"/>
              </a:lnSpc>
              <a:buFont typeface="+mj-lt"/>
              <a:buAutoNum type="arabicPeriod" startAt="3"/>
            </a:pPr>
            <a:r>
              <a:rPr lang="en-US" altLang="ja-JP" sz="1800" kern="0" dirty="0"/>
              <a:t>After recovered from disaster</a:t>
            </a:r>
          </a:p>
          <a:p>
            <a:pPr marL="857250" lvl="1" indent="-457200">
              <a:lnSpc>
                <a:spcPct val="100000"/>
              </a:lnSpc>
              <a:buFont typeface="+mj-lt"/>
              <a:buAutoNum type="arabicPeriod"/>
            </a:pPr>
            <a:r>
              <a:rPr lang="en-US" altLang="ja-JP" sz="1600" kern="0" dirty="0"/>
              <a:t>Delete the file systems on primary nodes (or rebuild the primary nodes)</a:t>
            </a:r>
          </a:p>
          <a:p>
            <a:pPr marL="857250" lvl="1" indent="-457200">
              <a:lnSpc>
                <a:spcPct val="100000"/>
              </a:lnSpc>
              <a:buFont typeface="+mj-lt"/>
              <a:buAutoNum type="arabicPeriod"/>
            </a:pPr>
            <a:r>
              <a:rPr lang="en-US" altLang="ja-JP" sz="1600" kern="0" dirty="0"/>
              <a:t>Execute HCP failback (if needed)</a:t>
            </a:r>
          </a:p>
          <a:p>
            <a:pPr marL="857250" lvl="1" indent="-457200">
              <a:lnSpc>
                <a:spcPct val="100000"/>
              </a:lnSpc>
              <a:buFont typeface="+mj-lt"/>
              <a:buAutoNum type="arabicPeriod"/>
            </a:pPr>
            <a:r>
              <a:rPr lang="en-US" altLang="ja-JP" sz="1600" kern="0" dirty="0"/>
              <a:t>Execute HDI failback</a:t>
            </a:r>
          </a:p>
          <a:p>
            <a:pPr marL="857250" lvl="1" indent="-457200">
              <a:lnSpc>
                <a:spcPct val="100000"/>
              </a:lnSpc>
              <a:buFont typeface="+mj-lt"/>
              <a:buAutoNum type="arabicPeriod"/>
            </a:pPr>
            <a:r>
              <a:rPr lang="en-US" altLang="ja-JP" sz="1600" kern="0" dirty="0"/>
              <a:t>Delete file systems on secondary nodes</a:t>
            </a:r>
          </a:p>
        </p:txBody>
      </p:sp>
      <p:sp>
        <p:nvSpPr>
          <p:cNvPr id="5" name="動作設定ボタン: 戻る/前へ 4">
            <a:hlinkClick r:id="rId3" action="ppaction://hlinksldjump" highlightClick="1"/>
            <a:extLst>
              <a:ext uri="{FF2B5EF4-FFF2-40B4-BE49-F238E27FC236}">
                <a16:creationId xmlns:a16="http://schemas.microsoft.com/office/drawing/2014/main" id="{381B4DC6-FE22-4E20-853C-31C90AF1BC4E}"/>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Tree>
    <p:extLst>
      <p:ext uri="{BB962C8B-B14F-4D97-AF65-F5344CB8AC3E}">
        <p14:creationId xmlns:p14="http://schemas.microsoft.com/office/powerpoint/2010/main" val="15130910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1792478" cy="369332"/>
          </a:xfrm>
        </p:spPr>
        <p:txBody>
          <a:bodyPr wrap="none"/>
          <a:lstStyle/>
          <a:p>
            <a:r>
              <a:rPr lang="en-US" altLang="ja-JP" dirty="0"/>
              <a:t>4-2</a:t>
            </a:r>
            <a:r>
              <a:rPr lang="en-US" altLang="ja-JP" b="1" dirty="0">
                <a:solidFill>
                  <a:schemeClr val="tx1"/>
                </a:solidFill>
                <a:latin typeface="+mj-lt"/>
                <a:ea typeface="ＭＳ Ｐゴシック" pitchFamily="50" charset="-128"/>
                <a:cs typeface="Arial" charset="0"/>
              </a:rPr>
              <a:t>. Setup (1)</a:t>
            </a:r>
            <a:endParaRPr kumimoji="1" lang="ja-JP" altLang="en-US" b="1" dirty="0">
              <a:solidFill>
                <a:schemeClr val="tx1"/>
              </a:solidFill>
              <a:latin typeface="+mj-lt"/>
            </a:endParaRPr>
          </a:p>
        </p:txBody>
      </p:sp>
      <p:sp>
        <p:nvSpPr>
          <p:cNvPr id="2" name="コンテンツ プレースホルダー 1">
            <a:extLst>
              <a:ext uri="{FF2B5EF4-FFF2-40B4-BE49-F238E27FC236}">
                <a16:creationId xmlns:a16="http://schemas.microsoft.com/office/drawing/2014/main" id="{B803DBA3-D443-4B96-93F8-25F7DE2D54EF}"/>
              </a:ext>
            </a:extLst>
          </p:cNvPr>
          <p:cNvSpPr>
            <a:spLocks noGrp="1"/>
          </p:cNvSpPr>
          <p:nvPr>
            <p:ph sz="quarter" idx="10"/>
          </p:nvPr>
        </p:nvSpPr>
        <p:spPr>
          <a:xfrm>
            <a:off x="329859" y="744546"/>
            <a:ext cx="8416902" cy="4171332"/>
          </a:xfrm>
        </p:spPr>
        <p:txBody>
          <a:bodyPr/>
          <a:lstStyle/>
          <a:p>
            <a:r>
              <a:rPr lang="en-US" altLang="ja-JP" sz="2000" dirty="0"/>
              <a:t>Script installation process does the followings</a:t>
            </a:r>
          </a:p>
          <a:p>
            <a:pPr lvl="1"/>
            <a:r>
              <a:rPr lang="en-US" altLang="ja-JP" sz="1800" dirty="0"/>
              <a:t>Extract scripts and configuration files</a:t>
            </a:r>
          </a:p>
          <a:p>
            <a:pPr lvl="1"/>
            <a:r>
              <a:rPr lang="en-US" altLang="ja-JP" sz="1800" dirty="0"/>
              <a:t>Install Default SSH key</a:t>
            </a:r>
          </a:p>
          <a:p>
            <a:pPr lvl="2"/>
            <a:r>
              <a:rPr lang="en-US" altLang="ja-JP" sz="1600" dirty="0"/>
              <a:t>Install Default SSH key by “</a:t>
            </a:r>
            <a:r>
              <a:rPr lang="en-US" altLang="ja-JP" sz="1600" dirty="0" err="1"/>
              <a:t>sshkeyadd</a:t>
            </a:r>
            <a:r>
              <a:rPr lang="en-US" altLang="ja-JP" sz="1600" dirty="0"/>
              <a:t>” CLI</a:t>
            </a:r>
          </a:p>
          <a:p>
            <a:pPr lvl="1"/>
            <a:r>
              <a:rPr lang="en-US" altLang="ja-JP" sz="1800" dirty="0"/>
              <a:t>Setup MAPI password</a:t>
            </a:r>
          </a:p>
          <a:p>
            <a:pPr lvl="2"/>
            <a:r>
              <a:rPr lang="en-US" altLang="ja-JP" sz="1600" dirty="0"/>
              <a:t>Admin is asked to input the password if it was changed from default one</a:t>
            </a:r>
          </a:p>
          <a:p>
            <a:pPr lvl="1"/>
            <a:r>
              <a:rPr lang="en-US" altLang="ja-JP" sz="1800" dirty="0"/>
              <a:t>Setup system UUID if not configured yet</a:t>
            </a:r>
          </a:p>
          <a:p>
            <a:pPr lvl="2"/>
            <a:r>
              <a:rPr lang="en-US" altLang="ja-JP" sz="1600" dirty="0"/>
              <a:t>If not configured, </a:t>
            </a:r>
            <a:r>
              <a:rPr lang="en-US" altLang="ja-JP" sz="1600" dirty="0" err="1"/>
              <a:t>syslurestore</a:t>
            </a:r>
            <a:r>
              <a:rPr lang="en-US" altLang="ja-JP" sz="1600" dirty="0"/>
              <a:t> is executed to generate system UUID</a:t>
            </a:r>
          </a:p>
          <a:p>
            <a:pPr lvl="1"/>
            <a:r>
              <a:rPr lang="en-US" altLang="ja-JP" sz="1800" dirty="0"/>
              <a:t>Install log collection scripts</a:t>
            </a:r>
          </a:p>
        </p:txBody>
      </p:sp>
      <p:sp>
        <p:nvSpPr>
          <p:cNvPr id="4" name="動作設定ボタン: 戻る/前へ 3">
            <a:hlinkClick r:id="rId3" action="ppaction://hlinksldjump" highlightClick="1"/>
            <a:extLst>
              <a:ext uri="{FF2B5EF4-FFF2-40B4-BE49-F238E27FC236}">
                <a16:creationId xmlns:a16="http://schemas.microsoft.com/office/drawing/2014/main" id="{F2C85D15-973B-4878-989F-F1FC03E92585}"/>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Tree>
    <p:extLst>
      <p:ext uri="{BB962C8B-B14F-4D97-AF65-F5344CB8AC3E}">
        <p14:creationId xmlns:p14="http://schemas.microsoft.com/office/powerpoint/2010/main" val="2900175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2831224" cy="369332"/>
          </a:xfrm>
        </p:spPr>
        <p:txBody>
          <a:bodyPr wrap="none"/>
          <a:lstStyle/>
          <a:p>
            <a:r>
              <a:rPr lang="en-US" altLang="ja-JP" b="1" dirty="0">
                <a:solidFill>
                  <a:schemeClr val="tx1"/>
                </a:solidFill>
                <a:latin typeface="+mj-lt"/>
                <a:ea typeface="ＭＳ Ｐゴシック" pitchFamily="50" charset="-128"/>
                <a:cs typeface="Arial" charset="0"/>
              </a:rPr>
              <a:t>1-2. Improvements (1)</a:t>
            </a:r>
            <a:endParaRPr kumimoji="1" lang="ja-JP" altLang="en-US" b="1" dirty="0">
              <a:solidFill>
                <a:schemeClr val="tx1"/>
              </a:solidFill>
              <a:latin typeface="+mj-lt"/>
            </a:endParaRPr>
          </a:p>
        </p:txBody>
      </p:sp>
      <p:sp>
        <p:nvSpPr>
          <p:cNvPr id="2" name="コンテンツ プレースホルダー 1">
            <a:extLst>
              <a:ext uri="{FF2B5EF4-FFF2-40B4-BE49-F238E27FC236}">
                <a16:creationId xmlns:a16="http://schemas.microsoft.com/office/drawing/2014/main" id="{B803DBA3-D443-4B96-93F8-25F7DE2D54EF}"/>
              </a:ext>
            </a:extLst>
          </p:cNvPr>
          <p:cNvSpPr>
            <a:spLocks noGrp="1"/>
          </p:cNvSpPr>
          <p:nvPr>
            <p:ph sz="quarter" idx="10"/>
          </p:nvPr>
        </p:nvSpPr>
        <p:spPr/>
        <p:txBody>
          <a:bodyPr/>
          <a:lstStyle/>
          <a:p>
            <a:r>
              <a:rPr lang="en-US" altLang="ja-JP" dirty="0"/>
              <a:t>Ease of use</a:t>
            </a:r>
          </a:p>
          <a:p>
            <a:pPr lvl="1"/>
            <a:r>
              <a:rPr lang="en-US" altLang="ja-JP" dirty="0"/>
              <a:t>Simplified setup procedure with dialog</a:t>
            </a:r>
          </a:p>
          <a:p>
            <a:pPr lvl="2"/>
            <a:r>
              <a:rPr lang="en-US" altLang="ja-JP" dirty="0"/>
              <a:t>i.e. No more directly editing a configuration file</a:t>
            </a:r>
          </a:p>
          <a:p>
            <a:pPr lvl="1"/>
            <a:r>
              <a:rPr lang="en-US" altLang="ja-JP" dirty="0"/>
              <a:t>Simplified failover configuration</a:t>
            </a:r>
          </a:p>
          <a:p>
            <a:pPr lvl="1"/>
            <a:r>
              <a:rPr lang="en-US" altLang="ja-JP" dirty="0"/>
              <a:t>Simplified log collection operation</a:t>
            </a:r>
          </a:p>
          <a:p>
            <a:pPr lvl="2"/>
            <a:r>
              <a:rPr lang="en-US" altLang="ja-JP" dirty="0"/>
              <a:t>The logs of the scripts are included in HDI logs (All log)</a:t>
            </a:r>
          </a:p>
        </p:txBody>
      </p:sp>
      <p:sp>
        <p:nvSpPr>
          <p:cNvPr id="4" name="動作設定ボタン: 戻る/前へ 3">
            <a:hlinkClick r:id="rId3" action="ppaction://hlinksldjump" highlightClick="1"/>
            <a:extLst>
              <a:ext uri="{FF2B5EF4-FFF2-40B4-BE49-F238E27FC236}">
                <a16:creationId xmlns:a16="http://schemas.microsoft.com/office/drawing/2014/main" id="{EF6B62B8-E137-4AF7-8093-447CD6996827}"/>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Tree>
    <p:extLst>
      <p:ext uri="{BB962C8B-B14F-4D97-AF65-F5344CB8AC3E}">
        <p14:creationId xmlns:p14="http://schemas.microsoft.com/office/powerpoint/2010/main" val="31124102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1792478" cy="369332"/>
          </a:xfrm>
        </p:spPr>
        <p:txBody>
          <a:bodyPr wrap="none"/>
          <a:lstStyle/>
          <a:p>
            <a:r>
              <a:rPr lang="en-US" altLang="ja-JP" dirty="0"/>
              <a:t>4-2</a:t>
            </a:r>
            <a:r>
              <a:rPr lang="en-US" altLang="ja-JP" b="1" dirty="0">
                <a:solidFill>
                  <a:schemeClr val="tx1"/>
                </a:solidFill>
                <a:latin typeface="+mj-lt"/>
                <a:ea typeface="ＭＳ Ｐゴシック" pitchFamily="50" charset="-128"/>
                <a:cs typeface="Arial" charset="0"/>
              </a:rPr>
              <a:t>. Setup (2)</a:t>
            </a:r>
            <a:endParaRPr kumimoji="1" lang="ja-JP" altLang="en-US" b="1" dirty="0">
              <a:solidFill>
                <a:schemeClr val="tx1"/>
              </a:solidFill>
              <a:latin typeface="+mj-lt"/>
            </a:endParaRPr>
          </a:p>
        </p:txBody>
      </p:sp>
      <p:sp>
        <p:nvSpPr>
          <p:cNvPr id="2" name="コンテンツ プレースホルダー 1">
            <a:extLst>
              <a:ext uri="{FF2B5EF4-FFF2-40B4-BE49-F238E27FC236}">
                <a16:creationId xmlns:a16="http://schemas.microsoft.com/office/drawing/2014/main" id="{B803DBA3-D443-4B96-93F8-25F7DE2D54EF}"/>
              </a:ext>
            </a:extLst>
          </p:cNvPr>
          <p:cNvSpPr>
            <a:spLocks noGrp="1"/>
          </p:cNvSpPr>
          <p:nvPr>
            <p:ph sz="quarter" idx="10"/>
          </p:nvPr>
        </p:nvSpPr>
        <p:spPr>
          <a:xfrm>
            <a:off x="329859" y="744546"/>
            <a:ext cx="8416902" cy="4171332"/>
          </a:xfrm>
        </p:spPr>
        <p:txBody>
          <a:bodyPr/>
          <a:lstStyle/>
          <a:p>
            <a:r>
              <a:rPr lang="en-US" altLang="ja-JP" sz="2000" dirty="0"/>
              <a:t>Define failover configuration</a:t>
            </a:r>
          </a:p>
          <a:p>
            <a:pPr lvl="1"/>
            <a:r>
              <a:rPr lang="en-US" altLang="ja-JP" sz="1800" dirty="0"/>
              <a:t>Please see Usage section for detail</a:t>
            </a:r>
          </a:p>
        </p:txBody>
      </p:sp>
      <p:sp>
        <p:nvSpPr>
          <p:cNvPr id="4" name="動作設定ボタン: 戻る/前へ 3">
            <a:hlinkClick r:id="rId3" action="ppaction://hlinksldjump" highlightClick="1"/>
            <a:extLst>
              <a:ext uri="{FF2B5EF4-FFF2-40B4-BE49-F238E27FC236}">
                <a16:creationId xmlns:a16="http://schemas.microsoft.com/office/drawing/2014/main" id="{9BB1D864-6215-4C8F-8ED0-81C35D23F04F}"/>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Tree>
    <p:extLst>
      <p:ext uri="{BB962C8B-B14F-4D97-AF65-F5344CB8AC3E}">
        <p14:creationId xmlns:p14="http://schemas.microsoft.com/office/powerpoint/2010/main" val="9255572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2707793" cy="369332"/>
          </a:xfrm>
        </p:spPr>
        <p:txBody>
          <a:bodyPr wrap="none"/>
          <a:lstStyle/>
          <a:p>
            <a:r>
              <a:rPr lang="en-US" altLang="ja-JP" dirty="0"/>
              <a:t>4-3</a:t>
            </a:r>
            <a:r>
              <a:rPr lang="en-US" altLang="ja-JP" b="1" dirty="0">
                <a:solidFill>
                  <a:schemeClr val="tx1"/>
                </a:solidFill>
                <a:latin typeface="+mj-lt"/>
                <a:ea typeface="ＭＳ Ｐゴシック" pitchFamily="50" charset="-128"/>
                <a:cs typeface="Arial" charset="0"/>
              </a:rPr>
              <a:t>. Resource Check</a:t>
            </a:r>
            <a:endParaRPr kumimoji="1" lang="ja-JP" altLang="en-US" b="1" dirty="0">
              <a:solidFill>
                <a:schemeClr val="tx1"/>
              </a:solidFill>
              <a:latin typeface="+mj-lt"/>
            </a:endParaRPr>
          </a:p>
        </p:txBody>
      </p:sp>
      <p:sp>
        <p:nvSpPr>
          <p:cNvPr id="2" name="コンテンツ プレースホルダー 1">
            <a:extLst>
              <a:ext uri="{FF2B5EF4-FFF2-40B4-BE49-F238E27FC236}">
                <a16:creationId xmlns:a16="http://schemas.microsoft.com/office/drawing/2014/main" id="{B803DBA3-D443-4B96-93F8-25F7DE2D54EF}"/>
              </a:ext>
            </a:extLst>
          </p:cNvPr>
          <p:cNvSpPr>
            <a:spLocks noGrp="1"/>
          </p:cNvSpPr>
          <p:nvPr>
            <p:ph sz="quarter" idx="10"/>
          </p:nvPr>
        </p:nvSpPr>
        <p:spPr>
          <a:xfrm>
            <a:off x="329859" y="744546"/>
            <a:ext cx="8416902" cy="4171332"/>
          </a:xfrm>
        </p:spPr>
        <p:txBody>
          <a:bodyPr/>
          <a:lstStyle/>
          <a:p>
            <a:r>
              <a:rPr lang="en-US" altLang="ja-JP" sz="2000" dirty="0"/>
              <a:t>Resource Check checks the followings</a:t>
            </a:r>
          </a:p>
          <a:p>
            <a:pPr lvl="1"/>
            <a:r>
              <a:rPr lang="en-US" altLang="ja-JP" sz="1800" dirty="0"/>
              <a:t>Name conflicts</a:t>
            </a:r>
          </a:p>
          <a:p>
            <a:pPr lvl="2"/>
            <a:r>
              <a:rPr lang="en-US" altLang="ja-JP" sz="1600" dirty="0"/>
              <a:t>Check conflicts of file system names and CIFS share names which will be failed over to a secondary node</a:t>
            </a:r>
          </a:p>
          <a:p>
            <a:pPr lvl="2"/>
            <a:r>
              <a:rPr lang="en-US" altLang="ja-JP" sz="1600" dirty="0"/>
              <a:t>NFS share names and migration task names are NOT checked because these names never conflict by the specification of them</a:t>
            </a:r>
          </a:p>
          <a:p>
            <a:pPr lvl="1"/>
            <a:r>
              <a:rPr lang="en-US" altLang="ja-JP" sz="1800" dirty="0"/>
              <a:t>Storage shortage</a:t>
            </a:r>
          </a:p>
          <a:p>
            <a:pPr lvl="2"/>
            <a:r>
              <a:rPr lang="en-US" altLang="ja-JP" sz="1600" dirty="0"/>
              <a:t>Simulates storage allocation of each file system based on the defined Storage Policies</a:t>
            </a:r>
          </a:p>
          <a:p>
            <a:pPr lvl="2"/>
            <a:r>
              <a:rPr lang="en-US" altLang="ja-JP" sz="1600" dirty="0"/>
              <a:t>Shortage is detected if the script could not allocate storage that is expected to be allocated</a:t>
            </a:r>
          </a:p>
        </p:txBody>
      </p:sp>
      <p:sp>
        <p:nvSpPr>
          <p:cNvPr id="4" name="動作設定ボタン: 戻る/前へ 3">
            <a:hlinkClick r:id="rId3" action="ppaction://hlinksldjump" highlightClick="1"/>
            <a:extLst>
              <a:ext uri="{FF2B5EF4-FFF2-40B4-BE49-F238E27FC236}">
                <a16:creationId xmlns:a16="http://schemas.microsoft.com/office/drawing/2014/main" id="{427FA8A3-453A-4ABA-A567-0EE865701EC5}"/>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Tree>
    <p:extLst>
      <p:ext uri="{BB962C8B-B14F-4D97-AF65-F5344CB8AC3E}">
        <p14:creationId xmlns:p14="http://schemas.microsoft.com/office/powerpoint/2010/main" val="169367305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3376245" cy="369332"/>
          </a:xfrm>
        </p:spPr>
        <p:txBody>
          <a:bodyPr wrap="none"/>
          <a:lstStyle/>
          <a:p>
            <a:r>
              <a:rPr lang="en-US" altLang="ja-JP" dirty="0"/>
              <a:t>4-4</a:t>
            </a:r>
            <a:r>
              <a:rPr lang="en-US" altLang="ja-JP" b="1" dirty="0">
                <a:solidFill>
                  <a:schemeClr val="tx1"/>
                </a:solidFill>
                <a:latin typeface="+mj-lt"/>
                <a:ea typeface="ＭＳ Ｐゴシック" pitchFamily="50" charset="-128"/>
                <a:cs typeface="Arial" charset="0"/>
              </a:rPr>
              <a:t>. Backup Configuration</a:t>
            </a:r>
            <a:endParaRPr kumimoji="1" lang="ja-JP" altLang="en-US" b="1" dirty="0">
              <a:solidFill>
                <a:schemeClr val="tx1"/>
              </a:solidFill>
              <a:latin typeface="+mj-lt"/>
            </a:endParaRPr>
          </a:p>
        </p:txBody>
      </p:sp>
      <p:sp>
        <p:nvSpPr>
          <p:cNvPr id="2" name="コンテンツ プレースホルダー 1">
            <a:extLst>
              <a:ext uri="{FF2B5EF4-FFF2-40B4-BE49-F238E27FC236}">
                <a16:creationId xmlns:a16="http://schemas.microsoft.com/office/drawing/2014/main" id="{B803DBA3-D443-4B96-93F8-25F7DE2D54EF}"/>
              </a:ext>
            </a:extLst>
          </p:cNvPr>
          <p:cNvSpPr>
            <a:spLocks noGrp="1"/>
          </p:cNvSpPr>
          <p:nvPr>
            <p:ph sz="quarter" idx="10"/>
          </p:nvPr>
        </p:nvSpPr>
        <p:spPr>
          <a:xfrm>
            <a:off x="329859" y="744546"/>
            <a:ext cx="8416902" cy="4171332"/>
          </a:xfrm>
        </p:spPr>
        <p:txBody>
          <a:bodyPr/>
          <a:lstStyle/>
          <a:p>
            <a:r>
              <a:rPr lang="en-US" altLang="ja-JP" sz="2000" dirty="0"/>
              <a:t>Get the following information</a:t>
            </a:r>
          </a:p>
          <a:p>
            <a:pPr lvl="1"/>
            <a:r>
              <a:rPr lang="en-US" altLang="ja-JP" sz="1800" dirty="0"/>
              <a:t>File system configuration, including LFT settings</a:t>
            </a:r>
          </a:p>
          <a:p>
            <a:pPr lvl="1"/>
            <a:r>
              <a:rPr lang="en-US" altLang="ja-JP" sz="1800" dirty="0"/>
              <a:t>CIFS/NFS share configuration</a:t>
            </a:r>
          </a:p>
          <a:p>
            <a:pPr lvl="1"/>
            <a:r>
              <a:rPr lang="en-US" altLang="ja-JP" sz="1800" dirty="0"/>
              <a:t>Migration task configuration</a:t>
            </a:r>
          </a:p>
          <a:p>
            <a:pPr lvl="1"/>
            <a:r>
              <a:rPr lang="en-US" altLang="ja-JP" sz="1800" dirty="0"/>
              <a:t>Network configuration</a:t>
            </a:r>
          </a:p>
          <a:p>
            <a:pPr lvl="1"/>
            <a:r>
              <a:rPr lang="en-US" altLang="ja-JP" sz="1800" dirty="0"/>
              <a:t>Host name</a:t>
            </a:r>
          </a:p>
          <a:p>
            <a:pPr lvl="1"/>
            <a:r>
              <a:rPr lang="en-US" altLang="ja-JP" sz="1800" dirty="0"/>
              <a:t>System UUID</a:t>
            </a:r>
          </a:p>
          <a:p>
            <a:r>
              <a:rPr lang="en-US" altLang="ja-JP" sz="2000" dirty="0"/>
              <a:t>These information is archived to “</a:t>
            </a:r>
            <a:r>
              <a:rPr lang="en-US" altLang="ja-JP" sz="2000" dirty="0" err="1"/>
              <a:t>hdiconf</a:t>
            </a:r>
            <a:r>
              <a:rPr lang="en-US" altLang="ja-JP" sz="2000" dirty="0"/>
              <a:t>_&lt;IP-address&gt;_&lt;hostname&gt;_&lt;system-UUID&gt;.tar.gz” and uploaded to “/rest/</a:t>
            </a:r>
            <a:r>
              <a:rPr lang="en-US" altLang="ja-JP" sz="2000" dirty="0" err="1"/>
              <a:t>foscripts</a:t>
            </a:r>
            <a:r>
              <a:rPr lang="en-US" altLang="ja-JP" sz="2000" dirty="0"/>
              <a:t>/</a:t>
            </a:r>
            <a:r>
              <a:rPr lang="en-US" altLang="ja-JP" sz="2000" dirty="0" err="1"/>
              <a:t>hdiconf</a:t>
            </a:r>
            <a:r>
              <a:rPr lang="en-US" altLang="ja-JP" sz="2000" dirty="0"/>
              <a:t>/” directory on “system-backup-data” namespace</a:t>
            </a:r>
          </a:p>
        </p:txBody>
      </p:sp>
      <p:sp>
        <p:nvSpPr>
          <p:cNvPr id="4" name="動作設定ボタン: 戻る/前へ 3">
            <a:hlinkClick r:id="rId3" action="ppaction://hlinksldjump" highlightClick="1"/>
            <a:extLst>
              <a:ext uri="{FF2B5EF4-FFF2-40B4-BE49-F238E27FC236}">
                <a16:creationId xmlns:a16="http://schemas.microsoft.com/office/drawing/2014/main" id="{F0054362-EC42-46FE-91D3-81DBB859C29C}"/>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Tree>
    <p:extLst>
      <p:ext uri="{BB962C8B-B14F-4D97-AF65-F5344CB8AC3E}">
        <p14:creationId xmlns:p14="http://schemas.microsoft.com/office/powerpoint/2010/main" val="32292258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4213013" cy="369332"/>
          </a:xfrm>
        </p:spPr>
        <p:txBody>
          <a:bodyPr wrap="none"/>
          <a:lstStyle/>
          <a:p>
            <a:r>
              <a:rPr lang="en-US" altLang="ja-JP" dirty="0"/>
              <a:t>4-5</a:t>
            </a:r>
            <a:r>
              <a:rPr lang="en-US" altLang="ja-JP" b="1" dirty="0">
                <a:solidFill>
                  <a:schemeClr val="tx1"/>
                </a:solidFill>
                <a:latin typeface="+mj-lt"/>
                <a:ea typeface="ＭＳ Ｐゴシック" pitchFamily="50" charset="-128"/>
                <a:cs typeface="Arial" charset="0"/>
              </a:rPr>
              <a:t>. Synchronize File systems (1)</a:t>
            </a:r>
            <a:endParaRPr kumimoji="1" lang="ja-JP" altLang="en-US" b="1" dirty="0">
              <a:solidFill>
                <a:schemeClr val="tx1"/>
              </a:solidFill>
              <a:latin typeface="+mj-lt"/>
            </a:endParaRPr>
          </a:p>
        </p:txBody>
      </p:sp>
      <p:sp>
        <p:nvSpPr>
          <p:cNvPr id="2" name="コンテンツ プレースホルダー 1">
            <a:extLst>
              <a:ext uri="{FF2B5EF4-FFF2-40B4-BE49-F238E27FC236}">
                <a16:creationId xmlns:a16="http://schemas.microsoft.com/office/drawing/2014/main" id="{B803DBA3-D443-4B96-93F8-25F7DE2D54EF}"/>
              </a:ext>
            </a:extLst>
          </p:cNvPr>
          <p:cNvSpPr>
            <a:spLocks noGrp="1"/>
          </p:cNvSpPr>
          <p:nvPr>
            <p:ph sz="quarter" idx="10"/>
          </p:nvPr>
        </p:nvSpPr>
        <p:spPr>
          <a:xfrm>
            <a:off x="329859" y="744546"/>
            <a:ext cx="8416902" cy="4171332"/>
          </a:xfrm>
        </p:spPr>
        <p:txBody>
          <a:bodyPr/>
          <a:lstStyle/>
          <a:p>
            <a:r>
              <a:rPr lang="en-US" altLang="ja-JP" sz="2000" dirty="0"/>
              <a:t>Create and mount file systems with the same configuration on the primary node</a:t>
            </a:r>
          </a:p>
          <a:p>
            <a:r>
              <a:rPr lang="en-US" altLang="ja-JP" sz="2000" dirty="0"/>
              <a:t>Storage Policy definition is used to decide storage configuration for the file systems</a:t>
            </a:r>
          </a:p>
          <a:p>
            <a:r>
              <a:rPr lang="en-US" altLang="ja-JP" sz="2000" dirty="0"/>
              <a:t>Re-create the file system when…</a:t>
            </a:r>
          </a:p>
          <a:p>
            <a:pPr lvl="1"/>
            <a:r>
              <a:rPr lang="en-US" altLang="ja-JP" sz="1800" dirty="0"/>
              <a:t>Any parameters are changed on the primary node</a:t>
            </a:r>
          </a:p>
          <a:p>
            <a:pPr lvl="1"/>
            <a:r>
              <a:rPr lang="en-US" altLang="ja-JP" sz="1800" dirty="0"/>
              <a:t>Storage Policy for the file system is changed </a:t>
            </a:r>
          </a:p>
          <a:p>
            <a:pPr lvl="1"/>
            <a:r>
              <a:rPr lang="en-US" altLang="ja-JP" sz="1800" dirty="0"/>
              <a:t>Used capacity is changed on the primary node when “Auto with usage” policy is applied to the file system</a:t>
            </a:r>
          </a:p>
          <a:p>
            <a:pPr lvl="2"/>
            <a:r>
              <a:rPr lang="en-US" altLang="ja-JP" sz="1600" dirty="0"/>
              <a:t>If ‘margin’ is specified with the policy, the file system will be re-created only when the difference becomes less than the half of the margin</a:t>
            </a:r>
          </a:p>
          <a:p>
            <a:endParaRPr lang="en-US" altLang="ja-JP" sz="2000" dirty="0"/>
          </a:p>
          <a:p>
            <a:endParaRPr lang="en-US" altLang="ja-JP" sz="2000" dirty="0"/>
          </a:p>
        </p:txBody>
      </p:sp>
      <p:sp>
        <p:nvSpPr>
          <p:cNvPr id="4" name="動作設定ボタン: 戻る/前へ 3">
            <a:hlinkClick r:id="rId3" action="ppaction://hlinksldjump" highlightClick="1"/>
            <a:extLst>
              <a:ext uri="{FF2B5EF4-FFF2-40B4-BE49-F238E27FC236}">
                <a16:creationId xmlns:a16="http://schemas.microsoft.com/office/drawing/2014/main" id="{863E7FFB-500B-4E3F-8811-7ACF3DCA5981}"/>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Tree>
    <p:extLst>
      <p:ext uri="{BB962C8B-B14F-4D97-AF65-F5344CB8AC3E}">
        <p14:creationId xmlns:p14="http://schemas.microsoft.com/office/powerpoint/2010/main" val="357424563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4213013" cy="369332"/>
          </a:xfrm>
        </p:spPr>
        <p:txBody>
          <a:bodyPr wrap="none"/>
          <a:lstStyle/>
          <a:p>
            <a:r>
              <a:rPr lang="en-US" altLang="ja-JP" dirty="0"/>
              <a:t>4-5</a:t>
            </a:r>
            <a:r>
              <a:rPr lang="en-US" altLang="ja-JP" b="1" dirty="0">
                <a:solidFill>
                  <a:schemeClr val="tx1"/>
                </a:solidFill>
                <a:latin typeface="+mj-lt"/>
                <a:ea typeface="ＭＳ Ｐゴシック" pitchFamily="50" charset="-128"/>
                <a:cs typeface="Arial" charset="0"/>
              </a:rPr>
              <a:t>. Synchronize File systems (2)</a:t>
            </a:r>
            <a:endParaRPr kumimoji="1" lang="ja-JP" altLang="en-US" b="1" dirty="0">
              <a:solidFill>
                <a:schemeClr val="tx1"/>
              </a:solidFill>
              <a:latin typeface="+mj-lt"/>
            </a:endParaRPr>
          </a:p>
        </p:txBody>
      </p:sp>
      <p:sp>
        <p:nvSpPr>
          <p:cNvPr id="2" name="コンテンツ プレースホルダー 1">
            <a:extLst>
              <a:ext uri="{FF2B5EF4-FFF2-40B4-BE49-F238E27FC236}">
                <a16:creationId xmlns:a16="http://schemas.microsoft.com/office/drawing/2014/main" id="{B803DBA3-D443-4B96-93F8-25F7DE2D54EF}"/>
              </a:ext>
            </a:extLst>
          </p:cNvPr>
          <p:cNvSpPr>
            <a:spLocks noGrp="1"/>
          </p:cNvSpPr>
          <p:nvPr>
            <p:ph sz="quarter" idx="10"/>
          </p:nvPr>
        </p:nvSpPr>
        <p:spPr>
          <a:xfrm>
            <a:off x="329859" y="744546"/>
            <a:ext cx="8416902" cy="4171332"/>
          </a:xfrm>
        </p:spPr>
        <p:txBody>
          <a:bodyPr/>
          <a:lstStyle/>
          <a:p>
            <a:r>
              <a:rPr lang="en-US" altLang="ja-JP" sz="2000" dirty="0"/>
              <a:t>What happens if unsupported file systems exist?</a:t>
            </a:r>
          </a:p>
          <a:p>
            <a:pPr lvl="1"/>
            <a:r>
              <a:rPr lang="en-US" altLang="ja-JP" sz="1800" dirty="0"/>
              <a:t>Unsupported file systems are not synchronized on secondary node (skipped)</a:t>
            </a:r>
          </a:p>
          <a:p>
            <a:pPr lvl="1"/>
            <a:r>
              <a:rPr lang="en-US" altLang="ja-JP" sz="1800" dirty="0"/>
              <a:t>This is same on failover</a:t>
            </a:r>
          </a:p>
          <a:p>
            <a:pPr lvl="1"/>
            <a:endParaRPr lang="en-US" altLang="ja-JP" sz="1800" dirty="0"/>
          </a:p>
          <a:p>
            <a:endParaRPr lang="en-US" altLang="ja-JP" sz="2000" dirty="0"/>
          </a:p>
        </p:txBody>
      </p:sp>
      <p:sp>
        <p:nvSpPr>
          <p:cNvPr id="4" name="動作設定ボタン: 戻る/前へ 3">
            <a:hlinkClick r:id="rId3" action="ppaction://hlinksldjump" highlightClick="1"/>
            <a:extLst>
              <a:ext uri="{FF2B5EF4-FFF2-40B4-BE49-F238E27FC236}">
                <a16:creationId xmlns:a16="http://schemas.microsoft.com/office/drawing/2014/main" id="{4864DD67-FAE7-4520-B2BA-CC0DD8CD83FD}"/>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Tree>
    <p:extLst>
      <p:ext uri="{BB962C8B-B14F-4D97-AF65-F5344CB8AC3E}">
        <p14:creationId xmlns:p14="http://schemas.microsoft.com/office/powerpoint/2010/main" val="2522332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4722768" cy="369332"/>
          </a:xfrm>
        </p:spPr>
        <p:txBody>
          <a:bodyPr wrap="none"/>
          <a:lstStyle/>
          <a:p>
            <a:r>
              <a:rPr lang="en-US" altLang="ja-JP" dirty="0"/>
              <a:t>4-6</a:t>
            </a:r>
            <a:r>
              <a:rPr lang="en-US" altLang="ja-JP" b="1" dirty="0">
                <a:solidFill>
                  <a:schemeClr val="tx1"/>
                </a:solidFill>
                <a:latin typeface="+mj-lt"/>
                <a:ea typeface="ＭＳ Ｐゴシック" pitchFamily="50" charset="-128"/>
                <a:cs typeface="Arial" charset="0"/>
              </a:rPr>
              <a:t>. HDI Failover (1) – Operation Flow</a:t>
            </a:r>
            <a:endParaRPr kumimoji="1" lang="ja-JP" altLang="en-US" b="1" dirty="0">
              <a:solidFill>
                <a:schemeClr val="tx1"/>
              </a:solidFill>
              <a:latin typeface="+mj-lt"/>
            </a:endParaRPr>
          </a:p>
        </p:txBody>
      </p:sp>
      <p:sp>
        <p:nvSpPr>
          <p:cNvPr id="2" name="コンテンツ プレースホルダー 1">
            <a:extLst>
              <a:ext uri="{FF2B5EF4-FFF2-40B4-BE49-F238E27FC236}">
                <a16:creationId xmlns:a16="http://schemas.microsoft.com/office/drawing/2014/main" id="{B803DBA3-D443-4B96-93F8-25F7DE2D54EF}"/>
              </a:ext>
            </a:extLst>
          </p:cNvPr>
          <p:cNvSpPr>
            <a:spLocks noGrp="1"/>
          </p:cNvSpPr>
          <p:nvPr>
            <p:ph sz="quarter" idx="10"/>
          </p:nvPr>
        </p:nvSpPr>
        <p:spPr>
          <a:xfrm>
            <a:off x="329859" y="744546"/>
            <a:ext cx="8416902" cy="4171332"/>
          </a:xfrm>
        </p:spPr>
        <p:txBody>
          <a:bodyPr/>
          <a:lstStyle/>
          <a:p>
            <a:r>
              <a:rPr lang="en-US" altLang="ja-JP" sz="2000" dirty="0"/>
              <a:t>Failover is executed on each secondary node in parallel</a:t>
            </a:r>
          </a:p>
          <a:p>
            <a:r>
              <a:rPr lang="en-US" altLang="ja-JP" sz="2000" dirty="0"/>
              <a:t>Failover is executed per file system one by one on a secondary node</a:t>
            </a:r>
          </a:p>
          <a:p>
            <a:r>
              <a:rPr lang="en-US" altLang="ja-JP" sz="2000" dirty="0"/>
              <a:t>HCP failover can be executed with the scripts</a:t>
            </a:r>
          </a:p>
          <a:p>
            <a:r>
              <a:rPr lang="en-US" altLang="ja-JP" sz="2000" dirty="0"/>
              <a:t>The following processes are executed in failover of a file system</a:t>
            </a:r>
          </a:p>
          <a:p>
            <a:pPr lvl="1"/>
            <a:r>
              <a:rPr lang="en-US" altLang="ja-JP" sz="1800" dirty="0"/>
              <a:t>Create the file system if not yet. Re-create the file system if needed (See 4-5 for details). (MAPI is used)</a:t>
            </a:r>
          </a:p>
          <a:p>
            <a:pPr lvl="1"/>
            <a:r>
              <a:rPr lang="en-US" altLang="ja-JP" sz="1800" dirty="0"/>
              <a:t>Restore data from HCP as stubs (</a:t>
            </a:r>
            <a:r>
              <a:rPr lang="en-US" altLang="ja-JP" sz="1800" dirty="0" err="1"/>
              <a:t>arcrestore</a:t>
            </a:r>
            <a:r>
              <a:rPr lang="en-US" altLang="ja-JP" sz="1800" dirty="0"/>
              <a:t> CLI is used)</a:t>
            </a:r>
          </a:p>
          <a:p>
            <a:pPr lvl="2"/>
            <a:r>
              <a:rPr lang="en-US" altLang="ja-JP" sz="1600" dirty="0"/>
              <a:t>Background restoration is executed</a:t>
            </a:r>
          </a:p>
          <a:p>
            <a:pPr lvl="1"/>
            <a:r>
              <a:rPr lang="en-US" altLang="ja-JP" sz="1800" dirty="0"/>
              <a:t>Restore cache resident policy (restored by </a:t>
            </a:r>
            <a:r>
              <a:rPr lang="en-US" altLang="ja-JP" sz="1800" dirty="0" err="1"/>
              <a:t>arcrestore</a:t>
            </a:r>
            <a:r>
              <a:rPr lang="en-US" altLang="ja-JP" sz="1800" dirty="0"/>
              <a:t>)</a:t>
            </a:r>
          </a:p>
          <a:p>
            <a:pPr lvl="1"/>
            <a:r>
              <a:rPr lang="en-US" altLang="ja-JP" sz="1800" dirty="0"/>
              <a:t>Restore CIFS/NFS shares (</a:t>
            </a:r>
            <a:r>
              <a:rPr lang="en-US" altLang="ja-JP" sz="1800" dirty="0" err="1"/>
              <a:t>cifsrestore</a:t>
            </a:r>
            <a:r>
              <a:rPr lang="en-US" altLang="ja-JP" sz="1800" dirty="0"/>
              <a:t>/</a:t>
            </a:r>
            <a:r>
              <a:rPr lang="en-US" altLang="ja-JP" sz="1800" dirty="0" err="1"/>
              <a:t>nfsrestore</a:t>
            </a:r>
            <a:r>
              <a:rPr lang="en-US" altLang="ja-JP" sz="1800" dirty="0"/>
              <a:t> CLI are used)</a:t>
            </a:r>
          </a:p>
          <a:p>
            <a:pPr lvl="1"/>
            <a:r>
              <a:rPr lang="en-US" altLang="ja-JP" sz="1800" dirty="0"/>
              <a:t>Restore migration tasks (MAPI is used)</a:t>
            </a:r>
          </a:p>
          <a:p>
            <a:pPr lvl="2"/>
            <a:r>
              <a:rPr lang="en-US" altLang="ja-JP" sz="1600" dirty="0"/>
              <a:t>Restored migration tasks will start at 24 hours later</a:t>
            </a:r>
          </a:p>
          <a:p>
            <a:endParaRPr lang="en-US" altLang="ja-JP" sz="2000" dirty="0"/>
          </a:p>
        </p:txBody>
      </p:sp>
      <p:sp>
        <p:nvSpPr>
          <p:cNvPr id="4" name="動作設定ボタン: 戻る/前へ 3">
            <a:hlinkClick r:id="rId3" action="ppaction://hlinksldjump" highlightClick="1"/>
            <a:extLst>
              <a:ext uri="{FF2B5EF4-FFF2-40B4-BE49-F238E27FC236}">
                <a16:creationId xmlns:a16="http://schemas.microsoft.com/office/drawing/2014/main" id="{2D69F26E-30F4-404C-8AC0-075142436A17}"/>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Tree>
    <p:extLst>
      <p:ext uri="{BB962C8B-B14F-4D97-AF65-F5344CB8AC3E}">
        <p14:creationId xmlns:p14="http://schemas.microsoft.com/office/powerpoint/2010/main" val="35046255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6242415" cy="369332"/>
          </a:xfrm>
        </p:spPr>
        <p:txBody>
          <a:bodyPr wrap="none"/>
          <a:lstStyle/>
          <a:p>
            <a:r>
              <a:rPr lang="en-US" altLang="ja-JP" dirty="0"/>
              <a:t>4-6</a:t>
            </a:r>
            <a:r>
              <a:rPr lang="en-US" altLang="ja-JP" b="1" dirty="0">
                <a:solidFill>
                  <a:schemeClr val="tx1"/>
                </a:solidFill>
                <a:latin typeface="+mj-lt"/>
                <a:ea typeface="ＭＳ Ｐゴシック" pitchFamily="50" charset="-128"/>
                <a:cs typeface="Arial" charset="0"/>
              </a:rPr>
              <a:t>. HDI Failover (2) – Order of file system failover</a:t>
            </a:r>
            <a:endParaRPr kumimoji="1" lang="ja-JP" altLang="en-US" b="1" dirty="0">
              <a:solidFill>
                <a:schemeClr val="tx1"/>
              </a:solidFill>
              <a:latin typeface="+mj-lt"/>
            </a:endParaRPr>
          </a:p>
        </p:txBody>
      </p:sp>
      <p:sp>
        <p:nvSpPr>
          <p:cNvPr id="2" name="コンテンツ プレースホルダー 1">
            <a:extLst>
              <a:ext uri="{FF2B5EF4-FFF2-40B4-BE49-F238E27FC236}">
                <a16:creationId xmlns:a16="http://schemas.microsoft.com/office/drawing/2014/main" id="{B803DBA3-D443-4B96-93F8-25F7DE2D54EF}"/>
              </a:ext>
            </a:extLst>
          </p:cNvPr>
          <p:cNvSpPr>
            <a:spLocks noGrp="1"/>
          </p:cNvSpPr>
          <p:nvPr>
            <p:ph sz="quarter" idx="10"/>
          </p:nvPr>
        </p:nvSpPr>
        <p:spPr>
          <a:xfrm>
            <a:off x="329859" y="744546"/>
            <a:ext cx="8416902" cy="4171332"/>
          </a:xfrm>
        </p:spPr>
        <p:txBody>
          <a:bodyPr/>
          <a:lstStyle/>
          <a:p>
            <a:r>
              <a:rPr lang="en-US" altLang="ja-JP" sz="2000" dirty="0"/>
              <a:t>Order of file systems to be failed over</a:t>
            </a:r>
          </a:p>
          <a:p>
            <a:pPr lvl="1"/>
            <a:r>
              <a:rPr lang="en-US" altLang="ja-JP" sz="1800" dirty="0"/>
              <a:t>Alphabetical order of name of the file systems to be failed over on the same secondary node</a:t>
            </a:r>
          </a:p>
          <a:p>
            <a:pPr lvl="1"/>
            <a:r>
              <a:rPr lang="en-US" altLang="ja-JP" sz="1800" dirty="0"/>
              <a:t>Example</a:t>
            </a:r>
          </a:p>
          <a:p>
            <a:pPr lvl="2"/>
            <a:r>
              <a:rPr lang="en-US" altLang="ja-JP" sz="1600" dirty="0"/>
              <a:t>2 to 1 failover</a:t>
            </a:r>
          </a:p>
          <a:p>
            <a:pPr lvl="2"/>
            <a:r>
              <a:rPr lang="en-US" altLang="ja-JP" sz="1600" dirty="0"/>
              <a:t>“Home” and “Share” are failed over from primary node1 to the secondary node</a:t>
            </a:r>
          </a:p>
          <a:p>
            <a:pPr lvl="2"/>
            <a:r>
              <a:rPr lang="en-US" altLang="ja-JP" sz="1600" dirty="0"/>
              <a:t>“Group” and “Legal” are failed over from primary node2 to the secondary node</a:t>
            </a:r>
          </a:p>
          <a:p>
            <a:pPr lvl="2"/>
            <a:r>
              <a:rPr lang="en-US" altLang="ja-JP" sz="1600" dirty="0"/>
              <a:t>Order of file systems to be failed over will be:</a:t>
            </a:r>
          </a:p>
          <a:p>
            <a:pPr marL="1714500" lvl="3" indent="-342900">
              <a:buFont typeface="+mj-lt"/>
              <a:buAutoNum type="arabicPeriod"/>
            </a:pPr>
            <a:r>
              <a:rPr lang="en-US" altLang="ja-JP" sz="1400" dirty="0"/>
              <a:t>Group</a:t>
            </a:r>
          </a:p>
          <a:p>
            <a:pPr marL="1714500" lvl="3" indent="-342900">
              <a:buFont typeface="+mj-lt"/>
              <a:buAutoNum type="arabicPeriod"/>
            </a:pPr>
            <a:r>
              <a:rPr lang="en-US" altLang="ja-JP" sz="1400" dirty="0"/>
              <a:t>Home</a:t>
            </a:r>
          </a:p>
          <a:p>
            <a:pPr marL="1714500" lvl="3" indent="-342900">
              <a:buFont typeface="+mj-lt"/>
              <a:buAutoNum type="arabicPeriod"/>
            </a:pPr>
            <a:r>
              <a:rPr lang="en-US" altLang="ja-JP" sz="1400" dirty="0"/>
              <a:t>Legal</a:t>
            </a:r>
          </a:p>
          <a:p>
            <a:pPr marL="1714500" lvl="3" indent="-342900">
              <a:buFont typeface="+mj-lt"/>
              <a:buAutoNum type="arabicPeriod"/>
            </a:pPr>
            <a:r>
              <a:rPr lang="en-US" altLang="ja-JP" sz="1400" dirty="0"/>
              <a:t>Share</a:t>
            </a:r>
          </a:p>
          <a:p>
            <a:pPr marL="457200"/>
            <a:r>
              <a:rPr lang="en-US" altLang="ja-JP" sz="2000" dirty="0"/>
              <a:t>So failover of some file systems finished quickly, and failover of some file systems take time.</a:t>
            </a:r>
          </a:p>
        </p:txBody>
      </p:sp>
      <p:sp>
        <p:nvSpPr>
          <p:cNvPr id="4" name="動作設定ボタン: 戻る/前へ 3">
            <a:hlinkClick r:id="rId3" action="ppaction://hlinksldjump" highlightClick="1"/>
            <a:extLst>
              <a:ext uri="{FF2B5EF4-FFF2-40B4-BE49-F238E27FC236}">
                <a16:creationId xmlns:a16="http://schemas.microsoft.com/office/drawing/2014/main" id="{0E8833B0-7656-410E-ACEF-D2C4F6D106E4}"/>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Tree>
    <p:extLst>
      <p:ext uri="{BB962C8B-B14F-4D97-AF65-F5344CB8AC3E}">
        <p14:creationId xmlns:p14="http://schemas.microsoft.com/office/powerpoint/2010/main" val="96168638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4881465" cy="369332"/>
          </a:xfrm>
        </p:spPr>
        <p:txBody>
          <a:bodyPr wrap="none"/>
          <a:lstStyle/>
          <a:p>
            <a:r>
              <a:rPr lang="en-US" altLang="ja-JP" dirty="0"/>
              <a:t>4-6</a:t>
            </a:r>
            <a:r>
              <a:rPr lang="en-US" altLang="ja-JP" b="1" dirty="0">
                <a:solidFill>
                  <a:schemeClr val="tx1"/>
                </a:solidFill>
                <a:latin typeface="+mj-lt"/>
                <a:ea typeface="ＭＳ Ｐゴシック" pitchFamily="50" charset="-128"/>
                <a:cs typeface="Arial" charset="0"/>
              </a:rPr>
              <a:t>. HDI Failover (3) – Result Summary</a:t>
            </a:r>
            <a:endParaRPr kumimoji="1" lang="ja-JP" altLang="en-US" b="1" dirty="0">
              <a:solidFill>
                <a:schemeClr val="tx1"/>
              </a:solidFill>
              <a:latin typeface="+mj-lt"/>
            </a:endParaRPr>
          </a:p>
        </p:txBody>
      </p:sp>
      <p:sp>
        <p:nvSpPr>
          <p:cNvPr id="2" name="コンテンツ プレースホルダー 1">
            <a:extLst>
              <a:ext uri="{FF2B5EF4-FFF2-40B4-BE49-F238E27FC236}">
                <a16:creationId xmlns:a16="http://schemas.microsoft.com/office/drawing/2014/main" id="{B803DBA3-D443-4B96-93F8-25F7DE2D54EF}"/>
              </a:ext>
            </a:extLst>
          </p:cNvPr>
          <p:cNvSpPr>
            <a:spLocks noGrp="1"/>
          </p:cNvSpPr>
          <p:nvPr>
            <p:ph sz="quarter" idx="10"/>
          </p:nvPr>
        </p:nvSpPr>
        <p:spPr>
          <a:xfrm>
            <a:off x="329859" y="744546"/>
            <a:ext cx="8416902" cy="4171332"/>
          </a:xfrm>
        </p:spPr>
        <p:txBody>
          <a:bodyPr/>
          <a:lstStyle/>
          <a:p>
            <a:r>
              <a:rPr lang="en-US" altLang="ja-JP" sz="2000" dirty="0"/>
              <a:t>Result summary of failover is displayed when completed</a:t>
            </a:r>
          </a:p>
        </p:txBody>
      </p:sp>
      <p:sp>
        <p:nvSpPr>
          <p:cNvPr id="3" name="TextBox 2"/>
          <p:cNvSpPr txBox="1"/>
          <p:nvPr/>
        </p:nvSpPr>
        <p:spPr>
          <a:xfrm>
            <a:off x="292308" y="1266799"/>
            <a:ext cx="8645315" cy="3582519"/>
          </a:xfrm>
          <a:prstGeom prst="rect">
            <a:avLst/>
          </a:prstGeom>
          <a:noFill/>
          <a:ln>
            <a:solidFill>
              <a:schemeClr val="tx1"/>
            </a:solidFill>
          </a:ln>
        </p:spPr>
        <p:txBody>
          <a:bodyPr wrap="none" rtlCol="0">
            <a:spAutoFit/>
          </a:bodyPr>
          <a:lstStyle/>
          <a:p>
            <a:r>
              <a:rPr lang="en-US" sz="1200" dirty="0">
                <a:solidFill>
                  <a:schemeClr val="tx1"/>
                </a:solidFill>
                <a:latin typeface="Courier New" panose="02070309020205020404" pitchFamily="49" charset="0"/>
                <a:ea typeface="+mn-ea"/>
                <a:cs typeface="Courier New" panose="02070309020205020404" pitchFamily="49" charset="0"/>
              </a:rPr>
              <a:t>Failover results:</a:t>
            </a:r>
          </a:p>
          <a:p>
            <a:endParaRPr lang="en-US" sz="1200" dirty="0">
              <a:solidFill>
                <a:schemeClr val="tx1"/>
              </a:solidFill>
              <a:latin typeface="Courier New" panose="02070309020205020404" pitchFamily="49" charset="0"/>
              <a:ea typeface="+mn-ea"/>
              <a:cs typeface="Courier New" panose="02070309020205020404" pitchFamily="49" charset="0"/>
            </a:endParaRPr>
          </a:p>
          <a:p>
            <a:r>
              <a:rPr lang="en-US" sz="1200" dirty="0">
                <a:solidFill>
                  <a:schemeClr val="tx1"/>
                </a:solidFill>
                <a:latin typeface="Courier New" panose="02070309020205020404" pitchFamily="49" charset="0"/>
                <a:ea typeface="+mn-ea"/>
                <a:cs typeface="Courier New" panose="02070309020205020404" pitchFamily="49" charset="0"/>
              </a:rPr>
              <a:t>Node            File system      Restored resource       Elapsed time  Elapsed time (total)</a:t>
            </a:r>
          </a:p>
          <a:p>
            <a:r>
              <a:rPr lang="en-US" sz="1200" dirty="0">
                <a:solidFill>
                  <a:schemeClr val="tx1"/>
                </a:solidFill>
                <a:latin typeface="Courier New" panose="02070309020205020404" pitchFamily="49" charset="0"/>
                <a:ea typeface="+mn-ea"/>
                <a:cs typeface="Courier New" panose="02070309020205020404" pitchFamily="49" charset="0"/>
              </a:rPr>
              <a:t>--------------------------------------------------------------------------------------</a:t>
            </a:r>
          </a:p>
          <a:p>
            <a:r>
              <a:rPr lang="en-US" sz="1200" dirty="0">
                <a:solidFill>
                  <a:schemeClr val="tx1"/>
                </a:solidFill>
                <a:latin typeface="Courier New" panose="02070309020205020404" pitchFamily="49" charset="0"/>
                <a:ea typeface="+mn-ea"/>
                <a:cs typeface="Courier New" panose="02070309020205020404" pitchFamily="49" charset="0"/>
              </a:rPr>
              <a:t>172.18.151.128  (Preparation)    -                       00:00:04      00:00:04</a:t>
            </a:r>
          </a:p>
          <a:p>
            <a:r>
              <a:rPr lang="en-US" sz="1200" dirty="0">
                <a:solidFill>
                  <a:schemeClr val="tx1"/>
                </a:solidFill>
                <a:latin typeface="Courier New" panose="02070309020205020404" pitchFamily="49" charset="0"/>
                <a:ea typeface="+mn-ea"/>
                <a:cs typeface="Courier New" panose="02070309020205020404" pitchFamily="49" charset="0"/>
              </a:rPr>
              <a:t>                Home             (Preparation)           00:00:01      00:00:05</a:t>
            </a:r>
          </a:p>
          <a:p>
            <a:r>
              <a:rPr lang="en-US" sz="1200" dirty="0">
                <a:solidFill>
                  <a:schemeClr val="tx1"/>
                </a:solidFill>
                <a:latin typeface="Courier New" panose="02070309020205020404" pitchFamily="49" charset="0"/>
                <a:ea typeface="+mn-ea"/>
                <a:cs typeface="Courier New" panose="02070309020205020404" pitchFamily="49" charset="0"/>
              </a:rPr>
              <a:t>                                 File system             00:00:45      00:00:50</a:t>
            </a:r>
          </a:p>
          <a:p>
            <a:r>
              <a:rPr lang="en-US" sz="1200" dirty="0">
                <a:solidFill>
                  <a:schemeClr val="tx1"/>
                </a:solidFill>
                <a:latin typeface="Courier New" panose="02070309020205020404" pitchFamily="49" charset="0"/>
                <a:ea typeface="+mn-ea"/>
                <a:cs typeface="Courier New" panose="02070309020205020404" pitchFamily="49" charset="0"/>
              </a:rPr>
              <a:t>                                 Data                    00:01:21      00:02:11</a:t>
            </a:r>
          </a:p>
          <a:p>
            <a:r>
              <a:rPr lang="en-US" sz="1200" dirty="0">
                <a:solidFill>
                  <a:schemeClr val="tx1"/>
                </a:solidFill>
                <a:latin typeface="Courier New" panose="02070309020205020404" pitchFamily="49" charset="0"/>
                <a:ea typeface="+mn-ea"/>
                <a:cs typeface="Courier New" panose="02070309020205020404" pitchFamily="49" charset="0"/>
              </a:rPr>
              <a:t>                                 CIFS shares (x 1)       00:00:08      00:02:19</a:t>
            </a:r>
          </a:p>
          <a:p>
            <a:r>
              <a:rPr lang="en-US" sz="1200" dirty="0">
                <a:solidFill>
                  <a:schemeClr val="tx1"/>
                </a:solidFill>
                <a:latin typeface="Courier New" panose="02070309020205020404" pitchFamily="49" charset="0"/>
                <a:ea typeface="+mn-ea"/>
                <a:cs typeface="Courier New" panose="02070309020205020404" pitchFamily="49" charset="0"/>
              </a:rPr>
              <a:t>                                 NFS shares              -             -</a:t>
            </a:r>
          </a:p>
          <a:p>
            <a:r>
              <a:rPr lang="en-US" sz="1200" dirty="0">
                <a:solidFill>
                  <a:schemeClr val="tx1"/>
                </a:solidFill>
                <a:latin typeface="Courier New" panose="02070309020205020404" pitchFamily="49" charset="0"/>
                <a:ea typeface="+mn-ea"/>
                <a:cs typeface="Courier New" panose="02070309020205020404" pitchFamily="49" charset="0"/>
              </a:rPr>
              <a:t>                                 Other settings          00:00:03      00:02:22</a:t>
            </a:r>
          </a:p>
          <a:p>
            <a:r>
              <a:rPr lang="en-US" sz="1200" dirty="0">
                <a:solidFill>
                  <a:schemeClr val="tx1"/>
                </a:solidFill>
                <a:latin typeface="Courier New" panose="02070309020205020404" pitchFamily="49" charset="0"/>
                <a:ea typeface="+mn-ea"/>
                <a:cs typeface="Courier New" panose="02070309020205020404" pitchFamily="49" charset="0"/>
              </a:rPr>
              <a:t>                                 Migration tasks (x 1)   00:00:26      00:02:48</a:t>
            </a:r>
          </a:p>
          <a:p>
            <a:r>
              <a:rPr lang="en-US" sz="1200" dirty="0">
                <a:solidFill>
                  <a:schemeClr val="tx1"/>
                </a:solidFill>
                <a:latin typeface="Courier New" panose="02070309020205020404" pitchFamily="49" charset="0"/>
                <a:ea typeface="+mn-ea"/>
                <a:cs typeface="Courier New" panose="02070309020205020404" pitchFamily="49" charset="0"/>
              </a:rPr>
              <a:t>                Share            (Preparation)           00:00:00      00:02:48</a:t>
            </a:r>
          </a:p>
          <a:p>
            <a:r>
              <a:rPr lang="en-US" sz="1200" dirty="0">
                <a:solidFill>
                  <a:schemeClr val="tx1"/>
                </a:solidFill>
                <a:latin typeface="Courier New" panose="02070309020205020404" pitchFamily="49" charset="0"/>
                <a:ea typeface="+mn-ea"/>
                <a:cs typeface="Courier New" panose="02070309020205020404" pitchFamily="49" charset="0"/>
              </a:rPr>
              <a:t>                                 File system             00:00:47      00:03:35</a:t>
            </a:r>
          </a:p>
          <a:p>
            <a:r>
              <a:rPr lang="en-US" sz="1200" dirty="0">
                <a:solidFill>
                  <a:schemeClr val="tx1"/>
                </a:solidFill>
                <a:latin typeface="Courier New" panose="02070309020205020404" pitchFamily="49" charset="0"/>
                <a:ea typeface="+mn-ea"/>
                <a:cs typeface="Courier New" panose="02070309020205020404" pitchFamily="49" charset="0"/>
              </a:rPr>
              <a:t>                                 Data                    00:01:03      00:04:38</a:t>
            </a:r>
          </a:p>
          <a:p>
            <a:r>
              <a:rPr lang="en-US" sz="1200" dirty="0">
                <a:solidFill>
                  <a:schemeClr val="tx1"/>
                </a:solidFill>
                <a:latin typeface="Courier New" panose="02070309020205020404" pitchFamily="49" charset="0"/>
                <a:ea typeface="+mn-ea"/>
                <a:cs typeface="Courier New" panose="02070309020205020404" pitchFamily="49" charset="0"/>
              </a:rPr>
              <a:t>                                 CIFS shares             -             -</a:t>
            </a:r>
          </a:p>
          <a:p>
            <a:r>
              <a:rPr lang="en-US" sz="1200" dirty="0">
                <a:solidFill>
                  <a:schemeClr val="tx1"/>
                </a:solidFill>
                <a:latin typeface="Courier New" panose="02070309020205020404" pitchFamily="49" charset="0"/>
                <a:ea typeface="+mn-ea"/>
                <a:cs typeface="Courier New" panose="02070309020205020404" pitchFamily="49" charset="0"/>
              </a:rPr>
              <a:t>                                 NFS shares (x 1)        00:00:06      00:04:44</a:t>
            </a:r>
          </a:p>
          <a:p>
            <a:r>
              <a:rPr lang="en-US" sz="1200" dirty="0">
                <a:solidFill>
                  <a:schemeClr val="tx1"/>
                </a:solidFill>
                <a:latin typeface="Courier New" panose="02070309020205020404" pitchFamily="49" charset="0"/>
                <a:ea typeface="+mn-ea"/>
                <a:cs typeface="Courier New" panose="02070309020205020404" pitchFamily="49" charset="0"/>
              </a:rPr>
              <a:t>                                 Other settings          00:00:03      00:04:47</a:t>
            </a:r>
          </a:p>
          <a:p>
            <a:r>
              <a:rPr lang="en-US" sz="1200" dirty="0">
                <a:solidFill>
                  <a:schemeClr val="tx1"/>
                </a:solidFill>
                <a:latin typeface="Courier New" panose="02070309020205020404" pitchFamily="49" charset="0"/>
                <a:ea typeface="+mn-ea"/>
                <a:cs typeface="Courier New" panose="02070309020205020404" pitchFamily="49" charset="0"/>
              </a:rPr>
              <a:t>                                 Migration tasks (x 2)   00:00:52      00:05:39</a:t>
            </a:r>
          </a:p>
          <a:p>
            <a:r>
              <a:rPr lang="en-US" sz="1200" dirty="0">
                <a:solidFill>
                  <a:schemeClr val="tx1"/>
                </a:solidFill>
                <a:latin typeface="Courier New" panose="02070309020205020404" pitchFamily="49" charset="0"/>
                <a:ea typeface="+mn-ea"/>
                <a:cs typeface="Courier New" panose="02070309020205020404" pitchFamily="49" charset="0"/>
              </a:rPr>
              <a:t>--------------------------------------------------------------------------------------</a:t>
            </a:r>
          </a:p>
          <a:p>
            <a:endParaRPr kumimoji="1" lang="en-US" sz="1200" dirty="0">
              <a:solidFill>
                <a:schemeClr val="tx1"/>
              </a:solidFill>
              <a:latin typeface="Courier New" panose="02070309020205020404" pitchFamily="49" charset="0"/>
              <a:ea typeface="+mn-ea"/>
              <a:cs typeface="Courier New" panose="02070309020205020404" pitchFamily="49" charset="0"/>
            </a:endParaRPr>
          </a:p>
        </p:txBody>
      </p:sp>
      <p:sp>
        <p:nvSpPr>
          <p:cNvPr id="5" name="動作設定ボタン: 戻る/前へ 4">
            <a:hlinkClick r:id="rId3" action="ppaction://hlinksldjump" highlightClick="1"/>
            <a:extLst>
              <a:ext uri="{FF2B5EF4-FFF2-40B4-BE49-F238E27FC236}">
                <a16:creationId xmlns:a16="http://schemas.microsoft.com/office/drawing/2014/main" id="{401A50CF-BDF5-4B70-983D-599466ED4C30}"/>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Tree>
    <p:extLst>
      <p:ext uri="{BB962C8B-B14F-4D97-AF65-F5344CB8AC3E}">
        <p14:creationId xmlns:p14="http://schemas.microsoft.com/office/powerpoint/2010/main" val="144358652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4751622" cy="369332"/>
          </a:xfrm>
        </p:spPr>
        <p:txBody>
          <a:bodyPr wrap="none"/>
          <a:lstStyle/>
          <a:p>
            <a:r>
              <a:rPr lang="en-US" altLang="ja-JP" dirty="0"/>
              <a:t>4-6</a:t>
            </a:r>
            <a:r>
              <a:rPr lang="en-US" altLang="ja-JP" b="1" dirty="0">
                <a:solidFill>
                  <a:schemeClr val="tx1"/>
                </a:solidFill>
                <a:latin typeface="+mj-lt"/>
                <a:ea typeface="ＭＳ Ｐゴシック" pitchFamily="50" charset="-128"/>
                <a:cs typeface="Arial" charset="0"/>
              </a:rPr>
              <a:t>. HDI Failover (4) – “Retry” failover</a:t>
            </a:r>
            <a:endParaRPr kumimoji="1" lang="ja-JP" altLang="en-US" b="1" dirty="0">
              <a:solidFill>
                <a:schemeClr val="tx1"/>
              </a:solidFill>
              <a:latin typeface="+mj-lt"/>
            </a:endParaRPr>
          </a:p>
        </p:txBody>
      </p:sp>
      <p:sp>
        <p:nvSpPr>
          <p:cNvPr id="2" name="コンテンツ プレースホルダー 1">
            <a:extLst>
              <a:ext uri="{FF2B5EF4-FFF2-40B4-BE49-F238E27FC236}">
                <a16:creationId xmlns:a16="http://schemas.microsoft.com/office/drawing/2014/main" id="{B803DBA3-D443-4B96-93F8-25F7DE2D54EF}"/>
              </a:ext>
            </a:extLst>
          </p:cNvPr>
          <p:cNvSpPr>
            <a:spLocks noGrp="1"/>
          </p:cNvSpPr>
          <p:nvPr>
            <p:ph sz="quarter" idx="10"/>
          </p:nvPr>
        </p:nvSpPr>
        <p:spPr>
          <a:xfrm>
            <a:off x="329859" y="744546"/>
            <a:ext cx="8416902" cy="4171332"/>
          </a:xfrm>
        </p:spPr>
        <p:txBody>
          <a:bodyPr/>
          <a:lstStyle/>
          <a:p>
            <a:r>
              <a:rPr lang="en-US" altLang="ja-JP" sz="2000" dirty="0"/>
              <a:t>You can “retry” failover if some of file systems failed to be failed over</a:t>
            </a:r>
          </a:p>
          <a:p>
            <a:r>
              <a:rPr lang="en-US" altLang="ja-JP" sz="2000" dirty="0"/>
              <a:t>On “retry” failover, only file systems that had an error on the last failover will be failed over again</a:t>
            </a:r>
          </a:p>
          <a:p>
            <a:r>
              <a:rPr lang="en-US" altLang="ja-JP" sz="2000" dirty="0"/>
              <a:t>Notes: Some warning error may appear which say like “user data or the shares already exist” but you can ignore this on “retry” failover</a:t>
            </a:r>
          </a:p>
          <a:p>
            <a:r>
              <a:rPr lang="en-US" altLang="ja-JP" sz="2000" dirty="0"/>
              <a:t>Exception: You have to create migration tasks manually if restoration of migration tasks failed</a:t>
            </a:r>
          </a:p>
        </p:txBody>
      </p:sp>
      <p:sp>
        <p:nvSpPr>
          <p:cNvPr id="4" name="動作設定ボタン: 戻る/前へ 3">
            <a:hlinkClick r:id="rId3" action="ppaction://hlinksldjump" highlightClick="1"/>
            <a:extLst>
              <a:ext uri="{FF2B5EF4-FFF2-40B4-BE49-F238E27FC236}">
                <a16:creationId xmlns:a16="http://schemas.microsoft.com/office/drawing/2014/main" id="{3C6D938A-8630-4307-B3B5-5ACBE7A74BA4}"/>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Tree>
    <p:extLst>
      <p:ext uri="{BB962C8B-B14F-4D97-AF65-F5344CB8AC3E}">
        <p14:creationId xmlns:p14="http://schemas.microsoft.com/office/powerpoint/2010/main" val="16633261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2675732" cy="369332"/>
          </a:xfrm>
        </p:spPr>
        <p:txBody>
          <a:bodyPr wrap="none"/>
          <a:lstStyle/>
          <a:p>
            <a:r>
              <a:rPr lang="en-US" altLang="ja-JP" dirty="0"/>
              <a:t>4-7</a:t>
            </a:r>
            <a:r>
              <a:rPr lang="en-US" altLang="ja-JP" b="1" dirty="0">
                <a:solidFill>
                  <a:schemeClr val="tx1"/>
                </a:solidFill>
                <a:latin typeface="+mj-lt"/>
                <a:ea typeface="ＭＳ Ｐゴシック" pitchFamily="50" charset="-128"/>
                <a:cs typeface="Arial" charset="0"/>
              </a:rPr>
              <a:t>. HCP Failover</a:t>
            </a:r>
            <a:r>
              <a:rPr lang="ja-JP" altLang="en-US" dirty="0"/>
              <a:t> </a:t>
            </a:r>
            <a:r>
              <a:rPr lang="en-US" altLang="ja-JP" dirty="0"/>
              <a:t>(1)</a:t>
            </a:r>
            <a:endParaRPr kumimoji="1" lang="ja-JP" altLang="en-US" b="1" dirty="0">
              <a:solidFill>
                <a:schemeClr val="tx1"/>
              </a:solidFill>
              <a:latin typeface="+mj-lt"/>
            </a:endParaRPr>
          </a:p>
        </p:txBody>
      </p:sp>
      <p:sp>
        <p:nvSpPr>
          <p:cNvPr id="2" name="コンテンツ プレースホルダー 1">
            <a:extLst>
              <a:ext uri="{FF2B5EF4-FFF2-40B4-BE49-F238E27FC236}">
                <a16:creationId xmlns:a16="http://schemas.microsoft.com/office/drawing/2014/main" id="{B803DBA3-D443-4B96-93F8-25F7DE2D54EF}"/>
              </a:ext>
            </a:extLst>
          </p:cNvPr>
          <p:cNvSpPr>
            <a:spLocks noGrp="1"/>
          </p:cNvSpPr>
          <p:nvPr>
            <p:ph sz="quarter" idx="10"/>
          </p:nvPr>
        </p:nvSpPr>
        <p:spPr>
          <a:xfrm>
            <a:off x="329859" y="744546"/>
            <a:ext cx="8416902" cy="4171332"/>
          </a:xfrm>
        </p:spPr>
        <p:txBody>
          <a:bodyPr/>
          <a:lstStyle/>
          <a:p>
            <a:r>
              <a:rPr lang="en-US" altLang="ja-JP" sz="2000" dirty="0"/>
              <a:t>HCP failover is integrated with HDI failover operation</a:t>
            </a:r>
          </a:p>
          <a:p>
            <a:r>
              <a:rPr lang="en-US" altLang="ja-JP" sz="2000" dirty="0"/>
              <a:t>Three options are selectable when executing HDI failover</a:t>
            </a:r>
          </a:p>
          <a:p>
            <a:pPr marL="800100" lvl="1" indent="-342900">
              <a:buFont typeface="+mj-lt"/>
              <a:buAutoNum type="arabicPeriod"/>
            </a:pPr>
            <a:r>
              <a:rPr lang="en-US" altLang="ja-JP" sz="1800" dirty="0"/>
              <a:t>Execute HCP failover AND change (swap) primary HCP and replica HCP settings on each HDI</a:t>
            </a:r>
          </a:p>
          <a:p>
            <a:pPr marL="800100" lvl="1" indent="-342900">
              <a:buFont typeface="+mj-lt"/>
              <a:buAutoNum type="arabicPeriod"/>
            </a:pPr>
            <a:r>
              <a:rPr lang="en-US" altLang="ja-JP" sz="1800" dirty="0"/>
              <a:t>Execute HCP failover (but do not change HCP setting on HDI)</a:t>
            </a:r>
          </a:p>
          <a:p>
            <a:pPr marL="800100" lvl="1" indent="-342900">
              <a:buFont typeface="+mj-lt"/>
              <a:buAutoNum type="arabicPeriod"/>
            </a:pPr>
            <a:r>
              <a:rPr lang="en-US" altLang="ja-JP" sz="1800" dirty="0"/>
              <a:t>Do nothing about HCP failover</a:t>
            </a:r>
          </a:p>
          <a:p>
            <a:r>
              <a:rPr lang="en-US" altLang="ja-JP" sz="2000" dirty="0"/>
              <a:t>HCP failover is triggered by using HCP MAPI</a:t>
            </a:r>
          </a:p>
          <a:p>
            <a:r>
              <a:rPr lang="en-US" altLang="ja-JP" sz="2000" dirty="0"/>
              <a:t>HCP </a:t>
            </a:r>
            <a:r>
              <a:rPr lang="en-US" altLang="ja-JP" sz="2000" u="sng" dirty="0"/>
              <a:t>system-level</a:t>
            </a:r>
            <a:r>
              <a:rPr lang="en-US" altLang="ja-JP" sz="2000" dirty="0"/>
              <a:t> administrator account information is required to issue MAPI</a:t>
            </a:r>
          </a:p>
          <a:p>
            <a:r>
              <a:rPr lang="en-US" altLang="ja-JP" sz="2000" dirty="0"/>
              <a:t>HCP ‘failback’ is not fully integrated with the scripts</a:t>
            </a:r>
          </a:p>
          <a:p>
            <a:pPr lvl="1"/>
            <a:r>
              <a:rPr lang="en-US" altLang="ja-JP" sz="1800" dirty="0"/>
              <a:t>You are expected to execute “Begin data recovery” and “Complete data recovery” </a:t>
            </a:r>
            <a:r>
              <a:rPr lang="en-US" altLang="ja-JP" sz="1800" u="sng" dirty="0"/>
              <a:t>manually</a:t>
            </a:r>
            <a:r>
              <a:rPr lang="en-US" altLang="ja-JP" sz="1800" dirty="0"/>
              <a:t> before executing HDI failback</a:t>
            </a:r>
          </a:p>
        </p:txBody>
      </p:sp>
      <p:sp>
        <p:nvSpPr>
          <p:cNvPr id="4" name="動作設定ボタン: 戻る/前へ 3">
            <a:hlinkClick r:id="rId3" action="ppaction://hlinksldjump" highlightClick="1"/>
            <a:extLst>
              <a:ext uri="{FF2B5EF4-FFF2-40B4-BE49-F238E27FC236}">
                <a16:creationId xmlns:a16="http://schemas.microsoft.com/office/drawing/2014/main" id="{3C6D938A-8630-4307-B3B5-5ACBE7A74BA4}"/>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Tree>
    <p:extLst>
      <p:ext uri="{BB962C8B-B14F-4D97-AF65-F5344CB8AC3E}">
        <p14:creationId xmlns:p14="http://schemas.microsoft.com/office/powerpoint/2010/main" val="2636496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2831224" cy="369332"/>
          </a:xfrm>
        </p:spPr>
        <p:txBody>
          <a:bodyPr wrap="none"/>
          <a:lstStyle/>
          <a:p>
            <a:r>
              <a:rPr lang="en-US" altLang="ja-JP" b="1" dirty="0">
                <a:solidFill>
                  <a:schemeClr val="tx1"/>
                </a:solidFill>
                <a:latin typeface="+mj-lt"/>
                <a:ea typeface="ＭＳ Ｐゴシック" pitchFamily="50" charset="-128"/>
                <a:cs typeface="Arial" charset="0"/>
              </a:rPr>
              <a:t>1-2. Improvements (2)</a:t>
            </a:r>
            <a:endParaRPr kumimoji="1" lang="ja-JP" altLang="en-US" b="1" dirty="0">
              <a:solidFill>
                <a:schemeClr val="tx1"/>
              </a:solidFill>
              <a:latin typeface="+mj-lt"/>
            </a:endParaRPr>
          </a:p>
        </p:txBody>
      </p:sp>
      <p:sp>
        <p:nvSpPr>
          <p:cNvPr id="2" name="コンテンツ プレースホルダー 1">
            <a:extLst>
              <a:ext uri="{FF2B5EF4-FFF2-40B4-BE49-F238E27FC236}">
                <a16:creationId xmlns:a16="http://schemas.microsoft.com/office/drawing/2014/main" id="{B803DBA3-D443-4B96-93F8-25F7DE2D54EF}"/>
              </a:ext>
            </a:extLst>
          </p:cNvPr>
          <p:cNvSpPr>
            <a:spLocks noGrp="1"/>
          </p:cNvSpPr>
          <p:nvPr>
            <p:ph sz="quarter" idx="10"/>
          </p:nvPr>
        </p:nvSpPr>
        <p:spPr/>
        <p:txBody>
          <a:bodyPr/>
          <a:lstStyle/>
          <a:p>
            <a:r>
              <a:rPr lang="en-US" altLang="ja-JP" dirty="0"/>
              <a:t>Functionality</a:t>
            </a:r>
          </a:p>
          <a:p>
            <a:pPr lvl="1"/>
            <a:r>
              <a:rPr lang="en-US" altLang="ja-JP" dirty="0"/>
              <a:t>Resource conflicts or shortage is periodically checked and alerted</a:t>
            </a:r>
          </a:p>
          <a:p>
            <a:pPr lvl="1"/>
            <a:r>
              <a:rPr lang="en-US" altLang="ja-JP" dirty="0"/>
              <a:t>File system configuration change is detected in periodic file system synchronization on secondary nodes</a:t>
            </a:r>
          </a:p>
          <a:p>
            <a:pPr lvl="2"/>
            <a:r>
              <a:rPr lang="en-US" altLang="ja-JP" dirty="0"/>
              <a:t>File system is re-created if there is any configuration change on the primary node</a:t>
            </a:r>
          </a:p>
          <a:p>
            <a:pPr lvl="1"/>
            <a:r>
              <a:rPr lang="en-US" altLang="ja-JP" dirty="0"/>
              <a:t>Failover result (time which took in each phase of failover) is displayed when failover finished</a:t>
            </a:r>
          </a:p>
          <a:p>
            <a:pPr lvl="1"/>
            <a:r>
              <a:rPr lang="en-US" altLang="ja-JP" dirty="0"/>
              <a:t>All files are stored in a single dedicated directory</a:t>
            </a:r>
          </a:p>
          <a:p>
            <a:pPr lvl="2"/>
            <a:r>
              <a:rPr lang="en-US" altLang="ja-JP" dirty="0"/>
              <a:t>As opposed to v2.x which puts all files/scripts on /home/</a:t>
            </a:r>
            <a:r>
              <a:rPr lang="en-US" altLang="ja-JP" dirty="0" err="1"/>
              <a:t>nasroot</a:t>
            </a:r>
            <a:endParaRPr lang="en-US" altLang="ja-JP" dirty="0"/>
          </a:p>
        </p:txBody>
      </p:sp>
      <p:sp>
        <p:nvSpPr>
          <p:cNvPr id="4" name="動作設定ボタン: 戻る/前へ 3">
            <a:hlinkClick r:id="rId3" action="ppaction://hlinksldjump" highlightClick="1"/>
            <a:extLst>
              <a:ext uri="{FF2B5EF4-FFF2-40B4-BE49-F238E27FC236}">
                <a16:creationId xmlns:a16="http://schemas.microsoft.com/office/drawing/2014/main" id="{639749C6-0944-4013-BA21-3C8163193708}"/>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Tree>
    <p:extLst>
      <p:ext uri="{BB962C8B-B14F-4D97-AF65-F5344CB8AC3E}">
        <p14:creationId xmlns:p14="http://schemas.microsoft.com/office/powerpoint/2010/main" val="289699188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2675732" cy="369332"/>
          </a:xfrm>
        </p:spPr>
        <p:txBody>
          <a:bodyPr wrap="none"/>
          <a:lstStyle/>
          <a:p>
            <a:r>
              <a:rPr lang="en-US" altLang="ja-JP" dirty="0"/>
              <a:t>4-7</a:t>
            </a:r>
            <a:r>
              <a:rPr lang="en-US" altLang="ja-JP" b="1" dirty="0">
                <a:solidFill>
                  <a:schemeClr val="tx1"/>
                </a:solidFill>
                <a:latin typeface="+mj-lt"/>
                <a:ea typeface="ＭＳ Ｐゴシック" pitchFamily="50" charset="-128"/>
                <a:cs typeface="Arial" charset="0"/>
              </a:rPr>
              <a:t>. HCP Failover (2)</a:t>
            </a:r>
            <a:endParaRPr kumimoji="1" lang="ja-JP" altLang="en-US" b="1" dirty="0">
              <a:solidFill>
                <a:schemeClr val="tx1"/>
              </a:solidFill>
              <a:latin typeface="+mj-lt"/>
            </a:endParaRPr>
          </a:p>
        </p:txBody>
      </p:sp>
      <p:sp>
        <p:nvSpPr>
          <p:cNvPr id="2" name="コンテンツ プレースホルダー 1">
            <a:extLst>
              <a:ext uri="{FF2B5EF4-FFF2-40B4-BE49-F238E27FC236}">
                <a16:creationId xmlns:a16="http://schemas.microsoft.com/office/drawing/2014/main" id="{B803DBA3-D443-4B96-93F8-25F7DE2D54EF}"/>
              </a:ext>
            </a:extLst>
          </p:cNvPr>
          <p:cNvSpPr>
            <a:spLocks noGrp="1"/>
          </p:cNvSpPr>
          <p:nvPr>
            <p:ph sz="quarter" idx="10"/>
          </p:nvPr>
        </p:nvSpPr>
        <p:spPr>
          <a:xfrm>
            <a:off x="329859" y="744546"/>
            <a:ext cx="8416902" cy="4171332"/>
          </a:xfrm>
        </p:spPr>
        <p:txBody>
          <a:bodyPr/>
          <a:lstStyle/>
          <a:p>
            <a:r>
              <a:rPr lang="en-US" altLang="ja-JP" sz="2000" dirty="0"/>
              <a:t>It is expected that the replica HCP is set on each HDI</a:t>
            </a:r>
          </a:p>
          <a:p>
            <a:pPr lvl="1"/>
            <a:r>
              <a:rPr lang="en-US" altLang="ja-JP" sz="1800" dirty="0"/>
              <a:t>Otherwise you can’t set the replica HCP as primary on HDI nodes by the script.</a:t>
            </a:r>
          </a:p>
        </p:txBody>
      </p:sp>
      <p:sp>
        <p:nvSpPr>
          <p:cNvPr id="4" name="動作設定ボタン: 戻る/前へ 3">
            <a:hlinkClick r:id="rId3" action="ppaction://hlinksldjump" highlightClick="1"/>
            <a:extLst>
              <a:ext uri="{FF2B5EF4-FFF2-40B4-BE49-F238E27FC236}">
                <a16:creationId xmlns:a16="http://schemas.microsoft.com/office/drawing/2014/main" id="{3C6D938A-8630-4307-B3B5-5ACBE7A74BA4}"/>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
        <p:nvSpPr>
          <p:cNvPr id="3" name="テキスト ボックス 2">
            <a:extLst>
              <a:ext uri="{FF2B5EF4-FFF2-40B4-BE49-F238E27FC236}">
                <a16:creationId xmlns:a16="http://schemas.microsoft.com/office/drawing/2014/main" id="{0D2DCAEA-642C-4A30-96F8-B563A6EBB05F}"/>
              </a:ext>
            </a:extLst>
          </p:cNvPr>
          <p:cNvSpPr txBox="1"/>
          <p:nvPr/>
        </p:nvSpPr>
        <p:spPr>
          <a:xfrm>
            <a:off x="653357" y="1843547"/>
            <a:ext cx="7701604" cy="1200329"/>
          </a:xfrm>
          <a:prstGeom prst="rect">
            <a:avLst/>
          </a:prstGeom>
          <a:noFill/>
          <a:ln>
            <a:solidFill>
              <a:schemeClr val="tx1"/>
            </a:solidFill>
          </a:ln>
        </p:spPr>
        <p:txBody>
          <a:bodyPr wrap="square" rtlCol="0">
            <a:spAutoFit/>
          </a:bodyPr>
          <a:lstStyle/>
          <a:p>
            <a:r>
              <a:rPr lang="en-US" altLang="ja-JP" sz="1000" dirty="0">
                <a:solidFill>
                  <a:schemeClr val="tx1"/>
                </a:solidFill>
                <a:latin typeface="Consolas" panose="020B0609020204030204" pitchFamily="49" charset="0"/>
                <a:ea typeface="+mn-ea"/>
                <a:cs typeface="Consolas" panose="020B0609020204030204" pitchFamily="49" charset="0"/>
              </a:rPr>
              <a:t>nasroot@HDITEST206:~$ </a:t>
            </a:r>
            <a:r>
              <a:rPr lang="en-US" altLang="ja-JP" sz="1000" dirty="0" err="1">
                <a:solidFill>
                  <a:schemeClr val="tx1"/>
                </a:solidFill>
                <a:latin typeface="Consolas" panose="020B0609020204030204" pitchFamily="49" charset="0"/>
                <a:ea typeface="+mn-ea"/>
                <a:cs typeface="Consolas" panose="020B0609020204030204" pitchFamily="49" charset="0"/>
              </a:rPr>
              <a:t>sudo</a:t>
            </a:r>
            <a:r>
              <a:rPr lang="en-US" altLang="ja-JP" sz="1000" dirty="0">
                <a:solidFill>
                  <a:schemeClr val="tx1"/>
                </a:solidFill>
                <a:latin typeface="Consolas" panose="020B0609020204030204" pitchFamily="49" charset="0"/>
                <a:ea typeface="+mn-ea"/>
                <a:cs typeface="Consolas" panose="020B0609020204030204" pitchFamily="49" charset="0"/>
              </a:rPr>
              <a:t> </a:t>
            </a:r>
            <a:r>
              <a:rPr lang="en-US" altLang="ja-JP" sz="1000" dirty="0" err="1">
                <a:solidFill>
                  <a:schemeClr val="tx1"/>
                </a:solidFill>
                <a:latin typeface="Consolas" panose="020B0609020204030204" pitchFamily="49" charset="0"/>
                <a:ea typeface="+mn-ea"/>
                <a:cs typeface="Consolas" panose="020B0609020204030204" pitchFamily="49" charset="0"/>
              </a:rPr>
              <a:t>archcpget</a:t>
            </a:r>
            <a:endParaRPr lang="en-US" altLang="ja-JP" sz="1000" dirty="0">
              <a:solidFill>
                <a:schemeClr val="tx1"/>
              </a:solidFill>
              <a:latin typeface="Consolas" panose="020B0609020204030204" pitchFamily="49" charset="0"/>
              <a:ea typeface="+mn-ea"/>
              <a:cs typeface="Consolas" panose="020B0609020204030204" pitchFamily="49" charset="0"/>
            </a:endParaRPr>
          </a:p>
          <a:p>
            <a:r>
              <a:rPr lang="en-US" altLang="ja-JP" sz="1000" dirty="0">
                <a:solidFill>
                  <a:schemeClr val="tx1"/>
                </a:solidFill>
                <a:latin typeface="Consolas" panose="020B0609020204030204" pitchFamily="49" charset="0"/>
                <a:ea typeface="+mn-ea"/>
                <a:cs typeface="Consolas" panose="020B0609020204030204" pitchFamily="49" charset="0"/>
              </a:rPr>
              <a:t>HCP host name         : hcp432-01.hcpaw.net</a:t>
            </a:r>
          </a:p>
          <a:p>
            <a:r>
              <a:rPr lang="en-US" altLang="ja-JP" sz="1000" dirty="0">
                <a:solidFill>
                  <a:schemeClr val="tx1"/>
                </a:solidFill>
                <a:latin typeface="Consolas" panose="020B0609020204030204" pitchFamily="49" charset="0"/>
                <a:ea typeface="+mn-ea"/>
                <a:cs typeface="Consolas" panose="020B0609020204030204" pitchFamily="49" charset="0"/>
              </a:rPr>
              <a:t>Replica HCP host name : </a:t>
            </a:r>
            <a:r>
              <a:rPr lang="en-US" altLang="ja-JP" sz="1000" b="1" dirty="0">
                <a:solidFill>
                  <a:srgbClr val="FF0000"/>
                </a:solidFill>
                <a:latin typeface="Consolas" panose="020B0609020204030204" pitchFamily="49" charset="0"/>
                <a:ea typeface="+mn-ea"/>
                <a:cs typeface="Consolas" panose="020B0609020204030204" pitchFamily="49" charset="0"/>
              </a:rPr>
              <a:t>hcp432-02.hcpaw.net</a:t>
            </a:r>
          </a:p>
          <a:p>
            <a:r>
              <a:rPr lang="en-US" altLang="ja-JP" sz="1000" dirty="0">
                <a:solidFill>
                  <a:schemeClr val="tx1"/>
                </a:solidFill>
                <a:latin typeface="Consolas" panose="020B0609020204030204" pitchFamily="49" charset="0"/>
                <a:ea typeface="+mn-ea"/>
                <a:cs typeface="Consolas" panose="020B0609020204030204" pitchFamily="49" charset="0"/>
              </a:rPr>
              <a:t>HCP tenant name       : </a:t>
            </a:r>
            <a:r>
              <a:rPr lang="en-US" altLang="ja-JP" sz="1000" dirty="0" err="1">
                <a:solidFill>
                  <a:schemeClr val="tx1"/>
                </a:solidFill>
                <a:latin typeface="Consolas" panose="020B0609020204030204" pitchFamily="49" charset="0"/>
                <a:ea typeface="+mn-ea"/>
                <a:cs typeface="Consolas" panose="020B0609020204030204" pitchFamily="49" charset="0"/>
              </a:rPr>
              <a:t>hdi</a:t>
            </a:r>
            <a:endParaRPr lang="en-US" altLang="ja-JP" sz="1000" dirty="0">
              <a:solidFill>
                <a:schemeClr val="tx1"/>
              </a:solidFill>
              <a:latin typeface="Consolas" panose="020B0609020204030204" pitchFamily="49" charset="0"/>
              <a:ea typeface="+mn-ea"/>
              <a:cs typeface="Consolas" panose="020B0609020204030204" pitchFamily="49" charset="0"/>
            </a:endParaRPr>
          </a:p>
          <a:p>
            <a:r>
              <a:rPr lang="en-US" altLang="ja-JP" sz="1000" dirty="0">
                <a:solidFill>
                  <a:schemeClr val="tx1"/>
                </a:solidFill>
                <a:latin typeface="Consolas" panose="020B0609020204030204" pitchFamily="49" charset="0"/>
                <a:ea typeface="+mn-ea"/>
                <a:cs typeface="Consolas" panose="020B0609020204030204" pitchFamily="49" charset="0"/>
              </a:rPr>
              <a:t>HCP account user      : admin</a:t>
            </a:r>
          </a:p>
          <a:p>
            <a:r>
              <a:rPr lang="en-US" altLang="ja-JP" sz="1000" dirty="0">
                <a:solidFill>
                  <a:schemeClr val="tx1"/>
                </a:solidFill>
                <a:latin typeface="Consolas" panose="020B0609020204030204" pitchFamily="49" charset="0"/>
                <a:ea typeface="+mn-ea"/>
                <a:cs typeface="Consolas" panose="020B0609020204030204" pitchFamily="49" charset="0"/>
              </a:rPr>
              <a:t>External host         : </a:t>
            </a:r>
          </a:p>
          <a:p>
            <a:r>
              <a:rPr lang="en-US" altLang="ja-JP" sz="1000" dirty="0">
                <a:solidFill>
                  <a:schemeClr val="tx1"/>
                </a:solidFill>
                <a:latin typeface="Consolas" panose="020B0609020204030204" pitchFamily="49" charset="0"/>
                <a:ea typeface="+mn-ea"/>
                <a:cs typeface="Consolas" panose="020B0609020204030204" pitchFamily="49" charset="0"/>
              </a:rPr>
              <a:t>External replica host : </a:t>
            </a:r>
          </a:p>
          <a:p>
            <a:r>
              <a:rPr lang="en-US" altLang="ja-JP" sz="1000" dirty="0">
                <a:solidFill>
                  <a:schemeClr val="tx1"/>
                </a:solidFill>
                <a:latin typeface="Consolas" panose="020B0609020204030204" pitchFamily="49" charset="0"/>
                <a:ea typeface="+mn-ea"/>
                <a:cs typeface="Consolas" panose="020B0609020204030204" pitchFamily="49" charset="0"/>
              </a:rPr>
              <a:t>nasroot@HDITEST206:~$ </a:t>
            </a:r>
          </a:p>
        </p:txBody>
      </p:sp>
    </p:spTree>
    <p:extLst>
      <p:ext uri="{BB962C8B-B14F-4D97-AF65-F5344CB8AC3E}">
        <p14:creationId xmlns:p14="http://schemas.microsoft.com/office/powerpoint/2010/main" val="128584082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3358612" cy="369332"/>
          </a:xfrm>
        </p:spPr>
        <p:txBody>
          <a:bodyPr wrap="none"/>
          <a:lstStyle/>
          <a:p>
            <a:r>
              <a:rPr lang="en-US" altLang="ja-JP" dirty="0"/>
              <a:t>4-8</a:t>
            </a:r>
            <a:r>
              <a:rPr lang="en-US" altLang="ja-JP" b="1" dirty="0">
                <a:solidFill>
                  <a:schemeClr val="tx1"/>
                </a:solidFill>
                <a:latin typeface="+mj-lt"/>
                <a:ea typeface="ＭＳ Ｐゴシック" pitchFamily="50" charset="-128"/>
                <a:cs typeface="Arial" charset="0"/>
              </a:rPr>
              <a:t>. Rehearsal Failover (1)</a:t>
            </a:r>
            <a:endParaRPr kumimoji="1" lang="ja-JP" altLang="en-US" b="1" dirty="0">
              <a:solidFill>
                <a:schemeClr val="tx1"/>
              </a:solidFill>
              <a:latin typeface="+mj-lt"/>
            </a:endParaRPr>
          </a:p>
        </p:txBody>
      </p:sp>
      <p:sp>
        <p:nvSpPr>
          <p:cNvPr id="2" name="コンテンツ プレースホルダー 1">
            <a:extLst>
              <a:ext uri="{FF2B5EF4-FFF2-40B4-BE49-F238E27FC236}">
                <a16:creationId xmlns:a16="http://schemas.microsoft.com/office/drawing/2014/main" id="{B803DBA3-D443-4B96-93F8-25F7DE2D54EF}"/>
              </a:ext>
            </a:extLst>
          </p:cNvPr>
          <p:cNvSpPr>
            <a:spLocks noGrp="1"/>
          </p:cNvSpPr>
          <p:nvPr>
            <p:ph sz="quarter" idx="10"/>
          </p:nvPr>
        </p:nvSpPr>
        <p:spPr>
          <a:xfrm>
            <a:off x="329859" y="744546"/>
            <a:ext cx="8416902" cy="4171332"/>
          </a:xfrm>
        </p:spPr>
        <p:txBody>
          <a:bodyPr/>
          <a:lstStyle/>
          <a:p>
            <a:r>
              <a:rPr lang="en-US" altLang="ja-JP" sz="2000" dirty="0"/>
              <a:t>Two mode for rehearsal failover</a:t>
            </a:r>
          </a:p>
          <a:p>
            <a:pPr lvl="1"/>
            <a:r>
              <a:rPr lang="en-US" altLang="ja-JP" sz="1800" dirty="0"/>
              <a:t>Dry-run failover</a:t>
            </a:r>
          </a:p>
          <a:p>
            <a:pPr lvl="2"/>
            <a:r>
              <a:rPr lang="en-US" altLang="ja-JP" sz="1600" dirty="0"/>
              <a:t>Light-way rehearsal to check configuration is correct</a:t>
            </a:r>
          </a:p>
          <a:p>
            <a:pPr lvl="1"/>
            <a:r>
              <a:rPr lang="en-US" altLang="ja-JP" sz="1800" dirty="0"/>
              <a:t>Try-out failover</a:t>
            </a:r>
          </a:p>
          <a:p>
            <a:pPr lvl="2"/>
            <a:r>
              <a:rPr lang="en-US" altLang="ja-JP" sz="1600" dirty="0"/>
              <a:t>Close to “real” failover without affecting operation on primary node</a:t>
            </a:r>
          </a:p>
        </p:txBody>
      </p:sp>
      <p:sp>
        <p:nvSpPr>
          <p:cNvPr id="4" name="動作設定ボタン: 戻る/前へ 3">
            <a:hlinkClick r:id="rId3" action="ppaction://hlinksldjump" highlightClick="1"/>
            <a:extLst>
              <a:ext uri="{FF2B5EF4-FFF2-40B4-BE49-F238E27FC236}">
                <a16:creationId xmlns:a16="http://schemas.microsoft.com/office/drawing/2014/main" id="{ACB17D91-7897-4C3F-A212-D7B2F6DF2BE4}"/>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Tree>
    <p:extLst>
      <p:ext uri="{BB962C8B-B14F-4D97-AF65-F5344CB8AC3E}">
        <p14:creationId xmlns:p14="http://schemas.microsoft.com/office/powerpoint/2010/main" val="355511703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4568879" cy="369332"/>
          </a:xfrm>
        </p:spPr>
        <p:txBody>
          <a:bodyPr wrap="none"/>
          <a:lstStyle/>
          <a:p>
            <a:r>
              <a:rPr lang="en-US" altLang="ja-JP" dirty="0"/>
              <a:t>4-8</a:t>
            </a:r>
            <a:r>
              <a:rPr lang="en-US" altLang="ja-JP" b="1" dirty="0">
                <a:solidFill>
                  <a:schemeClr val="tx1"/>
                </a:solidFill>
                <a:latin typeface="+mj-lt"/>
                <a:ea typeface="ＭＳ Ｐゴシック" pitchFamily="50" charset="-128"/>
                <a:cs typeface="Arial" charset="0"/>
              </a:rPr>
              <a:t>. Rehearsal Failover (2) – Dry-run</a:t>
            </a:r>
            <a:endParaRPr kumimoji="1" lang="ja-JP" altLang="en-US" b="1" dirty="0">
              <a:solidFill>
                <a:schemeClr val="tx1"/>
              </a:solidFill>
              <a:latin typeface="+mj-lt"/>
            </a:endParaRPr>
          </a:p>
        </p:txBody>
      </p:sp>
      <p:sp>
        <p:nvSpPr>
          <p:cNvPr id="2" name="コンテンツ プレースホルダー 1">
            <a:extLst>
              <a:ext uri="{FF2B5EF4-FFF2-40B4-BE49-F238E27FC236}">
                <a16:creationId xmlns:a16="http://schemas.microsoft.com/office/drawing/2014/main" id="{B803DBA3-D443-4B96-93F8-25F7DE2D54EF}"/>
              </a:ext>
            </a:extLst>
          </p:cNvPr>
          <p:cNvSpPr>
            <a:spLocks noGrp="1"/>
          </p:cNvSpPr>
          <p:nvPr>
            <p:ph sz="quarter" idx="10"/>
          </p:nvPr>
        </p:nvSpPr>
        <p:spPr>
          <a:xfrm>
            <a:off x="329859" y="744546"/>
            <a:ext cx="8500990" cy="4171332"/>
          </a:xfrm>
        </p:spPr>
        <p:txBody>
          <a:bodyPr/>
          <a:lstStyle/>
          <a:p>
            <a:r>
              <a:rPr lang="en-US" altLang="ja-JP" sz="2000" dirty="0"/>
              <a:t>Dry-run failover</a:t>
            </a:r>
          </a:p>
          <a:p>
            <a:pPr lvl="1"/>
            <a:r>
              <a:rPr lang="en-US" altLang="ja-JP" sz="1800" dirty="0"/>
              <a:t>Execute failover process without touching (restoring) any resources</a:t>
            </a:r>
          </a:p>
          <a:p>
            <a:pPr lvl="1"/>
            <a:r>
              <a:rPr lang="en-US" altLang="ja-JP" sz="1800" dirty="0"/>
              <a:t>Time to restoration of each resource is “calculated” by following formula</a:t>
            </a:r>
          </a:p>
          <a:p>
            <a:pPr lvl="2"/>
            <a:r>
              <a:rPr lang="en-US" altLang="ja-JP" sz="1600" dirty="0"/>
              <a:t>File system creation: 1 sec (if created) or 60 sec (if not created) + about 10 sec</a:t>
            </a:r>
          </a:p>
          <a:p>
            <a:pPr lvl="2"/>
            <a:r>
              <a:rPr lang="en-US" altLang="ja-JP" sz="1600" dirty="0"/>
              <a:t>Data restoration: 5 sec x # of .history folders + 30 sec</a:t>
            </a:r>
          </a:p>
          <a:p>
            <a:pPr lvl="2"/>
            <a:r>
              <a:rPr lang="en-US" altLang="ja-JP" sz="1600" dirty="0"/>
              <a:t>CIFS/NFS share restoration: 10 sec per share</a:t>
            </a:r>
          </a:p>
          <a:p>
            <a:pPr lvl="2"/>
            <a:r>
              <a:rPr lang="en-US" altLang="ja-JP" sz="1600" dirty="0"/>
              <a:t>Migration task restoration: 15 sec per task</a:t>
            </a:r>
          </a:p>
          <a:p>
            <a:pPr lvl="2"/>
            <a:r>
              <a:rPr lang="en-US" altLang="ja-JP" sz="1600" dirty="0"/>
              <a:t>Other: 3 sec</a:t>
            </a:r>
          </a:p>
          <a:p>
            <a:pPr lvl="1"/>
            <a:r>
              <a:rPr lang="en-US" altLang="ja-JP" sz="1800" dirty="0"/>
              <a:t>Purpose</a:t>
            </a:r>
          </a:p>
          <a:p>
            <a:pPr lvl="2"/>
            <a:r>
              <a:rPr lang="en-US" altLang="ja-JP" sz="1600" dirty="0"/>
              <a:t>Confirm the failover configuration is correctly set up</a:t>
            </a:r>
          </a:p>
          <a:p>
            <a:pPr lvl="2"/>
            <a:r>
              <a:rPr lang="en-US" altLang="ja-JP" sz="1600" dirty="0"/>
              <a:t>Check no resource conflict and shortage (same as resource check)</a:t>
            </a:r>
          </a:p>
          <a:p>
            <a:pPr lvl="2"/>
            <a:r>
              <a:rPr lang="en-US" altLang="ja-JP" sz="1600" dirty="0"/>
              <a:t>Estimate the time to take for the failover (</a:t>
            </a:r>
            <a:r>
              <a:rPr lang="en-US" altLang="ja-JP" sz="1600" i="1" dirty="0"/>
              <a:t>roughly</a:t>
            </a:r>
            <a:r>
              <a:rPr lang="en-US" altLang="ja-JP" sz="1600" dirty="0"/>
              <a:t>)</a:t>
            </a:r>
          </a:p>
          <a:p>
            <a:pPr lvl="1"/>
            <a:r>
              <a:rPr lang="en-US" altLang="ja-JP" sz="1800" dirty="0"/>
              <a:t>If any error occurred, ERROR message is displayed</a:t>
            </a:r>
          </a:p>
        </p:txBody>
      </p:sp>
      <p:sp>
        <p:nvSpPr>
          <p:cNvPr id="4" name="動作設定ボタン: 戻る/前へ 3">
            <a:hlinkClick r:id="rId3" action="ppaction://hlinksldjump" highlightClick="1"/>
            <a:extLst>
              <a:ext uri="{FF2B5EF4-FFF2-40B4-BE49-F238E27FC236}">
                <a16:creationId xmlns:a16="http://schemas.microsoft.com/office/drawing/2014/main" id="{1720ACA8-9A1D-4C90-8503-4433975B0243}"/>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Tree>
    <p:extLst>
      <p:ext uri="{BB962C8B-B14F-4D97-AF65-F5344CB8AC3E}">
        <p14:creationId xmlns:p14="http://schemas.microsoft.com/office/powerpoint/2010/main" val="105554026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4525598" cy="369332"/>
          </a:xfrm>
        </p:spPr>
        <p:txBody>
          <a:bodyPr wrap="none"/>
          <a:lstStyle/>
          <a:p>
            <a:r>
              <a:rPr lang="en-US" altLang="ja-JP" dirty="0"/>
              <a:t>4-8</a:t>
            </a:r>
            <a:r>
              <a:rPr lang="en-US" altLang="ja-JP" b="1" dirty="0">
                <a:solidFill>
                  <a:schemeClr val="tx1"/>
                </a:solidFill>
                <a:latin typeface="+mj-lt"/>
                <a:ea typeface="ＭＳ Ｐゴシック" pitchFamily="50" charset="-128"/>
                <a:cs typeface="Arial" charset="0"/>
              </a:rPr>
              <a:t>. Rehearsal Failover (3) – Try-out</a:t>
            </a:r>
            <a:endParaRPr kumimoji="1" lang="ja-JP" altLang="en-US" b="1" dirty="0">
              <a:solidFill>
                <a:schemeClr val="tx1"/>
              </a:solidFill>
              <a:latin typeface="+mj-lt"/>
            </a:endParaRPr>
          </a:p>
        </p:txBody>
      </p:sp>
      <p:sp>
        <p:nvSpPr>
          <p:cNvPr id="2" name="コンテンツ プレースホルダー 1">
            <a:extLst>
              <a:ext uri="{FF2B5EF4-FFF2-40B4-BE49-F238E27FC236}">
                <a16:creationId xmlns:a16="http://schemas.microsoft.com/office/drawing/2014/main" id="{B803DBA3-D443-4B96-93F8-25F7DE2D54EF}"/>
              </a:ext>
            </a:extLst>
          </p:cNvPr>
          <p:cNvSpPr>
            <a:spLocks noGrp="1"/>
          </p:cNvSpPr>
          <p:nvPr>
            <p:ph sz="quarter" idx="10"/>
          </p:nvPr>
        </p:nvSpPr>
        <p:spPr>
          <a:xfrm>
            <a:off x="329859" y="744546"/>
            <a:ext cx="8416902" cy="4171332"/>
          </a:xfrm>
        </p:spPr>
        <p:txBody>
          <a:bodyPr/>
          <a:lstStyle/>
          <a:p>
            <a:r>
              <a:rPr lang="en-US" altLang="ja-JP" sz="2000" dirty="0"/>
              <a:t>Try-out failover</a:t>
            </a:r>
          </a:p>
          <a:p>
            <a:pPr lvl="1"/>
            <a:r>
              <a:rPr lang="en-US" altLang="ja-JP" sz="1800" dirty="0"/>
              <a:t>Execute failover process same as “real” failover except for the followings (to avoid having unnecessary access to HCP namespace)</a:t>
            </a:r>
          </a:p>
          <a:p>
            <a:pPr lvl="2"/>
            <a:r>
              <a:rPr lang="en-US" altLang="ja-JP" sz="1600" dirty="0"/>
              <a:t>Do not restore directory trees (i.e. do not execute background restoration)</a:t>
            </a:r>
          </a:p>
          <a:p>
            <a:pPr lvl="2"/>
            <a:r>
              <a:rPr lang="en-US" altLang="ja-JP" sz="1600" dirty="0"/>
              <a:t>Change migration task status to “Disable” after restoration of the task</a:t>
            </a:r>
          </a:p>
          <a:p>
            <a:pPr lvl="1"/>
            <a:r>
              <a:rPr lang="en-US" altLang="ja-JP" sz="1800" dirty="0"/>
              <a:t>This is same as rehearsal failover supported in v2.3</a:t>
            </a:r>
          </a:p>
          <a:p>
            <a:pPr lvl="1"/>
            <a:r>
              <a:rPr lang="en-US" altLang="ja-JP" sz="1800" dirty="0"/>
              <a:t>Purpose</a:t>
            </a:r>
          </a:p>
          <a:p>
            <a:pPr lvl="2"/>
            <a:r>
              <a:rPr lang="en-US" altLang="ja-JP" sz="1600" dirty="0"/>
              <a:t>Confirm failover works as expected including actual resource restoration process</a:t>
            </a:r>
          </a:p>
          <a:p>
            <a:pPr lvl="2"/>
            <a:r>
              <a:rPr lang="en-US" altLang="ja-JP" sz="1600" dirty="0"/>
              <a:t>Get more precise estimation of time to take failover</a:t>
            </a:r>
          </a:p>
          <a:p>
            <a:pPr lvl="1"/>
            <a:r>
              <a:rPr lang="en-US" altLang="ja-JP" sz="1800" dirty="0"/>
              <a:t>If any error occurred, ERROR message is displayed</a:t>
            </a:r>
          </a:p>
        </p:txBody>
      </p:sp>
      <p:sp>
        <p:nvSpPr>
          <p:cNvPr id="4" name="動作設定ボタン: 戻る/前へ 3">
            <a:hlinkClick r:id="rId3" action="ppaction://hlinksldjump" highlightClick="1"/>
            <a:extLst>
              <a:ext uri="{FF2B5EF4-FFF2-40B4-BE49-F238E27FC236}">
                <a16:creationId xmlns:a16="http://schemas.microsoft.com/office/drawing/2014/main" id="{8C88FA8F-A733-404F-A832-49A980B29207}"/>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Tree>
    <p:extLst>
      <p:ext uri="{BB962C8B-B14F-4D97-AF65-F5344CB8AC3E}">
        <p14:creationId xmlns:p14="http://schemas.microsoft.com/office/powerpoint/2010/main" val="227158930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1721946" cy="369332"/>
          </a:xfrm>
        </p:spPr>
        <p:txBody>
          <a:bodyPr wrap="none"/>
          <a:lstStyle/>
          <a:p>
            <a:r>
              <a:rPr lang="en-US" altLang="ja-JP" dirty="0"/>
              <a:t>4-9</a:t>
            </a:r>
            <a:r>
              <a:rPr lang="en-US" altLang="ja-JP" b="1" dirty="0">
                <a:solidFill>
                  <a:schemeClr val="tx1"/>
                </a:solidFill>
                <a:latin typeface="+mj-lt"/>
                <a:ea typeface="ＭＳ Ｐゴシック" pitchFamily="50" charset="-128"/>
                <a:cs typeface="Arial" charset="0"/>
              </a:rPr>
              <a:t>. Failbac</a:t>
            </a:r>
            <a:r>
              <a:rPr lang="en-US" altLang="ja-JP" dirty="0"/>
              <a:t>k</a:t>
            </a:r>
            <a:endParaRPr kumimoji="1" lang="ja-JP" altLang="en-US" b="1" dirty="0">
              <a:solidFill>
                <a:schemeClr val="tx1"/>
              </a:solidFill>
              <a:latin typeface="+mj-lt"/>
            </a:endParaRPr>
          </a:p>
        </p:txBody>
      </p:sp>
      <p:sp>
        <p:nvSpPr>
          <p:cNvPr id="2" name="コンテンツ プレースホルダー 1">
            <a:extLst>
              <a:ext uri="{FF2B5EF4-FFF2-40B4-BE49-F238E27FC236}">
                <a16:creationId xmlns:a16="http://schemas.microsoft.com/office/drawing/2014/main" id="{B803DBA3-D443-4B96-93F8-25F7DE2D54EF}"/>
              </a:ext>
            </a:extLst>
          </p:cNvPr>
          <p:cNvSpPr>
            <a:spLocks noGrp="1"/>
          </p:cNvSpPr>
          <p:nvPr>
            <p:ph sz="quarter" idx="10"/>
          </p:nvPr>
        </p:nvSpPr>
        <p:spPr>
          <a:xfrm>
            <a:off x="329859" y="744546"/>
            <a:ext cx="8416902" cy="4171332"/>
          </a:xfrm>
        </p:spPr>
        <p:txBody>
          <a:bodyPr/>
          <a:lstStyle/>
          <a:p>
            <a:r>
              <a:rPr lang="en-US" altLang="ja-JP" sz="2000" dirty="0"/>
              <a:t>Failback is same as failover except for the following points</a:t>
            </a:r>
          </a:p>
          <a:p>
            <a:pPr lvl="1"/>
            <a:r>
              <a:rPr lang="en-US" altLang="ja-JP" sz="1800" dirty="0"/>
              <a:t>Secondary node is failover source and primary node is failover target</a:t>
            </a:r>
          </a:p>
          <a:p>
            <a:pPr lvl="1"/>
            <a:r>
              <a:rPr lang="en-US" altLang="ja-JP" sz="1800" dirty="0"/>
              <a:t>Storage configuration is restored same as the original configuration before failover</a:t>
            </a:r>
          </a:p>
          <a:p>
            <a:pPr lvl="2"/>
            <a:r>
              <a:rPr lang="en-US" altLang="ja-JP" sz="1600" dirty="0"/>
              <a:t>No Storage Policy is applied to failback</a:t>
            </a:r>
          </a:p>
          <a:p>
            <a:pPr lvl="1"/>
            <a:r>
              <a:rPr lang="en-US" altLang="ja-JP" sz="1800" dirty="0"/>
              <a:t>Only the file systems that were failed over are failed back</a:t>
            </a:r>
          </a:p>
          <a:p>
            <a:pPr lvl="2"/>
            <a:r>
              <a:rPr lang="en-US" altLang="ja-JP" sz="1600" dirty="0"/>
              <a:t>Newly created file systems on the secondary node are not failed back</a:t>
            </a:r>
          </a:p>
          <a:p>
            <a:r>
              <a:rPr lang="en-US" altLang="ja-JP" sz="2000" dirty="0"/>
              <a:t>HCP failback is NOT executed by the scripts</a:t>
            </a:r>
          </a:p>
          <a:p>
            <a:pPr lvl="1"/>
            <a:r>
              <a:rPr lang="en-US" altLang="ja-JP" sz="1800" dirty="0"/>
              <a:t>Admin has to do it manually before executing HDI failback</a:t>
            </a:r>
          </a:p>
          <a:p>
            <a:pPr lvl="1"/>
            <a:r>
              <a:rPr lang="en-US" altLang="ja-JP" sz="1800" dirty="0"/>
              <a:t>The failback script only cares about swapping primary / replica HCP setting on each HDI</a:t>
            </a:r>
          </a:p>
          <a:p>
            <a:r>
              <a:rPr lang="en-US" altLang="ja-JP" sz="2000" dirty="0"/>
              <a:t>Failback operation is not “graceful”</a:t>
            </a:r>
          </a:p>
          <a:p>
            <a:pPr lvl="1"/>
            <a:r>
              <a:rPr lang="en-US" altLang="ja-JP" sz="1800" dirty="0"/>
              <a:t>It does not execute migration on the secondary node nor stop services on the secondary node</a:t>
            </a:r>
          </a:p>
        </p:txBody>
      </p:sp>
      <p:sp>
        <p:nvSpPr>
          <p:cNvPr id="4" name="動作設定ボタン: 戻る/前へ 3">
            <a:hlinkClick r:id="rId3" action="ppaction://hlinksldjump" highlightClick="1"/>
            <a:extLst>
              <a:ext uri="{FF2B5EF4-FFF2-40B4-BE49-F238E27FC236}">
                <a16:creationId xmlns:a16="http://schemas.microsoft.com/office/drawing/2014/main" id="{E1D5B452-CF20-473A-B9F2-C04B9B83674F}"/>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Tree>
    <p:extLst>
      <p:ext uri="{BB962C8B-B14F-4D97-AF65-F5344CB8AC3E}">
        <p14:creationId xmlns:p14="http://schemas.microsoft.com/office/powerpoint/2010/main" val="116742675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3530134" cy="369332"/>
          </a:xfrm>
        </p:spPr>
        <p:txBody>
          <a:bodyPr wrap="none"/>
          <a:lstStyle/>
          <a:p>
            <a:r>
              <a:rPr lang="en-US" altLang="ja-JP" dirty="0"/>
              <a:t>4-10</a:t>
            </a:r>
            <a:r>
              <a:rPr lang="en-US" altLang="ja-JP" b="1" dirty="0">
                <a:solidFill>
                  <a:schemeClr val="tx1"/>
                </a:solidFill>
                <a:latin typeface="+mj-lt"/>
                <a:ea typeface="ＭＳ Ｐゴシック" pitchFamily="50" charset="-128"/>
                <a:cs typeface="Arial" charset="0"/>
              </a:rPr>
              <a:t>. </a:t>
            </a:r>
            <a:r>
              <a:rPr lang="en-US" altLang="ja-JP" dirty="0"/>
              <a:t>Clean up File systems</a:t>
            </a:r>
            <a:endParaRPr kumimoji="1" lang="ja-JP" altLang="en-US" b="1" dirty="0">
              <a:solidFill>
                <a:schemeClr val="tx1"/>
              </a:solidFill>
              <a:latin typeface="+mj-lt"/>
            </a:endParaRPr>
          </a:p>
        </p:txBody>
      </p:sp>
      <p:sp>
        <p:nvSpPr>
          <p:cNvPr id="2" name="コンテンツ プレースホルダー 1">
            <a:extLst>
              <a:ext uri="{FF2B5EF4-FFF2-40B4-BE49-F238E27FC236}">
                <a16:creationId xmlns:a16="http://schemas.microsoft.com/office/drawing/2014/main" id="{B803DBA3-D443-4B96-93F8-25F7DE2D54EF}"/>
              </a:ext>
            </a:extLst>
          </p:cNvPr>
          <p:cNvSpPr>
            <a:spLocks noGrp="1"/>
          </p:cNvSpPr>
          <p:nvPr>
            <p:ph sz="quarter" idx="10"/>
          </p:nvPr>
        </p:nvSpPr>
        <p:spPr>
          <a:xfrm>
            <a:off x="329859" y="744546"/>
            <a:ext cx="8416902" cy="4171332"/>
          </a:xfrm>
        </p:spPr>
        <p:txBody>
          <a:bodyPr/>
          <a:lstStyle/>
          <a:p>
            <a:r>
              <a:rPr lang="en-US" altLang="ja-JP" sz="2000" dirty="0"/>
              <a:t>A script (</a:t>
            </a:r>
            <a:r>
              <a:rPr lang="en-US" altLang="ja-JP" sz="2000" dirty="0" err="1"/>
              <a:t>delete_all_fs</a:t>
            </a:r>
            <a:r>
              <a:rPr lang="en-US" altLang="ja-JP" sz="2000" dirty="0"/>
              <a:t>) deletes file systems on a node</a:t>
            </a:r>
          </a:p>
          <a:p>
            <a:r>
              <a:rPr lang="en-US" altLang="ja-JP" sz="2000" dirty="0"/>
              <a:t>File system and shares and tasks are deleted</a:t>
            </a:r>
          </a:p>
          <a:p>
            <a:r>
              <a:rPr lang="en-US" altLang="ja-JP" sz="2000" dirty="0"/>
              <a:t>Used in the situations below</a:t>
            </a:r>
          </a:p>
          <a:p>
            <a:pPr lvl="1"/>
            <a:r>
              <a:rPr lang="en-US" altLang="ja-JP" sz="1800" dirty="0"/>
              <a:t>Execute on secondary node as a part of clean up of rehearsal failover</a:t>
            </a:r>
          </a:p>
          <a:p>
            <a:pPr lvl="1"/>
            <a:r>
              <a:rPr lang="en-US" altLang="ja-JP" sz="1800" dirty="0"/>
              <a:t>Execute on primary node as a part of preparation of failback</a:t>
            </a:r>
          </a:p>
          <a:p>
            <a:pPr lvl="1"/>
            <a:r>
              <a:rPr lang="en-US" altLang="ja-JP" sz="1800" dirty="0"/>
              <a:t>Execute on secondary node as a part of preparation of the next failover</a:t>
            </a:r>
          </a:p>
          <a:p>
            <a:r>
              <a:rPr lang="en-US" altLang="ja-JP" sz="2000" dirty="0"/>
              <a:t>File systems to be deleted can be specified as one of the followings</a:t>
            </a:r>
          </a:p>
          <a:p>
            <a:pPr lvl="1"/>
            <a:r>
              <a:rPr lang="en-US" altLang="ja-JP" sz="1800" dirty="0"/>
              <a:t>All file systems</a:t>
            </a:r>
          </a:p>
          <a:p>
            <a:pPr lvl="1"/>
            <a:r>
              <a:rPr lang="en-US" altLang="ja-JP" sz="1800" dirty="0"/>
              <a:t>File systems failed over from xxx (IP address of a node)</a:t>
            </a:r>
          </a:p>
          <a:p>
            <a:pPr lvl="1"/>
            <a:r>
              <a:rPr lang="en-US" altLang="ja-JP" sz="1800" dirty="0"/>
              <a:t>File systems specified manually</a:t>
            </a:r>
          </a:p>
        </p:txBody>
      </p:sp>
      <p:sp>
        <p:nvSpPr>
          <p:cNvPr id="4" name="動作設定ボタン: 戻る/前へ 3">
            <a:hlinkClick r:id="rId3" action="ppaction://hlinksldjump" highlightClick="1"/>
            <a:extLst>
              <a:ext uri="{FF2B5EF4-FFF2-40B4-BE49-F238E27FC236}">
                <a16:creationId xmlns:a16="http://schemas.microsoft.com/office/drawing/2014/main" id="{F5822F40-24C6-40BC-93FB-D887FCA8E2A4}"/>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Tree>
    <p:extLst>
      <p:ext uri="{BB962C8B-B14F-4D97-AF65-F5344CB8AC3E}">
        <p14:creationId xmlns:p14="http://schemas.microsoft.com/office/powerpoint/2010/main" val="379570086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3004349" cy="369332"/>
          </a:xfrm>
        </p:spPr>
        <p:txBody>
          <a:bodyPr wrap="none"/>
          <a:lstStyle/>
          <a:p>
            <a:r>
              <a:rPr lang="en-US" altLang="ja-JP" dirty="0"/>
              <a:t>4-11</a:t>
            </a:r>
            <a:r>
              <a:rPr lang="en-US" altLang="ja-JP" b="1" dirty="0">
                <a:solidFill>
                  <a:schemeClr val="tx1"/>
                </a:solidFill>
                <a:latin typeface="+mj-lt"/>
                <a:ea typeface="ＭＳ Ｐゴシック" pitchFamily="50" charset="-128"/>
                <a:cs typeface="Arial" charset="0"/>
              </a:rPr>
              <a:t>. </a:t>
            </a:r>
            <a:r>
              <a:rPr lang="en-US" altLang="ja-JP" dirty="0"/>
              <a:t>Clean up Settings</a:t>
            </a:r>
            <a:endParaRPr kumimoji="1" lang="ja-JP" altLang="en-US" b="1" dirty="0">
              <a:solidFill>
                <a:schemeClr val="tx1"/>
              </a:solidFill>
              <a:latin typeface="+mj-lt"/>
            </a:endParaRPr>
          </a:p>
        </p:txBody>
      </p:sp>
      <p:sp>
        <p:nvSpPr>
          <p:cNvPr id="2" name="コンテンツ プレースホルダー 1">
            <a:extLst>
              <a:ext uri="{FF2B5EF4-FFF2-40B4-BE49-F238E27FC236}">
                <a16:creationId xmlns:a16="http://schemas.microsoft.com/office/drawing/2014/main" id="{B803DBA3-D443-4B96-93F8-25F7DE2D54EF}"/>
              </a:ext>
            </a:extLst>
          </p:cNvPr>
          <p:cNvSpPr>
            <a:spLocks noGrp="1"/>
          </p:cNvSpPr>
          <p:nvPr>
            <p:ph sz="quarter" idx="10"/>
          </p:nvPr>
        </p:nvSpPr>
        <p:spPr>
          <a:xfrm>
            <a:off x="329859" y="744546"/>
            <a:ext cx="8416902" cy="4171332"/>
          </a:xfrm>
        </p:spPr>
        <p:txBody>
          <a:bodyPr/>
          <a:lstStyle/>
          <a:p>
            <a:r>
              <a:rPr lang="en-US" altLang="ja-JP" sz="2000" dirty="0"/>
              <a:t>A script (</a:t>
            </a:r>
            <a:r>
              <a:rPr lang="en-US" altLang="ja-JP" sz="2000" dirty="0" err="1"/>
              <a:t>clean_settings</a:t>
            </a:r>
            <a:r>
              <a:rPr lang="en-US" altLang="ja-JP" sz="2000" dirty="0"/>
              <a:t>) can clean up all settings and revert the settings back to the status just after installation of the scripts</a:t>
            </a:r>
          </a:p>
          <a:p>
            <a:r>
              <a:rPr lang="en-US" altLang="ja-JP" sz="2000" dirty="0"/>
              <a:t>Used in the following situations</a:t>
            </a:r>
          </a:p>
          <a:p>
            <a:pPr lvl="1"/>
            <a:r>
              <a:rPr lang="en-US" altLang="ja-JP" sz="1800" dirty="0"/>
              <a:t>When you want to define failover configuration from scratch</a:t>
            </a:r>
          </a:p>
          <a:p>
            <a:pPr lvl="1"/>
            <a:r>
              <a:rPr lang="en-US" altLang="ja-JP" sz="1800" dirty="0"/>
              <a:t>As a part of troubleshooting when something went wrong and you can’t fix it</a:t>
            </a:r>
          </a:p>
        </p:txBody>
      </p:sp>
      <p:sp>
        <p:nvSpPr>
          <p:cNvPr id="4" name="動作設定ボタン: 戻る/前へ 3">
            <a:hlinkClick r:id="rId3" action="ppaction://hlinksldjump" highlightClick="1"/>
            <a:extLst>
              <a:ext uri="{FF2B5EF4-FFF2-40B4-BE49-F238E27FC236}">
                <a16:creationId xmlns:a16="http://schemas.microsoft.com/office/drawing/2014/main" id="{4BAC62F6-8F09-4EAE-903B-720D7A24425F}"/>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Tree>
    <p:extLst>
      <p:ext uri="{BB962C8B-B14F-4D97-AF65-F5344CB8AC3E}">
        <p14:creationId xmlns:p14="http://schemas.microsoft.com/office/powerpoint/2010/main" val="344486261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2064989" cy="369332"/>
          </a:xfrm>
        </p:spPr>
        <p:txBody>
          <a:bodyPr wrap="none"/>
          <a:lstStyle/>
          <a:p>
            <a:r>
              <a:rPr lang="en-US" altLang="ja-JP" dirty="0"/>
              <a:t>4-12</a:t>
            </a:r>
            <a:r>
              <a:rPr lang="en-US" altLang="ja-JP" b="1" dirty="0">
                <a:solidFill>
                  <a:schemeClr val="tx1"/>
                </a:solidFill>
                <a:latin typeface="+mj-lt"/>
                <a:ea typeface="ＭＳ Ｐゴシック" pitchFamily="50" charset="-128"/>
                <a:cs typeface="Arial" charset="0"/>
              </a:rPr>
              <a:t>. Messages</a:t>
            </a:r>
            <a:endParaRPr kumimoji="1" lang="ja-JP" altLang="en-US" b="1" dirty="0">
              <a:solidFill>
                <a:schemeClr val="tx1"/>
              </a:solidFill>
              <a:latin typeface="+mj-lt"/>
            </a:endParaRPr>
          </a:p>
        </p:txBody>
      </p:sp>
      <p:sp>
        <p:nvSpPr>
          <p:cNvPr id="2" name="コンテンツ プレースホルダー 1">
            <a:extLst>
              <a:ext uri="{FF2B5EF4-FFF2-40B4-BE49-F238E27FC236}">
                <a16:creationId xmlns:a16="http://schemas.microsoft.com/office/drawing/2014/main" id="{B803DBA3-D443-4B96-93F8-25F7DE2D54EF}"/>
              </a:ext>
            </a:extLst>
          </p:cNvPr>
          <p:cNvSpPr>
            <a:spLocks noGrp="1"/>
          </p:cNvSpPr>
          <p:nvPr>
            <p:ph sz="quarter" idx="10"/>
          </p:nvPr>
        </p:nvSpPr>
        <p:spPr>
          <a:xfrm>
            <a:off x="329859" y="744546"/>
            <a:ext cx="8416902" cy="4171332"/>
          </a:xfrm>
        </p:spPr>
        <p:txBody>
          <a:bodyPr/>
          <a:lstStyle/>
          <a:p>
            <a:r>
              <a:rPr lang="en-US" altLang="ja-JP" sz="2000" dirty="0"/>
              <a:t>Messages sent from the scripts</a:t>
            </a:r>
          </a:p>
        </p:txBody>
      </p:sp>
      <p:graphicFrame>
        <p:nvGraphicFramePr>
          <p:cNvPr id="3" name="表 2">
            <a:extLst>
              <a:ext uri="{FF2B5EF4-FFF2-40B4-BE49-F238E27FC236}">
                <a16:creationId xmlns:a16="http://schemas.microsoft.com/office/drawing/2014/main" id="{663110E2-CC25-4392-AE7B-82FDFB789AF9}"/>
              </a:ext>
            </a:extLst>
          </p:cNvPr>
          <p:cNvGraphicFramePr>
            <a:graphicFrameLocks noGrp="1"/>
          </p:cNvGraphicFramePr>
          <p:nvPr>
            <p:extLst>
              <p:ext uri="{D42A27DB-BD31-4B8C-83A1-F6EECF244321}">
                <p14:modId xmlns:p14="http://schemas.microsoft.com/office/powerpoint/2010/main" val="143275986"/>
              </p:ext>
            </p:extLst>
          </p:nvPr>
        </p:nvGraphicFramePr>
        <p:xfrm>
          <a:off x="397239" y="1209048"/>
          <a:ext cx="8349522" cy="3799840"/>
        </p:xfrm>
        <a:graphic>
          <a:graphicData uri="http://schemas.openxmlformats.org/drawingml/2006/table">
            <a:tbl>
              <a:tblPr firstRow="1" bandRow="1">
                <a:tableStyleId>{5C22544A-7EE6-4342-B048-85BDC9FD1C3A}</a:tableStyleId>
              </a:tblPr>
              <a:tblGrid>
                <a:gridCol w="1603499">
                  <a:extLst>
                    <a:ext uri="{9D8B030D-6E8A-4147-A177-3AD203B41FA5}">
                      <a16:colId xmlns:a16="http://schemas.microsoft.com/office/drawing/2014/main" val="3945648870"/>
                    </a:ext>
                  </a:extLst>
                </a:gridCol>
                <a:gridCol w="6746023">
                  <a:extLst>
                    <a:ext uri="{9D8B030D-6E8A-4147-A177-3AD203B41FA5}">
                      <a16:colId xmlns:a16="http://schemas.microsoft.com/office/drawing/2014/main" val="1365350523"/>
                    </a:ext>
                  </a:extLst>
                </a:gridCol>
              </a:tblGrid>
              <a:tr h="370840">
                <a:tc>
                  <a:txBody>
                    <a:bodyPr/>
                    <a:lstStyle/>
                    <a:p>
                      <a:r>
                        <a:rPr kumimoji="1" lang="en-US" altLang="ja-JP" sz="1600" dirty="0"/>
                        <a:t>ID</a:t>
                      </a:r>
                      <a:endParaRPr kumimoji="1" lang="ja-JP" altLang="en-US" sz="1600" dirty="0"/>
                    </a:p>
                  </a:txBody>
                  <a:tcPr/>
                </a:tc>
                <a:tc>
                  <a:txBody>
                    <a:bodyPr/>
                    <a:lstStyle/>
                    <a:p>
                      <a:r>
                        <a:rPr kumimoji="1" lang="en-US" altLang="ja-JP" sz="1600" dirty="0"/>
                        <a:t>Message</a:t>
                      </a:r>
                      <a:endParaRPr kumimoji="1" lang="ja-JP" altLang="en-US" sz="1600" dirty="0"/>
                    </a:p>
                  </a:txBody>
                  <a:tcPr/>
                </a:tc>
                <a:extLst>
                  <a:ext uri="{0D108BD9-81ED-4DB2-BD59-A6C34878D82A}">
                    <a16:rowId xmlns:a16="http://schemas.microsoft.com/office/drawing/2014/main" val="1451679565"/>
                  </a:ext>
                </a:extLst>
              </a:tr>
              <a:tr h="370840">
                <a:tc>
                  <a:txBody>
                    <a:bodyPr/>
                    <a:lstStyle/>
                    <a:p>
                      <a:r>
                        <a:rPr kumimoji="1" lang="en-US" altLang="ja-JP" sz="1600" dirty="0"/>
                        <a:t>KAQM80100-I</a:t>
                      </a:r>
                      <a:endParaRPr kumimoji="1" lang="ja-JP" altLang="en-US" sz="1600" dirty="0"/>
                    </a:p>
                  </a:txBody>
                  <a:tcPr/>
                </a:tc>
                <a:tc>
                  <a:txBody>
                    <a:bodyPr/>
                    <a:lstStyle/>
                    <a:p>
                      <a:r>
                        <a:rPr kumimoji="1" lang="en-US" altLang="ja-JP" sz="1600" dirty="0"/>
                        <a:t>Scheduled backup of node configuration finished normally.</a:t>
                      </a:r>
                      <a:endParaRPr kumimoji="1" lang="ja-JP" altLang="en-US" sz="1600" dirty="0"/>
                    </a:p>
                  </a:txBody>
                  <a:tcPr/>
                </a:tc>
                <a:extLst>
                  <a:ext uri="{0D108BD9-81ED-4DB2-BD59-A6C34878D82A}">
                    <a16:rowId xmlns:a16="http://schemas.microsoft.com/office/drawing/2014/main" val="2501931313"/>
                  </a:ext>
                </a:extLst>
              </a:tr>
              <a:tr h="370840">
                <a:tc>
                  <a:txBody>
                    <a:bodyPr/>
                    <a:lstStyle/>
                    <a:p>
                      <a:r>
                        <a:rPr kumimoji="1" lang="en-US" altLang="ja-JP" sz="1600" dirty="0"/>
                        <a:t>KAQM80101-E</a:t>
                      </a:r>
                      <a:endParaRPr kumimoji="1" lang="ja-JP" altLang="en-US" sz="1600" dirty="0"/>
                    </a:p>
                  </a:txBody>
                  <a:tcPr/>
                </a:tc>
                <a:tc>
                  <a:txBody>
                    <a:bodyPr/>
                    <a:lstStyle/>
                    <a:p>
                      <a:r>
                        <a:rPr kumimoji="1" lang="en-US" altLang="ja-JP" sz="1600" dirty="0"/>
                        <a:t>Scheduled backup of node configuration finished with an error. (detail = &lt;detail&gt;)</a:t>
                      </a:r>
                      <a:endParaRPr kumimoji="1" lang="ja-JP" altLang="en-US" sz="1600" dirty="0"/>
                    </a:p>
                  </a:txBody>
                  <a:tcPr/>
                </a:tc>
                <a:extLst>
                  <a:ext uri="{0D108BD9-81ED-4DB2-BD59-A6C34878D82A}">
                    <a16:rowId xmlns:a16="http://schemas.microsoft.com/office/drawing/2014/main" val="3120210309"/>
                  </a:ext>
                </a:extLst>
              </a:tr>
              <a:tr h="370840">
                <a:tc>
                  <a:txBody>
                    <a:bodyPr/>
                    <a:lstStyle/>
                    <a:p>
                      <a:r>
                        <a:rPr kumimoji="1" lang="en-US" altLang="ja-JP" sz="1600" dirty="0"/>
                        <a:t>KAQM80102-I</a:t>
                      </a:r>
                      <a:endParaRPr kumimoji="1" lang="ja-JP" altLang="en-US" sz="1600" dirty="0"/>
                    </a:p>
                  </a:txBody>
                  <a:tcPr/>
                </a:tc>
                <a:tc>
                  <a:txBody>
                    <a:bodyPr/>
                    <a:lstStyle/>
                    <a:p>
                      <a:r>
                        <a:rPr kumimoji="1" lang="en-US" altLang="ja-JP" sz="1600" dirty="0"/>
                        <a:t>Scheduled synchronization of file systems finished normally.</a:t>
                      </a:r>
                      <a:endParaRPr kumimoji="1" lang="ja-JP" altLang="en-US" sz="1600" dirty="0"/>
                    </a:p>
                  </a:txBody>
                  <a:tcPr/>
                </a:tc>
                <a:extLst>
                  <a:ext uri="{0D108BD9-81ED-4DB2-BD59-A6C34878D82A}">
                    <a16:rowId xmlns:a16="http://schemas.microsoft.com/office/drawing/2014/main" val="1533770292"/>
                  </a:ext>
                </a:extLst>
              </a:tr>
              <a:tr h="370840">
                <a:tc>
                  <a:txBody>
                    <a:bodyPr/>
                    <a:lstStyle/>
                    <a:p>
                      <a:r>
                        <a:rPr kumimoji="1" lang="en-US" altLang="ja-JP" sz="1600" dirty="0"/>
                        <a:t>KAQM80103-E</a:t>
                      </a:r>
                      <a:endParaRPr kumimoji="1" lang="ja-JP" alt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t>Scheduled synchronization of file systems finished with an error. (detail = &lt;detail&gt;)</a:t>
                      </a:r>
                      <a:endParaRPr kumimoji="1" lang="ja-JP" altLang="en-US" sz="1600" dirty="0"/>
                    </a:p>
                  </a:txBody>
                  <a:tcPr/>
                </a:tc>
                <a:extLst>
                  <a:ext uri="{0D108BD9-81ED-4DB2-BD59-A6C34878D82A}">
                    <a16:rowId xmlns:a16="http://schemas.microsoft.com/office/drawing/2014/main" val="3307714971"/>
                  </a:ext>
                </a:extLst>
              </a:tr>
              <a:tr h="370840">
                <a:tc>
                  <a:txBody>
                    <a:bodyPr/>
                    <a:lstStyle/>
                    <a:p>
                      <a:r>
                        <a:rPr kumimoji="1" lang="en-US" altLang="ja-JP" sz="1600" dirty="0"/>
                        <a:t>KAQM80104-E</a:t>
                      </a:r>
                      <a:endParaRPr kumimoji="1" lang="ja-JP" altLang="en-US" sz="1600" dirty="0"/>
                    </a:p>
                  </a:txBody>
                  <a:tcPr/>
                </a:tc>
                <a:tc>
                  <a:txBody>
                    <a:bodyPr/>
                    <a:lstStyle/>
                    <a:p>
                      <a:r>
                        <a:rPr kumimoji="1" lang="en-US" altLang="ja-JP" sz="1600" dirty="0"/>
                        <a:t>Resource conflicts or storage shortage was detected.</a:t>
                      </a:r>
                    </a:p>
                  </a:txBody>
                  <a:tcPr/>
                </a:tc>
                <a:extLst>
                  <a:ext uri="{0D108BD9-81ED-4DB2-BD59-A6C34878D82A}">
                    <a16:rowId xmlns:a16="http://schemas.microsoft.com/office/drawing/2014/main" val="978950044"/>
                  </a:ext>
                </a:extLst>
              </a:tr>
              <a:tr h="370840">
                <a:tc>
                  <a:txBody>
                    <a:bodyPr/>
                    <a:lstStyle/>
                    <a:p>
                      <a:r>
                        <a:rPr kumimoji="1" lang="en-US" altLang="ja-JP" sz="1600" dirty="0"/>
                        <a:t>KAQM80105-I</a:t>
                      </a:r>
                      <a:endParaRPr kumimoji="1" lang="ja-JP" altLang="en-US" sz="1600" dirty="0"/>
                    </a:p>
                  </a:txBody>
                  <a:tcPr/>
                </a:tc>
                <a:tc>
                  <a:txBody>
                    <a:bodyPr/>
                    <a:lstStyle/>
                    <a:p>
                      <a:r>
                        <a:rPr kumimoji="1" lang="en-US" altLang="ja-JP" sz="1600" dirty="0"/>
                        <a:t>Failover of a file system by Failover Scripts finished normally. (File system = &lt;file system name&gt;)</a:t>
                      </a:r>
                    </a:p>
                  </a:txBody>
                  <a:tcPr/>
                </a:tc>
                <a:extLst>
                  <a:ext uri="{0D108BD9-81ED-4DB2-BD59-A6C34878D82A}">
                    <a16:rowId xmlns:a16="http://schemas.microsoft.com/office/drawing/2014/main" val="3592048961"/>
                  </a:ext>
                </a:extLst>
              </a:tr>
              <a:tr h="370840">
                <a:tc>
                  <a:txBody>
                    <a:bodyPr/>
                    <a:lstStyle/>
                    <a:p>
                      <a:r>
                        <a:rPr kumimoji="1" lang="en-US" altLang="ja-JP" sz="1600" dirty="0"/>
                        <a:t>KAQM80106-E</a:t>
                      </a:r>
                      <a:endParaRPr kumimoji="1" lang="ja-JP" altLang="en-US" sz="1600" dirty="0"/>
                    </a:p>
                  </a:txBody>
                  <a:tcPr/>
                </a:tc>
                <a:tc>
                  <a:txBody>
                    <a:bodyPr/>
                    <a:lstStyle/>
                    <a:p>
                      <a:r>
                        <a:rPr kumimoji="1" lang="en-US" altLang="ja-JP" sz="1600" dirty="0"/>
                        <a:t>Failover of a file system by Failover Scripts finished with an error. (File system = &lt;file system name&gt;, detail = &lt;detail&gt;)</a:t>
                      </a:r>
                    </a:p>
                  </a:txBody>
                  <a:tcPr/>
                </a:tc>
                <a:extLst>
                  <a:ext uri="{0D108BD9-81ED-4DB2-BD59-A6C34878D82A}">
                    <a16:rowId xmlns:a16="http://schemas.microsoft.com/office/drawing/2014/main" val="1566887485"/>
                  </a:ext>
                </a:extLst>
              </a:tr>
            </a:tbl>
          </a:graphicData>
        </a:graphic>
      </p:graphicFrame>
      <p:sp>
        <p:nvSpPr>
          <p:cNvPr id="5" name="動作設定ボタン: 戻る/前へ 4">
            <a:hlinkClick r:id="rId3" action="ppaction://hlinksldjump" highlightClick="1"/>
            <a:extLst>
              <a:ext uri="{FF2B5EF4-FFF2-40B4-BE49-F238E27FC236}">
                <a16:creationId xmlns:a16="http://schemas.microsoft.com/office/drawing/2014/main" id="{DA895394-89B9-49B6-BEF7-493483C392C2}"/>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Tree>
    <p:extLst>
      <p:ext uri="{BB962C8B-B14F-4D97-AF65-F5344CB8AC3E}">
        <p14:creationId xmlns:p14="http://schemas.microsoft.com/office/powerpoint/2010/main" val="131181973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2064989" cy="369332"/>
          </a:xfrm>
        </p:spPr>
        <p:txBody>
          <a:bodyPr wrap="none"/>
          <a:lstStyle/>
          <a:p>
            <a:r>
              <a:rPr lang="en-US" altLang="ja-JP" dirty="0"/>
              <a:t>4-12</a:t>
            </a:r>
            <a:r>
              <a:rPr lang="en-US" altLang="ja-JP" b="1" dirty="0">
                <a:solidFill>
                  <a:schemeClr val="tx1"/>
                </a:solidFill>
                <a:latin typeface="+mj-lt"/>
                <a:ea typeface="ＭＳ Ｐゴシック" pitchFamily="50" charset="-128"/>
                <a:cs typeface="Arial" charset="0"/>
              </a:rPr>
              <a:t>. Messages</a:t>
            </a:r>
            <a:endParaRPr kumimoji="1" lang="ja-JP" altLang="en-US" b="1" dirty="0">
              <a:solidFill>
                <a:schemeClr val="tx1"/>
              </a:solidFill>
              <a:latin typeface="+mj-lt"/>
            </a:endParaRPr>
          </a:p>
        </p:txBody>
      </p:sp>
      <p:sp>
        <p:nvSpPr>
          <p:cNvPr id="2" name="コンテンツ プレースホルダー 1">
            <a:extLst>
              <a:ext uri="{FF2B5EF4-FFF2-40B4-BE49-F238E27FC236}">
                <a16:creationId xmlns:a16="http://schemas.microsoft.com/office/drawing/2014/main" id="{B803DBA3-D443-4B96-93F8-25F7DE2D54EF}"/>
              </a:ext>
            </a:extLst>
          </p:cNvPr>
          <p:cNvSpPr>
            <a:spLocks noGrp="1"/>
          </p:cNvSpPr>
          <p:nvPr>
            <p:ph sz="quarter" idx="10"/>
          </p:nvPr>
        </p:nvSpPr>
        <p:spPr>
          <a:xfrm>
            <a:off x="329859" y="744546"/>
            <a:ext cx="8416902" cy="4171332"/>
          </a:xfrm>
        </p:spPr>
        <p:txBody>
          <a:bodyPr/>
          <a:lstStyle/>
          <a:p>
            <a:r>
              <a:rPr lang="en-US" altLang="ja-JP" sz="2000" dirty="0"/>
              <a:t>Messages sent from the scripts</a:t>
            </a:r>
          </a:p>
        </p:txBody>
      </p:sp>
      <p:graphicFrame>
        <p:nvGraphicFramePr>
          <p:cNvPr id="3" name="表 2">
            <a:extLst>
              <a:ext uri="{FF2B5EF4-FFF2-40B4-BE49-F238E27FC236}">
                <a16:creationId xmlns:a16="http://schemas.microsoft.com/office/drawing/2014/main" id="{663110E2-CC25-4392-AE7B-82FDFB789AF9}"/>
              </a:ext>
            </a:extLst>
          </p:cNvPr>
          <p:cNvGraphicFramePr>
            <a:graphicFrameLocks noGrp="1"/>
          </p:cNvGraphicFramePr>
          <p:nvPr>
            <p:extLst>
              <p:ext uri="{D42A27DB-BD31-4B8C-83A1-F6EECF244321}">
                <p14:modId xmlns:p14="http://schemas.microsoft.com/office/powerpoint/2010/main" val="3651640381"/>
              </p:ext>
            </p:extLst>
          </p:nvPr>
        </p:nvGraphicFramePr>
        <p:xfrm>
          <a:off x="397239" y="1209048"/>
          <a:ext cx="8349522" cy="1193800"/>
        </p:xfrm>
        <a:graphic>
          <a:graphicData uri="http://schemas.openxmlformats.org/drawingml/2006/table">
            <a:tbl>
              <a:tblPr firstRow="1" bandRow="1">
                <a:tableStyleId>{5C22544A-7EE6-4342-B048-85BDC9FD1C3A}</a:tableStyleId>
              </a:tblPr>
              <a:tblGrid>
                <a:gridCol w="1666023">
                  <a:extLst>
                    <a:ext uri="{9D8B030D-6E8A-4147-A177-3AD203B41FA5}">
                      <a16:colId xmlns:a16="http://schemas.microsoft.com/office/drawing/2014/main" val="3945648870"/>
                    </a:ext>
                  </a:extLst>
                </a:gridCol>
                <a:gridCol w="6683499">
                  <a:extLst>
                    <a:ext uri="{9D8B030D-6E8A-4147-A177-3AD203B41FA5}">
                      <a16:colId xmlns:a16="http://schemas.microsoft.com/office/drawing/2014/main" val="1365350523"/>
                    </a:ext>
                  </a:extLst>
                </a:gridCol>
              </a:tblGrid>
              <a:tr h="370840">
                <a:tc>
                  <a:txBody>
                    <a:bodyPr/>
                    <a:lstStyle/>
                    <a:p>
                      <a:r>
                        <a:rPr kumimoji="1" lang="en-US" altLang="ja-JP" sz="1600" dirty="0"/>
                        <a:t>ID</a:t>
                      </a:r>
                      <a:endParaRPr kumimoji="1" lang="ja-JP" altLang="en-US" sz="1600" dirty="0"/>
                    </a:p>
                  </a:txBody>
                  <a:tcPr/>
                </a:tc>
                <a:tc>
                  <a:txBody>
                    <a:bodyPr/>
                    <a:lstStyle/>
                    <a:p>
                      <a:r>
                        <a:rPr kumimoji="1" lang="en-US" altLang="ja-JP" sz="1600" dirty="0"/>
                        <a:t>Message</a:t>
                      </a:r>
                      <a:endParaRPr kumimoji="1" lang="ja-JP" altLang="en-US" sz="1600" dirty="0"/>
                    </a:p>
                  </a:txBody>
                  <a:tcPr/>
                </a:tc>
                <a:extLst>
                  <a:ext uri="{0D108BD9-81ED-4DB2-BD59-A6C34878D82A}">
                    <a16:rowId xmlns:a16="http://schemas.microsoft.com/office/drawing/2014/main" val="1451679565"/>
                  </a:ext>
                </a:extLst>
              </a:tr>
              <a:tr h="370840">
                <a:tc>
                  <a:txBody>
                    <a:bodyPr/>
                    <a:lstStyle/>
                    <a:p>
                      <a:r>
                        <a:rPr kumimoji="1" lang="en-US" altLang="ja-JP" sz="1600" dirty="0"/>
                        <a:t>KAQM80107-W</a:t>
                      </a:r>
                      <a:endParaRPr kumimoji="1" lang="ja-JP" altLang="en-US" sz="1600" dirty="0"/>
                    </a:p>
                  </a:txBody>
                  <a:tcPr/>
                </a:tc>
                <a:tc>
                  <a:txBody>
                    <a:bodyPr/>
                    <a:lstStyle/>
                    <a:p>
                      <a:r>
                        <a:rPr kumimoji="1" lang="en-US" altLang="ja-JP" sz="1600" dirty="0"/>
                        <a:t>MQE or indexing may not be enabled on the HCP system. Please enable MQE and indexing on HCP system setting (including Replica HCP if used) if not yet, and enable Search feature on the tenant.</a:t>
                      </a:r>
                      <a:endParaRPr kumimoji="1" lang="ja-JP" altLang="en-US" sz="1600" dirty="0"/>
                    </a:p>
                  </a:txBody>
                  <a:tcPr/>
                </a:tc>
                <a:extLst>
                  <a:ext uri="{0D108BD9-81ED-4DB2-BD59-A6C34878D82A}">
                    <a16:rowId xmlns:a16="http://schemas.microsoft.com/office/drawing/2014/main" val="2501931313"/>
                  </a:ext>
                </a:extLst>
              </a:tr>
            </a:tbl>
          </a:graphicData>
        </a:graphic>
      </p:graphicFrame>
      <p:sp>
        <p:nvSpPr>
          <p:cNvPr id="5" name="動作設定ボタン: 戻る/前へ 4">
            <a:hlinkClick r:id="rId3" action="ppaction://hlinksldjump" highlightClick="1"/>
            <a:extLst>
              <a:ext uri="{FF2B5EF4-FFF2-40B4-BE49-F238E27FC236}">
                <a16:creationId xmlns:a16="http://schemas.microsoft.com/office/drawing/2014/main" id="{DA895394-89B9-49B6-BEF7-493483C392C2}"/>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Tree>
    <p:extLst>
      <p:ext uri="{BB962C8B-B14F-4D97-AF65-F5344CB8AC3E}">
        <p14:creationId xmlns:p14="http://schemas.microsoft.com/office/powerpoint/2010/main" val="18948092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3300904" cy="369332"/>
          </a:xfrm>
        </p:spPr>
        <p:txBody>
          <a:bodyPr wrap="none"/>
          <a:lstStyle/>
          <a:p>
            <a:r>
              <a:rPr lang="en-US" altLang="ja-JP" dirty="0"/>
              <a:t>4-13</a:t>
            </a:r>
            <a:r>
              <a:rPr lang="en-US" altLang="ja-JP" b="1" dirty="0">
                <a:solidFill>
                  <a:schemeClr val="tx1"/>
                </a:solidFill>
                <a:latin typeface="+mj-lt"/>
                <a:ea typeface="ＭＳ Ｐゴシック" pitchFamily="50" charset="-128"/>
                <a:cs typeface="Arial" charset="0"/>
              </a:rPr>
              <a:t>. </a:t>
            </a:r>
            <a:r>
              <a:rPr lang="en-US" altLang="ja-JP" dirty="0"/>
              <a:t>Difference from v2.3</a:t>
            </a:r>
            <a:endParaRPr kumimoji="1" lang="ja-JP" altLang="en-US" b="1" dirty="0">
              <a:solidFill>
                <a:schemeClr val="tx1"/>
              </a:solidFill>
              <a:latin typeface="+mj-lt"/>
            </a:endParaRPr>
          </a:p>
        </p:txBody>
      </p:sp>
      <p:sp>
        <p:nvSpPr>
          <p:cNvPr id="2" name="コンテンツ プレースホルダー 1">
            <a:extLst>
              <a:ext uri="{FF2B5EF4-FFF2-40B4-BE49-F238E27FC236}">
                <a16:creationId xmlns:a16="http://schemas.microsoft.com/office/drawing/2014/main" id="{B803DBA3-D443-4B96-93F8-25F7DE2D54EF}"/>
              </a:ext>
            </a:extLst>
          </p:cNvPr>
          <p:cNvSpPr>
            <a:spLocks noGrp="1"/>
          </p:cNvSpPr>
          <p:nvPr>
            <p:ph sz="quarter" idx="10"/>
          </p:nvPr>
        </p:nvSpPr>
        <p:spPr>
          <a:xfrm>
            <a:off x="329859" y="744546"/>
            <a:ext cx="8416902" cy="4171332"/>
          </a:xfrm>
        </p:spPr>
        <p:txBody>
          <a:bodyPr/>
          <a:lstStyle/>
          <a:p>
            <a:r>
              <a:rPr lang="en-US" altLang="ja-JP" sz="2000" dirty="0"/>
              <a:t>Setup</a:t>
            </a:r>
          </a:p>
          <a:p>
            <a:pPr lvl="1"/>
            <a:r>
              <a:rPr lang="en-US" altLang="ja-JP" sz="1800" dirty="0"/>
              <a:t>You don’t need to enter IP address of the node in v3.0</a:t>
            </a:r>
          </a:p>
          <a:p>
            <a:r>
              <a:rPr lang="en-US" altLang="ja-JP" sz="2000" dirty="0"/>
              <a:t>Normal Operation</a:t>
            </a:r>
          </a:p>
          <a:p>
            <a:pPr lvl="1"/>
            <a:r>
              <a:rPr lang="en-US" altLang="ja-JP" sz="1800" dirty="0"/>
              <a:t>Resource check is executed on the secondary node periodically with synchronization of file systems on v3.0</a:t>
            </a:r>
          </a:p>
          <a:p>
            <a:r>
              <a:rPr lang="en-US" altLang="ja-JP" sz="2000" dirty="0"/>
              <a:t>Rehearsal Failover</a:t>
            </a:r>
          </a:p>
          <a:p>
            <a:pPr lvl="1"/>
            <a:r>
              <a:rPr lang="en-US" altLang="ja-JP" sz="1800" dirty="0"/>
              <a:t>“Dry-run” failover can be executed on v3.0 as a light-way rehearsal</a:t>
            </a:r>
          </a:p>
          <a:p>
            <a:pPr lvl="1"/>
            <a:r>
              <a:rPr lang="en-US" altLang="ja-JP" sz="1800" dirty="0"/>
              <a:t>“Try-out” failover is same as rehearsal failover in v2.3</a:t>
            </a:r>
          </a:p>
          <a:p>
            <a:r>
              <a:rPr lang="en-US" altLang="ja-JP" sz="2000" dirty="0"/>
              <a:t>Failover</a:t>
            </a:r>
          </a:p>
          <a:p>
            <a:pPr lvl="1"/>
            <a:r>
              <a:rPr lang="en-US" altLang="ja-JP" sz="1800" dirty="0"/>
              <a:t>HCP failover can be triggered</a:t>
            </a:r>
          </a:p>
        </p:txBody>
      </p:sp>
      <p:sp>
        <p:nvSpPr>
          <p:cNvPr id="4" name="動作設定ボタン: 戻る/前へ 3">
            <a:hlinkClick r:id="rId3" action="ppaction://hlinksldjump" highlightClick="1"/>
            <a:extLst>
              <a:ext uri="{FF2B5EF4-FFF2-40B4-BE49-F238E27FC236}">
                <a16:creationId xmlns:a16="http://schemas.microsoft.com/office/drawing/2014/main" id="{7B4A060C-33E5-4ED7-8B0D-41CE25629A94}"/>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Tree>
    <p:extLst>
      <p:ext uri="{BB962C8B-B14F-4D97-AF65-F5344CB8AC3E}">
        <p14:creationId xmlns:p14="http://schemas.microsoft.com/office/powerpoint/2010/main" val="1270027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2831224" cy="369332"/>
          </a:xfrm>
        </p:spPr>
        <p:txBody>
          <a:bodyPr wrap="none"/>
          <a:lstStyle/>
          <a:p>
            <a:r>
              <a:rPr lang="en-US" altLang="ja-JP" b="1" dirty="0">
                <a:solidFill>
                  <a:schemeClr val="tx1"/>
                </a:solidFill>
                <a:latin typeface="+mj-lt"/>
                <a:ea typeface="ＭＳ Ｐゴシック" pitchFamily="50" charset="-128"/>
                <a:cs typeface="Arial" charset="0"/>
              </a:rPr>
              <a:t>1-2. Improvements (3)</a:t>
            </a:r>
            <a:endParaRPr kumimoji="1" lang="ja-JP" altLang="en-US" b="1" dirty="0">
              <a:solidFill>
                <a:schemeClr val="tx1"/>
              </a:solidFill>
              <a:latin typeface="+mj-lt"/>
            </a:endParaRPr>
          </a:p>
        </p:txBody>
      </p:sp>
      <p:sp>
        <p:nvSpPr>
          <p:cNvPr id="2" name="コンテンツ プレースホルダー 1">
            <a:extLst>
              <a:ext uri="{FF2B5EF4-FFF2-40B4-BE49-F238E27FC236}">
                <a16:creationId xmlns:a16="http://schemas.microsoft.com/office/drawing/2014/main" id="{B803DBA3-D443-4B96-93F8-25F7DE2D54EF}"/>
              </a:ext>
            </a:extLst>
          </p:cNvPr>
          <p:cNvSpPr>
            <a:spLocks noGrp="1"/>
          </p:cNvSpPr>
          <p:nvPr>
            <p:ph sz="quarter" idx="10"/>
          </p:nvPr>
        </p:nvSpPr>
        <p:spPr/>
        <p:txBody>
          <a:bodyPr/>
          <a:lstStyle/>
          <a:p>
            <a:r>
              <a:rPr lang="en-US" altLang="ja-JP" dirty="0"/>
              <a:t>Flexibility</a:t>
            </a:r>
          </a:p>
          <a:p>
            <a:pPr lvl="1"/>
            <a:r>
              <a:rPr lang="en-US" altLang="ja-JP" dirty="0"/>
              <a:t>Many operations can be executed from any node</a:t>
            </a:r>
          </a:p>
          <a:p>
            <a:pPr lvl="2"/>
            <a:r>
              <a:rPr lang="en-US" altLang="ja-JP" dirty="0"/>
              <a:t>Pair configuration change, failover, failback, </a:t>
            </a:r>
            <a:r>
              <a:rPr lang="en-US" altLang="ja-JP" dirty="0" err="1"/>
              <a:t>etc</a:t>
            </a:r>
            <a:endParaRPr lang="en-US" altLang="ja-JP" dirty="0"/>
          </a:p>
          <a:p>
            <a:pPr lvl="1"/>
            <a:r>
              <a:rPr lang="en-US" altLang="ja-JP" dirty="0"/>
              <a:t>File systems to be deleted can be specified when deleting file systems (</a:t>
            </a:r>
            <a:r>
              <a:rPr lang="en-US" altLang="ja-JP" dirty="0" err="1"/>
              <a:t>delete_all_fs</a:t>
            </a:r>
            <a:r>
              <a:rPr lang="en-US" altLang="ja-JP" dirty="0"/>
              <a:t>)</a:t>
            </a:r>
          </a:p>
          <a:p>
            <a:pPr lvl="1"/>
            <a:r>
              <a:rPr lang="en-US" altLang="ja-JP" dirty="0"/>
              <a:t>It is allowed that a file system exists on a secondary node before failover</a:t>
            </a:r>
          </a:p>
        </p:txBody>
      </p:sp>
      <p:sp>
        <p:nvSpPr>
          <p:cNvPr id="4" name="動作設定ボタン: 戻る/前へ 3">
            <a:hlinkClick r:id="rId3" action="ppaction://hlinksldjump" highlightClick="1"/>
            <a:extLst>
              <a:ext uri="{FF2B5EF4-FFF2-40B4-BE49-F238E27FC236}">
                <a16:creationId xmlns:a16="http://schemas.microsoft.com/office/drawing/2014/main" id="{0DD990C9-A1E8-4840-9754-445ED4CFF51C}"/>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Tree>
    <p:extLst>
      <p:ext uri="{BB962C8B-B14F-4D97-AF65-F5344CB8AC3E}">
        <p14:creationId xmlns:p14="http://schemas.microsoft.com/office/powerpoint/2010/main" val="296676515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タイトル 19"/>
          <p:cNvSpPr>
            <a:spLocks noGrp="1"/>
          </p:cNvSpPr>
          <p:nvPr>
            <p:ph type="title"/>
          </p:nvPr>
        </p:nvSpPr>
        <p:spPr bwMode="gray">
          <a:xfrm>
            <a:off x="566739" y="2365096"/>
            <a:ext cx="1451038" cy="424732"/>
          </a:xfrm>
        </p:spPr>
        <p:txBody>
          <a:bodyPr wrap="none"/>
          <a:lstStyle/>
          <a:p>
            <a:r>
              <a:rPr lang="en-US" altLang="ja-JP" b="1" dirty="0">
                <a:solidFill>
                  <a:schemeClr val="tx1"/>
                </a:solidFill>
                <a:latin typeface="+mj-lt"/>
                <a:ea typeface="HGPｺﾞｼｯｸE" pitchFamily="50" charset="-128"/>
                <a:cs typeface="Arial" charset="0"/>
              </a:rPr>
              <a:t>5. Usage</a:t>
            </a:r>
            <a:endParaRPr kumimoji="1" lang="ja-JP" altLang="en-US" b="1" dirty="0">
              <a:solidFill>
                <a:schemeClr val="tx1"/>
              </a:solidFill>
              <a:latin typeface="+mj-lt"/>
            </a:endParaRPr>
          </a:p>
        </p:txBody>
      </p:sp>
      <p:sp>
        <p:nvSpPr>
          <p:cNvPr id="3" name="タイトル 19">
            <a:extLst>
              <a:ext uri="{FF2B5EF4-FFF2-40B4-BE49-F238E27FC236}">
                <a16:creationId xmlns:a16="http://schemas.microsoft.com/office/drawing/2014/main" id="{A654E876-0868-4E0C-9B8C-F12E4ED5D64B}"/>
              </a:ext>
            </a:extLst>
          </p:cNvPr>
          <p:cNvSpPr txBox="1">
            <a:spLocks/>
          </p:cNvSpPr>
          <p:nvPr/>
        </p:nvSpPr>
        <p:spPr bwMode="gray">
          <a:xfrm>
            <a:off x="629262" y="2786862"/>
            <a:ext cx="3815468" cy="1477328"/>
          </a:xfrm>
          <a:prstGeom prst="rect">
            <a:avLst/>
          </a:prstGeom>
        </p:spPr>
        <p:txBody>
          <a:bodyPr wrap="none">
            <a:spAutoFit/>
          </a:bodyPr>
          <a:lstStyle>
            <a:lvl1pPr algn="l" rtl="0" fontAlgn="base">
              <a:lnSpc>
                <a:spcPct val="90000"/>
              </a:lnSpc>
              <a:spcBef>
                <a:spcPct val="0"/>
              </a:spcBef>
              <a:spcAft>
                <a:spcPct val="0"/>
              </a:spcAft>
              <a:defRPr kumimoji="1" lang="en-US" altLang="ja-JP" sz="2400" b="1" smtClean="0">
                <a:solidFill>
                  <a:schemeClr val="tx1"/>
                </a:solidFill>
                <a:latin typeface="+mj-lt"/>
                <a:ea typeface="HGPｺﾞｼｯｸE" pitchFamily="50" charset="-128"/>
                <a:cs typeface="Arial" charset="0"/>
              </a:defRPr>
            </a:lvl1pPr>
            <a:lvl2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2pPr>
            <a:lvl3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3pPr>
            <a:lvl4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4pPr>
            <a:lvl5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5pPr>
            <a:lvl6pPr marL="4572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6pPr>
            <a:lvl7pPr marL="9144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7pPr>
            <a:lvl8pPr marL="13716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8pPr>
            <a:lvl9pPr marL="18288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9pPr>
          </a:lstStyle>
          <a:p>
            <a:r>
              <a:rPr lang="en-US" sz="2000" kern="0" dirty="0"/>
              <a:t> 5-1. </a:t>
            </a:r>
            <a:r>
              <a:rPr lang="en-US" sz="2000" kern="0" dirty="0">
                <a:hlinkClick r:id="rId3" action="ppaction://hlinksldjump"/>
              </a:rPr>
              <a:t>Setup</a:t>
            </a:r>
            <a:br>
              <a:rPr lang="en-US" sz="2000" kern="0" dirty="0"/>
            </a:br>
            <a:r>
              <a:rPr lang="en-US" sz="2000" kern="0" dirty="0"/>
              <a:t> 5-2. </a:t>
            </a:r>
            <a:r>
              <a:rPr lang="en-US" sz="2000" kern="0" dirty="0">
                <a:hlinkClick r:id="rId4" action="ppaction://hlinksldjump"/>
              </a:rPr>
              <a:t>Test</a:t>
            </a:r>
            <a:br>
              <a:rPr lang="en-US" sz="2000" kern="0" dirty="0"/>
            </a:br>
            <a:r>
              <a:rPr lang="en-US" sz="2000" kern="0" dirty="0"/>
              <a:t> 5-3. </a:t>
            </a:r>
            <a:r>
              <a:rPr lang="en-US" sz="2000" kern="0" dirty="0">
                <a:hlinkClick r:id="rId5" action="ppaction://hlinksldjump"/>
              </a:rPr>
              <a:t>Regular Job Registration</a:t>
            </a:r>
            <a:br>
              <a:rPr lang="en-US" sz="2000" kern="0" dirty="0">
                <a:hlinkClick r:id="rId5" action="ppaction://hlinksldjump"/>
              </a:rPr>
            </a:br>
            <a:r>
              <a:rPr lang="en-US" sz="2000" kern="0" dirty="0"/>
              <a:t> 5-4. </a:t>
            </a:r>
            <a:r>
              <a:rPr lang="en-US" sz="2000" kern="0" dirty="0">
                <a:hlinkClick r:id="rId6" action="ppaction://hlinksldjump"/>
              </a:rPr>
              <a:t>Normal Operation</a:t>
            </a:r>
            <a:br>
              <a:rPr lang="en-US" sz="2000" kern="0" dirty="0"/>
            </a:br>
            <a:r>
              <a:rPr lang="en-US" sz="2000" kern="0" dirty="0"/>
              <a:t> 5-5. </a:t>
            </a:r>
            <a:r>
              <a:rPr lang="en-US" sz="2000" kern="0" dirty="0">
                <a:hlinkClick r:id="rId7" action="ppaction://hlinksldjump"/>
              </a:rPr>
              <a:t>Under disaster</a:t>
            </a:r>
            <a:endParaRPr lang="en-US" sz="2000" kern="0" dirty="0"/>
          </a:p>
        </p:txBody>
      </p:sp>
      <p:sp>
        <p:nvSpPr>
          <p:cNvPr id="4" name="タイトル 19">
            <a:extLst>
              <a:ext uri="{FF2B5EF4-FFF2-40B4-BE49-F238E27FC236}">
                <a16:creationId xmlns:a16="http://schemas.microsoft.com/office/drawing/2014/main" id="{C916E3FC-6C8C-48CA-9706-520D4C02E4CC}"/>
              </a:ext>
            </a:extLst>
          </p:cNvPr>
          <p:cNvSpPr txBox="1">
            <a:spLocks/>
          </p:cNvSpPr>
          <p:nvPr/>
        </p:nvSpPr>
        <p:spPr bwMode="gray">
          <a:xfrm>
            <a:off x="4826245" y="2786862"/>
            <a:ext cx="4196983" cy="1754326"/>
          </a:xfrm>
          <a:prstGeom prst="rect">
            <a:avLst/>
          </a:prstGeom>
        </p:spPr>
        <p:txBody>
          <a:bodyPr wrap="none">
            <a:spAutoFit/>
          </a:bodyPr>
          <a:lstStyle>
            <a:lvl1pPr algn="l" rtl="0" fontAlgn="base">
              <a:lnSpc>
                <a:spcPct val="90000"/>
              </a:lnSpc>
              <a:spcBef>
                <a:spcPct val="0"/>
              </a:spcBef>
              <a:spcAft>
                <a:spcPct val="0"/>
              </a:spcAft>
              <a:defRPr kumimoji="1" lang="en-US" altLang="ja-JP" sz="2400" b="1" smtClean="0">
                <a:solidFill>
                  <a:schemeClr val="tx1"/>
                </a:solidFill>
                <a:latin typeface="+mj-lt"/>
                <a:ea typeface="HGPｺﾞｼｯｸE" pitchFamily="50" charset="-128"/>
                <a:cs typeface="Arial" charset="0"/>
              </a:defRPr>
            </a:lvl1pPr>
            <a:lvl2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2pPr>
            <a:lvl3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3pPr>
            <a:lvl4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4pPr>
            <a:lvl5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5pPr>
            <a:lvl6pPr marL="4572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6pPr>
            <a:lvl7pPr marL="9144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7pPr>
            <a:lvl8pPr marL="13716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8pPr>
            <a:lvl9pPr marL="18288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9pPr>
          </a:lstStyle>
          <a:p>
            <a:r>
              <a:rPr lang="en-US" sz="2000" kern="0" dirty="0"/>
              <a:t> 5-6. </a:t>
            </a:r>
            <a:r>
              <a:rPr lang="en-US" sz="2000" kern="0" dirty="0">
                <a:hlinkClick r:id="rId8" action="ppaction://hlinksldjump"/>
              </a:rPr>
              <a:t>After recovery from disaster</a:t>
            </a:r>
            <a:endParaRPr lang="en-US" sz="2000" kern="0" dirty="0"/>
          </a:p>
          <a:p>
            <a:r>
              <a:rPr lang="en-US" sz="2000" kern="0" dirty="0"/>
              <a:t>  5-6-1. </a:t>
            </a:r>
            <a:r>
              <a:rPr lang="en-US" sz="2000" kern="0" dirty="0">
                <a:hlinkClick r:id="rId9" action="ppaction://hlinksldjump"/>
              </a:rPr>
              <a:t>with full rebuild</a:t>
            </a:r>
            <a:endParaRPr lang="en-US" sz="2000" kern="0" dirty="0"/>
          </a:p>
          <a:p>
            <a:r>
              <a:rPr lang="en-US" sz="2000" kern="0" dirty="0"/>
              <a:t>  5-6-2. </a:t>
            </a:r>
            <a:r>
              <a:rPr lang="en-US" sz="2000" kern="0" dirty="0">
                <a:hlinkClick r:id="rId10" action="ppaction://hlinksldjump"/>
              </a:rPr>
              <a:t>without rebuild</a:t>
            </a:r>
            <a:endParaRPr lang="en-US" sz="2000" kern="0" dirty="0"/>
          </a:p>
          <a:p>
            <a:r>
              <a:rPr lang="en-US" sz="2000" kern="0" dirty="0"/>
              <a:t> 5-7. </a:t>
            </a:r>
            <a:r>
              <a:rPr lang="en-US" sz="2000" kern="0" dirty="0">
                <a:hlinkClick r:id="rId11" action="ppaction://hlinksldjump"/>
              </a:rPr>
              <a:t>Clean up</a:t>
            </a:r>
            <a:endParaRPr lang="en-US" sz="2000" kern="0" dirty="0"/>
          </a:p>
          <a:p>
            <a:r>
              <a:rPr lang="en-US" sz="2000" kern="0" dirty="0"/>
              <a:t> 5-8. </a:t>
            </a:r>
            <a:r>
              <a:rPr lang="en-US" sz="2000" kern="0" dirty="0">
                <a:hlinkClick r:id="rId12" action="ppaction://hlinksldjump"/>
              </a:rPr>
              <a:t>HCP failover/failback tool</a:t>
            </a:r>
            <a:endParaRPr lang="en-US" sz="2000" kern="0" dirty="0"/>
          </a:p>
          <a:p>
            <a:r>
              <a:rPr lang="en-US" sz="2000" kern="0" dirty="0"/>
              <a:t> 5-9. </a:t>
            </a:r>
            <a:r>
              <a:rPr lang="en-US" sz="2000" kern="0" dirty="0">
                <a:hlinkClick r:id="rId13" action="ppaction://hlinksldjump"/>
              </a:rPr>
              <a:t>Comparison with v2.3</a:t>
            </a:r>
            <a:endParaRPr lang="en-US" sz="2000" kern="0" dirty="0"/>
          </a:p>
        </p:txBody>
      </p:sp>
      <p:sp>
        <p:nvSpPr>
          <p:cNvPr id="5" name="動作設定ボタン: 戻る/前へ 4">
            <a:hlinkClick r:id="rId14" action="ppaction://hlinksldjump" highlightClick="1"/>
            <a:extLst>
              <a:ext uri="{FF2B5EF4-FFF2-40B4-BE49-F238E27FC236}">
                <a16:creationId xmlns:a16="http://schemas.microsoft.com/office/drawing/2014/main" id="{15F62BC8-D34C-4ABB-AF47-4F49FC324C03}"/>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Tree>
    <p:extLst>
      <p:ext uri="{BB962C8B-B14F-4D97-AF65-F5344CB8AC3E}">
        <p14:creationId xmlns:p14="http://schemas.microsoft.com/office/powerpoint/2010/main" val="23304202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1409360" cy="369332"/>
          </a:xfrm>
        </p:spPr>
        <p:txBody>
          <a:bodyPr wrap="none"/>
          <a:lstStyle/>
          <a:p>
            <a:r>
              <a:rPr lang="en-US" altLang="ja-JP" dirty="0"/>
              <a:t>5-1</a:t>
            </a:r>
            <a:r>
              <a:rPr lang="en-US" altLang="ja-JP" b="1" dirty="0">
                <a:solidFill>
                  <a:schemeClr val="tx1"/>
                </a:solidFill>
                <a:latin typeface="+mj-lt"/>
                <a:ea typeface="ＭＳ Ｐゴシック" pitchFamily="50" charset="-128"/>
                <a:cs typeface="Arial" charset="0"/>
              </a:rPr>
              <a:t>. </a:t>
            </a:r>
            <a:r>
              <a:rPr lang="en-US" altLang="ja-JP" dirty="0"/>
              <a:t>Setup</a:t>
            </a:r>
            <a:endParaRPr kumimoji="1" lang="ja-JP" altLang="en-US" b="1" dirty="0">
              <a:solidFill>
                <a:schemeClr val="tx1"/>
              </a:solidFill>
              <a:latin typeface="+mj-lt"/>
            </a:endParaRPr>
          </a:p>
        </p:txBody>
      </p:sp>
      <p:sp>
        <p:nvSpPr>
          <p:cNvPr id="2" name="コンテンツ プレースホルダー 1">
            <a:extLst>
              <a:ext uri="{FF2B5EF4-FFF2-40B4-BE49-F238E27FC236}">
                <a16:creationId xmlns:a16="http://schemas.microsoft.com/office/drawing/2014/main" id="{B803DBA3-D443-4B96-93F8-25F7DE2D54EF}"/>
              </a:ext>
            </a:extLst>
          </p:cNvPr>
          <p:cNvSpPr>
            <a:spLocks noGrp="1"/>
          </p:cNvSpPr>
          <p:nvPr>
            <p:ph sz="quarter" idx="10"/>
          </p:nvPr>
        </p:nvSpPr>
        <p:spPr>
          <a:xfrm>
            <a:off x="329859" y="744545"/>
            <a:ext cx="8499348" cy="4067297"/>
          </a:xfrm>
        </p:spPr>
        <p:txBody>
          <a:bodyPr/>
          <a:lstStyle/>
          <a:p>
            <a:pPr marL="457200" indent="-457200">
              <a:buFont typeface="+mj-lt"/>
              <a:buAutoNum type="arabicPeriod"/>
            </a:pPr>
            <a:r>
              <a:rPr lang="en-US" altLang="ja-JP" sz="2000" dirty="0"/>
              <a:t>Install the scripts</a:t>
            </a:r>
          </a:p>
          <a:p>
            <a:pPr marL="0" indent="0">
              <a:buNone/>
            </a:pPr>
            <a:r>
              <a:rPr lang="en-US" altLang="ja-JP" sz="1800" dirty="0"/>
              <a:t>Where: All nodes</a:t>
            </a:r>
          </a:p>
          <a:p>
            <a:pPr marL="0" indent="0">
              <a:buNone/>
            </a:pPr>
            <a:r>
              <a:rPr lang="en-US" altLang="ja-JP" sz="1800" dirty="0"/>
              <a:t>Action:</a:t>
            </a:r>
          </a:p>
          <a:p>
            <a:pPr marL="857250" lvl="1" indent="-457200">
              <a:buFont typeface="+mj-lt"/>
              <a:buAutoNum type="arabicPeriod"/>
            </a:pPr>
            <a:r>
              <a:rPr lang="en-US" altLang="ja-JP" sz="1800" dirty="0"/>
              <a:t>Send the script package and installation script (</a:t>
            </a:r>
            <a:r>
              <a:rPr lang="en-US" altLang="ja-JP" sz="1800" dirty="0" err="1"/>
              <a:t>install.ss</a:t>
            </a:r>
            <a:r>
              <a:rPr lang="en-US" altLang="ja-JP" sz="1800" dirty="0"/>
              <a:t>) to </a:t>
            </a:r>
            <a:br>
              <a:rPr lang="en-US" altLang="ja-JP" sz="1800" dirty="0"/>
            </a:br>
            <a:r>
              <a:rPr lang="en-US" altLang="ja-JP" sz="1800" dirty="0"/>
              <a:t>/home/</a:t>
            </a:r>
            <a:r>
              <a:rPr lang="en-US" altLang="ja-JP" sz="1800" dirty="0" err="1"/>
              <a:t>naroot</a:t>
            </a:r>
            <a:r>
              <a:rPr lang="en-US" altLang="ja-JP" sz="1800" dirty="0"/>
              <a:t> on each node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6075" y="2735701"/>
            <a:ext cx="4051889" cy="2093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 name="コンテンツ プレースホルダー 1">
            <a:extLst>
              <a:ext uri="{FF2B5EF4-FFF2-40B4-BE49-F238E27FC236}">
                <a16:creationId xmlns:a16="http://schemas.microsoft.com/office/drawing/2014/main" id="{B803DBA3-D443-4B96-93F8-25F7DE2D54EF}"/>
              </a:ext>
            </a:extLst>
          </p:cNvPr>
          <p:cNvSpPr txBox="1">
            <a:spLocks/>
          </p:cNvSpPr>
          <p:nvPr/>
        </p:nvSpPr>
        <p:spPr>
          <a:xfrm>
            <a:off x="292384" y="2933110"/>
            <a:ext cx="8536823" cy="2118575"/>
          </a:xfrm>
          <a:prstGeom prst="rect">
            <a:avLst/>
          </a:prstGeom>
        </p:spPr>
        <p:txBody>
          <a:bodyPr/>
          <a:lstStyle>
            <a:lvl1pPr marL="342900" indent="-342900" algn="l" rtl="0" fontAlgn="base">
              <a:spcBef>
                <a:spcPct val="20000"/>
              </a:spcBef>
              <a:spcAft>
                <a:spcPct val="0"/>
              </a:spcAft>
              <a:buChar char="•"/>
              <a:defRPr kumimoji="1" sz="2400">
                <a:solidFill>
                  <a:schemeClr val="tx1"/>
                </a:solidFill>
                <a:latin typeface="+mn-lt"/>
                <a:ea typeface="+mn-ea"/>
                <a:cs typeface="+mn-cs"/>
              </a:defRPr>
            </a:lvl1pPr>
            <a:lvl2pPr marL="742950" indent="-285750" algn="l" rtl="0" fontAlgn="base">
              <a:spcBef>
                <a:spcPct val="20000"/>
              </a:spcBef>
              <a:spcAft>
                <a:spcPct val="0"/>
              </a:spcAft>
              <a:buChar char="–"/>
              <a:defRPr kumimoji="1" sz="2200">
                <a:solidFill>
                  <a:schemeClr val="tx1"/>
                </a:solidFill>
                <a:latin typeface="+mn-lt"/>
                <a:ea typeface="+mn-ea"/>
              </a:defRPr>
            </a:lvl2pPr>
            <a:lvl3pPr marL="1143000" indent="-228600" algn="l" rtl="0" fontAlgn="base">
              <a:spcBef>
                <a:spcPct val="20000"/>
              </a:spcBef>
              <a:spcAft>
                <a:spcPct val="0"/>
              </a:spcAft>
              <a:buChar char="•"/>
              <a:defRPr kumimoji="1" sz="2000">
                <a:solidFill>
                  <a:schemeClr val="tx1"/>
                </a:solidFill>
                <a:latin typeface="+mn-lt"/>
                <a:ea typeface="+mn-ea"/>
              </a:defRPr>
            </a:lvl3pPr>
            <a:lvl4pPr marL="1600200" indent="-228600" algn="l" rtl="0" fontAlgn="base">
              <a:spcBef>
                <a:spcPct val="20000"/>
              </a:spcBef>
              <a:spcAft>
                <a:spcPct val="0"/>
              </a:spcAft>
              <a:buChar char="–"/>
              <a:defRPr kumimoji="1" sz="1800">
                <a:solidFill>
                  <a:schemeClr val="tx1"/>
                </a:solidFill>
                <a:latin typeface="+mn-lt"/>
                <a:ea typeface="+mn-ea"/>
              </a:defRPr>
            </a:lvl4pPr>
            <a:lvl5pPr marL="2057400" indent="-228600" algn="l" rtl="0" fontAlgn="base">
              <a:spcBef>
                <a:spcPct val="20000"/>
              </a:spcBef>
              <a:spcAft>
                <a:spcPct val="0"/>
              </a:spcAft>
              <a:buChar char="»"/>
              <a:defRPr kumimoji="1" sz="18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800100" lvl="2" indent="0">
              <a:lnSpc>
                <a:spcPct val="100000"/>
              </a:lnSpc>
              <a:buFontTx/>
              <a:buNone/>
            </a:pPr>
            <a:endParaRPr lang="en-US" altLang="ja-JP" sz="1600" kern="0" dirty="0"/>
          </a:p>
          <a:p>
            <a:pPr marL="857250" lvl="1" indent="-457200">
              <a:lnSpc>
                <a:spcPct val="100000"/>
              </a:lnSpc>
              <a:buFont typeface="+mj-lt"/>
              <a:buAutoNum type="arabicPeriod"/>
            </a:pPr>
            <a:endParaRPr lang="en-US" altLang="ja-JP" sz="1800" kern="0" dirty="0"/>
          </a:p>
        </p:txBody>
      </p:sp>
      <p:cxnSp>
        <p:nvCxnSpPr>
          <p:cNvPr id="64" name="Straight Arrow Connector 63"/>
          <p:cNvCxnSpPr/>
          <p:nvPr/>
        </p:nvCxnSpPr>
        <p:spPr>
          <a:xfrm flipH="1">
            <a:off x="8371638" y="3358501"/>
            <a:ext cx="457569"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4991007" y="3628324"/>
            <a:ext cx="457550"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5114850" y="3798238"/>
            <a:ext cx="457550"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5661991" y="4240448"/>
            <a:ext cx="457550"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5744068" y="4435320"/>
            <a:ext cx="457550"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5840767" y="4645182"/>
            <a:ext cx="457550"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flipH="1">
            <a:off x="8480395" y="3553373"/>
            <a:ext cx="457569"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flipH="1">
            <a:off x="8547851" y="3782540"/>
            <a:ext cx="457569"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4886075" y="3425957"/>
            <a:ext cx="457550"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7324793" y="4911808"/>
            <a:ext cx="457550"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7745626" y="4789467"/>
            <a:ext cx="1398374" cy="244682"/>
          </a:xfrm>
          <a:prstGeom prst="rect">
            <a:avLst/>
          </a:prstGeom>
          <a:noFill/>
        </p:spPr>
        <p:txBody>
          <a:bodyPr wrap="square" rtlCol="0">
            <a:spAutoFit/>
          </a:bodyPr>
          <a:lstStyle/>
          <a:p>
            <a:r>
              <a:rPr kumimoji="1" lang="en-US" sz="1100" dirty="0">
                <a:solidFill>
                  <a:schemeClr val="tx1"/>
                </a:solidFill>
                <a:latin typeface="+mn-lt"/>
                <a:ea typeface="+mn-ea"/>
              </a:rPr>
              <a:t>Operation target</a:t>
            </a:r>
          </a:p>
        </p:txBody>
      </p:sp>
      <p:sp>
        <p:nvSpPr>
          <p:cNvPr id="76" name="TextBox 75"/>
          <p:cNvSpPr txBox="1"/>
          <p:nvPr/>
        </p:nvSpPr>
        <p:spPr>
          <a:xfrm>
            <a:off x="452563" y="2358073"/>
            <a:ext cx="7101005" cy="397032"/>
          </a:xfrm>
          <a:prstGeom prst="rect">
            <a:avLst/>
          </a:prstGeom>
          <a:noFill/>
          <a:ln>
            <a:solidFill>
              <a:schemeClr val="tx1"/>
            </a:solidFill>
          </a:ln>
        </p:spPr>
        <p:txBody>
          <a:bodyPr wrap="square" rtlCol="0">
            <a:spAutoFit/>
          </a:bodyPr>
          <a:lstStyle/>
          <a:p>
            <a:pPr marL="293687" lvl="1"/>
            <a:r>
              <a:rPr lang="en-US" sz="1100" dirty="0">
                <a:solidFill>
                  <a:schemeClr val="tx1"/>
                </a:solidFill>
                <a:latin typeface="Courier New"/>
                <a:cs typeface="Courier New"/>
              </a:rPr>
              <a:t>&gt; pscp.exe HDI_foscripts-v3.0.0.tar.gz </a:t>
            </a:r>
            <a:r>
              <a:rPr lang="en-US" sz="1100" dirty="0" err="1">
                <a:solidFill>
                  <a:schemeClr val="tx1"/>
                </a:solidFill>
                <a:latin typeface="Courier New"/>
                <a:cs typeface="Courier New"/>
              </a:rPr>
              <a:t>nasroot</a:t>
            </a:r>
            <a:r>
              <a:rPr lang="en-US" sz="1100" dirty="0">
                <a:solidFill>
                  <a:schemeClr val="tx1"/>
                </a:solidFill>
                <a:latin typeface="Courier New"/>
                <a:cs typeface="Courier New"/>
              </a:rPr>
              <a:t>@&lt;IP address&gt;:/home/</a:t>
            </a:r>
            <a:r>
              <a:rPr lang="en-US" sz="1100" dirty="0" err="1">
                <a:solidFill>
                  <a:schemeClr val="tx1"/>
                </a:solidFill>
                <a:latin typeface="Courier New"/>
                <a:cs typeface="Courier New"/>
              </a:rPr>
              <a:t>nasroot</a:t>
            </a:r>
            <a:r>
              <a:rPr lang="en-US" sz="1100" dirty="0">
                <a:solidFill>
                  <a:schemeClr val="tx1"/>
                </a:solidFill>
                <a:latin typeface="Courier New"/>
                <a:cs typeface="Courier New"/>
              </a:rPr>
              <a:t>/</a:t>
            </a:r>
          </a:p>
          <a:p>
            <a:pPr marL="293687" lvl="1"/>
            <a:r>
              <a:rPr lang="en-US" sz="1100" dirty="0">
                <a:solidFill>
                  <a:schemeClr val="tx1"/>
                </a:solidFill>
                <a:latin typeface="Courier New"/>
                <a:cs typeface="Courier New"/>
              </a:rPr>
              <a:t>&gt; pscp.exe </a:t>
            </a:r>
            <a:r>
              <a:rPr lang="en-US" sz="1100" dirty="0" err="1">
                <a:solidFill>
                  <a:schemeClr val="tx1"/>
                </a:solidFill>
                <a:latin typeface="Courier New"/>
                <a:cs typeface="Courier New"/>
              </a:rPr>
              <a:t>install.ss</a:t>
            </a:r>
            <a:r>
              <a:rPr lang="en-US" sz="1100" dirty="0">
                <a:solidFill>
                  <a:schemeClr val="tx1"/>
                </a:solidFill>
                <a:latin typeface="Courier New"/>
                <a:cs typeface="Courier New"/>
              </a:rPr>
              <a:t> </a:t>
            </a:r>
            <a:r>
              <a:rPr lang="en-US" sz="1100" dirty="0" err="1">
                <a:solidFill>
                  <a:schemeClr val="tx1"/>
                </a:solidFill>
                <a:latin typeface="Courier New"/>
                <a:cs typeface="Courier New"/>
              </a:rPr>
              <a:t>nasroot</a:t>
            </a:r>
            <a:r>
              <a:rPr lang="en-US" sz="1100" dirty="0">
                <a:solidFill>
                  <a:schemeClr val="tx1"/>
                </a:solidFill>
                <a:latin typeface="Courier New"/>
                <a:cs typeface="Courier New"/>
              </a:rPr>
              <a:t>@&lt;IP address&gt;:/home/</a:t>
            </a:r>
            <a:r>
              <a:rPr lang="en-US" sz="1100" dirty="0" err="1">
                <a:solidFill>
                  <a:schemeClr val="tx1"/>
                </a:solidFill>
                <a:latin typeface="Courier New"/>
                <a:cs typeface="Courier New"/>
              </a:rPr>
              <a:t>nasroot</a:t>
            </a:r>
            <a:r>
              <a:rPr lang="en-US" sz="1100" dirty="0">
                <a:solidFill>
                  <a:schemeClr val="tx1"/>
                </a:solidFill>
                <a:latin typeface="Courier New"/>
                <a:cs typeface="Courier New"/>
              </a:rPr>
              <a:t>/</a:t>
            </a:r>
          </a:p>
        </p:txBody>
      </p:sp>
      <p:sp>
        <p:nvSpPr>
          <p:cNvPr id="18" name="動作設定ボタン: 戻る/前へ 17">
            <a:hlinkClick r:id="rId4" action="ppaction://hlinksldjump" highlightClick="1"/>
            <a:extLst>
              <a:ext uri="{FF2B5EF4-FFF2-40B4-BE49-F238E27FC236}">
                <a16:creationId xmlns:a16="http://schemas.microsoft.com/office/drawing/2014/main" id="{0A8658D3-CD21-4B9B-B0F6-7F1463A316DD}"/>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Tree>
    <p:extLst>
      <p:ext uri="{BB962C8B-B14F-4D97-AF65-F5344CB8AC3E}">
        <p14:creationId xmlns:p14="http://schemas.microsoft.com/office/powerpoint/2010/main" val="33912416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1409360" cy="369332"/>
          </a:xfrm>
        </p:spPr>
        <p:txBody>
          <a:bodyPr wrap="none"/>
          <a:lstStyle/>
          <a:p>
            <a:r>
              <a:rPr lang="en-US" altLang="ja-JP" dirty="0"/>
              <a:t>5-1</a:t>
            </a:r>
            <a:r>
              <a:rPr lang="en-US" altLang="ja-JP" b="1" dirty="0">
                <a:solidFill>
                  <a:schemeClr val="tx1"/>
                </a:solidFill>
                <a:latin typeface="+mj-lt"/>
                <a:ea typeface="ＭＳ Ｐゴシック" pitchFamily="50" charset="-128"/>
                <a:cs typeface="Arial" charset="0"/>
              </a:rPr>
              <a:t>. </a:t>
            </a:r>
            <a:r>
              <a:rPr lang="en-US" altLang="ja-JP" dirty="0"/>
              <a:t>Setup</a:t>
            </a:r>
            <a:endParaRPr kumimoji="1" lang="ja-JP" altLang="en-US" b="1" dirty="0">
              <a:solidFill>
                <a:schemeClr val="tx1"/>
              </a:solidFill>
              <a:latin typeface="+mj-lt"/>
            </a:endParaRPr>
          </a:p>
        </p:txBody>
      </p:sp>
      <p:sp>
        <p:nvSpPr>
          <p:cNvPr id="2" name="コンテンツ プレースホルダー 1">
            <a:extLst>
              <a:ext uri="{FF2B5EF4-FFF2-40B4-BE49-F238E27FC236}">
                <a16:creationId xmlns:a16="http://schemas.microsoft.com/office/drawing/2014/main" id="{B803DBA3-D443-4B96-93F8-25F7DE2D54EF}"/>
              </a:ext>
            </a:extLst>
          </p:cNvPr>
          <p:cNvSpPr>
            <a:spLocks noGrp="1"/>
          </p:cNvSpPr>
          <p:nvPr>
            <p:ph sz="quarter" idx="10"/>
          </p:nvPr>
        </p:nvSpPr>
        <p:spPr>
          <a:xfrm>
            <a:off x="329859" y="744545"/>
            <a:ext cx="8499348" cy="4067297"/>
          </a:xfrm>
        </p:spPr>
        <p:txBody>
          <a:bodyPr/>
          <a:lstStyle/>
          <a:p>
            <a:pPr marL="457200" indent="-457200">
              <a:buFont typeface="+mj-lt"/>
              <a:buAutoNum type="arabicPeriod"/>
            </a:pPr>
            <a:r>
              <a:rPr lang="en-US" altLang="ja-JP" sz="2000" dirty="0"/>
              <a:t>Install the scripts</a:t>
            </a:r>
          </a:p>
          <a:p>
            <a:pPr marL="0" indent="0">
              <a:buNone/>
            </a:pPr>
            <a:r>
              <a:rPr lang="en-US" altLang="ja-JP" sz="1800" dirty="0"/>
              <a:t>Where: All nodes</a:t>
            </a:r>
          </a:p>
          <a:p>
            <a:pPr marL="0" indent="0">
              <a:buNone/>
            </a:pPr>
            <a:r>
              <a:rPr lang="en-US" altLang="ja-JP" sz="1800" dirty="0"/>
              <a:t>Action:</a:t>
            </a:r>
          </a:p>
          <a:p>
            <a:pPr marL="857250" lvl="1" indent="-457200">
              <a:buFont typeface="+mj-lt"/>
              <a:buAutoNum type="arabicPeriod" startAt="2"/>
            </a:pPr>
            <a:r>
              <a:rPr lang="en-US" altLang="ja-JP" sz="1800" dirty="0"/>
              <a:t>Execute the following command</a:t>
            </a:r>
            <a:br>
              <a:rPr lang="en-US" altLang="ja-JP" sz="1800" dirty="0"/>
            </a:br>
            <a:r>
              <a:rPr lang="en-US" altLang="ja-JP" sz="1600" dirty="0" err="1">
                <a:latin typeface="Courier New" panose="02070309020205020404" pitchFamily="49" charset="0"/>
                <a:cs typeface="Courier New" panose="02070309020205020404" pitchFamily="49" charset="0"/>
              </a:rPr>
              <a:t>sudo</a:t>
            </a:r>
            <a:r>
              <a:rPr lang="en-US" altLang="ja-JP" sz="1600" dirty="0">
                <a:latin typeface="Courier New" panose="02070309020205020404" pitchFamily="49" charset="0"/>
                <a:cs typeface="Courier New" panose="02070309020205020404" pitchFamily="49" charset="0"/>
              </a:rPr>
              <a:t> </a:t>
            </a:r>
            <a:r>
              <a:rPr lang="en-US" altLang="ja-JP" sz="1600" dirty="0" err="1">
                <a:latin typeface="Courier New" panose="02070309020205020404" pitchFamily="49" charset="0"/>
                <a:cs typeface="Courier New" panose="02070309020205020404" pitchFamily="49" charset="0"/>
              </a:rPr>
              <a:t>maintexec</a:t>
            </a:r>
            <a:r>
              <a:rPr lang="en-US" altLang="ja-JP" sz="1600" dirty="0">
                <a:latin typeface="Courier New" panose="02070309020205020404" pitchFamily="49" charset="0"/>
                <a:cs typeface="Courier New" panose="02070309020205020404" pitchFamily="49" charset="0"/>
              </a:rPr>
              <a:t> </a:t>
            </a:r>
            <a:r>
              <a:rPr lang="en-US" altLang="ja-JP" sz="1600" dirty="0" err="1">
                <a:latin typeface="Courier New" panose="02070309020205020404" pitchFamily="49" charset="0"/>
                <a:cs typeface="Courier New" panose="02070309020205020404" pitchFamily="49" charset="0"/>
              </a:rPr>
              <a:t>install.ss</a:t>
            </a:r>
            <a:r>
              <a:rPr lang="en-US" altLang="ja-JP" sz="1600" dirty="0">
                <a:latin typeface="Courier New" panose="02070309020205020404" pitchFamily="49" charset="0"/>
                <a:cs typeface="Courier New" panose="02070309020205020404" pitchFamily="49" charset="0"/>
              </a:rPr>
              <a:t> HDI_foscripts_v3.0.0.tar.gz</a:t>
            </a:r>
            <a:endParaRPr lang="en-US" altLang="ja-JP" sz="1800" dirty="0">
              <a:latin typeface="Courier New" panose="02070309020205020404" pitchFamily="49" charset="0"/>
              <a:cs typeface="Courier New" panose="02070309020205020404" pitchFamily="49" charset="0"/>
            </a:endParaRPr>
          </a:p>
          <a:p>
            <a:pPr marL="857250" lvl="1" indent="-457200">
              <a:buFont typeface="+mj-lt"/>
              <a:buAutoNum type="arabicPeriod" startAt="2"/>
            </a:pPr>
            <a:r>
              <a:rPr lang="en-US" altLang="ja-JP" sz="1800" dirty="0"/>
              <a:t>Input information according to the dialog</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6075" y="2676529"/>
            <a:ext cx="4051889" cy="2093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 name="コンテンツ プレースホルダー 1">
            <a:extLst>
              <a:ext uri="{FF2B5EF4-FFF2-40B4-BE49-F238E27FC236}">
                <a16:creationId xmlns:a16="http://schemas.microsoft.com/office/drawing/2014/main" id="{B803DBA3-D443-4B96-93F8-25F7DE2D54EF}"/>
              </a:ext>
            </a:extLst>
          </p:cNvPr>
          <p:cNvSpPr txBox="1">
            <a:spLocks/>
          </p:cNvSpPr>
          <p:nvPr/>
        </p:nvSpPr>
        <p:spPr>
          <a:xfrm>
            <a:off x="292384" y="2933110"/>
            <a:ext cx="8536823" cy="2118575"/>
          </a:xfrm>
          <a:prstGeom prst="rect">
            <a:avLst/>
          </a:prstGeom>
        </p:spPr>
        <p:txBody>
          <a:bodyPr/>
          <a:lstStyle>
            <a:lvl1pPr marL="342900" indent="-342900" algn="l" rtl="0" fontAlgn="base">
              <a:spcBef>
                <a:spcPct val="20000"/>
              </a:spcBef>
              <a:spcAft>
                <a:spcPct val="0"/>
              </a:spcAft>
              <a:buChar char="•"/>
              <a:defRPr kumimoji="1" sz="2400">
                <a:solidFill>
                  <a:schemeClr val="tx1"/>
                </a:solidFill>
                <a:latin typeface="+mn-lt"/>
                <a:ea typeface="+mn-ea"/>
                <a:cs typeface="+mn-cs"/>
              </a:defRPr>
            </a:lvl1pPr>
            <a:lvl2pPr marL="742950" indent="-285750" algn="l" rtl="0" fontAlgn="base">
              <a:spcBef>
                <a:spcPct val="20000"/>
              </a:spcBef>
              <a:spcAft>
                <a:spcPct val="0"/>
              </a:spcAft>
              <a:buChar char="–"/>
              <a:defRPr kumimoji="1" sz="2200">
                <a:solidFill>
                  <a:schemeClr val="tx1"/>
                </a:solidFill>
                <a:latin typeface="+mn-lt"/>
                <a:ea typeface="+mn-ea"/>
              </a:defRPr>
            </a:lvl2pPr>
            <a:lvl3pPr marL="1143000" indent="-228600" algn="l" rtl="0" fontAlgn="base">
              <a:spcBef>
                <a:spcPct val="20000"/>
              </a:spcBef>
              <a:spcAft>
                <a:spcPct val="0"/>
              </a:spcAft>
              <a:buChar char="•"/>
              <a:defRPr kumimoji="1" sz="2000">
                <a:solidFill>
                  <a:schemeClr val="tx1"/>
                </a:solidFill>
                <a:latin typeface="+mn-lt"/>
                <a:ea typeface="+mn-ea"/>
              </a:defRPr>
            </a:lvl3pPr>
            <a:lvl4pPr marL="1600200" indent="-228600" algn="l" rtl="0" fontAlgn="base">
              <a:spcBef>
                <a:spcPct val="20000"/>
              </a:spcBef>
              <a:spcAft>
                <a:spcPct val="0"/>
              </a:spcAft>
              <a:buChar char="–"/>
              <a:defRPr kumimoji="1" sz="1800">
                <a:solidFill>
                  <a:schemeClr val="tx1"/>
                </a:solidFill>
                <a:latin typeface="+mn-lt"/>
                <a:ea typeface="+mn-ea"/>
              </a:defRPr>
            </a:lvl4pPr>
            <a:lvl5pPr marL="2057400" indent="-228600" algn="l" rtl="0" fontAlgn="base">
              <a:spcBef>
                <a:spcPct val="20000"/>
              </a:spcBef>
              <a:spcAft>
                <a:spcPct val="0"/>
              </a:spcAft>
              <a:buChar char="»"/>
              <a:defRPr kumimoji="1" sz="18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800100" lvl="2" indent="0">
              <a:lnSpc>
                <a:spcPct val="100000"/>
              </a:lnSpc>
              <a:buFontTx/>
              <a:buNone/>
            </a:pPr>
            <a:endParaRPr lang="en-US" altLang="ja-JP" sz="1600" kern="0" dirty="0"/>
          </a:p>
          <a:p>
            <a:pPr marL="857250" lvl="1" indent="-457200">
              <a:lnSpc>
                <a:spcPct val="100000"/>
              </a:lnSpc>
              <a:buFont typeface="+mj-lt"/>
              <a:buAutoNum type="arabicPeriod"/>
            </a:pPr>
            <a:endParaRPr lang="en-US" altLang="ja-JP" sz="1800" kern="0" dirty="0"/>
          </a:p>
        </p:txBody>
      </p:sp>
      <p:cxnSp>
        <p:nvCxnSpPr>
          <p:cNvPr id="64" name="Straight Arrow Connector 63"/>
          <p:cNvCxnSpPr/>
          <p:nvPr/>
        </p:nvCxnSpPr>
        <p:spPr>
          <a:xfrm flipH="1">
            <a:off x="8371638" y="3299329"/>
            <a:ext cx="457569"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4991007" y="3569152"/>
            <a:ext cx="457550"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5114850" y="3739066"/>
            <a:ext cx="457550"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5661991" y="4181276"/>
            <a:ext cx="457550"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5744068" y="4376148"/>
            <a:ext cx="457550"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5840767" y="4586010"/>
            <a:ext cx="457550"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flipH="1">
            <a:off x="8480395" y="3494201"/>
            <a:ext cx="457569"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flipH="1">
            <a:off x="8547851" y="3723368"/>
            <a:ext cx="457569"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4886075" y="3366785"/>
            <a:ext cx="457550"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7324793" y="4852636"/>
            <a:ext cx="457550"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7745626" y="4730295"/>
            <a:ext cx="1398374" cy="244682"/>
          </a:xfrm>
          <a:prstGeom prst="rect">
            <a:avLst/>
          </a:prstGeom>
          <a:noFill/>
        </p:spPr>
        <p:txBody>
          <a:bodyPr wrap="square" rtlCol="0">
            <a:spAutoFit/>
          </a:bodyPr>
          <a:lstStyle/>
          <a:p>
            <a:r>
              <a:rPr kumimoji="1" lang="en-US" sz="1100" dirty="0">
                <a:solidFill>
                  <a:schemeClr val="tx1"/>
                </a:solidFill>
                <a:latin typeface="+mn-lt"/>
                <a:ea typeface="+mn-ea"/>
              </a:rPr>
              <a:t>Operation target</a:t>
            </a:r>
          </a:p>
        </p:txBody>
      </p:sp>
      <p:sp>
        <p:nvSpPr>
          <p:cNvPr id="76" name="TextBox 75"/>
          <p:cNvSpPr txBox="1"/>
          <p:nvPr/>
        </p:nvSpPr>
        <p:spPr>
          <a:xfrm>
            <a:off x="152411" y="2754833"/>
            <a:ext cx="4606966" cy="1937069"/>
          </a:xfrm>
          <a:prstGeom prst="rect">
            <a:avLst/>
          </a:prstGeom>
          <a:noFill/>
          <a:ln>
            <a:solidFill>
              <a:schemeClr val="tx1"/>
            </a:solidFill>
          </a:ln>
        </p:spPr>
        <p:txBody>
          <a:bodyPr wrap="square" rtlCol="0">
            <a:spAutoFit/>
          </a:bodyPr>
          <a:lstStyle/>
          <a:p>
            <a:pPr marL="293687" lvl="1"/>
            <a:r>
              <a:rPr lang="en-US" sz="700" dirty="0">
                <a:solidFill>
                  <a:schemeClr val="tx1"/>
                </a:solidFill>
                <a:latin typeface="Courier New"/>
                <a:cs typeface="Courier New"/>
              </a:rPr>
              <a:t>nasroot@node0:~$ </a:t>
            </a:r>
            <a:r>
              <a:rPr lang="en-US" sz="700" dirty="0" err="1">
                <a:solidFill>
                  <a:schemeClr val="tx1"/>
                </a:solidFill>
                <a:latin typeface="Courier New"/>
                <a:cs typeface="Courier New"/>
              </a:rPr>
              <a:t>sudo</a:t>
            </a:r>
            <a:r>
              <a:rPr lang="en-US" sz="700" dirty="0">
                <a:solidFill>
                  <a:schemeClr val="tx1"/>
                </a:solidFill>
                <a:latin typeface="Courier New"/>
                <a:cs typeface="Courier New"/>
              </a:rPr>
              <a:t> </a:t>
            </a:r>
            <a:r>
              <a:rPr lang="en-US" sz="700" dirty="0" err="1">
                <a:solidFill>
                  <a:schemeClr val="tx1"/>
                </a:solidFill>
                <a:latin typeface="Courier New"/>
                <a:cs typeface="Courier New"/>
              </a:rPr>
              <a:t>maintexec</a:t>
            </a:r>
            <a:r>
              <a:rPr lang="en-US" sz="700" dirty="0">
                <a:solidFill>
                  <a:schemeClr val="tx1"/>
                </a:solidFill>
                <a:latin typeface="Courier New"/>
                <a:cs typeface="Courier New"/>
              </a:rPr>
              <a:t> </a:t>
            </a:r>
            <a:r>
              <a:rPr lang="en-US" sz="700" dirty="0" err="1">
                <a:solidFill>
                  <a:schemeClr val="tx1"/>
                </a:solidFill>
                <a:latin typeface="Courier New"/>
                <a:cs typeface="Courier New"/>
              </a:rPr>
              <a:t>install.ss</a:t>
            </a:r>
            <a:r>
              <a:rPr lang="en-US" sz="700" dirty="0">
                <a:solidFill>
                  <a:schemeClr val="tx1"/>
                </a:solidFill>
                <a:latin typeface="Courier New"/>
                <a:cs typeface="Courier New"/>
              </a:rPr>
              <a:t> HDI_foscripts_v3.0.0.tar.gz</a:t>
            </a:r>
          </a:p>
          <a:p>
            <a:pPr marL="293687" lvl="1"/>
            <a:endParaRPr lang="en-US" sz="700" dirty="0">
              <a:solidFill>
                <a:schemeClr val="tx1"/>
              </a:solidFill>
              <a:latin typeface="Courier New"/>
              <a:cs typeface="Courier New"/>
            </a:endParaRPr>
          </a:p>
          <a:p>
            <a:pPr marL="293687" lvl="1"/>
            <a:r>
              <a:rPr lang="en-US" sz="700" dirty="0">
                <a:solidFill>
                  <a:schemeClr val="tx1"/>
                </a:solidFill>
                <a:latin typeface="Courier New"/>
                <a:cs typeface="Courier New"/>
              </a:rPr>
              <a:t>----- Default SSH key setup -----</a:t>
            </a:r>
          </a:p>
          <a:p>
            <a:pPr marL="293687" lvl="1"/>
            <a:r>
              <a:rPr lang="en-US" sz="700" dirty="0">
                <a:solidFill>
                  <a:schemeClr val="tx1"/>
                </a:solidFill>
                <a:latin typeface="Courier New"/>
                <a:cs typeface="Courier New"/>
              </a:rPr>
              <a:t>Checking status of SSH key registration and cleaning up ...</a:t>
            </a:r>
          </a:p>
          <a:p>
            <a:pPr marL="293687" lvl="1"/>
            <a:r>
              <a:rPr lang="en-US" sz="700" dirty="0">
                <a:solidFill>
                  <a:schemeClr val="tx1"/>
                </a:solidFill>
                <a:latin typeface="Courier New"/>
                <a:cs typeface="Courier New"/>
              </a:rPr>
              <a:t>Registering default SSH key ...</a:t>
            </a:r>
          </a:p>
          <a:p>
            <a:pPr marL="293687" lvl="1"/>
            <a:endParaRPr lang="en-US" sz="700" dirty="0">
              <a:solidFill>
                <a:schemeClr val="tx1"/>
              </a:solidFill>
              <a:latin typeface="Courier New"/>
              <a:cs typeface="Courier New"/>
            </a:endParaRPr>
          </a:p>
          <a:p>
            <a:pPr marL="293687" lvl="1"/>
            <a:r>
              <a:rPr lang="en-US" sz="700" dirty="0">
                <a:solidFill>
                  <a:schemeClr val="tx1"/>
                </a:solidFill>
                <a:latin typeface="Courier New"/>
                <a:cs typeface="Courier New"/>
              </a:rPr>
              <a:t>----- API password setup -----</a:t>
            </a:r>
          </a:p>
          <a:p>
            <a:pPr marL="293687" lvl="1"/>
            <a:r>
              <a:rPr lang="en-US" sz="700" dirty="0">
                <a:solidFill>
                  <a:schemeClr val="tx1"/>
                </a:solidFill>
                <a:latin typeface="Courier New"/>
                <a:cs typeface="Courier New"/>
              </a:rPr>
              <a:t>Validating API password ...  NG.</a:t>
            </a:r>
          </a:p>
          <a:p>
            <a:pPr marL="293687" lvl="1"/>
            <a:endParaRPr lang="en-US" sz="700" dirty="0">
              <a:solidFill>
                <a:schemeClr val="tx1"/>
              </a:solidFill>
              <a:latin typeface="Courier New"/>
              <a:cs typeface="Courier New"/>
            </a:endParaRPr>
          </a:p>
          <a:p>
            <a:pPr marL="293687" lvl="1"/>
            <a:r>
              <a:rPr lang="en-US" sz="700" dirty="0">
                <a:solidFill>
                  <a:schemeClr val="tx1"/>
                </a:solidFill>
                <a:latin typeface="Courier New"/>
                <a:cs typeface="Courier New"/>
              </a:rPr>
              <a:t>Getting model information of this node ...</a:t>
            </a:r>
          </a:p>
          <a:p>
            <a:pPr marL="293687" lvl="1"/>
            <a:r>
              <a:rPr lang="en-US" sz="700" dirty="0">
                <a:solidFill>
                  <a:schemeClr val="tx1"/>
                </a:solidFill>
                <a:latin typeface="Courier New"/>
                <a:cs typeface="Courier New"/>
              </a:rPr>
              <a:t>Please input GUI login password of this node:</a:t>
            </a:r>
          </a:p>
          <a:p>
            <a:pPr marL="293687" lvl="1"/>
            <a:r>
              <a:rPr lang="en-US" sz="700" dirty="0">
                <a:solidFill>
                  <a:schemeClr val="tx1"/>
                </a:solidFill>
                <a:latin typeface="Courier New"/>
                <a:cs typeface="Courier New"/>
              </a:rPr>
              <a:t>Validating API password ...  OK.</a:t>
            </a:r>
          </a:p>
          <a:p>
            <a:pPr marL="293687" lvl="1"/>
            <a:r>
              <a:rPr lang="en-US" sz="700" dirty="0">
                <a:solidFill>
                  <a:schemeClr val="tx1"/>
                </a:solidFill>
                <a:latin typeface="Courier New"/>
                <a:cs typeface="Courier New"/>
              </a:rPr>
              <a:t>Updating configuration file ...</a:t>
            </a:r>
          </a:p>
          <a:p>
            <a:pPr marL="293687" lvl="1"/>
            <a:endParaRPr lang="en-US" sz="700" dirty="0">
              <a:solidFill>
                <a:schemeClr val="tx1"/>
              </a:solidFill>
              <a:latin typeface="Courier New"/>
              <a:cs typeface="Courier New"/>
            </a:endParaRPr>
          </a:p>
          <a:p>
            <a:pPr marL="293687" lvl="1"/>
            <a:r>
              <a:rPr lang="en-US" sz="700" dirty="0">
                <a:solidFill>
                  <a:schemeClr val="tx1"/>
                </a:solidFill>
                <a:latin typeface="Courier New"/>
                <a:cs typeface="Courier New"/>
              </a:rPr>
              <a:t>----- System UUID setup -----</a:t>
            </a:r>
          </a:p>
          <a:p>
            <a:pPr marL="293687" lvl="1"/>
            <a:r>
              <a:rPr lang="en-US" sz="700" dirty="0">
                <a:solidFill>
                  <a:schemeClr val="tx1"/>
                </a:solidFill>
                <a:latin typeface="Courier New"/>
                <a:cs typeface="Courier New"/>
              </a:rPr>
              <a:t>System UUID is already configured.</a:t>
            </a:r>
          </a:p>
          <a:p>
            <a:pPr marL="293687" lvl="1"/>
            <a:endParaRPr lang="en-US" sz="700" dirty="0">
              <a:solidFill>
                <a:schemeClr val="tx1"/>
              </a:solidFill>
              <a:latin typeface="Courier New"/>
              <a:cs typeface="Courier New"/>
            </a:endParaRPr>
          </a:p>
          <a:p>
            <a:pPr marL="293687" lvl="1"/>
            <a:r>
              <a:rPr lang="en-US" sz="700" dirty="0">
                <a:solidFill>
                  <a:schemeClr val="tx1"/>
                </a:solidFill>
                <a:latin typeface="Courier New"/>
                <a:cs typeface="Courier New"/>
              </a:rPr>
              <a:t>Setup completed.</a:t>
            </a:r>
          </a:p>
          <a:p>
            <a:pPr marL="293687" lvl="1"/>
            <a:r>
              <a:rPr lang="en-US" sz="700" dirty="0">
                <a:solidFill>
                  <a:schemeClr val="tx1"/>
                </a:solidFill>
                <a:latin typeface="Courier New"/>
                <a:cs typeface="Courier New"/>
              </a:rPr>
              <a:t>nasroot@node0:~$</a:t>
            </a:r>
          </a:p>
        </p:txBody>
      </p:sp>
      <p:sp>
        <p:nvSpPr>
          <p:cNvPr id="18" name="動作設定ボタン: 戻る/前へ 17">
            <a:hlinkClick r:id="rId4" action="ppaction://hlinksldjump" highlightClick="1"/>
            <a:extLst>
              <a:ext uri="{FF2B5EF4-FFF2-40B4-BE49-F238E27FC236}">
                <a16:creationId xmlns:a16="http://schemas.microsoft.com/office/drawing/2014/main" id="{9BC1326E-0258-4AFB-9B9F-48FF3198F219}"/>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Tree>
    <p:extLst>
      <p:ext uri="{BB962C8B-B14F-4D97-AF65-F5344CB8AC3E}">
        <p14:creationId xmlns:p14="http://schemas.microsoft.com/office/powerpoint/2010/main" val="96574801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1409360" cy="369332"/>
          </a:xfrm>
        </p:spPr>
        <p:txBody>
          <a:bodyPr wrap="none"/>
          <a:lstStyle/>
          <a:p>
            <a:r>
              <a:rPr lang="en-US" altLang="ja-JP" dirty="0"/>
              <a:t>5-1</a:t>
            </a:r>
            <a:r>
              <a:rPr lang="en-US" altLang="ja-JP" b="1" dirty="0">
                <a:solidFill>
                  <a:schemeClr val="tx1"/>
                </a:solidFill>
                <a:latin typeface="+mj-lt"/>
                <a:ea typeface="ＭＳ Ｐゴシック" pitchFamily="50" charset="-128"/>
                <a:cs typeface="Arial" charset="0"/>
              </a:rPr>
              <a:t>. </a:t>
            </a:r>
            <a:r>
              <a:rPr lang="en-US" altLang="ja-JP" dirty="0"/>
              <a:t>Setup</a:t>
            </a:r>
            <a:endParaRPr kumimoji="1" lang="ja-JP" altLang="en-US" b="1" dirty="0">
              <a:solidFill>
                <a:schemeClr val="tx1"/>
              </a:solidFill>
              <a:latin typeface="+mj-lt"/>
            </a:endParaRPr>
          </a:p>
        </p:txBody>
      </p:sp>
      <p:sp>
        <p:nvSpPr>
          <p:cNvPr id="2" name="コンテンツ プレースホルダー 1">
            <a:extLst>
              <a:ext uri="{FF2B5EF4-FFF2-40B4-BE49-F238E27FC236}">
                <a16:creationId xmlns:a16="http://schemas.microsoft.com/office/drawing/2014/main" id="{B803DBA3-D443-4B96-93F8-25F7DE2D54EF}"/>
              </a:ext>
            </a:extLst>
          </p:cNvPr>
          <p:cNvSpPr>
            <a:spLocks noGrp="1"/>
          </p:cNvSpPr>
          <p:nvPr>
            <p:ph sz="quarter" idx="10"/>
          </p:nvPr>
        </p:nvSpPr>
        <p:spPr>
          <a:xfrm>
            <a:off x="329859" y="744545"/>
            <a:ext cx="8499348" cy="4067297"/>
          </a:xfrm>
        </p:spPr>
        <p:txBody>
          <a:bodyPr/>
          <a:lstStyle/>
          <a:p>
            <a:pPr marL="457200" indent="-457200">
              <a:buFont typeface="+mj-lt"/>
              <a:buAutoNum type="arabicPeriod"/>
            </a:pPr>
            <a:r>
              <a:rPr lang="en-US" altLang="ja-JP" sz="2000" dirty="0"/>
              <a:t>Install the scripts (if upgrade from v2.x)</a:t>
            </a:r>
          </a:p>
          <a:p>
            <a:pPr marL="0" indent="0">
              <a:buNone/>
            </a:pPr>
            <a:r>
              <a:rPr lang="en-US" altLang="ja-JP" sz="1800" dirty="0"/>
              <a:t>Where: One of the PRIMARY nodes</a:t>
            </a:r>
          </a:p>
          <a:p>
            <a:pPr marL="0" indent="0">
              <a:buNone/>
            </a:pPr>
            <a:r>
              <a:rPr lang="en-US" altLang="ja-JP" sz="1800" dirty="0"/>
              <a:t>Action:</a:t>
            </a:r>
          </a:p>
          <a:p>
            <a:pPr marL="857250" lvl="1" indent="-457200">
              <a:buFont typeface="+mj-lt"/>
              <a:buAutoNum type="arabicPeriod"/>
            </a:pPr>
            <a:r>
              <a:rPr lang="en-US" altLang="ja-JP" sz="1800" dirty="0"/>
              <a:t>Execute the following command</a:t>
            </a:r>
            <a:br>
              <a:rPr lang="en-US" altLang="ja-JP" sz="1800" dirty="0"/>
            </a:br>
            <a:r>
              <a:rPr lang="en-US" altLang="ja-JP" sz="1600" dirty="0" err="1">
                <a:latin typeface="Courier New" panose="02070309020205020404" pitchFamily="49" charset="0"/>
                <a:cs typeface="Courier New" panose="02070309020205020404" pitchFamily="49" charset="0"/>
              </a:rPr>
              <a:t>sudo</a:t>
            </a:r>
            <a:r>
              <a:rPr lang="en-US" altLang="ja-JP" sz="1600" dirty="0">
                <a:latin typeface="Courier New" panose="02070309020205020404" pitchFamily="49" charset="0"/>
                <a:cs typeface="Courier New" panose="02070309020205020404" pitchFamily="49" charset="0"/>
              </a:rPr>
              <a:t> </a:t>
            </a:r>
            <a:r>
              <a:rPr lang="en-US" altLang="ja-JP" sz="1600" dirty="0" err="1">
                <a:latin typeface="Courier New" panose="02070309020205020404" pitchFamily="49" charset="0"/>
                <a:cs typeface="Courier New" panose="02070309020205020404" pitchFamily="49" charset="0"/>
              </a:rPr>
              <a:t>maintexec</a:t>
            </a:r>
            <a:r>
              <a:rPr lang="en-US" altLang="ja-JP" sz="1600" dirty="0">
                <a:latin typeface="Courier New" panose="02070309020205020404" pitchFamily="49" charset="0"/>
                <a:cs typeface="Courier New" panose="02070309020205020404" pitchFamily="49" charset="0"/>
              </a:rPr>
              <a:t> </a:t>
            </a:r>
            <a:r>
              <a:rPr lang="en-US" altLang="ja-JP" sz="1600" dirty="0" err="1">
                <a:latin typeface="Courier New" panose="02070309020205020404" pitchFamily="49" charset="0"/>
                <a:cs typeface="Courier New" panose="02070309020205020404" pitchFamily="49" charset="0"/>
              </a:rPr>
              <a:t>foscripts</a:t>
            </a:r>
            <a:r>
              <a:rPr lang="en-US" altLang="ja-JP" sz="1600" dirty="0">
                <a:latin typeface="Courier New" panose="02070309020205020404" pitchFamily="49" charset="0"/>
                <a:cs typeface="Courier New" panose="02070309020205020404" pitchFamily="49" charset="0"/>
              </a:rPr>
              <a:t>/import_v2_settings</a:t>
            </a:r>
            <a:endParaRPr lang="en-US" altLang="ja-JP" sz="1800" dirty="0">
              <a:latin typeface="Courier New" panose="02070309020205020404" pitchFamily="49" charset="0"/>
              <a:cs typeface="Courier New" panose="02070309020205020404" pitchFamily="49" charset="0"/>
            </a:endParaRPr>
          </a:p>
          <a:p>
            <a:pPr marL="857250" lvl="1" indent="-457200">
              <a:buFont typeface="+mj-lt"/>
              <a:buAutoNum type="arabicPeriod"/>
            </a:pPr>
            <a:r>
              <a:rPr lang="en-US" altLang="ja-JP" sz="1800" dirty="0"/>
              <a:t>Input a configuration group name if asked. You can input any name you like.</a:t>
            </a:r>
          </a:p>
          <a:p>
            <a:pPr marL="857250" lvl="1" indent="-457200">
              <a:buFont typeface="+mj-lt"/>
              <a:buAutoNum type="arabicPeriod"/>
            </a:pPr>
            <a:r>
              <a:rPr lang="en-US" altLang="ja-JP" sz="1800" dirty="0"/>
              <a:t>Confirm the displayed imported</a:t>
            </a:r>
            <a:br>
              <a:rPr lang="en-US" altLang="ja-JP" sz="1800" dirty="0"/>
            </a:br>
            <a:r>
              <a:rPr lang="en-US" altLang="ja-JP" sz="1800" dirty="0"/>
              <a:t>configuration is correct</a:t>
            </a:r>
          </a:p>
          <a:p>
            <a:pPr marL="857250" lvl="1" indent="-457200">
              <a:buFont typeface="+mj-lt"/>
              <a:buAutoNum type="arabicPeriod"/>
            </a:pPr>
            <a:r>
              <a:rPr lang="en-US" altLang="ja-JP" sz="1800" dirty="0"/>
              <a:t>The imported configuration is</a:t>
            </a:r>
            <a:br>
              <a:rPr lang="en-US" altLang="ja-JP" sz="1800" dirty="0"/>
            </a:br>
            <a:r>
              <a:rPr lang="en-US" altLang="ja-JP" sz="1800" dirty="0"/>
              <a:t>automatically synchronized to other</a:t>
            </a:r>
            <a:br>
              <a:rPr lang="en-US" altLang="ja-JP" sz="1800" dirty="0"/>
            </a:br>
            <a:r>
              <a:rPr lang="en-US" altLang="ja-JP" sz="1800" dirty="0"/>
              <a:t>nodes in the pair definition</a:t>
            </a:r>
          </a:p>
          <a:p>
            <a:pPr marL="857250" lvl="1" indent="-457200">
              <a:buFont typeface="+mj-lt"/>
              <a:buAutoNum type="arabicPeriod"/>
            </a:pPr>
            <a:r>
              <a:rPr lang="en-US" altLang="ja-JP" sz="1800" dirty="0"/>
              <a:t>Go to “</a:t>
            </a:r>
            <a:r>
              <a:rPr lang="en-US" altLang="ja-JP" sz="1800" dirty="0">
                <a:hlinkClick r:id="rId3" action="ppaction://hlinksldjump"/>
              </a:rPr>
              <a:t>5-2. Test</a:t>
            </a:r>
            <a:r>
              <a:rPr lang="en-US" altLang="ja-JP" sz="1800" dirty="0"/>
              <a:t>” if completed,</a:t>
            </a:r>
            <a:br>
              <a:rPr lang="en-US" altLang="ja-JP" sz="1800" dirty="0"/>
            </a:br>
            <a:r>
              <a:rPr lang="en-US" altLang="ja-JP" sz="1800" dirty="0"/>
              <a:t>or go to </a:t>
            </a:r>
            <a:r>
              <a:rPr lang="en-US" altLang="ja-JP" sz="1800" dirty="0">
                <a:hlinkClick r:id="rId4" action="ppaction://hlinksldjump"/>
              </a:rPr>
              <a:t>here</a:t>
            </a:r>
            <a:r>
              <a:rPr lang="en-US" altLang="ja-JP" sz="1800" dirty="0"/>
              <a:t> to configure another configuration group</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6075" y="2676529"/>
            <a:ext cx="4051889" cy="2093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 name="コンテンツ プレースホルダー 1">
            <a:extLst>
              <a:ext uri="{FF2B5EF4-FFF2-40B4-BE49-F238E27FC236}">
                <a16:creationId xmlns:a16="http://schemas.microsoft.com/office/drawing/2014/main" id="{B803DBA3-D443-4B96-93F8-25F7DE2D54EF}"/>
              </a:ext>
            </a:extLst>
          </p:cNvPr>
          <p:cNvSpPr txBox="1">
            <a:spLocks/>
          </p:cNvSpPr>
          <p:nvPr/>
        </p:nvSpPr>
        <p:spPr>
          <a:xfrm>
            <a:off x="292384" y="2933110"/>
            <a:ext cx="8536823" cy="2118575"/>
          </a:xfrm>
          <a:prstGeom prst="rect">
            <a:avLst/>
          </a:prstGeom>
        </p:spPr>
        <p:txBody>
          <a:bodyPr/>
          <a:lstStyle>
            <a:lvl1pPr marL="342900" indent="-342900" algn="l" rtl="0" fontAlgn="base">
              <a:spcBef>
                <a:spcPct val="20000"/>
              </a:spcBef>
              <a:spcAft>
                <a:spcPct val="0"/>
              </a:spcAft>
              <a:buChar char="•"/>
              <a:defRPr kumimoji="1" sz="2400">
                <a:solidFill>
                  <a:schemeClr val="tx1"/>
                </a:solidFill>
                <a:latin typeface="+mn-lt"/>
                <a:ea typeface="+mn-ea"/>
                <a:cs typeface="+mn-cs"/>
              </a:defRPr>
            </a:lvl1pPr>
            <a:lvl2pPr marL="742950" indent="-285750" algn="l" rtl="0" fontAlgn="base">
              <a:spcBef>
                <a:spcPct val="20000"/>
              </a:spcBef>
              <a:spcAft>
                <a:spcPct val="0"/>
              </a:spcAft>
              <a:buChar char="–"/>
              <a:defRPr kumimoji="1" sz="2200">
                <a:solidFill>
                  <a:schemeClr val="tx1"/>
                </a:solidFill>
                <a:latin typeface="+mn-lt"/>
                <a:ea typeface="+mn-ea"/>
              </a:defRPr>
            </a:lvl2pPr>
            <a:lvl3pPr marL="1143000" indent="-228600" algn="l" rtl="0" fontAlgn="base">
              <a:spcBef>
                <a:spcPct val="20000"/>
              </a:spcBef>
              <a:spcAft>
                <a:spcPct val="0"/>
              </a:spcAft>
              <a:buChar char="•"/>
              <a:defRPr kumimoji="1" sz="2000">
                <a:solidFill>
                  <a:schemeClr val="tx1"/>
                </a:solidFill>
                <a:latin typeface="+mn-lt"/>
                <a:ea typeface="+mn-ea"/>
              </a:defRPr>
            </a:lvl3pPr>
            <a:lvl4pPr marL="1600200" indent="-228600" algn="l" rtl="0" fontAlgn="base">
              <a:spcBef>
                <a:spcPct val="20000"/>
              </a:spcBef>
              <a:spcAft>
                <a:spcPct val="0"/>
              </a:spcAft>
              <a:buChar char="–"/>
              <a:defRPr kumimoji="1" sz="1800">
                <a:solidFill>
                  <a:schemeClr val="tx1"/>
                </a:solidFill>
                <a:latin typeface="+mn-lt"/>
                <a:ea typeface="+mn-ea"/>
              </a:defRPr>
            </a:lvl4pPr>
            <a:lvl5pPr marL="2057400" indent="-228600" algn="l" rtl="0" fontAlgn="base">
              <a:spcBef>
                <a:spcPct val="20000"/>
              </a:spcBef>
              <a:spcAft>
                <a:spcPct val="0"/>
              </a:spcAft>
              <a:buChar char="»"/>
              <a:defRPr kumimoji="1" sz="18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800100" lvl="2" indent="0">
              <a:lnSpc>
                <a:spcPct val="100000"/>
              </a:lnSpc>
              <a:buFontTx/>
              <a:buNone/>
            </a:pPr>
            <a:endParaRPr lang="en-US" altLang="ja-JP" sz="1600" kern="0" dirty="0"/>
          </a:p>
          <a:p>
            <a:pPr marL="857250" lvl="1" indent="-457200">
              <a:lnSpc>
                <a:spcPct val="100000"/>
              </a:lnSpc>
              <a:buFont typeface="+mj-lt"/>
              <a:buAutoNum type="arabicPeriod"/>
            </a:pPr>
            <a:endParaRPr lang="en-US" altLang="ja-JP" sz="1800" kern="0" dirty="0"/>
          </a:p>
        </p:txBody>
      </p:sp>
      <p:cxnSp>
        <p:nvCxnSpPr>
          <p:cNvPr id="73" name="Straight Arrow Connector 72"/>
          <p:cNvCxnSpPr/>
          <p:nvPr/>
        </p:nvCxnSpPr>
        <p:spPr>
          <a:xfrm>
            <a:off x="4886075" y="3366785"/>
            <a:ext cx="457550"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7324793" y="4852636"/>
            <a:ext cx="457550"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7745626" y="4730295"/>
            <a:ext cx="1398374" cy="244682"/>
          </a:xfrm>
          <a:prstGeom prst="rect">
            <a:avLst/>
          </a:prstGeom>
          <a:noFill/>
        </p:spPr>
        <p:txBody>
          <a:bodyPr wrap="square" rtlCol="0">
            <a:spAutoFit/>
          </a:bodyPr>
          <a:lstStyle/>
          <a:p>
            <a:r>
              <a:rPr kumimoji="1" lang="en-US" sz="1100" dirty="0">
                <a:solidFill>
                  <a:schemeClr val="tx1"/>
                </a:solidFill>
                <a:latin typeface="+mn-lt"/>
                <a:ea typeface="+mn-ea"/>
              </a:rPr>
              <a:t>Operation target</a:t>
            </a:r>
          </a:p>
        </p:txBody>
      </p:sp>
      <p:sp>
        <p:nvSpPr>
          <p:cNvPr id="18" name="動作設定ボタン: 戻る/前へ 17">
            <a:hlinkClick r:id="rId6" action="ppaction://hlinksldjump" highlightClick="1"/>
            <a:extLst>
              <a:ext uri="{FF2B5EF4-FFF2-40B4-BE49-F238E27FC236}">
                <a16:creationId xmlns:a16="http://schemas.microsoft.com/office/drawing/2014/main" id="{9BC1326E-0258-4AFB-9B9F-48FF3198F219}"/>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Tree>
    <p:extLst>
      <p:ext uri="{BB962C8B-B14F-4D97-AF65-F5344CB8AC3E}">
        <p14:creationId xmlns:p14="http://schemas.microsoft.com/office/powerpoint/2010/main" val="308265767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1409360" cy="369332"/>
          </a:xfrm>
        </p:spPr>
        <p:txBody>
          <a:bodyPr wrap="none"/>
          <a:lstStyle/>
          <a:p>
            <a:r>
              <a:rPr lang="en-US" altLang="ja-JP" dirty="0"/>
              <a:t>5-1</a:t>
            </a:r>
            <a:r>
              <a:rPr lang="en-US" altLang="ja-JP" b="1" dirty="0">
                <a:solidFill>
                  <a:schemeClr val="tx1"/>
                </a:solidFill>
                <a:latin typeface="+mj-lt"/>
                <a:ea typeface="ＭＳ Ｐゴシック" pitchFamily="50" charset="-128"/>
                <a:cs typeface="Arial" charset="0"/>
              </a:rPr>
              <a:t>. </a:t>
            </a:r>
            <a:r>
              <a:rPr lang="en-US" altLang="ja-JP" dirty="0"/>
              <a:t>Setup</a:t>
            </a:r>
            <a:endParaRPr kumimoji="1" lang="ja-JP" altLang="en-US" b="1" dirty="0">
              <a:solidFill>
                <a:schemeClr val="tx1"/>
              </a:solidFill>
              <a:latin typeface="+mj-lt"/>
            </a:endParaRPr>
          </a:p>
        </p:txBody>
      </p:sp>
      <p:sp>
        <p:nvSpPr>
          <p:cNvPr id="2" name="コンテンツ プレースホルダー 1">
            <a:extLst>
              <a:ext uri="{FF2B5EF4-FFF2-40B4-BE49-F238E27FC236}">
                <a16:creationId xmlns:a16="http://schemas.microsoft.com/office/drawing/2014/main" id="{B803DBA3-D443-4B96-93F8-25F7DE2D54EF}"/>
              </a:ext>
            </a:extLst>
          </p:cNvPr>
          <p:cNvSpPr>
            <a:spLocks noGrp="1"/>
          </p:cNvSpPr>
          <p:nvPr>
            <p:ph sz="quarter" idx="10"/>
          </p:nvPr>
        </p:nvSpPr>
        <p:spPr>
          <a:xfrm>
            <a:off x="329859" y="744545"/>
            <a:ext cx="8499348" cy="4067297"/>
          </a:xfrm>
        </p:spPr>
        <p:txBody>
          <a:bodyPr/>
          <a:lstStyle/>
          <a:p>
            <a:pPr marL="457200" indent="-457200">
              <a:buFont typeface="+mj-lt"/>
              <a:buAutoNum type="arabicPeriod"/>
            </a:pPr>
            <a:r>
              <a:rPr lang="en-US" altLang="ja-JP" sz="2000" dirty="0"/>
              <a:t>Install the scripts (if upgrade from v2.x)</a:t>
            </a:r>
          </a:p>
          <a:p>
            <a:pPr marL="0" indent="0">
              <a:buNone/>
            </a:pPr>
            <a:r>
              <a:rPr lang="en-US" altLang="ja-JP" sz="1800" dirty="0"/>
              <a:t>Example of the console output:</a:t>
            </a:r>
          </a:p>
        </p:txBody>
      </p:sp>
      <p:sp>
        <p:nvSpPr>
          <p:cNvPr id="62" name="コンテンツ プレースホルダー 1">
            <a:extLst>
              <a:ext uri="{FF2B5EF4-FFF2-40B4-BE49-F238E27FC236}">
                <a16:creationId xmlns:a16="http://schemas.microsoft.com/office/drawing/2014/main" id="{B803DBA3-D443-4B96-93F8-25F7DE2D54EF}"/>
              </a:ext>
            </a:extLst>
          </p:cNvPr>
          <p:cNvSpPr txBox="1">
            <a:spLocks/>
          </p:cNvSpPr>
          <p:nvPr/>
        </p:nvSpPr>
        <p:spPr>
          <a:xfrm>
            <a:off x="292384" y="2933110"/>
            <a:ext cx="8536823" cy="2118575"/>
          </a:xfrm>
          <a:prstGeom prst="rect">
            <a:avLst/>
          </a:prstGeom>
        </p:spPr>
        <p:txBody>
          <a:bodyPr/>
          <a:lstStyle>
            <a:lvl1pPr marL="342900" indent="-342900" algn="l" rtl="0" fontAlgn="base">
              <a:spcBef>
                <a:spcPct val="20000"/>
              </a:spcBef>
              <a:spcAft>
                <a:spcPct val="0"/>
              </a:spcAft>
              <a:buChar char="•"/>
              <a:defRPr kumimoji="1" sz="2400">
                <a:solidFill>
                  <a:schemeClr val="tx1"/>
                </a:solidFill>
                <a:latin typeface="+mn-lt"/>
                <a:ea typeface="+mn-ea"/>
                <a:cs typeface="+mn-cs"/>
              </a:defRPr>
            </a:lvl1pPr>
            <a:lvl2pPr marL="742950" indent="-285750" algn="l" rtl="0" fontAlgn="base">
              <a:spcBef>
                <a:spcPct val="20000"/>
              </a:spcBef>
              <a:spcAft>
                <a:spcPct val="0"/>
              </a:spcAft>
              <a:buChar char="–"/>
              <a:defRPr kumimoji="1" sz="2200">
                <a:solidFill>
                  <a:schemeClr val="tx1"/>
                </a:solidFill>
                <a:latin typeface="+mn-lt"/>
                <a:ea typeface="+mn-ea"/>
              </a:defRPr>
            </a:lvl2pPr>
            <a:lvl3pPr marL="1143000" indent="-228600" algn="l" rtl="0" fontAlgn="base">
              <a:spcBef>
                <a:spcPct val="20000"/>
              </a:spcBef>
              <a:spcAft>
                <a:spcPct val="0"/>
              </a:spcAft>
              <a:buChar char="•"/>
              <a:defRPr kumimoji="1" sz="2000">
                <a:solidFill>
                  <a:schemeClr val="tx1"/>
                </a:solidFill>
                <a:latin typeface="+mn-lt"/>
                <a:ea typeface="+mn-ea"/>
              </a:defRPr>
            </a:lvl3pPr>
            <a:lvl4pPr marL="1600200" indent="-228600" algn="l" rtl="0" fontAlgn="base">
              <a:spcBef>
                <a:spcPct val="20000"/>
              </a:spcBef>
              <a:spcAft>
                <a:spcPct val="0"/>
              </a:spcAft>
              <a:buChar char="–"/>
              <a:defRPr kumimoji="1" sz="1800">
                <a:solidFill>
                  <a:schemeClr val="tx1"/>
                </a:solidFill>
                <a:latin typeface="+mn-lt"/>
                <a:ea typeface="+mn-ea"/>
              </a:defRPr>
            </a:lvl4pPr>
            <a:lvl5pPr marL="2057400" indent="-228600" algn="l" rtl="0" fontAlgn="base">
              <a:spcBef>
                <a:spcPct val="20000"/>
              </a:spcBef>
              <a:spcAft>
                <a:spcPct val="0"/>
              </a:spcAft>
              <a:buChar char="»"/>
              <a:defRPr kumimoji="1" sz="18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800100" lvl="2" indent="0">
              <a:lnSpc>
                <a:spcPct val="100000"/>
              </a:lnSpc>
              <a:buFontTx/>
              <a:buNone/>
            </a:pPr>
            <a:endParaRPr lang="en-US" altLang="ja-JP" sz="1600" kern="0" dirty="0"/>
          </a:p>
          <a:p>
            <a:pPr marL="857250" lvl="1" indent="-457200">
              <a:lnSpc>
                <a:spcPct val="100000"/>
              </a:lnSpc>
              <a:buFont typeface="+mj-lt"/>
              <a:buAutoNum type="arabicPeriod"/>
            </a:pPr>
            <a:endParaRPr lang="en-US" altLang="ja-JP" sz="1800" kern="0" dirty="0"/>
          </a:p>
        </p:txBody>
      </p:sp>
      <p:sp>
        <p:nvSpPr>
          <p:cNvPr id="18" name="動作設定ボタン: 戻る/前へ 17">
            <a:hlinkClick r:id="rId3" action="ppaction://hlinksldjump" highlightClick="1"/>
            <a:extLst>
              <a:ext uri="{FF2B5EF4-FFF2-40B4-BE49-F238E27FC236}">
                <a16:creationId xmlns:a16="http://schemas.microsoft.com/office/drawing/2014/main" id="{9BC1326E-0258-4AFB-9B9F-48FF3198F219}"/>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
        <p:nvSpPr>
          <p:cNvPr id="10" name="TextBox 75">
            <a:extLst>
              <a:ext uri="{FF2B5EF4-FFF2-40B4-BE49-F238E27FC236}">
                <a16:creationId xmlns:a16="http://schemas.microsoft.com/office/drawing/2014/main" id="{57611EA9-EE4E-48AA-A7AC-E5C9747157A7}"/>
              </a:ext>
            </a:extLst>
          </p:cNvPr>
          <p:cNvSpPr txBox="1"/>
          <p:nvPr/>
        </p:nvSpPr>
        <p:spPr>
          <a:xfrm>
            <a:off x="152410" y="1538091"/>
            <a:ext cx="8870939" cy="3488263"/>
          </a:xfrm>
          <a:prstGeom prst="rect">
            <a:avLst/>
          </a:prstGeom>
          <a:noFill/>
          <a:ln>
            <a:solidFill>
              <a:schemeClr val="tx1"/>
            </a:solidFill>
          </a:ln>
        </p:spPr>
        <p:txBody>
          <a:bodyPr wrap="square" rtlCol="0">
            <a:spAutoFit/>
          </a:bodyPr>
          <a:lstStyle/>
          <a:p>
            <a:pPr marL="293687" lvl="1"/>
            <a:r>
              <a:rPr lang="en-US" sz="700" dirty="0">
                <a:solidFill>
                  <a:schemeClr val="tx1"/>
                </a:solidFill>
                <a:latin typeface="Courier New"/>
                <a:cs typeface="Courier New"/>
              </a:rPr>
              <a:t>nasroot@DT126000199:~$ </a:t>
            </a:r>
            <a:r>
              <a:rPr lang="en-US" sz="700" dirty="0" err="1">
                <a:solidFill>
                  <a:schemeClr val="tx1"/>
                </a:solidFill>
                <a:latin typeface="Courier New"/>
                <a:cs typeface="Courier New"/>
              </a:rPr>
              <a:t>sudo</a:t>
            </a:r>
            <a:r>
              <a:rPr lang="en-US" sz="700" dirty="0">
                <a:solidFill>
                  <a:schemeClr val="tx1"/>
                </a:solidFill>
                <a:latin typeface="Courier New"/>
                <a:cs typeface="Courier New"/>
              </a:rPr>
              <a:t> </a:t>
            </a:r>
            <a:r>
              <a:rPr lang="en-US" sz="700" dirty="0" err="1">
                <a:solidFill>
                  <a:schemeClr val="tx1"/>
                </a:solidFill>
                <a:latin typeface="Courier New"/>
                <a:cs typeface="Courier New"/>
              </a:rPr>
              <a:t>maintexec</a:t>
            </a:r>
            <a:r>
              <a:rPr lang="en-US" sz="700" dirty="0">
                <a:solidFill>
                  <a:schemeClr val="tx1"/>
                </a:solidFill>
                <a:latin typeface="Courier New"/>
                <a:cs typeface="Courier New"/>
              </a:rPr>
              <a:t> </a:t>
            </a:r>
            <a:r>
              <a:rPr lang="en-US" sz="700" dirty="0" err="1">
                <a:solidFill>
                  <a:schemeClr val="tx1"/>
                </a:solidFill>
                <a:latin typeface="Courier New"/>
                <a:cs typeface="Courier New"/>
              </a:rPr>
              <a:t>foscripts</a:t>
            </a:r>
            <a:r>
              <a:rPr lang="en-US" sz="700" dirty="0">
                <a:solidFill>
                  <a:schemeClr val="tx1"/>
                </a:solidFill>
                <a:latin typeface="Courier New"/>
                <a:cs typeface="Courier New"/>
              </a:rPr>
              <a:t>/import_v2_settings</a:t>
            </a:r>
          </a:p>
          <a:p>
            <a:pPr marL="293687" lvl="1"/>
            <a:r>
              <a:rPr lang="en-US" sz="700" dirty="0">
                <a:solidFill>
                  <a:schemeClr val="tx1"/>
                </a:solidFill>
                <a:latin typeface="Courier New"/>
                <a:cs typeface="Courier New"/>
              </a:rPr>
              <a:t>*** There is no configuration group yet. ***</a:t>
            </a:r>
          </a:p>
          <a:p>
            <a:pPr marL="293687" lvl="1"/>
            <a:endParaRPr lang="en-US" sz="700" dirty="0">
              <a:solidFill>
                <a:schemeClr val="tx1"/>
              </a:solidFill>
              <a:latin typeface="Courier New"/>
              <a:cs typeface="Courier New"/>
            </a:endParaRPr>
          </a:p>
          <a:p>
            <a:pPr marL="293687" lvl="1"/>
            <a:r>
              <a:rPr lang="en-US" sz="700" dirty="0">
                <a:solidFill>
                  <a:schemeClr val="tx1"/>
                </a:solidFill>
                <a:latin typeface="Courier New"/>
                <a:cs typeface="Courier New"/>
              </a:rPr>
              <a:t>&gt;&gt;&gt; Define a new configuration group name.</a:t>
            </a:r>
          </a:p>
          <a:p>
            <a:pPr marL="293687" lvl="1"/>
            <a:r>
              <a:rPr lang="en-US" sz="700" dirty="0">
                <a:solidFill>
                  <a:schemeClr val="tx1"/>
                </a:solidFill>
                <a:latin typeface="Courier New"/>
                <a:cs typeface="Courier New"/>
              </a:rPr>
              <a:t>&gt;&gt;&gt; Please use only alphanumeric characters and underscore, not more than 20 characters.</a:t>
            </a:r>
          </a:p>
          <a:p>
            <a:pPr marL="293687" lvl="1"/>
            <a:endParaRPr lang="en-US" sz="700" dirty="0">
              <a:solidFill>
                <a:schemeClr val="tx1"/>
              </a:solidFill>
              <a:latin typeface="Courier New"/>
              <a:cs typeface="Courier New"/>
            </a:endParaRPr>
          </a:p>
          <a:p>
            <a:pPr marL="293687" lvl="1"/>
            <a:r>
              <a:rPr lang="en-US" sz="700" dirty="0">
                <a:solidFill>
                  <a:schemeClr val="tx1"/>
                </a:solidFill>
                <a:latin typeface="Courier New"/>
                <a:cs typeface="Courier New"/>
              </a:rPr>
              <a:t>New configuration group name: </a:t>
            </a:r>
            <a:r>
              <a:rPr lang="en-US" sz="700" dirty="0">
                <a:solidFill>
                  <a:srgbClr val="FF0000"/>
                </a:solidFill>
                <a:latin typeface="Courier New"/>
                <a:cs typeface="Courier New"/>
              </a:rPr>
              <a:t>Group1</a:t>
            </a:r>
          </a:p>
          <a:p>
            <a:pPr marL="293687" lvl="1"/>
            <a:r>
              <a:rPr lang="en-US" sz="700" dirty="0">
                <a:solidFill>
                  <a:schemeClr val="tx1"/>
                </a:solidFill>
                <a:latin typeface="Courier New"/>
                <a:cs typeface="Courier New"/>
              </a:rPr>
              <a:t>2018-10-24 14:27:30 JST: DT126000199: Importing pair definition ...</a:t>
            </a:r>
          </a:p>
          <a:p>
            <a:pPr marL="293687" lvl="1"/>
            <a:r>
              <a:rPr lang="en-US" sz="700" dirty="0">
                <a:solidFill>
                  <a:schemeClr val="tx1"/>
                </a:solidFill>
                <a:latin typeface="Courier New"/>
                <a:cs typeface="Courier New"/>
              </a:rPr>
              <a:t>2018-10-24 14:27:30 JST: DT126000199: Importing site definition ...</a:t>
            </a:r>
          </a:p>
          <a:p>
            <a:pPr marL="293687" lvl="1"/>
            <a:endParaRPr lang="en-US" sz="700" dirty="0">
              <a:solidFill>
                <a:schemeClr val="tx1"/>
              </a:solidFill>
              <a:latin typeface="Courier New"/>
              <a:cs typeface="Courier New"/>
            </a:endParaRPr>
          </a:p>
          <a:p>
            <a:pPr marL="293687" lvl="1"/>
            <a:r>
              <a:rPr lang="en-US" sz="700" dirty="0">
                <a:solidFill>
                  <a:schemeClr val="tx1"/>
                </a:solidFill>
                <a:latin typeface="Courier New"/>
                <a:cs typeface="Courier New"/>
              </a:rPr>
              <a:t>------ Imported settings ------</a:t>
            </a:r>
          </a:p>
          <a:p>
            <a:pPr marL="293687" lvl="1"/>
            <a:endParaRPr lang="en-US" sz="700" dirty="0">
              <a:solidFill>
                <a:schemeClr val="tx1"/>
              </a:solidFill>
              <a:latin typeface="Courier New"/>
              <a:cs typeface="Courier New"/>
            </a:endParaRPr>
          </a:p>
          <a:p>
            <a:pPr marL="293687" lvl="1"/>
            <a:r>
              <a:rPr lang="en-US" sz="700" dirty="0">
                <a:solidFill>
                  <a:schemeClr val="tx1"/>
                </a:solidFill>
                <a:latin typeface="Courier New"/>
                <a:cs typeface="Courier New"/>
              </a:rPr>
              <a:t>====== Pair and storage policy configuration ======</a:t>
            </a:r>
          </a:p>
          <a:p>
            <a:pPr marL="293687" lvl="1"/>
            <a:endParaRPr lang="en-US" sz="700" dirty="0">
              <a:solidFill>
                <a:schemeClr val="tx1"/>
              </a:solidFill>
              <a:latin typeface="Courier New"/>
              <a:cs typeface="Courier New"/>
            </a:endParaRPr>
          </a:p>
          <a:p>
            <a:pPr marL="293687" lvl="1"/>
            <a:r>
              <a:rPr lang="en-US" sz="700" dirty="0">
                <a:solidFill>
                  <a:schemeClr val="tx1"/>
                </a:solidFill>
                <a:latin typeface="Courier New"/>
                <a:cs typeface="Courier New"/>
              </a:rPr>
              <a:t>#    Primary         Secondary       File system      Storage policy</a:t>
            </a:r>
          </a:p>
          <a:p>
            <a:pPr marL="293687" lvl="1"/>
            <a:r>
              <a:rPr lang="en-US" sz="700" dirty="0">
                <a:solidFill>
                  <a:schemeClr val="tx1"/>
                </a:solidFill>
                <a:latin typeface="Courier New"/>
                <a:cs typeface="Courier New"/>
              </a:rPr>
              <a:t>--------------------------------------------------------------------------</a:t>
            </a:r>
          </a:p>
          <a:p>
            <a:pPr marL="293687" lvl="1"/>
            <a:r>
              <a:rPr lang="en-US" sz="700" dirty="0">
                <a:solidFill>
                  <a:schemeClr val="tx1"/>
                </a:solidFill>
                <a:latin typeface="Courier New"/>
                <a:cs typeface="Courier New"/>
              </a:rPr>
              <a:t>1    10.213.137.132  10.213.137.247  (All)            Auto with pickup one (default)</a:t>
            </a:r>
          </a:p>
          <a:p>
            <a:pPr marL="293687" lvl="1"/>
            <a:r>
              <a:rPr lang="en-US" sz="700" dirty="0">
                <a:solidFill>
                  <a:schemeClr val="tx1"/>
                </a:solidFill>
                <a:latin typeface="Courier New"/>
                <a:cs typeface="Courier New"/>
              </a:rPr>
              <a:t>--------------------------------------------------------------------------</a:t>
            </a:r>
          </a:p>
          <a:p>
            <a:pPr marL="293687" lvl="1"/>
            <a:r>
              <a:rPr lang="en-US" sz="700" dirty="0">
                <a:solidFill>
                  <a:schemeClr val="tx1"/>
                </a:solidFill>
                <a:latin typeface="Courier New"/>
                <a:cs typeface="Courier New"/>
              </a:rPr>
              <a:t>2    10.213.137.133  10.213.137.248  (All)            Auto with pickup one (default)</a:t>
            </a:r>
          </a:p>
          <a:p>
            <a:pPr marL="293687" lvl="1"/>
            <a:r>
              <a:rPr lang="en-US" sz="700" dirty="0">
                <a:solidFill>
                  <a:schemeClr val="tx1"/>
                </a:solidFill>
                <a:latin typeface="Courier New"/>
                <a:cs typeface="Courier New"/>
              </a:rPr>
              <a:t>--------------------------------------------------------------------------</a:t>
            </a:r>
          </a:p>
          <a:p>
            <a:pPr marL="293687" lvl="1"/>
            <a:endParaRPr lang="en-US" sz="700" dirty="0">
              <a:solidFill>
                <a:schemeClr val="tx1"/>
              </a:solidFill>
              <a:latin typeface="Courier New"/>
              <a:cs typeface="Courier New"/>
            </a:endParaRPr>
          </a:p>
          <a:p>
            <a:pPr marL="293687" lvl="1"/>
            <a:r>
              <a:rPr lang="en-US" sz="700" dirty="0">
                <a:solidFill>
                  <a:schemeClr val="tx1"/>
                </a:solidFill>
                <a:latin typeface="Courier New"/>
                <a:cs typeface="Courier New"/>
              </a:rPr>
              <a:t>Finished.</a:t>
            </a:r>
          </a:p>
          <a:p>
            <a:pPr marL="293687" lvl="1"/>
            <a:endParaRPr lang="en-US" sz="700" dirty="0">
              <a:solidFill>
                <a:schemeClr val="tx1"/>
              </a:solidFill>
              <a:latin typeface="Courier New"/>
              <a:cs typeface="Courier New"/>
            </a:endParaRPr>
          </a:p>
          <a:p>
            <a:pPr marL="293687" lvl="1"/>
            <a:r>
              <a:rPr lang="en-US" sz="700" dirty="0">
                <a:solidFill>
                  <a:schemeClr val="tx1"/>
                </a:solidFill>
                <a:latin typeface="Courier New"/>
                <a:cs typeface="Courier New"/>
              </a:rPr>
              <a:t>====== Pair group configuration ======</a:t>
            </a:r>
          </a:p>
          <a:p>
            <a:pPr marL="293687" lvl="1"/>
            <a:endParaRPr lang="en-US" sz="700" dirty="0">
              <a:solidFill>
                <a:schemeClr val="tx1"/>
              </a:solidFill>
              <a:latin typeface="Courier New"/>
              <a:cs typeface="Courier New"/>
            </a:endParaRPr>
          </a:p>
          <a:p>
            <a:pPr marL="293687" lvl="1"/>
            <a:r>
              <a:rPr lang="en-US" sz="700" dirty="0" err="1">
                <a:solidFill>
                  <a:schemeClr val="tx1"/>
                </a:solidFill>
                <a:latin typeface="Courier New"/>
                <a:cs typeface="Courier New"/>
              </a:rPr>
              <a:t>SiteC</a:t>
            </a:r>
            <a:r>
              <a:rPr lang="en-US" sz="700" dirty="0">
                <a:solidFill>
                  <a:schemeClr val="tx1"/>
                </a:solidFill>
                <a:latin typeface="Courier New"/>
                <a:cs typeface="Courier New"/>
              </a:rPr>
              <a:t>:</a:t>
            </a:r>
          </a:p>
          <a:p>
            <a:pPr marL="293687" lvl="1"/>
            <a:r>
              <a:rPr lang="en-US" sz="700" dirty="0">
                <a:solidFill>
                  <a:schemeClr val="tx1"/>
                </a:solidFill>
                <a:latin typeface="Courier New"/>
                <a:cs typeface="Courier New"/>
              </a:rPr>
              <a:t>        10.213.137.132 - 10.213.137.247</a:t>
            </a:r>
          </a:p>
          <a:p>
            <a:pPr marL="293687" lvl="1"/>
            <a:r>
              <a:rPr lang="en-US" sz="700" dirty="0">
                <a:solidFill>
                  <a:schemeClr val="tx1"/>
                </a:solidFill>
                <a:latin typeface="Courier New"/>
                <a:cs typeface="Courier New"/>
              </a:rPr>
              <a:t>        10.213.137.133 - 10.213.137.248</a:t>
            </a:r>
          </a:p>
          <a:p>
            <a:pPr marL="293687" lvl="1"/>
            <a:endParaRPr lang="en-US" sz="700" dirty="0">
              <a:solidFill>
                <a:schemeClr val="tx1"/>
              </a:solidFill>
              <a:latin typeface="Courier New"/>
              <a:cs typeface="Courier New"/>
            </a:endParaRPr>
          </a:p>
          <a:p>
            <a:pPr marL="293687" lvl="1"/>
            <a:endParaRPr lang="en-US" sz="700" dirty="0">
              <a:solidFill>
                <a:schemeClr val="tx1"/>
              </a:solidFill>
              <a:latin typeface="Courier New"/>
              <a:cs typeface="Courier New"/>
            </a:endParaRPr>
          </a:p>
          <a:p>
            <a:pPr marL="293687" lvl="1"/>
            <a:r>
              <a:rPr lang="en-US" sz="700" dirty="0">
                <a:solidFill>
                  <a:schemeClr val="tx1"/>
                </a:solidFill>
                <a:latin typeface="Courier New"/>
                <a:cs typeface="Courier New"/>
              </a:rPr>
              <a:t>Are you OK with the configuration above? [yes/no]: </a:t>
            </a:r>
            <a:r>
              <a:rPr lang="en-US" sz="700" dirty="0">
                <a:solidFill>
                  <a:srgbClr val="FF0000"/>
                </a:solidFill>
                <a:latin typeface="Courier New"/>
                <a:cs typeface="Courier New"/>
              </a:rPr>
              <a:t>yes</a:t>
            </a:r>
          </a:p>
          <a:p>
            <a:pPr marL="293687" lvl="1"/>
            <a:r>
              <a:rPr lang="en-US" sz="700" dirty="0">
                <a:solidFill>
                  <a:schemeClr val="tx1"/>
                </a:solidFill>
                <a:latin typeface="Courier New"/>
                <a:cs typeface="Courier New"/>
              </a:rPr>
              <a:t>2018-10-24 14:27:59 JST: DT126000199: Saving the configuration ...</a:t>
            </a:r>
          </a:p>
          <a:p>
            <a:pPr marL="293687" lvl="1"/>
            <a:r>
              <a:rPr lang="en-US" sz="700" dirty="0">
                <a:solidFill>
                  <a:schemeClr val="tx1"/>
                </a:solidFill>
                <a:latin typeface="Courier New"/>
                <a:cs typeface="Courier New"/>
              </a:rPr>
              <a:t>2018-10-24 14:27:59 JST: DT126000199: Synchronizing the configuration with all nodes in the pair definition ...</a:t>
            </a:r>
          </a:p>
          <a:p>
            <a:pPr marL="293687" lvl="1"/>
            <a:r>
              <a:rPr lang="en-US" sz="700" dirty="0">
                <a:solidFill>
                  <a:schemeClr val="tx1"/>
                </a:solidFill>
                <a:latin typeface="Courier New"/>
                <a:cs typeface="Courier New"/>
              </a:rPr>
              <a:t>(---- omit ----)</a:t>
            </a:r>
          </a:p>
          <a:p>
            <a:pPr marL="293687" lvl="1"/>
            <a:r>
              <a:rPr lang="en-US" sz="700" dirty="0">
                <a:solidFill>
                  <a:schemeClr val="tx1"/>
                </a:solidFill>
                <a:latin typeface="Courier New"/>
                <a:cs typeface="Courier New"/>
              </a:rPr>
              <a:t>2018-10-24 14:28:31 JST: DT126000199: Import completed!</a:t>
            </a:r>
          </a:p>
        </p:txBody>
      </p:sp>
    </p:spTree>
    <p:extLst>
      <p:ext uri="{BB962C8B-B14F-4D97-AF65-F5344CB8AC3E}">
        <p14:creationId xmlns:p14="http://schemas.microsoft.com/office/powerpoint/2010/main" val="294035133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1409360" cy="369332"/>
          </a:xfrm>
        </p:spPr>
        <p:txBody>
          <a:bodyPr wrap="none"/>
          <a:lstStyle/>
          <a:p>
            <a:r>
              <a:rPr lang="en-US" altLang="ja-JP" dirty="0"/>
              <a:t>5-1</a:t>
            </a:r>
            <a:r>
              <a:rPr lang="en-US" altLang="ja-JP" b="1" dirty="0">
                <a:solidFill>
                  <a:schemeClr val="tx1"/>
                </a:solidFill>
                <a:latin typeface="+mj-lt"/>
                <a:ea typeface="ＭＳ Ｐゴシック" pitchFamily="50" charset="-128"/>
                <a:cs typeface="Arial" charset="0"/>
              </a:rPr>
              <a:t>. </a:t>
            </a:r>
            <a:r>
              <a:rPr lang="en-US" altLang="ja-JP" dirty="0"/>
              <a:t>Setup</a:t>
            </a:r>
            <a:endParaRPr kumimoji="1" lang="ja-JP" altLang="en-US" b="1" dirty="0">
              <a:solidFill>
                <a:schemeClr val="tx1"/>
              </a:solidFill>
              <a:latin typeface="+mj-lt"/>
            </a:endParaRPr>
          </a:p>
        </p:txBody>
      </p:sp>
      <p:sp>
        <p:nvSpPr>
          <p:cNvPr id="2" name="コンテンツ プレースホルダー 1">
            <a:extLst>
              <a:ext uri="{FF2B5EF4-FFF2-40B4-BE49-F238E27FC236}">
                <a16:creationId xmlns:a16="http://schemas.microsoft.com/office/drawing/2014/main" id="{B803DBA3-D443-4B96-93F8-25F7DE2D54EF}"/>
              </a:ext>
            </a:extLst>
          </p:cNvPr>
          <p:cNvSpPr>
            <a:spLocks noGrp="1"/>
          </p:cNvSpPr>
          <p:nvPr>
            <p:ph sz="quarter" idx="10"/>
          </p:nvPr>
        </p:nvSpPr>
        <p:spPr>
          <a:xfrm>
            <a:off x="329859" y="744545"/>
            <a:ext cx="8499348" cy="4067297"/>
          </a:xfrm>
        </p:spPr>
        <p:txBody>
          <a:bodyPr/>
          <a:lstStyle/>
          <a:p>
            <a:pPr marL="457200" indent="-457200">
              <a:buFont typeface="+mj-lt"/>
              <a:buAutoNum type="arabicPeriod" startAt="2"/>
            </a:pPr>
            <a:r>
              <a:rPr lang="en-US" altLang="ja-JP" sz="2000" dirty="0"/>
              <a:t>Define Pair configuration</a:t>
            </a:r>
          </a:p>
          <a:p>
            <a:pPr marL="0" indent="0">
              <a:buNone/>
            </a:pPr>
            <a:r>
              <a:rPr lang="en-US" altLang="ja-JP" sz="1800" dirty="0"/>
              <a:t>Where: One of the nodes</a:t>
            </a:r>
          </a:p>
          <a:p>
            <a:pPr marL="0" indent="0">
              <a:buNone/>
            </a:pPr>
            <a:r>
              <a:rPr lang="en-US" altLang="ja-JP" sz="1800" dirty="0"/>
              <a:t>Action:</a:t>
            </a:r>
          </a:p>
          <a:p>
            <a:pPr marL="857250" lvl="1" indent="-457200">
              <a:buFont typeface="+mj-lt"/>
              <a:buAutoNum type="arabicPeriod"/>
            </a:pPr>
            <a:r>
              <a:rPr lang="en-US" altLang="ja-JP" sz="1800" dirty="0"/>
              <a:t>Execute the following command</a:t>
            </a:r>
            <a:br>
              <a:rPr lang="en-US" altLang="ja-JP" sz="1800" dirty="0"/>
            </a:br>
            <a:r>
              <a:rPr lang="en-US" altLang="ja-JP" sz="1600" dirty="0" err="1">
                <a:latin typeface="Courier New" panose="02070309020205020404" pitchFamily="49" charset="0"/>
                <a:cs typeface="Courier New" panose="02070309020205020404" pitchFamily="49" charset="0"/>
              </a:rPr>
              <a:t>sudo</a:t>
            </a:r>
            <a:r>
              <a:rPr lang="en-US" altLang="ja-JP" sz="1600" dirty="0">
                <a:latin typeface="Courier New" panose="02070309020205020404" pitchFamily="49" charset="0"/>
                <a:cs typeface="Courier New" panose="02070309020205020404" pitchFamily="49" charset="0"/>
              </a:rPr>
              <a:t> </a:t>
            </a:r>
            <a:r>
              <a:rPr lang="en-US" altLang="ja-JP" sz="1600" dirty="0" err="1">
                <a:latin typeface="Courier New" panose="02070309020205020404" pitchFamily="49" charset="0"/>
                <a:cs typeface="Courier New" panose="02070309020205020404" pitchFamily="49" charset="0"/>
              </a:rPr>
              <a:t>maintexec</a:t>
            </a:r>
            <a:r>
              <a:rPr lang="en-US" altLang="ja-JP" sz="1600" dirty="0">
                <a:latin typeface="Courier New" panose="02070309020205020404" pitchFamily="49" charset="0"/>
                <a:cs typeface="Courier New" panose="02070309020205020404" pitchFamily="49" charset="0"/>
              </a:rPr>
              <a:t> </a:t>
            </a:r>
            <a:r>
              <a:rPr lang="en-US" altLang="ja-JP" sz="1600" dirty="0" err="1">
                <a:latin typeface="Courier New" panose="02070309020205020404" pitchFamily="49" charset="0"/>
                <a:cs typeface="Courier New" panose="02070309020205020404" pitchFamily="49" charset="0"/>
              </a:rPr>
              <a:t>foscripts</a:t>
            </a:r>
            <a:r>
              <a:rPr lang="en-US" altLang="ja-JP" sz="1600" dirty="0">
                <a:latin typeface="Courier New" panose="02070309020205020404" pitchFamily="49" charset="0"/>
                <a:cs typeface="Courier New" panose="02070309020205020404" pitchFamily="49" charset="0"/>
              </a:rPr>
              <a:t>/</a:t>
            </a:r>
            <a:r>
              <a:rPr lang="en-US" altLang="ja-JP" sz="1600" dirty="0" err="1">
                <a:latin typeface="Courier New" panose="02070309020205020404" pitchFamily="49" charset="0"/>
                <a:cs typeface="Courier New" panose="02070309020205020404" pitchFamily="49" charset="0"/>
              </a:rPr>
              <a:t>setup_pair</a:t>
            </a:r>
            <a:endParaRPr lang="en-US" altLang="ja-JP" sz="1800" dirty="0">
              <a:latin typeface="Courier New" panose="02070309020205020404" pitchFamily="49" charset="0"/>
              <a:cs typeface="Courier New" panose="02070309020205020404" pitchFamily="49" charset="0"/>
            </a:endParaRPr>
          </a:p>
          <a:p>
            <a:pPr marL="857250" lvl="1" indent="-457200">
              <a:buFont typeface="+mj-lt"/>
              <a:buAutoNum type="arabicPeriod"/>
            </a:pPr>
            <a:r>
              <a:rPr lang="en-US" altLang="ja-JP" sz="1800" dirty="0"/>
              <a:t>Input information according to the dialog.</a:t>
            </a:r>
            <a:br>
              <a:rPr lang="en-US" altLang="ja-JP" sz="1800" dirty="0"/>
            </a:br>
            <a:r>
              <a:rPr lang="en-US" altLang="ja-JP" sz="1800" dirty="0"/>
              <a:t>You will be asked to input Configuration Group</a:t>
            </a:r>
            <a:br>
              <a:rPr lang="en-US" altLang="ja-JP" sz="1800" dirty="0"/>
            </a:br>
            <a:r>
              <a:rPr lang="en-US" altLang="ja-JP" sz="1800" dirty="0"/>
              <a:t>name for the first execution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6075" y="2725807"/>
            <a:ext cx="4051889" cy="2093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 name="コンテンツ プレースホルダー 1">
            <a:extLst>
              <a:ext uri="{FF2B5EF4-FFF2-40B4-BE49-F238E27FC236}">
                <a16:creationId xmlns:a16="http://schemas.microsoft.com/office/drawing/2014/main" id="{B803DBA3-D443-4B96-93F8-25F7DE2D54EF}"/>
              </a:ext>
            </a:extLst>
          </p:cNvPr>
          <p:cNvSpPr txBox="1">
            <a:spLocks/>
          </p:cNvSpPr>
          <p:nvPr/>
        </p:nvSpPr>
        <p:spPr>
          <a:xfrm>
            <a:off x="292384" y="2933110"/>
            <a:ext cx="8536823" cy="2118575"/>
          </a:xfrm>
          <a:prstGeom prst="rect">
            <a:avLst/>
          </a:prstGeom>
        </p:spPr>
        <p:txBody>
          <a:bodyPr/>
          <a:lstStyle>
            <a:lvl1pPr marL="342900" indent="-342900" algn="l" rtl="0" fontAlgn="base">
              <a:spcBef>
                <a:spcPct val="20000"/>
              </a:spcBef>
              <a:spcAft>
                <a:spcPct val="0"/>
              </a:spcAft>
              <a:buChar char="•"/>
              <a:defRPr kumimoji="1" sz="2400">
                <a:solidFill>
                  <a:schemeClr val="tx1"/>
                </a:solidFill>
                <a:latin typeface="+mn-lt"/>
                <a:ea typeface="+mn-ea"/>
                <a:cs typeface="+mn-cs"/>
              </a:defRPr>
            </a:lvl1pPr>
            <a:lvl2pPr marL="742950" indent="-285750" algn="l" rtl="0" fontAlgn="base">
              <a:spcBef>
                <a:spcPct val="20000"/>
              </a:spcBef>
              <a:spcAft>
                <a:spcPct val="0"/>
              </a:spcAft>
              <a:buChar char="–"/>
              <a:defRPr kumimoji="1" sz="2200">
                <a:solidFill>
                  <a:schemeClr val="tx1"/>
                </a:solidFill>
                <a:latin typeface="+mn-lt"/>
                <a:ea typeface="+mn-ea"/>
              </a:defRPr>
            </a:lvl2pPr>
            <a:lvl3pPr marL="1143000" indent="-228600" algn="l" rtl="0" fontAlgn="base">
              <a:spcBef>
                <a:spcPct val="20000"/>
              </a:spcBef>
              <a:spcAft>
                <a:spcPct val="0"/>
              </a:spcAft>
              <a:buChar char="•"/>
              <a:defRPr kumimoji="1" sz="2000">
                <a:solidFill>
                  <a:schemeClr val="tx1"/>
                </a:solidFill>
                <a:latin typeface="+mn-lt"/>
                <a:ea typeface="+mn-ea"/>
              </a:defRPr>
            </a:lvl3pPr>
            <a:lvl4pPr marL="1600200" indent="-228600" algn="l" rtl="0" fontAlgn="base">
              <a:spcBef>
                <a:spcPct val="20000"/>
              </a:spcBef>
              <a:spcAft>
                <a:spcPct val="0"/>
              </a:spcAft>
              <a:buChar char="–"/>
              <a:defRPr kumimoji="1" sz="1800">
                <a:solidFill>
                  <a:schemeClr val="tx1"/>
                </a:solidFill>
                <a:latin typeface="+mn-lt"/>
                <a:ea typeface="+mn-ea"/>
              </a:defRPr>
            </a:lvl4pPr>
            <a:lvl5pPr marL="2057400" indent="-228600" algn="l" rtl="0" fontAlgn="base">
              <a:spcBef>
                <a:spcPct val="20000"/>
              </a:spcBef>
              <a:spcAft>
                <a:spcPct val="0"/>
              </a:spcAft>
              <a:buChar char="»"/>
              <a:defRPr kumimoji="1" sz="18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800100" lvl="2" indent="0">
              <a:lnSpc>
                <a:spcPct val="100000"/>
              </a:lnSpc>
              <a:buFontTx/>
              <a:buNone/>
            </a:pPr>
            <a:endParaRPr lang="en-US" altLang="ja-JP" sz="1600" kern="0" dirty="0"/>
          </a:p>
          <a:p>
            <a:pPr marL="857250" lvl="1" indent="-457200">
              <a:lnSpc>
                <a:spcPct val="100000"/>
              </a:lnSpc>
              <a:buFont typeface="+mj-lt"/>
              <a:buAutoNum type="arabicPeriod"/>
            </a:pPr>
            <a:endParaRPr lang="en-US" altLang="ja-JP" sz="1800" kern="0" dirty="0"/>
          </a:p>
        </p:txBody>
      </p:sp>
      <p:cxnSp>
        <p:nvCxnSpPr>
          <p:cNvPr id="73" name="Straight Arrow Connector 72"/>
          <p:cNvCxnSpPr/>
          <p:nvPr/>
        </p:nvCxnSpPr>
        <p:spPr>
          <a:xfrm>
            <a:off x="4886075" y="3380990"/>
            <a:ext cx="457550"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7225882" y="4901914"/>
            <a:ext cx="457550"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7745626" y="4779573"/>
            <a:ext cx="1398374" cy="244682"/>
          </a:xfrm>
          <a:prstGeom prst="rect">
            <a:avLst/>
          </a:prstGeom>
          <a:noFill/>
        </p:spPr>
        <p:txBody>
          <a:bodyPr wrap="square" rtlCol="0">
            <a:spAutoFit/>
          </a:bodyPr>
          <a:lstStyle/>
          <a:p>
            <a:r>
              <a:rPr kumimoji="1" lang="en-US" sz="1100" dirty="0">
                <a:solidFill>
                  <a:schemeClr val="tx1"/>
                </a:solidFill>
                <a:latin typeface="+mn-lt"/>
                <a:ea typeface="+mn-ea"/>
              </a:rPr>
              <a:t>Operation target</a:t>
            </a:r>
          </a:p>
        </p:txBody>
      </p:sp>
      <p:sp>
        <p:nvSpPr>
          <p:cNvPr id="76" name="TextBox 75"/>
          <p:cNvSpPr txBox="1"/>
          <p:nvPr/>
        </p:nvSpPr>
        <p:spPr>
          <a:xfrm>
            <a:off x="47479" y="3206431"/>
            <a:ext cx="4689413" cy="1937069"/>
          </a:xfrm>
          <a:prstGeom prst="rect">
            <a:avLst/>
          </a:prstGeom>
          <a:noFill/>
          <a:ln>
            <a:solidFill>
              <a:schemeClr val="tx1"/>
            </a:solidFill>
          </a:ln>
        </p:spPr>
        <p:txBody>
          <a:bodyPr wrap="square" rtlCol="0">
            <a:spAutoFit/>
          </a:bodyPr>
          <a:lstStyle/>
          <a:p>
            <a:pPr marL="293687" lvl="1"/>
            <a:r>
              <a:rPr lang="en-US" sz="700" dirty="0">
                <a:solidFill>
                  <a:schemeClr val="tx1"/>
                </a:solidFill>
                <a:latin typeface="Courier New"/>
                <a:cs typeface="Courier New"/>
              </a:rPr>
              <a:t>nasroot@node0:~$ </a:t>
            </a:r>
            <a:r>
              <a:rPr lang="en-US" sz="700" dirty="0" err="1">
                <a:solidFill>
                  <a:schemeClr val="tx1"/>
                </a:solidFill>
                <a:latin typeface="Courier New"/>
                <a:cs typeface="Courier New"/>
              </a:rPr>
              <a:t>sudo</a:t>
            </a:r>
            <a:r>
              <a:rPr lang="en-US" sz="700" dirty="0">
                <a:solidFill>
                  <a:schemeClr val="tx1"/>
                </a:solidFill>
                <a:latin typeface="Courier New"/>
                <a:cs typeface="Courier New"/>
              </a:rPr>
              <a:t> </a:t>
            </a:r>
            <a:r>
              <a:rPr lang="en-US" sz="700" dirty="0" err="1">
                <a:solidFill>
                  <a:schemeClr val="tx1"/>
                </a:solidFill>
                <a:latin typeface="Courier New"/>
                <a:cs typeface="Courier New"/>
              </a:rPr>
              <a:t>maintexec</a:t>
            </a:r>
            <a:r>
              <a:rPr lang="en-US" sz="700" dirty="0">
                <a:solidFill>
                  <a:schemeClr val="tx1"/>
                </a:solidFill>
                <a:latin typeface="Courier New"/>
                <a:cs typeface="Courier New"/>
              </a:rPr>
              <a:t> </a:t>
            </a:r>
            <a:r>
              <a:rPr lang="en-US" sz="700" dirty="0" err="1">
                <a:solidFill>
                  <a:schemeClr val="tx1"/>
                </a:solidFill>
                <a:latin typeface="Courier New"/>
                <a:cs typeface="Courier New"/>
              </a:rPr>
              <a:t>foscripts</a:t>
            </a:r>
            <a:r>
              <a:rPr lang="en-US" sz="700" dirty="0">
                <a:solidFill>
                  <a:schemeClr val="tx1"/>
                </a:solidFill>
                <a:latin typeface="Courier New"/>
                <a:cs typeface="Courier New"/>
              </a:rPr>
              <a:t>/</a:t>
            </a:r>
            <a:r>
              <a:rPr lang="en-US" sz="700" dirty="0" err="1">
                <a:solidFill>
                  <a:schemeClr val="tx1"/>
                </a:solidFill>
                <a:latin typeface="Courier New"/>
                <a:cs typeface="Courier New"/>
              </a:rPr>
              <a:t>setup_pair</a:t>
            </a:r>
            <a:endParaRPr lang="en-US" sz="700" dirty="0">
              <a:solidFill>
                <a:schemeClr val="tx1"/>
              </a:solidFill>
              <a:latin typeface="Courier New"/>
              <a:cs typeface="Courier New"/>
            </a:endParaRPr>
          </a:p>
          <a:p>
            <a:pPr marL="293687" lvl="1"/>
            <a:r>
              <a:rPr lang="en-US" sz="700" dirty="0">
                <a:solidFill>
                  <a:schemeClr val="tx1"/>
                </a:solidFill>
                <a:latin typeface="Courier New"/>
                <a:cs typeface="Courier New"/>
              </a:rPr>
              <a:t>*** There is no configuration group yet. ***</a:t>
            </a:r>
          </a:p>
          <a:p>
            <a:pPr marL="293687" lvl="1"/>
            <a:endParaRPr lang="en-US" sz="700" dirty="0">
              <a:solidFill>
                <a:schemeClr val="tx1"/>
              </a:solidFill>
              <a:latin typeface="Courier New"/>
              <a:cs typeface="Courier New"/>
            </a:endParaRPr>
          </a:p>
          <a:p>
            <a:pPr marL="293687" lvl="1"/>
            <a:r>
              <a:rPr lang="en-US" sz="700" dirty="0">
                <a:solidFill>
                  <a:schemeClr val="tx1"/>
                </a:solidFill>
                <a:latin typeface="Courier New"/>
                <a:cs typeface="Courier New"/>
              </a:rPr>
              <a:t>&gt;&gt;&gt; Define a new configuration group name.</a:t>
            </a:r>
          </a:p>
          <a:p>
            <a:pPr marL="293687" lvl="1"/>
            <a:r>
              <a:rPr lang="en-US" sz="700" dirty="0">
                <a:solidFill>
                  <a:schemeClr val="tx1"/>
                </a:solidFill>
                <a:latin typeface="Courier New"/>
                <a:cs typeface="Courier New"/>
              </a:rPr>
              <a:t>&gt;&gt;&gt; Please use only alphanumeric characters and underscore, not more than 20 characters.</a:t>
            </a:r>
          </a:p>
          <a:p>
            <a:pPr marL="293687" lvl="1"/>
            <a:endParaRPr lang="en-US" sz="700" dirty="0">
              <a:solidFill>
                <a:schemeClr val="tx1"/>
              </a:solidFill>
              <a:latin typeface="Courier New"/>
              <a:cs typeface="Courier New"/>
            </a:endParaRPr>
          </a:p>
          <a:p>
            <a:pPr marL="293687" lvl="1"/>
            <a:r>
              <a:rPr lang="en-US" sz="700" dirty="0">
                <a:solidFill>
                  <a:schemeClr val="tx1"/>
                </a:solidFill>
                <a:latin typeface="Courier New"/>
                <a:cs typeface="Courier New"/>
              </a:rPr>
              <a:t>New configuration group name: </a:t>
            </a:r>
            <a:r>
              <a:rPr lang="en-US" sz="700" dirty="0">
                <a:solidFill>
                  <a:srgbClr val="FF0000"/>
                </a:solidFill>
                <a:latin typeface="Courier New"/>
                <a:cs typeface="Courier New"/>
              </a:rPr>
              <a:t>Group_1</a:t>
            </a:r>
          </a:p>
          <a:p>
            <a:pPr marL="293687" lvl="1"/>
            <a:endParaRPr lang="en-US" sz="700" dirty="0">
              <a:solidFill>
                <a:schemeClr val="tx1"/>
              </a:solidFill>
              <a:latin typeface="Courier New"/>
              <a:cs typeface="Courier New"/>
            </a:endParaRPr>
          </a:p>
          <a:p>
            <a:pPr marL="293687" lvl="1"/>
            <a:r>
              <a:rPr lang="en-US" sz="700" dirty="0">
                <a:solidFill>
                  <a:schemeClr val="tx1"/>
                </a:solidFill>
                <a:latin typeface="Courier New"/>
                <a:cs typeface="Courier New"/>
              </a:rPr>
              <a:t>&gt;&gt;&gt; Select an operation.</a:t>
            </a:r>
          </a:p>
          <a:p>
            <a:pPr marL="293687" lvl="1"/>
            <a:endParaRPr lang="en-US" sz="700" dirty="0">
              <a:solidFill>
                <a:schemeClr val="tx1"/>
              </a:solidFill>
              <a:latin typeface="Courier New"/>
              <a:cs typeface="Courier New"/>
            </a:endParaRPr>
          </a:p>
          <a:p>
            <a:pPr marL="293687" lvl="1"/>
            <a:r>
              <a:rPr lang="en-US" sz="700" dirty="0">
                <a:solidFill>
                  <a:schemeClr val="tx1"/>
                </a:solidFill>
                <a:latin typeface="Courier New"/>
                <a:cs typeface="Courier New"/>
              </a:rPr>
              <a:t>Operations:</a:t>
            </a:r>
          </a:p>
          <a:p>
            <a:pPr marL="293687" lvl="1"/>
            <a:r>
              <a:rPr lang="en-US" sz="700" dirty="0">
                <a:solidFill>
                  <a:schemeClr val="tx1"/>
                </a:solidFill>
                <a:latin typeface="Courier New"/>
                <a:cs typeface="Courier New"/>
              </a:rPr>
              <a:t>        1. Add a pair</a:t>
            </a:r>
          </a:p>
          <a:p>
            <a:pPr marL="293687" lvl="1"/>
            <a:r>
              <a:rPr lang="en-US" sz="700" dirty="0">
                <a:solidFill>
                  <a:schemeClr val="tx1"/>
                </a:solidFill>
                <a:latin typeface="Courier New"/>
                <a:cs typeface="Courier New"/>
              </a:rPr>
              <a:t>        2. Edit a pair</a:t>
            </a:r>
          </a:p>
          <a:p>
            <a:pPr marL="293687" lvl="1"/>
            <a:r>
              <a:rPr lang="en-US" sz="700" dirty="0">
                <a:solidFill>
                  <a:schemeClr val="tx1"/>
                </a:solidFill>
                <a:latin typeface="Courier New"/>
                <a:cs typeface="Courier New"/>
              </a:rPr>
              <a:t>        3. Delete a pair</a:t>
            </a:r>
          </a:p>
          <a:p>
            <a:pPr marL="293687" lvl="1"/>
            <a:r>
              <a:rPr lang="en-US" sz="700" dirty="0">
                <a:solidFill>
                  <a:schemeClr val="tx1"/>
                </a:solidFill>
                <a:latin typeface="Courier New"/>
                <a:cs typeface="Courier New"/>
              </a:rPr>
              <a:t>        4. Display pairs</a:t>
            </a:r>
          </a:p>
          <a:p>
            <a:pPr marL="293687" lvl="1"/>
            <a:r>
              <a:rPr lang="en-US" sz="700" dirty="0">
                <a:solidFill>
                  <a:schemeClr val="tx1"/>
                </a:solidFill>
                <a:latin typeface="Courier New"/>
                <a:cs typeface="Courier New"/>
              </a:rPr>
              <a:t>        0. Exit</a:t>
            </a:r>
          </a:p>
          <a:p>
            <a:pPr marL="293687" lvl="1"/>
            <a:endParaRPr lang="en-US" sz="700" dirty="0">
              <a:solidFill>
                <a:schemeClr val="tx1"/>
              </a:solidFill>
              <a:latin typeface="Courier New"/>
              <a:cs typeface="Courier New"/>
            </a:endParaRPr>
          </a:p>
          <a:p>
            <a:pPr marL="293687" lvl="1"/>
            <a:r>
              <a:rPr lang="en-US" sz="700" dirty="0">
                <a:solidFill>
                  <a:schemeClr val="tx1"/>
                </a:solidFill>
                <a:latin typeface="Courier New"/>
                <a:cs typeface="Courier New"/>
              </a:rPr>
              <a:t>Select an operation. [0-4]:</a:t>
            </a:r>
          </a:p>
        </p:txBody>
      </p:sp>
      <p:sp>
        <p:nvSpPr>
          <p:cNvPr id="10" name="動作設定ボタン: 戻る/前へ 9">
            <a:hlinkClick r:id="rId4" action="ppaction://hlinksldjump" highlightClick="1"/>
            <a:extLst>
              <a:ext uri="{FF2B5EF4-FFF2-40B4-BE49-F238E27FC236}">
                <a16:creationId xmlns:a16="http://schemas.microsoft.com/office/drawing/2014/main" id="{A806CE19-AB19-4F42-82BC-92EC4F774116}"/>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Tree>
    <p:extLst>
      <p:ext uri="{BB962C8B-B14F-4D97-AF65-F5344CB8AC3E}">
        <p14:creationId xmlns:p14="http://schemas.microsoft.com/office/powerpoint/2010/main" val="321532239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1409360" cy="369332"/>
          </a:xfrm>
        </p:spPr>
        <p:txBody>
          <a:bodyPr wrap="none"/>
          <a:lstStyle/>
          <a:p>
            <a:r>
              <a:rPr lang="en-US" altLang="ja-JP" dirty="0"/>
              <a:t>5-1</a:t>
            </a:r>
            <a:r>
              <a:rPr lang="en-US" altLang="ja-JP" b="1" dirty="0">
                <a:solidFill>
                  <a:schemeClr val="tx1"/>
                </a:solidFill>
                <a:latin typeface="+mj-lt"/>
                <a:ea typeface="ＭＳ Ｐゴシック" pitchFamily="50" charset="-128"/>
                <a:cs typeface="Arial" charset="0"/>
              </a:rPr>
              <a:t>. </a:t>
            </a:r>
            <a:r>
              <a:rPr lang="en-US" altLang="ja-JP" dirty="0"/>
              <a:t>Setup</a:t>
            </a:r>
            <a:endParaRPr kumimoji="1" lang="ja-JP" altLang="en-US" b="1" dirty="0">
              <a:solidFill>
                <a:schemeClr val="tx1"/>
              </a:solidFill>
              <a:latin typeface="+mj-lt"/>
            </a:endParaRPr>
          </a:p>
        </p:txBody>
      </p:sp>
      <p:sp>
        <p:nvSpPr>
          <p:cNvPr id="2" name="コンテンツ プレースホルダー 1">
            <a:extLst>
              <a:ext uri="{FF2B5EF4-FFF2-40B4-BE49-F238E27FC236}">
                <a16:creationId xmlns:a16="http://schemas.microsoft.com/office/drawing/2014/main" id="{B803DBA3-D443-4B96-93F8-25F7DE2D54EF}"/>
              </a:ext>
            </a:extLst>
          </p:cNvPr>
          <p:cNvSpPr>
            <a:spLocks noGrp="1"/>
          </p:cNvSpPr>
          <p:nvPr>
            <p:ph sz="quarter" idx="10"/>
          </p:nvPr>
        </p:nvSpPr>
        <p:spPr>
          <a:xfrm>
            <a:off x="329859" y="744545"/>
            <a:ext cx="8499348" cy="4067297"/>
          </a:xfrm>
        </p:spPr>
        <p:txBody>
          <a:bodyPr/>
          <a:lstStyle/>
          <a:p>
            <a:pPr marL="457200" indent="-457200">
              <a:buFont typeface="+mj-lt"/>
              <a:buAutoNum type="arabicPeriod" startAt="3"/>
            </a:pPr>
            <a:r>
              <a:rPr lang="en-US" altLang="ja-JP" sz="2000" dirty="0"/>
              <a:t>Define Storage Policy configuration</a:t>
            </a:r>
          </a:p>
          <a:p>
            <a:pPr marL="0" indent="0">
              <a:buNone/>
            </a:pPr>
            <a:r>
              <a:rPr lang="en-US" altLang="ja-JP" sz="1800" dirty="0"/>
              <a:t>Where: Same node with #2</a:t>
            </a:r>
          </a:p>
          <a:p>
            <a:pPr marL="0" indent="0">
              <a:buNone/>
            </a:pPr>
            <a:r>
              <a:rPr lang="en-US" altLang="ja-JP" sz="1800" dirty="0"/>
              <a:t>Action:</a:t>
            </a:r>
          </a:p>
          <a:p>
            <a:pPr marL="857250" lvl="1" indent="-457200">
              <a:buFont typeface="+mj-lt"/>
              <a:buAutoNum type="arabicPeriod"/>
            </a:pPr>
            <a:r>
              <a:rPr lang="en-US" altLang="ja-JP" sz="1800" dirty="0"/>
              <a:t>Execute the following command</a:t>
            </a:r>
            <a:br>
              <a:rPr lang="en-US" altLang="ja-JP" sz="1800" dirty="0"/>
            </a:br>
            <a:r>
              <a:rPr lang="en-US" altLang="ja-JP" sz="1600" dirty="0" err="1">
                <a:latin typeface="Courier New" panose="02070309020205020404" pitchFamily="49" charset="0"/>
                <a:cs typeface="Courier New" panose="02070309020205020404" pitchFamily="49" charset="0"/>
              </a:rPr>
              <a:t>sudo</a:t>
            </a:r>
            <a:r>
              <a:rPr lang="en-US" altLang="ja-JP" sz="1600" dirty="0">
                <a:latin typeface="Courier New" panose="02070309020205020404" pitchFamily="49" charset="0"/>
                <a:cs typeface="Courier New" panose="02070309020205020404" pitchFamily="49" charset="0"/>
              </a:rPr>
              <a:t> </a:t>
            </a:r>
            <a:r>
              <a:rPr lang="en-US" altLang="ja-JP" sz="1600" dirty="0" err="1">
                <a:latin typeface="Courier New" panose="02070309020205020404" pitchFamily="49" charset="0"/>
                <a:cs typeface="Courier New" panose="02070309020205020404" pitchFamily="49" charset="0"/>
              </a:rPr>
              <a:t>maintexec</a:t>
            </a:r>
            <a:r>
              <a:rPr lang="en-US" altLang="ja-JP" sz="1600" dirty="0">
                <a:latin typeface="Courier New" panose="02070309020205020404" pitchFamily="49" charset="0"/>
                <a:cs typeface="Courier New" panose="02070309020205020404" pitchFamily="49" charset="0"/>
              </a:rPr>
              <a:t> </a:t>
            </a:r>
            <a:r>
              <a:rPr lang="en-US" altLang="ja-JP" sz="1600" dirty="0" err="1">
                <a:latin typeface="Courier New" panose="02070309020205020404" pitchFamily="49" charset="0"/>
                <a:cs typeface="Courier New" panose="02070309020205020404" pitchFamily="49" charset="0"/>
              </a:rPr>
              <a:t>foscripts</a:t>
            </a:r>
            <a:r>
              <a:rPr lang="en-US" altLang="ja-JP" sz="1600" dirty="0">
                <a:latin typeface="Courier New" panose="02070309020205020404" pitchFamily="49" charset="0"/>
                <a:cs typeface="Courier New" panose="02070309020205020404" pitchFamily="49" charset="0"/>
              </a:rPr>
              <a:t>/</a:t>
            </a:r>
            <a:r>
              <a:rPr lang="en-US" altLang="ja-JP" sz="1600" dirty="0" err="1">
                <a:latin typeface="Courier New" panose="02070309020205020404" pitchFamily="49" charset="0"/>
                <a:cs typeface="Courier New" panose="02070309020205020404" pitchFamily="49" charset="0"/>
              </a:rPr>
              <a:t>setup_storage_policy</a:t>
            </a:r>
            <a:endParaRPr lang="en-US" altLang="ja-JP" sz="1800" dirty="0">
              <a:latin typeface="Courier New" panose="02070309020205020404" pitchFamily="49" charset="0"/>
              <a:cs typeface="Courier New" panose="02070309020205020404" pitchFamily="49" charset="0"/>
            </a:endParaRPr>
          </a:p>
          <a:p>
            <a:pPr marL="857250" lvl="1" indent="-457200">
              <a:buFont typeface="+mj-lt"/>
              <a:buAutoNum type="arabicPeriod"/>
            </a:pPr>
            <a:r>
              <a:rPr lang="en-US" altLang="ja-JP" sz="1800" dirty="0"/>
              <a:t>Input information according to the dialog.</a:t>
            </a:r>
            <a:br>
              <a:rPr lang="en-US" altLang="ja-JP" sz="1800" dirty="0"/>
            </a:br>
            <a:r>
              <a:rPr lang="en-US" altLang="ja-JP" sz="1800" dirty="0"/>
              <a:t>You can just check the current configuration and</a:t>
            </a:r>
            <a:br>
              <a:rPr lang="en-US" altLang="ja-JP" sz="1800" dirty="0"/>
            </a:br>
            <a:r>
              <a:rPr lang="en-US" altLang="ja-JP" sz="1800" dirty="0"/>
              <a:t>finish if the default setting is OK for you.</a:t>
            </a:r>
            <a:br>
              <a:rPr lang="en-US" altLang="ja-JP" sz="1800" dirty="0"/>
            </a:br>
            <a:endParaRPr lang="en-US" altLang="ja-JP" sz="18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6075" y="2725807"/>
            <a:ext cx="4051889" cy="2093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 name="コンテンツ プレースホルダー 1">
            <a:extLst>
              <a:ext uri="{FF2B5EF4-FFF2-40B4-BE49-F238E27FC236}">
                <a16:creationId xmlns:a16="http://schemas.microsoft.com/office/drawing/2014/main" id="{B803DBA3-D443-4B96-93F8-25F7DE2D54EF}"/>
              </a:ext>
            </a:extLst>
          </p:cNvPr>
          <p:cNvSpPr txBox="1">
            <a:spLocks/>
          </p:cNvSpPr>
          <p:nvPr/>
        </p:nvSpPr>
        <p:spPr>
          <a:xfrm>
            <a:off x="292384" y="2933110"/>
            <a:ext cx="8536823" cy="2118575"/>
          </a:xfrm>
          <a:prstGeom prst="rect">
            <a:avLst/>
          </a:prstGeom>
        </p:spPr>
        <p:txBody>
          <a:bodyPr/>
          <a:lstStyle>
            <a:lvl1pPr marL="342900" indent="-342900" algn="l" rtl="0" fontAlgn="base">
              <a:spcBef>
                <a:spcPct val="20000"/>
              </a:spcBef>
              <a:spcAft>
                <a:spcPct val="0"/>
              </a:spcAft>
              <a:buChar char="•"/>
              <a:defRPr kumimoji="1" sz="2400">
                <a:solidFill>
                  <a:schemeClr val="tx1"/>
                </a:solidFill>
                <a:latin typeface="+mn-lt"/>
                <a:ea typeface="+mn-ea"/>
                <a:cs typeface="+mn-cs"/>
              </a:defRPr>
            </a:lvl1pPr>
            <a:lvl2pPr marL="742950" indent="-285750" algn="l" rtl="0" fontAlgn="base">
              <a:spcBef>
                <a:spcPct val="20000"/>
              </a:spcBef>
              <a:spcAft>
                <a:spcPct val="0"/>
              </a:spcAft>
              <a:buChar char="–"/>
              <a:defRPr kumimoji="1" sz="2200">
                <a:solidFill>
                  <a:schemeClr val="tx1"/>
                </a:solidFill>
                <a:latin typeface="+mn-lt"/>
                <a:ea typeface="+mn-ea"/>
              </a:defRPr>
            </a:lvl2pPr>
            <a:lvl3pPr marL="1143000" indent="-228600" algn="l" rtl="0" fontAlgn="base">
              <a:spcBef>
                <a:spcPct val="20000"/>
              </a:spcBef>
              <a:spcAft>
                <a:spcPct val="0"/>
              </a:spcAft>
              <a:buChar char="•"/>
              <a:defRPr kumimoji="1" sz="2000">
                <a:solidFill>
                  <a:schemeClr val="tx1"/>
                </a:solidFill>
                <a:latin typeface="+mn-lt"/>
                <a:ea typeface="+mn-ea"/>
              </a:defRPr>
            </a:lvl3pPr>
            <a:lvl4pPr marL="1600200" indent="-228600" algn="l" rtl="0" fontAlgn="base">
              <a:spcBef>
                <a:spcPct val="20000"/>
              </a:spcBef>
              <a:spcAft>
                <a:spcPct val="0"/>
              </a:spcAft>
              <a:buChar char="–"/>
              <a:defRPr kumimoji="1" sz="1800">
                <a:solidFill>
                  <a:schemeClr val="tx1"/>
                </a:solidFill>
                <a:latin typeface="+mn-lt"/>
                <a:ea typeface="+mn-ea"/>
              </a:defRPr>
            </a:lvl4pPr>
            <a:lvl5pPr marL="2057400" indent="-228600" algn="l" rtl="0" fontAlgn="base">
              <a:spcBef>
                <a:spcPct val="20000"/>
              </a:spcBef>
              <a:spcAft>
                <a:spcPct val="0"/>
              </a:spcAft>
              <a:buChar char="»"/>
              <a:defRPr kumimoji="1" sz="18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800100" lvl="2" indent="0">
              <a:lnSpc>
                <a:spcPct val="100000"/>
              </a:lnSpc>
              <a:buFontTx/>
              <a:buNone/>
            </a:pPr>
            <a:endParaRPr lang="en-US" altLang="ja-JP" sz="1600" kern="0" dirty="0"/>
          </a:p>
          <a:p>
            <a:pPr marL="857250" lvl="1" indent="-457200">
              <a:lnSpc>
                <a:spcPct val="100000"/>
              </a:lnSpc>
              <a:buFont typeface="+mj-lt"/>
              <a:buAutoNum type="arabicPeriod"/>
            </a:pPr>
            <a:endParaRPr lang="en-US" altLang="ja-JP" sz="1800" kern="0" dirty="0"/>
          </a:p>
        </p:txBody>
      </p:sp>
      <p:cxnSp>
        <p:nvCxnSpPr>
          <p:cNvPr id="73" name="Straight Arrow Connector 72"/>
          <p:cNvCxnSpPr/>
          <p:nvPr/>
        </p:nvCxnSpPr>
        <p:spPr>
          <a:xfrm>
            <a:off x="4886075" y="3380990"/>
            <a:ext cx="457550"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7225882" y="4901914"/>
            <a:ext cx="457550"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7745626" y="4779573"/>
            <a:ext cx="1398374" cy="244682"/>
          </a:xfrm>
          <a:prstGeom prst="rect">
            <a:avLst/>
          </a:prstGeom>
          <a:noFill/>
        </p:spPr>
        <p:txBody>
          <a:bodyPr wrap="square" rtlCol="0">
            <a:spAutoFit/>
          </a:bodyPr>
          <a:lstStyle/>
          <a:p>
            <a:r>
              <a:rPr kumimoji="1" lang="en-US" sz="1100" dirty="0">
                <a:solidFill>
                  <a:schemeClr val="tx1"/>
                </a:solidFill>
                <a:latin typeface="+mn-lt"/>
                <a:ea typeface="+mn-ea"/>
              </a:rPr>
              <a:t>Operation target</a:t>
            </a:r>
          </a:p>
        </p:txBody>
      </p:sp>
      <p:sp>
        <p:nvSpPr>
          <p:cNvPr id="76" name="TextBox 75"/>
          <p:cNvSpPr txBox="1"/>
          <p:nvPr/>
        </p:nvSpPr>
        <p:spPr>
          <a:xfrm>
            <a:off x="47479" y="3206431"/>
            <a:ext cx="4689413" cy="1064522"/>
          </a:xfrm>
          <a:prstGeom prst="rect">
            <a:avLst/>
          </a:prstGeom>
          <a:noFill/>
          <a:ln>
            <a:solidFill>
              <a:schemeClr val="tx1"/>
            </a:solidFill>
          </a:ln>
        </p:spPr>
        <p:txBody>
          <a:bodyPr wrap="square" rtlCol="0">
            <a:spAutoFit/>
          </a:bodyPr>
          <a:lstStyle/>
          <a:p>
            <a:pPr marL="293687" lvl="1"/>
            <a:r>
              <a:rPr lang="en-US" sz="700" dirty="0">
                <a:solidFill>
                  <a:schemeClr val="tx1"/>
                </a:solidFill>
                <a:latin typeface="Courier New"/>
                <a:cs typeface="Courier New"/>
              </a:rPr>
              <a:t>nasroot@node0:~$ </a:t>
            </a:r>
            <a:r>
              <a:rPr lang="en-US" sz="700" dirty="0" err="1">
                <a:solidFill>
                  <a:schemeClr val="tx1"/>
                </a:solidFill>
                <a:latin typeface="Courier New"/>
                <a:cs typeface="Courier New"/>
              </a:rPr>
              <a:t>sudo</a:t>
            </a:r>
            <a:r>
              <a:rPr lang="en-US" sz="700" dirty="0">
                <a:solidFill>
                  <a:schemeClr val="tx1"/>
                </a:solidFill>
                <a:latin typeface="Courier New"/>
                <a:cs typeface="Courier New"/>
              </a:rPr>
              <a:t> </a:t>
            </a:r>
            <a:r>
              <a:rPr lang="en-US" sz="700" dirty="0" err="1">
                <a:solidFill>
                  <a:schemeClr val="tx1"/>
                </a:solidFill>
                <a:latin typeface="Courier New"/>
                <a:cs typeface="Courier New"/>
              </a:rPr>
              <a:t>maintexec</a:t>
            </a:r>
            <a:r>
              <a:rPr lang="en-US" sz="700" dirty="0">
                <a:solidFill>
                  <a:schemeClr val="tx1"/>
                </a:solidFill>
                <a:latin typeface="Courier New"/>
                <a:cs typeface="Courier New"/>
              </a:rPr>
              <a:t> </a:t>
            </a:r>
            <a:r>
              <a:rPr lang="en-US" sz="700" dirty="0" err="1">
                <a:solidFill>
                  <a:schemeClr val="tx1"/>
                </a:solidFill>
                <a:latin typeface="Courier New"/>
                <a:cs typeface="Courier New"/>
              </a:rPr>
              <a:t>foscripts</a:t>
            </a:r>
            <a:r>
              <a:rPr lang="en-US" sz="700" dirty="0">
                <a:solidFill>
                  <a:schemeClr val="tx1"/>
                </a:solidFill>
                <a:latin typeface="Courier New"/>
                <a:cs typeface="Courier New"/>
              </a:rPr>
              <a:t>/</a:t>
            </a:r>
            <a:r>
              <a:rPr lang="en-US" sz="700" dirty="0" err="1">
                <a:solidFill>
                  <a:schemeClr val="tx1"/>
                </a:solidFill>
                <a:latin typeface="Courier New"/>
                <a:cs typeface="Courier New"/>
              </a:rPr>
              <a:t>setup_storage_policy</a:t>
            </a:r>
            <a:endParaRPr lang="en-US" sz="700" dirty="0">
              <a:solidFill>
                <a:schemeClr val="tx1"/>
              </a:solidFill>
              <a:latin typeface="Courier New"/>
              <a:cs typeface="Courier New"/>
            </a:endParaRPr>
          </a:p>
          <a:p>
            <a:pPr marL="293687" lvl="1"/>
            <a:endParaRPr lang="en-US" sz="700" dirty="0">
              <a:solidFill>
                <a:schemeClr val="tx1"/>
              </a:solidFill>
              <a:latin typeface="Courier New"/>
              <a:cs typeface="Courier New"/>
            </a:endParaRPr>
          </a:p>
          <a:p>
            <a:pPr marL="293687" lvl="1"/>
            <a:r>
              <a:rPr lang="en-US" sz="700" dirty="0">
                <a:solidFill>
                  <a:schemeClr val="tx1"/>
                </a:solidFill>
                <a:latin typeface="Courier New"/>
                <a:cs typeface="Courier New"/>
              </a:rPr>
              <a:t>&gt;&gt;&gt; Select an operation.</a:t>
            </a:r>
          </a:p>
          <a:p>
            <a:pPr marL="293687" lvl="1"/>
            <a:endParaRPr lang="en-US" sz="700" dirty="0">
              <a:solidFill>
                <a:schemeClr val="tx1"/>
              </a:solidFill>
              <a:latin typeface="Courier New"/>
              <a:cs typeface="Courier New"/>
            </a:endParaRPr>
          </a:p>
          <a:p>
            <a:pPr marL="293687" lvl="1"/>
            <a:r>
              <a:rPr lang="en-US" sz="700" dirty="0">
                <a:solidFill>
                  <a:schemeClr val="tx1"/>
                </a:solidFill>
                <a:latin typeface="Courier New"/>
                <a:cs typeface="Courier New"/>
              </a:rPr>
              <a:t>Operations:</a:t>
            </a:r>
          </a:p>
          <a:p>
            <a:pPr marL="293687" lvl="1"/>
            <a:r>
              <a:rPr lang="en-US" sz="700" dirty="0">
                <a:solidFill>
                  <a:schemeClr val="tx1"/>
                </a:solidFill>
                <a:latin typeface="Courier New"/>
                <a:cs typeface="Courier New"/>
              </a:rPr>
              <a:t>        1. Display pairs and storage policies</a:t>
            </a:r>
          </a:p>
          <a:p>
            <a:pPr marL="293687" lvl="1"/>
            <a:r>
              <a:rPr lang="en-US" sz="700" dirty="0">
                <a:solidFill>
                  <a:schemeClr val="tx1"/>
                </a:solidFill>
                <a:latin typeface="Courier New"/>
                <a:cs typeface="Courier New"/>
              </a:rPr>
              <a:t>        2. Configure storage policy</a:t>
            </a:r>
          </a:p>
          <a:p>
            <a:pPr marL="293687" lvl="1"/>
            <a:r>
              <a:rPr lang="en-US" sz="700" dirty="0">
                <a:solidFill>
                  <a:schemeClr val="tx1"/>
                </a:solidFill>
                <a:latin typeface="Courier New"/>
                <a:cs typeface="Courier New"/>
              </a:rPr>
              <a:t>        0. Exit</a:t>
            </a:r>
          </a:p>
          <a:p>
            <a:pPr marL="293687" lvl="1"/>
            <a:endParaRPr lang="en-US" sz="700" dirty="0">
              <a:solidFill>
                <a:schemeClr val="tx1"/>
              </a:solidFill>
              <a:latin typeface="Courier New"/>
              <a:cs typeface="Courier New"/>
            </a:endParaRPr>
          </a:p>
          <a:p>
            <a:pPr marL="293687" lvl="1"/>
            <a:r>
              <a:rPr lang="en-US" sz="700" dirty="0">
                <a:solidFill>
                  <a:schemeClr val="tx1"/>
                </a:solidFill>
                <a:latin typeface="Courier New"/>
                <a:cs typeface="Courier New"/>
              </a:rPr>
              <a:t>Select an operation. [0-2]:</a:t>
            </a:r>
          </a:p>
        </p:txBody>
      </p:sp>
      <p:sp>
        <p:nvSpPr>
          <p:cNvPr id="10" name="動作設定ボタン: 戻る/前へ 9">
            <a:hlinkClick r:id="rId4" action="ppaction://hlinksldjump" highlightClick="1"/>
            <a:extLst>
              <a:ext uri="{FF2B5EF4-FFF2-40B4-BE49-F238E27FC236}">
                <a16:creationId xmlns:a16="http://schemas.microsoft.com/office/drawing/2014/main" id="{FAF4C919-1420-46BF-A9A4-44D022CC421E}"/>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Tree>
    <p:extLst>
      <p:ext uri="{BB962C8B-B14F-4D97-AF65-F5344CB8AC3E}">
        <p14:creationId xmlns:p14="http://schemas.microsoft.com/office/powerpoint/2010/main" val="60601039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1409360" cy="369332"/>
          </a:xfrm>
        </p:spPr>
        <p:txBody>
          <a:bodyPr wrap="none"/>
          <a:lstStyle/>
          <a:p>
            <a:r>
              <a:rPr lang="en-US" altLang="ja-JP" dirty="0"/>
              <a:t>5-1</a:t>
            </a:r>
            <a:r>
              <a:rPr lang="en-US" altLang="ja-JP" b="1" dirty="0">
                <a:solidFill>
                  <a:schemeClr val="tx1"/>
                </a:solidFill>
                <a:latin typeface="+mj-lt"/>
                <a:ea typeface="ＭＳ Ｐゴシック" pitchFamily="50" charset="-128"/>
                <a:cs typeface="Arial" charset="0"/>
              </a:rPr>
              <a:t>. </a:t>
            </a:r>
            <a:r>
              <a:rPr lang="en-US" altLang="ja-JP" dirty="0"/>
              <a:t>Setup</a:t>
            </a:r>
            <a:endParaRPr kumimoji="1" lang="ja-JP" altLang="en-US" b="1" dirty="0">
              <a:solidFill>
                <a:schemeClr val="tx1"/>
              </a:solidFill>
              <a:latin typeface="+mj-lt"/>
            </a:endParaRPr>
          </a:p>
        </p:txBody>
      </p:sp>
      <p:sp>
        <p:nvSpPr>
          <p:cNvPr id="2" name="コンテンツ プレースホルダー 1">
            <a:extLst>
              <a:ext uri="{FF2B5EF4-FFF2-40B4-BE49-F238E27FC236}">
                <a16:creationId xmlns:a16="http://schemas.microsoft.com/office/drawing/2014/main" id="{B803DBA3-D443-4B96-93F8-25F7DE2D54EF}"/>
              </a:ext>
            </a:extLst>
          </p:cNvPr>
          <p:cNvSpPr>
            <a:spLocks noGrp="1"/>
          </p:cNvSpPr>
          <p:nvPr>
            <p:ph sz="quarter" idx="10"/>
          </p:nvPr>
        </p:nvSpPr>
        <p:spPr>
          <a:xfrm>
            <a:off x="329859" y="744545"/>
            <a:ext cx="8499348" cy="4067297"/>
          </a:xfrm>
        </p:spPr>
        <p:txBody>
          <a:bodyPr/>
          <a:lstStyle/>
          <a:p>
            <a:pPr marL="457200" indent="-457200">
              <a:buFont typeface="+mj-lt"/>
              <a:buAutoNum type="arabicPeriod" startAt="4"/>
            </a:pPr>
            <a:r>
              <a:rPr lang="en-US" altLang="ja-JP" sz="2000" dirty="0"/>
              <a:t>Define Pair Group (Optional)</a:t>
            </a:r>
          </a:p>
          <a:p>
            <a:pPr marL="0" indent="0">
              <a:buNone/>
            </a:pPr>
            <a:r>
              <a:rPr lang="en-US" altLang="ja-JP" sz="1800" dirty="0"/>
              <a:t>Where: Same node with #2</a:t>
            </a:r>
          </a:p>
          <a:p>
            <a:pPr marL="0" indent="0">
              <a:buNone/>
            </a:pPr>
            <a:r>
              <a:rPr lang="en-US" altLang="ja-JP" sz="1800" dirty="0"/>
              <a:t>Action:</a:t>
            </a:r>
          </a:p>
          <a:p>
            <a:pPr marL="857250" lvl="1" indent="-457200">
              <a:buFont typeface="+mj-lt"/>
              <a:buAutoNum type="arabicPeriod"/>
            </a:pPr>
            <a:r>
              <a:rPr lang="en-US" altLang="ja-JP" sz="1800" dirty="0"/>
              <a:t>Execute the following command</a:t>
            </a:r>
            <a:br>
              <a:rPr lang="en-US" altLang="ja-JP" sz="1800" dirty="0"/>
            </a:br>
            <a:r>
              <a:rPr lang="en-US" altLang="ja-JP" sz="1600" dirty="0" err="1">
                <a:latin typeface="Courier New" panose="02070309020205020404" pitchFamily="49" charset="0"/>
                <a:cs typeface="Courier New" panose="02070309020205020404" pitchFamily="49" charset="0"/>
              </a:rPr>
              <a:t>sudo</a:t>
            </a:r>
            <a:r>
              <a:rPr lang="en-US" altLang="ja-JP" sz="1600" dirty="0">
                <a:latin typeface="Courier New" panose="02070309020205020404" pitchFamily="49" charset="0"/>
                <a:cs typeface="Courier New" panose="02070309020205020404" pitchFamily="49" charset="0"/>
              </a:rPr>
              <a:t> </a:t>
            </a:r>
            <a:r>
              <a:rPr lang="en-US" altLang="ja-JP" sz="1600" dirty="0" err="1">
                <a:latin typeface="Courier New" panose="02070309020205020404" pitchFamily="49" charset="0"/>
                <a:cs typeface="Courier New" panose="02070309020205020404" pitchFamily="49" charset="0"/>
              </a:rPr>
              <a:t>maintexec</a:t>
            </a:r>
            <a:r>
              <a:rPr lang="en-US" altLang="ja-JP" sz="1600" dirty="0">
                <a:latin typeface="Courier New" panose="02070309020205020404" pitchFamily="49" charset="0"/>
                <a:cs typeface="Courier New" panose="02070309020205020404" pitchFamily="49" charset="0"/>
              </a:rPr>
              <a:t> </a:t>
            </a:r>
            <a:r>
              <a:rPr lang="en-US" altLang="ja-JP" sz="1600" dirty="0" err="1">
                <a:latin typeface="Courier New" panose="02070309020205020404" pitchFamily="49" charset="0"/>
                <a:cs typeface="Courier New" panose="02070309020205020404" pitchFamily="49" charset="0"/>
              </a:rPr>
              <a:t>foscripts</a:t>
            </a:r>
            <a:r>
              <a:rPr lang="en-US" altLang="ja-JP" sz="1600" dirty="0">
                <a:latin typeface="Courier New" panose="02070309020205020404" pitchFamily="49" charset="0"/>
                <a:cs typeface="Courier New" panose="02070309020205020404" pitchFamily="49" charset="0"/>
              </a:rPr>
              <a:t>/</a:t>
            </a:r>
            <a:r>
              <a:rPr lang="en-US" altLang="ja-JP" sz="1600" dirty="0" err="1">
                <a:latin typeface="Courier New" panose="02070309020205020404" pitchFamily="49" charset="0"/>
                <a:cs typeface="Courier New" panose="02070309020205020404" pitchFamily="49" charset="0"/>
              </a:rPr>
              <a:t>setup_pair_group</a:t>
            </a:r>
            <a:endParaRPr lang="en-US" altLang="ja-JP" sz="1800" dirty="0">
              <a:latin typeface="Courier New" panose="02070309020205020404" pitchFamily="49" charset="0"/>
              <a:cs typeface="Courier New" panose="02070309020205020404" pitchFamily="49" charset="0"/>
            </a:endParaRPr>
          </a:p>
          <a:p>
            <a:pPr marL="857250" lvl="1" indent="-457200">
              <a:buFont typeface="+mj-lt"/>
              <a:buAutoNum type="arabicPeriod"/>
            </a:pPr>
            <a:r>
              <a:rPr lang="en-US" altLang="ja-JP" sz="1800" dirty="0"/>
              <a:t>Input information according to the dialog</a:t>
            </a:r>
            <a:br>
              <a:rPr lang="en-US" altLang="ja-JP" sz="1800" dirty="0"/>
            </a:br>
            <a:endParaRPr lang="en-US" altLang="ja-JP" sz="18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6075" y="2725807"/>
            <a:ext cx="4051889" cy="2093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 name="コンテンツ プレースホルダー 1">
            <a:extLst>
              <a:ext uri="{FF2B5EF4-FFF2-40B4-BE49-F238E27FC236}">
                <a16:creationId xmlns:a16="http://schemas.microsoft.com/office/drawing/2014/main" id="{B803DBA3-D443-4B96-93F8-25F7DE2D54EF}"/>
              </a:ext>
            </a:extLst>
          </p:cNvPr>
          <p:cNvSpPr txBox="1">
            <a:spLocks/>
          </p:cNvSpPr>
          <p:nvPr/>
        </p:nvSpPr>
        <p:spPr>
          <a:xfrm>
            <a:off x="292384" y="2933110"/>
            <a:ext cx="8536823" cy="2118575"/>
          </a:xfrm>
          <a:prstGeom prst="rect">
            <a:avLst/>
          </a:prstGeom>
        </p:spPr>
        <p:txBody>
          <a:bodyPr/>
          <a:lstStyle>
            <a:lvl1pPr marL="342900" indent="-342900" algn="l" rtl="0" fontAlgn="base">
              <a:spcBef>
                <a:spcPct val="20000"/>
              </a:spcBef>
              <a:spcAft>
                <a:spcPct val="0"/>
              </a:spcAft>
              <a:buChar char="•"/>
              <a:defRPr kumimoji="1" sz="2400">
                <a:solidFill>
                  <a:schemeClr val="tx1"/>
                </a:solidFill>
                <a:latin typeface="+mn-lt"/>
                <a:ea typeface="+mn-ea"/>
                <a:cs typeface="+mn-cs"/>
              </a:defRPr>
            </a:lvl1pPr>
            <a:lvl2pPr marL="742950" indent="-285750" algn="l" rtl="0" fontAlgn="base">
              <a:spcBef>
                <a:spcPct val="20000"/>
              </a:spcBef>
              <a:spcAft>
                <a:spcPct val="0"/>
              </a:spcAft>
              <a:buChar char="–"/>
              <a:defRPr kumimoji="1" sz="2200">
                <a:solidFill>
                  <a:schemeClr val="tx1"/>
                </a:solidFill>
                <a:latin typeface="+mn-lt"/>
                <a:ea typeface="+mn-ea"/>
              </a:defRPr>
            </a:lvl2pPr>
            <a:lvl3pPr marL="1143000" indent="-228600" algn="l" rtl="0" fontAlgn="base">
              <a:spcBef>
                <a:spcPct val="20000"/>
              </a:spcBef>
              <a:spcAft>
                <a:spcPct val="0"/>
              </a:spcAft>
              <a:buChar char="•"/>
              <a:defRPr kumimoji="1" sz="2000">
                <a:solidFill>
                  <a:schemeClr val="tx1"/>
                </a:solidFill>
                <a:latin typeface="+mn-lt"/>
                <a:ea typeface="+mn-ea"/>
              </a:defRPr>
            </a:lvl3pPr>
            <a:lvl4pPr marL="1600200" indent="-228600" algn="l" rtl="0" fontAlgn="base">
              <a:spcBef>
                <a:spcPct val="20000"/>
              </a:spcBef>
              <a:spcAft>
                <a:spcPct val="0"/>
              </a:spcAft>
              <a:buChar char="–"/>
              <a:defRPr kumimoji="1" sz="1800">
                <a:solidFill>
                  <a:schemeClr val="tx1"/>
                </a:solidFill>
                <a:latin typeface="+mn-lt"/>
                <a:ea typeface="+mn-ea"/>
              </a:defRPr>
            </a:lvl4pPr>
            <a:lvl5pPr marL="2057400" indent="-228600" algn="l" rtl="0" fontAlgn="base">
              <a:spcBef>
                <a:spcPct val="20000"/>
              </a:spcBef>
              <a:spcAft>
                <a:spcPct val="0"/>
              </a:spcAft>
              <a:buChar char="»"/>
              <a:defRPr kumimoji="1" sz="18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800100" lvl="2" indent="0">
              <a:lnSpc>
                <a:spcPct val="100000"/>
              </a:lnSpc>
              <a:buFontTx/>
              <a:buNone/>
            </a:pPr>
            <a:endParaRPr lang="en-US" altLang="ja-JP" sz="1600" kern="0" dirty="0"/>
          </a:p>
          <a:p>
            <a:pPr marL="857250" lvl="1" indent="-457200">
              <a:lnSpc>
                <a:spcPct val="100000"/>
              </a:lnSpc>
              <a:buFont typeface="+mj-lt"/>
              <a:buAutoNum type="arabicPeriod"/>
            </a:pPr>
            <a:endParaRPr lang="en-US" altLang="ja-JP" sz="1800" kern="0" dirty="0"/>
          </a:p>
        </p:txBody>
      </p:sp>
      <p:cxnSp>
        <p:nvCxnSpPr>
          <p:cNvPr id="73" name="Straight Arrow Connector 72"/>
          <p:cNvCxnSpPr/>
          <p:nvPr/>
        </p:nvCxnSpPr>
        <p:spPr>
          <a:xfrm>
            <a:off x="4886075" y="3380990"/>
            <a:ext cx="457550"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7225882" y="4901914"/>
            <a:ext cx="457550"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7745626" y="4779573"/>
            <a:ext cx="1398374" cy="244682"/>
          </a:xfrm>
          <a:prstGeom prst="rect">
            <a:avLst/>
          </a:prstGeom>
          <a:noFill/>
        </p:spPr>
        <p:txBody>
          <a:bodyPr wrap="square" rtlCol="0">
            <a:spAutoFit/>
          </a:bodyPr>
          <a:lstStyle/>
          <a:p>
            <a:r>
              <a:rPr kumimoji="1" lang="en-US" sz="1100" dirty="0">
                <a:solidFill>
                  <a:schemeClr val="tx1"/>
                </a:solidFill>
                <a:latin typeface="+mn-lt"/>
                <a:ea typeface="+mn-ea"/>
              </a:rPr>
              <a:t>Operation target</a:t>
            </a:r>
          </a:p>
        </p:txBody>
      </p:sp>
      <p:sp>
        <p:nvSpPr>
          <p:cNvPr id="76" name="TextBox 75"/>
          <p:cNvSpPr txBox="1"/>
          <p:nvPr/>
        </p:nvSpPr>
        <p:spPr>
          <a:xfrm>
            <a:off x="47479" y="3206431"/>
            <a:ext cx="4689413" cy="1258421"/>
          </a:xfrm>
          <a:prstGeom prst="rect">
            <a:avLst/>
          </a:prstGeom>
          <a:noFill/>
          <a:ln>
            <a:solidFill>
              <a:schemeClr val="tx1"/>
            </a:solidFill>
          </a:ln>
        </p:spPr>
        <p:txBody>
          <a:bodyPr wrap="square" rtlCol="0">
            <a:spAutoFit/>
          </a:bodyPr>
          <a:lstStyle/>
          <a:p>
            <a:pPr marL="293687" lvl="1"/>
            <a:r>
              <a:rPr lang="en-US" sz="700" dirty="0">
                <a:solidFill>
                  <a:schemeClr val="tx1"/>
                </a:solidFill>
                <a:latin typeface="Courier New"/>
                <a:cs typeface="Courier New"/>
              </a:rPr>
              <a:t>nasroot@node0:~$ </a:t>
            </a:r>
            <a:r>
              <a:rPr lang="en-US" sz="700" dirty="0" err="1">
                <a:solidFill>
                  <a:schemeClr val="tx1"/>
                </a:solidFill>
                <a:latin typeface="Courier New"/>
                <a:cs typeface="Courier New"/>
              </a:rPr>
              <a:t>sudo</a:t>
            </a:r>
            <a:r>
              <a:rPr lang="en-US" sz="700" dirty="0">
                <a:solidFill>
                  <a:schemeClr val="tx1"/>
                </a:solidFill>
                <a:latin typeface="Courier New"/>
                <a:cs typeface="Courier New"/>
              </a:rPr>
              <a:t> </a:t>
            </a:r>
            <a:r>
              <a:rPr lang="en-US" sz="700" dirty="0" err="1">
                <a:solidFill>
                  <a:schemeClr val="tx1"/>
                </a:solidFill>
                <a:latin typeface="Courier New"/>
                <a:cs typeface="Courier New"/>
              </a:rPr>
              <a:t>maintexec</a:t>
            </a:r>
            <a:r>
              <a:rPr lang="en-US" sz="700" dirty="0">
                <a:solidFill>
                  <a:schemeClr val="tx1"/>
                </a:solidFill>
                <a:latin typeface="Courier New"/>
                <a:cs typeface="Courier New"/>
              </a:rPr>
              <a:t> </a:t>
            </a:r>
            <a:r>
              <a:rPr lang="en-US" sz="700" dirty="0" err="1">
                <a:solidFill>
                  <a:schemeClr val="tx1"/>
                </a:solidFill>
                <a:latin typeface="Courier New"/>
                <a:cs typeface="Courier New"/>
              </a:rPr>
              <a:t>foscripts</a:t>
            </a:r>
            <a:r>
              <a:rPr lang="en-US" sz="700" dirty="0">
                <a:solidFill>
                  <a:schemeClr val="tx1"/>
                </a:solidFill>
                <a:latin typeface="Courier New"/>
                <a:cs typeface="Courier New"/>
              </a:rPr>
              <a:t>/</a:t>
            </a:r>
            <a:r>
              <a:rPr lang="en-US" sz="700" dirty="0" err="1">
                <a:solidFill>
                  <a:schemeClr val="tx1"/>
                </a:solidFill>
                <a:latin typeface="Courier New"/>
                <a:cs typeface="Courier New"/>
              </a:rPr>
              <a:t>setup_pair_group</a:t>
            </a:r>
            <a:endParaRPr lang="en-US" sz="700" dirty="0">
              <a:solidFill>
                <a:schemeClr val="tx1"/>
              </a:solidFill>
              <a:latin typeface="Courier New"/>
              <a:cs typeface="Courier New"/>
            </a:endParaRPr>
          </a:p>
          <a:p>
            <a:pPr marL="293687" lvl="1"/>
            <a:endParaRPr lang="en-US" sz="700" dirty="0">
              <a:solidFill>
                <a:schemeClr val="tx1"/>
              </a:solidFill>
              <a:latin typeface="Courier New"/>
              <a:cs typeface="Courier New"/>
            </a:endParaRPr>
          </a:p>
          <a:p>
            <a:pPr marL="293687" lvl="1"/>
            <a:r>
              <a:rPr lang="en-US" sz="700" dirty="0">
                <a:solidFill>
                  <a:schemeClr val="tx1"/>
                </a:solidFill>
                <a:latin typeface="Courier New"/>
                <a:cs typeface="Courier New"/>
              </a:rPr>
              <a:t>&gt;&gt;&gt; Select an operation.</a:t>
            </a:r>
          </a:p>
          <a:p>
            <a:pPr marL="293687" lvl="1"/>
            <a:endParaRPr lang="en-US" sz="700" dirty="0">
              <a:solidFill>
                <a:schemeClr val="tx1"/>
              </a:solidFill>
              <a:latin typeface="Courier New"/>
              <a:cs typeface="Courier New"/>
            </a:endParaRPr>
          </a:p>
          <a:p>
            <a:pPr marL="293687" lvl="1"/>
            <a:r>
              <a:rPr lang="en-US" sz="700" dirty="0">
                <a:solidFill>
                  <a:schemeClr val="tx1"/>
                </a:solidFill>
                <a:latin typeface="Courier New"/>
                <a:cs typeface="Courier New"/>
              </a:rPr>
              <a:t>Operations:</a:t>
            </a:r>
          </a:p>
          <a:p>
            <a:pPr marL="293687" lvl="1"/>
            <a:r>
              <a:rPr lang="en-US" sz="700" dirty="0">
                <a:solidFill>
                  <a:schemeClr val="tx1"/>
                </a:solidFill>
                <a:latin typeface="Courier New"/>
                <a:cs typeface="Courier New"/>
              </a:rPr>
              <a:t>        1. Add a pair group</a:t>
            </a:r>
          </a:p>
          <a:p>
            <a:pPr marL="293687" lvl="1"/>
            <a:r>
              <a:rPr lang="en-US" sz="700" dirty="0">
                <a:solidFill>
                  <a:schemeClr val="tx1"/>
                </a:solidFill>
                <a:latin typeface="Courier New"/>
                <a:cs typeface="Courier New"/>
              </a:rPr>
              <a:t>        2. Edit a pair group</a:t>
            </a:r>
          </a:p>
          <a:p>
            <a:pPr marL="293687" lvl="1"/>
            <a:r>
              <a:rPr lang="en-US" sz="700" dirty="0">
                <a:solidFill>
                  <a:schemeClr val="tx1"/>
                </a:solidFill>
                <a:latin typeface="Courier New"/>
                <a:cs typeface="Courier New"/>
              </a:rPr>
              <a:t>        3. Delete a pair group</a:t>
            </a:r>
          </a:p>
          <a:p>
            <a:pPr marL="293687" lvl="1"/>
            <a:r>
              <a:rPr lang="en-US" sz="700" dirty="0">
                <a:solidFill>
                  <a:schemeClr val="tx1"/>
                </a:solidFill>
                <a:latin typeface="Courier New"/>
                <a:cs typeface="Courier New"/>
              </a:rPr>
              <a:t>        4. Display pair groups</a:t>
            </a:r>
          </a:p>
          <a:p>
            <a:pPr marL="293687" lvl="1"/>
            <a:r>
              <a:rPr lang="en-US" sz="700" dirty="0">
                <a:solidFill>
                  <a:schemeClr val="tx1"/>
                </a:solidFill>
                <a:latin typeface="Courier New"/>
                <a:cs typeface="Courier New"/>
              </a:rPr>
              <a:t>        0. Exit</a:t>
            </a:r>
          </a:p>
          <a:p>
            <a:pPr marL="293687" lvl="1"/>
            <a:endParaRPr lang="en-US" sz="700" dirty="0">
              <a:solidFill>
                <a:schemeClr val="tx1"/>
              </a:solidFill>
              <a:latin typeface="Courier New"/>
              <a:cs typeface="Courier New"/>
            </a:endParaRPr>
          </a:p>
          <a:p>
            <a:pPr marL="293687" lvl="1"/>
            <a:r>
              <a:rPr lang="en-US" sz="700" dirty="0">
                <a:solidFill>
                  <a:schemeClr val="tx1"/>
                </a:solidFill>
                <a:latin typeface="Courier New"/>
                <a:cs typeface="Courier New"/>
              </a:rPr>
              <a:t>Select an operation. [0-4]:</a:t>
            </a:r>
          </a:p>
        </p:txBody>
      </p:sp>
      <p:sp>
        <p:nvSpPr>
          <p:cNvPr id="10" name="動作設定ボタン: 戻る/前へ 9">
            <a:hlinkClick r:id="rId4" action="ppaction://hlinksldjump" highlightClick="1"/>
            <a:extLst>
              <a:ext uri="{FF2B5EF4-FFF2-40B4-BE49-F238E27FC236}">
                <a16:creationId xmlns:a16="http://schemas.microsoft.com/office/drawing/2014/main" id="{00FDB99F-54ED-413A-9DF3-E849AF074C24}"/>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Tree>
    <p:extLst>
      <p:ext uri="{BB962C8B-B14F-4D97-AF65-F5344CB8AC3E}">
        <p14:creationId xmlns:p14="http://schemas.microsoft.com/office/powerpoint/2010/main" val="333579066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1409360" cy="369332"/>
          </a:xfrm>
        </p:spPr>
        <p:txBody>
          <a:bodyPr wrap="none"/>
          <a:lstStyle/>
          <a:p>
            <a:r>
              <a:rPr lang="en-US" altLang="ja-JP" dirty="0"/>
              <a:t>5-1</a:t>
            </a:r>
            <a:r>
              <a:rPr lang="en-US" altLang="ja-JP" b="1" dirty="0">
                <a:solidFill>
                  <a:schemeClr val="tx1"/>
                </a:solidFill>
                <a:latin typeface="+mj-lt"/>
                <a:ea typeface="ＭＳ Ｐゴシック" pitchFamily="50" charset="-128"/>
                <a:cs typeface="Arial" charset="0"/>
              </a:rPr>
              <a:t>. </a:t>
            </a:r>
            <a:r>
              <a:rPr lang="en-US" altLang="ja-JP" dirty="0"/>
              <a:t>Setup</a:t>
            </a:r>
            <a:endParaRPr kumimoji="1" lang="ja-JP" altLang="en-US" b="1" dirty="0">
              <a:solidFill>
                <a:schemeClr val="tx1"/>
              </a:solidFill>
              <a:latin typeface="+mj-lt"/>
            </a:endParaRPr>
          </a:p>
        </p:txBody>
      </p:sp>
      <p:sp>
        <p:nvSpPr>
          <p:cNvPr id="2" name="コンテンツ プレースホルダー 1">
            <a:extLst>
              <a:ext uri="{FF2B5EF4-FFF2-40B4-BE49-F238E27FC236}">
                <a16:creationId xmlns:a16="http://schemas.microsoft.com/office/drawing/2014/main" id="{B803DBA3-D443-4B96-93F8-25F7DE2D54EF}"/>
              </a:ext>
            </a:extLst>
          </p:cNvPr>
          <p:cNvSpPr>
            <a:spLocks noGrp="1"/>
          </p:cNvSpPr>
          <p:nvPr>
            <p:ph sz="quarter" idx="10"/>
          </p:nvPr>
        </p:nvSpPr>
        <p:spPr>
          <a:xfrm>
            <a:off x="329859" y="744545"/>
            <a:ext cx="8499348" cy="4067297"/>
          </a:xfrm>
        </p:spPr>
        <p:txBody>
          <a:bodyPr/>
          <a:lstStyle/>
          <a:p>
            <a:pPr marL="457200" indent="-457200">
              <a:buFont typeface="+mj-lt"/>
              <a:buAutoNum type="arabicPeriod" startAt="5"/>
            </a:pPr>
            <a:r>
              <a:rPr lang="en-US" altLang="ja-JP" sz="2000" dirty="0"/>
              <a:t>Check failover configuration</a:t>
            </a:r>
          </a:p>
          <a:p>
            <a:pPr marL="0" indent="0">
              <a:buNone/>
            </a:pPr>
            <a:r>
              <a:rPr lang="en-US" altLang="ja-JP" sz="1800" dirty="0"/>
              <a:t>Where: Same node with #2</a:t>
            </a:r>
          </a:p>
          <a:p>
            <a:pPr marL="0" indent="0">
              <a:buNone/>
            </a:pPr>
            <a:r>
              <a:rPr lang="en-US" altLang="ja-JP" sz="1800" dirty="0"/>
              <a:t>Action:</a:t>
            </a:r>
          </a:p>
          <a:p>
            <a:pPr marL="857250" lvl="1" indent="-457200">
              <a:buFont typeface="+mj-lt"/>
              <a:buAutoNum type="arabicPeriod"/>
            </a:pPr>
            <a:r>
              <a:rPr lang="en-US" altLang="ja-JP" sz="1800" dirty="0"/>
              <a:t>Execute the following command</a:t>
            </a:r>
            <a:br>
              <a:rPr lang="en-US" altLang="ja-JP" sz="1800" dirty="0"/>
            </a:br>
            <a:r>
              <a:rPr lang="en-US" altLang="ja-JP" sz="1600" dirty="0" err="1">
                <a:latin typeface="Courier New" panose="02070309020205020404" pitchFamily="49" charset="0"/>
                <a:cs typeface="Courier New" panose="02070309020205020404" pitchFamily="49" charset="0"/>
              </a:rPr>
              <a:t>sudo</a:t>
            </a:r>
            <a:r>
              <a:rPr lang="en-US" altLang="ja-JP" sz="1600" dirty="0">
                <a:latin typeface="Courier New" panose="02070309020205020404" pitchFamily="49" charset="0"/>
                <a:cs typeface="Courier New" panose="02070309020205020404" pitchFamily="49" charset="0"/>
              </a:rPr>
              <a:t> </a:t>
            </a:r>
            <a:r>
              <a:rPr lang="en-US" altLang="ja-JP" sz="1600" dirty="0" err="1">
                <a:latin typeface="Courier New" panose="02070309020205020404" pitchFamily="49" charset="0"/>
                <a:cs typeface="Courier New" panose="02070309020205020404" pitchFamily="49" charset="0"/>
              </a:rPr>
              <a:t>maintexec</a:t>
            </a:r>
            <a:r>
              <a:rPr lang="en-US" altLang="ja-JP" sz="1600" dirty="0">
                <a:latin typeface="Courier New" panose="02070309020205020404" pitchFamily="49" charset="0"/>
                <a:cs typeface="Courier New" panose="02070309020205020404" pitchFamily="49" charset="0"/>
              </a:rPr>
              <a:t> </a:t>
            </a:r>
            <a:r>
              <a:rPr lang="en-US" altLang="ja-JP" sz="1600" dirty="0" err="1">
                <a:latin typeface="Courier New" panose="02070309020205020404" pitchFamily="49" charset="0"/>
                <a:cs typeface="Courier New" panose="02070309020205020404" pitchFamily="49" charset="0"/>
              </a:rPr>
              <a:t>foscripts</a:t>
            </a:r>
            <a:r>
              <a:rPr lang="en-US" altLang="ja-JP" sz="1600" dirty="0">
                <a:latin typeface="Courier New" panose="02070309020205020404" pitchFamily="49" charset="0"/>
                <a:cs typeface="Courier New" panose="02070309020205020404" pitchFamily="49" charset="0"/>
              </a:rPr>
              <a:t>/</a:t>
            </a:r>
            <a:r>
              <a:rPr lang="en-US" altLang="ja-JP" sz="1600" dirty="0" err="1">
                <a:latin typeface="Courier New" panose="02070309020205020404" pitchFamily="49" charset="0"/>
                <a:cs typeface="Courier New" panose="02070309020205020404" pitchFamily="49" charset="0"/>
              </a:rPr>
              <a:t>dump_settings</a:t>
            </a:r>
            <a:endParaRPr lang="en-US" altLang="ja-JP" sz="1800" dirty="0">
              <a:latin typeface="Courier New" panose="02070309020205020404" pitchFamily="49" charset="0"/>
              <a:cs typeface="Courier New" panose="02070309020205020404" pitchFamily="49" charset="0"/>
            </a:endParaRPr>
          </a:p>
          <a:p>
            <a:pPr marL="857250" lvl="1" indent="-457200">
              <a:buFont typeface="+mj-lt"/>
              <a:buAutoNum type="arabicPeriod"/>
            </a:pPr>
            <a:r>
              <a:rPr lang="en-US" altLang="ja-JP" sz="1800" dirty="0"/>
              <a:t>Check if the configuration is correct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6075" y="2725807"/>
            <a:ext cx="4051889" cy="2093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 name="コンテンツ プレースホルダー 1">
            <a:extLst>
              <a:ext uri="{FF2B5EF4-FFF2-40B4-BE49-F238E27FC236}">
                <a16:creationId xmlns:a16="http://schemas.microsoft.com/office/drawing/2014/main" id="{B803DBA3-D443-4B96-93F8-25F7DE2D54EF}"/>
              </a:ext>
            </a:extLst>
          </p:cNvPr>
          <p:cNvSpPr txBox="1">
            <a:spLocks/>
          </p:cNvSpPr>
          <p:nvPr/>
        </p:nvSpPr>
        <p:spPr>
          <a:xfrm>
            <a:off x="292384" y="2933110"/>
            <a:ext cx="8536823" cy="2118575"/>
          </a:xfrm>
          <a:prstGeom prst="rect">
            <a:avLst/>
          </a:prstGeom>
        </p:spPr>
        <p:txBody>
          <a:bodyPr/>
          <a:lstStyle>
            <a:lvl1pPr marL="342900" indent="-342900" algn="l" rtl="0" fontAlgn="base">
              <a:spcBef>
                <a:spcPct val="20000"/>
              </a:spcBef>
              <a:spcAft>
                <a:spcPct val="0"/>
              </a:spcAft>
              <a:buChar char="•"/>
              <a:defRPr kumimoji="1" sz="2400">
                <a:solidFill>
                  <a:schemeClr val="tx1"/>
                </a:solidFill>
                <a:latin typeface="+mn-lt"/>
                <a:ea typeface="+mn-ea"/>
                <a:cs typeface="+mn-cs"/>
              </a:defRPr>
            </a:lvl1pPr>
            <a:lvl2pPr marL="742950" indent="-285750" algn="l" rtl="0" fontAlgn="base">
              <a:spcBef>
                <a:spcPct val="20000"/>
              </a:spcBef>
              <a:spcAft>
                <a:spcPct val="0"/>
              </a:spcAft>
              <a:buChar char="–"/>
              <a:defRPr kumimoji="1" sz="2200">
                <a:solidFill>
                  <a:schemeClr val="tx1"/>
                </a:solidFill>
                <a:latin typeface="+mn-lt"/>
                <a:ea typeface="+mn-ea"/>
              </a:defRPr>
            </a:lvl2pPr>
            <a:lvl3pPr marL="1143000" indent="-228600" algn="l" rtl="0" fontAlgn="base">
              <a:spcBef>
                <a:spcPct val="20000"/>
              </a:spcBef>
              <a:spcAft>
                <a:spcPct val="0"/>
              </a:spcAft>
              <a:buChar char="•"/>
              <a:defRPr kumimoji="1" sz="2000">
                <a:solidFill>
                  <a:schemeClr val="tx1"/>
                </a:solidFill>
                <a:latin typeface="+mn-lt"/>
                <a:ea typeface="+mn-ea"/>
              </a:defRPr>
            </a:lvl3pPr>
            <a:lvl4pPr marL="1600200" indent="-228600" algn="l" rtl="0" fontAlgn="base">
              <a:spcBef>
                <a:spcPct val="20000"/>
              </a:spcBef>
              <a:spcAft>
                <a:spcPct val="0"/>
              </a:spcAft>
              <a:buChar char="–"/>
              <a:defRPr kumimoji="1" sz="1800">
                <a:solidFill>
                  <a:schemeClr val="tx1"/>
                </a:solidFill>
                <a:latin typeface="+mn-lt"/>
                <a:ea typeface="+mn-ea"/>
              </a:defRPr>
            </a:lvl4pPr>
            <a:lvl5pPr marL="2057400" indent="-228600" algn="l" rtl="0" fontAlgn="base">
              <a:spcBef>
                <a:spcPct val="20000"/>
              </a:spcBef>
              <a:spcAft>
                <a:spcPct val="0"/>
              </a:spcAft>
              <a:buChar char="»"/>
              <a:defRPr kumimoji="1" sz="18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800100" lvl="2" indent="0">
              <a:lnSpc>
                <a:spcPct val="100000"/>
              </a:lnSpc>
              <a:buFontTx/>
              <a:buNone/>
            </a:pPr>
            <a:endParaRPr lang="en-US" altLang="ja-JP" sz="1600" kern="0" dirty="0"/>
          </a:p>
          <a:p>
            <a:pPr marL="857250" lvl="1" indent="-457200">
              <a:lnSpc>
                <a:spcPct val="100000"/>
              </a:lnSpc>
              <a:buFont typeface="+mj-lt"/>
              <a:buAutoNum type="arabicPeriod"/>
            </a:pPr>
            <a:endParaRPr lang="en-US" altLang="ja-JP" sz="1800" kern="0" dirty="0"/>
          </a:p>
        </p:txBody>
      </p:sp>
      <p:cxnSp>
        <p:nvCxnSpPr>
          <p:cNvPr id="73" name="Straight Arrow Connector 72"/>
          <p:cNvCxnSpPr/>
          <p:nvPr/>
        </p:nvCxnSpPr>
        <p:spPr>
          <a:xfrm>
            <a:off x="4886075" y="3380990"/>
            <a:ext cx="457550"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7225882" y="4901914"/>
            <a:ext cx="457550"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7745626" y="4779573"/>
            <a:ext cx="1398374" cy="244682"/>
          </a:xfrm>
          <a:prstGeom prst="rect">
            <a:avLst/>
          </a:prstGeom>
          <a:noFill/>
        </p:spPr>
        <p:txBody>
          <a:bodyPr wrap="square" rtlCol="0">
            <a:spAutoFit/>
          </a:bodyPr>
          <a:lstStyle/>
          <a:p>
            <a:r>
              <a:rPr kumimoji="1" lang="en-US" sz="1100" dirty="0">
                <a:solidFill>
                  <a:schemeClr val="tx1"/>
                </a:solidFill>
                <a:latin typeface="+mn-lt"/>
                <a:ea typeface="+mn-ea"/>
              </a:rPr>
              <a:t>Operation target</a:t>
            </a:r>
          </a:p>
        </p:txBody>
      </p:sp>
      <p:sp>
        <p:nvSpPr>
          <p:cNvPr id="76" name="TextBox 75"/>
          <p:cNvSpPr txBox="1"/>
          <p:nvPr/>
        </p:nvSpPr>
        <p:spPr>
          <a:xfrm>
            <a:off x="47479" y="2832087"/>
            <a:ext cx="5923475" cy="2130968"/>
          </a:xfrm>
          <a:prstGeom prst="rect">
            <a:avLst/>
          </a:prstGeom>
          <a:noFill/>
          <a:ln>
            <a:solidFill>
              <a:schemeClr val="tx1"/>
            </a:solidFill>
          </a:ln>
        </p:spPr>
        <p:txBody>
          <a:bodyPr wrap="square" rtlCol="0">
            <a:spAutoFit/>
          </a:bodyPr>
          <a:lstStyle/>
          <a:p>
            <a:pPr marL="85725" lvl="1"/>
            <a:r>
              <a:rPr lang="en-US" sz="700" dirty="0">
                <a:solidFill>
                  <a:schemeClr val="tx1"/>
                </a:solidFill>
                <a:latin typeface="Courier New"/>
                <a:cs typeface="Courier New"/>
              </a:rPr>
              <a:t>nasroot@node0:~$ </a:t>
            </a:r>
            <a:r>
              <a:rPr lang="en-US" sz="700" dirty="0" err="1">
                <a:solidFill>
                  <a:schemeClr val="tx1"/>
                </a:solidFill>
                <a:latin typeface="Courier New"/>
                <a:cs typeface="Courier New"/>
              </a:rPr>
              <a:t>sudo</a:t>
            </a:r>
            <a:r>
              <a:rPr lang="en-US" sz="700" dirty="0">
                <a:solidFill>
                  <a:schemeClr val="tx1"/>
                </a:solidFill>
                <a:latin typeface="Courier New"/>
                <a:cs typeface="Courier New"/>
              </a:rPr>
              <a:t> </a:t>
            </a:r>
            <a:r>
              <a:rPr lang="en-US" sz="700" dirty="0" err="1">
                <a:solidFill>
                  <a:schemeClr val="tx1"/>
                </a:solidFill>
                <a:latin typeface="Courier New"/>
                <a:cs typeface="Courier New"/>
              </a:rPr>
              <a:t>maintexec</a:t>
            </a:r>
            <a:r>
              <a:rPr lang="en-US" sz="700" dirty="0">
                <a:solidFill>
                  <a:schemeClr val="tx1"/>
                </a:solidFill>
                <a:latin typeface="Courier New"/>
                <a:cs typeface="Courier New"/>
              </a:rPr>
              <a:t> </a:t>
            </a:r>
            <a:r>
              <a:rPr lang="en-US" sz="700" dirty="0" err="1">
                <a:solidFill>
                  <a:schemeClr val="tx1"/>
                </a:solidFill>
                <a:latin typeface="Courier New"/>
                <a:cs typeface="Courier New"/>
              </a:rPr>
              <a:t>foscripts</a:t>
            </a:r>
            <a:r>
              <a:rPr lang="en-US" sz="700" dirty="0">
                <a:solidFill>
                  <a:schemeClr val="tx1"/>
                </a:solidFill>
                <a:latin typeface="Courier New"/>
                <a:cs typeface="Courier New"/>
              </a:rPr>
              <a:t>/</a:t>
            </a:r>
            <a:r>
              <a:rPr lang="en-US" sz="700" dirty="0" err="1">
                <a:solidFill>
                  <a:schemeClr val="tx1"/>
                </a:solidFill>
                <a:latin typeface="Courier New"/>
                <a:cs typeface="Courier New"/>
              </a:rPr>
              <a:t>dump_settings</a:t>
            </a:r>
            <a:r>
              <a:rPr lang="en-US" sz="700" dirty="0">
                <a:solidFill>
                  <a:schemeClr val="tx1"/>
                </a:solidFill>
                <a:latin typeface="Courier New"/>
                <a:cs typeface="Courier New"/>
              </a:rPr>
              <a:t> </a:t>
            </a:r>
          </a:p>
          <a:p>
            <a:pPr marL="85725" lvl="1"/>
            <a:endParaRPr lang="en-US" sz="700" dirty="0">
              <a:solidFill>
                <a:schemeClr val="tx1"/>
              </a:solidFill>
              <a:latin typeface="Courier New"/>
              <a:cs typeface="Courier New"/>
            </a:endParaRPr>
          </a:p>
          <a:p>
            <a:pPr marL="85725" lvl="1"/>
            <a:r>
              <a:rPr lang="en-US" sz="700" dirty="0">
                <a:solidFill>
                  <a:schemeClr val="tx1"/>
                </a:solidFill>
                <a:latin typeface="Courier New"/>
                <a:cs typeface="Courier New"/>
              </a:rPr>
              <a:t>====== Pair and storage policy configuration ======</a:t>
            </a:r>
          </a:p>
          <a:p>
            <a:pPr marL="85725" lvl="1"/>
            <a:endParaRPr lang="en-US" sz="700" dirty="0">
              <a:solidFill>
                <a:schemeClr val="tx1"/>
              </a:solidFill>
              <a:latin typeface="Courier New"/>
              <a:cs typeface="Courier New"/>
            </a:endParaRPr>
          </a:p>
          <a:p>
            <a:pPr marL="85725" lvl="1"/>
            <a:r>
              <a:rPr lang="en-US" sz="700" dirty="0">
                <a:solidFill>
                  <a:schemeClr val="tx1"/>
                </a:solidFill>
                <a:latin typeface="Courier New"/>
                <a:cs typeface="Courier New"/>
              </a:rPr>
              <a:t>#    Primary         Secondary       File system   Storage policy</a:t>
            </a:r>
          </a:p>
          <a:p>
            <a:pPr marL="85725" lvl="1"/>
            <a:r>
              <a:rPr lang="en-US" sz="700" dirty="0">
                <a:solidFill>
                  <a:schemeClr val="tx1"/>
                </a:solidFill>
                <a:latin typeface="Courier New"/>
                <a:cs typeface="Courier New"/>
              </a:rPr>
              <a:t>--------------------------------------------------------------------------</a:t>
            </a:r>
          </a:p>
          <a:p>
            <a:pPr marL="85725" lvl="1"/>
            <a:r>
              <a:rPr lang="en-US" sz="700" dirty="0">
                <a:solidFill>
                  <a:schemeClr val="tx1"/>
                </a:solidFill>
                <a:latin typeface="Courier New"/>
                <a:cs typeface="Courier New"/>
              </a:rPr>
              <a:t>1    10.213.137.206  10.213.137.182  Data          Auto with total (default)</a:t>
            </a:r>
          </a:p>
          <a:p>
            <a:pPr marL="85725" lvl="1"/>
            <a:r>
              <a:rPr lang="en-US" sz="700" dirty="0">
                <a:solidFill>
                  <a:schemeClr val="tx1"/>
                </a:solidFill>
                <a:latin typeface="Courier New"/>
                <a:cs typeface="Courier New"/>
              </a:rPr>
              <a:t>                                     Legal         Auto with total (default)</a:t>
            </a:r>
          </a:p>
          <a:p>
            <a:pPr marL="85725" lvl="1"/>
            <a:r>
              <a:rPr lang="en-US" sz="700" dirty="0">
                <a:solidFill>
                  <a:schemeClr val="tx1"/>
                </a:solidFill>
                <a:latin typeface="Courier New"/>
                <a:cs typeface="Courier New"/>
              </a:rPr>
              <a:t>--------------------------------------------------------------------------</a:t>
            </a:r>
          </a:p>
          <a:p>
            <a:pPr marL="85725" lvl="1"/>
            <a:r>
              <a:rPr lang="en-US" sz="700" dirty="0">
                <a:solidFill>
                  <a:schemeClr val="tx1"/>
                </a:solidFill>
                <a:latin typeface="Courier New"/>
                <a:cs typeface="Courier New"/>
              </a:rPr>
              <a:t>2    10.213.137.132  10.213.137.247  (All)         Auto with usage (with 100 GB margin) (default)</a:t>
            </a:r>
          </a:p>
          <a:p>
            <a:pPr marL="85725" lvl="1"/>
            <a:r>
              <a:rPr lang="en-US" sz="700" dirty="0">
                <a:solidFill>
                  <a:schemeClr val="tx1"/>
                </a:solidFill>
                <a:latin typeface="Courier New"/>
                <a:cs typeface="Courier New"/>
              </a:rPr>
              <a:t>--------------------------------------------------------------------------</a:t>
            </a:r>
          </a:p>
          <a:p>
            <a:pPr marL="85725" lvl="1"/>
            <a:r>
              <a:rPr lang="en-US" sz="700" dirty="0">
                <a:solidFill>
                  <a:schemeClr val="tx1"/>
                </a:solidFill>
                <a:latin typeface="Courier New"/>
                <a:cs typeface="Courier New"/>
              </a:rPr>
              <a:t>3    10.213.137.133  10.213.137.248  (All)         Auto with usage (with 100 GB margin) (default)</a:t>
            </a:r>
          </a:p>
          <a:p>
            <a:pPr marL="85725" lvl="1"/>
            <a:r>
              <a:rPr lang="en-US" sz="700" dirty="0">
                <a:solidFill>
                  <a:schemeClr val="tx1"/>
                </a:solidFill>
                <a:latin typeface="Courier New"/>
                <a:cs typeface="Courier New"/>
              </a:rPr>
              <a:t>--------------------------------------------------------------------------</a:t>
            </a:r>
          </a:p>
          <a:p>
            <a:pPr marL="85725" lvl="1"/>
            <a:endParaRPr lang="en-US" sz="700" dirty="0">
              <a:solidFill>
                <a:schemeClr val="tx1"/>
              </a:solidFill>
              <a:latin typeface="Courier New"/>
              <a:cs typeface="Courier New"/>
            </a:endParaRPr>
          </a:p>
          <a:p>
            <a:pPr marL="85725" lvl="1"/>
            <a:r>
              <a:rPr lang="en-US" sz="700" dirty="0">
                <a:solidFill>
                  <a:schemeClr val="tx1"/>
                </a:solidFill>
                <a:latin typeface="Courier New"/>
                <a:cs typeface="Courier New"/>
              </a:rPr>
              <a:t>Finished.</a:t>
            </a:r>
          </a:p>
          <a:p>
            <a:pPr marL="85725" lvl="1"/>
            <a:endParaRPr lang="en-US" sz="700" dirty="0">
              <a:solidFill>
                <a:schemeClr val="tx1"/>
              </a:solidFill>
              <a:latin typeface="Courier New"/>
              <a:cs typeface="Courier New"/>
            </a:endParaRPr>
          </a:p>
          <a:p>
            <a:pPr marL="85725" lvl="1"/>
            <a:r>
              <a:rPr lang="en-US" sz="700" dirty="0">
                <a:solidFill>
                  <a:schemeClr val="tx1"/>
                </a:solidFill>
                <a:latin typeface="Courier New"/>
                <a:cs typeface="Courier New"/>
              </a:rPr>
              <a:t>====== Pair group configuration ======</a:t>
            </a:r>
          </a:p>
          <a:p>
            <a:pPr marL="85725" lvl="1"/>
            <a:endParaRPr lang="en-US" sz="700" dirty="0">
              <a:solidFill>
                <a:schemeClr val="tx1"/>
              </a:solidFill>
              <a:latin typeface="Courier New"/>
              <a:cs typeface="Courier New"/>
            </a:endParaRPr>
          </a:p>
          <a:p>
            <a:pPr marL="85725" lvl="1"/>
            <a:r>
              <a:rPr lang="en-US" sz="700" dirty="0">
                <a:solidFill>
                  <a:schemeClr val="tx1"/>
                </a:solidFill>
                <a:latin typeface="Courier New"/>
                <a:cs typeface="Courier New"/>
              </a:rPr>
              <a:t>*** There is no pair groups defined. ***</a:t>
            </a:r>
          </a:p>
          <a:p>
            <a:pPr marL="85725" lvl="1"/>
            <a:endParaRPr lang="en-US" sz="700" dirty="0">
              <a:solidFill>
                <a:schemeClr val="tx1"/>
              </a:solidFill>
              <a:latin typeface="Courier New"/>
              <a:cs typeface="Courier New"/>
            </a:endParaRPr>
          </a:p>
          <a:p>
            <a:pPr marL="85725" lvl="1"/>
            <a:r>
              <a:rPr lang="en-US" sz="700" dirty="0">
                <a:solidFill>
                  <a:schemeClr val="tx1"/>
                </a:solidFill>
                <a:latin typeface="Courier New"/>
                <a:cs typeface="Courier New"/>
              </a:rPr>
              <a:t>nasroot@node0:~$ </a:t>
            </a:r>
          </a:p>
        </p:txBody>
      </p:sp>
      <p:sp>
        <p:nvSpPr>
          <p:cNvPr id="10" name="動作設定ボタン: 戻る/前へ 9">
            <a:hlinkClick r:id="rId4" action="ppaction://hlinksldjump" highlightClick="1"/>
            <a:extLst>
              <a:ext uri="{FF2B5EF4-FFF2-40B4-BE49-F238E27FC236}">
                <a16:creationId xmlns:a16="http://schemas.microsoft.com/office/drawing/2014/main" id="{3C819A58-E0AA-4F68-B7A5-DC3D853267F6}"/>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Tree>
    <p:extLst>
      <p:ext uri="{BB962C8B-B14F-4D97-AF65-F5344CB8AC3E}">
        <p14:creationId xmlns:p14="http://schemas.microsoft.com/office/powerpoint/2010/main" val="211621393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1409360" cy="369332"/>
          </a:xfrm>
        </p:spPr>
        <p:txBody>
          <a:bodyPr wrap="none"/>
          <a:lstStyle/>
          <a:p>
            <a:r>
              <a:rPr lang="en-US" altLang="ja-JP" dirty="0"/>
              <a:t>5-1</a:t>
            </a:r>
            <a:r>
              <a:rPr lang="en-US" altLang="ja-JP" b="1" dirty="0">
                <a:solidFill>
                  <a:schemeClr val="tx1"/>
                </a:solidFill>
                <a:latin typeface="+mj-lt"/>
                <a:ea typeface="ＭＳ Ｐゴシック" pitchFamily="50" charset="-128"/>
                <a:cs typeface="Arial" charset="0"/>
              </a:rPr>
              <a:t>. </a:t>
            </a:r>
            <a:r>
              <a:rPr lang="en-US" altLang="ja-JP" dirty="0"/>
              <a:t>Setup</a:t>
            </a:r>
            <a:endParaRPr kumimoji="1" lang="ja-JP" altLang="en-US" b="1" dirty="0">
              <a:solidFill>
                <a:schemeClr val="tx1"/>
              </a:solidFill>
              <a:latin typeface="+mj-lt"/>
            </a:endParaRPr>
          </a:p>
        </p:txBody>
      </p:sp>
      <p:sp>
        <p:nvSpPr>
          <p:cNvPr id="2" name="コンテンツ プレースホルダー 1">
            <a:extLst>
              <a:ext uri="{FF2B5EF4-FFF2-40B4-BE49-F238E27FC236}">
                <a16:creationId xmlns:a16="http://schemas.microsoft.com/office/drawing/2014/main" id="{B803DBA3-D443-4B96-93F8-25F7DE2D54EF}"/>
              </a:ext>
            </a:extLst>
          </p:cNvPr>
          <p:cNvSpPr>
            <a:spLocks noGrp="1"/>
          </p:cNvSpPr>
          <p:nvPr>
            <p:ph sz="quarter" idx="10"/>
          </p:nvPr>
        </p:nvSpPr>
        <p:spPr>
          <a:xfrm>
            <a:off x="329859" y="744545"/>
            <a:ext cx="8499348" cy="4067297"/>
          </a:xfrm>
        </p:spPr>
        <p:txBody>
          <a:bodyPr/>
          <a:lstStyle/>
          <a:p>
            <a:pPr marL="457200" indent="-457200">
              <a:buFont typeface="+mj-lt"/>
              <a:buAutoNum type="arabicPeriod" startAt="6"/>
            </a:pPr>
            <a:r>
              <a:rPr lang="en-US" altLang="ja-JP" sz="2000" dirty="0"/>
              <a:t>Synchronize failover configuration across the nodes</a:t>
            </a:r>
          </a:p>
          <a:p>
            <a:pPr marL="0" indent="0">
              <a:buNone/>
            </a:pPr>
            <a:r>
              <a:rPr lang="en-US" altLang="ja-JP" sz="1800" dirty="0"/>
              <a:t>Where: Same node with #2</a:t>
            </a:r>
          </a:p>
          <a:p>
            <a:pPr marL="0" indent="0">
              <a:buNone/>
            </a:pPr>
            <a:r>
              <a:rPr lang="en-US" altLang="ja-JP" sz="1800" dirty="0"/>
              <a:t>Action:</a:t>
            </a:r>
          </a:p>
          <a:p>
            <a:pPr marL="857250" lvl="1" indent="-457200">
              <a:buFont typeface="+mj-lt"/>
              <a:buAutoNum type="arabicPeriod"/>
            </a:pPr>
            <a:r>
              <a:rPr lang="en-US" altLang="ja-JP" sz="1800" dirty="0"/>
              <a:t>Execute the following command</a:t>
            </a:r>
            <a:br>
              <a:rPr lang="en-US" altLang="ja-JP" sz="1800" dirty="0"/>
            </a:br>
            <a:r>
              <a:rPr lang="en-US" altLang="ja-JP" sz="1600" dirty="0" err="1">
                <a:latin typeface="Courier New" panose="02070309020205020404" pitchFamily="49" charset="0"/>
                <a:cs typeface="Courier New" panose="02070309020205020404" pitchFamily="49" charset="0"/>
              </a:rPr>
              <a:t>sudo</a:t>
            </a:r>
            <a:r>
              <a:rPr lang="en-US" altLang="ja-JP" sz="1600" dirty="0">
                <a:latin typeface="Courier New" panose="02070309020205020404" pitchFamily="49" charset="0"/>
                <a:cs typeface="Courier New" panose="02070309020205020404" pitchFamily="49" charset="0"/>
              </a:rPr>
              <a:t> </a:t>
            </a:r>
            <a:r>
              <a:rPr lang="en-US" altLang="ja-JP" sz="1600" dirty="0" err="1">
                <a:latin typeface="Courier New" panose="02070309020205020404" pitchFamily="49" charset="0"/>
                <a:cs typeface="Courier New" panose="02070309020205020404" pitchFamily="49" charset="0"/>
              </a:rPr>
              <a:t>maintexec</a:t>
            </a:r>
            <a:r>
              <a:rPr lang="en-US" altLang="ja-JP" sz="1600" dirty="0">
                <a:latin typeface="Courier New" panose="02070309020205020404" pitchFamily="49" charset="0"/>
                <a:cs typeface="Courier New" panose="02070309020205020404" pitchFamily="49" charset="0"/>
              </a:rPr>
              <a:t> </a:t>
            </a:r>
            <a:r>
              <a:rPr lang="en-US" altLang="ja-JP" sz="1600" dirty="0" err="1">
                <a:latin typeface="Courier New" panose="02070309020205020404" pitchFamily="49" charset="0"/>
                <a:cs typeface="Courier New" panose="02070309020205020404" pitchFamily="49" charset="0"/>
              </a:rPr>
              <a:t>foscripts</a:t>
            </a:r>
            <a:r>
              <a:rPr lang="en-US" altLang="ja-JP" sz="1600" dirty="0">
                <a:latin typeface="Courier New" panose="02070309020205020404" pitchFamily="49" charset="0"/>
                <a:cs typeface="Courier New" panose="02070309020205020404" pitchFamily="49" charset="0"/>
              </a:rPr>
              <a:t>/</a:t>
            </a:r>
            <a:r>
              <a:rPr lang="en-US" altLang="ja-JP" sz="1600" dirty="0" err="1">
                <a:latin typeface="Courier New" panose="02070309020205020404" pitchFamily="49" charset="0"/>
                <a:cs typeface="Courier New" panose="02070309020205020404" pitchFamily="49" charset="0"/>
              </a:rPr>
              <a:t>sync_settings</a:t>
            </a:r>
            <a:endParaRPr lang="en-US" altLang="ja-JP" sz="1800" dirty="0">
              <a:latin typeface="Courier New" panose="02070309020205020404" pitchFamily="49" charset="0"/>
              <a:cs typeface="Courier New" panose="02070309020205020404" pitchFamily="49" charset="0"/>
            </a:endParaRPr>
          </a:p>
          <a:p>
            <a:pPr marL="857250" lvl="1" indent="-457200">
              <a:buFont typeface="+mj-lt"/>
              <a:buAutoNum type="arabicPeriod"/>
            </a:pPr>
            <a:r>
              <a:rPr lang="en-US" altLang="ja-JP" sz="1800" dirty="0"/>
              <a:t>Check if there is no errors displayed on the console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6075" y="2725807"/>
            <a:ext cx="4051889" cy="2093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 name="コンテンツ プレースホルダー 1">
            <a:extLst>
              <a:ext uri="{FF2B5EF4-FFF2-40B4-BE49-F238E27FC236}">
                <a16:creationId xmlns:a16="http://schemas.microsoft.com/office/drawing/2014/main" id="{B803DBA3-D443-4B96-93F8-25F7DE2D54EF}"/>
              </a:ext>
            </a:extLst>
          </p:cNvPr>
          <p:cNvSpPr txBox="1">
            <a:spLocks/>
          </p:cNvSpPr>
          <p:nvPr/>
        </p:nvSpPr>
        <p:spPr>
          <a:xfrm>
            <a:off x="292384" y="2933110"/>
            <a:ext cx="8536823" cy="2118575"/>
          </a:xfrm>
          <a:prstGeom prst="rect">
            <a:avLst/>
          </a:prstGeom>
        </p:spPr>
        <p:txBody>
          <a:bodyPr/>
          <a:lstStyle>
            <a:lvl1pPr marL="342900" indent="-342900" algn="l" rtl="0" fontAlgn="base">
              <a:spcBef>
                <a:spcPct val="20000"/>
              </a:spcBef>
              <a:spcAft>
                <a:spcPct val="0"/>
              </a:spcAft>
              <a:buChar char="•"/>
              <a:defRPr kumimoji="1" sz="2400">
                <a:solidFill>
                  <a:schemeClr val="tx1"/>
                </a:solidFill>
                <a:latin typeface="+mn-lt"/>
                <a:ea typeface="+mn-ea"/>
                <a:cs typeface="+mn-cs"/>
              </a:defRPr>
            </a:lvl1pPr>
            <a:lvl2pPr marL="742950" indent="-285750" algn="l" rtl="0" fontAlgn="base">
              <a:spcBef>
                <a:spcPct val="20000"/>
              </a:spcBef>
              <a:spcAft>
                <a:spcPct val="0"/>
              </a:spcAft>
              <a:buChar char="–"/>
              <a:defRPr kumimoji="1" sz="2200">
                <a:solidFill>
                  <a:schemeClr val="tx1"/>
                </a:solidFill>
                <a:latin typeface="+mn-lt"/>
                <a:ea typeface="+mn-ea"/>
              </a:defRPr>
            </a:lvl2pPr>
            <a:lvl3pPr marL="1143000" indent="-228600" algn="l" rtl="0" fontAlgn="base">
              <a:spcBef>
                <a:spcPct val="20000"/>
              </a:spcBef>
              <a:spcAft>
                <a:spcPct val="0"/>
              </a:spcAft>
              <a:buChar char="•"/>
              <a:defRPr kumimoji="1" sz="2000">
                <a:solidFill>
                  <a:schemeClr val="tx1"/>
                </a:solidFill>
                <a:latin typeface="+mn-lt"/>
                <a:ea typeface="+mn-ea"/>
              </a:defRPr>
            </a:lvl3pPr>
            <a:lvl4pPr marL="1600200" indent="-228600" algn="l" rtl="0" fontAlgn="base">
              <a:spcBef>
                <a:spcPct val="20000"/>
              </a:spcBef>
              <a:spcAft>
                <a:spcPct val="0"/>
              </a:spcAft>
              <a:buChar char="–"/>
              <a:defRPr kumimoji="1" sz="1800">
                <a:solidFill>
                  <a:schemeClr val="tx1"/>
                </a:solidFill>
                <a:latin typeface="+mn-lt"/>
                <a:ea typeface="+mn-ea"/>
              </a:defRPr>
            </a:lvl4pPr>
            <a:lvl5pPr marL="2057400" indent="-228600" algn="l" rtl="0" fontAlgn="base">
              <a:spcBef>
                <a:spcPct val="20000"/>
              </a:spcBef>
              <a:spcAft>
                <a:spcPct val="0"/>
              </a:spcAft>
              <a:buChar char="»"/>
              <a:defRPr kumimoji="1" sz="18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800100" lvl="2" indent="0">
              <a:lnSpc>
                <a:spcPct val="100000"/>
              </a:lnSpc>
              <a:buFontTx/>
              <a:buNone/>
            </a:pPr>
            <a:endParaRPr lang="en-US" altLang="ja-JP" sz="1600" kern="0" dirty="0"/>
          </a:p>
          <a:p>
            <a:pPr marL="857250" lvl="1" indent="-457200">
              <a:lnSpc>
                <a:spcPct val="100000"/>
              </a:lnSpc>
              <a:buFont typeface="+mj-lt"/>
              <a:buAutoNum type="arabicPeriod"/>
            </a:pPr>
            <a:endParaRPr lang="en-US" altLang="ja-JP" sz="1800" kern="0" dirty="0"/>
          </a:p>
        </p:txBody>
      </p:sp>
      <p:cxnSp>
        <p:nvCxnSpPr>
          <p:cNvPr id="73" name="Straight Arrow Connector 72"/>
          <p:cNvCxnSpPr/>
          <p:nvPr/>
        </p:nvCxnSpPr>
        <p:spPr>
          <a:xfrm>
            <a:off x="4886075" y="3380990"/>
            <a:ext cx="457550"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7225882" y="4901914"/>
            <a:ext cx="457550"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7745626" y="4779573"/>
            <a:ext cx="1398374" cy="244682"/>
          </a:xfrm>
          <a:prstGeom prst="rect">
            <a:avLst/>
          </a:prstGeom>
          <a:noFill/>
        </p:spPr>
        <p:txBody>
          <a:bodyPr wrap="square" rtlCol="0">
            <a:spAutoFit/>
          </a:bodyPr>
          <a:lstStyle/>
          <a:p>
            <a:r>
              <a:rPr kumimoji="1" lang="en-US" sz="1100" dirty="0">
                <a:solidFill>
                  <a:schemeClr val="tx1"/>
                </a:solidFill>
                <a:latin typeface="+mn-lt"/>
                <a:ea typeface="+mn-ea"/>
              </a:rPr>
              <a:t>Operation target</a:t>
            </a:r>
          </a:p>
        </p:txBody>
      </p:sp>
      <p:sp>
        <p:nvSpPr>
          <p:cNvPr id="76" name="TextBox 75"/>
          <p:cNvSpPr txBox="1"/>
          <p:nvPr/>
        </p:nvSpPr>
        <p:spPr>
          <a:xfrm>
            <a:off x="47479" y="2778193"/>
            <a:ext cx="4838596" cy="2712666"/>
          </a:xfrm>
          <a:prstGeom prst="rect">
            <a:avLst/>
          </a:prstGeom>
          <a:noFill/>
          <a:ln>
            <a:solidFill>
              <a:schemeClr val="tx1"/>
            </a:solidFill>
          </a:ln>
        </p:spPr>
        <p:txBody>
          <a:bodyPr wrap="square" rtlCol="0">
            <a:spAutoFit/>
          </a:bodyPr>
          <a:lstStyle/>
          <a:p>
            <a:pPr marL="85725" lvl="1"/>
            <a:r>
              <a:rPr lang="en-US" sz="700" dirty="0">
                <a:solidFill>
                  <a:schemeClr val="tx1"/>
                </a:solidFill>
                <a:latin typeface="Courier New"/>
                <a:cs typeface="Courier New"/>
              </a:rPr>
              <a:t>nasroot@HDITEST206:~$ </a:t>
            </a:r>
            <a:r>
              <a:rPr lang="en-US" sz="700" dirty="0" err="1">
                <a:solidFill>
                  <a:schemeClr val="tx1"/>
                </a:solidFill>
                <a:latin typeface="Courier New"/>
                <a:cs typeface="Courier New"/>
              </a:rPr>
              <a:t>sudo</a:t>
            </a:r>
            <a:r>
              <a:rPr lang="en-US" sz="700" dirty="0">
                <a:solidFill>
                  <a:schemeClr val="tx1"/>
                </a:solidFill>
                <a:latin typeface="Courier New"/>
                <a:cs typeface="Courier New"/>
              </a:rPr>
              <a:t> </a:t>
            </a:r>
            <a:r>
              <a:rPr lang="en-US" sz="700" dirty="0" err="1">
                <a:solidFill>
                  <a:schemeClr val="tx1"/>
                </a:solidFill>
                <a:latin typeface="Courier New"/>
                <a:cs typeface="Courier New"/>
              </a:rPr>
              <a:t>maintexec</a:t>
            </a:r>
            <a:r>
              <a:rPr lang="en-US" sz="700" dirty="0">
                <a:solidFill>
                  <a:schemeClr val="tx1"/>
                </a:solidFill>
                <a:latin typeface="Courier New"/>
                <a:cs typeface="Courier New"/>
              </a:rPr>
              <a:t> </a:t>
            </a:r>
            <a:r>
              <a:rPr lang="en-US" sz="700" dirty="0" err="1">
                <a:solidFill>
                  <a:schemeClr val="tx1"/>
                </a:solidFill>
                <a:latin typeface="Courier New"/>
                <a:cs typeface="Courier New"/>
              </a:rPr>
              <a:t>foscripts</a:t>
            </a:r>
            <a:r>
              <a:rPr lang="en-US" sz="700" dirty="0">
                <a:solidFill>
                  <a:schemeClr val="tx1"/>
                </a:solidFill>
                <a:latin typeface="Courier New"/>
                <a:cs typeface="Courier New"/>
              </a:rPr>
              <a:t>/</a:t>
            </a:r>
            <a:r>
              <a:rPr lang="en-US" sz="700" dirty="0" err="1">
                <a:solidFill>
                  <a:schemeClr val="tx1"/>
                </a:solidFill>
                <a:latin typeface="Courier New"/>
                <a:cs typeface="Courier New"/>
              </a:rPr>
              <a:t>sync_settings</a:t>
            </a:r>
            <a:r>
              <a:rPr lang="en-US" sz="700" dirty="0">
                <a:solidFill>
                  <a:schemeClr val="tx1"/>
                </a:solidFill>
                <a:latin typeface="Courier New"/>
                <a:cs typeface="Courier New"/>
              </a:rPr>
              <a:t> </a:t>
            </a:r>
          </a:p>
          <a:p>
            <a:pPr marL="85725" lvl="1"/>
            <a:r>
              <a:rPr lang="en-US" sz="700" dirty="0">
                <a:solidFill>
                  <a:schemeClr val="tx1"/>
                </a:solidFill>
                <a:latin typeface="Courier New"/>
                <a:cs typeface="Courier New"/>
              </a:rPr>
              <a:t>2018-10-05 11:01:59 JST: HDITEST206: ----- Synchronize Unique SSH key to all nodes -----</a:t>
            </a:r>
          </a:p>
          <a:p>
            <a:pPr marL="85725" lvl="1"/>
            <a:r>
              <a:rPr lang="en-US" sz="700" dirty="0">
                <a:solidFill>
                  <a:schemeClr val="tx1"/>
                </a:solidFill>
                <a:latin typeface="Courier New"/>
                <a:cs typeface="Courier New"/>
              </a:rPr>
              <a:t>2018-10-05 11:01:59 JST: HDITEST206: Getting my IP address ...</a:t>
            </a:r>
          </a:p>
          <a:p>
            <a:pPr marL="85725" lvl="1"/>
            <a:r>
              <a:rPr lang="en-US" sz="700" dirty="0">
                <a:solidFill>
                  <a:schemeClr val="tx1"/>
                </a:solidFill>
                <a:latin typeface="Courier New"/>
                <a:cs typeface="Courier New"/>
              </a:rPr>
              <a:t>2018-10-05 11:02:00 JST: HDITEST206: Getting a list of nodes defined in the pair configuration ...</a:t>
            </a:r>
          </a:p>
          <a:p>
            <a:pPr marL="85725" lvl="1"/>
            <a:r>
              <a:rPr lang="en-US" sz="700" dirty="0">
                <a:solidFill>
                  <a:schemeClr val="tx1"/>
                </a:solidFill>
                <a:latin typeface="Courier New"/>
                <a:cs typeface="Courier New"/>
              </a:rPr>
              <a:t>2018-10-05 11:02:00 JST: HDITEST206: Cleaning up Unique keys ...</a:t>
            </a:r>
          </a:p>
          <a:p>
            <a:pPr marL="85725" lvl="1"/>
            <a:r>
              <a:rPr lang="en-US" sz="700" dirty="0">
                <a:solidFill>
                  <a:schemeClr val="tx1"/>
                </a:solidFill>
                <a:latin typeface="Courier New"/>
                <a:cs typeface="Courier New"/>
              </a:rPr>
              <a:t>2018-10-05 11:02:01 JST: HDITEST206: Generating a Unique key pair ...</a:t>
            </a:r>
          </a:p>
          <a:p>
            <a:pPr marL="85725" lvl="1"/>
            <a:r>
              <a:rPr lang="en-US" sz="700" dirty="0">
                <a:solidFill>
                  <a:schemeClr val="tx1"/>
                </a:solidFill>
                <a:latin typeface="Courier New"/>
                <a:cs typeface="Courier New"/>
              </a:rPr>
              <a:t>2018-10-05 11:02:01 JST: HDITEST206: Registering a new SSH key ...</a:t>
            </a:r>
          </a:p>
          <a:p>
            <a:pPr marL="85725" lvl="1"/>
            <a:r>
              <a:rPr lang="en-US" sz="700" dirty="0">
                <a:solidFill>
                  <a:schemeClr val="tx1"/>
                </a:solidFill>
                <a:latin typeface="Courier New"/>
                <a:cs typeface="Courier New"/>
              </a:rPr>
              <a:t>2018-10-05 11:02:02 JST: HDITEST206: Removing default SSH key ...</a:t>
            </a:r>
          </a:p>
          <a:p>
            <a:pPr marL="85725" lvl="1"/>
            <a:r>
              <a:rPr lang="en-US" sz="700" dirty="0">
                <a:solidFill>
                  <a:schemeClr val="tx1"/>
                </a:solidFill>
                <a:latin typeface="Courier New"/>
                <a:cs typeface="Courier New"/>
              </a:rPr>
              <a:t>2018-10-05 11:02:04 JST: HDITEST206: Removing SSH key on 10.213.137.182 ...</a:t>
            </a:r>
          </a:p>
          <a:p>
            <a:pPr marL="85725" lvl="1"/>
            <a:r>
              <a:rPr lang="en-US" sz="700" dirty="0">
                <a:solidFill>
                  <a:schemeClr val="tx1"/>
                </a:solidFill>
                <a:latin typeface="Courier New"/>
                <a:cs typeface="Courier New"/>
              </a:rPr>
              <a:t>2018-10-05 11:02:06 JST: HDITEST206: Sending SSH keys to 10.213.137.182 ...</a:t>
            </a:r>
          </a:p>
          <a:p>
            <a:pPr marL="85725" lvl="1"/>
            <a:r>
              <a:rPr lang="en-US" sz="700" dirty="0">
                <a:solidFill>
                  <a:schemeClr val="tx1"/>
                </a:solidFill>
                <a:latin typeface="Courier New"/>
                <a:cs typeface="Courier New"/>
              </a:rPr>
              <a:t>(omit</a:t>
            </a:r>
            <a:r>
              <a:rPr lang="en-US" altLang="ja-JP" sz="700" dirty="0">
                <a:solidFill>
                  <a:schemeClr val="tx1"/>
                </a:solidFill>
                <a:latin typeface="Courier New"/>
                <a:cs typeface="Courier New"/>
              </a:rPr>
              <a:t>)</a:t>
            </a:r>
            <a:endParaRPr lang="en-US" sz="700" dirty="0">
              <a:solidFill>
                <a:schemeClr val="tx1"/>
              </a:solidFill>
              <a:latin typeface="Courier New"/>
              <a:cs typeface="Courier New"/>
            </a:endParaRPr>
          </a:p>
          <a:p>
            <a:pPr marL="85725" lvl="1"/>
            <a:r>
              <a:rPr lang="en-US" sz="700" dirty="0">
                <a:solidFill>
                  <a:schemeClr val="tx1"/>
                </a:solidFill>
                <a:latin typeface="Courier New"/>
                <a:cs typeface="Courier New"/>
              </a:rPr>
              <a:t>2018-10-05 11:02:39 JST: HDITEST206: ----- Synchronizing failover configuration with all nodes -----</a:t>
            </a:r>
          </a:p>
          <a:p>
            <a:pPr marL="85725" lvl="1"/>
            <a:r>
              <a:rPr lang="en-US" sz="700" dirty="0">
                <a:solidFill>
                  <a:schemeClr val="tx1"/>
                </a:solidFill>
                <a:latin typeface="Courier New"/>
                <a:cs typeface="Courier New"/>
              </a:rPr>
              <a:t>2018-10-05 11:02:39 JST: HDITEST206: Transferring failover configuration files to 10.213.137.182 ...</a:t>
            </a:r>
          </a:p>
          <a:p>
            <a:pPr marL="85725" lvl="1"/>
            <a:r>
              <a:rPr lang="en-US" sz="700" dirty="0">
                <a:solidFill>
                  <a:schemeClr val="tx1"/>
                </a:solidFill>
                <a:latin typeface="Courier New"/>
                <a:cs typeface="Courier New"/>
              </a:rPr>
              <a:t>2018-10-05 11:02:39 JST: HDITEST206: Transferring failover configuration files to 10.213.137.248 ...</a:t>
            </a:r>
          </a:p>
          <a:p>
            <a:pPr marL="85725" lvl="1"/>
            <a:r>
              <a:rPr lang="en-US" sz="700" dirty="0">
                <a:solidFill>
                  <a:schemeClr val="tx1"/>
                </a:solidFill>
                <a:latin typeface="Courier New"/>
                <a:cs typeface="Courier New"/>
              </a:rPr>
              <a:t>2018-10-05 11:02:40 JST: HDITEST206: Transferring failover configuration files to 10.213.137.132 ...</a:t>
            </a:r>
          </a:p>
          <a:p>
            <a:pPr marL="85725" lvl="1"/>
            <a:r>
              <a:rPr lang="en-US" sz="700" dirty="0">
                <a:solidFill>
                  <a:schemeClr val="tx1"/>
                </a:solidFill>
                <a:latin typeface="Courier New"/>
                <a:cs typeface="Courier New"/>
              </a:rPr>
              <a:t>2018-10-05 11:02:41 JST: HDITEST206: Transferring failover configuration files to 10.213.137.133 ...</a:t>
            </a:r>
          </a:p>
          <a:p>
            <a:pPr marL="85725" lvl="1"/>
            <a:r>
              <a:rPr lang="en-US" sz="700" dirty="0">
                <a:solidFill>
                  <a:schemeClr val="tx1"/>
                </a:solidFill>
                <a:latin typeface="Courier New"/>
                <a:cs typeface="Courier New"/>
              </a:rPr>
              <a:t>2018-10-05 11:02:41 JST: HDITEST206: Transferring failover configuration files to 10.213.137.247 ...</a:t>
            </a:r>
          </a:p>
          <a:p>
            <a:pPr marL="85725" lvl="1"/>
            <a:r>
              <a:rPr lang="en-US" sz="700" dirty="0">
                <a:solidFill>
                  <a:schemeClr val="tx1"/>
                </a:solidFill>
                <a:latin typeface="Courier New"/>
                <a:cs typeface="Courier New"/>
              </a:rPr>
              <a:t>2018-10-05 11:02:41 JST: HDITEST206: Completed.</a:t>
            </a:r>
          </a:p>
          <a:p>
            <a:pPr marL="85725" lvl="1"/>
            <a:endParaRPr lang="en-US" sz="700" dirty="0">
              <a:solidFill>
                <a:schemeClr val="tx1"/>
              </a:solidFill>
              <a:latin typeface="Courier New"/>
              <a:cs typeface="Courier New"/>
            </a:endParaRPr>
          </a:p>
        </p:txBody>
      </p:sp>
      <p:sp>
        <p:nvSpPr>
          <p:cNvPr id="10" name="動作設定ボタン: 戻る/前へ 9">
            <a:hlinkClick r:id="rId4" action="ppaction://hlinksldjump" highlightClick="1"/>
            <a:extLst>
              <a:ext uri="{FF2B5EF4-FFF2-40B4-BE49-F238E27FC236}">
                <a16:creationId xmlns:a16="http://schemas.microsoft.com/office/drawing/2014/main" id="{6A774EE8-2A6D-4465-A610-367DA7331820}"/>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Tree>
    <p:extLst>
      <p:ext uri="{BB962C8B-B14F-4D97-AF65-F5344CB8AC3E}">
        <p14:creationId xmlns:p14="http://schemas.microsoft.com/office/powerpoint/2010/main" val="2502780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2831224" cy="369332"/>
          </a:xfrm>
        </p:spPr>
        <p:txBody>
          <a:bodyPr wrap="none"/>
          <a:lstStyle/>
          <a:p>
            <a:r>
              <a:rPr lang="en-US" altLang="ja-JP" b="1" dirty="0">
                <a:solidFill>
                  <a:schemeClr val="tx1"/>
                </a:solidFill>
                <a:latin typeface="+mj-lt"/>
                <a:ea typeface="ＭＳ Ｐゴシック" pitchFamily="50" charset="-128"/>
                <a:cs typeface="Arial" charset="0"/>
              </a:rPr>
              <a:t>1-2. Improvements (4)</a:t>
            </a:r>
            <a:endParaRPr kumimoji="1" lang="ja-JP" altLang="en-US" b="1" dirty="0">
              <a:solidFill>
                <a:schemeClr val="tx1"/>
              </a:solidFill>
              <a:latin typeface="+mj-lt"/>
            </a:endParaRPr>
          </a:p>
        </p:txBody>
      </p:sp>
      <p:sp>
        <p:nvSpPr>
          <p:cNvPr id="2" name="コンテンツ プレースホルダー 1">
            <a:extLst>
              <a:ext uri="{FF2B5EF4-FFF2-40B4-BE49-F238E27FC236}">
                <a16:creationId xmlns:a16="http://schemas.microsoft.com/office/drawing/2014/main" id="{B803DBA3-D443-4B96-93F8-25F7DE2D54EF}"/>
              </a:ext>
            </a:extLst>
          </p:cNvPr>
          <p:cNvSpPr>
            <a:spLocks noGrp="1"/>
          </p:cNvSpPr>
          <p:nvPr>
            <p:ph sz="quarter" idx="10"/>
          </p:nvPr>
        </p:nvSpPr>
        <p:spPr/>
        <p:txBody>
          <a:bodyPr/>
          <a:lstStyle/>
          <a:p>
            <a:r>
              <a:rPr lang="en-US" altLang="ja-JP" dirty="0"/>
              <a:t>Stability</a:t>
            </a:r>
          </a:p>
          <a:p>
            <a:pPr lvl="1"/>
            <a:r>
              <a:rPr lang="en-US" altLang="ja-JP" dirty="0"/>
              <a:t>Improved exclusive control</a:t>
            </a:r>
          </a:p>
          <a:p>
            <a:pPr lvl="1"/>
            <a:r>
              <a:rPr lang="en-US" altLang="ja-JP" dirty="0"/>
              <a:t>Work with in-cluster failover situation</a:t>
            </a:r>
          </a:p>
          <a:p>
            <a:pPr lvl="1"/>
            <a:r>
              <a:rPr lang="en-US" altLang="ja-JP" dirty="0"/>
              <a:t>Retry connection on SSH and MAPI when failed</a:t>
            </a:r>
          </a:p>
          <a:p>
            <a:pPr lvl="1"/>
            <a:r>
              <a:rPr lang="en-US" altLang="ja-JP" dirty="0"/>
              <a:t>Check resource group status before execution of any resource operation</a:t>
            </a:r>
          </a:p>
        </p:txBody>
      </p:sp>
      <p:sp>
        <p:nvSpPr>
          <p:cNvPr id="4" name="動作設定ボタン: 戻る/前へ 3">
            <a:hlinkClick r:id="rId3" action="ppaction://hlinksldjump" highlightClick="1"/>
            <a:extLst>
              <a:ext uri="{FF2B5EF4-FFF2-40B4-BE49-F238E27FC236}">
                <a16:creationId xmlns:a16="http://schemas.microsoft.com/office/drawing/2014/main" id="{896BB369-7EB9-4A08-B6F2-CCA65BDE7988}"/>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Tree>
    <p:extLst>
      <p:ext uri="{BB962C8B-B14F-4D97-AF65-F5344CB8AC3E}">
        <p14:creationId xmlns:p14="http://schemas.microsoft.com/office/powerpoint/2010/main" val="254032563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1409360" cy="369332"/>
          </a:xfrm>
        </p:spPr>
        <p:txBody>
          <a:bodyPr wrap="none"/>
          <a:lstStyle/>
          <a:p>
            <a:r>
              <a:rPr lang="en-US" altLang="ja-JP" dirty="0"/>
              <a:t>5-1</a:t>
            </a:r>
            <a:r>
              <a:rPr lang="en-US" altLang="ja-JP" b="1" dirty="0">
                <a:solidFill>
                  <a:schemeClr val="tx1"/>
                </a:solidFill>
                <a:latin typeface="+mj-lt"/>
                <a:ea typeface="ＭＳ Ｐゴシック" pitchFamily="50" charset="-128"/>
                <a:cs typeface="Arial" charset="0"/>
              </a:rPr>
              <a:t>. </a:t>
            </a:r>
            <a:r>
              <a:rPr lang="en-US" altLang="ja-JP" dirty="0"/>
              <a:t>Setup</a:t>
            </a:r>
            <a:endParaRPr kumimoji="1" lang="ja-JP" altLang="en-US" b="1" dirty="0">
              <a:solidFill>
                <a:schemeClr val="tx1"/>
              </a:solidFill>
              <a:latin typeface="+mj-lt"/>
            </a:endParaRPr>
          </a:p>
        </p:txBody>
      </p:sp>
      <p:sp>
        <p:nvSpPr>
          <p:cNvPr id="2" name="コンテンツ プレースホルダー 1">
            <a:extLst>
              <a:ext uri="{FF2B5EF4-FFF2-40B4-BE49-F238E27FC236}">
                <a16:creationId xmlns:a16="http://schemas.microsoft.com/office/drawing/2014/main" id="{B803DBA3-D443-4B96-93F8-25F7DE2D54EF}"/>
              </a:ext>
            </a:extLst>
          </p:cNvPr>
          <p:cNvSpPr>
            <a:spLocks noGrp="1"/>
          </p:cNvSpPr>
          <p:nvPr>
            <p:ph sz="quarter" idx="10"/>
          </p:nvPr>
        </p:nvSpPr>
        <p:spPr>
          <a:xfrm>
            <a:off x="329859" y="744545"/>
            <a:ext cx="8499348" cy="4067297"/>
          </a:xfrm>
        </p:spPr>
        <p:txBody>
          <a:bodyPr/>
          <a:lstStyle/>
          <a:p>
            <a:pPr marL="457200" indent="-457200">
              <a:buFont typeface="+mj-lt"/>
              <a:buAutoNum type="arabicPeriod" startAt="7"/>
            </a:pPr>
            <a:r>
              <a:rPr lang="en-US" altLang="ja-JP" sz="2000" dirty="0"/>
              <a:t>Define failover configuration for another Configuration Group if necessary (i.e. Not all nodes are connected over SSH)</a:t>
            </a:r>
          </a:p>
          <a:p>
            <a:pPr marL="0" indent="0">
              <a:buNone/>
            </a:pPr>
            <a:r>
              <a:rPr lang="en-US" altLang="ja-JP" sz="1800" dirty="0"/>
              <a:t>Where: A node which is not included in the pairs defined at #2</a:t>
            </a:r>
          </a:p>
          <a:p>
            <a:pPr marL="0" indent="0">
              <a:buNone/>
            </a:pPr>
            <a:r>
              <a:rPr lang="en-US" altLang="ja-JP" sz="1800" dirty="0"/>
              <a:t>Action:</a:t>
            </a:r>
          </a:p>
          <a:p>
            <a:pPr marL="857250" lvl="1" indent="-457200">
              <a:buFont typeface="+mj-lt"/>
              <a:buAutoNum type="arabicPeriod"/>
            </a:pPr>
            <a:r>
              <a:rPr lang="en-US" altLang="ja-JP" sz="1800" dirty="0"/>
              <a:t>Execute the same operations as #2 - #6. If you upgrade from v2.x, execute the same operation in </a:t>
            </a:r>
            <a:r>
              <a:rPr lang="en-US" altLang="ja-JP" sz="1800" dirty="0">
                <a:hlinkClick r:id="rId3" action="ppaction://hlinksldjump"/>
              </a:rPr>
              <a:t>#1</a:t>
            </a:r>
            <a:r>
              <a:rPr lang="en-US" altLang="ja-JP" sz="1800" dirty="0"/>
              <a:t>.</a:t>
            </a:r>
          </a:p>
          <a:p>
            <a:pPr marL="0" indent="0">
              <a:buNone/>
            </a:pPr>
            <a:r>
              <a:rPr lang="en-US" altLang="ja-JP" sz="1800" dirty="0"/>
              <a:t>Note: Please define a </a:t>
            </a:r>
            <a:r>
              <a:rPr lang="en-US" altLang="ja-JP" sz="1800" dirty="0">
                <a:solidFill>
                  <a:srgbClr val="FF0000"/>
                </a:solidFill>
              </a:rPr>
              <a:t>different</a:t>
            </a:r>
            <a:r>
              <a:rPr lang="en-US" altLang="ja-JP" sz="1800" dirty="0"/>
              <a:t> Configuration Group</a:t>
            </a:r>
            <a:br>
              <a:rPr lang="en-US" altLang="ja-JP" sz="1800" dirty="0"/>
            </a:br>
            <a:r>
              <a:rPr lang="en-US" altLang="ja-JP" sz="1800" dirty="0"/>
              <a:t>          name! Otherwise the other configuration group’s</a:t>
            </a:r>
            <a:br>
              <a:rPr lang="en-US" altLang="ja-JP" sz="1800" dirty="0"/>
            </a:br>
            <a:r>
              <a:rPr lang="en-US" altLang="ja-JP" sz="1800" dirty="0"/>
              <a:t>          settings will be overridden.</a:t>
            </a:r>
          </a:p>
        </p:txBody>
      </p:sp>
      <p:sp>
        <p:nvSpPr>
          <p:cNvPr id="62" name="コンテンツ プレースホルダー 1">
            <a:extLst>
              <a:ext uri="{FF2B5EF4-FFF2-40B4-BE49-F238E27FC236}">
                <a16:creationId xmlns:a16="http://schemas.microsoft.com/office/drawing/2014/main" id="{B803DBA3-D443-4B96-93F8-25F7DE2D54EF}"/>
              </a:ext>
            </a:extLst>
          </p:cNvPr>
          <p:cNvSpPr txBox="1">
            <a:spLocks/>
          </p:cNvSpPr>
          <p:nvPr/>
        </p:nvSpPr>
        <p:spPr>
          <a:xfrm>
            <a:off x="292384" y="2933110"/>
            <a:ext cx="8536823" cy="2118575"/>
          </a:xfrm>
          <a:prstGeom prst="rect">
            <a:avLst/>
          </a:prstGeom>
        </p:spPr>
        <p:txBody>
          <a:bodyPr/>
          <a:lstStyle>
            <a:lvl1pPr marL="342900" indent="-342900" algn="l" rtl="0" fontAlgn="base">
              <a:spcBef>
                <a:spcPct val="20000"/>
              </a:spcBef>
              <a:spcAft>
                <a:spcPct val="0"/>
              </a:spcAft>
              <a:buChar char="•"/>
              <a:defRPr kumimoji="1" sz="2400">
                <a:solidFill>
                  <a:schemeClr val="tx1"/>
                </a:solidFill>
                <a:latin typeface="+mn-lt"/>
                <a:ea typeface="+mn-ea"/>
                <a:cs typeface="+mn-cs"/>
              </a:defRPr>
            </a:lvl1pPr>
            <a:lvl2pPr marL="742950" indent="-285750" algn="l" rtl="0" fontAlgn="base">
              <a:spcBef>
                <a:spcPct val="20000"/>
              </a:spcBef>
              <a:spcAft>
                <a:spcPct val="0"/>
              </a:spcAft>
              <a:buChar char="–"/>
              <a:defRPr kumimoji="1" sz="2200">
                <a:solidFill>
                  <a:schemeClr val="tx1"/>
                </a:solidFill>
                <a:latin typeface="+mn-lt"/>
                <a:ea typeface="+mn-ea"/>
              </a:defRPr>
            </a:lvl2pPr>
            <a:lvl3pPr marL="1143000" indent="-228600" algn="l" rtl="0" fontAlgn="base">
              <a:spcBef>
                <a:spcPct val="20000"/>
              </a:spcBef>
              <a:spcAft>
                <a:spcPct val="0"/>
              </a:spcAft>
              <a:buChar char="•"/>
              <a:defRPr kumimoji="1" sz="2000">
                <a:solidFill>
                  <a:schemeClr val="tx1"/>
                </a:solidFill>
                <a:latin typeface="+mn-lt"/>
                <a:ea typeface="+mn-ea"/>
              </a:defRPr>
            </a:lvl3pPr>
            <a:lvl4pPr marL="1600200" indent="-228600" algn="l" rtl="0" fontAlgn="base">
              <a:spcBef>
                <a:spcPct val="20000"/>
              </a:spcBef>
              <a:spcAft>
                <a:spcPct val="0"/>
              </a:spcAft>
              <a:buChar char="–"/>
              <a:defRPr kumimoji="1" sz="1800">
                <a:solidFill>
                  <a:schemeClr val="tx1"/>
                </a:solidFill>
                <a:latin typeface="+mn-lt"/>
                <a:ea typeface="+mn-ea"/>
              </a:defRPr>
            </a:lvl4pPr>
            <a:lvl5pPr marL="2057400" indent="-228600" algn="l" rtl="0" fontAlgn="base">
              <a:spcBef>
                <a:spcPct val="20000"/>
              </a:spcBef>
              <a:spcAft>
                <a:spcPct val="0"/>
              </a:spcAft>
              <a:buChar char="»"/>
              <a:defRPr kumimoji="1" sz="18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800100" lvl="2" indent="0">
              <a:lnSpc>
                <a:spcPct val="100000"/>
              </a:lnSpc>
              <a:buFontTx/>
              <a:buNone/>
            </a:pPr>
            <a:endParaRPr lang="en-US" altLang="ja-JP" sz="1600" kern="0" dirty="0"/>
          </a:p>
          <a:p>
            <a:pPr marL="857250" lvl="1" indent="-457200">
              <a:lnSpc>
                <a:spcPct val="100000"/>
              </a:lnSpc>
              <a:buFont typeface="+mj-lt"/>
              <a:buAutoNum type="arabicPeriod"/>
            </a:pPr>
            <a:endParaRPr lang="en-US" altLang="ja-JP" sz="1800" kern="0" dirty="0"/>
          </a:p>
        </p:txBody>
      </p:sp>
      <p:cxnSp>
        <p:nvCxnSpPr>
          <p:cNvPr id="73" name="Straight Arrow Connector 72"/>
          <p:cNvCxnSpPr/>
          <p:nvPr/>
        </p:nvCxnSpPr>
        <p:spPr>
          <a:xfrm>
            <a:off x="6182724" y="4602688"/>
            <a:ext cx="457550"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7225882" y="4901914"/>
            <a:ext cx="457550"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7745626" y="4779573"/>
            <a:ext cx="1398374" cy="244682"/>
          </a:xfrm>
          <a:prstGeom prst="rect">
            <a:avLst/>
          </a:prstGeom>
          <a:noFill/>
        </p:spPr>
        <p:txBody>
          <a:bodyPr wrap="square" rtlCol="0">
            <a:spAutoFit/>
          </a:bodyPr>
          <a:lstStyle/>
          <a:p>
            <a:r>
              <a:rPr kumimoji="1" lang="en-US" sz="1100" dirty="0">
                <a:solidFill>
                  <a:schemeClr val="tx1"/>
                </a:solidFill>
                <a:latin typeface="+mn-lt"/>
                <a:ea typeface="+mn-ea"/>
              </a:rPr>
              <a:t>Operation target</a:t>
            </a: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9101" y="2809234"/>
            <a:ext cx="3909154" cy="2215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動作設定ボタン: 戻る/前へ 8">
            <a:hlinkClick r:id="rId5" action="ppaction://hlinksldjump" highlightClick="1"/>
            <a:extLst>
              <a:ext uri="{FF2B5EF4-FFF2-40B4-BE49-F238E27FC236}">
                <a16:creationId xmlns:a16="http://schemas.microsoft.com/office/drawing/2014/main" id="{E39F59A2-0479-44CF-A55B-35F156E58868}"/>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Tree>
    <p:extLst>
      <p:ext uri="{BB962C8B-B14F-4D97-AF65-F5344CB8AC3E}">
        <p14:creationId xmlns:p14="http://schemas.microsoft.com/office/powerpoint/2010/main" val="144184075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1409360" cy="369332"/>
          </a:xfrm>
        </p:spPr>
        <p:txBody>
          <a:bodyPr wrap="none"/>
          <a:lstStyle/>
          <a:p>
            <a:r>
              <a:rPr lang="en-US" altLang="ja-JP" dirty="0"/>
              <a:t>5-1</a:t>
            </a:r>
            <a:r>
              <a:rPr lang="en-US" altLang="ja-JP" b="1" dirty="0">
                <a:solidFill>
                  <a:schemeClr val="tx1"/>
                </a:solidFill>
                <a:latin typeface="+mj-lt"/>
                <a:ea typeface="ＭＳ Ｐゴシック" pitchFamily="50" charset="-128"/>
                <a:cs typeface="Arial" charset="0"/>
              </a:rPr>
              <a:t>. </a:t>
            </a:r>
            <a:r>
              <a:rPr lang="en-US" altLang="ja-JP" dirty="0"/>
              <a:t>Setup</a:t>
            </a:r>
            <a:endParaRPr kumimoji="1" lang="ja-JP" altLang="en-US" b="1" dirty="0">
              <a:solidFill>
                <a:schemeClr val="tx1"/>
              </a:solidFill>
              <a:latin typeface="+mj-lt"/>
            </a:endParaRPr>
          </a:p>
        </p:txBody>
      </p:sp>
      <p:sp>
        <p:nvSpPr>
          <p:cNvPr id="2" name="コンテンツ プレースホルダー 1">
            <a:extLst>
              <a:ext uri="{FF2B5EF4-FFF2-40B4-BE49-F238E27FC236}">
                <a16:creationId xmlns:a16="http://schemas.microsoft.com/office/drawing/2014/main" id="{B803DBA3-D443-4B96-93F8-25F7DE2D54EF}"/>
              </a:ext>
            </a:extLst>
          </p:cNvPr>
          <p:cNvSpPr>
            <a:spLocks noGrp="1"/>
          </p:cNvSpPr>
          <p:nvPr>
            <p:ph sz="quarter" idx="10"/>
          </p:nvPr>
        </p:nvSpPr>
        <p:spPr>
          <a:xfrm>
            <a:off x="329859" y="744545"/>
            <a:ext cx="8499348" cy="4067297"/>
          </a:xfrm>
        </p:spPr>
        <p:txBody>
          <a:bodyPr/>
          <a:lstStyle/>
          <a:p>
            <a:pPr marL="457200" indent="-457200">
              <a:buFont typeface="+mj-lt"/>
              <a:buAutoNum type="arabicPeriod" startAt="8"/>
            </a:pPr>
            <a:r>
              <a:rPr lang="en-US" altLang="ja-JP" sz="2000" dirty="0"/>
              <a:t>(Only if Large File Transfer function is used)</a:t>
            </a:r>
            <a:br>
              <a:rPr lang="en-US" altLang="ja-JP" sz="2000" dirty="0"/>
            </a:br>
            <a:r>
              <a:rPr lang="en-US" altLang="ja-JP" sz="2000" dirty="0"/>
              <a:t>Enable MQE and indexing on HCP system and tenant (</a:t>
            </a:r>
            <a:r>
              <a:rPr lang="en-US" altLang="ja-JP" sz="2000" dirty="0">
                <a:hlinkClick r:id="rId3" action="ppaction://hlinksldjump"/>
              </a:rPr>
              <a:t>reason</a:t>
            </a:r>
            <a:r>
              <a:rPr lang="en-US" altLang="ja-JP" sz="2000" dirty="0"/>
              <a:t>)</a:t>
            </a:r>
          </a:p>
          <a:p>
            <a:pPr marL="0" indent="0">
              <a:buNone/>
            </a:pPr>
            <a:r>
              <a:rPr lang="en-US" altLang="ja-JP" sz="1800" dirty="0"/>
              <a:t>Where: HCP</a:t>
            </a:r>
          </a:p>
          <a:p>
            <a:pPr marL="0" indent="0">
              <a:buNone/>
            </a:pPr>
            <a:r>
              <a:rPr lang="en-US" altLang="ja-JP" sz="1800" dirty="0"/>
              <a:t>Action:</a:t>
            </a:r>
          </a:p>
          <a:p>
            <a:pPr marL="857250" lvl="1" indent="-457200">
              <a:buFont typeface="+mj-lt"/>
              <a:buAutoNum type="arabicPeriod"/>
            </a:pPr>
            <a:r>
              <a:rPr lang="en-US" altLang="ja-JP" sz="1800" dirty="0"/>
              <a:t>Login to HCP SMC (System Management Console)</a:t>
            </a:r>
          </a:p>
          <a:p>
            <a:pPr marL="857250" lvl="1" indent="-457200">
              <a:buFont typeface="+mj-lt"/>
              <a:buAutoNum type="arabicPeriod"/>
            </a:pPr>
            <a:r>
              <a:rPr lang="en-US" altLang="ja-JP" sz="1800" dirty="0"/>
              <a:t>Go to “Service” </a:t>
            </a:r>
            <a:r>
              <a:rPr lang="en-US" altLang="ja-JP" sz="1800" dirty="0">
                <a:sym typeface="Wingdings" panose="05000000000000000000" pitchFamily="2" charset="2"/>
              </a:rPr>
              <a:t> “Search”</a:t>
            </a:r>
          </a:p>
          <a:p>
            <a:pPr marL="857250" lvl="1" indent="-457200">
              <a:buFont typeface="+mj-lt"/>
              <a:buAutoNum type="arabicPeriod"/>
            </a:pPr>
            <a:r>
              <a:rPr lang="en-US" altLang="ja-JP" sz="1800" dirty="0">
                <a:sym typeface="Wingdings" panose="05000000000000000000" pitchFamily="2" charset="2"/>
              </a:rPr>
              <a:t>Check “Enable metadata query API” and “Enable indexing”</a:t>
            </a:r>
          </a:p>
          <a:p>
            <a:pPr marL="857250" lvl="1" indent="-457200">
              <a:buFont typeface="+mj-lt"/>
              <a:buAutoNum type="arabicPeriod"/>
            </a:pPr>
            <a:r>
              <a:rPr lang="en-US" altLang="ja-JP" sz="1800" dirty="0">
                <a:sym typeface="Wingdings" panose="05000000000000000000" pitchFamily="2" charset="2"/>
              </a:rPr>
              <a:t>Go to “Tenants”  the tenant HDI is connected to</a:t>
            </a:r>
          </a:p>
          <a:p>
            <a:pPr marL="857250" lvl="1" indent="-457200">
              <a:buFont typeface="+mj-lt"/>
              <a:buAutoNum type="arabicPeriod"/>
            </a:pPr>
            <a:r>
              <a:rPr lang="en-US" altLang="ja-JP" sz="1800" dirty="0">
                <a:sym typeface="Wingdings" panose="05000000000000000000" pitchFamily="2" charset="2"/>
              </a:rPr>
              <a:t>Enable “Search” feature</a:t>
            </a:r>
            <a:endParaRPr lang="en-US" altLang="ja-JP" sz="1800" dirty="0"/>
          </a:p>
        </p:txBody>
      </p:sp>
      <p:sp>
        <p:nvSpPr>
          <p:cNvPr id="62" name="コンテンツ プレースホルダー 1">
            <a:extLst>
              <a:ext uri="{FF2B5EF4-FFF2-40B4-BE49-F238E27FC236}">
                <a16:creationId xmlns:a16="http://schemas.microsoft.com/office/drawing/2014/main" id="{B803DBA3-D443-4B96-93F8-25F7DE2D54EF}"/>
              </a:ext>
            </a:extLst>
          </p:cNvPr>
          <p:cNvSpPr txBox="1">
            <a:spLocks/>
          </p:cNvSpPr>
          <p:nvPr/>
        </p:nvSpPr>
        <p:spPr>
          <a:xfrm>
            <a:off x="292384" y="2933110"/>
            <a:ext cx="8536823" cy="2118575"/>
          </a:xfrm>
          <a:prstGeom prst="rect">
            <a:avLst/>
          </a:prstGeom>
        </p:spPr>
        <p:txBody>
          <a:bodyPr/>
          <a:lstStyle>
            <a:lvl1pPr marL="342900" indent="-342900" algn="l" rtl="0" fontAlgn="base">
              <a:spcBef>
                <a:spcPct val="20000"/>
              </a:spcBef>
              <a:spcAft>
                <a:spcPct val="0"/>
              </a:spcAft>
              <a:buChar char="•"/>
              <a:defRPr kumimoji="1" sz="2400">
                <a:solidFill>
                  <a:schemeClr val="tx1"/>
                </a:solidFill>
                <a:latin typeface="+mn-lt"/>
                <a:ea typeface="+mn-ea"/>
                <a:cs typeface="+mn-cs"/>
              </a:defRPr>
            </a:lvl1pPr>
            <a:lvl2pPr marL="742950" indent="-285750" algn="l" rtl="0" fontAlgn="base">
              <a:spcBef>
                <a:spcPct val="20000"/>
              </a:spcBef>
              <a:spcAft>
                <a:spcPct val="0"/>
              </a:spcAft>
              <a:buChar char="–"/>
              <a:defRPr kumimoji="1" sz="2200">
                <a:solidFill>
                  <a:schemeClr val="tx1"/>
                </a:solidFill>
                <a:latin typeface="+mn-lt"/>
                <a:ea typeface="+mn-ea"/>
              </a:defRPr>
            </a:lvl2pPr>
            <a:lvl3pPr marL="1143000" indent="-228600" algn="l" rtl="0" fontAlgn="base">
              <a:spcBef>
                <a:spcPct val="20000"/>
              </a:spcBef>
              <a:spcAft>
                <a:spcPct val="0"/>
              </a:spcAft>
              <a:buChar char="•"/>
              <a:defRPr kumimoji="1" sz="2000">
                <a:solidFill>
                  <a:schemeClr val="tx1"/>
                </a:solidFill>
                <a:latin typeface="+mn-lt"/>
                <a:ea typeface="+mn-ea"/>
              </a:defRPr>
            </a:lvl3pPr>
            <a:lvl4pPr marL="1600200" indent="-228600" algn="l" rtl="0" fontAlgn="base">
              <a:spcBef>
                <a:spcPct val="20000"/>
              </a:spcBef>
              <a:spcAft>
                <a:spcPct val="0"/>
              </a:spcAft>
              <a:buChar char="–"/>
              <a:defRPr kumimoji="1" sz="1800">
                <a:solidFill>
                  <a:schemeClr val="tx1"/>
                </a:solidFill>
                <a:latin typeface="+mn-lt"/>
                <a:ea typeface="+mn-ea"/>
              </a:defRPr>
            </a:lvl4pPr>
            <a:lvl5pPr marL="2057400" indent="-228600" algn="l" rtl="0" fontAlgn="base">
              <a:spcBef>
                <a:spcPct val="20000"/>
              </a:spcBef>
              <a:spcAft>
                <a:spcPct val="0"/>
              </a:spcAft>
              <a:buChar char="»"/>
              <a:defRPr kumimoji="1" sz="18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800100" lvl="2" indent="0">
              <a:lnSpc>
                <a:spcPct val="100000"/>
              </a:lnSpc>
              <a:buFontTx/>
              <a:buNone/>
            </a:pPr>
            <a:endParaRPr lang="en-US" altLang="ja-JP" sz="1600" kern="0" dirty="0"/>
          </a:p>
          <a:p>
            <a:pPr marL="857250" lvl="1" indent="-457200">
              <a:lnSpc>
                <a:spcPct val="100000"/>
              </a:lnSpc>
              <a:buFont typeface="+mj-lt"/>
              <a:buAutoNum type="arabicPeriod"/>
            </a:pPr>
            <a:endParaRPr lang="en-US" altLang="ja-JP" sz="1800" kern="0" dirty="0"/>
          </a:p>
        </p:txBody>
      </p:sp>
      <p:sp>
        <p:nvSpPr>
          <p:cNvPr id="9" name="動作設定ボタン: 戻る/前へ 8">
            <a:hlinkClick r:id="rId4" action="ppaction://hlinksldjump" highlightClick="1"/>
            <a:extLst>
              <a:ext uri="{FF2B5EF4-FFF2-40B4-BE49-F238E27FC236}">
                <a16:creationId xmlns:a16="http://schemas.microsoft.com/office/drawing/2014/main" id="{E39F59A2-0479-44CF-A55B-35F156E58868}"/>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pic>
        <p:nvPicPr>
          <p:cNvPr id="10" name="図 9">
            <a:extLst>
              <a:ext uri="{FF2B5EF4-FFF2-40B4-BE49-F238E27FC236}">
                <a16:creationId xmlns:a16="http://schemas.microsoft.com/office/drawing/2014/main" id="{39EA3CCC-FF72-485D-8967-A5460F365B1C}"/>
              </a:ext>
            </a:extLst>
          </p:cNvPr>
          <p:cNvPicPr>
            <a:picLocks noChangeAspect="1"/>
          </p:cNvPicPr>
          <p:nvPr/>
        </p:nvPicPr>
        <p:blipFill>
          <a:blip r:embed="rId5"/>
          <a:stretch>
            <a:fillRect/>
          </a:stretch>
        </p:blipFill>
        <p:spPr>
          <a:xfrm>
            <a:off x="473911" y="3735990"/>
            <a:ext cx="3231800" cy="1208962"/>
          </a:xfrm>
          <a:prstGeom prst="rect">
            <a:avLst/>
          </a:prstGeom>
        </p:spPr>
      </p:pic>
      <p:pic>
        <p:nvPicPr>
          <p:cNvPr id="11" name="図 10">
            <a:extLst>
              <a:ext uri="{FF2B5EF4-FFF2-40B4-BE49-F238E27FC236}">
                <a16:creationId xmlns:a16="http://schemas.microsoft.com/office/drawing/2014/main" id="{747B1AE9-C9B9-449E-B220-4D44BB87D016}"/>
              </a:ext>
            </a:extLst>
          </p:cNvPr>
          <p:cNvPicPr>
            <a:picLocks noChangeAspect="1"/>
          </p:cNvPicPr>
          <p:nvPr/>
        </p:nvPicPr>
        <p:blipFill>
          <a:blip r:embed="rId6"/>
          <a:stretch>
            <a:fillRect/>
          </a:stretch>
        </p:blipFill>
        <p:spPr>
          <a:xfrm>
            <a:off x="4235219" y="3607172"/>
            <a:ext cx="4788131" cy="1069800"/>
          </a:xfrm>
          <a:prstGeom prst="rect">
            <a:avLst/>
          </a:prstGeom>
        </p:spPr>
      </p:pic>
    </p:spTree>
    <p:extLst>
      <p:ext uri="{BB962C8B-B14F-4D97-AF65-F5344CB8AC3E}">
        <p14:creationId xmlns:p14="http://schemas.microsoft.com/office/powerpoint/2010/main" val="110532066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1223412" cy="369332"/>
          </a:xfrm>
        </p:spPr>
        <p:txBody>
          <a:bodyPr wrap="none"/>
          <a:lstStyle/>
          <a:p>
            <a:r>
              <a:rPr lang="en-US" altLang="ja-JP" dirty="0"/>
              <a:t>5-2</a:t>
            </a:r>
            <a:r>
              <a:rPr lang="en-US" altLang="ja-JP" b="1" dirty="0">
                <a:solidFill>
                  <a:schemeClr val="tx1"/>
                </a:solidFill>
                <a:latin typeface="+mj-lt"/>
                <a:ea typeface="ＭＳ Ｐゴシック" pitchFamily="50" charset="-128"/>
                <a:cs typeface="Arial" charset="0"/>
              </a:rPr>
              <a:t>. </a:t>
            </a:r>
            <a:r>
              <a:rPr lang="en-US" altLang="ja-JP" dirty="0"/>
              <a:t>Test</a:t>
            </a:r>
            <a:endParaRPr kumimoji="1" lang="ja-JP" altLang="en-US" b="1" dirty="0">
              <a:solidFill>
                <a:schemeClr val="tx1"/>
              </a:solidFill>
              <a:latin typeface="+mj-lt"/>
            </a:endParaRPr>
          </a:p>
        </p:txBody>
      </p:sp>
      <p:sp>
        <p:nvSpPr>
          <p:cNvPr id="2" name="コンテンツ プレースホルダー 1">
            <a:extLst>
              <a:ext uri="{FF2B5EF4-FFF2-40B4-BE49-F238E27FC236}">
                <a16:creationId xmlns:a16="http://schemas.microsoft.com/office/drawing/2014/main" id="{B803DBA3-D443-4B96-93F8-25F7DE2D54EF}"/>
              </a:ext>
            </a:extLst>
          </p:cNvPr>
          <p:cNvSpPr>
            <a:spLocks noGrp="1"/>
          </p:cNvSpPr>
          <p:nvPr>
            <p:ph sz="quarter" idx="10"/>
          </p:nvPr>
        </p:nvSpPr>
        <p:spPr>
          <a:xfrm>
            <a:off x="329859" y="744545"/>
            <a:ext cx="8499348" cy="4067297"/>
          </a:xfrm>
        </p:spPr>
        <p:txBody>
          <a:bodyPr/>
          <a:lstStyle/>
          <a:p>
            <a:pPr marL="457200" indent="-457200">
              <a:buFont typeface="+mj-lt"/>
              <a:buAutoNum type="arabicPeriod"/>
            </a:pPr>
            <a:r>
              <a:rPr lang="en-US" altLang="ja-JP" sz="2000" dirty="0"/>
              <a:t>Execute backup configuration</a:t>
            </a:r>
          </a:p>
          <a:p>
            <a:pPr marL="0" indent="0">
              <a:buNone/>
            </a:pPr>
            <a:r>
              <a:rPr lang="en-US" altLang="ja-JP" sz="1800" dirty="0"/>
              <a:t>Where: Each primary node</a:t>
            </a:r>
          </a:p>
          <a:p>
            <a:pPr marL="0" indent="0">
              <a:buNone/>
            </a:pPr>
            <a:r>
              <a:rPr lang="en-US" altLang="ja-JP" sz="1800" dirty="0"/>
              <a:t>Action:</a:t>
            </a:r>
          </a:p>
          <a:p>
            <a:pPr marL="857250" lvl="1" indent="-457200">
              <a:buFont typeface="+mj-lt"/>
              <a:buAutoNum type="arabicPeriod"/>
            </a:pPr>
            <a:r>
              <a:rPr lang="en-US" altLang="ja-JP" sz="1800" dirty="0"/>
              <a:t>Execute the following command</a:t>
            </a:r>
            <a:br>
              <a:rPr lang="en-US" altLang="ja-JP" sz="1800" dirty="0"/>
            </a:br>
            <a:r>
              <a:rPr lang="en-US" altLang="ja-JP" sz="1600" dirty="0" err="1">
                <a:latin typeface="Courier New" panose="02070309020205020404" pitchFamily="49" charset="0"/>
                <a:cs typeface="Courier New" panose="02070309020205020404" pitchFamily="49" charset="0"/>
              </a:rPr>
              <a:t>sudo</a:t>
            </a:r>
            <a:r>
              <a:rPr lang="en-US" altLang="ja-JP" sz="1600" dirty="0">
                <a:latin typeface="Courier New" panose="02070309020205020404" pitchFamily="49" charset="0"/>
                <a:cs typeface="Courier New" panose="02070309020205020404" pitchFamily="49" charset="0"/>
              </a:rPr>
              <a:t> </a:t>
            </a:r>
            <a:r>
              <a:rPr lang="en-US" altLang="ja-JP" sz="1600" dirty="0" err="1">
                <a:latin typeface="Courier New" panose="02070309020205020404" pitchFamily="49" charset="0"/>
                <a:cs typeface="Courier New" panose="02070309020205020404" pitchFamily="49" charset="0"/>
              </a:rPr>
              <a:t>maintexec</a:t>
            </a:r>
            <a:r>
              <a:rPr lang="en-US" altLang="ja-JP" sz="1600" dirty="0">
                <a:latin typeface="Courier New" panose="02070309020205020404" pitchFamily="49" charset="0"/>
                <a:cs typeface="Courier New" panose="02070309020205020404" pitchFamily="49" charset="0"/>
              </a:rPr>
              <a:t> </a:t>
            </a:r>
            <a:r>
              <a:rPr lang="en-US" altLang="ja-JP" sz="1600" dirty="0" err="1">
                <a:latin typeface="Courier New" panose="02070309020205020404" pitchFamily="49" charset="0"/>
                <a:cs typeface="Courier New" panose="02070309020205020404" pitchFamily="49" charset="0"/>
              </a:rPr>
              <a:t>foscripts</a:t>
            </a:r>
            <a:r>
              <a:rPr lang="en-US" altLang="ja-JP" sz="1600" dirty="0">
                <a:latin typeface="Courier New" panose="02070309020205020404" pitchFamily="49" charset="0"/>
                <a:cs typeface="Courier New" panose="02070309020205020404" pitchFamily="49" charset="0"/>
              </a:rPr>
              <a:t>/</a:t>
            </a:r>
            <a:r>
              <a:rPr lang="en-US" altLang="ja-JP" sz="1600" dirty="0" err="1">
                <a:latin typeface="Courier New" panose="02070309020205020404" pitchFamily="49" charset="0"/>
                <a:cs typeface="Courier New" panose="02070309020205020404" pitchFamily="49" charset="0"/>
              </a:rPr>
              <a:t>backup_configs</a:t>
            </a:r>
            <a:endParaRPr lang="en-US" altLang="ja-JP" sz="1800" dirty="0">
              <a:latin typeface="Courier New" panose="02070309020205020404" pitchFamily="49" charset="0"/>
              <a:cs typeface="Courier New" panose="02070309020205020404" pitchFamily="49" charset="0"/>
            </a:endParaRPr>
          </a:p>
          <a:p>
            <a:pPr marL="857250" lvl="1" indent="-457200">
              <a:buFont typeface="+mj-lt"/>
              <a:buAutoNum type="arabicPeriod"/>
            </a:pPr>
            <a:r>
              <a:rPr lang="en-US" altLang="ja-JP" sz="1800" dirty="0"/>
              <a:t>Check if there is no error message displayed</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6075" y="2725807"/>
            <a:ext cx="4051889" cy="2093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 name="コンテンツ プレースホルダー 1">
            <a:extLst>
              <a:ext uri="{FF2B5EF4-FFF2-40B4-BE49-F238E27FC236}">
                <a16:creationId xmlns:a16="http://schemas.microsoft.com/office/drawing/2014/main" id="{B803DBA3-D443-4B96-93F8-25F7DE2D54EF}"/>
              </a:ext>
            </a:extLst>
          </p:cNvPr>
          <p:cNvSpPr txBox="1">
            <a:spLocks/>
          </p:cNvSpPr>
          <p:nvPr/>
        </p:nvSpPr>
        <p:spPr>
          <a:xfrm>
            <a:off x="292384" y="2933110"/>
            <a:ext cx="8536823" cy="2118575"/>
          </a:xfrm>
          <a:prstGeom prst="rect">
            <a:avLst/>
          </a:prstGeom>
        </p:spPr>
        <p:txBody>
          <a:bodyPr/>
          <a:lstStyle>
            <a:lvl1pPr marL="342900" indent="-342900" algn="l" rtl="0" fontAlgn="base">
              <a:spcBef>
                <a:spcPct val="20000"/>
              </a:spcBef>
              <a:spcAft>
                <a:spcPct val="0"/>
              </a:spcAft>
              <a:buChar char="•"/>
              <a:defRPr kumimoji="1" sz="2400">
                <a:solidFill>
                  <a:schemeClr val="tx1"/>
                </a:solidFill>
                <a:latin typeface="+mn-lt"/>
                <a:ea typeface="+mn-ea"/>
                <a:cs typeface="+mn-cs"/>
              </a:defRPr>
            </a:lvl1pPr>
            <a:lvl2pPr marL="742950" indent="-285750" algn="l" rtl="0" fontAlgn="base">
              <a:spcBef>
                <a:spcPct val="20000"/>
              </a:spcBef>
              <a:spcAft>
                <a:spcPct val="0"/>
              </a:spcAft>
              <a:buChar char="–"/>
              <a:defRPr kumimoji="1" sz="2200">
                <a:solidFill>
                  <a:schemeClr val="tx1"/>
                </a:solidFill>
                <a:latin typeface="+mn-lt"/>
                <a:ea typeface="+mn-ea"/>
              </a:defRPr>
            </a:lvl2pPr>
            <a:lvl3pPr marL="1143000" indent="-228600" algn="l" rtl="0" fontAlgn="base">
              <a:spcBef>
                <a:spcPct val="20000"/>
              </a:spcBef>
              <a:spcAft>
                <a:spcPct val="0"/>
              </a:spcAft>
              <a:buChar char="•"/>
              <a:defRPr kumimoji="1" sz="2000">
                <a:solidFill>
                  <a:schemeClr val="tx1"/>
                </a:solidFill>
                <a:latin typeface="+mn-lt"/>
                <a:ea typeface="+mn-ea"/>
              </a:defRPr>
            </a:lvl3pPr>
            <a:lvl4pPr marL="1600200" indent="-228600" algn="l" rtl="0" fontAlgn="base">
              <a:spcBef>
                <a:spcPct val="20000"/>
              </a:spcBef>
              <a:spcAft>
                <a:spcPct val="0"/>
              </a:spcAft>
              <a:buChar char="–"/>
              <a:defRPr kumimoji="1" sz="1800">
                <a:solidFill>
                  <a:schemeClr val="tx1"/>
                </a:solidFill>
                <a:latin typeface="+mn-lt"/>
                <a:ea typeface="+mn-ea"/>
              </a:defRPr>
            </a:lvl4pPr>
            <a:lvl5pPr marL="2057400" indent="-228600" algn="l" rtl="0" fontAlgn="base">
              <a:spcBef>
                <a:spcPct val="20000"/>
              </a:spcBef>
              <a:spcAft>
                <a:spcPct val="0"/>
              </a:spcAft>
              <a:buChar char="»"/>
              <a:defRPr kumimoji="1" sz="18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800100" lvl="2" indent="0">
              <a:lnSpc>
                <a:spcPct val="100000"/>
              </a:lnSpc>
              <a:buFontTx/>
              <a:buNone/>
            </a:pPr>
            <a:endParaRPr lang="en-US" altLang="ja-JP" sz="1600" kern="0" dirty="0"/>
          </a:p>
          <a:p>
            <a:pPr marL="857250" lvl="1" indent="-457200">
              <a:lnSpc>
                <a:spcPct val="100000"/>
              </a:lnSpc>
              <a:buFont typeface="+mj-lt"/>
              <a:buAutoNum type="arabicPeriod"/>
            </a:pPr>
            <a:endParaRPr lang="en-US" altLang="ja-JP" sz="1800" kern="0" dirty="0"/>
          </a:p>
        </p:txBody>
      </p:sp>
      <p:cxnSp>
        <p:nvCxnSpPr>
          <p:cNvPr id="73" name="Straight Arrow Connector 72"/>
          <p:cNvCxnSpPr/>
          <p:nvPr/>
        </p:nvCxnSpPr>
        <p:spPr>
          <a:xfrm>
            <a:off x="4886075" y="3380990"/>
            <a:ext cx="457550"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7225882" y="4901914"/>
            <a:ext cx="457550"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7745626" y="4779573"/>
            <a:ext cx="1398374" cy="244682"/>
          </a:xfrm>
          <a:prstGeom prst="rect">
            <a:avLst/>
          </a:prstGeom>
          <a:noFill/>
        </p:spPr>
        <p:txBody>
          <a:bodyPr wrap="square" rtlCol="0">
            <a:spAutoFit/>
          </a:bodyPr>
          <a:lstStyle/>
          <a:p>
            <a:r>
              <a:rPr kumimoji="1" lang="en-US" sz="1100" dirty="0">
                <a:solidFill>
                  <a:schemeClr val="tx1"/>
                </a:solidFill>
                <a:latin typeface="+mn-lt"/>
                <a:ea typeface="+mn-ea"/>
              </a:rPr>
              <a:t>Operation target</a:t>
            </a:r>
          </a:p>
        </p:txBody>
      </p:sp>
      <p:sp>
        <p:nvSpPr>
          <p:cNvPr id="76" name="TextBox 75"/>
          <p:cNvSpPr txBox="1"/>
          <p:nvPr/>
        </p:nvSpPr>
        <p:spPr>
          <a:xfrm>
            <a:off x="47479" y="2778193"/>
            <a:ext cx="4689413" cy="1840119"/>
          </a:xfrm>
          <a:prstGeom prst="rect">
            <a:avLst/>
          </a:prstGeom>
          <a:noFill/>
          <a:ln>
            <a:solidFill>
              <a:schemeClr val="tx1"/>
            </a:solidFill>
          </a:ln>
        </p:spPr>
        <p:txBody>
          <a:bodyPr wrap="square" rtlCol="0">
            <a:spAutoFit/>
          </a:bodyPr>
          <a:lstStyle/>
          <a:p>
            <a:pPr marL="85725" lvl="1"/>
            <a:r>
              <a:rPr lang="en-US" sz="700" dirty="0">
                <a:solidFill>
                  <a:schemeClr val="tx1"/>
                </a:solidFill>
                <a:latin typeface="Courier New"/>
                <a:cs typeface="Courier New"/>
              </a:rPr>
              <a:t>nasroot@HDITEST206:~$ </a:t>
            </a:r>
            <a:r>
              <a:rPr lang="en-US" sz="700" dirty="0" err="1">
                <a:solidFill>
                  <a:schemeClr val="tx1"/>
                </a:solidFill>
                <a:latin typeface="Courier New"/>
                <a:cs typeface="Courier New"/>
              </a:rPr>
              <a:t>sudo</a:t>
            </a:r>
            <a:r>
              <a:rPr lang="en-US" sz="700" dirty="0">
                <a:solidFill>
                  <a:schemeClr val="tx1"/>
                </a:solidFill>
                <a:latin typeface="Courier New"/>
                <a:cs typeface="Courier New"/>
              </a:rPr>
              <a:t> </a:t>
            </a:r>
            <a:r>
              <a:rPr lang="en-US" sz="700" dirty="0" err="1">
                <a:solidFill>
                  <a:schemeClr val="tx1"/>
                </a:solidFill>
                <a:latin typeface="Courier New"/>
                <a:cs typeface="Courier New"/>
              </a:rPr>
              <a:t>maintexec</a:t>
            </a:r>
            <a:r>
              <a:rPr lang="en-US" sz="700" dirty="0">
                <a:solidFill>
                  <a:schemeClr val="tx1"/>
                </a:solidFill>
                <a:latin typeface="Courier New"/>
                <a:cs typeface="Courier New"/>
              </a:rPr>
              <a:t> </a:t>
            </a:r>
            <a:r>
              <a:rPr lang="en-US" sz="700" dirty="0" err="1">
                <a:solidFill>
                  <a:schemeClr val="tx1"/>
                </a:solidFill>
                <a:latin typeface="Courier New"/>
                <a:cs typeface="Courier New"/>
              </a:rPr>
              <a:t>foscripts</a:t>
            </a:r>
            <a:r>
              <a:rPr lang="en-US" sz="700" dirty="0">
                <a:solidFill>
                  <a:schemeClr val="tx1"/>
                </a:solidFill>
                <a:latin typeface="Courier New"/>
                <a:cs typeface="Courier New"/>
              </a:rPr>
              <a:t>/</a:t>
            </a:r>
            <a:r>
              <a:rPr lang="en-US" sz="700" dirty="0" err="1">
                <a:solidFill>
                  <a:schemeClr val="tx1"/>
                </a:solidFill>
                <a:latin typeface="Courier New"/>
                <a:cs typeface="Courier New"/>
              </a:rPr>
              <a:t>backup_configs</a:t>
            </a:r>
            <a:r>
              <a:rPr lang="en-US" sz="700" dirty="0">
                <a:solidFill>
                  <a:schemeClr val="tx1"/>
                </a:solidFill>
                <a:latin typeface="Courier New"/>
                <a:cs typeface="Courier New"/>
              </a:rPr>
              <a:t>                                                                                                                                                                                 </a:t>
            </a:r>
          </a:p>
          <a:p>
            <a:pPr marL="85725" lvl="1"/>
            <a:r>
              <a:rPr lang="en-US" sz="700" dirty="0">
                <a:solidFill>
                  <a:schemeClr val="tx1"/>
                </a:solidFill>
                <a:latin typeface="Courier New"/>
                <a:cs typeface="Courier New"/>
              </a:rPr>
              <a:t>2018-10-05 11:04:41 JST: HDITEST206: Checking resource group status ...</a:t>
            </a:r>
          </a:p>
          <a:p>
            <a:pPr marL="85725" lvl="1"/>
            <a:r>
              <a:rPr lang="en-US" sz="700" dirty="0">
                <a:solidFill>
                  <a:schemeClr val="tx1"/>
                </a:solidFill>
                <a:latin typeface="Courier New"/>
                <a:cs typeface="Courier New"/>
              </a:rPr>
              <a:t>2018-10-05 11:04:44 JST: HDITEST206: Preparing ...</a:t>
            </a:r>
          </a:p>
          <a:p>
            <a:pPr marL="85725" lvl="1"/>
            <a:r>
              <a:rPr lang="en-US" sz="700" dirty="0">
                <a:solidFill>
                  <a:schemeClr val="tx1"/>
                </a:solidFill>
                <a:latin typeface="Courier New"/>
                <a:cs typeface="Courier New"/>
              </a:rPr>
              <a:t>2018-10-05 11:04:44 JST: HDITEST206: Getting file system settings ...</a:t>
            </a:r>
          </a:p>
          <a:p>
            <a:pPr marL="85725" lvl="1"/>
            <a:r>
              <a:rPr lang="en-US" sz="700" dirty="0">
                <a:solidFill>
                  <a:schemeClr val="tx1"/>
                </a:solidFill>
                <a:latin typeface="Courier New"/>
                <a:cs typeface="Courier New"/>
              </a:rPr>
              <a:t>2018-10-05 11:04:47 JST: HDITEST206: Getting CIFS share settings ...</a:t>
            </a:r>
          </a:p>
          <a:p>
            <a:pPr marL="85725" lvl="1"/>
            <a:r>
              <a:rPr lang="en-US" sz="700" dirty="0">
                <a:solidFill>
                  <a:schemeClr val="tx1"/>
                </a:solidFill>
                <a:latin typeface="Courier New"/>
                <a:cs typeface="Courier New"/>
              </a:rPr>
              <a:t>2018-10-05 11:04:57 JST: HDITEST206: Getting NFS share settings ...</a:t>
            </a:r>
          </a:p>
          <a:p>
            <a:pPr marL="85725" lvl="1"/>
            <a:r>
              <a:rPr lang="en-US" sz="700" dirty="0">
                <a:solidFill>
                  <a:schemeClr val="tx1"/>
                </a:solidFill>
                <a:latin typeface="Courier New"/>
                <a:cs typeface="Courier New"/>
              </a:rPr>
              <a:t>2018-10-05 11:05:03 JST: HDITEST206: Getting migration task settings ...</a:t>
            </a:r>
          </a:p>
          <a:p>
            <a:pPr marL="85725" lvl="1"/>
            <a:r>
              <a:rPr lang="en-US" sz="700" dirty="0">
                <a:solidFill>
                  <a:schemeClr val="tx1"/>
                </a:solidFill>
                <a:latin typeface="Courier New"/>
                <a:cs typeface="Courier New"/>
              </a:rPr>
              <a:t>2018-10-05 11:05:08 JST: HDITEST206: Getting Large File Transfer settings ...</a:t>
            </a:r>
          </a:p>
          <a:p>
            <a:pPr marL="85725" lvl="1"/>
            <a:r>
              <a:rPr lang="en-US" sz="700" dirty="0">
                <a:solidFill>
                  <a:schemeClr val="tx1"/>
                </a:solidFill>
                <a:latin typeface="Courier New"/>
                <a:cs typeface="Courier New"/>
              </a:rPr>
              <a:t>2018-10-05 11:05:09 JST: HDITEST206: Getting Cache Resident settings ...</a:t>
            </a:r>
          </a:p>
          <a:p>
            <a:pPr marL="85725" lvl="1"/>
            <a:r>
              <a:rPr lang="en-US" sz="700" dirty="0">
                <a:solidFill>
                  <a:schemeClr val="tx1"/>
                </a:solidFill>
                <a:latin typeface="Courier New"/>
                <a:cs typeface="Courier New"/>
              </a:rPr>
              <a:t>2018-10-05 11:05:09 JST: HDITEST206: Getting network settings ...</a:t>
            </a:r>
          </a:p>
          <a:p>
            <a:pPr marL="85725" lvl="1"/>
            <a:r>
              <a:rPr lang="en-US" sz="700" dirty="0">
                <a:solidFill>
                  <a:schemeClr val="tx1"/>
                </a:solidFill>
                <a:latin typeface="Courier New"/>
                <a:cs typeface="Courier New"/>
              </a:rPr>
              <a:t>2018-10-05 11:05:10 JST: HDITEST206: Getting host name ...</a:t>
            </a:r>
          </a:p>
          <a:p>
            <a:pPr marL="85725" lvl="1"/>
            <a:r>
              <a:rPr lang="en-US" sz="700" dirty="0">
                <a:solidFill>
                  <a:schemeClr val="tx1"/>
                </a:solidFill>
                <a:latin typeface="Courier New"/>
                <a:cs typeface="Courier New"/>
              </a:rPr>
              <a:t>2018-10-05 11:05:10 JST: HDITEST206: Getting system UUID ...</a:t>
            </a:r>
          </a:p>
          <a:p>
            <a:pPr marL="85725" lvl="1"/>
            <a:r>
              <a:rPr lang="en-US" sz="700" dirty="0">
                <a:solidFill>
                  <a:schemeClr val="tx1"/>
                </a:solidFill>
                <a:latin typeface="Courier New"/>
                <a:cs typeface="Courier New"/>
              </a:rPr>
              <a:t>2018-10-05 11:05:10 JST: HDITEST206: Building an archive file ...</a:t>
            </a:r>
          </a:p>
          <a:p>
            <a:pPr marL="85725" lvl="1"/>
            <a:r>
              <a:rPr lang="en-US" sz="700" dirty="0">
                <a:solidFill>
                  <a:schemeClr val="tx1"/>
                </a:solidFill>
                <a:latin typeface="Courier New"/>
                <a:cs typeface="Courier New"/>
              </a:rPr>
              <a:t>2018-10-05 11:05:10 JST: HDITEST206: Uploading configuration archive file hdiconf_10.213.137.206_HDITEST206_88d3f630-0a68-4e74-846e-df81d3da84f9.tar.gz to HCP ...</a:t>
            </a:r>
          </a:p>
          <a:p>
            <a:pPr marL="85725" lvl="1"/>
            <a:r>
              <a:rPr lang="en-US" sz="700" dirty="0">
                <a:solidFill>
                  <a:schemeClr val="tx1"/>
                </a:solidFill>
                <a:latin typeface="Courier New"/>
                <a:cs typeface="Courier New"/>
              </a:rPr>
              <a:t>2018-10-05 11:05:14 JST: HDITEST206: Completed.</a:t>
            </a:r>
          </a:p>
          <a:p>
            <a:pPr marL="85725" lvl="1"/>
            <a:r>
              <a:rPr lang="en-US" sz="700" dirty="0">
                <a:solidFill>
                  <a:schemeClr val="tx1"/>
                </a:solidFill>
                <a:latin typeface="Courier New"/>
                <a:cs typeface="Courier New"/>
              </a:rPr>
              <a:t>nasroot@HDITEST206:~$ </a:t>
            </a:r>
          </a:p>
        </p:txBody>
      </p:sp>
      <p:cxnSp>
        <p:nvCxnSpPr>
          <p:cNvPr id="10" name="Straight Arrow Connector 9"/>
          <p:cNvCxnSpPr/>
          <p:nvPr/>
        </p:nvCxnSpPr>
        <p:spPr>
          <a:xfrm>
            <a:off x="4991006" y="3635823"/>
            <a:ext cx="457550"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114850" y="3838190"/>
            <a:ext cx="457550"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620593" y="4182964"/>
            <a:ext cx="457550"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725524" y="4437797"/>
            <a:ext cx="457550"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849368" y="4640164"/>
            <a:ext cx="457550"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動作設定ボタン: 戻る/前へ 15">
            <a:hlinkClick r:id="rId4" action="ppaction://hlinksldjump" highlightClick="1"/>
            <a:extLst>
              <a:ext uri="{FF2B5EF4-FFF2-40B4-BE49-F238E27FC236}">
                <a16:creationId xmlns:a16="http://schemas.microsoft.com/office/drawing/2014/main" id="{B91F21F8-C1E8-4250-A56B-BEE3C06FD44D}"/>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Tree>
    <p:extLst>
      <p:ext uri="{BB962C8B-B14F-4D97-AF65-F5344CB8AC3E}">
        <p14:creationId xmlns:p14="http://schemas.microsoft.com/office/powerpoint/2010/main" val="337976319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1223412" cy="369332"/>
          </a:xfrm>
        </p:spPr>
        <p:txBody>
          <a:bodyPr wrap="none"/>
          <a:lstStyle/>
          <a:p>
            <a:r>
              <a:rPr lang="en-US" altLang="ja-JP" dirty="0"/>
              <a:t>5-2</a:t>
            </a:r>
            <a:r>
              <a:rPr lang="en-US" altLang="ja-JP" b="1" dirty="0">
                <a:solidFill>
                  <a:schemeClr val="tx1"/>
                </a:solidFill>
                <a:latin typeface="+mj-lt"/>
                <a:ea typeface="ＭＳ Ｐゴシック" pitchFamily="50" charset="-128"/>
                <a:cs typeface="Arial" charset="0"/>
              </a:rPr>
              <a:t>. </a:t>
            </a:r>
            <a:r>
              <a:rPr lang="en-US" altLang="ja-JP" dirty="0"/>
              <a:t>Test</a:t>
            </a:r>
            <a:endParaRPr kumimoji="1" lang="ja-JP" altLang="en-US" b="1" dirty="0">
              <a:solidFill>
                <a:schemeClr val="tx1"/>
              </a:solidFill>
              <a:latin typeface="+mj-lt"/>
            </a:endParaRPr>
          </a:p>
        </p:txBody>
      </p:sp>
      <p:sp>
        <p:nvSpPr>
          <p:cNvPr id="2" name="コンテンツ プレースホルダー 1">
            <a:extLst>
              <a:ext uri="{FF2B5EF4-FFF2-40B4-BE49-F238E27FC236}">
                <a16:creationId xmlns:a16="http://schemas.microsoft.com/office/drawing/2014/main" id="{B803DBA3-D443-4B96-93F8-25F7DE2D54EF}"/>
              </a:ext>
            </a:extLst>
          </p:cNvPr>
          <p:cNvSpPr>
            <a:spLocks noGrp="1"/>
          </p:cNvSpPr>
          <p:nvPr>
            <p:ph sz="quarter" idx="10"/>
          </p:nvPr>
        </p:nvSpPr>
        <p:spPr>
          <a:xfrm>
            <a:off x="329859" y="744545"/>
            <a:ext cx="8499348" cy="4067297"/>
          </a:xfrm>
        </p:spPr>
        <p:txBody>
          <a:bodyPr/>
          <a:lstStyle/>
          <a:p>
            <a:pPr marL="457200" indent="-457200">
              <a:buFont typeface="+mj-lt"/>
              <a:buAutoNum type="arabicPeriod" startAt="2"/>
            </a:pPr>
            <a:r>
              <a:rPr lang="en-US" altLang="ja-JP" sz="2000" dirty="0"/>
              <a:t>Check resources</a:t>
            </a:r>
          </a:p>
          <a:p>
            <a:pPr marL="0" indent="0">
              <a:buNone/>
            </a:pPr>
            <a:r>
              <a:rPr lang="en-US" altLang="ja-JP" sz="1800" dirty="0"/>
              <a:t>Where: Either of primary or secondary node in each pair</a:t>
            </a:r>
          </a:p>
          <a:p>
            <a:pPr marL="0" indent="0">
              <a:buNone/>
            </a:pPr>
            <a:r>
              <a:rPr lang="en-US" altLang="ja-JP" sz="1800" dirty="0"/>
              <a:t>Action:</a:t>
            </a:r>
          </a:p>
          <a:p>
            <a:pPr marL="857250" lvl="1" indent="-457200">
              <a:buFont typeface="+mj-lt"/>
              <a:buAutoNum type="arabicPeriod"/>
            </a:pPr>
            <a:r>
              <a:rPr lang="en-US" altLang="ja-JP" sz="1800" dirty="0"/>
              <a:t>Execute the following command</a:t>
            </a:r>
            <a:br>
              <a:rPr lang="en-US" altLang="ja-JP" sz="1800" dirty="0"/>
            </a:br>
            <a:r>
              <a:rPr lang="en-US" altLang="ja-JP" sz="1600" dirty="0" err="1">
                <a:latin typeface="Courier New" panose="02070309020205020404" pitchFamily="49" charset="0"/>
                <a:cs typeface="Courier New" panose="02070309020205020404" pitchFamily="49" charset="0"/>
              </a:rPr>
              <a:t>sudo</a:t>
            </a:r>
            <a:r>
              <a:rPr lang="en-US" altLang="ja-JP" sz="1600" dirty="0">
                <a:latin typeface="Courier New" panose="02070309020205020404" pitchFamily="49" charset="0"/>
                <a:cs typeface="Courier New" panose="02070309020205020404" pitchFamily="49" charset="0"/>
              </a:rPr>
              <a:t> </a:t>
            </a:r>
            <a:r>
              <a:rPr lang="en-US" altLang="ja-JP" sz="1600" dirty="0" err="1">
                <a:latin typeface="Courier New" panose="02070309020205020404" pitchFamily="49" charset="0"/>
                <a:cs typeface="Courier New" panose="02070309020205020404" pitchFamily="49" charset="0"/>
              </a:rPr>
              <a:t>maintexec</a:t>
            </a:r>
            <a:r>
              <a:rPr lang="en-US" altLang="ja-JP" sz="1600" dirty="0">
                <a:latin typeface="Courier New" panose="02070309020205020404" pitchFamily="49" charset="0"/>
                <a:cs typeface="Courier New" panose="02070309020205020404" pitchFamily="49" charset="0"/>
              </a:rPr>
              <a:t> </a:t>
            </a:r>
            <a:r>
              <a:rPr lang="en-US" altLang="ja-JP" sz="1600" dirty="0" err="1">
                <a:latin typeface="Courier New" panose="02070309020205020404" pitchFamily="49" charset="0"/>
                <a:cs typeface="Courier New" panose="02070309020205020404" pitchFamily="49" charset="0"/>
              </a:rPr>
              <a:t>foscripts</a:t>
            </a:r>
            <a:r>
              <a:rPr lang="en-US" altLang="ja-JP" sz="1600" dirty="0">
                <a:latin typeface="Courier New" panose="02070309020205020404" pitchFamily="49" charset="0"/>
                <a:cs typeface="Courier New" panose="02070309020205020404" pitchFamily="49" charset="0"/>
              </a:rPr>
              <a:t>/</a:t>
            </a:r>
            <a:r>
              <a:rPr lang="en-US" altLang="ja-JP" sz="1600" dirty="0" err="1">
                <a:latin typeface="Courier New" panose="02070309020205020404" pitchFamily="49" charset="0"/>
                <a:cs typeface="Courier New" panose="02070309020205020404" pitchFamily="49" charset="0"/>
              </a:rPr>
              <a:t>check_resources</a:t>
            </a:r>
            <a:endParaRPr lang="en-US" altLang="ja-JP" sz="1800" dirty="0">
              <a:latin typeface="Courier New" panose="02070309020205020404" pitchFamily="49" charset="0"/>
              <a:cs typeface="Courier New" panose="02070309020205020404" pitchFamily="49" charset="0"/>
            </a:endParaRPr>
          </a:p>
          <a:p>
            <a:pPr marL="857250" lvl="1" indent="-457200">
              <a:buFont typeface="+mj-lt"/>
              <a:buAutoNum type="arabicPeriod"/>
            </a:pPr>
            <a:r>
              <a:rPr lang="en-US" altLang="ja-JP" sz="1800" dirty="0"/>
              <a:t>Result is displayed on the console. Check if there is no resource conflict and shortage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6075" y="2725807"/>
            <a:ext cx="4051889" cy="2093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 name="コンテンツ プレースホルダー 1">
            <a:extLst>
              <a:ext uri="{FF2B5EF4-FFF2-40B4-BE49-F238E27FC236}">
                <a16:creationId xmlns:a16="http://schemas.microsoft.com/office/drawing/2014/main" id="{B803DBA3-D443-4B96-93F8-25F7DE2D54EF}"/>
              </a:ext>
            </a:extLst>
          </p:cNvPr>
          <p:cNvSpPr txBox="1">
            <a:spLocks/>
          </p:cNvSpPr>
          <p:nvPr/>
        </p:nvSpPr>
        <p:spPr>
          <a:xfrm>
            <a:off x="292384" y="2933110"/>
            <a:ext cx="8536823" cy="2118575"/>
          </a:xfrm>
          <a:prstGeom prst="rect">
            <a:avLst/>
          </a:prstGeom>
        </p:spPr>
        <p:txBody>
          <a:bodyPr/>
          <a:lstStyle>
            <a:lvl1pPr marL="342900" indent="-342900" algn="l" rtl="0" fontAlgn="base">
              <a:spcBef>
                <a:spcPct val="20000"/>
              </a:spcBef>
              <a:spcAft>
                <a:spcPct val="0"/>
              </a:spcAft>
              <a:buChar char="•"/>
              <a:defRPr kumimoji="1" sz="2400">
                <a:solidFill>
                  <a:schemeClr val="tx1"/>
                </a:solidFill>
                <a:latin typeface="+mn-lt"/>
                <a:ea typeface="+mn-ea"/>
                <a:cs typeface="+mn-cs"/>
              </a:defRPr>
            </a:lvl1pPr>
            <a:lvl2pPr marL="742950" indent="-285750" algn="l" rtl="0" fontAlgn="base">
              <a:spcBef>
                <a:spcPct val="20000"/>
              </a:spcBef>
              <a:spcAft>
                <a:spcPct val="0"/>
              </a:spcAft>
              <a:buChar char="–"/>
              <a:defRPr kumimoji="1" sz="2200">
                <a:solidFill>
                  <a:schemeClr val="tx1"/>
                </a:solidFill>
                <a:latin typeface="+mn-lt"/>
                <a:ea typeface="+mn-ea"/>
              </a:defRPr>
            </a:lvl2pPr>
            <a:lvl3pPr marL="1143000" indent="-228600" algn="l" rtl="0" fontAlgn="base">
              <a:spcBef>
                <a:spcPct val="20000"/>
              </a:spcBef>
              <a:spcAft>
                <a:spcPct val="0"/>
              </a:spcAft>
              <a:buChar char="•"/>
              <a:defRPr kumimoji="1" sz="2000">
                <a:solidFill>
                  <a:schemeClr val="tx1"/>
                </a:solidFill>
                <a:latin typeface="+mn-lt"/>
                <a:ea typeface="+mn-ea"/>
              </a:defRPr>
            </a:lvl3pPr>
            <a:lvl4pPr marL="1600200" indent="-228600" algn="l" rtl="0" fontAlgn="base">
              <a:spcBef>
                <a:spcPct val="20000"/>
              </a:spcBef>
              <a:spcAft>
                <a:spcPct val="0"/>
              </a:spcAft>
              <a:buChar char="–"/>
              <a:defRPr kumimoji="1" sz="1800">
                <a:solidFill>
                  <a:schemeClr val="tx1"/>
                </a:solidFill>
                <a:latin typeface="+mn-lt"/>
                <a:ea typeface="+mn-ea"/>
              </a:defRPr>
            </a:lvl4pPr>
            <a:lvl5pPr marL="2057400" indent="-228600" algn="l" rtl="0" fontAlgn="base">
              <a:spcBef>
                <a:spcPct val="20000"/>
              </a:spcBef>
              <a:spcAft>
                <a:spcPct val="0"/>
              </a:spcAft>
              <a:buChar char="»"/>
              <a:defRPr kumimoji="1" sz="18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800100" lvl="2" indent="0">
              <a:lnSpc>
                <a:spcPct val="100000"/>
              </a:lnSpc>
              <a:buFontTx/>
              <a:buNone/>
            </a:pPr>
            <a:endParaRPr lang="en-US" altLang="ja-JP" sz="1600" kern="0" dirty="0"/>
          </a:p>
          <a:p>
            <a:pPr marL="857250" lvl="1" indent="-457200">
              <a:lnSpc>
                <a:spcPct val="100000"/>
              </a:lnSpc>
              <a:buFont typeface="+mj-lt"/>
              <a:buAutoNum type="arabicPeriod"/>
            </a:pPr>
            <a:endParaRPr lang="en-US" altLang="ja-JP" sz="1800" kern="0" dirty="0"/>
          </a:p>
        </p:txBody>
      </p:sp>
      <p:cxnSp>
        <p:nvCxnSpPr>
          <p:cNvPr id="73" name="Straight Arrow Connector 72"/>
          <p:cNvCxnSpPr/>
          <p:nvPr/>
        </p:nvCxnSpPr>
        <p:spPr>
          <a:xfrm>
            <a:off x="4886075" y="3380990"/>
            <a:ext cx="457550"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7225882" y="4901914"/>
            <a:ext cx="457550"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7745626" y="4779573"/>
            <a:ext cx="1398374" cy="244682"/>
          </a:xfrm>
          <a:prstGeom prst="rect">
            <a:avLst/>
          </a:prstGeom>
          <a:noFill/>
        </p:spPr>
        <p:txBody>
          <a:bodyPr wrap="square" rtlCol="0">
            <a:spAutoFit/>
          </a:bodyPr>
          <a:lstStyle/>
          <a:p>
            <a:r>
              <a:rPr kumimoji="1" lang="en-US" sz="1100" dirty="0">
                <a:solidFill>
                  <a:schemeClr val="tx1"/>
                </a:solidFill>
                <a:latin typeface="+mn-lt"/>
                <a:ea typeface="+mn-ea"/>
              </a:rPr>
              <a:t>Operation target</a:t>
            </a:r>
          </a:p>
        </p:txBody>
      </p:sp>
      <p:sp>
        <p:nvSpPr>
          <p:cNvPr id="76" name="TextBox 75"/>
          <p:cNvSpPr txBox="1"/>
          <p:nvPr/>
        </p:nvSpPr>
        <p:spPr>
          <a:xfrm>
            <a:off x="47479" y="3026677"/>
            <a:ext cx="4943527" cy="2130968"/>
          </a:xfrm>
          <a:prstGeom prst="rect">
            <a:avLst/>
          </a:prstGeom>
          <a:noFill/>
          <a:ln>
            <a:solidFill>
              <a:schemeClr val="tx1"/>
            </a:solidFill>
          </a:ln>
        </p:spPr>
        <p:txBody>
          <a:bodyPr wrap="square" rtlCol="0">
            <a:spAutoFit/>
          </a:bodyPr>
          <a:lstStyle/>
          <a:p>
            <a:pPr marL="85725" lvl="1"/>
            <a:r>
              <a:rPr lang="en-US" sz="700" dirty="0">
                <a:solidFill>
                  <a:schemeClr val="tx1"/>
                </a:solidFill>
                <a:latin typeface="Courier New"/>
                <a:cs typeface="Courier New"/>
              </a:rPr>
              <a:t>nasroot@HDITEST206:~$ </a:t>
            </a:r>
            <a:r>
              <a:rPr lang="en-US" sz="700" dirty="0" err="1">
                <a:solidFill>
                  <a:schemeClr val="tx1"/>
                </a:solidFill>
                <a:latin typeface="Courier New"/>
                <a:cs typeface="Courier New"/>
              </a:rPr>
              <a:t>sudo</a:t>
            </a:r>
            <a:r>
              <a:rPr lang="en-US" sz="700" dirty="0">
                <a:solidFill>
                  <a:schemeClr val="tx1"/>
                </a:solidFill>
                <a:latin typeface="Courier New"/>
                <a:cs typeface="Courier New"/>
              </a:rPr>
              <a:t> </a:t>
            </a:r>
            <a:r>
              <a:rPr lang="en-US" sz="700" dirty="0" err="1">
                <a:solidFill>
                  <a:schemeClr val="tx1"/>
                </a:solidFill>
                <a:latin typeface="Courier New"/>
                <a:cs typeface="Courier New"/>
              </a:rPr>
              <a:t>maintexec</a:t>
            </a:r>
            <a:r>
              <a:rPr lang="en-US" sz="700" dirty="0">
                <a:solidFill>
                  <a:schemeClr val="tx1"/>
                </a:solidFill>
                <a:latin typeface="Courier New"/>
                <a:cs typeface="Courier New"/>
              </a:rPr>
              <a:t> </a:t>
            </a:r>
            <a:r>
              <a:rPr lang="en-US" sz="700" dirty="0" err="1">
                <a:solidFill>
                  <a:schemeClr val="tx1"/>
                </a:solidFill>
                <a:latin typeface="Courier New"/>
                <a:cs typeface="Courier New"/>
              </a:rPr>
              <a:t>foscripts</a:t>
            </a:r>
            <a:r>
              <a:rPr lang="en-US" sz="700" dirty="0">
                <a:solidFill>
                  <a:schemeClr val="tx1"/>
                </a:solidFill>
                <a:latin typeface="Courier New"/>
                <a:cs typeface="Courier New"/>
              </a:rPr>
              <a:t>/</a:t>
            </a:r>
            <a:r>
              <a:rPr lang="en-US" sz="700" dirty="0" err="1">
                <a:solidFill>
                  <a:schemeClr val="tx1"/>
                </a:solidFill>
                <a:latin typeface="Courier New"/>
                <a:cs typeface="Courier New"/>
              </a:rPr>
              <a:t>check_resources</a:t>
            </a:r>
            <a:r>
              <a:rPr lang="en-US" sz="700" dirty="0">
                <a:solidFill>
                  <a:schemeClr val="tx1"/>
                </a:solidFill>
                <a:latin typeface="Courier New"/>
                <a:cs typeface="Courier New"/>
              </a:rPr>
              <a:t> </a:t>
            </a:r>
          </a:p>
          <a:p>
            <a:pPr marL="85725" lvl="1"/>
            <a:r>
              <a:rPr lang="en-US" sz="700" dirty="0">
                <a:solidFill>
                  <a:schemeClr val="tx1"/>
                </a:solidFill>
                <a:latin typeface="Courier New"/>
                <a:cs typeface="Courier New"/>
              </a:rPr>
              <a:t>2018-10-05 11:05:49 JST: HDITEST206: I am a primary node.</a:t>
            </a:r>
          </a:p>
          <a:p>
            <a:pPr marL="85725" lvl="1"/>
            <a:r>
              <a:rPr lang="en-US" sz="700" dirty="0">
                <a:solidFill>
                  <a:schemeClr val="tx1"/>
                </a:solidFill>
                <a:latin typeface="Courier New"/>
                <a:cs typeface="Courier New"/>
              </a:rPr>
              <a:t>2018-10-05 11:05:49 JST: HDITEST206: Secondary nodes of my pairs: ['10.213.137.182']</a:t>
            </a:r>
          </a:p>
          <a:p>
            <a:pPr marL="85725" lvl="1"/>
            <a:r>
              <a:rPr lang="en-US" sz="700" dirty="0">
                <a:solidFill>
                  <a:schemeClr val="tx1"/>
                </a:solidFill>
                <a:latin typeface="Courier New"/>
                <a:cs typeface="Courier New"/>
              </a:rPr>
              <a:t>2018-10-05 11:05:49 JST: HDITEST206: Executing </a:t>
            </a:r>
            <a:r>
              <a:rPr lang="en-US" sz="700" dirty="0" err="1">
                <a:solidFill>
                  <a:schemeClr val="tx1"/>
                </a:solidFill>
                <a:latin typeface="Courier New"/>
                <a:cs typeface="Courier New"/>
              </a:rPr>
              <a:t>check_resources</a:t>
            </a:r>
            <a:r>
              <a:rPr lang="en-US" sz="700" dirty="0">
                <a:solidFill>
                  <a:schemeClr val="tx1"/>
                </a:solidFill>
                <a:latin typeface="Courier New"/>
                <a:cs typeface="Courier New"/>
              </a:rPr>
              <a:t> on 10.213.137.182 ...</a:t>
            </a:r>
          </a:p>
          <a:p>
            <a:pPr marL="85725" lvl="1"/>
            <a:r>
              <a:rPr lang="en-US" sz="700" dirty="0">
                <a:solidFill>
                  <a:schemeClr val="tx1"/>
                </a:solidFill>
                <a:latin typeface="Courier New"/>
                <a:cs typeface="Courier New"/>
              </a:rPr>
              <a:t>2018-10-05 11:05:51 JST: DT235001063: Loading HCP configuration ...</a:t>
            </a:r>
          </a:p>
          <a:p>
            <a:pPr marL="85725" lvl="1"/>
            <a:r>
              <a:rPr lang="en-US" sz="700" dirty="0">
                <a:solidFill>
                  <a:schemeClr val="tx1"/>
                </a:solidFill>
                <a:latin typeface="Courier New"/>
                <a:cs typeface="Courier New"/>
              </a:rPr>
              <a:t>2018-10-05 11:05:51 JST: DT235001063: Getting node information ...</a:t>
            </a:r>
          </a:p>
          <a:p>
            <a:pPr marL="85725" lvl="1"/>
            <a:r>
              <a:rPr lang="en-US" sz="700" dirty="0">
                <a:solidFill>
                  <a:schemeClr val="tx1"/>
                </a:solidFill>
                <a:latin typeface="Courier New"/>
                <a:cs typeface="Courier New"/>
              </a:rPr>
              <a:t>(omit)</a:t>
            </a:r>
          </a:p>
          <a:p>
            <a:pPr marL="85725" lvl="1"/>
            <a:r>
              <a:rPr lang="en-US" sz="700" dirty="0">
                <a:solidFill>
                  <a:schemeClr val="tx1"/>
                </a:solidFill>
                <a:latin typeface="Courier New"/>
                <a:cs typeface="Courier New"/>
              </a:rPr>
              <a:t>2018-10-05 11:06:36 JST: DT235001063: File system Data:</a:t>
            </a:r>
          </a:p>
          <a:p>
            <a:pPr marL="85725" lvl="1"/>
            <a:r>
              <a:rPr lang="en-US" sz="700" dirty="0">
                <a:solidFill>
                  <a:schemeClr val="tx1"/>
                </a:solidFill>
                <a:latin typeface="Courier New"/>
                <a:cs typeface="Courier New"/>
              </a:rPr>
              <a:t>2018-10-05 11:06:36 JST: DT235001063:     Capacity (file system): 110 GB</a:t>
            </a:r>
          </a:p>
          <a:p>
            <a:pPr marL="85725" lvl="1"/>
            <a:r>
              <a:rPr lang="en-US" sz="700" dirty="0">
                <a:solidFill>
                  <a:schemeClr val="tx1"/>
                </a:solidFill>
                <a:latin typeface="Courier New"/>
                <a:cs typeface="Courier New"/>
              </a:rPr>
              <a:t>2018-10-05 11:06:36 JST: DT235001063:     Capacity (work space): 40 GB</a:t>
            </a:r>
          </a:p>
          <a:p>
            <a:pPr marL="85725" lvl="1"/>
            <a:r>
              <a:rPr lang="en-US" sz="700" dirty="0">
                <a:solidFill>
                  <a:schemeClr val="tx1"/>
                </a:solidFill>
                <a:latin typeface="Courier New"/>
                <a:cs typeface="Courier New"/>
              </a:rPr>
              <a:t>2018-10-05 11:06:36 JST: DT235001063:     Policy: Auto with total</a:t>
            </a:r>
          </a:p>
          <a:p>
            <a:pPr marL="85725" lvl="1"/>
            <a:r>
              <a:rPr lang="en-US" sz="700" dirty="0">
                <a:solidFill>
                  <a:schemeClr val="tx1"/>
                </a:solidFill>
                <a:latin typeface="Courier New"/>
                <a:cs typeface="Courier New"/>
              </a:rPr>
              <a:t>2018-10-05 11:06:36 JST: DT235001063:     Sufficient: yes</a:t>
            </a:r>
          </a:p>
          <a:p>
            <a:pPr marL="85725" lvl="1"/>
            <a:r>
              <a:rPr lang="en-US" sz="700" dirty="0">
                <a:solidFill>
                  <a:schemeClr val="tx1"/>
                </a:solidFill>
                <a:latin typeface="Courier New"/>
                <a:cs typeface="Courier New"/>
              </a:rPr>
              <a:t>2018-10-05 11:06:36 JST: DT235001063: File system Legal:</a:t>
            </a:r>
          </a:p>
          <a:p>
            <a:pPr marL="85725" lvl="1"/>
            <a:r>
              <a:rPr lang="en-US" sz="700" dirty="0">
                <a:solidFill>
                  <a:schemeClr val="tx1"/>
                </a:solidFill>
                <a:latin typeface="Courier New"/>
                <a:cs typeface="Courier New"/>
              </a:rPr>
              <a:t>2018-10-05 11:06:36 JST: DT235001063:     Capacity (file system): 40 GB</a:t>
            </a:r>
          </a:p>
          <a:p>
            <a:pPr marL="85725" lvl="1"/>
            <a:r>
              <a:rPr lang="en-US" sz="700" dirty="0">
                <a:solidFill>
                  <a:schemeClr val="tx1"/>
                </a:solidFill>
                <a:latin typeface="Courier New"/>
                <a:cs typeface="Courier New"/>
              </a:rPr>
              <a:t>2018-10-05 11:06:36 JST: DT235001063:     Capacity (work space): 0 GB</a:t>
            </a:r>
          </a:p>
          <a:p>
            <a:pPr marL="85725" lvl="1"/>
            <a:r>
              <a:rPr lang="en-US" sz="700" dirty="0">
                <a:solidFill>
                  <a:schemeClr val="tx1"/>
                </a:solidFill>
                <a:latin typeface="Courier New"/>
                <a:cs typeface="Courier New"/>
              </a:rPr>
              <a:t>2018-10-05 11:06:36 JST: DT235001063:     Policy: Auto with total</a:t>
            </a:r>
          </a:p>
          <a:p>
            <a:pPr marL="85725" lvl="1"/>
            <a:r>
              <a:rPr lang="en-US" sz="700" dirty="0">
                <a:solidFill>
                  <a:schemeClr val="tx1"/>
                </a:solidFill>
                <a:latin typeface="Courier New"/>
                <a:cs typeface="Courier New"/>
              </a:rPr>
              <a:t>2018-10-05 11:06:36 JST: DT235001063:     Sufficient: yes</a:t>
            </a:r>
          </a:p>
          <a:p>
            <a:pPr marL="85725" lvl="1"/>
            <a:r>
              <a:rPr lang="en-US" sz="700" dirty="0">
                <a:solidFill>
                  <a:schemeClr val="tx1"/>
                </a:solidFill>
                <a:latin typeface="Courier New"/>
                <a:cs typeface="Courier New"/>
              </a:rPr>
              <a:t>2018-10-05 11:06:36 JST: DT235001063: Remaining storage:</a:t>
            </a:r>
          </a:p>
          <a:p>
            <a:pPr marL="85725" lvl="1"/>
            <a:r>
              <a:rPr lang="en-US" sz="700" dirty="0">
                <a:solidFill>
                  <a:schemeClr val="tx1"/>
                </a:solidFill>
                <a:latin typeface="Courier New"/>
                <a:cs typeface="Courier New"/>
              </a:rPr>
              <a:t>2018-10-05 11:06:36 JST: DT235001063:     vg0: 3364 GB</a:t>
            </a:r>
          </a:p>
          <a:p>
            <a:pPr marL="85725" lvl="1"/>
            <a:r>
              <a:rPr lang="en-US" sz="700" dirty="0">
                <a:solidFill>
                  <a:schemeClr val="tx1"/>
                </a:solidFill>
                <a:latin typeface="Courier New"/>
                <a:cs typeface="Courier New"/>
              </a:rPr>
              <a:t>2018-10-05 11:06:36 JST: DT235001063: === Resource check completed ===</a:t>
            </a:r>
          </a:p>
          <a:p>
            <a:pPr marL="85725" lvl="1"/>
            <a:r>
              <a:rPr lang="en-US" sz="700" dirty="0">
                <a:solidFill>
                  <a:schemeClr val="tx1"/>
                </a:solidFill>
                <a:latin typeface="Courier New"/>
                <a:cs typeface="Courier New"/>
              </a:rPr>
              <a:t>nasroot@HDITEST206:~$ </a:t>
            </a:r>
          </a:p>
        </p:txBody>
      </p:sp>
      <p:cxnSp>
        <p:nvCxnSpPr>
          <p:cNvPr id="10" name="Straight Arrow Connector 9"/>
          <p:cNvCxnSpPr/>
          <p:nvPr/>
        </p:nvCxnSpPr>
        <p:spPr>
          <a:xfrm>
            <a:off x="4991006" y="3635823"/>
            <a:ext cx="457550"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114850" y="3838190"/>
            <a:ext cx="457550"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動作設定ボタン: 戻る/前へ 12">
            <a:hlinkClick r:id="rId4" action="ppaction://hlinksldjump" highlightClick="1"/>
            <a:extLst>
              <a:ext uri="{FF2B5EF4-FFF2-40B4-BE49-F238E27FC236}">
                <a16:creationId xmlns:a16="http://schemas.microsoft.com/office/drawing/2014/main" id="{2E0397E2-680A-445A-B689-71F53C9A555D}"/>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Tree>
    <p:extLst>
      <p:ext uri="{BB962C8B-B14F-4D97-AF65-F5344CB8AC3E}">
        <p14:creationId xmlns:p14="http://schemas.microsoft.com/office/powerpoint/2010/main" val="353378573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1223412" cy="369332"/>
          </a:xfrm>
        </p:spPr>
        <p:txBody>
          <a:bodyPr wrap="none"/>
          <a:lstStyle/>
          <a:p>
            <a:r>
              <a:rPr lang="en-US" altLang="ja-JP" dirty="0"/>
              <a:t>5-2</a:t>
            </a:r>
            <a:r>
              <a:rPr lang="en-US" altLang="ja-JP" b="1" dirty="0">
                <a:solidFill>
                  <a:schemeClr val="tx1"/>
                </a:solidFill>
                <a:latin typeface="+mj-lt"/>
                <a:ea typeface="ＭＳ Ｐゴシック" pitchFamily="50" charset="-128"/>
                <a:cs typeface="Arial" charset="0"/>
              </a:rPr>
              <a:t>. </a:t>
            </a:r>
            <a:r>
              <a:rPr lang="en-US" altLang="ja-JP" dirty="0"/>
              <a:t>Test</a:t>
            </a:r>
            <a:endParaRPr kumimoji="1" lang="ja-JP" altLang="en-US" b="1" dirty="0">
              <a:solidFill>
                <a:schemeClr val="tx1"/>
              </a:solidFill>
              <a:latin typeface="+mj-lt"/>
            </a:endParaRPr>
          </a:p>
        </p:txBody>
      </p:sp>
      <p:sp>
        <p:nvSpPr>
          <p:cNvPr id="2" name="コンテンツ プレースホルダー 1">
            <a:extLst>
              <a:ext uri="{FF2B5EF4-FFF2-40B4-BE49-F238E27FC236}">
                <a16:creationId xmlns:a16="http://schemas.microsoft.com/office/drawing/2014/main" id="{B803DBA3-D443-4B96-93F8-25F7DE2D54EF}"/>
              </a:ext>
            </a:extLst>
          </p:cNvPr>
          <p:cNvSpPr>
            <a:spLocks noGrp="1"/>
          </p:cNvSpPr>
          <p:nvPr>
            <p:ph sz="quarter" idx="10"/>
          </p:nvPr>
        </p:nvSpPr>
        <p:spPr>
          <a:xfrm>
            <a:off x="329859" y="744545"/>
            <a:ext cx="8499348" cy="4067297"/>
          </a:xfrm>
        </p:spPr>
        <p:txBody>
          <a:bodyPr/>
          <a:lstStyle/>
          <a:p>
            <a:pPr marL="457200" indent="-457200">
              <a:buFont typeface="+mj-lt"/>
              <a:buAutoNum type="arabicPeriod" startAt="3"/>
            </a:pPr>
            <a:r>
              <a:rPr lang="en-US" altLang="ja-JP" sz="2000" dirty="0"/>
              <a:t>Dry-run failover (Optional but recommended)</a:t>
            </a:r>
          </a:p>
          <a:p>
            <a:pPr marL="0" indent="0">
              <a:buNone/>
            </a:pPr>
            <a:r>
              <a:rPr lang="en-US" altLang="ja-JP" sz="1800" dirty="0"/>
              <a:t>Where: One of the nodes</a:t>
            </a:r>
          </a:p>
          <a:p>
            <a:pPr marL="0" indent="0">
              <a:buNone/>
            </a:pPr>
            <a:r>
              <a:rPr lang="en-US" altLang="ja-JP" sz="1800" dirty="0"/>
              <a:t>Action:</a:t>
            </a:r>
          </a:p>
          <a:p>
            <a:pPr marL="857250" lvl="1" indent="-457200">
              <a:buFont typeface="+mj-lt"/>
              <a:buAutoNum type="arabicPeriod"/>
            </a:pPr>
            <a:r>
              <a:rPr lang="en-US" altLang="ja-JP" sz="1800" dirty="0"/>
              <a:t>Execute the following command</a:t>
            </a:r>
            <a:br>
              <a:rPr lang="en-US" altLang="ja-JP" sz="1800" dirty="0"/>
            </a:br>
            <a:r>
              <a:rPr lang="en-US" altLang="ja-JP" sz="1600" dirty="0" err="1">
                <a:latin typeface="Courier New" panose="02070309020205020404" pitchFamily="49" charset="0"/>
                <a:cs typeface="Courier New" panose="02070309020205020404" pitchFamily="49" charset="0"/>
              </a:rPr>
              <a:t>sudo</a:t>
            </a:r>
            <a:r>
              <a:rPr lang="en-US" altLang="ja-JP" sz="1600" dirty="0">
                <a:latin typeface="Courier New" panose="02070309020205020404" pitchFamily="49" charset="0"/>
                <a:cs typeface="Courier New" panose="02070309020205020404" pitchFamily="49" charset="0"/>
              </a:rPr>
              <a:t> </a:t>
            </a:r>
            <a:r>
              <a:rPr lang="en-US" altLang="ja-JP" sz="1600" dirty="0" err="1">
                <a:latin typeface="Courier New" panose="02070309020205020404" pitchFamily="49" charset="0"/>
                <a:cs typeface="Courier New" panose="02070309020205020404" pitchFamily="49" charset="0"/>
              </a:rPr>
              <a:t>maintexec</a:t>
            </a:r>
            <a:r>
              <a:rPr lang="en-US" altLang="ja-JP" sz="1600" dirty="0">
                <a:latin typeface="Courier New" panose="02070309020205020404" pitchFamily="49" charset="0"/>
                <a:cs typeface="Courier New" panose="02070309020205020404" pitchFamily="49" charset="0"/>
              </a:rPr>
              <a:t> </a:t>
            </a:r>
            <a:r>
              <a:rPr lang="en-US" altLang="ja-JP" sz="1600" dirty="0" err="1">
                <a:latin typeface="Courier New" panose="02070309020205020404" pitchFamily="49" charset="0"/>
                <a:cs typeface="Courier New" panose="02070309020205020404" pitchFamily="49" charset="0"/>
              </a:rPr>
              <a:t>foscripts</a:t>
            </a:r>
            <a:r>
              <a:rPr lang="en-US" altLang="ja-JP" sz="1600" dirty="0">
                <a:latin typeface="Courier New" panose="02070309020205020404" pitchFamily="49" charset="0"/>
                <a:cs typeface="Courier New" panose="02070309020205020404" pitchFamily="49" charset="0"/>
              </a:rPr>
              <a:t>/</a:t>
            </a:r>
            <a:r>
              <a:rPr lang="en-US" altLang="ja-JP" sz="1600" dirty="0" err="1">
                <a:latin typeface="Courier New" panose="02070309020205020404" pitchFamily="49" charset="0"/>
                <a:cs typeface="Courier New" panose="02070309020205020404" pitchFamily="49" charset="0"/>
              </a:rPr>
              <a:t>dry_run_failover</a:t>
            </a:r>
            <a:endParaRPr lang="en-US" altLang="ja-JP" sz="1800" dirty="0">
              <a:latin typeface="Courier New" panose="02070309020205020404" pitchFamily="49" charset="0"/>
              <a:cs typeface="Courier New" panose="02070309020205020404" pitchFamily="49" charset="0"/>
            </a:endParaRPr>
          </a:p>
          <a:p>
            <a:pPr marL="857250" lvl="1" indent="-457200">
              <a:buFont typeface="+mj-lt"/>
              <a:buAutoNum type="arabicPeriod"/>
            </a:pPr>
            <a:r>
              <a:rPr lang="en-US" altLang="ja-JP" sz="1800" dirty="0"/>
              <a:t>Select all pairs and execute failover following with the dialog</a:t>
            </a:r>
          </a:p>
          <a:p>
            <a:pPr marL="857250" lvl="1" indent="-457200">
              <a:buFont typeface="+mj-lt"/>
              <a:buAutoNum type="arabicPeriod"/>
            </a:pPr>
            <a:r>
              <a:rPr lang="en-US" altLang="ja-JP" sz="1800" dirty="0"/>
              <a:t>Confirm there is no error messages!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6075" y="2725807"/>
            <a:ext cx="4051889" cy="2093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 name="コンテンツ プレースホルダー 1">
            <a:extLst>
              <a:ext uri="{FF2B5EF4-FFF2-40B4-BE49-F238E27FC236}">
                <a16:creationId xmlns:a16="http://schemas.microsoft.com/office/drawing/2014/main" id="{B803DBA3-D443-4B96-93F8-25F7DE2D54EF}"/>
              </a:ext>
            </a:extLst>
          </p:cNvPr>
          <p:cNvSpPr txBox="1">
            <a:spLocks/>
          </p:cNvSpPr>
          <p:nvPr/>
        </p:nvSpPr>
        <p:spPr>
          <a:xfrm>
            <a:off x="292384" y="2933110"/>
            <a:ext cx="8536823" cy="2118575"/>
          </a:xfrm>
          <a:prstGeom prst="rect">
            <a:avLst/>
          </a:prstGeom>
        </p:spPr>
        <p:txBody>
          <a:bodyPr/>
          <a:lstStyle>
            <a:lvl1pPr marL="342900" indent="-342900" algn="l" rtl="0" fontAlgn="base">
              <a:spcBef>
                <a:spcPct val="20000"/>
              </a:spcBef>
              <a:spcAft>
                <a:spcPct val="0"/>
              </a:spcAft>
              <a:buChar char="•"/>
              <a:defRPr kumimoji="1" sz="2400">
                <a:solidFill>
                  <a:schemeClr val="tx1"/>
                </a:solidFill>
                <a:latin typeface="+mn-lt"/>
                <a:ea typeface="+mn-ea"/>
                <a:cs typeface="+mn-cs"/>
              </a:defRPr>
            </a:lvl1pPr>
            <a:lvl2pPr marL="742950" indent="-285750" algn="l" rtl="0" fontAlgn="base">
              <a:spcBef>
                <a:spcPct val="20000"/>
              </a:spcBef>
              <a:spcAft>
                <a:spcPct val="0"/>
              </a:spcAft>
              <a:buChar char="–"/>
              <a:defRPr kumimoji="1" sz="2200">
                <a:solidFill>
                  <a:schemeClr val="tx1"/>
                </a:solidFill>
                <a:latin typeface="+mn-lt"/>
                <a:ea typeface="+mn-ea"/>
              </a:defRPr>
            </a:lvl2pPr>
            <a:lvl3pPr marL="1143000" indent="-228600" algn="l" rtl="0" fontAlgn="base">
              <a:spcBef>
                <a:spcPct val="20000"/>
              </a:spcBef>
              <a:spcAft>
                <a:spcPct val="0"/>
              </a:spcAft>
              <a:buChar char="•"/>
              <a:defRPr kumimoji="1" sz="2000">
                <a:solidFill>
                  <a:schemeClr val="tx1"/>
                </a:solidFill>
                <a:latin typeface="+mn-lt"/>
                <a:ea typeface="+mn-ea"/>
              </a:defRPr>
            </a:lvl3pPr>
            <a:lvl4pPr marL="1600200" indent="-228600" algn="l" rtl="0" fontAlgn="base">
              <a:spcBef>
                <a:spcPct val="20000"/>
              </a:spcBef>
              <a:spcAft>
                <a:spcPct val="0"/>
              </a:spcAft>
              <a:buChar char="–"/>
              <a:defRPr kumimoji="1" sz="1800">
                <a:solidFill>
                  <a:schemeClr val="tx1"/>
                </a:solidFill>
                <a:latin typeface="+mn-lt"/>
                <a:ea typeface="+mn-ea"/>
              </a:defRPr>
            </a:lvl4pPr>
            <a:lvl5pPr marL="2057400" indent="-228600" algn="l" rtl="0" fontAlgn="base">
              <a:spcBef>
                <a:spcPct val="20000"/>
              </a:spcBef>
              <a:spcAft>
                <a:spcPct val="0"/>
              </a:spcAft>
              <a:buChar char="»"/>
              <a:defRPr kumimoji="1" sz="18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800100" lvl="2" indent="0">
              <a:lnSpc>
                <a:spcPct val="100000"/>
              </a:lnSpc>
              <a:buFontTx/>
              <a:buNone/>
            </a:pPr>
            <a:endParaRPr lang="en-US" altLang="ja-JP" sz="1600" kern="0" dirty="0"/>
          </a:p>
          <a:p>
            <a:pPr marL="857250" lvl="1" indent="-457200">
              <a:lnSpc>
                <a:spcPct val="100000"/>
              </a:lnSpc>
              <a:buFont typeface="+mj-lt"/>
              <a:buAutoNum type="arabicPeriod"/>
            </a:pPr>
            <a:endParaRPr lang="en-US" altLang="ja-JP" sz="1800" kern="0" dirty="0"/>
          </a:p>
        </p:txBody>
      </p:sp>
      <p:cxnSp>
        <p:nvCxnSpPr>
          <p:cNvPr id="73" name="Straight Arrow Connector 72"/>
          <p:cNvCxnSpPr/>
          <p:nvPr/>
        </p:nvCxnSpPr>
        <p:spPr>
          <a:xfrm>
            <a:off x="4886075" y="3380990"/>
            <a:ext cx="457550"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7225882" y="4901914"/>
            <a:ext cx="457550"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7745626" y="4779573"/>
            <a:ext cx="1398374" cy="244682"/>
          </a:xfrm>
          <a:prstGeom prst="rect">
            <a:avLst/>
          </a:prstGeom>
          <a:noFill/>
        </p:spPr>
        <p:txBody>
          <a:bodyPr wrap="square" rtlCol="0">
            <a:spAutoFit/>
          </a:bodyPr>
          <a:lstStyle/>
          <a:p>
            <a:r>
              <a:rPr kumimoji="1" lang="en-US" sz="1100" dirty="0">
                <a:solidFill>
                  <a:schemeClr val="tx1"/>
                </a:solidFill>
                <a:latin typeface="+mn-lt"/>
                <a:ea typeface="+mn-ea"/>
              </a:rPr>
              <a:t>Operation target</a:t>
            </a:r>
          </a:p>
        </p:txBody>
      </p:sp>
      <p:sp>
        <p:nvSpPr>
          <p:cNvPr id="76" name="TextBox 75"/>
          <p:cNvSpPr txBox="1"/>
          <p:nvPr/>
        </p:nvSpPr>
        <p:spPr>
          <a:xfrm>
            <a:off x="47479" y="3206431"/>
            <a:ext cx="4689413" cy="1549270"/>
          </a:xfrm>
          <a:prstGeom prst="rect">
            <a:avLst/>
          </a:prstGeom>
          <a:noFill/>
          <a:ln>
            <a:solidFill>
              <a:schemeClr val="tx1"/>
            </a:solidFill>
          </a:ln>
        </p:spPr>
        <p:txBody>
          <a:bodyPr wrap="square" rtlCol="0">
            <a:spAutoFit/>
          </a:bodyPr>
          <a:lstStyle/>
          <a:p>
            <a:pPr marL="85725" lvl="1"/>
            <a:r>
              <a:rPr lang="en-US" sz="700" dirty="0">
                <a:solidFill>
                  <a:schemeClr val="tx1"/>
                </a:solidFill>
                <a:latin typeface="Courier New"/>
                <a:cs typeface="Courier New"/>
              </a:rPr>
              <a:t>nasroot@HDITEST206:~$ </a:t>
            </a:r>
            <a:r>
              <a:rPr lang="en-US" sz="700" dirty="0" err="1">
                <a:solidFill>
                  <a:schemeClr val="tx1"/>
                </a:solidFill>
                <a:latin typeface="Courier New"/>
                <a:cs typeface="Courier New"/>
              </a:rPr>
              <a:t>sudo</a:t>
            </a:r>
            <a:r>
              <a:rPr lang="en-US" sz="700" dirty="0">
                <a:solidFill>
                  <a:schemeClr val="tx1"/>
                </a:solidFill>
                <a:latin typeface="Courier New"/>
                <a:cs typeface="Courier New"/>
              </a:rPr>
              <a:t> </a:t>
            </a:r>
            <a:r>
              <a:rPr lang="en-US" sz="700" dirty="0" err="1">
                <a:solidFill>
                  <a:schemeClr val="tx1"/>
                </a:solidFill>
                <a:latin typeface="Courier New"/>
                <a:cs typeface="Courier New"/>
              </a:rPr>
              <a:t>maintexec</a:t>
            </a:r>
            <a:r>
              <a:rPr lang="en-US" sz="700" dirty="0">
                <a:solidFill>
                  <a:schemeClr val="tx1"/>
                </a:solidFill>
                <a:latin typeface="Courier New"/>
                <a:cs typeface="Courier New"/>
              </a:rPr>
              <a:t> </a:t>
            </a:r>
            <a:r>
              <a:rPr lang="en-US" sz="700" dirty="0" err="1">
                <a:solidFill>
                  <a:schemeClr val="tx1"/>
                </a:solidFill>
                <a:latin typeface="Courier New"/>
                <a:cs typeface="Courier New"/>
              </a:rPr>
              <a:t>foscripts</a:t>
            </a:r>
            <a:r>
              <a:rPr lang="en-US" sz="700" dirty="0">
                <a:solidFill>
                  <a:schemeClr val="tx1"/>
                </a:solidFill>
                <a:latin typeface="Courier New"/>
                <a:cs typeface="Courier New"/>
              </a:rPr>
              <a:t>/</a:t>
            </a:r>
            <a:r>
              <a:rPr lang="en-US" sz="700" dirty="0" err="1">
                <a:solidFill>
                  <a:schemeClr val="tx1"/>
                </a:solidFill>
                <a:latin typeface="Courier New"/>
                <a:cs typeface="Courier New"/>
              </a:rPr>
              <a:t>dry_run_failover</a:t>
            </a:r>
            <a:r>
              <a:rPr lang="en-US" sz="700" dirty="0">
                <a:solidFill>
                  <a:schemeClr val="tx1"/>
                </a:solidFill>
                <a:latin typeface="Courier New"/>
                <a:cs typeface="Courier New"/>
              </a:rPr>
              <a:t> </a:t>
            </a:r>
          </a:p>
          <a:p>
            <a:pPr marL="85725" lvl="1"/>
            <a:endParaRPr lang="en-US" sz="700" dirty="0">
              <a:solidFill>
                <a:schemeClr val="tx1"/>
              </a:solidFill>
              <a:latin typeface="Courier New"/>
              <a:cs typeface="Courier New"/>
            </a:endParaRPr>
          </a:p>
          <a:p>
            <a:pPr marL="85725" lvl="1"/>
            <a:r>
              <a:rPr lang="en-US" sz="700" dirty="0">
                <a:solidFill>
                  <a:schemeClr val="tx1"/>
                </a:solidFill>
                <a:latin typeface="Courier New"/>
                <a:cs typeface="Courier New"/>
              </a:rPr>
              <a:t>----- Defined pair groups -----</a:t>
            </a:r>
          </a:p>
          <a:p>
            <a:pPr marL="85725" lvl="1"/>
            <a:endParaRPr lang="en-US" sz="700" dirty="0">
              <a:solidFill>
                <a:schemeClr val="tx1"/>
              </a:solidFill>
              <a:latin typeface="Courier New"/>
              <a:cs typeface="Courier New"/>
            </a:endParaRPr>
          </a:p>
          <a:p>
            <a:pPr marL="85725" lvl="1"/>
            <a:r>
              <a:rPr lang="en-US" sz="700" dirty="0">
                <a:solidFill>
                  <a:schemeClr val="tx1"/>
                </a:solidFill>
                <a:latin typeface="Courier New"/>
                <a:cs typeface="Courier New"/>
              </a:rPr>
              <a:t>*** There is no pair groups defined. ***</a:t>
            </a:r>
          </a:p>
          <a:p>
            <a:pPr marL="85725" lvl="1"/>
            <a:endParaRPr lang="en-US" sz="700" dirty="0">
              <a:solidFill>
                <a:schemeClr val="tx1"/>
              </a:solidFill>
              <a:latin typeface="Courier New"/>
              <a:cs typeface="Courier New"/>
            </a:endParaRPr>
          </a:p>
          <a:p>
            <a:pPr marL="85725" lvl="1"/>
            <a:endParaRPr lang="en-US" sz="700" dirty="0">
              <a:solidFill>
                <a:schemeClr val="tx1"/>
              </a:solidFill>
              <a:latin typeface="Courier New"/>
              <a:cs typeface="Courier New"/>
            </a:endParaRPr>
          </a:p>
          <a:p>
            <a:pPr marL="85725" lvl="1"/>
            <a:r>
              <a:rPr lang="en-US" sz="700" dirty="0">
                <a:solidFill>
                  <a:schemeClr val="tx1"/>
                </a:solidFill>
                <a:latin typeface="Courier New"/>
                <a:cs typeface="Courier New"/>
              </a:rPr>
              <a:t>&gt;&gt;&gt; Select a pair(s) to failover.</a:t>
            </a:r>
          </a:p>
          <a:p>
            <a:pPr marL="85725" lvl="1"/>
            <a:endParaRPr lang="en-US" sz="700" dirty="0">
              <a:solidFill>
                <a:schemeClr val="tx1"/>
              </a:solidFill>
              <a:latin typeface="Courier New"/>
              <a:cs typeface="Courier New"/>
            </a:endParaRPr>
          </a:p>
          <a:p>
            <a:pPr marL="85725" lvl="1"/>
            <a:r>
              <a:rPr lang="en-US" sz="700" dirty="0">
                <a:solidFill>
                  <a:schemeClr val="tx1"/>
                </a:solidFill>
                <a:latin typeface="Courier New"/>
                <a:cs typeface="Courier New"/>
              </a:rPr>
              <a:t>Defined pairs:</a:t>
            </a:r>
          </a:p>
          <a:p>
            <a:pPr marL="85725" lvl="1"/>
            <a:r>
              <a:rPr lang="en-US" sz="700" dirty="0">
                <a:solidFill>
                  <a:schemeClr val="tx1"/>
                </a:solidFill>
                <a:latin typeface="Courier New"/>
                <a:cs typeface="Courier New"/>
              </a:rPr>
              <a:t>        1. 10.213.137.206 - 10.213.137.182</a:t>
            </a:r>
          </a:p>
          <a:p>
            <a:pPr marL="85725" lvl="1"/>
            <a:r>
              <a:rPr lang="en-US" sz="700" dirty="0">
                <a:solidFill>
                  <a:schemeClr val="tx1"/>
                </a:solidFill>
                <a:latin typeface="Courier New"/>
                <a:cs typeface="Courier New"/>
              </a:rPr>
              <a:t>        2. 10.213.137.132 - 10.213.137.247</a:t>
            </a:r>
          </a:p>
          <a:p>
            <a:pPr marL="85725" lvl="1"/>
            <a:r>
              <a:rPr lang="en-US" sz="700" dirty="0">
                <a:solidFill>
                  <a:schemeClr val="tx1"/>
                </a:solidFill>
                <a:latin typeface="Courier New"/>
                <a:cs typeface="Courier New"/>
              </a:rPr>
              <a:t>        3. 10.213.137.133 - 10.213.137.248</a:t>
            </a:r>
          </a:p>
          <a:p>
            <a:pPr marL="85725" lvl="1"/>
            <a:endParaRPr lang="en-US" sz="700" dirty="0">
              <a:solidFill>
                <a:schemeClr val="tx1"/>
              </a:solidFill>
              <a:latin typeface="Courier New"/>
              <a:cs typeface="Courier New"/>
            </a:endParaRPr>
          </a:p>
          <a:p>
            <a:pPr marL="85725" lvl="1"/>
            <a:r>
              <a:rPr lang="en-US" sz="700" dirty="0">
                <a:solidFill>
                  <a:schemeClr val="tx1"/>
                </a:solidFill>
                <a:latin typeface="Courier New"/>
                <a:cs typeface="Courier New"/>
              </a:rPr>
              <a:t>Select a pair(s) (separate with comma for multiple selection) [1-3]: </a:t>
            </a:r>
            <a:r>
              <a:rPr lang="en-US" sz="700" dirty="0">
                <a:solidFill>
                  <a:srgbClr val="FF0000"/>
                </a:solidFill>
                <a:latin typeface="Courier New"/>
                <a:cs typeface="Courier New"/>
              </a:rPr>
              <a:t>1,2,3</a:t>
            </a:r>
            <a:r>
              <a:rPr lang="en-US" sz="700" dirty="0">
                <a:solidFill>
                  <a:schemeClr val="tx1"/>
                </a:solidFill>
                <a:latin typeface="Courier New"/>
                <a:cs typeface="Courier New"/>
              </a:rPr>
              <a:t> </a:t>
            </a:r>
          </a:p>
        </p:txBody>
      </p:sp>
      <p:sp>
        <p:nvSpPr>
          <p:cNvPr id="10" name="動作設定ボタン: 戻る/前へ 9">
            <a:hlinkClick r:id="rId4" action="ppaction://hlinksldjump" highlightClick="1"/>
            <a:extLst>
              <a:ext uri="{FF2B5EF4-FFF2-40B4-BE49-F238E27FC236}">
                <a16:creationId xmlns:a16="http://schemas.microsoft.com/office/drawing/2014/main" id="{6DA4377B-639C-424A-8137-80CC60EAECBE}"/>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Tree>
    <p:extLst>
      <p:ext uri="{BB962C8B-B14F-4D97-AF65-F5344CB8AC3E}">
        <p14:creationId xmlns:p14="http://schemas.microsoft.com/office/powerpoint/2010/main" val="368732659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1223412" cy="369332"/>
          </a:xfrm>
        </p:spPr>
        <p:txBody>
          <a:bodyPr wrap="none"/>
          <a:lstStyle/>
          <a:p>
            <a:r>
              <a:rPr lang="en-US" altLang="ja-JP" dirty="0"/>
              <a:t>5-2</a:t>
            </a:r>
            <a:r>
              <a:rPr lang="en-US" altLang="ja-JP" b="1" dirty="0">
                <a:solidFill>
                  <a:schemeClr val="tx1"/>
                </a:solidFill>
                <a:latin typeface="+mj-lt"/>
                <a:ea typeface="ＭＳ Ｐゴシック" pitchFamily="50" charset="-128"/>
                <a:cs typeface="Arial" charset="0"/>
              </a:rPr>
              <a:t>. </a:t>
            </a:r>
            <a:r>
              <a:rPr lang="en-US" altLang="ja-JP" dirty="0"/>
              <a:t>Test</a:t>
            </a:r>
            <a:endParaRPr kumimoji="1" lang="ja-JP" altLang="en-US" b="1" dirty="0">
              <a:solidFill>
                <a:schemeClr val="tx1"/>
              </a:solidFill>
              <a:latin typeface="+mj-lt"/>
            </a:endParaRPr>
          </a:p>
        </p:txBody>
      </p:sp>
      <p:sp>
        <p:nvSpPr>
          <p:cNvPr id="2" name="コンテンツ プレースホルダー 1">
            <a:extLst>
              <a:ext uri="{FF2B5EF4-FFF2-40B4-BE49-F238E27FC236}">
                <a16:creationId xmlns:a16="http://schemas.microsoft.com/office/drawing/2014/main" id="{B803DBA3-D443-4B96-93F8-25F7DE2D54EF}"/>
              </a:ext>
            </a:extLst>
          </p:cNvPr>
          <p:cNvSpPr>
            <a:spLocks noGrp="1"/>
          </p:cNvSpPr>
          <p:nvPr>
            <p:ph sz="quarter" idx="10"/>
          </p:nvPr>
        </p:nvSpPr>
        <p:spPr>
          <a:xfrm>
            <a:off x="329859" y="744545"/>
            <a:ext cx="8499348" cy="4067297"/>
          </a:xfrm>
        </p:spPr>
        <p:txBody>
          <a:bodyPr/>
          <a:lstStyle/>
          <a:p>
            <a:pPr marL="457200" indent="-457200">
              <a:buFont typeface="+mj-lt"/>
              <a:buAutoNum type="arabicPeriod" startAt="4"/>
            </a:pPr>
            <a:r>
              <a:rPr lang="en-US" altLang="ja-JP" sz="2000" dirty="0"/>
              <a:t>Execute Synchronization of file systems</a:t>
            </a:r>
          </a:p>
          <a:p>
            <a:pPr marL="0" indent="0">
              <a:buNone/>
            </a:pPr>
            <a:r>
              <a:rPr lang="en-US" altLang="ja-JP" sz="1800" dirty="0"/>
              <a:t>Where: Each secondary node</a:t>
            </a:r>
          </a:p>
          <a:p>
            <a:pPr marL="0" indent="0">
              <a:buNone/>
            </a:pPr>
            <a:r>
              <a:rPr lang="en-US" altLang="ja-JP" sz="1800" dirty="0"/>
              <a:t>Action:</a:t>
            </a:r>
          </a:p>
          <a:p>
            <a:pPr marL="857250" lvl="1" indent="-457200">
              <a:buFont typeface="+mj-lt"/>
              <a:buAutoNum type="arabicPeriod"/>
            </a:pPr>
            <a:r>
              <a:rPr lang="en-US" altLang="ja-JP" sz="1800" dirty="0"/>
              <a:t>Execute the following command</a:t>
            </a:r>
            <a:br>
              <a:rPr lang="en-US" altLang="ja-JP" sz="1800" dirty="0"/>
            </a:br>
            <a:r>
              <a:rPr lang="en-US" altLang="ja-JP" sz="1600" dirty="0" err="1">
                <a:latin typeface="Courier New" panose="02070309020205020404" pitchFamily="49" charset="0"/>
                <a:cs typeface="Courier New" panose="02070309020205020404" pitchFamily="49" charset="0"/>
              </a:rPr>
              <a:t>sudo</a:t>
            </a:r>
            <a:r>
              <a:rPr lang="en-US" altLang="ja-JP" sz="1600" dirty="0">
                <a:latin typeface="Courier New" panose="02070309020205020404" pitchFamily="49" charset="0"/>
                <a:cs typeface="Courier New" panose="02070309020205020404" pitchFamily="49" charset="0"/>
              </a:rPr>
              <a:t> </a:t>
            </a:r>
            <a:r>
              <a:rPr lang="en-US" altLang="ja-JP" sz="1600" dirty="0" err="1">
                <a:latin typeface="Courier New" panose="02070309020205020404" pitchFamily="49" charset="0"/>
                <a:cs typeface="Courier New" panose="02070309020205020404" pitchFamily="49" charset="0"/>
              </a:rPr>
              <a:t>maintexec</a:t>
            </a:r>
            <a:r>
              <a:rPr lang="en-US" altLang="ja-JP" sz="1600" dirty="0">
                <a:latin typeface="Courier New" panose="02070309020205020404" pitchFamily="49" charset="0"/>
                <a:cs typeface="Courier New" panose="02070309020205020404" pitchFamily="49" charset="0"/>
              </a:rPr>
              <a:t> </a:t>
            </a:r>
            <a:r>
              <a:rPr lang="en-US" altLang="ja-JP" sz="1600" dirty="0" err="1">
                <a:latin typeface="Courier New" panose="02070309020205020404" pitchFamily="49" charset="0"/>
                <a:cs typeface="Courier New" panose="02070309020205020404" pitchFamily="49" charset="0"/>
              </a:rPr>
              <a:t>foscripts</a:t>
            </a:r>
            <a:r>
              <a:rPr lang="en-US" altLang="ja-JP" sz="1600" dirty="0">
                <a:latin typeface="Courier New" panose="02070309020205020404" pitchFamily="49" charset="0"/>
                <a:cs typeface="Courier New" panose="02070309020205020404" pitchFamily="49" charset="0"/>
              </a:rPr>
              <a:t>/</a:t>
            </a:r>
            <a:r>
              <a:rPr lang="en-US" altLang="ja-JP" sz="1600" dirty="0" err="1">
                <a:latin typeface="Courier New" panose="02070309020205020404" pitchFamily="49" charset="0"/>
                <a:cs typeface="Courier New" panose="02070309020205020404" pitchFamily="49" charset="0"/>
              </a:rPr>
              <a:t>sync_fs</a:t>
            </a:r>
            <a:endParaRPr lang="en-US" altLang="ja-JP" sz="1800" dirty="0">
              <a:latin typeface="Courier New" panose="02070309020205020404" pitchFamily="49" charset="0"/>
              <a:cs typeface="Courier New" panose="02070309020205020404" pitchFamily="49" charset="0"/>
            </a:endParaRPr>
          </a:p>
          <a:p>
            <a:pPr marL="857250" lvl="1" indent="-457200">
              <a:buFont typeface="+mj-lt"/>
              <a:buAutoNum type="arabicPeriod"/>
            </a:pPr>
            <a:r>
              <a:rPr lang="en-US" altLang="ja-JP" sz="1800" dirty="0"/>
              <a:t>Confirm there is no error messages displayed</a:t>
            </a:r>
          </a:p>
          <a:p>
            <a:pPr marL="857250" lvl="1" indent="-457200">
              <a:buFont typeface="+mj-lt"/>
              <a:buAutoNum type="arabicPeriod"/>
            </a:pPr>
            <a:r>
              <a:rPr lang="en-US" altLang="ja-JP" sz="1800" dirty="0"/>
              <a:t>Confirm file systems are created by “</a:t>
            </a:r>
            <a:r>
              <a:rPr lang="en-US" altLang="ja-JP" sz="1800" dirty="0" err="1"/>
              <a:t>sudo</a:t>
            </a:r>
            <a:r>
              <a:rPr lang="en-US" altLang="ja-JP" sz="1800" dirty="0"/>
              <a:t> </a:t>
            </a:r>
            <a:r>
              <a:rPr lang="en-US" altLang="ja-JP" sz="1800" dirty="0" err="1"/>
              <a:t>fslist</a:t>
            </a:r>
            <a:r>
              <a:rPr lang="en-US" altLang="ja-JP" sz="1800" dirty="0"/>
              <a: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6075" y="2725807"/>
            <a:ext cx="4051889" cy="2093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 name="コンテンツ プレースホルダー 1">
            <a:extLst>
              <a:ext uri="{FF2B5EF4-FFF2-40B4-BE49-F238E27FC236}">
                <a16:creationId xmlns:a16="http://schemas.microsoft.com/office/drawing/2014/main" id="{B803DBA3-D443-4B96-93F8-25F7DE2D54EF}"/>
              </a:ext>
            </a:extLst>
          </p:cNvPr>
          <p:cNvSpPr txBox="1">
            <a:spLocks/>
          </p:cNvSpPr>
          <p:nvPr/>
        </p:nvSpPr>
        <p:spPr>
          <a:xfrm>
            <a:off x="292384" y="2933110"/>
            <a:ext cx="8536823" cy="2118575"/>
          </a:xfrm>
          <a:prstGeom prst="rect">
            <a:avLst/>
          </a:prstGeom>
        </p:spPr>
        <p:txBody>
          <a:bodyPr/>
          <a:lstStyle>
            <a:lvl1pPr marL="342900" indent="-342900" algn="l" rtl="0" fontAlgn="base">
              <a:spcBef>
                <a:spcPct val="20000"/>
              </a:spcBef>
              <a:spcAft>
                <a:spcPct val="0"/>
              </a:spcAft>
              <a:buChar char="•"/>
              <a:defRPr kumimoji="1" sz="2400">
                <a:solidFill>
                  <a:schemeClr val="tx1"/>
                </a:solidFill>
                <a:latin typeface="+mn-lt"/>
                <a:ea typeface="+mn-ea"/>
                <a:cs typeface="+mn-cs"/>
              </a:defRPr>
            </a:lvl1pPr>
            <a:lvl2pPr marL="742950" indent="-285750" algn="l" rtl="0" fontAlgn="base">
              <a:spcBef>
                <a:spcPct val="20000"/>
              </a:spcBef>
              <a:spcAft>
                <a:spcPct val="0"/>
              </a:spcAft>
              <a:buChar char="–"/>
              <a:defRPr kumimoji="1" sz="2200">
                <a:solidFill>
                  <a:schemeClr val="tx1"/>
                </a:solidFill>
                <a:latin typeface="+mn-lt"/>
                <a:ea typeface="+mn-ea"/>
              </a:defRPr>
            </a:lvl2pPr>
            <a:lvl3pPr marL="1143000" indent="-228600" algn="l" rtl="0" fontAlgn="base">
              <a:spcBef>
                <a:spcPct val="20000"/>
              </a:spcBef>
              <a:spcAft>
                <a:spcPct val="0"/>
              </a:spcAft>
              <a:buChar char="•"/>
              <a:defRPr kumimoji="1" sz="2000">
                <a:solidFill>
                  <a:schemeClr val="tx1"/>
                </a:solidFill>
                <a:latin typeface="+mn-lt"/>
                <a:ea typeface="+mn-ea"/>
              </a:defRPr>
            </a:lvl3pPr>
            <a:lvl4pPr marL="1600200" indent="-228600" algn="l" rtl="0" fontAlgn="base">
              <a:spcBef>
                <a:spcPct val="20000"/>
              </a:spcBef>
              <a:spcAft>
                <a:spcPct val="0"/>
              </a:spcAft>
              <a:buChar char="–"/>
              <a:defRPr kumimoji="1" sz="1800">
                <a:solidFill>
                  <a:schemeClr val="tx1"/>
                </a:solidFill>
                <a:latin typeface="+mn-lt"/>
                <a:ea typeface="+mn-ea"/>
              </a:defRPr>
            </a:lvl4pPr>
            <a:lvl5pPr marL="2057400" indent="-228600" algn="l" rtl="0" fontAlgn="base">
              <a:spcBef>
                <a:spcPct val="20000"/>
              </a:spcBef>
              <a:spcAft>
                <a:spcPct val="0"/>
              </a:spcAft>
              <a:buChar char="»"/>
              <a:defRPr kumimoji="1" sz="18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800100" lvl="2" indent="0">
              <a:lnSpc>
                <a:spcPct val="100000"/>
              </a:lnSpc>
              <a:buFontTx/>
              <a:buNone/>
            </a:pPr>
            <a:endParaRPr lang="en-US" altLang="ja-JP" sz="1600" kern="0" dirty="0"/>
          </a:p>
          <a:p>
            <a:pPr marL="857250" lvl="1" indent="-457200">
              <a:lnSpc>
                <a:spcPct val="100000"/>
              </a:lnSpc>
              <a:buFont typeface="+mj-lt"/>
              <a:buAutoNum type="arabicPeriod"/>
            </a:pPr>
            <a:endParaRPr lang="en-US" altLang="ja-JP" sz="1800" kern="0" dirty="0"/>
          </a:p>
        </p:txBody>
      </p:sp>
      <p:cxnSp>
        <p:nvCxnSpPr>
          <p:cNvPr id="74" name="Straight Arrow Connector 73"/>
          <p:cNvCxnSpPr/>
          <p:nvPr/>
        </p:nvCxnSpPr>
        <p:spPr>
          <a:xfrm>
            <a:off x="7225882" y="4901914"/>
            <a:ext cx="457550"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7745626" y="4779573"/>
            <a:ext cx="1398374" cy="244682"/>
          </a:xfrm>
          <a:prstGeom prst="rect">
            <a:avLst/>
          </a:prstGeom>
          <a:noFill/>
        </p:spPr>
        <p:txBody>
          <a:bodyPr wrap="square" rtlCol="0">
            <a:spAutoFit/>
          </a:bodyPr>
          <a:lstStyle/>
          <a:p>
            <a:r>
              <a:rPr kumimoji="1" lang="en-US" sz="1100" dirty="0">
                <a:solidFill>
                  <a:schemeClr val="tx1"/>
                </a:solidFill>
                <a:latin typeface="+mn-lt"/>
                <a:ea typeface="+mn-ea"/>
              </a:rPr>
              <a:t>Operation target</a:t>
            </a:r>
          </a:p>
        </p:txBody>
      </p:sp>
      <p:sp>
        <p:nvSpPr>
          <p:cNvPr id="76" name="TextBox 75"/>
          <p:cNvSpPr txBox="1"/>
          <p:nvPr/>
        </p:nvSpPr>
        <p:spPr>
          <a:xfrm>
            <a:off x="47479" y="3206431"/>
            <a:ext cx="4689413" cy="1937069"/>
          </a:xfrm>
          <a:prstGeom prst="rect">
            <a:avLst/>
          </a:prstGeom>
          <a:noFill/>
          <a:ln>
            <a:solidFill>
              <a:schemeClr val="tx1"/>
            </a:solidFill>
          </a:ln>
        </p:spPr>
        <p:txBody>
          <a:bodyPr wrap="square" rtlCol="0">
            <a:spAutoFit/>
          </a:bodyPr>
          <a:lstStyle/>
          <a:p>
            <a:pPr marL="85725" lvl="1"/>
            <a:r>
              <a:rPr lang="en-US" sz="700" dirty="0">
                <a:solidFill>
                  <a:schemeClr val="tx1"/>
                </a:solidFill>
                <a:latin typeface="Courier New"/>
                <a:cs typeface="Courier New"/>
              </a:rPr>
              <a:t>nasroot@DT235001063:~$ </a:t>
            </a:r>
            <a:r>
              <a:rPr lang="en-US" sz="700" dirty="0" err="1">
                <a:solidFill>
                  <a:schemeClr val="tx1"/>
                </a:solidFill>
                <a:latin typeface="Courier New"/>
                <a:cs typeface="Courier New"/>
              </a:rPr>
              <a:t>sudo</a:t>
            </a:r>
            <a:r>
              <a:rPr lang="en-US" sz="700" dirty="0">
                <a:solidFill>
                  <a:schemeClr val="tx1"/>
                </a:solidFill>
                <a:latin typeface="Courier New"/>
                <a:cs typeface="Courier New"/>
              </a:rPr>
              <a:t> </a:t>
            </a:r>
            <a:r>
              <a:rPr lang="en-US" sz="700" dirty="0" err="1">
                <a:solidFill>
                  <a:schemeClr val="tx1"/>
                </a:solidFill>
                <a:latin typeface="Courier New"/>
                <a:cs typeface="Courier New"/>
              </a:rPr>
              <a:t>maintexec</a:t>
            </a:r>
            <a:r>
              <a:rPr lang="en-US" sz="700" dirty="0">
                <a:solidFill>
                  <a:schemeClr val="tx1"/>
                </a:solidFill>
                <a:latin typeface="Courier New"/>
                <a:cs typeface="Courier New"/>
              </a:rPr>
              <a:t> </a:t>
            </a:r>
            <a:r>
              <a:rPr lang="en-US" sz="700" dirty="0" err="1">
                <a:solidFill>
                  <a:schemeClr val="tx1"/>
                </a:solidFill>
                <a:latin typeface="Courier New"/>
                <a:cs typeface="Courier New"/>
              </a:rPr>
              <a:t>foscripts</a:t>
            </a:r>
            <a:r>
              <a:rPr lang="en-US" sz="700" dirty="0">
                <a:solidFill>
                  <a:schemeClr val="tx1"/>
                </a:solidFill>
                <a:latin typeface="Courier New"/>
                <a:cs typeface="Courier New"/>
              </a:rPr>
              <a:t>/</a:t>
            </a:r>
            <a:r>
              <a:rPr lang="en-US" sz="700" dirty="0" err="1">
                <a:solidFill>
                  <a:schemeClr val="tx1"/>
                </a:solidFill>
                <a:latin typeface="Courier New"/>
                <a:cs typeface="Courier New"/>
              </a:rPr>
              <a:t>sync_fs</a:t>
            </a:r>
            <a:r>
              <a:rPr lang="en-US" sz="700" dirty="0">
                <a:solidFill>
                  <a:schemeClr val="tx1"/>
                </a:solidFill>
                <a:latin typeface="Courier New"/>
                <a:cs typeface="Courier New"/>
              </a:rPr>
              <a:t> </a:t>
            </a:r>
          </a:p>
          <a:p>
            <a:pPr marL="85725" lvl="1"/>
            <a:r>
              <a:rPr lang="en-US" sz="700" dirty="0">
                <a:solidFill>
                  <a:schemeClr val="tx1"/>
                </a:solidFill>
                <a:latin typeface="Courier New"/>
                <a:cs typeface="Courier New"/>
              </a:rPr>
              <a:t>2018-10-05 11:13:36 JST: DT235001063: Checking parallel execution ...</a:t>
            </a:r>
          </a:p>
          <a:p>
            <a:pPr marL="85725" lvl="1"/>
            <a:r>
              <a:rPr lang="en-US" sz="700" dirty="0">
                <a:solidFill>
                  <a:schemeClr val="tx1"/>
                </a:solidFill>
                <a:latin typeface="Courier New"/>
                <a:cs typeface="Courier New"/>
              </a:rPr>
              <a:t>2018-10-05 11:13:40 JST: DT235001063: Checking resource group status ...</a:t>
            </a:r>
          </a:p>
          <a:p>
            <a:pPr marL="85725" lvl="1"/>
            <a:r>
              <a:rPr lang="en-US" sz="700" dirty="0">
                <a:solidFill>
                  <a:schemeClr val="tx1"/>
                </a:solidFill>
                <a:latin typeface="Courier New"/>
                <a:cs typeface="Courier New"/>
              </a:rPr>
              <a:t>(omit)</a:t>
            </a:r>
          </a:p>
          <a:p>
            <a:pPr marL="85725" lvl="1"/>
            <a:r>
              <a:rPr lang="en-US" sz="700" dirty="0">
                <a:solidFill>
                  <a:schemeClr val="tx1"/>
                </a:solidFill>
                <a:latin typeface="Courier New"/>
                <a:cs typeface="Courier New"/>
              </a:rPr>
              <a:t>2018-10-05 11:14:16 JST: DT235001063: --- Synchronize configuration of Legal ---</a:t>
            </a:r>
          </a:p>
          <a:p>
            <a:pPr marL="85725" lvl="1"/>
            <a:r>
              <a:rPr lang="en-US" sz="700" dirty="0">
                <a:solidFill>
                  <a:schemeClr val="tx1"/>
                </a:solidFill>
                <a:latin typeface="Courier New"/>
                <a:cs typeface="Courier New"/>
              </a:rPr>
              <a:t>2018-10-05 11:14:16 JST: DT235001063: Legal does not exist.</a:t>
            </a:r>
          </a:p>
          <a:p>
            <a:pPr marL="85725" lvl="1"/>
            <a:r>
              <a:rPr lang="en-US" sz="700" dirty="0">
                <a:solidFill>
                  <a:schemeClr val="tx1"/>
                </a:solidFill>
                <a:latin typeface="Courier New"/>
                <a:cs typeface="Courier New"/>
              </a:rPr>
              <a:t>2018-10-05 11:14:16 JST: DT235001063: Creating Legal ...</a:t>
            </a:r>
          </a:p>
          <a:p>
            <a:pPr marL="85725" lvl="1"/>
            <a:r>
              <a:rPr lang="en-US" sz="700" dirty="0">
                <a:solidFill>
                  <a:schemeClr val="tx1"/>
                </a:solidFill>
                <a:latin typeface="Courier New"/>
                <a:cs typeface="Courier New"/>
              </a:rPr>
              <a:t>2018-10-05 11:14:25 JST: DT235001063: Mounting Legal ...</a:t>
            </a:r>
          </a:p>
          <a:p>
            <a:pPr marL="85725" lvl="1"/>
            <a:r>
              <a:rPr lang="en-US" sz="700" dirty="0">
                <a:solidFill>
                  <a:schemeClr val="tx1"/>
                </a:solidFill>
                <a:latin typeface="Courier New"/>
                <a:cs typeface="Courier New"/>
              </a:rPr>
              <a:t>2018-10-05 11:14:32 JST: DT235001063: Saving the latest configuration ...</a:t>
            </a:r>
          </a:p>
          <a:p>
            <a:pPr marL="85725" lvl="1"/>
            <a:r>
              <a:rPr lang="en-US" sz="700" dirty="0">
                <a:solidFill>
                  <a:schemeClr val="tx1"/>
                </a:solidFill>
                <a:latin typeface="Courier New"/>
                <a:cs typeface="Courier New"/>
              </a:rPr>
              <a:t>2018-10-05 11:14:33 JST: DT235001063: === Clean up unnecessary file systems on this node ===</a:t>
            </a:r>
          </a:p>
          <a:p>
            <a:pPr marL="85725" lvl="1"/>
            <a:r>
              <a:rPr lang="en-US" sz="700" dirty="0">
                <a:solidFill>
                  <a:schemeClr val="tx1"/>
                </a:solidFill>
                <a:latin typeface="Courier New"/>
                <a:cs typeface="Courier New"/>
              </a:rPr>
              <a:t>2018-10-05 11:14:33 JST: DT235001063: File systems synced from 10.213.137.206: ['Data', 'Legal']</a:t>
            </a:r>
          </a:p>
          <a:p>
            <a:pPr marL="85725" lvl="1"/>
            <a:r>
              <a:rPr lang="en-US" sz="700" dirty="0">
                <a:solidFill>
                  <a:schemeClr val="tx1"/>
                </a:solidFill>
                <a:latin typeface="Courier New"/>
                <a:cs typeface="Courier New"/>
              </a:rPr>
              <a:t>2018-10-05 11:14:33 JST: DT235001063: File systems to be failed over from 10.213.137.206: ['Data', 'Legal']</a:t>
            </a:r>
          </a:p>
          <a:p>
            <a:pPr marL="85725" lvl="1"/>
            <a:r>
              <a:rPr lang="en-US" sz="700" dirty="0">
                <a:solidFill>
                  <a:schemeClr val="tx1"/>
                </a:solidFill>
                <a:latin typeface="Courier New"/>
                <a:cs typeface="Courier New"/>
              </a:rPr>
              <a:t>2018-10-05 11:14:33 JST: DT235001063: No file systems from 10.213.137.206 can be deleted.</a:t>
            </a:r>
          </a:p>
          <a:p>
            <a:pPr marL="85725" lvl="1"/>
            <a:r>
              <a:rPr lang="en-US" sz="700" dirty="0">
                <a:solidFill>
                  <a:schemeClr val="tx1"/>
                </a:solidFill>
                <a:latin typeface="Courier New"/>
                <a:cs typeface="Courier New"/>
              </a:rPr>
              <a:t>2018-10-05 11:14:33 JST: DT235001063: Completed.</a:t>
            </a:r>
          </a:p>
          <a:p>
            <a:pPr marL="85725" lvl="1"/>
            <a:r>
              <a:rPr lang="en-US" sz="700" dirty="0">
                <a:solidFill>
                  <a:schemeClr val="tx1"/>
                </a:solidFill>
                <a:latin typeface="Courier New"/>
                <a:cs typeface="Courier New"/>
              </a:rPr>
              <a:t>nasroot@DT235001063:~$ </a:t>
            </a:r>
          </a:p>
        </p:txBody>
      </p:sp>
      <p:cxnSp>
        <p:nvCxnSpPr>
          <p:cNvPr id="10" name="Straight Arrow Connector 9"/>
          <p:cNvCxnSpPr/>
          <p:nvPr/>
        </p:nvCxnSpPr>
        <p:spPr>
          <a:xfrm flipH="1">
            <a:off x="8371638" y="3348607"/>
            <a:ext cx="457569"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8480395" y="3543479"/>
            <a:ext cx="457569"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8547851" y="3772646"/>
            <a:ext cx="457569"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動作設定ボタン: 戻る/前へ 13">
            <a:hlinkClick r:id="rId4" action="ppaction://hlinksldjump" highlightClick="1"/>
            <a:extLst>
              <a:ext uri="{FF2B5EF4-FFF2-40B4-BE49-F238E27FC236}">
                <a16:creationId xmlns:a16="http://schemas.microsoft.com/office/drawing/2014/main" id="{BEE1B46D-3463-4E34-9BE9-2C270F35336F}"/>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Tree>
    <p:extLst>
      <p:ext uri="{BB962C8B-B14F-4D97-AF65-F5344CB8AC3E}">
        <p14:creationId xmlns:p14="http://schemas.microsoft.com/office/powerpoint/2010/main" val="409438206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1223412" cy="369332"/>
          </a:xfrm>
        </p:spPr>
        <p:txBody>
          <a:bodyPr wrap="none"/>
          <a:lstStyle/>
          <a:p>
            <a:r>
              <a:rPr lang="en-US" altLang="ja-JP" dirty="0"/>
              <a:t>5-2</a:t>
            </a:r>
            <a:r>
              <a:rPr lang="en-US" altLang="ja-JP" b="1" dirty="0">
                <a:solidFill>
                  <a:schemeClr val="tx1"/>
                </a:solidFill>
                <a:latin typeface="+mj-lt"/>
                <a:ea typeface="ＭＳ Ｐゴシック" pitchFamily="50" charset="-128"/>
                <a:cs typeface="Arial" charset="0"/>
              </a:rPr>
              <a:t>. </a:t>
            </a:r>
            <a:r>
              <a:rPr lang="en-US" altLang="ja-JP" dirty="0"/>
              <a:t>Test</a:t>
            </a:r>
            <a:endParaRPr kumimoji="1" lang="ja-JP" altLang="en-US" b="1" dirty="0">
              <a:solidFill>
                <a:schemeClr val="tx1"/>
              </a:solidFill>
              <a:latin typeface="+mj-lt"/>
            </a:endParaRPr>
          </a:p>
        </p:txBody>
      </p:sp>
      <p:sp>
        <p:nvSpPr>
          <p:cNvPr id="2" name="コンテンツ プレースホルダー 1">
            <a:extLst>
              <a:ext uri="{FF2B5EF4-FFF2-40B4-BE49-F238E27FC236}">
                <a16:creationId xmlns:a16="http://schemas.microsoft.com/office/drawing/2014/main" id="{B803DBA3-D443-4B96-93F8-25F7DE2D54EF}"/>
              </a:ext>
            </a:extLst>
          </p:cNvPr>
          <p:cNvSpPr>
            <a:spLocks noGrp="1"/>
          </p:cNvSpPr>
          <p:nvPr>
            <p:ph sz="quarter" idx="10"/>
          </p:nvPr>
        </p:nvSpPr>
        <p:spPr>
          <a:xfrm>
            <a:off x="329859" y="744545"/>
            <a:ext cx="8499348" cy="4067297"/>
          </a:xfrm>
        </p:spPr>
        <p:txBody>
          <a:bodyPr/>
          <a:lstStyle/>
          <a:p>
            <a:pPr marL="457200" indent="-457200">
              <a:buFont typeface="+mj-lt"/>
              <a:buAutoNum type="arabicPeriod" startAt="5"/>
            </a:pPr>
            <a:r>
              <a:rPr lang="en-US" altLang="ja-JP" sz="2000" dirty="0"/>
              <a:t>Try-out failover (Optional but recommended)</a:t>
            </a:r>
          </a:p>
          <a:p>
            <a:pPr marL="0" indent="0">
              <a:buNone/>
            </a:pPr>
            <a:r>
              <a:rPr lang="en-US" altLang="ja-JP" sz="1800" dirty="0"/>
              <a:t>Where: One of the nodes</a:t>
            </a:r>
          </a:p>
          <a:p>
            <a:pPr marL="0" indent="0">
              <a:buNone/>
            </a:pPr>
            <a:r>
              <a:rPr lang="en-US" altLang="ja-JP" sz="1800" dirty="0"/>
              <a:t>Action:</a:t>
            </a:r>
          </a:p>
          <a:p>
            <a:pPr marL="857250" lvl="1" indent="-457200">
              <a:buFont typeface="+mj-lt"/>
              <a:buAutoNum type="arabicPeriod"/>
            </a:pPr>
            <a:r>
              <a:rPr lang="en-US" altLang="ja-JP" sz="1800" dirty="0"/>
              <a:t>Execute the following command</a:t>
            </a:r>
            <a:br>
              <a:rPr lang="en-US" altLang="ja-JP" sz="1800" dirty="0"/>
            </a:br>
            <a:r>
              <a:rPr lang="en-US" altLang="ja-JP" sz="1600" dirty="0" err="1">
                <a:latin typeface="Courier New" panose="02070309020205020404" pitchFamily="49" charset="0"/>
                <a:cs typeface="Courier New" panose="02070309020205020404" pitchFamily="49" charset="0"/>
              </a:rPr>
              <a:t>sudo</a:t>
            </a:r>
            <a:r>
              <a:rPr lang="en-US" altLang="ja-JP" sz="1600" dirty="0">
                <a:latin typeface="Courier New" panose="02070309020205020404" pitchFamily="49" charset="0"/>
                <a:cs typeface="Courier New" panose="02070309020205020404" pitchFamily="49" charset="0"/>
              </a:rPr>
              <a:t> </a:t>
            </a:r>
            <a:r>
              <a:rPr lang="en-US" altLang="ja-JP" sz="1600" dirty="0" err="1">
                <a:latin typeface="Courier New" panose="02070309020205020404" pitchFamily="49" charset="0"/>
                <a:cs typeface="Courier New" panose="02070309020205020404" pitchFamily="49" charset="0"/>
              </a:rPr>
              <a:t>maintexec</a:t>
            </a:r>
            <a:r>
              <a:rPr lang="en-US" altLang="ja-JP" sz="1600" dirty="0">
                <a:latin typeface="Courier New" panose="02070309020205020404" pitchFamily="49" charset="0"/>
                <a:cs typeface="Courier New" panose="02070309020205020404" pitchFamily="49" charset="0"/>
              </a:rPr>
              <a:t> </a:t>
            </a:r>
            <a:r>
              <a:rPr lang="en-US" altLang="ja-JP" sz="1600" dirty="0" err="1">
                <a:latin typeface="Courier New" panose="02070309020205020404" pitchFamily="49" charset="0"/>
                <a:cs typeface="Courier New" panose="02070309020205020404" pitchFamily="49" charset="0"/>
              </a:rPr>
              <a:t>foscripts</a:t>
            </a:r>
            <a:r>
              <a:rPr lang="en-US" altLang="ja-JP" sz="1600" dirty="0">
                <a:latin typeface="Courier New" panose="02070309020205020404" pitchFamily="49" charset="0"/>
                <a:cs typeface="Courier New" panose="02070309020205020404" pitchFamily="49" charset="0"/>
              </a:rPr>
              <a:t>/</a:t>
            </a:r>
            <a:r>
              <a:rPr lang="en-US" altLang="ja-JP" sz="1600" dirty="0" err="1">
                <a:latin typeface="Courier New" panose="02070309020205020404" pitchFamily="49" charset="0"/>
                <a:cs typeface="Courier New" panose="02070309020205020404" pitchFamily="49" charset="0"/>
              </a:rPr>
              <a:t>try_out_failover</a:t>
            </a:r>
            <a:endParaRPr lang="en-US" altLang="ja-JP" sz="1800" dirty="0">
              <a:latin typeface="Courier New" panose="02070309020205020404" pitchFamily="49" charset="0"/>
              <a:cs typeface="Courier New" panose="02070309020205020404" pitchFamily="49" charset="0"/>
            </a:endParaRPr>
          </a:p>
          <a:p>
            <a:pPr marL="857250" lvl="1" indent="-457200">
              <a:buFont typeface="+mj-lt"/>
              <a:buAutoNum type="arabicPeriod"/>
            </a:pPr>
            <a:r>
              <a:rPr lang="en-US" altLang="ja-JP" sz="1800" dirty="0"/>
              <a:t>Select all pairs and execute failover with following the dialog</a:t>
            </a:r>
          </a:p>
          <a:p>
            <a:pPr marL="857250" lvl="1" indent="-457200">
              <a:buFont typeface="+mj-lt"/>
              <a:buAutoNum type="arabicPeriod"/>
            </a:pPr>
            <a:r>
              <a:rPr lang="en-US" altLang="ja-JP" sz="1800" dirty="0"/>
              <a:t>Confirm if there is no errors displayed</a:t>
            </a:r>
          </a:p>
          <a:p>
            <a:pPr marL="857250" lvl="1" indent="-457200">
              <a:buFont typeface="+mj-lt"/>
              <a:buAutoNum type="arabicPeriod"/>
            </a:pPr>
            <a:r>
              <a:rPr lang="en-US" altLang="ja-JP" sz="1800" dirty="0"/>
              <a:t>Confirm all file systems, shares,</a:t>
            </a:r>
            <a:br>
              <a:rPr lang="en-US" altLang="ja-JP" sz="1800" dirty="0"/>
            </a:br>
            <a:r>
              <a:rPr lang="en-US" altLang="ja-JP" sz="1800" dirty="0"/>
              <a:t>migration tasks are restored</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6075" y="2725807"/>
            <a:ext cx="4051889" cy="2093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 name="コンテンツ プレースホルダー 1">
            <a:extLst>
              <a:ext uri="{FF2B5EF4-FFF2-40B4-BE49-F238E27FC236}">
                <a16:creationId xmlns:a16="http://schemas.microsoft.com/office/drawing/2014/main" id="{B803DBA3-D443-4B96-93F8-25F7DE2D54EF}"/>
              </a:ext>
            </a:extLst>
          </p:cNvPr>
          <p:cNvSpPr txBox="1">
            <a:spLocks/>
          </p:cNvSpPr>
          <p:nvPr/>
        </p:nvSpPr>
        <p:spPr>
          <a:xfrm>
            <a:off x="292384" y="2933110"/>
            <a:ext cx="8536823" cy="2118575"/>
          </a:xfrm>
          <a:prstGeom prst="rect">
            <a:avLst/>
          </a:prstGeom>
        </p:spPr>
        <p:txBody>
          <a:bodyPr/>
          <a:lstStyle>
            <a:lvl1pPr marL="342900" indent="-342900" algn="l" rtl="0" fontAlgn="base">
              <a:spcBef>
                <a:spcPct val="20000"/>
              </a:spcBef>
              <a:spcAft>
                <a:spcPct val="0"/>
              </a:spcAft>
              <a:buChar char="•"/>
              <a:defRPr kumimoji="1" sz="2400">
                <a:solidFill>
                  <a:schemeClr val="tx1"/>
                </a:solidFill>
                <a:latin typeface="+mn-lt"/>
                <a:ea typeface="+mn-ea"/>
                <a:cs typeface="+mn-cs"/>
              </a:defRPr>
            </a:lvl1pPr>
            <a:lvl2pPr marL="742950" indent="-285750" algn="l" rtl="0" fontAlgn="base">
              <a:spcBef>
                <a:spcPct val="20000"/>
              </a:spcBef>
              <a:spcAft>
                <a:spcPct val="0"/>
              </a:spcAft>
              <a:buChar char="–"/>
              <a:defRPr kumimoji="1" sz="2200">
                <a:solidFill>
                  <a:schemeClr val="tx1"/>
                </a:solidFill>
                <a:latin typeface="+mn-lt"/>
                <a:ea typeface="+mn-ea"/>
              </a:defRPr>
            </a:lvl2pPr>
            <a:lvl3pPr marL="1143000" indent="-228600" algn="l" rtl="0" fontAlgn="base">
              <a:spcBef>
                <a:spcPct val="20000"/>
              </a:spcBef>
              <a:spcAft>
                <a:spcPct val="0"/>
              </a:spcAft>
              <a:buChar char="•"/>
              <a:defRPr kumimoji="1" sz="2000">
                <a:solidFill>
                  <a:schemeClr val="tx1"/>
                </a:solidFill>
                <a:latin typeface="+mn-lt"/>
                <a:ea typeface="+mn-ea"/>
              </a:defRPr>
            </a:lvl3pPr>
            <a:lvl4pPr marL="1600200" indent="-228600" algn="l" rtl="0" fontAlgn="base">
              <a:spcBef>
                <a:spcPct val="20000"/>
              </a:spcBef>
              <a:spcAft>
                <a:spcPct val="0"/>
              </a:spcAft>
              <a:buChar char="–"/>
              <a:defRPr kumimoji="1" sz="1800">
                <a:solidFill>
                  <a:schemeClr val="tx1"/>
                </a:solidFill>
                <a:latin typeface="+mn-lt"/>
                <a:ea typeface="+mn-ea"/>
              </a:defRPr>
            </a:lvl4pPr>
            <a:lvl5pPr marL="2057400" indent="-228600" algn="l" rtl="0" fontAlgn="base">
              <a:spcBef>
                <a:spcPct val="20000"/>
              </a:spcBef>
              <a:spcAft>
                <a:spcPct val="0"/>
              </a:spcAft>
              <a:buChar char="»"/>
              <a:defRPr kumimoji="1" sz="18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800100" lvl="2" indent="0">
              <a:lnSpc>
                <a:spcPct val="100000"/>
              </a:lnSpc>
              <a:buFontTx/>
              <a:buNone/>
            </a:pPr>
            <a:endParaRPr lang="en-US" altLang="ja-JP" sz="1600" kern="0" dirty="0"/>
          </a:p>
          <a:p>
            <a:pPr marL="857250" lvl="1" indent="-457200">
              <a:lnSpc>
                <a:spcPct val="100000"/>
              </a:lnSpc>
              <a:buFont typeface="+mj-lt"/>
              <a:buAutoNum type="arabicPeriod"/>
            </a:pPr>
            <a:endParaRPr lang="en-US" altLang="ja-JP" sz="1800" kern="0" dirty="0"/>
          </a:p>
        </p:txBody>
      </p:sp>
      <p:cxnSp>
        <p:nvCxnSpPr>
          <p:cNvPr id="74" name="Straight Arrow Connector 73"/>
          <p:cNvCxnSpPr/>
          <p:nvPr/>
        </p:nvCxnSpPr>
        <p:spPr>
          <a:xfrm>
            <a:off x="7225882" y="4901914"/>
            <a:ext cx="457550"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7745626" y="4779573"/>
            <a:ext cx="1398374" cy="244682"/>
          </a:xfrm>
          <a:prstGeom prst="rect">
            <a:avLst/>
          </a:prstGeom>
          <a:noFill/>
        </p:spPr>
        <p:txBody>
          <a:bodyPr wrap="square" rtlCol="0">
            <a:spAutoFit/>
          </a:bodyPr>
          <a:lstStyle/>
          <a:p>
            <a:r>
              <a:rPr kumimoji="1" lang="en-US" sz="1100" dirty="0">
                <a:solidFill>
                  <a:schemeClr val="tx1"/>
                </a:solidFill>
                <a:latin typeface="+mn-lt"/>
                <a:ea typeface="+mn-ea"/>
              </a:rPr>
              <a:t>Operation target</a:t>
            </a:r>
          </a:p>
        </p:txBody>
      </p:sp>
      <p:cxnSp>
        <p:nvCxnSpPr>
          <p:cNvPr id="14" name="Straight Arrow Connector 13"/>
          <p:cNvCxnSpPr/>
          <p:nvPr/>
        </p:nvCxnSpPr>
        <p:spPr>
          <a:xfrm>
            <a:off x="4886075" y="3372163"/>
            <a:ext cx="457550"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75">
            <a:extLst>
              <a:ext uri="{FF2B5EF4-FFF2-40B4-BE49-F238E27FC236}">
                <a16:creationId xmlns:a16="http://schemas.microsoft.com/office/drawing/2014/main" id="{91DAB4A5-A13F-4B03-ADDB-F72A9B44B958}"/>
              </a:ext>
            </a:extLst>
          </p:cNvPr>
          <p:cNvSpPr txBox="1"/>
          <p:nvPr/>
        </p:nvSpPr>
        <p:spPr>
          <a:xfrm>
            <a:off x="47479" y="3594230"/>
            <a:ext cx="4689413" cy="1549270"/>
          </a:xfrm>
          <a:prstGeom prst="rect">
            <a:avLst/>
          </a:prstGeom>
          <a:noFill/>
          <a:ln>
            <a:solidFill>
              <a:schemeClr val="tx1"/>
            </a:solidFill>
          </a:ln>
        </p:spPr>
        <p:txBody>
          <a:bodyPr wrap="square" rtlCol="0">
            <a:spAutoFit/>
          </a:bodyPr>
          <a:lstStyle/>
          <a:p>
            <a:pPr marL="85725" lvl="1"/>
            <a:r>
              <a:rPr lang="en-US" sz="700" dirty="0">
                <a:solidFill>
                  <a:schemeClr val="tx1"/>
                </a:solidFill>
                <a:latin typeface="Courier New"/>
                <a:cs typeface="Courier New"/>
              </a:rPr>
              <a:t>nasroot@HDITEST206:~$ </a:t>
            </a:r>
            <a:r>
              <a:rPr lang="en-US" sz="700" dirty="0" err="1">
                <a:solidFill>
                  <a:schemeClr val="tx1"/>
                </a:solidFill>
                <a:latin typeface="Courier New"/>
                <a:cs typeface="Courier New"/>
              </a:rPr>
              <a:t>sudo</a:t>
            </a:r>
            <a:r>
              <a:rPr lang="en-US" sz="700" dirty="0">
                <a:solidFill>
                  <a:schemeClr val="tx1"/>
                </a:solidFill>
                <a:latin typeface="Courier New"/>
                <a:cs typeface="Courier New"/>
              </a:rPr>
              <a:t> </a:t>
            </a:r>
            <a:r>
              <a:rPr lang="en-US" sz="700" dirty="0" err="1">
                <a:solidFill>
                  <a:schemeClr val="tx1"/>
                </a:solidFill>
                <a:latin typeface="Courier New"/>
                <a:cs typeface="Courier New"/>
              </a:rPr>
              <a:t>maintexec</a:t>
            </a:r>
            <a:r>
              <a:rPr lang="en-US" sz="700" dirty="0">
                <a:solidFill>
                  <a:schemeClr val="tx1"/>
                </a:solidFill>
                <a:latin typeface="Courier New"/>
                <a:cs typeface="Courier New"/>
              </a:rPr>
              <a:t> </a:t>
            </a:r>
            <a:r>
              <a:rPr lang="en-US" sz="700" dirty="0" err="1">
                <a:solidFill>
                  <a:schemeClr val="tx1"/>
                </a:solidFill>
                <a:latin typeface="Courier New"/>
                <a:cs typeface="Courier New"/>
              </a:rPr>
              <a:t>foscripts</a:t>
            </a:r>
            <a:r>
              <a:rPr lang="en-US" sz="700" dirty="0">
                <a:solidFill>
                  <a:schemeClr val="tx1"/>
                </a:solidFill>
                <a:latin typeface="Courier New"/>
                <a:cs typeface="Courier New"/>
              </a:rPr>
              <a:t>/</a:t>
            </a:r>
            <a:r>
              <a:rPr lang="en-US" sz="700" dirty="0" err="1">
                <a:solidFill>
                  <a:schemeClr val="tx1"/>
                </a:solidFill>
                <a:latin typeface="Courier New"/>
                <a:cs typeface="Courier New"/>
              </a:rPr>
              <a:t>try_out_failover</a:t>
            </a:r>
            <a:r>
              <a:rPr lang="en-US" sz="700" dirty="0">
                <a:solidFill>
                  <a:schemeClr val="tx1"/>
                </a:solidFill>
                <a:latin typeface="Courier New"/>
                <a:cs typeface="Courier New"/>
              </a:rPr>
              <a:t> </a:t>
            </a:r>
          </a:p>
          <a:p>
            <a:pPr marL="85725" lvl="1"/>
            <a:endParaRPr lang="en-US" sz="700" dirty="0">
              <a:solidFill>
                <a:schemeClr val="tx1"/>
              </a:solidFill>
              <a:latin typeface="Courier New"/>
              <a:cs typeface="Courier New"/>
            </a:endParaRPr>
          </a:p>
          <a:p>
            <a:pPr marL="85725" lvl="1"/>
            <a:r>
              <a:rPr lang="en-US" sz="700" dirty="0">
                <a:solidFill>
                  <a:schemeClr val="tx1"/>
                </a:solidFill>
                <a:latin typeface="Courier New"/>
                <a:cs typeface="Courier New"/>
              </a:rPr>
              <a:t>----- Defined pair groups -----</a:t>
            </a:r>
          </a:p>
          <a:p>
            <a:pPr marL="85725" lvl="1"/>
            <a:endParaRPr lang="en-US" sz="700" dirty="0">
              <a:solidFill>
                <a:schemeClr val="tx1"/>
              </a:solidFill>
              <a:latin typeface="Courier New"/>
              <a:cs typeface="Courier New"/>
            </a:endParaRPr>
          </a:p>
          <a:p>
            <a:pPr marL="85725" lvl="1"/>
            <a:r>
              <a:rPr lang="en-US" sz="700" dirty="0">
                <a:solidFill>
                  <a:schemeClr val="tx1"/>
                </a:solidFill>
                <a:latin typeface="Courier New"/>
                <a:cs typeface="Courier New"/>
              </a:rPr>
              <a:t>*** There is no pair groups defined. ***</a:t>
            </a:r>
          </a:p>
          <a:p>
            <a:pPr marL="85725" lvl="1"/>
            <a:endParaRPr lang="en-US" sz="700" dirty="0">
              <a:solidFill>
                <a:schemeClr val="tx1"/>
              </a:solidFill>
              <a:latin typeface="Courier New"/>
              <a:cs typeface="Courier New"/>
            </a:endParaRPr>
          </a:p>
          <a:p>
            <a:pPr marL="85725" lvl="1"/>
            <a:endParaRPr lang="en-US" sz="700" dirty="0">
              <a:solidFill>
                <a:schemeClr val="tx1"/>
              </a:solidFill>
              <a:latin typeface="Courier New"/>
              <a:cs typeface="Courier New"/>
            </a:endParaRPr>
          </a:p>
          <a:p>
            <a:pPr marL="85725" lvl="1"/>
            <a:r>
              <a:rPr lang="en-US" sz="700" dirty="0">
                <a:solidFill>
                  <a:schemeClr val="tx1"/>
                </a:solidFill>
                <a:latin typeface="Courier New"/>
                <a:cs typeface="Courier New"/>
              </a:rPr>
              <a:t>&gt;&gt;&gt; Select a pair(s) to failover.</a:t>
            </a:r>
          </a:p>
          <a:p>
            <a:pPr marL="85725" lvl="1"/>
            <a:endParaRPr lang="en-US" sz="700" dirty="0">
              <a:solidFill>
                <a:schemeClr val="tx1"/>
              </a:solidFill>
              <a:latin typeface="Courier New"/>
              <a:cs typeface="Courier New"/>
            </a:endParaRPr>
          </a:p>
          <a:p>
            <a:pPr marL="85725" lvl="1"/>
            <a:r>
              <a:rPr lang="en-US" sz="700" dirty="0">
                <a:solidFill>
                  <a:schemeClr val="tx1"/>
                </a:solidFill>
                <a:latin typeface="Courier New"/>
                <a:cs typeface="Courier New"/>
              </a:rPr>
              <a:t>Defined pairs:</a:t>
            </a:r>
          </a:p>
          <a:p>
            <a:pPr marL="85725" lvl="1"/>
            <a:r>
              <a:rPr lang="en-US" sz="700" dirty="0">
                <a:solidFill>
                  <a:schemeClr val="tx1"/>
                </a:solidFill>
                <a:latin typeface="Courier New"/>
                <a:cs typeface="Courier New"/>
              </a:rPr>
              <a:t>        1. 10.213.137.206 - 10.213.137.182</a:t>
            </a:r>
          </a:p>
          <a:p>
            <a:pPr marL="85725" lvl="1"/>
            <a:r>
              <a:rPr lang="en-US" sz="700" dirty="0">
                <a:solidFill>
                  <a:schemeClr val="tx1"/>
                </a:solidFill>
                <a:latin typeface="Courier New"/>
                <a:cs typeface="Courier New"/>
              </a:rPr>
              <a:t>        2. 10.213.137.132 - 10.213.137.247</a:t>
            </a:r>
          </a:p>
          <a:p>
            <a:pPr marL="85725" lvl="1"/>
            <a:r>
              <a:rPr lang="en-US" sz="700" dirty="0">
                <a:solidFill>
                  <a:schemeClr val="tx1"/>
                </a:solidFill>
                <a:latin typeface="Courier New"/>
                <a:cs typeface="Courier New"/>
              </a:rPr>
              <a:t>        3. 10.213.137.133 - 10.213.137.248</a:t>
            </a:r>
          </a:p>
          <a:p>
            <a:pPr marL="85725" lvl="1"/>
            <a:endParaRPr lang="en-US" sz="700" dirty="0">
              <a:solidFill>
                <a:schemeClr val="tx1"/>
              </a:solidFill>
              <a:latin typeface="Courier New"/>
              <a:cs typeface="Courier New"/>
            </a:endParaRPr>
          </a:p>
          <a:p>
            <a:pPr marL="85725" lvl="1"/>
            <a:r>
              <a:rPr lang="en-US" sz="700" dirty="0">
                <a:solidFill>
                  <a:schemeClr val="tx1"/>
                </a:solidFill>
                <a:latin typeface="Courier New"/>
                <a:cs typeface="Courier New"/>
              </a:rPr>
              <a:t>Select a pair(s) (separate with comma for multiple selection) [1-3]: </a:t>
            </a:r>
            <a:r>
              <a:rPr lang="en-US" sz="700" dirty="0">
                <a:solidFill>
                  <a:srgbClr val="FF0000"/>
                </a:solidFill>
                <a:latin typeface="Courier New"/>
                <a:cs typeface="Courier New"/>
              </a:rPr>
              <a:t>1,2,3</a:t>
            </a:r>
            <a:r>
              <a:rPr lang="en-US" sz="700" dirty="0">
                <a:solidFill>
                  <a:schemeClr val="tx1"/>
                </a:solidFill>
                <a:latin typeface="Courier New"/>
                <a:cs typeface="Courier New"/>
              </a:rPr>
              <a:t> </a:t>
            </a:r>
          </a:p>
        </p:txBody>
      </p:sp>
      <p:sp>
        <p:nvSpPr>
          <p:cNvPr id="10" name="動作設定ボタン: 戻る/前へ 9">
            <a:hlinkClick r:id="rId4" action="ppaction://hlinksldjump" highlightClick="1"/>
            <a:extLst>
              <a:ext uri="{FF2B5EF4-FFF2-40B4-BE49-F238E27FC236}">
                <a16:creationId xmlns:a16="http://schemas.microsoft.com/office/drawing/2014/main" id="{C90CD309-8BB4-42C9-9624-C3C25C5451FC}"/>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Tree>
    <p:extLst>
      <p:ext uri="{BB962C8B-B14F-4D97-AF65-F5344CB8AC3E}">
        <p14:creationId xmlns:p14="http://schemas.microsoft.com/office/powerpoint/2010/main" val="253755625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1223412" cy="369332"/>
          </a:xfrm>
        </p:spPr>
        <p:txBody>
          <a:bodyPr wrap="none"/>
          <a:lstStyle/>
          <a:p>
            <a:r>
              <a:rPr lang="en-US" altLang="ja-JP" dirty="0"/>
              <a:t>5-2</a:t>
            </a:r>
            <a:r>
              <a:rPr lang="en-US" altLang="ja-JP" b="1" dirty="0">
                <a:solidFill>
                  <a:schemeClr val="tx1"/>
                </a:solidFill>
                <a:latin typeface="+mj-lt"/>
                <a:ea typeface="ＭＳ Ｐゴシック" pitchFamily="50" charset="-128"/>
                <a:cs typeface="Arial" charset="0"/>
              </a:rPr>
              <a:t>. </a:t>
            </a:r>
            <a:r>
              <a:rPr lang="en-US" altLang="ja-JP" dirty="0"/>
              <a:t>Test</a:t>
            </a:r>
            <a:endParaRPr kumimoji="1" lang="ja-JP" altLang="en-US" b="1" dirty="0">
              <a:solidFill>
                <a:schemeClr val="tx1"/>
              </a:solidFill>
              <a:latin typeface="+mj-lt"/>
            </a:endParaRPr>
          </a:p>
        </p:txBody>
      </p:sp>
      <p:sp>
        <p:nvSpPr>
          <p:cNvPr id="2" name="コンテンツ プレースホルダー 1">
            <a:extLst>
              <a:ext uri="{FF2B5EF4-FFF2-40B4-BE49-F238E27FC236}">
                <a16:creationId xmlns:a16="http://schemas.microsoft.com/office/drawing/2014/main" id="{B803DBA3-D443-4B96-93F8-25F7DE2D54EF}"/>
              </a:ext>
            </a:extLst>
          </p:cNvPr>
          <p:cNvSpPr>
            <a:spLocks noGrp="1"/>
          </p:cNvSpPr>
          <p:nvPr>
            <p:ph sz="quarter" idx="10"/>
          </p:nvPr>
        </p:nvSpPr>
        <p:spPr>
          <a:xfrm>
            <a:off x="329859" y="744545"/>
            <a:ext cx="8499348" cy="4067297"/>
          </a:xfrm>
        </p:spPr>
        <p:txBody>
          <a:bodyPr/>
          <a:lstStyle/>
          <a:p>
            <a:pPr marL="457200" indent="-457200">
              <a:buFont typeface="+mj-lt"/>
              <a:buAutoNum type="arabicPeriod" startAt="6"/>
            </a:pPr>
            <a:r>
              <a:rPr lang="en-US" altLang="ja-JP" sz="2000" dirty="0"/>
              <a:t>Delete resources on secondary nodes (only if try-out failover is executed)</a:t>
            </a:r>
          </a:p>
          <a:p>
            <a:pPr marL="0" indent="0">
              <a:buNone/>
            </a:pPr>
            <a:r>
              <a:rPr lang="en-US" altLang="ja-JP" sz="1800" dirty="0"/>
              <a:t>Where: Each secondary node</a:t>
            </a:r>
          </a:p>
          <a:p>
            <a:pPr marL="0" indent="0">
              <a:buNone/>
            </a:pPr>
            <a:r>
              <a:rPr lang="en-US" altLang="ja-JP" sz="1800" dirty="0"/>
              <a:t>Action:</a:t>
            </a:r>
          </a:p>
          <a:p>
            <a:pPr marL="857250" lvl="1" indent="-457200">
              <a:buFont typeface="+mj-lt"/>
              <a:buAutoNum type="arabicPeriod"/>
            </a:pPr>
            <a:r>
              <a:rPr lang="en-US" altLang="ja-JP" sz="1800" dirty="0"/>
              <a:t>Execute the following command</a:t>
            </a:r>
            <a:br>
              <a:rPr lang="en-US" altLang="ja-JP" sz="1800" dirty="0"/>
            </a:br>
            <a:r>
              <a:rPr lang="en-US" altLang="ja-JP" sz="1600" dirty="0" err="1">
                <a:latin typeface="Courier New" panose="02070309020205020404" pitchFamily="49" charset="0"/>
                <a:cs typeface="Courier New" panose="02070309020205020404" pitchFamily="49" charset="0"/>
              </a:rPr>
              <a:t>sudo</a:t>
            </a:r>
            <a:r>
              <a:rPr lang="en-US" altLang="ja-JP" sz="1600" dirty="0">
                <a:latin typeface="Courier New" panose="02070309020205020404" pitchFamily="49" charset="0"/>
                <a:cs typeface="Courier New" panose="02070309020205020404" pitchFamily="49" charset="0"/>
              </a:rPr>
              <a:t> </a:t>
            </a:r>
            <a:r>
              <a:rPr lang="en-US" altLang="ja-JP" sz="1600" dirty="0" err="1">
                <a:latin typeface="Courier New" panose="02070309020205020404" pitchFamily="49" charset="0"/>
                <a:cs typeface="Courier New" panose="02070309020205020404" pitchFamily="49" charset="0"/>
              </a:rPr>
              <a:t>maintexec</a:t>
            </a:r>
            <a:r>
              <a:rPr lang="en-US" altLang="ja-JP" sz="1600" dirty="0">
                <a:latin typeface="Courier New" panose="02070309020205020404" pitchFamily="49" charset="0"/>
                <a:cs typeface="Courier New" panose="02070309020205020404" pitchFamily="49" charset="0"/>
              </a:rPr>
              <a:t> </a:t>
            </a:r>
            <a:r>
              <a:rPr lang="en-US" altLang="ja-JP" sz="1600" dirty="0" err="1">
                <a:latin typeface="Courier New" panose="02070309020205020404" pitchFamily="49" charset="0"/>
                <a:cs typeface="Courier New" panose="02070309020205020404" pitchFamily="49" charset="0"/>
              </a:rPr>
              <a:t>foscripts</a:t>
            </a:r>
            <a:r>
              <a:rPr lang="en-US" altLang="ja-JP" sz="1600" dirty="0">
                <a:latin typeface="Courier New" panose="02070309020205020404" pitchFamily="49" charset="0"/>
                <a:cs typeface="Courier New" panose="02070309020205020404" pitchFamily="49" charset="0"/>
              </a:rPr>
              <a:t>/</a:t>
            </a:r>
            <a:r>
              <a:rPr lang="en-US" altLang="ja-JP" sz="1600" dirty="0" err="1">
                <a:latin typeface="Courier New" panose="02070309020205020404" pitchFamily="49" charset="0"/>
                <a:cs typeface="Courier New" panose="02070309020205020404" pitchFamily="49" charset="0"/>
              </a:rPr>
              <a:t>delete_all_fs</a:t>
            </a:r>
            <a:endParaRPr lang="en-US" altLang="ja-JP" sz="1800" dirty="0">
              <a:latin typeface="Courier New" panose="02070309020205020404" pitchFamily="49" charset="0"/>
              <a:cs typeface="Courier New" panose="02070309020205020404" pitchFamily="49" charset="0"/>
            </a:endParaRPr>
          </a:p>
          <a:p>
            <a:pPr marL="857250" lvl="1" indent="-457200">
              <a:buFont typeface="+mj-lt"/>
              <a:buAutoNum type="arabicPeriod"/>
            </a:pPr>
            <a:r>
              <a:rPr lang="en-US" altLang="ja-JP" sz="1800" dirty="0"/>
              <a:t>Select “All file systems” and proceed</a:t>
            </a:r>
          </a:p>
          <a:p>
            <a:pPr marL="857250" lvl="1" indent="-457200">
              <a:buFont typeface="+mj-lt"/>
              <a:buAutoNum type="arabicPeriod"/>
            </a:pPr>
            <a:r>
              <a:rPr lang="en-US" altLang="ja-JP" sz="1800" dirty="0"/>
              <a:t>Confirm there is no file systems</a:t>
            </a:r>
            <a:br>
              <a:rPr lang="en-US" altLang="ja-JP" sz="1800" dirty="0"/>
            </a:br>
            <a:r>
              <a:rPr lang="en-US" altLang="ja-JP" sz="1800" dirty="0"/>
              <a:t>by “</a:t>
            </a:r>
            <a:r>
              <a:rPr lang="en-US" altLang="ja-JP" sz="1800" dirty="0" err="1"/>
              <a:t>sudo</a:t>
            </a:r>
            <a:r>
              <a:rPr lang="en-US" altLang="ja-JP" sz="1800" dirty="0"/>
              <a:t> </a:t>
            </a:r>
            <a:r>
              <a:rPr lang="en-US" altLang="ja-JP" sz="1800" dirty="0" err="1"/>
              <a:t>fslist</a:t>
            </a:r>
            <a:r>
              <a:rPr lang="en-US" altLang="ja-JP" sz="1800" dirty="0"/>
              <a: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6075" y="2725807"/>
            <a:ext cx="4051889" cy="2093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 name="コンテンツ プレースホルダー 1">
            <a:extLst>
              <a:ext uri="{FF2B5EF4-FFF2-40B4-BE49-F238E27FC236}">
                <a16:creationId xmlns:a16="http://schemas.microsoft.com/office/drawing/2014/main" id="{B803DBA3-D443-4B96-93F8-25F7DE2D54EF}"/>
              </a:ext>
            </a:extLst>
          </p:cNvPr>
          <p:cNvSpPr txBox="1">
            <a:spLocks/>
          </p:cNvSpPr>
          <p:nvPr/>
        </p:nvSpPr>
        <p:spPr>
          <a:xfrm>
            <a:off x="292384" y="2933110"/>
            <a:ext cx="8536823" cy="2118575"/>
          </a:xfrm>
          <a:prstGeom prst="rect">
            <a:avLst/>
          </a:prstGeom>
        </p:spPr>
        <p:txBody>
          <a:bodyPr/>
          <a:lstStyle>
            <a:lvl1pPr marL="342900" indent="-342900" algn="l" rtl="0" fontAlgn="base">
              <a:spcBef>
                <a:spcPct val="20000"/>
              </a:spcBef>
              <a:spcAft>
                <a:spcPct val="0"/>
              </a:spcAft>
              <a:buChar char="•"/>
              <a:defRPr kumimoji="1" sz="2400">
                <a:solidFill>
                  <a:schemeClr val="tx1"/>
                </a:solidFill>
                <a:latin typeface="+mn-lt"/>
                <a:ea typeface="+mn-ea"/>
                <a:cs typeface="+mn-cs"/>
              </a:defRPr>
            </a:lvl1pPr>
            <a:lvl2pPr marL="742950" indent="-285750" algn="l" rtl="0" fontAlgn="base">
              <a:spcBef>
                <a:spcPct val="20000"/>
              </a:spcBef>
              <a:spcAft>
                <a:spcPct val="0"/>
              </a:spcAft>
              <a:buChar char="–"/>
              <a:defRPr kumimoji="1" sz="2200">
                <a:solidFill>
                  <a:schemeClr val="tx1"/>
                </a:solidFill>
                <a:latin typeface="+mn-lt"/>
                <a:ea typeface="+mn-ea"/>
              </a:defRPr>
            </a:lvl2pPr>
            <a:lvl3pPr marL="1143000" indent="-228600" algn="l" rtl="0" fontAlgn="base">
              <a:spcBef>
                <a:spcPct val="20000"/>
              </a:spcBef>
              <a:spcAft>
                <a:spcPct val="0"/>
              </a:spcAft>
              <a:buChar char="•"/>
              <a:defRPr kumimoji="1" sz="2000">
                <a:solidFill>
                  <a:schemeClr val="tx1"/>
                </a:solidFill>
                <a:latin typeface="+mn-lt"/>
                <a:ea typeface="+mn-ea"/>
              </a:defRPr>
            </a:lvl3pPr>
            <a:lvl4pPr marL="1600200" indent="-228600" algn="l" rtl="0" fontAlgn="base">
              <a:spcBef>
                <a:spcPct val="20000"/>
              </a:spcBef>
              <a:spcAft>
                <a:spcPct val="0"/>
              </a:spcAft>
              <a:buChar char="–"/>
              <a:defRPr kumimoji="1" sz="1800">
                <a:solidFill>
                  <a:schemeClr val="tx1"/>
                </a:solidFill>
                <a:latin typeface="+mn-lt"/>
                <a:ea typeface="+mn-ea"/>
              </a:defRPr>
            </a:lvl4pPr>
            <a:lvl5pPr marL="2057400" indent="-228600" algn="l" rtl="0" fontAlgn="base">
              <a:spcBef>
                <a:spcPct val="20000"/>
              </a:spcBef>
              <a:spcAft>
                <a:spcPct val="0"/>
              </a:spcAft>
              <a:buChar char="»"/>
              <a:defRPr kumimoji="1" sz="18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800100" lvl="2" indent="0">
              <a:lnSpc>
                <a:spcPct val="100000"/>
              </a:lnSpc>
              <a:buFontTx/>
              <a:buNone/>
            </a:pPr>
            <a:endParaRPr lang="en-US" altLang="ja-JP" sz="1600" kern="0" dirty="0"/>
          </a:p>
          <a:p>
            <a:pPr marL="857250" lvl="1" indent="-457200">
              <a:lnSpc>
                <a:spcPct val="100000"/>
              </a:lnSpc>
              <a:buFont typeface="+mj-lt"/>
              <a:buAutoNum type="arabicPeriod"/>
            </a:pPr>
            <a:endParaRPr lang="en-US" altLang="ja-JP" sz="1800" kern="0" dirty="0"/>
          </a:p>
        </p:txBody>
      </p:sp>
      <p:cxnSp>
        <p:nvCxnSpPr>
          <p:cNvPr id="74" name="Straight Arrow Connector 73"/>
          <p:cNvCxnSpPr/>
          <p:nvPr/>
        </p:nvCxnSpPr>
        <p:spPr>
          <a:xfrm>
            <a:off x="7225882" y="4901914"/>
            <a:ext cx="457550"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7745626" y="4779573"/>
            <a:ext cx="1398374" cy="244682"/>
          </a:xfrm>
          <a:prstGeom prst="rect">
            <a:avLst/>
          </a:prstGeom>
          <a:noFill/>
        </p:spPr>
        <p:txBody>
          <a:bodyPr wrap="square" rtlCol="0">
            <a:spAutoFit/>
          </a:bodyPr>
          <a:lstStyle/>
          <a:p>
            <a:r>
              <a:rPr kumimoji="1" lang="en-US" sz="1100" dirty="0">
                <a:solidFill>
                  <a:schemeClr val="tx1"/>
                </a:solidFill>
                <a:latin typeface="+mn-lt"/>
                <a:ea typeface="+mn-ea"/>
              </a:rPr>
              <a:t>Operation target</a:t>
            </a:r>
          </a:p>
        </p:txBody>
      </p:sp>
      <p:cxnSp>
        <p:nvCxnSpPr>
          <p:cNvPr id="9" name="Straight Arrow Connector 8"/>
          <p:cNvCxnSpPr/>
          <p:nvPr/>
        </p:nvCxnSpPr>
        <p:spPr>
          <a:xfrm flipH="1">
            <a:off x="8371638" y="3348607"/>
            <a:ext cx="457569"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8480395" y="3543479"/>
            <a:ext cx="457569"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8547851" y="3772646"/>
            <a:ext cx="457569"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75">
            <a:extLst>
              <a:ext uri="{FF2B5EF4-FFF2-40B4-BE49-F238E27FC236}">
                <a16:creationId xmlns:a16="http://schemas.microsoft.com/office/drawing/2014/main" id="{9587D38B-6119-45F8-A1F3-161F964FBE57}"/>
              </a:ext>
            </a:extLst>
          </p:cNvPr>
          <p:cNvSpPr txBox="1"/>
          <p:nvPr/>
        </p:nvSpPr>
        <p:spPr>
          <a:xfrm>
            <a:off x="47479" y="3594230"/>
            <a:ext cx="4689413" cy="1549270"/>
          </a:xfrm>
          <a:prstGeom prst="rect">
            <a:avLst/>
          </a:prstGeom>
          <a:noFill/>
          <a:ln>
            <a:solidFill>
              <a:schemeClr val="tx1"/>
            </a:solidFill>
          </a:ln>
        </p:spPr>
        <p:txBody>
          <a:bodyPr wrap="square" rtlCol="0">
            <a:spAutoFit/>
          </a:bodyPr>
          <a:lstStyle/>
          <a:p>
            <a:pPr marL="85725" lvl="1"/>
            <a:r>
              <a:rPr lang="en-US" sz="700" dirty="0">
                <a:solidFill>
                  <a:schemeClr val="tx1"/>
                </a:solidFill>
                <a:latin typeface="Courier New"/>
                <a:cs typeface="Courier New"/>
              </a:rPr>
              <a:t>nasroot@DT235001063:~$ </a:t>
            </a:r>
            <a:r>
              <a:rPr lang="en-US" sz="700" dirty="0" err="1">
                <a:solidFill>
                  <a:schemeClr val="tx1"/>
                </a:solidFill>
                <a:latin typeface="Courier New"/>
                <a:cs typeface="Courier New"/>
              </a:rPr>
              <a:t>sudo</a:t>
            </a:r>
            <a:r>
              <a:rPr lang="en-US" sz="700" dirty="0">
                <a:solidFill>
                  <a:schemeClr val="tx1"/>
                </a:solidFill>
                <a:latin typeface="Courier New"/>
                <a:cs typeface="Courier New"/>
              </a:rPr>
              <a:t> </a:t>
            </a:r>
            <a:r>
              <a:rPr lang="en-US" sz="700" dirty="0" err="1">
                <a:solidFill>
                  <a:schemeClr val="tx1"/>
                </a:solidFill>
                <a:latin typeface="Courier New"/>
                <a:cs typeface="Courier New"/>
              </a:rPr>
              <a:t>maintexec</a:t>
            </a:r>
            <a:r>
              <a:rPr lang="en-US" sz="700" dirty="0">
                <a:solidFill>
                  <a:schemeClr val="tx1"/>
                </a:solidFill>
                <a:latin typeface="Courier New"/>
                <a:cs typeface="Courier New"/>
              </a:rPr>
              <a:t> </a:t>
            </a:r>
            <a:r>
              <a:rPr lang="en-US" sz="700" dirty="0" err="1">
                <a:solidFill>
                  <a:schemeClr val="tx1"/>
                </a:solidFill>
                <a:latin typeface="Courier New"/>
                <a:cs typeface="Courier New"/>
              </a:rPr>
              <a:t>foscripts</a:t>
            </a:r>
            <a:r>
              <a:rPr lang="en-US" sz="700" dirty="0">
                <a:solidFill>
                  <a:schemeClr val="tx1"/>
                </a:solidFill>
                <a:latin typeface="Courier New"/>
                <a:cs typeface="Courier New"/>
              </a:rPr>
              <a:t>/</a:t>
            </a:r>
            <a:r>
              <a:rPr lang="en-US" sz="700" dirty="0" err="1">
                <a:solidFill>
                  <a:schemeClr val="tx1"/>
                </a:solidFill>
                <a:latin typeface="Courier New"/>
                <a:cs typeface="Courier New"/>
              </a:rPr>
              <a:t>delete_all_fs</a:t>
            </a:r>
            <a:r>
              <a:rPr lang="en-US" sz="700" dirty="0">
                <a:solidFill>
                  <a:schemeClr val="tx1"/>
                </a:solidFill>
                <a:latin typeface="Courier New"/>
                <a:cs typeface="Courier New"/>
              </a:rPr>
              <a:t>           </a:t>
            </a:r>
          </a:p>
          <a:p>
            <a:pPr marL="85725" lvl="1"/>
            <a:r>
              <a:rPr lang="en-US" sz="700" dirty="0">
                <a:solidFill>
                  <a:schemeClr val="tx1"/>
                </a:solidFill>
                <a:latin typeface="Courier New"/>
                <a:cs typeface="Courier New"/>
              </a:rPr>
              <a:t>2018-10-05 10:37:28 JST: DT235001063: Checking resource group status ...</a:t>
            </a:r>
          </a:p>
          <a:p>
            <a:pPr marL="85725" lvl="1"/>
            <a:r>
              <a:rPr lang="en-US" sz="700" dirty="0">
                <a:solidFill>
                  <a:schemeClr val="tx1"/>
                </a:solidFill>
                <a:latin typeface="Courier New"/>
                <a:cs typeface="Courier New"/>
              </a:rPr>
              <a:t>                                                                     </a:t>
            </a:r>
          </a:p>
          <a:p>
            <a:pPr marL="85725" lvl="1"/>
            <a:r>
              <a:rPr lang="en-US" sz="700" dirty="0">
                <a:solidFill>
                  <a:schemeClr val="tx1"/>
                </a:solidFill>
                <a:latin typeface="Courier New"/>
                <a:cs typeface="Courier New"/>
              </a:rPr>
              <a:t>&gt;&gt;&gt; Specify file systems you want to delete.                               </a:t>
            </a:r>
          </a:p>
          <a:p>
            <a:pPr marL="85725" lvl="1"/>
            <a:r>
              <a:rPr lang="en-US" sz="700" dirty="0">
                <a:solidFill>
                  <a:schemeClr val="tx1"/>
                </a:solidFill>
                <a:latin typeface="Courier New"/>
                <a:cs typeface="Courier New"/>
              </a:rPr>
              <a:t>                                                                                     </a:t>
            </a:r>
          </a:p>
          <a:p>
            <a:pPr marL="85725" lvl="1"/>
            <a:r>
              <a:rPr lang="en-US" sz="700" dirty="0">
                <a:solidFill>
                  <a:schemeClr val="tx1"/>
                </a:solidFill>
                <a:latin typeface="Courier New"/>
                <a:cs typeface="Courier New"/>
              </a:rPr>
              <a:t>Menu:                                                                                         </a:t>
            </a:r>
          </a:p>
          <a:p>
            <a:pPr marL="85725" lvl="1"/>
            <a:r>
              <a:rPr lang="en-US" sz="700" dirty="0">
                <a:solidFill>
                  <a:schemeClr val="tx1"/>
                </a:solidFill>
                <a:latin typeface="Courier New"/>
                <a:cs typeface="Courier New"/>
              </a:rPr>
              <a:t>        1. All file systems                                                                                </a:t>
            </a:r>
          </a:p>
          <a:p>
            <a:pPr marL="85725" lvl="1"/>
            <a:r>
              <a:rPr lang="en-US" sz="700" dirty="0">
                <a:solidFill>
                  <a:schemeClr val="tx1"/>
                </a:solidFill>
                <a:latin typeface="Courier New"/>
                <a:cs typeface="Courier New"/>
              </a:rPr>
              <a:t>        2. Specify a file system(s)                                                           </a:t>
            </a:r>
          </a:p>
          <a:p>
            <a:pPr marL="85725" lvl="1"/>
            <a:r>
              <a:rPr lang="en-US" sz="700" dirty="0">
                <a:solidFill>
                  <a:schemeClr val="tx1"/>
                </a:solidFill>
                <a:latin typeface="Courier New"/>
                <a:cs typeface="Courier New"/>
              </a:rPr>
              <a:t>        3. File systems from 10.213.137.206                           </a:t>
            </a:r>
          </a:p>
          <a:p>
            <a:pPr marL="85725" lvl="1"/>
            <a:r>
              <a:rPr lang="en-US" sz="700" dirty="0">
                <a:solidFill>
                  <a:schemeClr val="tx1"/>
                </a:solidFill>
                <a:latin typeface="Courier New"/>
                <a:cs typeface="Courier New"/>
              </a:rPr>
              <a:t>        0. Exit                                                                </a:t>
            </a:r>
          </a:p>
          <a:p>
            <a:pPr marL="85725" lvl="1"/>
            <a:r>
              <a:rPr lang="en-US" sz="700" dirty="0">
                <a:solidFill>
                  <a:schemeClr val="tx1"/>
                </a:solidFill>
                <a:latin typeface="Courier New"/>
                <a:cs typeface="Courier New"/>
              </a:rPr>
              <a:t>                                                          </a:t>
            </a:r>
          </a:p>
          <a:p>
            <a:pPr marL="85725" lvl="1"/>
            <a:r>
              <a:rPr lang="en-US" sz="700" dirty="0">
                <a:solidFill>
                  <a:schemeClr val="tx1"/>
                </a:solidFill>
                <a:latin typeface="Courier New"/>
                <a:cs typeface="Courier New"/>
              </a:rPr>
              <a:t>Select file systems. [0-3]: 1                                                  </a:t>
            </a:r>
          </a:p>
          <a:p>
            <a:pPr marL="85725" lvl="1"/>
            <a:r>
              <a:rPr lang="en-US" sz="700" dirty="0">
                <a:solidFill>
                  <a:schemeClr val="tx1"/>
                </a:solidFill>
                <a:latin typeface="Courier New"/>
                <a:cs typeface="Courier New"/>
              </a:rPr>
              <a:t>                                                                                </a:t>
            </a:r>
          </a:p>
          <a:p>
            <a:pPr marL="85725" lvl="1"/>
            <a:r>
              <a:rPr lang="en-US" sz="700" dirty="0">
                <a:solidFill>
                  <a:schemeClr val="tx1"/>
                </a:solidFill>
                <a:latin typeface="Courier New"/>
                <a:cs typeface="Courier New"/>
              </a:rPr>
              <a:t>Getting a list of file systems on this node ... </a:t>
            </a:r>
          </a:p>
          <a:p>
            <a:pPr marL="85725" lvl="1"/>
            <a:r>
              <a:rPr lang="en-US" sz="700" dirty="0">
                <a:solidFill>
                  <a:schemeClr val="tx1"/>
                </a:solidFill>
                <a:latin typeface="Courier New"/>
                <a:cs typeface="Courier New"/>
              </a:rPr>
              <a:t>(omit)</a:t>
            </a:r>
          </a:p>
        </p:txBody>
      </p:sp>
      <p:sp>
        <p:nvSpPr>
          <p:cNvPr id="14" name="動作設定ボタン: 戻る/前へ 13">
            <a:hlinkClick r:id="rId4" action="ppaction://hlinksldjump" highlightClick="1"/>
            <a:extLst>
              <a:ext uri="{FF2B5EF4-FFF2-40B4-BE49-F238E27FC236}">
                <a16:creationId xmlns:a16="http://schemas.microsoft.com/office/drawing/2014/main" id="{AC8AF6C8-3BA7-421D-AD93-9107C0A000BC}"/>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Tree>
    <p:extLst>
      <p:ext uri="{BB962C8B-B14F-4D97-AF65-F5344CB8AC3E}">
        <p14:creationId xmlns:p14="http://schemas.microsoft.com/office/powerpoint/2010/main" val="110840447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3744936" cy="369332"/>
          </a:xfrm>
        </p:spPr>
        <p:txBody>
          <a:bodyPr wrap="none"/>
          <a:lstStyle/>
          <a:p>
            <a:r>
              <a:rPr lang="en-US" altLang="ja-JP" dirty="0"/>
              <a:t>5-3</a:t>
            </a:r>
            <a:r>
              <a:rPr lang="en-US" altLang="ja-JP" b="1" dirty="0">
                <a:solidFill>
                  <a:schemeClr val="tx1"/>
                </a:solidFill>
                <a:latin typeface="+mj-lt"/>
                <a:ea typeface="ＭＳ Ｐゴシック" pitchFamily="50" charset="-128"/>
                <a:cs typeface="Arial" charset="0"/>
              </a:rPr>
              <a:t>. </a:t>
            </a:r>
            <a:r>
              <a:rPr lang="en-US" altLang="ja-JP" dirty="0"/>
              <a:t>Regular Job Registration</a:t>
            </a:r>
            <a:endParaRPr kumimoji="1" lang="ja-JP" altLang="en-US" b="1" dirty="0">
              <a:solidFill>
                <a:schemeClr val="tx1"/>
              </a:solidFill>
              <a:latin typeface="+mj-lt"/>
            </a:endParaRPr>
          </a:p>
        </p:txBody>
      </p:sp>
      <p:sp>
        <p:nvSpPr>
          <p:cNvPr id="2" name="コンテンツ プレースホルダー 1">
            <a:extLst>
              <a:ext uri="{FF2B5EF4-FFF2-40B4-BE49-F238E27FC236}">
                <a16:creationId xmlns:a16="http://schemas.microsoft.com/office/drawing/2014/main" id="{B803DBA3-D443-4B96-93F8-25F7DE2D54EF}"/>
              </a:ext>
            </a:extLst>
          </p:cNvPr>
          <p:cNvSpPr>
            <a:spLocks noGrp="1"/>
          </p:cNvSpPr>
          <p:nvPr>
            <p:ph sz="quarter" idx="10"/>
          </p:nvPr>
        </p:nvSpPr>
        <p:spPr>
          <a:xfrm>
            <a:off x="329859" y="744545"/>
            <a:ext cx="8499348" cy="4067297"/>
          </a:xfrm>
        </p:spPr>
        <p:txBody>
          <a:bodyPr/>
          <a:lstStyle/>
          <a:p>
            <a:pPr marL="457200" indent="-457200">
              <a:buFont typeface="+mj-lt"/>
              <a:buAutoNum type="arabicPeriod"/>
            </a:pPr>
            <a:r>
              <a:rPr lang="en-US" altLang="ja-JP" sz="2000" dirty="0"/>
              <a:t>Register </a:t>
            </a:r>
            <a:r>
              <a:rPr lang="en-US" altLang="ja-JP" sz="2000" dirty="0" err="1"/>
              <a:t>cron</a:t>
            </a:r>
            <a:r>
              <a:rPr lang="en-US" altLang="ja-JP" sz="2000" dirty="0"/>
              <a:t> job for periodic backup and synchronization</a:t>
            </a:r>
          </a:p>
          <a:p>
            <a:pPr marL="0" indent="0">
              <a:buNone/>
            </a:pPr>
            <a:r>
              <a:rPr lang="en-US" altLang="ja-JP" sz="1800" dirty="0"/>
              <a:t>Where: Each node</a:t>
            </a:r>
          </a:p>
          <a:p>
            <a:pPr marL="0" indent="0">
              <a:buNone/>
            </a:pPr>
            <a:r>
              <a:rPr lang="en-US" altLang="ja-JP" sz="1800" dirty="0"/>
              <a:t>Action:</a:t>
            </a:r>
          </a:p>
          <a:p>
            <a:pPr marL="857250" lvl="1" indent="-457200">
              <a:buFont typeface="+mj-lt"/>
              <a:buAutoNum type="arabicPeriod"/>
            </a:pPr>
            <a:r>
              <a:rPr lang="en-US" altLang="ja-JP" sz="1800" dirty="0"/>
              <a:t>Execute the following command</a:t>
            </a:r>
            <a:br>
              <a:rPr lang="en-US" altLang="ja-JP" sz="1800" dirty="0"/>
            </a:br>
            <a:r>
              <a:rPr lang="en-US" altLang="ja-JP" sz="1600" dirty="0" err="1">
                <a:latin typeface="Courier New" panose="02070309020205020404" pitchFamily="49" charset="0"/>
                <a:cs typeface="Courier New" panose="02070309020205020404" pitchFamily="49" charset="0"/>
              </a:rPr>
              <a:t>sudo</a:t>
            </a:r>
            <a:r>
              <a:rPr lang="en-US" altLang="ja-JP" sz="1600" dirty="0">
                <a:latin typeface="Courier New" panose="02070309020205020404" pitchFamily="49" charset="0"/>
                <a:cs typeface="Courier New" panose="02070309020205020404" pitchFamily="49" charset="0"/>
              </a:rPr>
              <a:t> </a:t>
            </a:r>
            <a:r>
              <a:rPr lang="en-US" altLang="ja-JP" sz="1600" dirty="0" err="1">
                <a:latin typeface="Courier New" panose="02070309020205020404" pitchFamily="49" charset="0"/>
                <a:cs typeface="Courier New" panose="02070309020205020404" pitchFamily="49" charset="0"/>
              </a:rPr>
              <a:t>maintexec</a:t>
            </a:r>
            <a:r>
              <a:rPr lang="en-US" altLang="ja-JP" sz="1600" dirty="0">
                <a:latin typeface="Courier New" panose="02070309020205020404" pitchFamily="49" charset="0"/>
                <a:cs typeface="Courier New" panose="02070309020205020404" pitchFamily="49" charset="0"/>
              </a:rPr>
              <a:t> </a:t>
            </a:r>
            <a:r>
              <a:rPr lang="en-US" altLang="ja-JP" sz="1600" dirty="0" err="1">
                <a:latin typeface="Courier New" panose="02070309020205020404" pitchFamily="49" charset="0"/>
                <a:cs typeface="Courier New" panose="02070309020205020404" pitchFamily="49" charset="0"/>
              </a:rPr>
              <a:t>foscripts</a:t>
            </a:r>
            <a:r>
              <a:rPr lang="en-US" altLang="ja-JP" sz="1600" dirty="0">
                <a:latin typeface="Courier New" panose="02070309020205020404" pitchFamily="49" charset="0"/>
                <a:cs typeface="Courier New" panose="02070309020205020404" pitchFamily="49" charset="0"/>
              </a:rPr>
              <a:t>/</a:t>
            </a:r>
            <a:r>
              <a:rPr lang="en-US" altLang="ja-JP" sz="1600" dirty="0" err="1">
                <a:latin typeface="Courier New" panose="02070309020205020404" pitchFamily="49" charset="0"/>
                <a:cs typeface="Courier New" panose="02070309020205020404" pitchFamily="49" charset="0"/>
              </a:rPr>
              <a:t>register_cron</a:t>
            </a:r>
            <a:endParaRPr lang="en-US" altLang="ja-JP" sz="1600" dirty="0">
              <a:latin typeface="Courier New" panose="02070309020205020404" pitchFamily="49" charset="0"/>
              <a:cs typeface="Courier New" panose="02070309020205020404" pitchFamily="49" charset="0"/>
            </a:endParaRPr>
          </a:p>
          <a:p>
            <a:pPr marL="1257300" lvl="2" indent="-457200"/>
            <a:r>
              <a:rPr lang="en-US" altLang="ja-JP" sz="1600" dirty="0">
                <a:cs typeface="Courier New" panose="02070309020205020404" pitchFamily="49" charset="0"/>
              </a:rPr>
              <a:t>This script decides which (primary or secondary) node I am and register appropriate script to </a:t>
            </a:r>
            <a:r>
              <a:rPr lang="en-US" altLang="ja-JP" sz="1600" dirty="0" err="1">
                <a:cs typeface="Courier New" panose="02070309020205020404" pitchFamily="49" charset="0"/>
              </a:rPr>
              <a:t>cron</a:t>
            </a:r>
            <a:r>
              <a:rPr lang="en-US" altLang="ja-JP" sz="1600" dirty="0">
                <a:cs typeface="Courier New" panose="02070309020205020404" pitchFamily="49" charset="0"/>
              </a:rPr>
              <a:t> in /</a:t>
            </a:r>
            <a:r>
              <a:rPr lang="en-US" altLang="ja-JP" sz="1600" dirty="0" err="1">
                <a:cs typeface="Courier New" panose="02070309020205020404" pitchFamily="49" charset="0"/>
              </a:rPr>
              <a:t>etc</a:t>
            </a:r>
            <a:r>
              <a:rPr lang="en-US" altLang="ja-JP" sz="1600" dirty="0">
                <a:cs typeface="Courier New" panose="02070309020205020404" pitchFamily="49" charset="0"/>
              </a:rPr>
              <a:t>/</a:t>
            </a:r>
            <a:r>
              <a:rPr lang="en-US" altLang="ja-JP" sz="1600" dirty="0" err="1">
                <a:cs typeface="Courier New" panose="02070309020205020404" pitchFamily="49" charset="0"/>
              </a:rPr>
              <a:t>cron.d</a:t>
            </a:r>
            <a:r>
              <a:rPr lang="en-US" altLang="ja-JP" sz="1600" dirty="0">
                <a:cs typeface="Courier New" panose="02070309020205020404" pitchFamily="49" charset="0"/>
              </a:rPr>
              <a:t>/</a:t>
            </a:r>
            <a:r>
              <a:rPr lang="en-US" altLang="ja-JP" sz="1600" dirty="0" err="1">
                <a:cs typeface="Courier New" panose="02070309020205020404" pitchFamily="49" charset="0"/>
              </a:rPr>
              <a:t>foscripts</a:t>
            </a:r>
            <a:endParaRPr lang="en-US" altLang="ja-JP" sz="1600" dirty="0">
              <a:cs typeface="Courier New" panose="02070309020205020404" pitchFamily="49"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6075" y="2725807"/>
            <a:ext cx="4051889" cy="2093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 name="コンテンツ プレースホルダー 1">
            <a:extLst>
              <a:ext uri="{FF2B5EF4-FFF2-40B4-BE49-F238E27FC236}">
                <a16:creationId xmlns:a16="http://schemas.microsoft.com/office/drawing/2014/main" id="{B803DBA3-D443-4B96-93F8-25F7DE2D54EF}"/>
              </a:ext>
            </a:extLst>
          </p:cNvPr>
          <p:cNvSpPr txBox="1">
            <a:spLocks/>
          </p:cNvSpPr>
          <p:nvPr/>
        </p:nvSpPr>
        <p:spPr>
          <a:xfrm>
            <a:off x="292384" y="2933110"/>
            <a:ext cx="8536823" cy="2118575"/>
          </a:xfrm>
          <a:prstGeom prst="rect">
            <a:avLst/>
          </a:prstGeom>
        </p:spPr>
        <p:txBody>
          <a:bodyPr/>
          <a:lstStyle>
            <a:lvl1pPr marL="342900" indent="-342900" algn="l" rtl="0" fontAlgn="base">
              <a:spcBef>
                <a:spcPct val="20000"/>
              </a:spcBef>
              <a:spcAft>
                <a:spcPct val="0"/>
              </a:spcAft>
              <a:buChar char="•"/>
              <a:defRPr kumimoji="1" sz="2400">
                <a:solidFill>
                  <a:schemeClr val="tx1"/>
                </a:solidFill>
                <a:latin typeface="+mn-lt"/>
                <a:ea typeface="+mn-ea"/>
                <a:cs typeface="+mn-cs"/>
              </a:defRPr>
            </a:lvl1pPr>
            <a:lvl2pPr marL="742950" indent="-285750" algn="l" rtl="0" fontAlgn="base">
              <a:spcBef>
                <a:spcPct val="20000"/>
              </a:spcBef>
              <a:spcAft>
                <a:spcPct val="0"/>
              </a:spcAft>
              <a:buChar char="–"/>
              <a:defRPr kumimoji="1" sz="2200">
                <a:solidFill>
                  <a:schemeClr val="tx1"/>
                </a:solidFill>
                <a:latin typeface="+mn-lt"/>
                <a:ea typeface="+mn-ea"/>
              </a:defRPr>
            </a:lvl2pPr>
            <a:lvl3pPr marL="1143000" indent="-228600" algn="l" rtl="0" fontAlgn="base">
              <a:spcBef>
                <a:spcPct val="20000"/>
              </a:spcBef>
              <a:spcAft>
                <a:spcPct val="0"/>
              </a:spcAft>
              <a:buChar char="•"/>
              <a:defRPr kumimoji="1" sz="2000">
                <a:solidFill>
                  <a:schemeClr val="tx1"/>
                </a:solidFill>
                <a:latin typeface="+mn-lt"/>
                <a:ea typeface="+mn-ea"/>
              </a:defRPr>
            </a:lvl3pPr>
            <a:lvl4pPr marL="1600200" indent="-228600" algn="l" rtl="0" fontAlgn="base">
              <a:spcBef>
                <a:spcPct val="20000"/>
              </a:spcBef>
              <a:spcAft>
                <a:spcPct val="0"/>
              </a:spcAft>
              <a:buChar char="–"/>
              <a:defRPr kumimoji="1" sz="1800">
                <a:solidFill>
                  <a:schemeClr val="tx1"/>
                </a:solidFill>
                <a:latin typeface="+mn-lt"/>
                <a:ea typeface="+mn-ea"/>
              </a:defRPr>
            </a:lvl4pPr>
            <a:lvl5pPr marL="2057400" indent="-228600" algn="l" rtl="0" fontAlgn="base">
              <a:spcBef>
                <a:spcPct val="20000"/>
              </a:spcBef>
              <a:spcAft>
                <a:spcPct val="0"/>
              </a:spcAft>
              <a:buChar char="»"/>
              <a:defRPr kumimoji="1" sz="18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800100" lvl="2" indent="0">
              <a:lnSpc>
                <a:spcPct val="100000"/>
              </a:lnSpc>
              <a:buFontTx/>
              <a:buNone/>
            </a:pPr>
            <a:endParaRPr lang="en-US" altLang="ja-JP" sz="1600" kern="0" dirty="0"/>
          </a:p>
          <a:p>
            <a:pPr marL="857250" lvl="1" indent="-457200">
              <a:lnSpc>
                <a:spcPct val="100000"/>
              </a:lnSpc>
              <a:buFont typeface="+mj-lt"/>
              <a:buAutoNum type="arabicPeriod"/>
            </a:pPr>
            <a:endParaRPr lang="en-US" altLang="ja-JP" sz="1800" kern="0" dirty="0"/>
          </a:p>
        </p:txBody>
      </p:sp>
      <p:cxnSp>
        <p:nvCxnSpPr>
          <p:cNvPr id="74" name="Straight Arrow Connector 73"/>
          <p:cNvCxnSpPr/>
          <p:nvPr/>
        </p:nvCxnSpPr>
        <p:spPr>
          <a:xfrm>
            <a:off x="7225882" y="4901914"/>
            <a:ext cx="457550"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7745626" y="4779573"/>
            <a:ext cx="1398374" cy="244682"/>
          </a:xfrm>
          <a:prstGeom prst="rect">
            <a:avLst/>
          </a:prstGeom>
          <a:noFill/>
        </p:spPr>
        <p:txBody>
          <a:bodyPr wrap="square" rtlCol="0">
            <a:spAutoFit/>
          </a:bodyPr>
          <a:lstStyle/>
          <a:p>
            <a:r>
              <a:rPr kumimoji="1" lang="en-US" sz="1100" dirty="0">
                <a:solidFill>
                  <a:schemeClr val="tx1"/>
                </a:solidFill>
                <a:latin typeface="+mn-lt"/>
                <a:ea typeface="+mn-ea"/>
              </a:rPr>
              <a:t>Operation target</a:t>
            </a:r>
          </a:p>
        </p:txBody>
      </p:sp>
      <p:sp>
        <p:nvSpPr>
          <p:cNvPr id="76" name="TextBox 75"/>
          <p:cNvSpPr txBox="1"/>
          <p:nvPr/>
        </p:nvSpPr>
        <p:spPr>
          <a:xfrm>
            <a:off x="47479" y="3096906"/>
            <a:ext cx="4689413" cy="482824"/>
          </a:xfrm>
          <a:prstGeom prst="rect">
            <a:avLst/>
          </a:prstGeom>
          <a:noFill/>
          <a:ln>
            <a:solidFill>
              <a:schemeClr val="tx1"/>
            </a:solidFill>
          </a:ln>
        </p:spPr>
        <p:txBody>
          <a:bodyPr wrap="square" rtlCol="0">
            <a:spAutoFit/>
          </a:bodyPr>
          <a:lstStyle/>
          <a:p>
            <a:pPr marL="85725" lvl="1"/>
            <a:r>
              <a:rPr lang="en-US" sz="700" dirty="0">
                <a:solidFill>
                  <a:schemeClr val="tx1"/>
                </a:solidFill>
                <a:latin typeface="Courier New"/>
                <a:cs typeface="Courier New"/>
              </a:rPr>
              <a:t>nasroot@HDITEST206:~$ </a:t>
            </a:r>
            <a:r>
              <a:rPr lang="en-US" sz="700" dirty="0" err="1">
                <a:solidFill>
                  <a:schemeClr val="tx1"/>
                </a:solidFill>
                <a:latin typeface="Courier New"/>
                <a:cs typeface="Courier New"/>
              </a:rPr>
              <a:t>sudo</a:t>
            </a:r>
            <a:r>
              <a:rPr lang="en-US" sz="700" dirty="0">
                <a:solidFill>
                  <a:schemeClr val="tx1"/>
                </a:solidFill>
                <a:latin typeface="Courier New"/>
                <a:cs typeface="Courier New"/>
              </a:rPr>
              <a:t> </a:t>
            </a:r>
            <a:r>
              <a:rPr lang="en-US" sz="700" dirty="0" err="1">
                <a:solidFill>
                  <a:schemeClr val="tx1"/>
                </a:solidFill>
                <a:latin typeface="Courier New"/>
                <a:cs typeface="Courier New"/>
              </a:rPr>
              <a:t>maintexec</a:t>
            </a:r>
            <a:r>
              <a:rPr lang="en-US" sz="700" dirty="0">
                <a:solidFill>
                  <a:schemeClr val="tx1"/>
                </a:solidFill>
                <a:latin typeface="Courier New"/>
                <a:cs typeface="Courier New"/>
              </a:rPr>
              <a:t> </a:t>
            </a:r>
            <a:r>
              <a:rPr lang="en-US" sz="700" dirty="0" err="1">
                <a:solidFill>
                  <a:schemeClr val="tx1"/>
                </a:solidFill>
                <a:latin typeface="Courier New"/>
                <a:cs typeface="Courier New"/>
              </a:rPr>
              <a:t>foscripts</a:t>
            </a:r>
            <a:r>
              <a:rPr lang="en-US" sz="700" dirty="0">
                <a:solidFill>
                  <a:schemeClr val="tx1"/>
                </a:solidFill>
                <a:latin typeface="Courier New"/>
                <a:cs typeface="Courier New"/>
              </a:rPr>
              <a:t>/</a:t>
            </a:r>
            <a:r>
              <a:rPr lang="en-US" sz="700" dirty="0" err="1">
                <a:solidFill>
                  <a:schemeClr val="tx1"/>
                </a:solidFill>
                <a:latin typeface="Courier New"/>
                <a:cs typeface="Courier New"/>
              </a:rPr>
              <a:t>register_cron</a:t>
            </a:r>
            <a:r>
              <a:rPr lang="en-US" sz="700" dirty="0">
                <a:solidFill>
                  <a:schemeClr val="tx1"/>
                </a:solidFill>
                <a:latin typeface="Courier New"/>
                <a:cs typeface="Courier New"/>
              </a:rPr>
              <a:t> </a:t>
            </a:r>
          </a:p>
          <a:p>
            <a:pPr marL="85725" lvl="1"/>
            <a:r>
              <a:rPr lang="en-US" sz="700" dirty="0">
                <a:solidFill>
                  <a:schemeClr val="tx1"/>
                </a:solidFill>
                <a:latin typeface="Courier New"/>
                <a:cs typeface="Courier New"/>
              </a:rPr>
              <a:t>2018-10-05 11:19:03 JST: HDITEST206: Registering </a:t>
            </a:r>
            <a:r>
              <a:rPr lang="en-US" sz="700" dirty="0" err="1">
                <a:solidFill>
                  <a:schemeClr val="tx1"/>
                </a:solidFill>
                <a:latin typeface="Courier New"/>
                <a:cs typeface="Courier New"/>
              </a:rPr>
              <a:t>backup_configs</a:t>
            </a:r>
            <a:r>
              <a:rPr lang="en-US" sz="700" dirty="0">
                <a:solidFill>
                  <a:schemeClr val="tx1"/>
                </a:solidFill>
                <a:latin typeface="Courier New"/>
                <a:cs typeface="Courier New"/>
              </a:rPr>
              <a:t> as a </a:t>
            </a:r>
            <a:r>
              <a:rPr lang="en-US" sz="700" dirty="0" err="1">
                <a:solidFill>
                  <a:schemeClr val="tx1"/>
                </a:solidFill>
                <a:latin typeface="Courier New"/>
                <a:cs typeface="Courier New"/>
              </a:rPr>
              <a:t>cron</a:t>
            </a:r>
            <a:r>
              <a:rPr lang="en-US" sz="700" dirty="0">
                <a:solidFill>
                  <a:schemeClr val="tx1"/>
                </a:solidFill>
                <a:latin typeface="Courier New"/>
                <a:cs typeface="Courier New"/>
              </a:rPr>
              <a:t> job ...</a:t>
            </a:r>
          </a:p>
          <a:p>
            <a:pPr marL="85725" lvl="1"/>
            <a:r>
              <a:rPr lang="en-US" sz="700" dirty="0">
                <a:solidFill>
                  <a:schemeClr val="tx1"/>
                </a:solidFill>
                <a:latin typeface="Courier New"/>
                <a:cs typeface="Courier New"/>
              </a:rPr>
              <a:t>2018-10-05 11:19:03 JST: HDITEST206: Completed.</a:t>
            </a:r>
          </a:p>
          <a:p>
            <a:pPr marL="85725" lvl="1"/>
            <a:r>
              <a:rPr lang="en-US" sz="700" dirty="0">
                <a:solidFill>
                  <a:schemeClr val="tx1"/>
                </a:solidFill>
                <a:latin typeface="Courier New"/>
                <a:cs typeface="Courier New"/>
              </a:rPr>
              <a:t>nasroot@HDITEST206:~$ </a:t>
            </a:r>
          </a:p>
        </p:txBody>
      </p:sp>
      <p:cxnSp>
        <p:nvCxnSpPr>
          <p:cNvPr id="10" name="Straight Arrow Connector 9"/>
          <p:cNvCxnSpPr/>
          <p:nvPr/>
        </p:nvCxnSpPr>
        <p:spPr>
          <a:xfrm flipH="1">
            <a:off x="8371638" y="3299329"/>
            <a:ext cx="457569"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991007" y="3569152"/>
            <a:ext cx="457550"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114850" y="3739066"/>
            <a:ext cx="457550"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661991" y="4181276"/>
            <a:ext cx="457550"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744068" y="4376148"/>
            <a:ext cx="457550"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5840767" y="4586010"/>
            <a:ext cx="457550"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8480395" y="3494201"/>
            <a:ext cx="457569"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8547851" y="3723368"/>
            <a:ext cx="457569"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886075" y="3366785"/>
            <a:ext cx="457550"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75">
            <a:extLst>
              <a:ext uri="{FF2B5EF4-FFF2-40B4-BE49-F238E27FC236}">
                <a16:creationId xmlns:a16="http://schemas.microsoft.com/office/drawing/2014/main" id="{3516A059-6318-4397-A477-E81C84D1909C}"/>
              </a:ext>
            </a:extLst>
          </p:cNvPr>
          <p:cNvSpPr txBox="1"/>
          <p:nvPr/>
        </p:nvSpPr>
        <p:spPr>
          <a:xfrm>
            <a:off x="47479" y="3687056"/>
            <a:ext cx="4689413" cy="482824"/>
          </a:xfrm>
          <a:prstGeom prst="rect">
            <a:avLst/>
          </a:prstGeom>
          <a:noFill/>
          <a:ln>
            <a:solidFill>
              <a:schemeClr val="tx1"/>
            </a:solidFill>
          </a:ln>
        </p:spPr>
        <p:txBody>
          <a:bodyPr wrap="square" rtlCol="0">
            <a:spAutoFit/>
          </a:bodyPr>
          <a:lstStyle/>
          <a:p>
            <a:pPr marL="85725" lvl="1"/>
            <a:r>
              <a:rPr lang="en-US" sz="700" dirty="0">
                <a:solidFill>
                  <a:schemeClr val="tx1"/>
                </a:solidFill>
                <a:latin typeface="Courier New"/>
                <a:cs typeface="Courier New"/>
              </a:rPr>
              <a:t>nasroot@DT235001063:~$ </a:t>
            </a:r>
            <a:r>
              <a:rPr lang="en-US" sz="700" dirty="0" err="1">
                <a:solidFill>
                  <a:schemeClr val="tx1"/>
                </a:solidFill>
                <a:latin typeface="Courier New"/>
                <a:cs typeface="Courier New"/>
              </a:rPr>
              <a:t>sudo</a:t>
            </a:r>
            <a:r>
              <a:rPr lang="en-US" sz="700" dirty="0">
                <a:solidFill>
                  <a:schemeClr val="tx1"/>
                </a:solidFill>
                <a:latin typeface="Courier New"/>
                <a:cs typeface="Courier New"/>
              </a:rPr>
              <a:t> </a:t>
            </a:r>
            <a:r>
              <a:rPr lang="en-US" sz="700" dirty="0" err="1">
                <a:solidFill>
                  <a:schemeClr val="tx1"/>
                </a:solidFill>
                <a:latin typeface="Courier New"/>
                <a:cs typeface="Courier New"/>
              </a:rPr>
              <a:t>maintexec</a:t>
            </a:r>
            <a:r>
              <a:rPr lang="en-US" sz="700" dirty="0">
                <a:solidFill>
                  <a:schemeClr val="tx1"/>
                </a:solidFill>
                <a:latin typeface="Courier New"/>
                <a:cs typeface="Courier New"/>
              </a:rPr>
              <a:t> </a:t>
            </a:r>
            <a:r>
              <a:rPr lang="en-US" sz="700" dirty="0" err="1">
                <a:solidFill>
                  <a:schemeClr val="tx1"/>
                </a:solidFill>
                <a:latin typeface="Courier New"/>
                <a:cs typeface="Courier New"/>
              </a:rPr>
              <a:t>foscripts</a:t>
            </a:r>
            <a:r>
              <a:rPr lang="en-US" sz="700" dirty="0">
                <a:solidFill>
                  <a:schemeClr val="tx1"/>
                </a:solidFill>
                <a:latin typeface="Courier New"/>
                <a:cs typeface="Courier New"/>
              </a:rPr>
              <a:t>/</a:t>
            </a:r>
            <a:r>
              <a:rPr lang="en-US" sz="700" dirty="0" err="1">
                <a:solidFill>
                  <a:schemeClr val="tx1"/>
                </a:solidFill>
                <a:latin typeface="Courier New"/>
                <a:cs typeface="Courier New"/>
              </a:rPr>
              <a:t>register_cron</a:t>
            </a:r>
            <a:r>
              <a:rPr lang="en-US" sz="700" dirty="0">
                <a:solidFill>
                  <a:schemeClr val="tx1"/>
                </a:solidFill>
                <a:latin typeface="Courier New"/>
                <a:cs typeface="Courier New"/>
              </a:rPr>
              <a:t> </a:t>
            </a:r>
          </a:p>
          <a:p>
            <a:pPr marL="85725" lvl="1"/>
            <a:r>
              <a:rPr lang="en-US" sz="700" dirty="0">
                <a:solidFill>
                  <a:schemeClr val="tx1"/>
                </a:solidFill>
                <a:latin typeface="Courier New"/>
                <a:cs typeface="Courier New"/>
              </a:rPr>
              <a:t>2018-10-05 11:19:35 JST: DT235001063: Registering </a:t>
            </a:r>
            <a:r>
              <a:rPr lang="en-US" sz="700" dirty="0" err="1">
                <a:solidFill>
                  <a:schemeClr val="tx1"/>
                </a:solidFill>
                <a:latin typeface="Courier New"/>
                <a:cs typeface="Courier New"/>
              </a:rPr>
              <a:t>sync_fs</a:t>
            </a:r>
            <a:r>
              <a:rPr lang="en-US" sz="700" dirty="0">
                <a:solidFill>
                  <a:schemeClr val="tx1"/>
                </a:solidFill>
                <a:latin typeface="Courier New"/>
                <a:cs typeface="Courier New"/>
              </a:rPr>
              <a:t> as a </a:t>
            </a:r>
            <a:r>
              <a:rPr lang="en-US" sz="700" dirty="0" err="1">
                <a:solidFill>
                  <a:schemeClr val="tx1"/>
                </a:solidFill>
                <a:latin typeface="Courier New"/>
                <a:cs typeface="Courier New"/>
              </a:rPr>
              <a:t>cron</a:t>
            </a:r>
            <a:r>
              <a:rPr lang="en-US" sz="700" dirty="0">
                <a:solidFill>
                  <a:schemeClr val="tx1"/>
                </a:solidFill>
                <a:latin typeface="Courier New"/>
                <a:cs typeface="Courier New"/>
              </a:rPr>
              <a:t> job ...</a:t>
            </a:r>
          </a:p>
          <a:p>
            <a:pPr marL="85725" lvl="1"/>
            <a:r>
              <a:rPr lang="en-US" sz="700" dirty="0">
                <a:solidFill>
                  <a:schemeClr val="tx1"/>
                </a:solidFill>
                <a:latin typeface="Courier New"/>
                <a:cs typeface="Courier New"/>
              </a:rPr>
              <a:t>2018-10-05 11:19:35 JST: DT235001063: Completed.</a:t>
            </a:r>
          </a:p>
          <a:p>
            <a:pPr marL="85725" lvl="1"/>
            <a:r>
              <a:rPr lang="en-US" sz="700" dirty="0">
                <a:solidFill>
                  <a:schemeClr val="tx1"/>
                </a:solidFill>
                <a:latin typeface="Courier New"/>
                <a:cs typeface="Courier New"/>
              </a:rPr>
              <a:t>nasroot@DT235001063:~$ </a:t>
            </a:r>
          </a:p>
        </p:txBody>
      </p:sp>
      <p:sp>
        <p:nvSpPr>
          <p:cNvPr id="22" name="動作設定ボタン: 戻る/前へ 21">
            <a:hlinkClick r:id="rId4" action="ppaction://hlinksldjump" highlightClick="1"/>
            <a:extLst>
              <a:ext uri="{FF2B5EF4-FFF2-40B4-BE49-F238E27FC236}">
                <a16:creationId xmlns:a16="http://schemas.microsoft.com/office/drawing/2014/main" id="{AE4906EE-4401-450E-8A26-4219529EB875}"/>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Tree>
    <p:extLst>
      <p:ext uri="{BB962C8B-B14F-4D97-AF65-F5344CB8AC3E}">
        <p14:creationId xmlns:p14="http://schemas.microsoft.com/office/powerpoint/2010/main" val="176803695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3744936" cy="369332"/>
          </a:xfrm>
        </p:spPr>
        <p:txBody>
          <a:bodyPr wrap="none"/>
          <a:lstStyle/>
          <a:p>
            <a:r>
              <a:rPr lang="en-US" altLang="ja-JP" dirty="0"/>
              <a:t>5-3</a:t>
            </a:r>
            <a:r>
              <a:rPr lang="en-US" altLang="ja-JP" b="1" dirty="0">
                <a:solidFill>
                  <a:schemeClr val="tx1"/>
                </a:solidFill>
                <a:latin typeface="+mj-lt"/>
                <a:ea typeface="ＭＳ Ｐゴシック" pitchFamily="50" charset="-128"/>
                <a:cs typeface="Arial" charset="0"/>
              </a:rPr>
              <a:t>. </a:t>
            </a:r>
            <a:r>
              <a:rPr lang="en-US" altLang="ja-JP" dirty="0"/>
              <a:t>Regular Job Registration</a:t>
            </a:r>
            <a:endParaRPr kumimoji="1" lang="ja-JP" altLang="en-US" b="1" dirty="0">
              <a:solidFill>
                <a:schemeClr val="tx1"/>
              </a:solidFill>
              <a:latin typeface="+mj-lt"/>
            </a:endParaRPr>
          </a:p>
        </p:txBody>
      </p:sp>
      <p:sp>
        <p:nvSpPr>
          <p:cNvPr id="2" name="コンテンツ プレースホルダー 1">
            <a:extLst>
              <a:ext uri="{FF2B5EF4-FFF2-40B4-BE49-F238E27FC236}">
                <a16:creationId xmlns:a16="http://schemas.microsoft.com/office/drawing/2014/main" id="{B803DBA3-D443-4B96-93F8-25F7DE2D54EF}"/>
              </a:ext>
            </a:extLst>
          </p:cNvPr>
          <p:cNvSpPr>
            <a:spLocks noGrp="1"/>
          </p:cNvSpPr>
          <p:nvPr>
            <p:ph sz="quarter" idx="10"/>
          </p:nvPr>
        </p:nvSpPr>
        <p:spPr>
          <a:xfrm>
            <a:off x="329859" y="744545"/>
            <a:ext cx="8499348" cy="4067297"/>
          </a:xfrm>
        </p:spPr>
        <p:txBody>
          <a:bodyPr/>
          <a:lstStyle/>
          <a:p>
            <a:r>
              <a:rPr lang="en-US" altLang="ja-JP" sz="2000" dirty="0" err="1"/>
              <a:t>backup_configs</a:t>
            </a:r>
            <a:r>
              <a:rPr lang="en-US" altLang="ja-JP" sz="2000" dirty="0"/>
              <a:t> is executed 20 minutes past every 4 hour</a:t>
            </a:r>
          </a:p>
          <a:p>
            <a:r>
              <a:rPr lang="en-US" altLang="ja-JP" sz="2000" dirty="0" err="1"/>
              <a:t>sync_fs</a:t>
            </a:r>
            <a:r>
              <a:rPr lang="en-US" altLang="ja-JP" sz="2000" dirty="0"/>
              <a:t> is executed 50 minutes past every 4 hour</a:t>
            </a:r>
          </a:p>
          <a:p>
            <a:pPr lvl="1"/>
            <a:r>
              <a:rPr lang="en-US" altLang="ja-JP" sz="1800" dirty="0"/>
              <a:t>These are same as v2.3</a:t>
            </a:r>
          </a:p>
          <a:p>
            <a:r>
              <a:rPr lang="en-US" altLang="ja-JP" sz="2000" dirty="0"/>
              <a:t>Advanced options for registering </a:t>
            </a:r>
            <a:r>
              <a:rPr lang="en-US" altLang="ja-JP" sz="2000" dirty="0" err="1"/>
              <a:t>cron</a:t>
            </a:r>
            <a:r>
              <a:rPr lang="en-US" altLang="ja-JP" sz="2000" dirty="0"/>
              <a:t> jobs</a:t>
            </a:r>
          </a:p>
          <a:p>
            <a:pPr lvl="1"/>
            <a:r>
              <a:rPr lang="en-US" altLang="ja-JP" sz="1800" dirty="0"/>
              <a:t>Disable sending alerts even if some error occurred</a:t>
            </a:r>
            <a:br>
              <a:rPr lang="en-US" altLang="ja-JP" sz="1800" dirty="0"/>
            </a:br>
            <a:r>
              <a:rPr lang="en-US" altLang="ja-JP" sz="1600" dirty="0" err="1">
                <a:latin typeface="Courier New" panose="02070309020205020404" pitchFamily="49" charset="0"/>
                <a:cs typeface="Courier New" panose="02070309020205020404" pitchFamily="49" charset="0"/>
              </a:rPr>
              <a:t>sudo</a:t>
            </a:r>
            <a:r>
              <a:rPr lang="en-US" altLang="ja-JP" sz="1600" dirty="0">
                <a:latin typeface="Courier New" panose="02070309020205020404" pitchFamily="49" charset="0"/>
                <a:cs typeface="Courier New" panose="02070309020205020404" pitchFamily="49" charset="0"/>
              </a:rPr>
              <a:t> </a:t>
            </a:r>
            <a:r>
              <a:rPr lang="en-US" altLang="ja-JP" sz="1600" dirty="0" err="1">
                <a:latin typeface="Courier New" panose="02070309020205020404" pitchFamily="49" charset="0"/>
                <a:cs typeface="Courier New" panose="02070309020205020404" pitchFamily="49" charset="0"/>
              </a:rPr>
              <a:t>maintexec</a:t>
            </a:r>
            <a:r>
              <a:rPr lang="en-US" altLang="ja-JP" sz="1600" dirty="0">
                <a:latin typeface="Courier New" panose="02070309020205020404" pitchFamily="49" charset="0"/>
                <a:cs typeface="Courier New" panose="02070309020205020404" pitchFamily="49" charset="0"/>
              </a:rPr>
              <a:t> </a:t>
            </a:r>
            <a:r>
              <a:rPr lang="en-US" altLang="ja-JP" sz="1600" dirty="0" err="1">
                <a:latin typeface="Courier New" panose="02070309020205020404" pitchFamily="49" charset="0"/>
                <a:cs typeface="Courier New" panose="02070309020205020404" pitchFamily="49" charset="0"/>
              </a:rPr>
              <a:t>foscripts</a:t>
            </a:r>
            <a:r>
              <a:rPr lang="en-US" altLang="ja-JP" sz="1600" dirty="0">
                <a:latin typeface="Courier New" panose="02070309020205020404" pitchFamily="49" charset="0"/>
                <a:cs typeface="Courier New" panose="02070309020205020404" pitchFamily="49" charset="0"/>
              </a:rPr>
              <a:t>/</a:t>
            </a:r>
            <a:r>
              <a:rPr lang="en-US" altLang="ja-JP" sz="1600" dirty="0" err="1">
                <a:latin typeface="Courier New" panose="02070309020205020404" pitchFamily="49" charset="0"/>
                <a:cs typeface="Courier New" panose="02070309020205020404" pitchFamily="49" charset="0"/>
              </a:rPr>
              <a:t>register_cron</a:t>
            </a:r>
            <a:r>
              <a:rPr lang="en-US" altLang="ja-JP" sz="1600" dirty="0">
                <a:latin typeface="Courier New" panose="02070309020205020404" pitchFamily="49" charset="0"/>
                <a:cs typeface="Courier New" panose="02070309020205020404" pitchFamily="49" charset="0"/>
              </a:rPr>
              <a:t> --no-send-alert</a:t>
            </a:r>
          </a:p>
          <a:p>
            <a:pPr lvl="1"/>
            <a:r>
              <a:rPr lang="en-US" altLang="ja-JP" sz="1800" dirty="0"/>
              <a:t>Disable resource check on secondary node</a:t>
            </a:r>
            <a:br>
              <a:rPr lang="en-US" altLang="ja-JP" sz="1800" dirty="0"/>
            </a:br>
            <a:r>
              <a:rPr lang="en-US" altLang="ja-JP" sz="1600" dirty="0" err="1">
                <a:latin typeface="Courier New" panose="02070309020205020404" pitchFamily="49" charset="0"/>
                <a:cs typeface="Courier New" panose="02070309020205020404" pitchFamily="49" charset="0"/>
              </a:rPr>
              <a:t>sudo</a:t>
            </a:r>
            <a:r>
              <a:rPr lang="en-US" altLang="ja-JP" sz="1600" dirty="0">
                <a:latin typeface="Courier New" panose="02070309020205020404" pitchFamily="49" charset="0"/>
                <a:cs typeface="Courier New" panose="02070309020205020404" pitchFamily="49" charset="0"/>
              </a:rPr>
              <a:t> </a:t>
            </a:r>
            <a:r>
              <a:rPr lang="en-US" altLang="ja-JP" sz="1600" dirty="0" err="1">
                <a:latin typeface="Courier New" panose="02070309020205020404" pitchFamily="49" charset="0"/>
                <a:cs typeface="Courier New" panose="02070309020205020404" pitchFamily="49" charset="0"/>
              </a:rPr>
              <a:t>maintexec</a:t>
            </a:r>
            <a:r>
              <a:rPr lang="en-US" altLang="ja-JP" sz="1600" dirty="0">
                <a:latin typeface="Courier New" panose="02070309020205020404" pitchFamily="49" charset="0"/>
                <a:cs typeface="Courier New" panose="02070309020205020404" pitchFamily="49" charset="0"/>
              </a:rPr>
              <a:t> </a:t>
            </a:r>
            <a:r>
              <a:rPr lang="en-US" altLang="ja-JP" sz="1600" dirty="0" err="1">
                <a:latin typeface="Courier New" panose="02070309020205020404" pitchFamily="49" charset="0"/>
                <a:cs typeface="Courier New" panose="02070309020205020404" pitchFamily="49" charset="0"/>
              </a:rPr>
              <a:t>foscripts</a:t>
            </a:r>
            <a:r>
              <a:rPr lang="en-US" altLang="ja-JP" sz="1600" dirty="0">
                <a:latin typeface="Courier New" panose="02070309020205020404" pitchFamily="49" charset="0"/>
                <a:cs typeface="Courier New" panose="02070309020205020404" pitchFamily="49" charset="0"/>
              </a:rPr>
              <a:t>/</a:t>
            </a:r>
            <a:r>
              <a:rPr lang="en-US" altLang="ja-JP" sz="1600" dirty="0" err="1">
                <a:latin typeface="Courier New" panose="02070309020205020404" pitchFamily="49" charset="0"/>
                <a:cs typeface="Courier New" panose="02070309020205020404" pitchFamily="49" charset="0"/>
              </a:rPr>
              <a:t>register_cron</a:t>
            </a:r>
            <a:r>
              <a:rPr lang="en-US" altLang="ja-JP" sz="1600" dirty="0">
                <a:latin typeface="Courier New" panose="02070309020205020404" pitchFamily="49" charset="0"/>
                <a:cs typeface="Courier New" panose="02070309020205020404" pitchFamily="49" charset="0"/>
              </a:rPr>
              <a:t> --no-check-resources</a:t>
            </a:r>
          </a:p>
          <a:p>
            <a:r>
              <a:rPr lang="en-US" altLang="ja-JP" sz="2000" dirty="0"/>
              <a:t>You want to remove the </a:t>
            </a:r>
            <a:r>
              <a:rPr lang="en-US" altLang="ja-JP" sz="2000" dirty="0" err="1"/>
              <a:t>cron</a:t>
            </a:r>
            <a:r>
              <a:rPr lang="en-US" altLang="ja-JP" sz="2000" dirty="0"/>
              <a:t> jobs?</a:t>
            </a:r>
            <a:br>
              <a:rPr lang="en-US" altLang="ja-JP" sz="2000" dirty="0">
                <a:latin typeface="Courier New" panose="02070309020205020404" pitchFamily="49" charset="0"/>
                <a:cs typeface="Courier New" panose="02070309020205020404" pitchFamily="49" charset="0"/>
              </a:rPr>
            </a:br>
            <a:r>
              <a:rPr lang="en-US" altLang="ja-JP" sz="1600" dirty="0" err="1">
                <a:latin typeface="Courier New" panose="02070309020205020404" pitchFamily="49" charset="0"/>
                <a:cs typeface="Courier New" panose="02070309020205020404" pitchFamily="49" charset="0"/>
              </a:rPr>
              <a:t>sudo</a:t>
            </a:r>
            <a:r>
              <a:rPr lang="en-US" altLang="ja-JP" sz="1600" dirty="0">
                <a:latin typeface="Courier New" panose="02070309020205020404" pitchFamily="49" charset="0"/>
                <a:cs typeface="Courier New" panose="02070309020205020404" pitchFamily="49" charset="0"/>
              </a:rPr>
              <a:t> </a:t>
            </a:r>
            <a:r>
              <a:rPr lang="en-US" altLang="ja-JP" sz="1600" dirty="0" err="1">
                <a:latin typeface="Courier New" panose="02070309020205020404" pitchFamily="49" charset="0"/>
                <a:cs typeface="Courier New" panose="02070309020205020404" pitchFamily="49" charset="0"/>
              </a:rPr>
              <a:t>maintexec</a:t>
            </a:r>
            <a:r>
              <a:rPr lang="en-US" altLang="ja-JP" sz="1600" dirty="0">
                <a:latin typeface="Courier New" panose="02070309020205020404" pitchFamily="49" charset="0"/>
                <a:cs typeface="Courier New" panose="02070309020205020404" pitchFamily="49" charset="0"/>
              </a:rPr>
              <a:t> </a:t>
            </a:r>
            <a:r>
              <a:rPr lang="en-US" altLang="ja-JP" sz="1600" dirty="0" err="1">
                <a:latin typeface="Courier New" panose="02070309020205020404" pitchFamily="49" charset="0"/>
                <a:cs typeface="Courier New" panose="02070309020205020404" pitchFamily="49" charset="0"/>
              </a:rPr>
              <a:t>foscripts</a:t>
            </a:r>
            <a:r>
              <a:rPr lang="en-US" altLang="ja-JP" sz="1600" dirty="0">
                <a:latin typeface="Courier New" panose="02070309020205020404" pitchFamily="49" charset="0"/>
                <a:cs typeface="Courier New" panose="02070309020205020404" pitchFamily="49" charset="0"/>
              </a:rPr>
              <a:t>/</a:t>
            </a:r>
            <a:r>
              <a:rPr lang="en-US" altLang="ja-JP" sz="1600" dirty="0" err="1">
                <a:latin typeface="Courier New" panose="02070309020205020404" pitchFamily="49" charset="0"/>
                <a:cs typeface="Courier New" panose="02070309020205020404" pitchFamily="49" charset="0"/>
              </a:rPr>
              <a:t>register_cron</a:t>
            </a:r>
            <a:r>
              <a:rPr lang="en-US" altLang="ja-JP" sz="1600" dirty="0">
                <a:latin typeface="Courier New" panose="02070309020205020404" pitchFamily="49" charset="0"/>
                <a:cs typeface="Courier New" panose="02070309020205020404" pitchFamily="49" charset="0"/>
              </a:rPr>
              <a:t> --remove</a:t>
            </a:r>
            <a:endParaRPr lang="en-US" altLang="ja-JP" sz="2000" dirty="0"/>
          </a:p>
        </p:txBody>
      </p:sp>
      <p:sp>
        <p:nvSpPr>
          <p:cNvPr id="62" name="コンテンツ プレースホルダー 1">
            <a:extLst>
              <a:ext uri="{FF2B5EF4-FFF2-40B4-BE49-F238E27FC236}">
                <a16:creationId xmlns:a16="http://schemas.microsoft.com/office/drawing/2014/main" id="{B803DBA3-D443-4B96-93F8-25F7DE2D54EF}"/>
              </a:ext>
            </a:extLst>
          </p:cNvPr>
          <p:cNvSpPr txBox="1">
            <a:spLocks/>
          </p:cNvSpPr>
          <p:nvPr/>
        </p:nvSpPr>
        <p:spPr>
          <a:xfrm>
            <a:off x="292384" y="2933110"/>
            <a:ext cx="8536823" cy="2118575"/>
          </a:xfrm>
          <a:prstGeom prst="rect">
            <a:avLst/>
          </a:prstGeom>
        </p:spPr>
        <p:txBody>
          <a:bodyPr/>
          <a:lstStyle>
            <a:lvl1pPr marL="342900" indent="-342900" algn="l" rtl="0" fontAlgn="base">
              <a:spcBef>
                <a:spcPct val="20000"/>
              </a:spcBef>
              <a:spcAft>
                <a:spcPct val="0"/>
              </a:spcAft>
              <a:buChar char="•"/>
              <a:defRPr kumimoji="1" sz="2400">
                <a:solidFill>
                  <a:schemeClr val="tx1"/>
                </a:solidFill>
                <a:latin typeface="+mn-lt"/>
                <a:ea typeface="+mn-ea"/>
                <a:cs typeface="+mn-cs"/>
              </a:defRPr>
            </a:lvl1pPr>
            <a:lvl2pPr marL="742950" indent="-285750" algn="l" rtl="0" fontAlgn="base">
              <a:spcBef>
                <a:spcPct val="20000"/>
              </a:spcBef>
              <a:spcAft>
                <a:spcPct val="0"/>
              </a:spcAft>
              <a:buChar char="–"/>
              <a:defRPr kumimoji="1" sz="2200">
                <a:solidFill>
                  <a:schemeClr val="tx1"/>
                </a:solidFill>
                <a:latin typeface="+mn-lt"/>
                <a:ea typeface="+mn-ea"/>
              </a:defRPr>
            </a:lvl2pPr>
            <a:lvl3pPr marL="1143000" indent="-228600" algn="l" rtl="0" fontAlgn="base">
              <a:spcBef>
                <a:spcPct val="20000"/>
              </a:spcBef>
              <a:spcAft>
                <a:spcPct val="0"/>
              </a:spcAft>
              <a:buChar char="•"/>
              <a:defRPr kumimoji="1" sz="2000">
                <a:solidFill>
                  <a:schemeClr val="tx1"/>
                </a:solidFill>
                <a:latin typeface="+mn-lt"/>
                <a:ea typeface="+mn-ea"/>
              </a:defRPr>
            </a:lvl3pPr>
            <a:lvl4pPr marL="1600200" indent="-228600" algn="l" rtl="0" fontAlgn="base">
              <a:spcBef>
                <a:spcPct val="20000"/>
              </a:spcBef>
              <a:spcAft>
                <a:spcPct val="0"/>
              </a:spcAft>
              <a:buChar char="–"/>
              <a:defRPr kumimoji="1" sz="1800">
                <a:solidFill>
                  <a:schemeClr val="tx1"/>
                </a:solidFill>
                <a:latin typeface="+mn-lt"/>
                <a:ea typeface="+mn-ea"/>
              </a:defRPr>
            </a:lvl4pPr>
            <a:lvl5pPr marL="2057400" indent="-228600" algn="l" rtl="0" fontAlgn="base">
              <a:spcBef>
                <a:spcPct val="20000"/>
              </a:spcBef>
              <a:spcAft>
                <a:spcPct val="0"/>
              </a:spcAft>
              <a:buChar char="»"/>
              <a:defRPr kumimoji="1" sz="18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800100" lvl="2" indent="0">
              <a:lnSpc>
                <a:spcPct val="100000"/>
              </a:lnSpc>
              <a:buFontTx/>
              <a:buNone/>
            </a:pPr>
            <a:endParaRPr lang="en-US" altLang="ja-JP" sz="1600" kern="0" dirty="0"/>
          </a:p>
          <a:p>
            <a:pPr marL="857250" lvl="1" indent="-457200">
              <a:lnSpc>
                <a:spcPct val="100000"/>
              </a:lnSpc>
              <a:buFont typeface="+mj-lt"/>
              <a:buAutoNum type="arabicPeriod"/>
            </a:pPr>
            <a:endParaRPr lang="en-US" altLang="ja-JP" sz="1800" kern="0" dirty="0"/>
          </a:p>
        </p:txBody>
      </p:sp>
      <p:sp>
        <p:nvSpPr>
          <p:cNvPr id="22" name="動作設定ボタン: 戻る/前へ 21">
            <a:hlinkClick r:id="rId3" action="ppaction://hlinksldjump" highlightClick="1"/>
            <a:extLst>
              <a:ext uri="{FF2B5EF4-FFF2-40B4-BE49-F238E27FC236}">
                <a16:creationId xmlns:a16="http://schemas.microsoft.com/office/drawing/2014/main" id="{5A5282BC-162E-472B-9941-0FC6ECA5BAD9}"/>
              </a:ext>
            </a:extLst>
          </p:cNvPr>
          <p:cNvSpPr/>
          <p:nvPr/>
        </p:nvSpPr>
        <p:spPr bwMode="auto">
          <a:xfrm>
            <a:off x="8883650" y="4800600"/>
            <a:ext cx="139700" cy="139700"/>
          </a:xfrm>
          <a:prstGeom prst="actionButtonBackPreviou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nchorCtr="0">
            <a:noAutofit/>
          </a:bodyPr>
          <a:lstStyle/>
          <a:p>
            <a:pPr algn="ctr"/>
            <a:endParaRPr kumimoji="1" lang="ja-JP" altLang="en-US" sz="1800">
              <a:solidFill>
                <a:schemeClr val="tx1"/>
              </a:solidFill>
              <a:latin typeface="+mn-lt"/>
              <a:ea typeface="+mn-ea"/>
            </a:endParaRPr>
          </a:p>
        </p:txBody>
      </p:sp>
    </p:spTree>
    <p:extLst>
      <p:ext uri="{BB962C8B-B14F-4D97-AF65-F5344CB8AC3E}">
        <p14:creationId xmlns:p14="http://schemas.microsoft.com/office/powerpoint/2010/main" val="2121939701"/>
      </p:ext>
    </p:extLst>
  </p:cSld>
  <p:clrMapOvr>
    <a:masterClrMapping/>
  </p:clrMapOvr>
</p:sld>
</file>

<file path=ppt/theme/theme1.xml><?xml version="1.0" encoding="utf-8"?>
<a:theme xmlns:a="http://schemas.openxmlformats.org/drawingml/2006/main" name="標準デザイン">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27">
      <a:majorFont>
        <a:latin typeface="Arial"/>
        <a:ea typeface="HGP創英角ｺﾞｼｯｸUB"/>
        <a:cs typeface=""/>
      </a:majorFont>
      <a:minorFont>
        <a:latin typeface="Arial"/>
        <a:ea typeface="HGPｺﾞｼｯｸ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75000"/>
          </a:schemeClr>
        </a:solidFill>
        <a:ln w="9525">
          <a:noFill/>
          <a:miter lim="800000"/>
          <a:headEnd/>
          <a:tailEnd/>
        </a:ln>
        <a:effectLst/>
      </a:spPr>
      <a:bodyPr wrap="none" rtlCol="0" anchor="ctr" anchorCtr="0">
        <a:noAutofit/>
      </a:bodyPr>
      <a:lstStyle>
        <a:defPPr algn="ctr">
          <a:defRPr kumimoji="1" sz="1800" smtClean="0">
            <a:solidFill>
              <a:schemeClr val="tx1"/>
            </a:solidFill>
            <a:latin typeface="+mn-lt"/>
            <a:ea typeface="+mn-ea"/>
          </a:defRPr>
        </a:defPPr>
      </a:lstStyle>
    </a:spDef>
    <a:lnDef>
      <a:spPr bwMode="auto">
        <a:noFill/>
        <a:ln w="9525" cap="flat" cmpd="sng" algn="ctr">
          <a:solidFill>
            <a:schemeClr val="tx1"/>
          </a:solidFill>
          <a:prstDash val="solid"/>
          <a:round/>
          <a:headEnd type="none" w="med" len="med"/>
          <a:tailEnd type="none" w="med" len="med"/>
        </a:ln>
        <a:effectLst/>
      </a:spPr>
      <a:bodyPr/>
      <a:lstStyle/>
    </a:lnDef>
    <a:txDef>
      <a:spPr>
        <a:noFill/>
      </a:spPr>
      <a:bodyPr wrap="none" rtlCol="0">
        <a:spAutoFit/>
      </a:bodyPr>
      <a:lstStyle>
        <a:defPPr>
          <a:defRPr kumimoji="1" sz="2200" smtClean="0">
            <a:solidFill>
              <a:schemeClr val="tx1"/>
            </a:solidFill>
            <a:latin typeface="+mn-lt"/>
            <a:ea typeface="+mn-ea"/>
          </a:defRPr>
        </a:defPPr>
      </a:lstStyle>
    </a:tx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11668</Words>
  <Application>Microsoft Office PowerPoint</Application>
  <PresentationFormat>画面に合わせる (16:9)</PresentationFormat>
  <Paragraphs>2088</Paragraphs>
  <Slides>142</Slides>
  <Notes>141</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142</vt:i4>
      </vt:variant>
    </vt:vector>
  </HeadingPairs>
  <TitlesOfParts>
    <vt:vector size="155" baseType="lpstr">
      <vt:lpstr>Wingdings</vt:lpstr>
      <vt:lpstr>Guttman Hodes</vt:lpstr>
      <vt:lpstr>Arial</vt:lpstr>
      <vt:lpstr>Times New Roman</vt:lpstr>
      <vt:lpstr>HGPｺﾞｼｯｸE</vt:lpstr>
      <vt:lpstr>Courier New</vt:lpstr>
      <vt:lpstr>Consolas</vt:lpstr>
      <vt:lpstr>ＭＳ Ｐ明朝</vt:lpstr>
      <vt:lpstr>HGP創英角ｺﾞｼｯｸUB</vt:lpstr>
      <vt:lpstr>Arial Unicode MS</vt:lpstr>
      <vt:lpstr>ＭＳ ゴシック</vt:lpstr>
      <vt:lpstr>ＭＳ Ｐゴシック</vt:lpstr>
      <vt:lpstr>標準デザイン</vt:lpstr>
      <vt:lpstr>HDI Failover Scripts v3.0</vt:lpstr>
      <vt:lpstr>PowerPoint プレゼンテーション</vt:lpstr>
      <vt:lpstr>1. What’s new in v3.0  1-1. New features  1-2. Improvements</vt:lpstr>
      <vt:lpstr>1-1. New features (1)</vt:lpstr>
      <vt:lpstr>1-1. New features (2)</vt:lpstr>
      <vt:lpstr>1-2. Improvements (1)</vt:lpstr>
      <vt:lpstr>1-2. Improvements (2)</vt:lpstr>
      <vt:lpstr>1-2. Improvements (3)</vt:lpstr>
      <vt:lpstr>1-2. Improvements (4)</vt:lpstr>
      <vt:lpstr>1-2. Improvements (5)</vt:lpstr>
      <vt:lpstr>2. Overview  2-1. What is Failover Scripts?  2-2. Configuration example  2-3. How it works  2-4. Supported HDI versions  2-5. External specification</vt:lpstr>
      <vt:lpstr>2-1. What is Failover Scripts?</vt:lpstr>
      <vt:lpstr>2-2. Configuration Example 1</vt:lpstr>
      <vt:lpstr>2-2. Configuration Example 2</vt:lpstr>
      <vt:lpstr>2-3. How it works 1 (Preparation)</vt:lpstr>
      <vt:lpstr>2-3. How it works 2 (Normal Operation)</vt:lpstr>
      <vt:lpstr>2-3. How it works 3 (Failover)</vt:lpstr>
      <vt:lpstr>2-3. How it works 4 (Failback)</vt:lpstr>
      <vt:lpstr>2-4. Supported HDI versions</vt:lpstr>
      <vt:lpstr>2-5. External Specification</vt:lpstr>
      <vt:lpstr>2-5. External Specification</vt:lpstr>
      <vt:lpstr>2-5. External Specification</vt:lpstr>
      <vt:lpstr>2-5. External Specification</vt:lpstr>
      <vt:lpstr>2-5. External Specification</vt:lpstr>
      <vt:lpstr>3. Specification (Configuration)</vt:lpstr>
      <vt:lpstr>3-1. Failover Pair (1)</vt:lpstr>
      <vt:lpstr>3-1. Failover Pair (2)</vt:lpstr>
      <vt:lpstr>3-1. Failover Pair (3)</vt:lpstr>
      <vt:lpstr>3-1. Failover Pair (3)</vt:lpstr>
      <vt:lpstr>3-2. Failover Configuration</vt:lpstr>
      <vt:lpstr>3-2. Failover Configuration (Pair)</vt:lpstr>
      <vt:lpstr>3-2. Failover Configuration (Pair)</vt:lpstr>
      <vt:lpstr>3-2. Failover Configuration (Pair Group)</vt:lpstr>
      <vt:lpstr>3-2. Failover Configuration (Storage Policy)</vt:lpstr>
      <vt:lpstr>3-2. Failover Configuration (Storage Policy)</vt:lpstr>
      <vt:lpstr>3-2. Failover Configuration (Storage Policy)</vt:lpstr>
      <vt:lpstr>3-3. Configuration Group</vt:lpstr>
      <vt:lpstr>3-3. Configuration Group</vt:lpstr>
      <vt:lpstr>3-4. SSH Key</vt:lpstr>
      <vt:lpstr>3-4. SSH Key</vt:lpstr>
      <vt:lpstr>3-5. Detail of Storage Policy 1 – “Auto with total”</vt:lpstr>
      <vt:lpstr>3-5. Detail of Storage Policy 1 – “Auto with total”</vt:lpstr>
      <vt:lpstr>3-5. Detail of Storage Policy 2 – “Auto with usage”</vt:lpstr>
      <vt:lpstr>3-5. Detail of Storage Policy 2 – “Auto with usage”</vt:lpstr>
      <vt:lpstr>3-5. Detail of Storage Policy 3 – “Auto with specified”</vt:lpstr>
      <vt:lpstr>3-5. Detail of Storage Policy 3 – “Auto with specified”</vt:lpstr>
      <vt:lpstr>3-5. Detail of Storage Policy 4 – “Auto with pickup one”</vt:lpstr>
      <vt:lpstr>3-5. Detail of Storage Policy 3 – “Auto with specified”</vt:lpstr>
      <vt:lpstr>3-5. Detail of Storage Policy 5 – “Like for Like”</vt:lpstr>
      <vt:lpstr>3-5. Detail of Storage Policy 5 – “Like for Like”</vt:lpstr>
      <vt:lpstr>3-5. Detail of Storage Policy 6 – “Manual”</vt:lpstr>
      <vt:lpstr>3-5. Detail of Storage Policy - Notes</vt:lpstr>
      <vt:lpstr>3-6. Notes for Large File Transfer function</vt:lpstr>
      <vt:lpstr>3-6. Notes for Large File Transfer function</vt:lpstr>
      <vt:lpstr>3-7. Difference from v2.x</vt:lpstr>
      <vt:lpstr>3-8. Configuration import from v2.x</vt:lpstr>
      <vt:lpstr>4. Specification (Operation)</vt:lpstr>
      <vt:lpstr>4-1. Operation Flow</vt:lpstr>
      <vt:lpstr>4-2. Setup (1)</vt:lpstr>
      <vt:lpstr>4-2. Setup (2)</vt:lpstr>
      <vt:lpstr>4-3. Resource Check</vt:lpstr>
      <vt:lpstr>4-4. Backup Configuration</vt:lpstr>
      <vt:lpstr>4-5. Synchronize File systems (1)</vt:lpstr>
      <vt:lpstr>4-5. Synchronize File systems (2)</vt:lpstr>
      <vt:lpstr>4-6. HDI Failover (1) – Operation Flow</vt:lpstr>
      <vt:lpstr>4-6. HDI Failover (2) – Order of file system failover</vt:lpstr>
      <vt:lpstr>4-6. HDI Failover (3) – Result Summary</vt:lpstr>
      <vt:lpstr>4-6. HDI Failover (4) – “Retry” failover</vt:lpstr>
      <vt:lpstr>4-7. HCP Failover (1)</vt:lpstr>
      <vt:lpstr>4-7. HCP Failover (2)</vt:lpstr>
      <vt:lpstr>4-8. Rehearsal Failover (1)</vt:lpstr>
      <vt:lpstr>4-8. Rehearsal Failover (2) – Dry-run</vt:lpstr>
      <vt:lpstr>4-8. Rehearsal Failover (3) – Try-out</vt:lpstr>
      <vt:lpstr>4-9. Failback</vt:lpstr>
      <vt:lpstr>4-10. Clean up File systems</vt:lpstr>
      <vt:lpstr>4-11. Clean up Settings</vt:lpstr>
      <vt:lpstr>4-12. Messages</vt:lpstr>
      <vt:lpstr>4-12. Messages</vt:lpstr>
      <vt:lpstr>4-13. Difference from v2.3</vt:lpstr>
      <vt:lpstr>5. Usage</vt:lpstr>
      <vt:lpstr>5-1. Setup</vt:lpstr>
      <vt:lpstr>5-1. Setup</vt:lpstr>
      <vt:lpstr>5-1. Setup</vt:lpstr>
      <vt:lpstr>5-1. Setup</vt:lpstr>
      <vt:lpstr>5-1. Setup</vt:lpstr>
      <vt:lpstr>5-1. Setup</vt:lpstr>
      <vt:lpstr>5-1. Setup</vt:lpstr>
      <vt:lpstr>5-1. Setup</vt:lpstr>
      <vt:lpstr>5-1. Setup</vt:lpstr>
      <vt:lpstr>5-1. Setup</vt:lpstr>
      <vt:lpstr>5-1. Setup</vt:lpstr>
      <vt:lpstr>5-2. Test</vt:lpstr>
      <vt:lpstr>5-2. Test</vt:lpstr>
      <vt:lpstr>5-2. Test</vt:lpstr>
      <vt:lpstr>5-2. Test</vt:lpstr>
      <vt:lpstr>5-2. Test</vt:lpstr>
      <vt:lpstr>5-2. Test</vt:lpstr>
      <vt:lpstr>5-3. Regular Job Registration</vt:lpstr>
      <vt:lpstr>5-3. Regular Job Registration</vt:lpstr>
      <vt:lpstr>5-4. Normal Operation</vt:lpstr>
      <vt:lpstr>5-5. Under Disaster (or a situation you want to exec failover)</vt:lpstr>
      <vt:lpstr>5-5. Under Disaster (or a situation you want to exec failover)</vt:lpstr>
      <vt:lpstr>5-5. Under Disaster (or a situation you want to exec failover)</vt:lpstr>
      <vt:lpstr>5-5. Under Disaster (or a situation you want to exec failover)</vt:lpstr>
      <vt:lpstr>5-5. Under Disaster (or a situation you want to exec failover)</vt:lpstr>
      <vt:lpstr>5-6. After recovery from Disaster</vt:lpstr>
      <vt:lpstr>5-6-1. After recovery from Disaster (full rebuild)</vt:lpstr>
      <vt:lpstr>5-6-1. After recovery from Disaster (full rebuild)</vt:lpstr>
      <vt:lpstr>5-6-1. After recovery from Disaster (full rebuild)</vt:lpstr>
      <vt:lpstr>5-6-1. After recovery from Disaster (full rebuild)</vt:lpstr>
      <vt:lpstr>5-6-1. After recovery from Disaster (full rebuild)</vt:lpstr>
      <vt:lpstr>5-6-1. After recovery from Disaster (full rebuild)</vt:lpstr>
      <vt:lpstr>5-6-1. After recovery from Disaster (full rebuild)</vt:lpstr>
      <vt:lpstr>5-6-1. After recovery from Disaster (full rebuild)</vt:lpstr>
      <vt:lpstr>5-6-2. After recovery from Disaster (without rebuild)</vt:lpstr>
      <vt:lpstr>5-6-2. After recovery from Disaster (without rebuild)</vt:lpstr>
      <vt:lpstr>5-7. Clean up</vt:lpstr>
      <vt:lpstr>5-8. HCP failover/failback tool</vt:lpstr>
      <vt:lpstr>5-9. Comparison with v2.3 (1)</vt:lpstr>
      <vt:lpstr>5-9. Comparison with v2.3 (2)</vt:lpstr>
      <vt:lpstr>5-9. Comparison with v2.3 (3)</vt:lpstr>
      <vt:lpstr>5-9. Comparison with v2.3 (4)</vt:lpstr>
      <vt:lpstr>5-9. Comparison with v2.3 (5)</vt:lpstr>
      <vt:lpstr>6. Troubleshooting</vt:lpstr>
      <vt:lpstr>6-1. Log Collection</vt:lpstr>
      <vt:lpstr>6-2. Typical Errors and Actions (1)</vt:lpstr>
      <vt:lpstr>6-2. Typical Errors and Actions (2)</vt:lpstr>
      <vt:lpstr>6-2. Typical Errors and Actions (3)</vt:lpstr>
      <vt:lpstr>6-2. Typical Errors and Actions (4)</vt:lpstr>
      <vt:lpstr>6-2. Typical Errors and Actions (5)</vt:lpstr>
      <vt:lpstr>6-2. Typical Errors and Actions (6)</vt:lpstr>
      <vt:lpstr>6-2. Typical Errors and Actions (7)</vt:lpstr>
      <vt:lpstr>6-2. Typical Errors and Actions (8)</vt:lpstr>
      <vt:lpstr>6-2. Typical Errors and Actions (9)</vt:lpstr>
      <vt:lpstr>6-2. Typical Errors and Actions (10)</vt:lpstr>
      <vt:lpstr>6-3. Typical Q&amp;A (1)</vt:lpstr>
      <vt:lpstr>6-3. Typical Q&amp;A (2)</vt:lpstr>
      <vt:lpstr>6-3. Typical Q&amp;A (3)</vt:lpstr>
      <vt:lpstr>6-3. Typical Q&amp;A (4)</vt:lpstr>
      <vt:lpstr>6-3. Typical Q&amp;A (5)</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HIGIS 3/ﾌﾟﾚｾﾞﾝﾃｰｼｮﾝ資料/J_GrayA.ppt</dc:title>
  <dc:subject>HIGIS テンプレート</dc:subject>
  <dc:creator/>
  <cp:lastModifiedBy/>
  <cp:revision>109</cp:revision>
  <dcterms:created xsi:type="dcterms:W3CDTF">2004-05-26T10:25:15Z</dcterms:created>
  <dcterms:modified xsi:type="dcterms:W3CDTF">2018-10-26T10:08:55Z</dcterms:modified>
</cp:coreProperties>
</file>